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1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CE76-7ECC-4092-9E23-27F1A5D4054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A627-CAF4-499C-9CBA-BB290C85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457199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Two </a:t>
            </a:r>
            <a:r>
              <a:rPr lang="en-US" sz="4000" b="1" dirty="0"/>
              <a:t>dimensional Random Variables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" y="685800"/>
                <a:ext cx="8991600" cy="60198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</a:t>
                </a:r>
                <a:r>
                  <a:rPr lang="en-US" sz="2400" b="1" u="sng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2400" dirty="0">
                    <a:solidFill>
                      <a:schemeClr val="tx1"/>
                    </a:solidFill>
                  </a:rPr>
                  <a:t>: let S be a sample space (S) of a random experiment. If X=X(S) and Y=Y(S), each assigning a real number to every element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we call (X,Y) as a two dimensional random variable or bivariate random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variable </a:t>
                </a:r>
                <a:r>
                  <a:rPr lang="en-US" sz="2400" dirty="0">
                    <a:solidFill>
                      <a:schemeClr val="tx1"/>
                    </a:solidFill>
                  </a:rPr>
                  <a:t>or random vector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For each possible values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𝑥𝑖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𝑦𝑖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we associate a real number called probability,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𝑦𝑖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𝑦𝑖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𝑠𝑎𝑡𝑖𝑠𝑓𝑦𝑖𝑛𝑔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                                    1.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𝑥𝑖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𝑦𝑖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≥0,∀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𝑖𝑎𝑛𝑑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2400" i="1" dirty="0" smtClean="0">
                  <a:solidFill>
                    <a:schemeClr val="tx1"/>
                  </a:solidFill>
                </a:endParaRPr>
              </a:p>
              <a:p>
                <a:pPr lvl="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𝑥𝑖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" y="685800"/>
                <a:ext cx="8991600" cy="6019800"/>
              </a:xfrm>
              <a:blipFill rotWithShape="1">
                <a:blip r:embed="rId2"/>
                <a:stretch>
                  <a:fillRect l="-1085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80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Properties of Expectation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functions, and let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constants. For any random variable X (discrete or continuous),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286000"/>
            <a:ext cx="88011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07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1"/>
            <a:ext cx="8991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1819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7391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28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8991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36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09600"/>
                <a:ext cx="8991600" cy="6096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Covariance and Correlation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use the following notation.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we assume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finite positive values.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The covariance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 smtClean="0"/>
                  <a:t> is defined by</a:t>
                </a:r>
              </a:p>
              <a:p>
                <a:pPr marL="0" indent="0">
                  <a:buNone/>
                </a:pP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−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−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)].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correlation of X1 and X2 is defined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𝜎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𝜎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Properties of covariance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− 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independent then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(X1, X2) = 0.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also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0.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09600"/>
                <a:ext cx="8991600" cy="6096000"/>
              </a:xfrm>
              <a:blipFill rotWithShape="1">
                <a:blip r:embed="rId2"/>
                <a:stretch>
                  <a:fillRect l="-1085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62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533400"/>
                <a:ext cx="8991600" cy="6248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any constants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+ 2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𝑎𝑏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Properties of correlation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r.vs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 ≤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1,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4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= 1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exist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1. 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0, and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−1 then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0.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533400"/>
                <a:ext cx="8991600" cy="6248400"/>
              </a:xfrm>
              <a:blipFill rotWithShape="1">
                <a:blip r:embed="rId2"/>
                <a:stretch>
                  <a:fillRect l="-1085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9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067800" cy="61722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/>
                  <a:t>The function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𝑦𝑖</m:t>
                        </m:r>
                      </m:e>
                    </m:d>
                  </m:oMath>
                </a14:m>
                <a:r>
                  <a:rPr lang="en-US" sz="2400" dirty="0"/>
                  <a:t> is called a point probability function. The set of triples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𝑦𝑖</m:t>
                        </m:r>
                        <m:r>
                          <a:rPr lang="en-US" sz="2400" i="1">
                            <a:latin typeface="Cambria Math"/>
                          </a:rPr>
                          <m:t>; </m:t>
                        </m:r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𝑦𝑖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is called probability distribution or mass function. 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Joint </a:t>
                </a:r>
                <a:r>
                  <a:rPr lang="en-US" sz="2400" b="1" dirty="0"/>
                  <a:t>distributions for discrete and continuous random variables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err="1"/>
                  <a:t>i</a:t>
                </a:r>
                <a:r>
                  <a:rPr lang="en-US" sz="2400" b="1" dirty="0"/>
                  <a:t>) Joint distributions for discrete random </a:t>
                </a:r>
                <a:r>
                  <a:rPr lang="en-US" sz="2400" b="1" dirty="0" smtClean="0"/>
                  <a:t>variable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/>
                  <a:t>If the random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 =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1, 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2, . . . , </m:t>
                    </m:r>
                    <m:r>
                      <a:rPr lang="en-US" sz="2400" i="1">
                        <a:latin typeface="Cambria Math"/>
                      </a:rPr>
                      <m:t>𝑋𝑛</m:t>
                    </m:r>
                    <m:r>
                      <a:rPr lang="en-US" sz="2400" i="1">
                        <a:latin typeface="Cambria Math"/>
                      </a:rPr>
                      <m:t>,)</m:t>
                    </m:r>
                  </m:oMath>
                </a14:m>
                <a:r>
                  <a:rPr lang="en-US" sz="2400" dirty="0"/>
                  <a:t> are discrete, then we can define a joint probability mass function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1…</m:t>
                        </m:r>
                        <m:r>
                          <a:rPr lang="en-US" sz="2400" i="1">
                            <a:latin typeface="Cambria Math"/>
                          </a:rPr>
                          <m:t>𝑥𝑛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1,…,</m:t>
                    </m:r>
                    <m:r>
                      <a:rPr lang="en-US" sz="2400" i="1">
                        <a:latin typeface="Cambria Math"/>
                      </a:rPr>
                      <m:t>𝑥𝑛</m:t>
                    </m:r>
                    <m:r>
                      <a:rPr lang="en-US" sz="2400" i="1">
                        <a:latin typeface="Cambria Math"/>
                      </a:rPr>
                      <m:t>)= 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{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1=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1, . . . , </m:t>
                    </m:r>
                    <m:r>
                      <a:rPr lang="en-US" sz="2400" i="1">
                        <a:latin typeface="Cambria Math"/>
                      </a:rPr>
                      <m:t>𝑋𝑛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r>
                      <a:rPr lang="en-US" sz="2400" i="1">
                        <a:latin typeface="Cambria Math"/>
                      </a:rPr>
                      <m:t>𝑥𝑛</m:t>
                    </m:r>
                    <m:r>
                      <a:rPr lang="en-US" sz="24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/>
                  <a:t> and a sum total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067800" cy="6172200"/>
              </a:xfrm>
              <a:blipFill rotWithShape="1">
                <a:blip r:embed="rId2"/>
                <a:stretch>
                  <a:fillRect l="-1008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051822"/>
            <a:ext cx="6019800" cy="104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22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81000"/>
                <a:ext cx="8991600" cy="63246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/>
                  <a:t>Example 5.1 An urn contains 4 red, 5 green, and 6 blue balls, and 3 balls are taken at random. Given the number of red balls represented by the random variable X and the number of green balls by the random variable Y, find the joint probability P</a:t>
                </a:r>
                <a:r>
                  <a:rPr lang="en-US" sz="2400" baseline="-25000" dirty="0"/>
                  <a:t>XY</a:t>
                </a:r>
                <a:r>
                  <a:rPr lang="en-US" sz="2400" dirty="0"/>
                  <a:t>(</a:t>
                </a:r>
                <a:r>
                  <a:rPr lang="en-US" sz="2400" dirty="0" err="1"/>
                  <a:t>k,m</a:t>
                </a:r>
                <a:r>
                  <a:rPr lang="en-US" sz="2400" dirty="0"/>
                  <a:t>) 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𝑘𝑖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𝑚𝑖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 0,1,…,4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=0,1,...,5.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Solution: </a:t>
                </a:r>
                <a:r>
                  <a:rPr lang="en-US" sz="2400" dirty="0"/>
                  <a:t>the joint probability distribution of X and Y is given by the following table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81000"/>
                <a:ext cx="8991600" cy="6324600"/>
              </a:xfrm>
              <a:blipFill rotWithShape="1">
                <a:blip r:embed="rId2"/>
                <a:stretch>
                  <a:fillRect l="-1085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36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90552"/>
              </p:ext>
            </p:extLst>
          </p:nvPr>
        </p:nvGraphicFramePr>
        <p:xfrm>
          <a:off x="457199" y="762001"/>
          <a:ext cx="7692074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375489"/>
                <a:gridCol w="1132613"/>
                <a:gridCol w="1458265"/>
                <a:gridCol w="1458265"/>
                <a:gridCol w="1132613"/>
                <a:gridCol w="1078679"/>
                <a:gridCol w="1056150"/>
              </a:tblGrid>
              <a:tr h="250371"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X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1">
                <a:tc rowSpan="6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6C3/15C3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6C2*4C1/15C3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4C2*6C1/15C3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4C3/15C3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5C1*6C2/15C3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5C1*4C1*6C1/15C3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5C1*4C2/15C3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5C2*6C1/15C3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5C2*4C1/15C3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5C3/15C3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4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5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erpetua"/>
                          <a:ea typeface="Calibri"/>
                          <a:cs typeface="AdvPS6F00"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3013374"/>
                <a:ext cx="6324600" cy="831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3=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6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Shortly it can be written as: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13374"/>
                <a:ext cx="6324600" cy="831253"/>
              </a:xfrm>
              <a:prstGeom prst="rect">
                <a:avLst/>
              </a:prstGeom>
              <a:blipFill rotWithShape="1">
                <a:blip r:embed="rId2"/>
                <a:stretch>
                  <a:fillRect l="-868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038600"/>
            <a:ext cx="6781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618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067800" cy="617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ii) </a:t>
                </a:r>
                <a:r>
                  <a:rPr lang="en-US" sz="2400" b="1" dirty="0"/>
                  <a:t>Joint distributions for continuous random variables</a:t>
                </a:r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/>
                  <a:t>Definition: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is said to be bivariate continuous random variable if X and Y can take any value in some region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2400" dirty="0"/>
                  <a:t>. The probability density function,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is a function satisfying the following conditions.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≥0,∀(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)∈</m:t>
                      </m:r>
                      <m:r>
                        <a:rPr lang="en-US" sz="240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𝑑𝑥𝑑𝑦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𝑋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𝑌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𝑑𝑦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067800" cy="6172200"/>
              </a:xfrm>
              <a:blipFill rotWithShape="1">
                <a:blip r:embed="rId2"/>
                <a:stretch>
                  <a:fillRect l="-1008" t="-791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14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762000"/>
                <a:ext cx="8991600" cy="6019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Marginal </a:t>
                </a:r>
                <a:r>
                  <a:rPr lang="en-US" sz="2400" b="1" dirty="0"/>
                  <a:t>and conditional probability </a:t>
                </a:r>
                <a:r>
                  <a:rPr lang="en-US" sz="2400" b="1" dirty="0" smtClean="0"/>
                  <a:t>distributions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Marginal distribution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/>
                  <a:t>Given the joint probability distribution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of the discrete random variables </a:t>
                </a:r>
                <a:r>
                  <a:rPr lang="en-US" sz="2400" i="1" dirty="0"/>
                  <a:t>X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Y</a:t>
                </a:r>
                <a:r>
                  <a:rPr lang="en-US" sz="2400" dirty="0"/>
                  <a:t>, the probability distribution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𝒈</m:t>
                    </m:r>
                    <m:r>
                      <a:rPr lang="en-US" sz="2400" b="1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:r>
                  <a:rPr lang="en-US" sz="2400" i="1" dirty="0"/>
                  <a:t>X </a:t>
                </a:r>
                <a:r>
                  <a:rPr lang="en-US" sz="2400" dirty="0"/>
                  <a:t>alone is obtained by summing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over the values of </a:t>
                </a:r>
                <a:r>
                  <a:rPr lang="en-US" sz="2400" i="1" dirty="0"/>
                  <a:t>Y</a:t>
                </a:r>
                <a:r>
                  <a:rPr lang="en-US" sz="2400" dirty="0"/>
                  <a:t>. Similarly, the probability distribution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𝒉</m:t>
                    </m:r>
                    <m:r>
                      <a:rPr lang="en-US" sz="2400" b="1" i="1">
                        <a:latin typeface="Cambria Math"/>
                      </a:rPr>
                      <m:t>(</m:t>
                    </m:r>
                    <m:r>
                      <a:rPr lang="en-US" sz="2400" b="1" i="1">
                        <a:latin typeface="Cambria Math"/>
                      </a:rPr>
                      <m:t>𝒚</m:t>
                    </m:r>
                    <m:r>
                      <a:rPr lang="en-US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:r>
                  <a:rPr lang="en-US" sz="2400" i="1" dirty="0"/>
                  <a:t>Y </a:t>
                </a:r>
                <a:r>
                  <a:rPr lang="en-US" sz="2400" dirty="0"/>
                  <a:t>alone is obtained by summing </a:t>
                </a:r>
                <a:r>
                  <a:rPr lang="en-US" sz="2400" b="1" i="1" dirty="0"/>
                  <a:t>f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x, y</a:t>
                </a:r>
                <a:r>
                  <a:rPr lang="en-US" sz="2400" b="1" dirty="0"/>
                  <a:t>)</a:t>
                </a:r>
                <a:r>
                  <a:rPr lang="en-US" sz="2400" dirty="0"/>
                  <a:t> over the values of </a:t>
                </a:r>
                <a:r>
                  <a:rPr lang="en-US" sz="2400" i="1" dirty="0"/>
                  <a:t>X</a:t>
                </a:r>
                <a:r>
                  <a:rPr lang="en-US" sz="2400" dirty="0"/>
                  <a:t>. We define </a:t>
                </a:r>
                <a:r>
                  <a:rPr lang="en-US" sz="2400" b="1" i="1" dirty="0"/>
                  <a:t>g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)</a:t>
                </a:r>
                <a:r>
                  <a:rPr lang="en-US" sz="2400" dirty="0"/>
                  <a:t> and </a:t>
                </a:r>
                <a:r>
                  <a:rPr lang="en-US" sz="2400" b="1" i="1" dirty="0"/>
                  <a:t>h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)</a:t>
                </a:r>
                <a:r>
                  <a:rPr lang="en-US" sz="2400" dirty="0"/>
                  <a:t> to be the </a:t>
                </a:r>
                <a:r>
                  <a:rPr lang="en-US" sz="2400" b="1" dirty="0"/>
                  <a:t>marginal distributions </a:t>
                </a:r>
                <a:r>
                  <a:rPr lang="en-US" sz="2400" dirty="0"/>
                  <a:t>of </a:t>
                </a:r>
                <a:r>
                  <a:rPr lang="en-US" sz="2400" i="1" dirty="0"/>
                  <a:t>X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Y</a:t>
                </a:r>
                <a:r>
                  <a:rPr lang="en-US" sz="2400" dirty="0"/>
                  <a:t>, respectively. When </a:t>
                </a:r>
                <a:r>
                  <a:rPr lang="en-US" sz="2400" i="1" dirty="0"/>
                  <a:t>X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Y </a:t>
                </a:r>
                <a:r>
                  <a:rPr lang="en-US" sz="2400" dirty="0"/>
                  <a:t>are continuous random variables, summations are replaced by integrals. We can now make the following general definition.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762000"/>
                <a:ext cx="8991600" cy="6019800"/>
              </a:xfrm>
              <a:blipFill rotWithShape="1">
                <a:blip r:embed="rId2"/>
                <a:stretch>
                  <a:fillRect l="-1085" t="-810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81000"/>
                <a:ext cx="8991600" cy="6324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/>
                  <a:t>: The </a:t>
                </a:r>
                <a:r>
                  <a:rPr lang="en-US" sz="2400" b="1" dirty="0"/>
                  <a:t>marginal distributions </a:t>
                </a:r>
                <a:r>
                  <a:rPr lang="en-US" sz="2400" dirty="0"/>
                  <a:t>of </a:t>
                </a:r>
                <a:r>
                  <a:rPr lang="en-US" sz="2400" i="1" dirty="0"/>
                  <a:t>X </a:t>
                </a:r>
                <a:r>
                  <a:rPr lang="en-US" sz="2400" dirty="0"/>
                  <a:t>alone and of </a:t>
                </a:r>
                <a:r>
                  <a:rPr lang="en-US" sz="2400" i="1" dirty="0"/>
                  <a:t>Y </a:t>
                </a:r>
                <a:r>
                  <a:rPr lang="en-US" sz="2400" dirty="0"/>
                  <a:t>alone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𝑦𝑖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/>
                        </a:rPr>
                        <m:t>𝑎𝑛𝑑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𝑦𝑖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the discrete case, and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𝑑𝑦</m:t>
                          </m:r>
                        </m:e>
                      </m:nary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𝑎𝑛𝑑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sz="2400" i="1">
                          <a:latin typeface="Cambria Math"/>
                        </a:rPr>
                        <m:t>𝑓𝑜𝑟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𝑐𝑜𝑛𝑡𝑖𝑛𝑢𝑜𝑢𝑠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𝑐𝑎𝑠𝑒</m:t>
                      </m:r>
                      <m:r>
                        <a:rPr lang="en-US" sz="24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81000"/>
                <a:ext cx="8991600" cy="6324600"/>
              </a:xfrm>
              <a:blipFill rotWithShape="1">
                <a:blip r:embed="rId2"/>
                <a:stretch>
                  <a:fillRect l="-1085" t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87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533400"/>
                <a:ext cx="8991600" cy="6248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Conditional probability </a:t>
                </a:r>
                <a:r>
                  <a:rPr lang="en-US" sz="2400" b="1" dirty="0" smtClean="0"/>
                  <a:t>distribution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/>
                  <a:t>Let </a:t>
                </a:r>
                <a:r>
                  <a:rPr lang="en-US" sz="2400" i="1" dirty="0"/>
                  <a:t>X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Y </a:t>
                </a:r>
                <a:r>
                  <a:rPr lang="en-US" sz="2400" dirty="0"/>
                  <a:t>be two random variables, discrete or continuous. The </a:t>
                </a:r>
                <a:r>
                  <a:rPr lang="en-US" sz="2400" b="1" dirty="0"/>
                  <a:t>conditional distribution </a:t>
                </a:r>
                <a:r>
                  <a:rPr lang="en-US" sz="2400" dirty="0"/>
                  <a:t>of the random variable </a:t>
                </a:r>
                <a:r>
                  <a:rPr lang="en-US" sz="2400" i="1" dirty="0"/>
                  <a:t>Y </a:t>
                </a:r>
                <a:r>
                  <a:rPr lang="en-US" sz="2400" dirty="0"/>
                  <a:t>given that </a:t>
                </a:r>
                <a:r>
                  <a:rPr lang="en-US" sz="2400" i="1" dirty="0"/>
                  <a:t>X </a:t>
                </a:r>
                <a:r>
                  <a:rPr lang="en-US" sz="2400" dirty="0"/>
                  <a:t>= </a:t>
                </a:r>
                <a:r>
                  <a:rPr lang="en-US" sz="2400" i="1" dirty="0" err="1"/>
                  <a:t>x</a:t>
                </a:r>
                <a:r>
                  <a:rPr lang="en-US" sz="2400" dirty="0" err="1"/>
                  <a:t>is</a:t>
                </a:r>
                <a:endParaRPr lang="en-US" sz="240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,  </m:t>
                    </m:r>
                  </m:oMath>
                </a14:m>
                <a:r>
                  <a:rPr lang="en-US" sz="2400" dirty="0"/>
                  <a:t>provided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</a:t>
                </a:r>
                <a:r>
                  <a:rPr lang="en-US" sz="2400" i="1" dirty="0"/>
                  <a:t>&gt;</a:t>
                </a:r>
                <a:r>
                  <a:rPr lang="en-US" sz="2400" dirty="0"/>
                  <a:t>0</a:t>
                </a:r>
                <a:r>
                  <a:rPr lang="en-US" sz="2400" i="1" dirty="0"/>
                  <a:t>.</a:t>
                </a:r>
                <a:endParaRPr lang="en-US" sz="24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/>
                  <a:t>Similarly, the conditional distribution of </a:t>
                </a:r>
                <a:r>
                  <a:rPr lang="en-US" sz="2400" i="1" dirty="0"/>
                  <a:t>X </a:t>
                </a:r>
                <a:r>
                  <a:rPr lang="en-US" sz="2400" dirty="0"/>
                  <a:t>given that </a:t>
                </a:r>
                <a:r>
                  <a:rPr lang="en-US" sz="2400" i="1" dirty="0"/>
                  <a:t>Y </a:t>
                </a:r>
                <a:r>
                  <a:rPr lang="en-US" sz="2400" dirty="0"/>
                  <a:t>= </a:t>
                </a:r>
                <a:r>
                  <a:rPr lang="en-US" sz="2400" i="1" dirty="0"/>
                  <a:t>y </a:t>
                </a:r>
                <a:r>
                  <a:rPr lang="en-US" sz="2400" dirty="0"/>
                  <a:t>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provided </a:t>
                </a:r>
                <a:r>
                  <a:rPr lang="en-US" sz="2400" i="1" dirty="0"/>
                  <a:t>h</a:t>
                </a:r>
                <a:r>
                  <a:rPr lang="en-US" sz="2400" dirty="0"/>
                  <a:t>(</a:t>
                </a:r>
                <a:r>
                  <a:rPr lang="en-US" sz="2400" i="1" dirty="0"/>
                  <a:t>y</a:t>
                </a:r>
                <a:r>
                  <a:rPr lang="en-US" sz="2400" dirty="0"/>
                  <a:t>) </a:t>
                </a:r>
                <a:r>
                  <a:rPr lang="en-US" sz="2400" i="1" dirty="0"/>
                  <a:t>&gt;</a:t>
                </a:r>
                <a:r>
                  <a:rPr lang="en-US" sz="2400" dirty="0"/>
                  <a:t>0</a:t>
                </a:r>
                <a:r>
                  <a:rPr lang="en-US" sz="2400" i="1" dirty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533400"/>
                <a:ext cx="8991600" cy="6248400"/>
              </a:xfrm>
              <a:blipFill rotWithShape="1">
                <a:blip r:embed="rId2"/>
                <a:stretch>
                  <a:fillRect l="-1085" t="-780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27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Con’t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Expectation of XY : the definition of E(XY 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Suppose we have two random variables, X and Y . These might be independent, in which case the value of X has no effect on the value of Y . Alternatively, </a:t>
            </a:r>
            <a:r>
              <a:rPr lang="en-US" sz="2400" i="1" dirty="0" smtClean="0"/>
              <a:t>X</a:t>
            </a:r>
            <a:r>
              <a:rPr lang="en-US" sz="2400" dirty="0" smtClean="0"/>
              <a:t> and</a:t>
            </a:r>
            <a:r>
              <a:rPr lang="en-US" sz="2400" i="1" dirty="0" smtClean="0"/>
              <a:t> Y </a:t>
            </a:r>
            <a:r>
              <a:rPr lang="en-US" sz="2400" dirty="0" smtClean="0"/>
              <a:t>might be dependent: when we observe a random value for X, it might influence the random values of Y that we are most likely to observe. For example, X might be the height of a randomly selected person, and Y might be the weight. On the whole, larger values of X will be associated with larger values of Y 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673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1476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Two dimensional Random Variables  </vt:lpstr>
      <vt:lpstr>Con’t….</vt:lpstr>
      <vt:lpstr>Con’t….</vt:lpstr>
      <vt:lpstr>Con’t…</vt:lpstr>
      <vt:lpstr>Con’t….</vt:lpstr>
      <vt:lpstr>Con’t…</vt:lpstr>
      <vt:lpstr>Con’t…</vt:lpstr>
      <vt:lpstr>Con’t….</vt:lpstr>
      <vt:lpstr>Con’t…</vt:lpstr>
      <vt:lpstr>Con’t…</vt:lpstr>
      <vt:lpstr>Con’t…</vt:lpstr>
      <vt:lpstr>Con’t…</vt:lpstr>
      <vt:lpstr>Con’t…</vt:lpstr>
      <vt:lpstr>Con’t…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Random Variables</dc:title>
  <dc:creator>ismail - [2010]</dc:creator>
  <cp:lastModifiedBy>ismail - [2010]</cp:lastModifiedBy>
  <cp:revision>16</cp:revision>
  <dcterms:created xsi:type="dcterms:W3CDTF">2023-06-10T11:48:40Z</dcterms:created>
  <dcterms:modified xsi:type="dcterms:W3CDTF">2023-06-13T08:10:36Z</dcterms:modified>
</cp:coreProperties>
</file>