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4" r:id="rId8"/>
    <p:sldId id="262" r:id="rId9"/>
    <p:sldId id="265" r:id="rId10"/>
    <p:sldId id="266" r:id="rId11"/>
    <p:sldId id="263"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2"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BDF2-E4EE-4A66-B659-2D8AF43C79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4C7CE1-3921-49F1-B295-61BE22F1AE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A0D7F1-640F-4B72-9C2D-92C6D7654EE5}"/>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4B43D7E4-F3AB-42E1-9863-0BBD16502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426EC-79B4-4FAC-B519-FA323CA29060}"/>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335765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A227-38D0-46ED-A1AA-B30E8BC31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0375C1-C77C-4CAF-8D1E-3A003764C6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E7C75-3B70-4444-A905-C66863DD0966}"/>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B5227051-DF39-4DE0-8B03-8067F9B04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EF9C9-F49B-46F0-8371-0B41DFA7D4B6}"/>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195087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7DC6BE-9E82-49F7-A599-16FE497FE9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F44843-8C6B-494F-8178-F99E56CF47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85E85-3D39-4EF6-92EC-E13593A1194F}"/>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872B21B2-A5B6-4936-B809-EA915B538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F895F-F236-48C1-8AFD-5FD498310EC9}"/>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166831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2E99-1876-484A-86C0-D2AAEF5878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E555B-E999-4FE8-BCEF-6BC0A90C5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FD973-9B2B-47C2-9DAC-699E7540EAC5}"/>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90AFB932-FBEE-4C9F-983F-F033564BB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085B5-429A-4F67-BF7B-9ADE324F1D00}"/>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3307424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C8E2-333E-435D-A76B-A07F5DB5F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B284B5-40F7-4C45-96A1-88E7C0994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2C5729-61B3-4DBB-AFE7-4569B502EDEC}"/>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DD199EF1-EA9D-4134-A202-377053F84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786FC-41B6-4FD0-B66D-B7EBEE53998F}"/>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327075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70CB-E6C8-4CC9-866B-2B466DE2D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2F76B5-84F9-460A-82D2-C9485638A1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B26480-303C-4B7D-857D-6CE2CBD920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6B8BD0-FB9E-4471-9888-7B0834BD98BD}"/>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6" name="Footer Placeholder 5">
            <a:extLst>
              <a:ext uri="{FF2B5EF4-FFF2-40B4-BE49-F238E27FC236}">
                <a16:creationId xmlns:a16="http://schemas.microsoft.com/office/drawing/2014/main" id="{6D7591E9-A458-4304-AFEA-B18B46670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23447-BF35-4A1A-9E82-91E66A4C557D}"/>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4195998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0FF7-25BB-49A9-A73A-13F0E7CFC9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B124E3-9714-46D6-B588-0B507F8AF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4B1F54-E3FE-42B8-A0A7-3D3AF07758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99A0F-8690-4EE7-8B71-0D7CC064A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04A371-9417-4FA8-ABAF-444248EBC9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1E34EF-1BBE-4CCB-BF9C-1500AEF29283}"/>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8" name="Footer Placeholder 7">
            <a:extLst>
              <a:ext uri="{FF2B5EF4-FFF2-40B4-BE49-F238E27FC236}">
                <a16:creationId xmlns:a16="http://schemas.microsoft.com/office/drawing/2014/main" id="{514C64F1-A875-4BEB-8CB7-4DBEE23767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59AC22-3D15-4BC3-ADB1-E44B944F4DCA}"/>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12712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0BA3-436F-4B8B-A01E-A5A94D14BE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0537DF-8459-4648-913B-BE243BE44C02}"/>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4" name="Footer Placeholder 3">
            <a:extLst>
              <a:ext uri="{FF2B5EF4-FFF2-40B4-BE49-F238E27FC236}">
                <a16:creationId xmlns:a16="http://schemas.microsoft.com/office/drawing/2014/main" id="{C5AB7905-4B57-4904-96F5-2505217349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69836A-AC04-42FE-B0BC-BE718991714D}"/>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254593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ECF34-DD55-47C7-B3F8-39FD9FCAD0AD}"/>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3" name="Footer Placeholder 2">
            <a:extLst>
              <a:ext uri="{FF2B5EF4-FFF2-40B4-BE49-F238E27FC236}">
                <a16:creationId xmlns:a16="http://schemas.microsoft.com/office/drawing/2014/main" id="{AAF6CC52-7D74-4301-93EC-16AB1629EE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7D83EF-18A5-4C12-94DA-84F97161DCA5}"/>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192526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5744-F8C4-4A1D-B4BF-75DA724AD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63C297-CF1E-40C6-8146-C1BE601D33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0AC48F-F847-4BC0-AD55-C9580E2C0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D89EC-5313-4EDF-9F42-0353F28A50BD}"/>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6" name="Footer Placeholder 5">
            <a:extLst>
              <a:ext uri="{FF2B5EF4-FFF2-40B4-BE49-F238E27FC236}">
                <a16:creationId xmlns:a16="http://schemas.microsoft.com/office/drawing/2014/main" id="{A589225A-016D-45BF-9F94-0A2C21908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D10118-E2D6-4F99-B2C3-95BA86EE0AB5}"/>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184798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5072-106B-46AA-B2F6-39FAF7788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23A45B-DF7E-4A5A-B1ED-A39C6A62A4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104435-EFA2-49CB-8F0B-667A7EFBB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75F2C-04FD-46D7-AE42-7E855D8B4A04}"/>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6" name="Footer Placeholder 5">
            <a:extLst>
              <a:ext uri="{FF2B5EF4-FFF2-40B4-BE49-F238E27FC236}">
                <a16:creationId xmlns:a16="http://schemas.microsoft.com/office/drawing/2014/main" id="{1793A2EE-6E17-4028-B268-D842BE4A8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FC4498-C221-4020-8630-EAA78E315F46}"/>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96598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A8EE8F-6D8C-4686-AA38-50D03EA92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06F0FA-DE6C-4671-9947-027B4CDE14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9027E-2BDC-4563-BDFA-3043C9C9E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B022F70E-8F0E-42D6-BBE2-E22795E75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FDD8FC-1B0E-4BE0-950D-B751D1AC8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65A11-F764-494A-81B3-EBDAEA8AC3D4}" type="slidenum">
              <a:rPr lang="en-US" smtClean="0"/>
              <a:t>‹#›</a:t>
            </a:fld>
            <a:endParaRPr lang="en-US"/>
          </a:p>
        </p:txBody>
      </p:sp>
    </p:spTree>
    <p:extLst>
      <p:ext uri="{BB962C8B-B14F-4D97-AF65-F5344CB8AC3E}">
        <p14:creationId xmlns:p14="http://schemas.microsoft.com/office/powerpoint/2010/main" val="866168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4770-0D39-4A05-8E75-9E14F37D8973}"/>
              </a:ext>
            </a:extLst>
          </p:cNvPr>
          <p:cNvSpPr>
            <a:spLocks noGrp="1"/>
          </p:cNvSpPr>
          <p:nvPr>
            <p:ph type="ctrTitle"/>
          </p:nvPr>
        </p:nvSpPr>
        <p:spPr/>
        <p:txBody>
          <a:bodyPr/>
          <a:lstStyle/>
          <a:p>
            <a:r>
              <a:rPr lang="en-US" dirty="0"/>
              <a:t>Time Series Modelling</a:t>
            </a:r>
          </a:p>
        </p:txBody>
      </p:sp>
      <p:sp>
        <p:nvSpPr>
          <p:cNvPr id="3" name="Subtitle 2">
            <a:extLst>
              <a:ext uri="{FF2B5EF4-FFF2-40B4-BE49-F238E27FC236}">
                <a16:creationId xmlns:a16="http://schemas.microsoft.com/office/drawing/2014/main" id="{61203C75-4524-4A8B-A3BF-63197BCC8E47}"/>
              </a:ext>
            </a:extLst>
          </p:cNvPr>
          <p:cNvSpPr>
            <a:spLocks noGrp="1"/>
          </p:cNvSpPr>
          <p:nvPr>
            <p:ph type="subTitle" idx="1"/>
          </p:nvPr>
        </p:nvSpPr>
        <p:spPr/>
        <p:txBody>
          <a:bodyPr/>
          <a:lstStyle/>
          <a:p>
            <a:r>
              <a:rPr lang="en-US" dirty="0"/>
              <a:t>ASREEDHAR</a:t>
            </a:r>
          </a:p>
        </p:txBody>
      </p:sp>
    </p:spTree>
    <p:extLst>
      <p:ext uri="{BB962C8B-B14F-4D97-AF65-F5344CB8AC3E}">
        <p14:creationId xmlns:p14="http://schemas.microsoft.com/office/powerpoint/2010/main" val="1215129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E36E274-A5F0-4F52-93D1-BDE8685241D7}"/>
              </a:ext>
            </a:extLst>
          </p:cNvPr>
          <p:cNvPicPr>
            <a:picLocks noGrp="1" noChangeAspect="1"/>
          </p:cNvPicPr>
          <p:nvPr>
            <p:ph idx="1"/>
          </p:nvPr>
        </p:nvPicPr>
        <p:blipFill>
          <a:blip r:embed="rId2"/>
          <a:stretch>
            <a:fillRect/>
          </a:stretch>
        </p:blipFill>
        <p:spPr>
          <a:xfrm>
            <a:off x="1230438" y="643466"/>
            <a:ext cx="9731123" cy="5571067"/>
          </a:xfrm>
          <a:prstGeom prst="rect">
            <a:avLst/>
          </a:prstGeom>
        </p:spPr>
      </p:pic>
    </p:spTree>
    <p:extLst>
      <p:ext uri="{BB962C8B-B14F-4D97-AF65-F5344CB8AC3E}">
        <p14:creationId xmlns:p14="http://schemas.microsoft.com/office/powerpoint/2010/main" val="91963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2323-9098-48C4-9D67-B6E3A29F9F2C}"/>
              </a:ext>
            </a:extLst>
          </p:cNvPr>
          <p:cNvSpPr>
            <a:spLocks noGrp="1"/>
          </p:cNvSpPr>
          <p:nvPr>
            <p:ph type="title"/>
          </p:nvPr>
        </p:nvSpPr>
        <p:spPr>
          <a:xfrm>
            <a:off x="838200" y="126587"/>
            <a:ext cx="10515600" cy="920336"/>
          </a:xfrm>
        </p:spPr>
        <p:txBody>
          <a:bodyPr/>
          <a:lstStyle/>
          <a:p>
            <a:pPr algn="ctr"/>
            <a:r>
              <a:rPr lang="en-US" dirty="0"/>
              <a:t>Second Order Exponential Smoother</a:t>
            </a:r>
          </a:p>
        </p:txBody>
      </p:sp>
      <p:sp>
        <p:nvSpPr>
          <p:cNvPr id="3" name="Content Placeholder 2">
            <a:extLst>
              <a:ext uri="{FF2B5EF4-FFF2-40B4-BE49-F238E27FC236}">
                <a16:creationId xmlns:a16="http://schemas.microsoft.com/office/drawing/2014/main" id="{1ABCB396-8020-492B-8E41-1946246554C7}"/>
              </a:ext>
            </a:extLst>
          </p:cNvPr>
          <p:cNvSpPr>
            <a:spLocks noGrp="1"/>
          </p:cNvSpPr>
          <p:nvPr>
            <p:ph idx="1"/>
          </p:nvPr>
        </p:nvSpPr>
        <p:spPr>
          <a:xfrm>
            <a:off x="838200" y="940904"/>
            <a:ext cx="10515600" cy="5236059"/>
          </a:xfrm>
        </p:spPr>
        <p:txBody>
          <a:bodyPr/>
          <a:lstStyle/>
          <a:p>
            <a:pPr marL="0" indent="0">
              <a:buNone/>
            </a:pPr>
            <a:r>
              <a:rPr lang="en-US" dirty="0"/>
              <a:t>This model is used when the data does show a time trend. </a:t>
            </a:r>
          </a:p>
          <a:p>
            <a:pPr marL="0" indent="0" algn="ctr">
              <a:buNone/>
            </a:pPr>
            <a:endParaRPr lang="en-US" dirty="0"/>
          </a:p>
          <a:p>
            <a:pPr marL="0" indent="0" algn="ctr">
              <a:buNone/>
            </a:pPr>
            <a:endParaRPr lang="en-US" dirty="0"/>
          </a:p>
          <a:p>
            <a:pPr marL="0" indent="0" algn="ctr">
              <a:buNone/>
            </a:pPr>
            <a:endParaRPr lang="en-US" dirty="0"/>
          </a:p>
          <a:p>
            <a:r>
              <a:rPr lang="en-US" dirty="0"/>
              <a:t>Second Order Exponential smoother is an unbiased estimator of the data in which you have a time-based trend. </a:t>
            </a:r>
          </a:p>
          <a:p>
            <a:r>
              <a:rPr lang="en-US" dirty="0"/>
              <a:t>Using this model you are able to forecast τ periods ahead from your last observed data point at time T. </a:t>
            </a:r>
          </a:p>
          <a:p>
            <a:r>
              <a:rPr lang="en-US" dirty="0"/>
              <a:t>The greater the τ the more inaccurate your prediction becomes you start using predictions to make future predictions. ( Recursive)</a:t>
            </a:r>
          </a:p>
          <a:p>
            <a:pPr marL="0" indent="0">
              <a:buNone/>
            </a:pPr>
            <a:endParaRPr lang="en-US" dirty="0"/>
          </a:p>
        </p:txBody>
      </p:sp>
      <p:pic>
        <p:nvPicPr>
          <p:cNvPr id="4" name="Picture 3">
            <a:extLst>
              <a:ext uri="{FF2B5EF4-FFF2-40B4-BE49-F238E27FC236}">
                <a16:creationId xmlns:a16="http://schemas.microsoft.com/office/drawing/2014/main" id="{858403E1-EF0B-46FF-BD6B-A1B37FA89D88}"/>
              </a:ext>
            </a:extLst>
          </p:cNvPr>
          <p:cNvPicPr>
            <a:picLocks noChangeAspect="1"/>
          </p:cNvPicPr>
          <p:nvPr/>
        </p:nvPicPr>
        <p:blipFill>
          <a:blip r:embed="rId2"/>
          <a:stretch>
            <a:fillRect/>
          </a:stretch>
        </p:blipFill>
        <p:spPr>
          <a:xfrm>
            <a:off x="2650354" y="1861240"/>
            <a:ext cx="6499513" cy="642809"/>
          </a:xfrm>
          <a:prstGeom prst="rect">
            <a:avLst/>
          </a:prstGeom>
        </p:spPr>
      </p:pic>
    </p:spTree>
    <p:extLst>
      <p:ext uri="{BB962C8B-B14F-4D97-AF65-F5344CB8AC3E}">
        <p14:creationId xmlns:p14="http://schemas.microsoft.com/office/powerpoint/2010/main" val="422711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88B06B-D174-4EC3-B68B-99FA1C6963E1}"/>
              </a:ext>
            </a:extLst>
          </p:cNvPr>
          <p:cNvPicPr>
            <a:picLocks noChangeAspect="1"/>
          </p:cNvPicPr>
          <p:nvPr/>
        </p:nvPicPr>
        <p:blipFill>
          <a:blip r:embed="rId2"/>
          <a:stretch>
            <a:fillRect/>
          </a:stretch>
        </p:blipFill>
        <p:spPr>
          <a:xfrm>
            <a:off x="6383088" y="1109422"/>
            <a:ext cx="5291666" cy="3757083"/>
          </a:xfrm>
          <a:prstGeom prst="rect">
            <a:avLst/>
          </a:prstGeom>
        </p:spPr>
      </p:pic>
      <p:pic>
        <p:nvPicPr>
          <p:cNvPr id="7" name="Picture 6">
            <a:extLst>
              <a:ext uri="{FF2B5EF4-FFF2-40B4-BE49-F238E27FC236}">
                <a16:creationId xmlns:a16="http://schemas.microsoft.com/office/drawing/2014/main" id="{D69EC4D1-244C-4B60-84BD-D47DB2A61000}"/>
              </a:ext>
            </a:extLst>
          </p:cNvPr>
          <p:cNvPicPr>
            <a:picLocks noChangeAspect="1"/>
          </p:cNvPicPr>
          <p:nvPr/>
        </p:nvPicPr>
        <p:blipFill>
          <a:blip r:embed="rId3"/>
          <a:stretch>
            <a:fillRect/>
          </a:stretch>
        </p:blipFill>
        <p:spPr>
          <a:xfrm>
            <a:off x="517247" y="1175568"/>
            <a:ext cx="5291667" cy="3690937"/>
          </a:xfrm>
          <a:prstGeom prst="rect">
            <a:avLst/>
          </a:prstGeom>
        </p:spPr>
      </p:pic>
      <p:sp>
        <p:nvSpPr>
          <p:cNvPr id="9" name="TextBox 8">
            <a:extLst>
              <a:ext uri="{FF2B5EF4-FFF2-40B4-BE49-F238E27FC236}">
                <a16:creationId xmlns:a16="http://schemas.microsoft.com/office/drawing/2014/main" id="{4357BEA9-1611-4F8C-AE77-148C6001E081}"/>
              </a:ext>
            </a:extLst>
          </p:cNvPr>
          <p:cNvSpPr txBox="1"/>
          <p:nvPr/>
        </p:nvSpPr>
        <p:spPr>
          <a:xfrm>
            <a:off x="3052690" y="5331655"/>
            <a:ext cx="6231988" cy="646331"/>
          </a:xfrm>
          <a:prstGeom prst="rect">
            <a:avLst/>
          </a:prstGeom>
          <a:noFill/>
        </p:spPr>
        <p:txBody>
          <a:bodyPr wrap="square" rtlCol="0">
            <a:spAutoFit/>
          </a:bodyPr>
          <a:lstStyle/>
          <a:p>
            <a:pPr algn="ctr"/>
            <a:r>
              <a:rPr lang="en-US" dirty="0"/>
              <a:t>You can see the Bias is much lesser in the case of the Second Order Exponential Smoothing Model</a:t>
            </a:r>
          </a:p>
        </p:txBody>
      </p:sp>
    </p:spTree>
    <p:extLst>
      <p:ext uri="{BB962C8B-B14F-4D97-AF65-F5344CB8AC3E}">
        <p14:creationId xmlns:p14="http://schemas.microsoft.com/office/powerpoint/2010/main" val="222340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1A5B-C3AE-4AA1-B73F-031B755623B3}"/>
              </a:ext>
            </a:extLst>
          </p:cNvPr>
          <p:cNvSpPr>
            <a:spLocks noGrp="1"/>
          </p:cNvSpPr>
          <p:nvPr>
            <p:ph type="title"/>
          </p:nvPr>
        </p:nvSpPr>
        <p:spPr>
          <a:xfrm>
            <a:off x="838200" y="166342"/>
            <a:ext cx="10515600" cy="986597"/>
          </a:xfrm>
        </p:spPr>
        <p:txBody>
          <a:bodyPr/>
          <a:lstStyle/>
          <a:p>
            <a:pPr algn="ctr"/>
            <a:r>
              <a:rPr lang="en-US"/>
              <a:t>Optimal </a:t>
            </a:r>
            <a:r>
              <a:rPr lang="el-GR"/>
              <a:t>λ</a:t>
            </a:r>
            <a:r>
              <a:rPr lang="en-US"/>
              <a:t> (Discount Factor)</a:t>
            </a:r>
            <a:endParaRPr lang="en-US" dirty="0"/>
          </a:p>
        </p:txBody>
      </p:sp>
      <p:pic>
        <p:nvPicPr>
          <p:cNvPr id="4" name="Content Placeholder 3">
            <a:extLst>
              <a:ext uri="{FF2B5EF4-FFF2-40B4-BE49-F238E27FC236}">
                <a16:creationId xmlns:a16="http://schemas.microsoft.com/office/drawing/2014/main" id="{15558884-2901-4B61-B79A-56ED3CAADECF}"/>
              </a:ext>
            </a:extLst>
          </p:cNvPr>
          <p:cNvPicPr>
            <a:picLocks noGrp="1" noChangeAspect="1"/>
          </p:cNvPicPr>
          <p:nvPr>
            <p:ph idx="1"/>
          </p:nvPr>
        </p:nvPicPr>
        <p:blipFill>
          <a:blip r:embed="rId2"/>
          <a:stretch>
            <a:fillRect/>
          </a:stretch>
        </p:blipFill>
        <p:spPr>
          <a:xfrm>
            <a:off x="132470" y="1519237"/>
            <a:ext cx="7047865" cy="4107840"/>
          </a:xfrm>
          <a:prstGeom prst="rect">
            <a:avLst/>
          </a:prstGeom>
        </p:spPr>
      </p:pic>
      <p:sp>
        <p:nvSpPr>
          <p:cNvPr id="5" name="TextBox 4">
            <a:extLst>
              <a:ext uri="{FF2B5EF4-FFF2-40B4-BE49-F238E27FC236}">
                <a16:creationId xmlns:a16="http://schemas.microsoft.com/office/drawing/2014/main" id="{506C6067-FF28-489C-8088-BA999E879DFC}"/>
              </a:ext>
            </a:extLst>
          </p:cNvPr>
          <p:cNvSpPr txBox="1"/>
          <p:nvPr/>
        </p:nvSpPr>
        <p:spPr>
          <a:xfrm>
            <a:off x="5996354" y="2649827"/>
            <a:ext cx="4668129" cy="1200329"/>
          </a:xfrm>
          <a:prstGeom prst="rect">
            <a:avLst/>
          </a:prstGeom>
          <a:noFill/>
        </p:spPr>
        <p:txBody>
          <a:bodyPr wrap="square" rtlCol="0">
            <a:spAutoFit/>
          </a:bodyPr>
          <a:lstStyle/>
          <a:p>
            <a:r>
              <a:rPr lang="en-US" sz="2400" dirty="0"/>
              <a:t>This what JMP effectively does in the background to give you the optimal smoothing factor option.</a:t>
            </a:r>
          </a:p>
        </p:txBody>
      </p:sp>
    </p:spTree>
    <p:extLst>
      <p:ext uri="{BB962C8B-B14F-4D97-AF65-F5344CB8AC3E}">
        <p14:creationId xmlns:p14="http://schemas.microsoft.com/office/powerpoint/2010/main" val="334354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4CCA-6A99-4EA6-87C2-0C63EF181754}"/>
              </a:ext>
            </a:extLst>
          </p:cNvPr>
          <p:cNvSpPr>
            <a:spLocks noGrp="1"/>
          </p:cNvSpPr>
          <p:nvPr>
            <p:ph type="title"/>
          </p:nvPr>
        </p:nvSpPr>
        <p:spPr>
          <a:xfrm>
            <a:off x="838200" y="336990"/>
            <a:ext cx="10515600" cy="774358"/>
          </a:xfrm>
        </p:spPr>
        <p:txBody>
          <a:bodyPr>
            <a:normAutofit fontScale="90000"/>
          </a:bodyPr>
          <a:lstStyle/>
          <a:p>
            <a:pPr algn="ctr"/>
            <a:r>
              <a:rPr lang="en-US" dirty="0"/>
              <a:t>ARIMA Modelling (</a:t>
            </a:r>
            <a:r>
              <a:rPr lang="en-US" dirty="0" err="1"/>
              <a:t>p,d,q</a:t>
            </a:r>
            <a:r>
              <a:rPr lang="en-US" dirty="0"/>
              <a:t>)</a:t>
            </a:r>
            <a:br>
              <a:rPr lang="en-US" dirty="0"/>
            </a:br>
            <a:r>
              <a:rPr lang="en-US" u="sng" dirty="0"/>
              <a:t>Basic Terminology</a:t>
            </a:r>
          </a:p>
        </p:txBody>
      </p:sp>
      <p:pic>
        <p:nvPicPr>
          <p:cNvPr id="4" name="Content Placeholder 3">
            <a:extLst>
              <a:ext uri="{FF2B5EF4-FFF2-40B4-BE49-F238E27FC236}">
                <a16:creationId xmlns:a16="http://schemas.microsoft.com/office/drawing/2014/main" id="{5C4071FD-B657-4CCA-BF90-22741E99D6D7}"/>
              </a:ext>
            </a:extLst>
          </p:cNvPr>
          <p:cNvPicPr>
            <a:picLocks noGrp="1" noChangeAspect="1"/>
          </p:cNvPicPr>
          <p:nvPr>
            <p:ph idx="1"/>
          </p:nvPr>
        </p:nvPicPr>
        <p:blipFill>
          <a:blip r:embed="rId2"/>
          <a:stretch>
            <a:fillRect/>
          </a:stretch>
        </p:blipFill>
        <p:spPr>
          <a:xfrm>
            <a:off x="1260613" y="1354576"/>
            <a:ext cx="9670774" cy="3371946"/>
          </a:xfrm>
          <a:prstGeom prst="rect">
            <a:avLst/>
          </a:prstGeom>
        </p:spPr>
      </p:pic>
      <p:sp>
        <p:nvSpPr>
          <p:cNvPr id="5" name="TextBox 4">
            <a:extLst>
              <a:ext uri="{FF2B5EF4-FFF2-40B4-BE49-F238E27FC236}">
                <a16:creationId xmlns:a16="http://schemas.microsoft.com/office/drawing/2014/main" id="{B236F227-D3E6-4ABF-9B23-B9955A8E4AC0}"/>
              </a:ext>
            </a:extLst>
          </p:cNvPr>
          <p:cNvSpPr txBox="1"/>
          <p:nvPr/>
        </p:nvSpPr>
        <p:spPr>
          <a:xfrm>
            <a:off x="2623930" y="5062330"/>
            <a:ext cx="617551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p is the order of the auto-regressive component</a:t>
            </a:r>
          </a:p>
          <a:p>
            <a:pPr marL="285750" indent="-285750">
              <a:buFont typeface="Arial" panose="020B0604020202020204" pitchFamily="34" charset="0"/>
              <a:buChar char="•"/>
            </a:pPr>
            <a:r>
              <a:rPr lang="en-US" dirty="0"/>
              <a:t>d is the order of the differentiating component (Used when there are trends in the data)</a:t>
            </a:r>
          </a:p>
          <a:p>
            <a:pPr marL="285750" indent="-285750">
              <a:buFont typeface="Arial" panose="020B0604020202020204" pitchFamily="34" charset="0"/>
              <a:buChar char="•"/>
            </a:pPr>
            <a:r>
              <a:rPr lang="en-US" dirty="0"/>
              <a:t>q is the order of the MA component in the model.</a:t>
            </a:r>
          </a:p>
        </p:txBody>
      </p:sp>
    </p:spTree>
    <p:extLst>
      <p:ext uri="{BB962C8B-B14F-4D97-AF65-F5344CB8AC3E}">
        <p14:creationId xmlns:p14="http://schemas.microsoft.com/office/powerpoint/2010/main" val="66630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A7B7-2D29-44EA-BC87-0FA56189A5F9}"/>
              </a:ext>
            </a:extLst>
          </p:cNvPr>
          <p:cNvSpPr>
            <a:spLocks noGrp="1"/>
          </p:cNvSpPr>
          <p:nvPr>
            <p:ph type="title"/>
          </p:nvPr>
        </p:nvSpPr>
        <p:spPr>
          <a:xfrm>
            <a:off x="838200" y="18255"/>
            <a:ext cx="10515600" cy="1325563"/>
          </a:xfrm>
        </p:spPr>
        <p:txBody>
          <a:bodyPr/>
          <a:lstStyle/>
          <a:p>
            <a:pPr algn="ctr"/>
            <a:r>
              <a:rPr lang="en-US" dirty="0"/>
              <a:t>ARIMA Modelling</a:t>
            </a:r>
          </a:p>
        </p:txBody>
      </p:sp>
      <p:pic>
        <p:nvPicPr>
          <p:cNvPr id="4" name="Content Placeholder 3">
            <a:extLst>
              <a:ext uri="{FF2B5EF4-FFF2-40B4-BE49-F238E27FC236}">
                <a16:creationId xmlns:a16="http://schemas.microsoft.com/office/drawing/2014/main" id="{90A36CCB-E8B0-4AA1-9443-85A839908E52}"/>
              </a:ext>
            </a:extLst>
          </p:cNvPr>
          <p:cNvPicPr>
            <a:picLocks noGrp="1" noChangeAspect="1"/>
          </p:cNvPicPr>
          <p:nvPr>
            <p:ph idx="1"/>
          </p:nvPr>
        </p:nvPicPr>
        <p:blipFill>
          <a:blip r:embed="rId2"/>
          <a:stretch>
            <a:fillRect/>
          </a:stretch>
        </p:blipFill>
        <p:spPr>
          <a:xfrm>
            <a:off x="428013" y="1343818"/>
            <a:ext cx="11335973" cy="2700997"/>
          </a:xfrm>
          <a:prstGeom prst="rect">
            <a:avLst/>
          </a:prstGeom>
        </p:spPr>
      </p:pic>
      <p:sp>
        <p:nvSpPr>
          <p:cNvPr id="5" name="TextBox 4">
            <a:extLst>
              <a:ext uri="{FF2B5EF4-FFF2-40B4-BE49-F238E27FC236}">
                <a16:creationId xmlns:a16="http://schemas.microsoft.com/office/drawing/2014/main" id="{00B49379-17D1-4B0D-B9D1-47C5C63C2223}"/>
              </a:ext>
            </a:extLst>
          </p:cNvPr>
          <p:cNvSpPr txBox="1"/>
          <p:nvPr/>
        </p:nvSpPr>
        <p:spPr>
          <a:xfrm>
            <a:off x="1514622" y="4044814"/>
            <a:ext cx="9528516" cy="923330"/>
          </a:xfrm>
          <a:prstGeom prst="rect">
            <a:avLst/>
          </a:prstGeom>
          <a:noFill/>
        </p:spPr>
        <p:txBody>
          <a:bodyPr wrap="square" rtlCol="0">
            <a:spAutoFit/>
          </a:bodyPr>
          <a:lstStyle/>
          <a:p>
            <a:r>
              <a:rPr lang="en-US" dirty="0"/>
              <a:t>The aim here is to use ARIMA modelling to effectively remove any time effects on the series {</a:t>
            </a:r>
            <a:r>
              <a:rPr lang="en-US" dirty="0" err="1"/>
              <a:t>y</a:t>
            </a:r>
            <a:r>
              <a:rPr lang="en-US" baseline="-25000" dirty="0" err="1"/>
              <a:t>t</a:t>
            </a:r>
            <a:r>
              <a:rPr lang="en-US" dirty="0"/>
              <a:t>}. The residuals from this model if they resemble white noise can be mined against independent factors to get correlations that not convoluted by the auto-correlation effects.</a:t>
            </a:r>
          </a:p>
        </p:txBody>
      </p:sp>
    </p:spTree>
    <p:extLst>
      <p:ext uri="{BB962C8B-B14F-4D97-AF65-F5344CB8AC3E}">
        <p14:creationId xmlns:p14="http://schemas.microsoft.com/office/powerpoint/2010/main" val="3138710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6F30-869F-4297-A19A-ED2F8D941E13}"/>
              </a:ext>
            </a:extLst>
          </p:cNvPr>
          <p:cNvSpPr>
            <a:spLocks noGrp="1"/>
          </p:cNvSpPr>
          <p:nvPr>
            <p:ph type="title"/>
          </p:nvPr>
        </p:nvSpPr>
        <p:spPr>
          <a:xfrm>
            <a:off x="838200" y="139838"/>
            <a:ext cx="10515600" cy="1325563"/>
          </a:xfrm>
        </p:spPr>
        <p:txBody>
          <a:bodyPr/>
          <a:lstStyle/>
          <a:p>
            <a:pPr algn="ctr"/>
            <a:r>
              <a:rPr lang="en-US" dirty="0"/>
              <a:t>Example 1: ARIMA (p,0,0)</a:t>
            </a:r>
          </a:p>
        </p:txBody>
      </p:sp>
      <p:pic>
        <p:nvPicPr>
          <p:cNvPr id="4" name="Content Placeholder 3">
            <a:extLst>
              <a:ext uri="{FF2B5EF4-FFF2-40B4-BE49-F238E27FC236}">
                <a16:creationId xmlns:a16="http://schemas.microsoft.com/office/drawing/2014/main" id="{ACBF9C3D-6F62-41A4-9CD5-4DD3BE518C8B}"/>
              </a:ext>
            </a:extLst>
          </p:cNvPr>
          <p:cNvPicPr>
            <a:picLocks noGrp="1" noChangeAspect="1"/>
          </p:cNvPicPr>
          <p:nvPr>
            <p:ph idx="1"/>
          </p:nvPr>
        </p:nvPicPr>
        <p:blipFill>
          <a:blip r:embed="rId2"/>
          <a:stretch>
            <a:fillRect/>
          </a:stretch>
        </p:blipFill>
        <p:spPr>
          <a:xfrm>
            <a:off x="2179982" y="1173853"/>
            <a:ext cx="7374835" cy="2685402"/>
          </a:xfrm>
          <a:prstGeom prst="rect">
            <a:avLst/>
          </a:prstGeom>
        </p:spPr>
      </p:pic>
      <p:sp>
        <p:nvSpPr>
          <p:cNvPr id="5" name="TextBox 4">
            <a:extLst>
              <a:ext uri="{FF2B5EF4-FFF2-40B4-BE49-F238E27FC236}">
                <a16:creationId xmlns:a16="http://schemas.microsoft.com/office/drawing/2014/main" id="{EF911D1C-D363-42D3-9A20-30C4526FFB0D}"/>
              </a:ext>
            </a:extLst>
          </p:cNvPr>
          <p:cNvSpPr txBox="1"/>
          <p:nvPr/>
        </p:nvSpPr>
        <p:spPr>
          <a:xfrm>
            <a:off x="1113183" y="4028661"/>
            <a:ext cx="10389704"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We only have auto-regressive components in this ARIMA model.</a:t>
            </a:r>
          </a:p>
          <a:p>
            <a:pPr marL="285750" indent="-285750">
              <a:buFont typeface="Arial" panose="020B0604020202020204" pitchFamily="34" charset="0"/>
              <a:buChar char="•"/>
            </a:pPr>
            <a:r>
              <a:rPr lang="el-GR" sz="2000" dirty="0"/>
              <a:t>Φ</a:t>
            </a:r>
            <a:r>
              <a:rPr lang="en-US" sz="2000" baseline="-25000" dirty="0"/>
              <a:t>i</a:t>
            </a:r>
            <a:r>
              <a:rPr lang="en-US" sz="2000" dirty="0"/>
              <a:t> they are coefficients for the auto-regressive components.</a:t>
            </a:r>
          </a:p>
          <a:p>
            <a:pPr marL="285750" indent="-285750">
              <a:buFont typeface="Arial" panose="020B0604020202020204" pitchFamily="34" charset="0"/>
              <a:buChar char="•"/>
            </a:pPr>
            <a:r>
              <a:rPr lang="en-US" sz="2000" dirty="0"/>
              <a:t>Yule-Walker equations are normally what JMP uses in the background when it tries to find those coefficients.</a:t>
            </a:r>
          </a:p>
          <a:p>
            <a:pPr marL="285750" indent="-285750">
              <a:buFont typeface="Arial" panose="020B0604020202020204" pitchFamily="34" charset="0"/>
              <a:buChar char="•"/>
            </a:pPr>
            <a:r>
              <a:rPr lang="en-US" sz="2000" dirty="0"/>
              <a:t>      is the formula to calculate the variance at the time lag of 0.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pic>
        <p:nvPicPr>
          <p:cNvPr id="6" name="Picture 5">
            <a:extLst>
              <a:ext uri="{FF2B5EF4-FFF2-40B4-BE49-F238E27FC236}">
                <a16:creationId xmlns:a16="http://schemas.microsoft.com/office/drawing/2014/main" id="{6A5C01BD-8571-4059-96BB-D9A9FFF220DF}"/>
              </a:ext>
            </a:extLst>
          </p:cNvPr>
          <p:cNvPicPr>
            <a:picLocks noChangeAspect="1"/>
          </p:cNvPicPr>
          <p:nvPr/>
        </p:nvPicPr>
        <p:blipFill>
          <a:blip r:embed="rId3"/>
          <a:stretch>
            <a:fillRect/>
          </a:stretch>
        </p:blipFill>
        <p:spPr>
          <a:xfrm>
            <a:off x="1413232" y="5361745"/>
            <a:ext cx="352425" cy="228600"/>
          </a:xfrm>
          <a:prstGeom prst="rect">
            <a:avLst/>
          </a:prstGeom>
        </p:spPr>
      </p:pic>
    </p:spTree>
    <p:extLst>
      <p:ext uri="{BB962C8B-B14F-4D97-AF65-F5344CB8AC3E}">
        <p14:creationId xmlns:p14="http://schemas.microsoft.com/office/powerpoint/2010/main" val="1447685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4106-9DC9-4678-BA70-FEEC55A447FD}"/>
              </a:ext>
            </a:extLst>
          </p:cNvPr>
          <p:cNvSpPr>
            <a:spLocks noGrp="1"/>
          </p:cNvSpPr>
          <p:nvPr>
            <p:ph type="title"/>
          </p:nvPr>
        </p:nvSpPr>
        <p:spPr>
          <a:xfrm>
            <a:off x="838200" y="252583"/>
            <a:ext cx="10515600" cy="1325563"/>
          </a:xfrm>
        </p:spPr>
        <p:txBody>
          <a:bodyPr/>
          <a:lstStyle/>
          <a:p>
            <a:pPr algn="ctr"/>
            <a:r>
              <a:rPr lang="en-US" dirty="0"/>
              <a:t>Example 2: ARIMA (0,0,q)</a:t>
            </a:r>
          </a:p>
        </p:txBody>
      </p:sp>
      <p:pic>
        <p:nvPicPr>
          <p:cNvPr id="4" name="Content Placeholder 3">
            <a:extLst>
              <a:ext uri="{FF2B5EF4-FFF2-40B4-BE49-F238E27FC236}">
                <a16:creationId xmlns:a16="http://schemas.microsoft.com/office/drawing/2014/main" id="{C8D87056-13EA-49BD-999E-C1ECB6327761}"/>
              </a:ext>
            </a:extLst>
          </p:cNvPr>
          <p:cNvPicPr>
            <a:picLocks noGrp="1" noChangeAspect="1"/>
          </p:cNvPicPr>
          <p:nvPr>
            <p:ph idx="1"/>
          </p:nvPr>
        </p:nvPicPr>
        <p:blipFill>
          <a:blip r:embed="rId2"/>
          <a:stretch>
            <a:fillRect/>
          </a:stretch>
        </p:blipFill>
        <p:spPr>
          <a:xfrm>
            <a:off x="2044064" y="1435727"/>
            <a:ext cx="7761117" cy="3619849"/>
          </a:xfrm>
          <a:prstGeom prst="rect">
            <a:avLst/>
          </a:prstGeom>
        </p:spPr>
      </p:pic>
      <p:sp>
        <p:nvSpPr>
          <p:cNvPr id="5" name="TextBox 4">
            <a:extLst>
              <a:ext uri="{FF2B5EF4-FFF2-40B4-BE49-F238E27FC236}">
                <a16:creationId xmlns:a16="http://schemas.microsoft.com/office/drawing/2014/main" id="{AE025E4B-B150-4F48-AADF-0B7598E3681E}"/>
              </a:ext>
            </a:extLst>
          </p:cNvPr>
          <p:cNvSpPr txBox="1"/>
          <p:nvPr/>
        </p:nvSpPr>
        <p:spPr>
          <a:xfrm>
            <a:off x="2002301" y="4830701"/>
            <a:ext cx="818739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After the first q lags are visible in the ACF plot. Helpful in the model identification process. (More on this in the model Identification Part)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52986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C47E-F147-4BC4-9ACC-789291822F5C}"/>
              </a:ext>
            </a:extLst>
          </p:cNvPr>
          <p:cNvSpPr>
            <a:spLocks noGrp="1"/>
          </p:cNvSpPr>
          <p:nvPr>
            <p:ph type="title"/>
          </p:nvPr>
        </p:nvSpPr>
        <p:spPr/>
        <p:txBody>
          <a:bodyPr/>
          <a:lstStyle/>
          <a:p>
            <a:pPr algn="ctr"/>
            <a:r>
              <a:rPr lang="en-US" dirty="0"/>
              <a:t>Partial Autocorrelation (PACF)</a:t>
            </a:r>
          </a:p>
        </p:txBody>
      </p:sp>
      <p:pic>
        <p:nvPicPr>
          <p:cNvPr id="4" name="Content Placeholder 3">
            <a:extLst>
              <a:ext uri="{FF2B5EF4-FFF2-40B4-BE49-F238E27FC236}">
                <a16:creationId xmlns:a16="http://schemas.microsoft.com/office/drawing/2014/main" id="{AFCED623-5D62-402F-B8B1-EABE1ECFDB99}"/>
              </a:ext>
            </a:extLst>
          </p:cNvPr>
          <p:cNvPicPr>
            <a:picLocks noGrp="1" noChangeAspect="1"/>
          </p:cNvPicPr>
          <p:nvPr>
            <p:ph idx="1"/>
          </p:nvPr>
        </p:nvPicPr>
        <p:blipFill>
          <a:blip r:embed="rId2"/>
          <a:stretch>
            <a:fillRect/>
          </a:stretch>
        </p:blipFill>
        <p:spPr>
          <a:xfrm>
            <a:off x="1289611" y="1615830"/>
            <a:ext cx="8403029" cy="3626340"/>
          </a:xfrm>
          <a:prstGeom prst="rect">
            <a:avLst/>
          </a:prstGeom>
        </p:spPr>
      </p:pic>
    </p:spTree>
    <p:extLst>
      <p:ext uri="{BB962C8B-B14F-4D97-AF65-F5344CB8AC3E}">
        <p14:creationId xmlns:p14="http://schemas.microsoft.com/office/powerpoint/2010/main" val="244454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C9DE-3DDD-4B34-B326-485612334253}"/>
              </a:ext>
            </a:extLst>
          </p:cNvPr>
          <p:cNvSpPr>
            <a:spLocks noGrp="1"/>
          </p:cNvSpPr>
          <p:nvPr>
            <p:ph type="title"/>
          </p:nvPr>
        </p:nvSpPr>
        <p:spPr>
          <a:xfrm>
            <a:off x="732183" y="18255"/>
            <a:ext cx="10515600" cy="1325563"/>
          </a:xfrm>
        </p:spPr>
        <p:txBody>
          <a:bodyPr/>
          <a:lstStyle/>
          <a:p>
            <a:pPr algn="ctr"/>
            <a:r>
              <a:rPr lang="en-US" dirty="0"/>
              <a:t>Model Identification</a:t>
            </a:r>
          </a:p>
        </p:txBody>
      </p:sp>
      <p:pic>
        <p:nvPicPr>
          <p:cNvPr id="4" name="Content Placeholder 3">
            <a:extLst>
              <a:ext uri="{FF2B5EF4-FFF2-40B4-BE49-F238E27FC236}">
                <a16:creationId xmlns:a16="http://schemas.microsoft.com/office/drawing/2014/main" id="{3715AB58-5047-42E8-B6AD-5C6729D9444B}"/>
              </a:ext>
            </a:extLst>
          </p:cNvPr>
          <p:cNvPicPr>
            <a:picLocks noGrp="1" noChangeAspect="1"/>
          </p:cNvPicPr>
          <p:nvPr>
            <p:ph idx="1"/>
          </p:nvPr>
        </p:nvPicPr>
        <p:blipFill>
          <a:blip r:embed="rId2"/>
          <a:stretch>
            <a:fillRect/>
          </a:stretch>
        </p:blipFill>
        <p:spPr>
          <a:xfrm>
            <a:off x="555381" y="1343818"/>
            <a:ext cx="6438900" cy="1581150"/>
          </a:xfrm>
          <a:prstGeom prst="rect">
            <a:avLst/>
          </a:prstGeom>
        </p:spPr>
      </p:pic>
      <p:pic>
        <p:nvPicPr>
          <p:cNvPr id="5" name="Picture 4">
            <a:extLst>
              <a:ext uri="{FF2B5EF4-FFF2-40B4-BE49-F238E27FC236}">
                <a16:creationId xmlns:a16="http://schemas.microsoft.com/office/drawing/2014/main" id="{8C1C45A0-F195-4939-82B0-2819B3ECA80A}"/>
              </a:ext>
            </a:extLst>
          </p:cNvPr>
          <p:cNvPicPr>
            <a:picLocks noChangeAspect="1"/>
          </p:cNvPicPr>
          <p:nvPr/>
        </p:nvPicPr>
        <p:blipFill>
          <a:blip r:embed="rId3"/>
          <a:stretch>
            <a:fillRect/>
          </a:stretch>
        </p:blipFill>
        <p:spPr>
          <a:xfrm>
            <a:off x="555381" y="3109120"/>
            <a:ext cx="7305675" cy="1647825"/>
          </a:xfrm>
          <a:prstGeom prst="rect">
            <a:avLst/>
          </a:prstGeom>
        </p:spPr>
      </p:pic>
      <p:sp>
        <p:nvSpPr>
          <p:cNvPr id="6" name="TextBox 5">
            <a:extLst>
              <a:ext uri="{FF2B5EF4-FFF2-40B4-BE49-F238E27FC236}">
                <a16:creationId xmlns:a16="http://schemas.microsoft.com/office/drawing/2014/main" id="{0D42B556-852A-408D-87F5-0D5F1E8C00B9}"/>
              </a:ext>
            </a:extLst>
          </p:cNvPr>
          <p:cNvSpPr txBox="1"/>
          <p:nvPr/>
        </p:nvSpPr>
        <p:spPr>
          <a:xfrm>
            <a:off x="1223889" y="4756945"/>
            <a:ext cx="8018585" cy="1323439"/>
          </a:xfrm>
          <a:prstGeom prst="rect">
            <a:avLst/>
          </a:prstGeom>
          <a:noFill/>
        </p:spPr>
        <p:txBody>
          <a:bodyPr wrap="square" rtlCol="0">
            <a:spAutoFit/>
          </a:bodyPr>
          <a:lstStyle/>
          <a:p>
            <a:r>
              <a:rPr lang="en-US" sz="2000" dirty="0"/>
              <a:t>If both AR and MA components are present in the model. It is difficult to identify the order of the ARIMA model and you use a permutation-based approach where you try a bunch of different models are check the model performance characteristics.</a:t>
            </a:r>
          </a:p>
        </p:txBody>
      </p:sp>
    </p:spTree>
    <p:extLst>
      <p:ext uri="{BB962C8B-B14F-4D97-AF65-F5344CB8AC3E}">
        <p14:creationId xmlns:p14="http://schemas.microsoft.com/office/powerpoint/2010/main" val="282910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60D6-CE95-4587-B0D2-A3E1008E59F8}"/>
              </a:ext>
            </a:extLst>
          </p:cNvPr>
          <p:cNvSpPr>
            <a:spLocks noGrp="1"/>
          </p:cNvSpPr>
          <p:nvPr>
            <p:ph type="title"/>
          </p:nvPr>
        </p:nvSpPr>
        <p:spPr>
          <a:xfrm>
            <a:off x="838200" y="192846"/>
            <a:ext cx="10515600" cy="1325563"/>
          </a:xfrm>
        </p:spPr>
        <p:txBody>
          <a:bodyPr/>
          <a:lstStyle/>
          <a:p>
            <a:pPr algn="ctr"/>
            <a:r>
              <a:rPr lang="en-US" dirty="0"/>
              <a:t>Motivation</a:t>
            </a:r>
          </a:p>
        </p:txBody>
      </p:sp>
      <p:sp>
        <p:nvSpPr>
          <p:cNvPr id="3" name="Content Placeholder 2">
            <a:extLst>
              <a:ext uri="{FF2B5EF4-FFF2-40B4-BE49-F238E27FC236}">
                <a16:creationId xmlns:a16="http://schemas.microsoft.com/office/drawing/2014/main" id="{1F5E16AF-120E-4C5D-8E51-604290E756F7}"/>
              </a:ext>
            </a:extLst>
          </p:cNvPr>
          <p:cNvSpPr>
            <a:spLocks noGrp="1"/>
          </p:cNvSpPr>
          <p:nvPr>
            <p:ph idx="1"/>
          </p:nvPr>
        </p:nvSpPr>
        <p:spPr>
          <a:xfrm>
            <a:off x="838199" y="1232452"/>
            <a:ext cx="11128513" cy="4944511"/>
          </a:xfrm>
        </p:spPr>
        <p:txBody>
          <a:bodyPr/>
          <a:lstStyle/>
          <a:p>
            <a:r>
              <a:rPr lang="en-US" dirty="0"/>
              <a:t>When you have data that have time trends in them most statistical methods fail because they assume that each observation has no bearing on the next observation.</a:t>
            </a:r>
          </a:p>
          <a:p>
            <a:r>
              <a:rPr lang="en-US" dirty="0"/>
              <a:t>Hoping to discuss about test cases for the use of time series statistical modelling methods.</a:t>
            </a:r>
          </a:p>
          <a:p>
            <a:r>
              <a:rPr lang="en-US" dirty="0"/>
              <a:t>If such use cases do exist, would be good to add such modelling techniques to the existing DA statistical modelling arsenal. (Differentiator)</a:t>
            </a:r>
          </a:p>
          <a:p>
            <a:pPr marL="0" indent="0">
              <a:buNone/>
            </a:pPr>
            <a:r>
              <a:rPr lang="en-US" dirty="0"/>
              <a:t>P.S. : Speaking of Arsenal, London will always be red, don’t let the Blues or the Spurs tell you otherwise! (SHAMELESS ARSENAL PLUG) </a:t>
            </a:r>
          </a:p>
          <a:p>
            <a:pPr marL="0" indent="0">
              <a:buNone/>
            </a:pPr>
            <a:endParaRPr lang="en-US" dirty="0"/>
          </a:p>
        </p:txBody>
      </p:sp>
      <p:pic>
        <p:nvPicPr>
          <p:cNvPr id="1026" name="Picture 2" descr="Image result for arsenal">
            <a:extLst>
              <a:ext uri="{FF2B5EF4-FFF2-40B4-BE49-F238E27FC236}">
                <a16:creationId xmlns:a16="http://schemas.microsoft.com/office/drawing/2014/main" id="{D25F0831-FED2-4C54-B78F-2B27944FE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7994" y="4661798"/>
            <a:ext cx="1322771"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50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CB33A25-66B1-464E-914B-1E38F3D4134F}"/>
              </a:ext>
            </a:extLst>
          </p:cNvPr>
          <p:cNvPicPr>
            <a:picLocks noGrp="1" noChangeAspect="1"/>
          </p:cNvPicPr>
          <p:nvPr>
            <p:ph idx="1"/>
          </p:nvPr>
        </p:nvPicPr>
        <p:blipFill>
          <a:blip r:embed="rId2"/>
          <a:stretch>
            <a:fillRect/>
          </a:stretch>
        </p:blipFill>
        <p:spPr>
          <a:xfrm>
            <a:off x="374126" y="431734"/>
            <a:ext cx="10950365" cy="5502696"/>
          </a:xfrm>
          <a:prstGeom prst="rect">
            <a:avLst/>
          </a:prstGeom>
        </p:spPr>
      </p:pic>
    </p:spTree>
    <p:extLst>
      <p:ext uri="{BB962C8B-B14F-4D97-AF65-F5344CB8AC3E}">
        <p14:creationId xmlns:p14="http://schemas.microsoft.com/office/powerpoint/2010/main" val="3339279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003282-8CDB-4843-8924-65A21974B7D1}"/>
              </a:ext>
            </a:extLst>
          </p:cNvPr>
          <p:cNvPicPr>
            <a:picLocks noChangeAspect="1"/>
          </p:cNvPicPr>
          <p:nvPr/>
        </p:nvPicPr>
        <p:blipFill>
          <a:blip r:embed="rId2"/>
          <a:stretch>
            <a:fillRect/>
          </a:stretch>
        </p:blipFill>
        <p:spPr>
          <a:xfrm>
            <a:off x="237205" y="492370"/>
            <a:ext cx="11157626" cy="5592588"/>
          </a:xfrm>
          <a:prstGeom prst="rect">
            <a:avLst/>
          </a:prstGeom>
        </p:spPr>
      </p:pic>
    </p:spTree>
    <p:extLst>
      <p:ext uri="{BB962C8B-B14F-4D97-AF65-F5344CB8AC3E}">
        <p14:creationId xmlns:p14="http://schemas.microsoft.com/office/powerpoint/2010/main" val="314736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BDECB-60E7-499D-998C-6B9A933DEFDF}"/>
              </a:ext>
            </a:extLst>
          </p:cNvPr>
          <p:cNvPicPr>
            <a:picLocks noChangeAspect="1"/>
          </p:cNvPicPr>
          <p:nvPr/>
        </p:nvPicPr>
        <p:blipFill>
          <a:blip r:embed="rId2"/>
          <a:stretch>
            <a:fillRect/>
          </a:stretch>
        </p:blipFill>
        <p:spPr>
          <a:xfrm>
            <a:off x="556011" y="520506"/>
            <a:ext cx="10845768" cy="5694028"/>
          </a:xfrm>
          <a:prstGeom prst="rect">
            <a:avLst/>
          </a:prstGeom>
        </p:spPr>
      </p:pic>
    </p:spTree>
    <p:extLst>
      <p:ext uri="{BB962C8B-B14F-4D97-AF65-F5344CB8AC3E}">
        <p14:creationId xmlns:p14="http://schemas.microsoft.com/office/powerpoint/2010/main" val="3654326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5983FB-E00F-402F-B2AC-8811ED921347}"/>
              </a:ext>
            </a:extLst>
          </p:cNvPr>
          <p:cNvPicPr>
            <a:picLocks noChangeAspect="1"/>
          </p:cNvPicPr>
          <p:nvPr/>
        </p:nvPicPr>
        <p:blipFill>
          <a:blip r:embed="rId2"/>
          <a:stretch>
            <a:fillRect/>
          </a:stretch>
        </p:blipFill>
        <p:spPr>
          <a:xfrm>
            <a:off x="333246" y="590842"/>
            <a:ext cx="11396974" cy="5613009"/>
          </a:xfrm>
          <a:prstGeom prst="rect">
            <a:avLst/>
          </a:prstGeom>
        </p:spPr>
      </p:pic>
    </p:spTree>
    <p:extLst>
      <p:ext uri="{BB962C8B-B14F-4D97-AF65-F5344CB8AC3E}">
        <p14:creationId xmlns:p14="http://schemas.microsoft.com/office/powerpoint/2010/main" val="3316696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F4EF3C-413C-4B64-8687-395CE433C2C9}"/>
              </a:ext>
            </a:extLst>
          </p:cNvPr>
          <p:cNvPicPr>
            <a:picLocks noChangeAspect="1"/>
          </p:cNvPicPr>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938022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C695-A2D8-4DE8-972C-9133F4DF8E4C}"/>
              </a:ext>
            </a:extLst>
          </p:cNvPr>
          <p:cNvSpPr>
            <a:spLocks noGrp="1"/>
          </p:cNvSpPr>
          <p:nvPr>
            <p:ph type="title"/>
          </p:nvPr>
        </p:nvSpPr>
        <p:spPr>
          <a:xfrm>
            <a:off x="838200" y="182245"/>
            <a:ext cx="10515600" cy="1325563"/>
          </a:xfrm>
        </p:spPr>
        <p:txBody>
          <a:bodyPr/>
          <a:lstStyle/>
          <a:p>
            <a:r>
              <a:rPr lang="en-US" dirty="0"/>
              <a:t>Non-Stationary Data (Trend): Differentiation</a:t>
            </a:r>
          </a:p>
        </p:txBody>
      </p:sp>
      <p:pic>
        <p:nvPicPr>
          <p:cNvPr id="4" name="Picture 3">
            <a:extLst>
              <a:ext uri="{FF2B5EF4-FFF2-40B4-BE49-F238E27FC236}">
                <a16:creationId xmlns:a16="http://schemas.microsoft.com/office/drawing/2014/main" id="{A08B7978-AA4E-4FC7-9429-B8DFE37F287C}"/>
              </a:ext>
            </a:extLst>
          </p:cNvPr>
          <p:cNvPicPr>
            <a:picLocks noChangeAspect="1"/>
          </p:cNvPicPr>
          <p:nvPr/>
        </p:nvPicPr>
        <p:blipFill>
          <a:blip r:embed="rId2"/>
          <a:stretch>
            <a:fillRect/>
          </a:stretch>
        </p:blipFill>
        <p:spPr>
          <a:xfrm>
            <a:off x="1120040" y="1507808"/>
            <a:ext cx="9669880" cy="3733489"/>
          </a:xfrm>
          <a:prstGeom prst="rect">
            <a:avLst/>
          </a:prstGeom>
        </p:spPr>
      </p:pic>
      <p:sp>
        <p:nvSpPr>
          <p:cNvPr id="5" name="TextBox 4">
            <a:extLst>
              <a:ext uri="{FF2B5EF4-FFF2-40B4-BE49-F238E27FC236}">
                <a16:creationId xmlns:a16="http://schemas.microsoft.com/office/drawing/2014/main" id="{58C54021-95A5-48AD-8818-3BD05F20C7E8}"/>
              </a:ext>
            </a:extLst>
          </p:cNvPr>
          <p:cNvSpPr txBox="1"/>
          <p:nvPr/>
        </p:nvSpPr>
        <p:spPr>
          <a:xfrm>
            <a:off x="2011680" y="5078437"/>
            <a:ext cx="7906043" cy="461665"/>
          </a:xfrm>
          <a:prstGeom prst="rect">
            <a:avLst/>
          </a:prstGeom>
          <a:noFill/>
        </p:spPr>
        <p:txBody>
          <a:bodyPr wrap="square" rtlCol="0">
            <a:spAutoFit/>
          </a:bodyPr>
          <a:lstStyle/>
          <a:p>
            <a:r>
              <a:rPr lang="en-US" sz="2400" dirty="0"/>
              <a:t>This is where the d component of the ARIMA model comes in. </a:t>
            </a:r>
          </a:p>
        </p:txBody>
      </p:sp>
    </p:spTree>
    <p:extLst>
      <p:ext uri="{BB962C8B-B14F-4D97-AF65-F5344CB8AC3E}">
        <p14:creationId xmlns:p14="http://schemas.microsoft.com/office/powerpoint/2010/main" val="350945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9FFC-9523-448D-8876-624D91273F3C}"/>
              </a:ext>
            </a:extLst>
          </p:cNvPr>
          <p:cNvSpPr>
            <a:spLocks noGrp="1"/>
          </p:cNvSpPr>
          <p:nvPr>
            <p:ph type="title"/>
          </p:nvPr>
        </p:nvSpPr>
        <p:spPr>
          <a:xfrm>
            <a:off x="838200" y="18255"/>
            <a:ext cx="10515600" cy="1325563"/>
          </a:xfrm>
        </p:spPr>
        <p:txBody>
          <a:bodyPr/>
          <a:lstStyle/>
          <a:p>
            <a:pPr algn="ctr"/>
            <a:r>
              <a:rPr lang="en-US" dirty="0"/>
              <a:t>Seasonal ARIMA Models (</a:t>
            </a:r>
            <a:r>
              <a:rPr lang="en-US" dirty="0" err="1"/>
              <a:t>p,d,q</a:t>
            </a:r>
            <a:r>
              <a:rPr lang="en-US" dirty="0"/>
              <a:t>)x(P,D,Q)</a:t>
            </a:r>
            <a:r>
              <a:rPr lang="en-US" baseline="-25000" dirty="0"/>
              <a:t>s</a:t>
            </a:r>
            <a:endParaRPr lang="en-US" dirty="0"/>
          </a:p>
        </p:txBody>
      </p:sp>
      <p:pic>
        <p:nvPicPr>
          <p:cNvPr id="7" name="Picture 6">
            <a:extLst>
              <a:ext uri="{FF2B5EF4-FFF2-40B4-BE49-F238E27FC236}">
                <a16:creationId xmlns:a16="http://schemas.microsoft.com/office/drawing/2014/main" id="{D741AFCD-CD05-4D67-A7A3-BC564A6B71C3}"/>
              </a:ext>
            </a:extLst>
          </p:cNvPr>
          <p:cNvPicPr>
            <a:picLocks noChangeAspect="1"/>
          </p:cNvPicPr>
          <p:nvPr/>
        </p:nvPicPr>
        <p:blipFill>
          <a:blip r:embed="rId2"/>
          <a:stretch>
            <a:fillRect/>
          </a:stretch>
        </p:blipFill>
        <p:spPr>
          <a:xfrm>
            <a:off x="1089561" y="1343818"/>
            <a:ext cx="10596295" cy="1976511"/>
          </a:xfrm>
          <a:prstGeom prst="rect">
            <a:avLst/>
          </a:prstGeom>
        </p:spPr>
      </p:pic>
      <p:sp>
        <p:nvSpPr>
          <p:cNvPr id="8" name="TextBox 7">
            <a:extLst>
              <a:ext uri="{FF2B5EF4-FFF2-40B4-BE49-F238E27FC236}">
                <a16:creationId xmlns:a16="http://schemas.microsoft.com/office/drawing/2014/main" id="{84B53CEE-ED5E-4678-B1A6-8C3988740F76}"/>
              </a:ext>
            </a:extLst>
          </p:cNvPr>
          <p:cNvSpPr txBox="1"/>
          <p:nvPr/>
        </p:nvSpPr>
        <p:spPr>
          <a:xfrm>
            <a:off x="1294228" y="3565807"/>
            <a:ext cx="9848557"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p is the order of the non-seasonal AR component</a:t>
            </a:r>
          </a:p>
          <a:p>
            <a:pPr marL="285750" indent="-285750">
              <a:buFont typeface="Arial" panose="020B0604020202020204" pitchFamily="34" charset="0"/>
              <a:buChar char="•"/>
            </a:pPr>
            <a:r>
              <a:rPr lang="en-US" sz="2000" dirty="0"/>
              <a:t>q is the order of the non-seasonal MA component</a:t>
            </a:r>
          </a:p>
          <a:p>
            <a:pPr marL="285750" indent="-285750">
              <a:buFont typeface="Arial" panose="020B0604020202020204" pitchFamily="34" charset="0"/>
              <a:buChar char="•"/>
            </a:pPr>
            <a:r>
              <a:rPr lang="en-US" sz="2000" dirty="0"/>
              <a:t>d is order of non-seasonal differencing</a:t>
            </a:r>
          </a:p>
          <a:p>
            <a:pPr marL="285750" indent="-285750">
              <a:buFont typeface="Arial" panose="020B0604020202020204" pitchFamily="34" charset="0"/>
              <a:buChar char="•"/>
            </a:pPr>
            <a:r>
              <a:rPr lang="en-US" sz="2000" dirty="0"/>
              <a:t>P order of seasonal AR component</a:t>
            </a:r>
          </a:p>
          <a:p>
            <a:pPr marL="285750" indent="-285750">
              <a:buFont typeface="Arial" panose="020B0604020202020204" pitchFamily="34" charset="0"/>
              <a:buChar char="•"/>
            </a:pPr>
            <a:r>
              <a:rPr lang="en-US" sz="2000" dirty="0"/>
              <a:t>Q order of seasonal MA component</a:t>
            </a:r>
          </a:p>
          <a:p>
            <a:pPr marL="285750" indent="-285750">
              <a:buFont typeface="Arial" panose="020B0604020202020204" pitchFamily="34" charset="0"/>
              <a:buChar char="•"/>
            </a:pPr>
            <a:r>
              <a:rPr lang="en-US" sz="2000" dirty="0"/>
              <a:t>D order of seasonal differencing </a:t>
            </a:r>
          </a:p>
          <a:p>
            <a:pPr marL="285750" indent="-285750">
              <a:buFont typeface="Arial" panose="020B0604020202020204" pitchFamily="34" charset="0"/>
              <a:buChar char="•"/>
            </a:pPr>
            <a:r>
              <a:rPr lang="en-US" sz="2000" dirty="0"/>
              <a:t>s number of observations in a period. (Ex. Monthly data s=12)</a:t>
            </a:r>
          </a:p>
          <a:p>
            <a:pPr marL="285750" indent="-285750">
              <a:buFont typeface="Arial" panose="020B0604020202020204" pitchFamily="34" charset="0"/>
              <a:buChar char="•"/>
            </a:pPr>
            <a:r>
              <a:rPr lang="en-US" sz="2000" dirty="0"/>
              <a:t>Normally you use seasonal difference to remove seasonal components, if any remain seasonal AR and MA modelling techniques are then used.</a:t>
            </a:r>
          </a:p>
        </p:txBody>
      </p:sp>
    </p:spTree>
    <p:extLst>
      <p:ext uri="{BB962C8B-B14F-4D97-AF65-F5344CB8AC3E}">
        <p14:creationId xmlns:p14="http://schemas.microsoft.com/office/powerpoint/2010/main" val="1106514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0EA2-4061-4B61-B214-D84C2FEB84CD}"/>
              </a:ext>
            </a:extLst>
          </p:cNvPr>
          <p:cNvSpPr>
            <a:spLocks noGrp="1"/>
          </p:cNvSpPr>
          <p:nvPr>
            <p:ph type="title"/>
          </p:nvPr>
        </p:nvSpPr>
        <p:spPr>
          <a:xfrm>
            <a:off x="838200" y="154110"/>
            <a:ext cx="10515600" cy="1144603"/>
          </a:xfrm>
        </p:spPr>
        <p:txBody>
          <a:bodyPr/>
          <a:lstStyle/>
          <a:p>
            <a:pPr algn="ctr"/>
            <a:r>
              <a:rPr lang="en-US" dirty="0"/>
              <a:t>Model Validation: Residual Analysis</a:t>
            </a:r>
          </a:p>
        </p:txBody>
      </p:sp>
      <p:pic>
        <p:nvPicPr>
          <p:cNvPr id="4" name="Picture 3">
            <a:extLst>
              <a:ext uri="{FF2B5EF4-FFF2-40B4-BE49-F238E27FC236}">
                <a16:creationId xmlns:a16="http://schemas.microsoft.com/office/drawing/2014/main" id="{388A8980-FDAC-48D3-B5DE-272E8D5009FB}"/>
              </a:ext>
            </a:extLst>
          </p:cNvPr>
          <p:cNvPicPr>
            <a:picLocks noChangeAspect="1"/>
          </p:cNvPicPr>
          <p:nvPr/>
        </p:nvPicPr>
        <p:blipFill>
          <a:blip r:embed="rId2"/>
          <a:stretch>
            <a:fillRect/>
          </a:stretch>
        </p:blipFill>
        <p:spPr>
          <a:xfrm>
            <a:off x="838200" y="1041009"/>
            <a:ext cx="9966765" cy="3472292"/>
          </a:xfrm>
          <a:prstGeom prst="rect">
            <a:avLst/>
          </a:prstGeom>
        </p:spPr>
      </p:pic>
      <p:sp>
        <p:nvSpPr>
          <p:cNvPr id="5" name="TextBox 4">
            <a:extLst>
              <a:ext uri="{FF2B5EF4-FFF2-40B4-BE49-F238E27FC236}">
                <a16:creationId xmlns:a16="http://schemas.microsoft.com/office/drawing/2014/main" id="{B2296DFD-D28E-44DC-95C8-2B4A200B955F}"/>
              </a:ext>
            </a:extLst>
          </p:cNvPr>
          <p:cNvSpPr txBox="1"/>
          <p:nvPr/>
        </p:nvSpPr>
        <p:spPr>
          <a:xfrm>
            <a:off x="1502410" y="4159358"/>
            <a:ext cx="9498526" cy="1938992"/>
          </a:xfrm>
          <a:prstGeom prst="rect">
            <a:avLst/>
          </a:prstGeom>
          <a:noFill/>
        </p:spPr>
        <p:txBody>
          <a:bodyPr wrap="square" rtlCol="0">
            <a:spAutoFit/>
          </a:bodyPr>
          <a:lstStyle/>
          <a:p>
            <a:r>
              <a:rPr lang="en-US" sz="2400" dirty="0"/>
              <a:t>The idea behind this is that if the model is appropriate, the residuals from this fit model should be effectively white noise. (Random, No AC Patterns)</a:t>
            </a:r>
          </a:p>
          <a:p>
            <a:r>
              <a:rPr lang="en-US" sz="2400" dirty="0"/>
              <a:t>For Model Performance check:</a:t>
            </a:r>
          </a:p>
          <a:p>
            <a:pPr marL="800100" lvl="1" indent="-342900">
              <a:buFont typeface="Arial" panose="020B0604020202020204" pitchFamily="34" charset="0"/>
              <a:buChar char="•"/>
            </a:pPr>
            <a:r>
              <a:rPr lang="en-US" sz="2400" dirty="0"/>
              <a:t>Check statistics: MAD, MAPE of forecasts</a:t>
            </a:r>
          </a:p>
          <a:p>
            <a:pPr marL="800100" lvl="1" indent="-342900">
              <a:buFont typeface="Arial" panose="020B0604020202020204" pitchFamily="34" charset="0"/>
              <a:buChar char="•"/>
            </a:pPr>
            <a:r>
              <a:rPr lang="en-US" sz="2400" dirty="0"/>
              <a:t>Check Information Criterion: AIC, BIC (Lower is better)</a:t>
            </a:r>
          </a:p>
        </p:txBody>
      </p:sp>
    </p:spTree>
    <p:extLst>
      <p:ext uri="{BB962C8B-B14F-4D97-AF65-F5344CB8AC3E}">
        <p14:creationId xmlns:p14="http://schemas.microsoft.com/office/powerpoint/2010/main" val="252885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436E-E29F-4E74-96C4-0740CD4CA45D}"/>
              </a:ext>
            </a:extLst>
          </p:cNvPr>
          <p:cNvSpPr>
            <a:spLocks noGrp="1"/>
          </p:cNvSpPr>
          <p:nvPr>
            <p:ph type="title"/>
          </p:nvPr>
        </p:nvSpPr>
        <p:spPr>
          <a:xfrm>
            <a:off x="838200" y="217038"/>
            <a:ext cx="10515600" cy="823971"/>
          </a:xfrm>
        </p:spPr>
        <p:txBody>
          <a:bodyPr/>
          <a:lstStyle/>
          <a:p>
            <a:pPr algn="ctr"/>
            <a:r>
              <a:rPr lang="en-US" dirty="0"/>
              <a:t>THE WHY</a:t>
            </a:r>
          </a:p>
        </p:txBody>
      </p:sp>
      <p:pic>
        <p:nvPicPr>
          <p:cNvPr id="4" name="Content Placeholder 3">
            <a:extLst>
              <a:ext uri="{FF2B5EF4-FFF2-40B4-BE49-F238E27FC236}">
                <a16:creationId xmlns:a16="http://schemas.microsoft.com/office/drawing/2014/main" id="{E66119F4-0CD5-4F14-BD7C-894C5263BBEC}"/>
              </a:ext>
            </a:extLst>
          </p:cNvPr>
          <p:cNvPicPr>
            <a:picLocks noGrp="1" noChangeAspect="1"/>
          </p:cNvPicPr>
          <p:nvPr>
            <p:ph idx="1"/>
          </p:nvPr>
        </p:nvPicPr>
        <p:blipFill>
          <a:blip r:embed="rId2"/>
          <a:stretch>
            <a:fillRect/>
          </a:stretch>
        </p:blipFill>
        <p:spPr>
          <a:xfrm>
            <a:off x="583809" y="903767"/>
            <a:ext cx="11415933" cy="5909149"/>
          </a:xfrm>
          <a:prstGeom prst="rect">
            <a:avLst/>
          </a:prstGeom>
        </p:spPr>
      </p:pic>
      <p:sp>
        <p:nvSpPr>
          <p:cNvPr id="5" name="TextBox 4">
            <a:extLst>
              <a:ext uri="{FF2B5EF4-FFF2-40B4-BE49-F238E27FC236}">
                <a16:creationId xmlns:a16="http://schemas.microsoft.com/office/drawing/2014/main" id="{BCBD8DEA-383A-415B-87C9-92A03889AD16}"/>
              </a:ext>
            </a:extLst>
          </p:cNvPr>
          <p:cNvSpPr txBox="1"/>
          <p:nvPr/>
        </p:nvSpPr>
        <p:spPr>
          <a:xfrm>
            <a:off x="8482818" y="2264898"/>
            <a:ext cx="1772530" cy="1716259"/>
          </a:xfrm>
          <a:prstGeom prst="rect">
            <a:avLst/>
          </a:prstGeom>
          <a:noFill/>
          <a:ln w="28575">
            <a:solidFill>
              <a:srgbClr val="FF0000"/>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035B52BA-AE4A-4CEC-AFAB-49D740FBE3E7}"/>
              </a:ext>
            </a:extLst>
          </p:cNvPr>
          <p:cNvSpPr txBox="1"/>
          <p:nvPr/>
        </p:nvSpPr>
        <p:spPr>
          <a:xfrm>
            <a:off x="9634330" y="636104"/>
            <a:ext cx="2120348" cy="923330"/>
          </a:xfrm>
          <a:prstGeom prst="rect">
            <a:avLst/>
          </a:prstGeom>
          <a:noFill/>
          <a:ln>
            <a:solidFill>
              <a:schemeClr val="tx1">
                <a:lumMod val="85000"/>
                <a:lumOff val="15000"/>
              </a:schemeClr>
            </a:solidFill>
          </a:ln>
        </p:spPr>
        <p:txBody>
          <a:bodyPr wrap="square" rtlCol="0">
            <a:spAutoFit/>
          </a:bodyPr>
          <a:lstStyle/>
          <a:p>
            <a:r>
              <a:rPr lang="en-US" dirty="0"/>
              <a:t>Each Observation row has an impact on subsequent rows</a:t>
            </a:r>
          </a:p>
        </p:txBody>
      </p:sp>
      <p:cxnSp>
        <p:nvCxnSpPr>
          <p:cNvPr id="8" name="Straight Arrow Connector 7">
            <a:extLst>
              <a:ext uri="{FF2B5EF4-FFF2-40B4-BE49-F238E27FC236}">
                <a16:creationId xmlns:a16="http://schemas.microsoft.com/office/drawing/2014/main" id="{4314E586-DA6D-4679-B435-CCB07236F5B1}"/>
              </a:ext>
            </a:extLst>
          </p:cNvPr>
          <p:cNvCxnSpPr/>
          <p:nvPr/>
        </p:nvCxnSpPr>
        <p:spPr>
          <a:xfrm flipV="1">
            <a:off x="8482818" y="1041009"/>
            <a:ext cx="1151512" cy="297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39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CCFB-BCB8-4C46-B5B1-D557AF9A6FCA}"/>
              </a:ext>
            </a:extLst>
          </p:cNvPr>
          <p:cNvSpPr>
            <a:spLocks noGrp="1"/>
          </p:cNvSpPr>
          <p:nvPr>
            <p:ph type="title"/>
          </p:nvPr>
        </p:nvSpPr>
        <p:spPr>
          <a:xfrm>
            <a:off x="838200" y="139838"/>
            <a:ext cx="10515600" cy="880579"/>
          </a:xfrm>
        </p:spPr>
        <p:txBody>
          <a:bodyPr/>
          <a:lstStyle/>
          <a:p>
            <a:pPr algn="ctr"/>
            <a:r>
              <a:rPr lang="en-US" dirty="0"/>
              <a:t>Basic Terminology </a:t>
            </a:r>
          </a:p>
        </p:txBody>
      </p:sp>
      <p:sp>
        <p:nvSpPr>
          <p:cNvPr id="3" name="Content Placeholder 2">
            <a:extLst>
              <a:ext uri="{FF2B5EF4-FFF2-40B4-BE49-F238E27FC236}">
                <a16:creationId xmlns:a16="http://schemas.microsoft.com/office/drawing/2014/main" id="{944A59D4-4C39-4A6F-8A2E-73E6A6D5E6A8}"/>
              </a:ext>
            </a:extLst>
          </p:cNvPr>
          <p:cNvSpPr>
            <a:spLocks noGrp="1"/>
          </p:cNvSpPr>
          <p:nvPr>
            <p:ph idx="1"/>
          </p:nvPr>
        </p:nvSpPr>
        <p:spPr>
          <a:xfrm>
            <a:off x="838200" y="1020417"/>
            <a:ext cx="10515600" cy="5156546"/>
          </a:xfrm>
        </p:spPr>
        <p:txBody>
          <a:bodyPr>
            <a:normAutofit lnSpcReduction="10000"/>
          </a:bodyPr>
          <a:lstStyle/>
          <a:p>
            <a:pPr marL="0" indent="0">
              <a:buNone/>
            </a:pPr>
            <a:r>
              <a:rPr lang="en-US" dirty="0"/>
              <a:t>Stationary data: The data would not be affected by changes in time. </a:t>
            </a:r>
          </a:p>
          <a:p>
            <a:pPr lvl="1"/>
            <a:r>
              <a:rPr lang="en-US" dirty="0"/>
              <a:t>Strictly Stationary: The probability density function of the data does not change with change in time.</a:t>
            </a:r>
          </a:p>
          <a:p>
            <a:pPr lvl="1"/>
            <a:r>
              <a:rPr lang="en-US" dirty="0"/>
              <a:t>Weakly Stationary: The mean and variance of the data remain constant with time. (For the purpose of this presentation let us look at this as the end goal)</a:t>
            </a:r>
          </a:p>
          <a:p>
            <a:pPr marL="0" indent="0">
              <a:buNone/>
            </a:pPr>
            <a:r>
              <a:rPr lang="en-US" dirty="0"/>
              <a:t>Autocorrelation: The correlation of the variable with itself. Normally given by the formula</a:t>
            </a:r>
          </a:p>
          <a:p>
            <a:pPr marL="0" indent="0" algn="ctr">
              <a:buNone/>
            </a:pPr>
            <a:r>
              <a:rPr lang="en-US" dirty="0" err="1"/>
              <a:t>ρ</a:t>
            </a:r>
            <a:r>
              <a:rPr lang="en-US" baseline="-25000" dirty="0" err="1"/>
              <a:t>k</a:t>
            </a:r>
            <a:r>
              <a:rPr lang="en-US" dirty="0"/>
              <a:t>= </a:t>
            </a:r>
            <a:r>
              <a:rPr lang="en-US" dirty="0" err="1"/>
              <a:t>Cov</a:t>
            </a:r>
            <a:r>
              <a:rPr lang="en-US" dirty="0"/>
              <a:t>(</a:t>
            </a:r>
            <a:r>
              <a:rPr lang="en-US" dirty="0" err="1"/>
              <a:t>y</a:t>
            </a:r>
            <a:r>
              <a:rPr lang="en-US" baseline="-25000" dirty="0" err="1"/>
              <a:t>t</a:t>
            </a:r>
            <a:r>
              <a:rPr lang="en-US" dirty="0" err="1"/>
              <a:t>,y</a:t>
            </a:r>
            <a:r>
              <a:rPr lang="en-US" baseline="-25000" dirty="0" err="1"/>
              <a:t>t+k</a:t>
            </a:r>
            <a:r>
              <a:rPr lang="en-US" dirty="0"/>
              <a:t>)/sqrt(Var(</a:t>
            </a:r>
            <a:r>
              <a:rPr lang="en-US" dirty="0" err="1"/>
              <a:t>y</a:t>
            </a:r>
            <a:r>
              <a:rPr lang="en-US" baseline="-25000" dirty="0" err="1"/>
              <a:t>t</a:t>
            </a:r>
            <a:r>
              <a:rPr lang="en-US" dirty="0"/>
              <a:t>)Var(</a:t>
            </a:r>
            <a:r>
              <a:rPr lang="en-US" dirty="0" err="1"/>
              <a:t>y</a:t>
            </a:r>
            <a:r>
              <a:rPr lang="en-US" baseline="-25000" dirty="0" err="1"/>
              <a:t>t+k</a:t>
            </a:r>
            <a:r>
              <a:rPr lang="en-US" dirty="0"/>
              <a:t>))</a:t>
            </a:r>
          </a:p>
          <a:p>
            <a:pPr marL="0" indent="0">
              <a:buNone/>
            </a:pPr>
            <a:r>
              <a:rPr lang="en-US" dirty="0"/>
              <a:t>Backshift Operator (B): It is used to shift the variable to its value at a previous time period. It is used a shorthand for denotation of variables at a previous time period.</a:t>
            </a:r>
          </a:p>
          <a:p>
            <a:pPr marL="0" indent="0" algn="ctr">
              <a:buNone/>
            </a:pPr>
            <a:r>
              <a:rPr lang="en-US" dirty="0"/>
              <a:t>y</a:t>
            </a:r>
            <a:r>
              <a:rPr lang="en-US" baseline="-25000" dirty="0"/>
              <a:t>t-1= </a:t>
            </a:r>
            <a:r>
              <a:rPr lang="en-US" dirty="0" err="1"/>
              <a:t>By</a:t>
            </a:r>
            <a:r>
              <a:rPr lang="en-US" baseline="-25000" dirty="0" err="1"/>
              <a:t>t</a:t>
            </a:r>
            <a:endParaRPr lang="en-US" baseline="-25000" dirty="0"/>
          </a:p>
          <a:p>
            <a:pPr marL="0" indent="0" algn="ctr">
              <a:buNone/>
            </a:pPr>
            <a:r>
              <a:rPr lang="en-US" dirty="0" err="1"/>
              <a:t>Y</a:t>
            </a:r>
            <a:r>
              <a:rPr lang="en-US" baseline="-25000" dirty="0" err="1"/>
              <a:t>t</a:t>
            </a:r>
            <a:r>
              <a:rPr lang="en-US" baseline="-25000" dirty="0"/>
              <a:t>-k</a:t>
            </a:r>
            <a:r>
              <a:rPr lang="en-US" dirty="0"/>
              <a:t>=</a:t>
            </a:r>
            <a:r>
              <a:rPr lang="en-US" dirty="0" err="1"/>
              <a:t>B</a:t>
            </a:r>
            <a:r>
              <a:rPr lang="en-US" baseline="30000" dirty="0" err="1"/>
              <a:t>k</a:t>
            </a:r>
            <a:r>
              <a:rPr lang="en-US" dirty="0" err="1"/>
              <a:t>y</a:t>
            </a:r>
            <a:r>
              <a:rPr lang="en-US" baseline="-25000" dirty="0" err="1"/>
              <a:t>t</a:t>
            </a:r>
            <a:endParaRPr lang="en-US" dirty="0"/>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3029331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C72C-81AA-4717-921B-391AC2F405ED}"/>
              </a:ext>
            </a:extLst>
          </p:cNvPr>
          <p:cNvSpPr>
            <a:spLocks noGrp="1"/>
          </p:cNvSpPr>
          <p:nvPr>
            <p:ph type="title"/>
          </p:nvPr>
        </p:nvSpPr>
        <p:spPr>
          <a:xfrm>
            <a:off x="838200" y="214243"/>
            <a:ext cx="10515600" cy="933588"/>
          </a:xfrm>
        </p:spPr>
        <p:txBody>
          <a:bodyPr/>
          <a:lstStyle/>
          <a:p>
            <a:pPr algn="ctr"/>
            <a:r>
              <a:rPr lang="en-US" dirty="0"/>
              <a:t>THE HOW</a:t>
            </a:r>
          </a:p>
        </p:txBody>
      </p:sp>
      <p:sp>
        <p:nvSpPr>
          <p:cNvPr id="3" name="Content Placeholder 2">
            <a:extLst>
              <a:ext uri="{FF2B5EF4-FFF2-40B4-BE49-F238E27FC236}">
                <a16:creationId xmlns:a16="http://schemas.microsoft.com/office/drawing/2014/main" id="{10998CF9-D6C0-4D79-B4BA-A2A1A2BDA268}"/>
              </a:ext>
            </a:extLst>
          </p:cNvPr>
          <p:cNvSpPr>
            <a:spLocks noGrp="1"/>
          </p:cNvSpPr>
          <p:nvPr>
            <p:ph idx="1"/>
          </p:nvPr>
        </p:nvSpPr>
        <p:spPr>
          <a:xfrm>
            <a:off x="838200" y="1245704"/>
            <a:ext cx="10515600" cy="5156546"/>
          </a:xfrm>
        </p:spPr>
        <p:txBody>
          <a:bodyPr/>
          <a:lstStyle/>
          <a:p>
            <a:pPr marL="0" indent="0">
              <a:buNone/>
            </a:pPr>
            <a:r>
              <a:rPr lang="en-US" dirty="0"/>
              <a:t>There are quite a few methods out there that can be used for statistical modelling of a time series. Some of the popular methods that you have probably heard about are mentioned below:</a:t>
            </a:r>
          </a:p>
          <a:p>
            <a:r>
              <a:rPr lang="en-US" dirty="0"/>
              <a:t>Moving Average Smoothers </a:t>
            </a:r>
          </a:p>
          <a:p>
            <a:r>
              <a:rPr lang="en-US" dirty="0"/>
              <a:t>First Order Exponential Smoothers</a:t>
            </a:r>
          </a:p>
          <a:p>
            <a:r>
              <a:rPr lang="en-US" dirty="0"/>
              <a:t>Second Order Exponential Smoothers</a:t>
            </a:r>
          </a:p>
          <a:p>
            <a:r>
              <a:rPr lang="en-US" dirty="0"/>
              <a:t>ARIMA OR ARMAX Models ( They say you shouldn’t have favorites but lets all be honest here, we all do)</a:t>
            </a:r>
          </a:p>
          <a:p>
            <a:pPr marL="0" indent="0">
              <a:buNone/>
            </a:pPr>
            <a:endParaRPr lang="en-US" dirty="0"/>
          </a:p>
        </p:txBody>
      </p:sp>
    </p:spTree>
    <p:extLst>
      <p:ext uri="{BB962C8B-B14F-4D97-AF65-F5344CB8AC3E}">
        <p14:creationId xmlns:p14="http://schemas.microsoft.com/office/powerpoint/2010/main" val="181592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91E7-F1BE-4C85-B75B-FFFDA85531FA}"/>
              </a:ext>
            </a:extLst>
          </p:cNvPr>
          <p:cNvSpPr>
            <a:spLocks noGrp="1"/>
          </p:cNvSpPr>
          <p:nvPr>
            <p:ph type="title"/>
          </p:nvPr>
        </p:nvSpPr>
        <p:spPr>
          <a:xfrm>
            <a:off x="838200" y="139839"/>
            <a:ext cx="10515600" cy="787814"/>
          </a:xfrm>
        </p:spPr>
        <p:txBody>
          <a:bodyPr/>
          <a:lstStyle/>
          <a:p>
            <a:pPr algn="ctr"/>
            <a:r>
              <a:rPr lang="en-US" dirty="0"/>
              <a:t>Moving Average Smoother</a:t>
            </a:r>
          </a:p>
        </p:txBody>
      </p:sp>
      <p:sp>
        <p:nvSpPr>
          <p:cNvPr id="3" name="Content Placeholder 2">
            <a:extLst>
              <a:ext uri="{FF2B5EF4-FFF2-40B4-BE49-F238E27FC236}">
                <a16:creationId xmlns:a16="http://schemas.microsoft.com/office/drawing/2014/main" id="{B097D54D-8002-4CC8-BDAB-9422B366E374}"/>
              </a:ext>
            </a:extLst>
          </p:cNvPr>
          <p:cNvSpPr>
            <a:spLocks noGrp="1"/>
          </p:cNvSpPr>
          <p:nvPr>
            <p:ph idx="1"/>
          </p:nvPr>
        </p:nvSpPr>
        <p:spPr>
          <a:xfrm>
            <a:off x="838200" y="1139687"/>
            <a:ext cx="10515600" cy="5037276"/>
          </a:xfrm>
        </p:spPr>
        <p:txBody>
          <a:bodyPr>
            <a:normAutofit fontScale="92500" lnSpcReduction="20000"/>
          </a:bodyPr>
          <a:lstStyle/>
          <a:p>
            <a:r>
              <a:rPr lang="en-US" dirty="0"/>
              <a:t>We define a window of N observations and then we average those N observations to make those predictions/model the time series.</a:t>
            </a:r>
          </a:p>
          <a:p>
            <a:pPr marL="0" indent="0" algn="ctr">
              <a:buNone/>
            </a:pPr>
            <a:r>
              <a:rPr lang="en-US" dirty="0"/>
              <a:t>M</a:t>
            </a:r>
            <a:r>
              <a:rPr lang="en-US" baseline="-25000" dirty="0"/>
              <a:t>t</a:t>
            </a:r>
            <a:r>
              <a:rPr lang="en-US" dirty="0"/>
              <a:t>=(</a:t>
            </a:r>
            <a:r>
              <a:rPr lang="en-US" dirty="0" err="1"/>
              <a:t>y</a:t>
            </a:r>
            <a:r>
              <a:rPr lang="en-US" baseline="-25000" dirty="0" err="1"/>
              <a:t>t</a:t>
            </a:r>
            <a:r>
              <a:rPr lang="en-US" dirty="0"/>
              <a:t>+ y</a:t>
            </a:r>
            <a:r>
              <a:rPr lang="en-US" baseline="-25000" dirty="0"/>
              <a:t>t-1</a:t>
            </a:r>
            <a:r>
              <a:rPr lang="en-US" dirty="0"/>
              <a:t>………… y</a:t>
            </a:r>
            <a:r>
              <a:rPr lang="en-US" baseline="-25000" dirty="0"/>
              <a:t>t-N+1</a:t>
            </a:r>
            <a:r>
              <a:rPr lang="en-US" dirty="0"/>
              <a:t>)/N</a:t>
            </a:r>
          </a:p>
          <a:p>
            <a:pPr marL="0" indent="0">
              <a:buNone/>
            </a:pPr>
            <a:r>
              <a:rPr lang="en-US" dirty="0"/>
              <a:t>Now the drawbacks with using this as a smoothing model for the time series is that:</a:t>
            </a:r>
          </a:p>
          <a:p>
            <a:r>
              <a:rPr lang="en-US" dirty="0"/>
              <a:t> A smaller N will make a moving average reactive, but the output of the smoother will be way too noisy and hence might not remove the effect of time on the mean. (What we are trying to do is effectively model the mean of a time series to use the output of this to run other model building approaches.</a:t>
            </a:r>
          </a:p>
          <a:p>
            <a:r>
              <a:rPr lang="en-US" dirty="0"/>
              <a:t>A larger N will certainly make the data less noisy but what you will have is a lagging predictor that is not as sensitive to process changes.</a:t>
            </a:r>
          </a:p>
          <a:p>
            <a:r>
              <a:rPr lang="en-US" dirty="0"/>
              <a:t>Also the magnitude of effect given to each observation is the same in the window (1/N) which not be the same since nearer observations to the time period need to have a greater say in the prediction equation.</a:t>
            </a:r>
          </a:p>
          <a:p>
            <a:pPr marL="0" indent="0">
              <a:buNone/>
            </a:pPr>
            <a:endParaRPr lang="en-US" dirty="0"/>
          </a:p>
          <a:p>
            <a:endParaRPr lang="en-US" dirty="0"/>
          </a:p>
        </p:txBody>
      </p:sp>
    </p:spTree>
    <p:extLst>
      <p:ext uri="{BB962C8B-B14F-4D97-AF65-F5344CB8AC3E}">
        <p14:creationId xmlns:p14="http://schemas.microsoft.com/office/powerpoint/2010/main" val="1746019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close up of a map&#10;&#10;Description automatically generated">
            <a:extLst>
              <a:ext uri="{FF2B5EF4-FFF2-40B4-BE49-F238E27FC236}">
                <a16:creationId xmlns:a16="http://schemas.microsoft.com/office/drawing/2014/main" id="{B0CF3571-D739-4076-A030-A5C13F907800}"/>
              </a:ext>
            </a:extLst>
          </p:cNvPr>
          <p:cNvPicPr>
            <a:picLocks noGrp="1" noChangeAspect="1"/>
          </p:cNvPicPr>
          <p:nvPr>
            <p:ph idx="1"/>
          </p:nvPr>
        </p:nvPicPr>
        <p:blipFill>
          <a:blip r:embed="rId2"/>
          <a:stretch>
            <a:fillRect/>
          </a:stretch>
        </p:blipFill>
        <p:spPr>
          <a:xfrm>
            <a:off x="1251594" y="643466"/>
            <a:ext cx="9688811" cy="5571067"/>
          </a:xfrm>
          <a:prstGeom prst="rect">
            <a:avLst/>
          </a:prstGeom>
        </p:spPr>
      </p:pic>
    </p:spTree>
    <p:extLst>
      <p:ext uri="{BB962C8B-B14F-4D97-AF65-F5344CB8AC3E}">
        <p14:creationId xmlns:p14="http://schemas.microsoft.com/office/powerpoint/2010/main" val="1516886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A8B4-B6BC-498D-BA7D-E1D303F6E313}"/>
              </a:ext>
            </a:extLst>
          </p:cNvPr>
          <p:cNvSpPr>
            <a:spLocks noGrp="1"/>
          </p:cNvSpPr>
          <p:nvPr>
            <p:ph type="title"/>
          </p:nvPr>
        </p:nvSpPr>
        <p:spPr>
          <a:xfrm>
            <a:off x="838200" y="132523"/>
            <a:ext cx="10515600" cy="728868"/>
          </a:xfrm>
        </p:spPr>
        <p:txBody>
          <a:bodyPr/>
          <a:lstStyle/>
          <a:p>
            <a:pPr algn="ctr"/>
            <a:r>
              <a:rPr lang="en-US" dirty="0"/>
              <a:t>First Order Exponential Smoother</a:t>
            </a:r>
          </a:p>
        </p:txBody>
      </p:sp>
      <p:sp>
        <p:nvSpPr>
          <p:cNvPr id="3" name="Content Placeholder 2">
            <a:extLst>
              <a:ext uri="{FF2B5EF4-FFF2-40B4-BE49-F238E27FC236}">
                <a16:creationId xmlns:a16="http://schemas.microsoft.com/office/drawing/2014/main" id="{3E291850-5749-4688-9D77-1697CC599055}"/>
              </a:ext>
            </a:extLst>
          </p:cNvPr>
          <p:cNvSpPr>
            <a:spLocks noGrp="1"/>
          </p:cNvSpPr>
          <p:nvPr>
            <p:ph idx="1"/>
          </p:nvPr>
        </p:nvSpPr>
        <p:spPr>
          <a:xfrm>
            <a:off x="838200" y="967409"/>
            <a:ext cx="10515600" cy="5209554"/>
          </a:xfrm>
        </p:spPr>
        <p:txBody>
          <a:bodyPr>
            <a:normAutofit fontScale="92500" lnSpcReduction="20000"/>
          </a:bodyPr>
          <a:lstStyle/>
          <a:p>
            <a:pPr marL="0" indent="0">
              <a:buNone/>
            </a:pPr>
            <a:r>
              <a:rPr lang="en-US" dirty="0"/>
              <a:t>The Exponential smoother was created for the sole purpose of exponential weighting the past observations, so the nearest observations have a greater bearing on the forecast as compared to past observations. </a:t>
            </a:r>
            <a:r>
              <a:rPr lang="en-US" b="1" dirty="0">
                <a:solidFill>
                  <a:srgbClr val="FF0000"/>
                </a:solidFill>
              </a:rPr>
              <a:t>(P.S. Your Graph builder smoother does exactly this)</a:t>
            </a:r>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a:t>
            </a:r>
          </a:p>
          <a:p>
            <a:pPr marL="0" indent="0" algn="ctr">
              <a:buNone/>
            </a:pPr>
            <a:endParaRPr lang="en-US" dirty="0"/>
          </a:p>
          <a:p>
            <a:pPr marL="0" indent="0" algn="ctr">
              <a:buNone/>
            </a:pPr>
            <a:r>
              <a:rPr lang="en-US" dirty="0"/>
              <a:t>(where λ is any value between 0 and 1)</a:t>
            </a:r>
          </a:p>
          <a:p>
            <a:pPr marL="0" indent="0">
              <a:buNone/>
            </a:pPr>
            <a:r>
              <a:rPr lang="en-US" dirty="0"/>
              <a:t>The drawback of this method is that when we a time-based trend for example a stock price that keeps increasing the exponential smoother cant keep up since it’s modelling for mean (Intercept) and hence there will be a lot of bias in the model and hence it won't be an unbiased estimator anymore.</a:t>
            </a:r>
          </a:p>
        </p:txBody>
      </p:sp>
      <p:pic>
        <p:nvPicPr>
          <p:cNvPr id="5" name="Picture 4">
            <a:extLst>
              <a:ext uri="{FF2B5EF4-FFF2-40B4-BE49-F238E27FC236}">
                <a16:creationId xmlns:a16="http://schemas.microsoft.com/office/drawing/2014/main" id="{71C3A73E-2F64-4481-BBEE-2C1ED81F8A8A}"/>
              </a:ext>
            </a:extLst>
          </p:cNvPr>
          <p:cNvPicPr>
            <a:picLocks noChangeAspect="1"/>
          </p:cNvPicPr>
          <p:nvPr/>
        </p:nvPicPr>
        <p:blipFill>
          <a:blip r:embed="rId2"/>
          <a:stretch>
            <a:fillRect/>
          </a:stretch>
        </p:blipFill>
        <p:spPr>
          <a:xfrm>
            <a:off x="3287922" y="2588455"/>
            <a:ext cx="5182202" cy="584762"/>
          </a:xfrm>
          <a:prstGeom prst="rect">
            <a:avLst/>
          </a:prstGeom>
        </p:spPr>
      </p:pic>
      <p:pic>
        <p:nvPicPr>
          <p:cNvPr id="6" name="Picture 5">
            <a:extLst>
              <a:ext uri="{FF2B5EF4-FFF2-40B4-BE49-F238E27FC236}">
                <a16:creationId xmlns:a16="http://schemas.microsoft.com/office/drawing/2014/main" id="{E59751A3-69E0-47F4-92D5-7C156210FBC0}"/>
              </a:ext>
            </a:extLst>
          </p:cNvPr>
          <p:cNvPicPr>
            <a:picLocks noChangeAspect="1"/>
          </p:cNvPicPr>
          <p:nvPr/>
        </p:nvPicPr>
        <p:blipFill>
          <a:blip r:embed="rId3"/>
          <a:stretch>
            <a:fillRect/>
          </a:stretch>
        </p:blipFill>
        <p:spPr>
          <a:xfrm>
            <a:off x="6261319" y="3279235"/>
            <a:ext cx="903703" cy="628663"/>
          </a:xfrm>
          <a:prstGeom prst="rect">
            <a:avLst/>
          </a:prstGeom>
        </p:spPr>
      </p:pic>
      <p:pic>
        <p:nvPicPr>
          <p:cNvPr id="8" name="Picture 7">
            <a:extLst>
              <a:ext uri="{FF2B5EF4-FFF2-40B4-BE49-F238E27FC236}">
                <a16:creationId xmlns:a16="http://schemas.microsoft.com/office/drawing/2014/main" id="{EB26C657-982D-44A7-83DC-86983ACFF803}"/>
              </a:ext>
            </a:extLst>
          </p:cNvPr>
          <p:cNvPicPr>
            <a:picLocks noChangeAspect="1"/>
          </p:cNvPicPr>
          <p:nvPr/>
        </p:nvPicPr>
        <p:blipFill>
          <a:blip r:embed="rId4"/>
          <a:stretch>
            <a:fillRect/>
          </a:stretch>
        </p:blipFill>
        <p:spPr>
          <a:xfrm>
            <a:off x="4473527" y="3263792"/>
            <a:ext cx="1282030" cy="574703"/>
          </a:xfrm>
          <a:prstGeom prst="rect">
            <a:avLst/>
          </a:prstGeom>
        </p:spPr>
      </p:pic>
    </p:spTree>
    <p:extLst>
      <p:ext uri="{BB962C8B-B14F-4D97-AF65-F5344CB8AC3E}">
        <p14:creationId xmlns:p14="http://schemas.microsoft.com/office/powerpoint/2010/main" val="196999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D254C0B2-029D-4D67-B0F2-45B50C202E2F}"/>
              </a:ext>
            </a:extLst>
          </p:cNvPr>
          <p:cNvPicPr>
            <a:picLocks noChangeAspect="1"/>
          </p:cNvPicPr>
          <p:nvPr/>
        </p:nvPicPr>
        <p:blipFill>
          <a:blip r:embed="rId2"/>
          <a:stretch>
            <a:fillRect/>
          </a:stretch>
        </p:blipFill>
        <p:spPr>
          <a:xfrm>
            <a:off x="460246" y="1505243"/>
            <a:ext cx="5474887" cy="3722923"/>
          </a:xfrm>
          <a:prstGeom prst="rect">
            <a:avLst/>
          </a:prstGeom>
        </p:spPr>
      </p:pic>
      <p:pic>
        <p:nvPicPr>
          <p:cNvPr id="4" name="Content Placeholder 3" descr="A close up of a map&#10;&#10;Description automatically generated">
            <a:extLst>
              <a:ext uri="{FF2B5EF4-FFF2-40B4-BE49-F238E27FC236}">
                <a16:creationId xmlns:a16="http://schemas.microsoft.com/office/drawing/2014/main" id="{E398CB7B-4089-4070-9B76-5860994BC4CB}"/>
              </a:ext>
            </a:extLst>
          </p:cNvPr>
          <p:cNvPicPr>
            <a:picLocks noGrp="1" noChangeAspect="1"/>
          </p:cNvPicPr>
          <p:nvPr>
            <p:ph idx="1"/>
          </p:nvPr>
        </p:nvPicPr>
        <p:blipFill>
          <a:blip r:embed="rId3"/>
          <a:stretch>
            <a:fillRect/>
          </a:stretch>
        </p:blipFill>
        <p:spPr>
          <a:xfrm>
            <a:off x="6256865" y="1505243"/>
            <a:ext cx="5474887" cy="3722923"/>
          </a:xfrm>
          <a:prstGeom prst="rect">
            <a:avLst/>
          </a:prstGeom>
        </p:spPr>
      </p:pic>
    </p:spTree>
    <p:extLst>
      <p:ext uri="{BB962C8B-B14F-4D97-AF65-F5344CB8AC3E}">
        <p14:creationId xmlns:p14="http://schemas.microsoft.com/office/powerpoint/2010/main" val="162361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1187</Words>
  <Application>Microsoft Office PowerPoint</Application>
  <PresentationFormat>Widescreen</PresentationFormat>
  <Paragraphs>83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Time Series Modelling</vt:lpstr>
      <vt:lpstr>Motivation</vt:lpstr>
      <vt:lpstr>THE WHY</vt:lpstr>
      <vt:lpstr>Basic Terminology </vt:lpstr>
      <vt:lpstr>THE HOW</vt:lpstr>
      <vt:lpstr>Moving Average Smoother</vt:lpstr>
      <vt:lpstr>PowerPoint Presentation</vt:lpstr>
      <vt:lpstr>First Order Exponential Smoother</vt:lpstr>
      <vt:lpstr>PowerPoint Presentation</vt:lpstr>
      <vt:lpstr>PowerPoint Presentation</vt:lpstr>
      <vt:lpstr>Second Order Exponential Smoother</vt:lpstr>
      <vt:lpstr>PowerPoint Presentation</vt:lpstr>
      <vt:lpstr>Optimal λ (Discount Factor)</vt:lpstr>
      <vt:lpstr>ARIMA Modelling (p,d,q) Basic Terminology</vt:lpstr>
      <vt:lpstr>ARIMA Modelling</vt:lpstr>
      <vt:lpstr>Example 1: ARIMA (p,0,0)</vt:lpstr>
      <vt:lpstr>Example 2: ARIMA (0,0,q)</vt:lpstr>
      <vt:lpstr>Partial Autocorrelation (PACF)</vt:lpstr>
      <vt:lpstr>Model Identification</vt:lpstr>
      <vt:lpstr>PowerPoint Presentation</vt:lpstr>
      <vt:lpstr>PowerPoint Presentation</vt:lpstr>
      <vt:lpstr>PowerPoint Presentation</vt:lpstr>
      <vt:lpstr>PowerPoint Presentation</vt:lpstr>
      <vt:lpstr>PowerPoint Presentation</vt:lpstr>
      <vt:lpstr>Non-Stationary Data (Trend): Differentiation</vt:lpstr>
      <vt:lpstr>Seasonal ARIMA Models (p,d,q)x(P,D,Q)s</vt:lpstr>
      <vt:lpstr>Model Validation: Residual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Modelling</dc:title>
  <dc:creator>Ashlin Sreedhar</dc:creator>
  <cp:lastModifiedBy>Ashlin Sreedhar</cp:lastModifiedBy>
  <cp:revision>13</cp:revision>
  <dcterms:created xsi:type="dcterms:W3CDTF">2019-09-28T21:23:05Z</dcterms:created>
  <dcterms:modified xsi:type="dcterms:W3CDTF">2019-09-29T01:49:13Z</dcterms:modified>
</cp:coreProperties>
</file>