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Average"/>
      <p:regular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6D0ABA5-C880-4AFE-9599-841171937976}">
  <a:tblStyle styleId="{86D0ABA5-C880-4AFE-9599-84117193797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6a7f266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6a7f266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6a7f2666d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6a7f266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895010" y="1321067"/>
            <a:ext cx="10401900" cy="2306700"/>
          </a:xfrm>
          <a:prstGeom prst="rect">
            <a:avLst/>
          </a:prstGeom>
          <a:noFill/>
          <a:ln>
            <a:noFill/>
          </a:ln>
        </p:spPr>
        <p:txBody>
          <a:bodyPr anchorCtr="0" anchor="b" bIns="121900" lIns="121900" spcFirstLastPara="1" rIns="121900" wrap="square" tIns="121900"/>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a:noFill/>
          <a:ln>
            <a:noFill/>
          </a:ln>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lstStyle>
            <a:lvl1pPr indent="-228600" lvl="0" marL="457200" algn="l">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54" name="Google Shape;54;p1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2"/>
          <p:cNvSpPr txBox="1"/>
          <p:nvPr>
            <p:ph hasCustomPrompt="1" type="title"/>
          </p:nvPr>
        </p:nvSpPr>
        <p:spPr>
          <a:xfrm>
            <a:off x="415600" y="1673700"/>
            <a:ext cx="11360700" cy="2520900"/>
          </a:xfrm>
          <a:prstGeom prst="rect">
            <a:avLst/>
          </a:prstGeom>
          <a:noFill/>
          <a:ln>
            <a:noFill/>
          </a:ln>
        </p:spPr>
        <p:txBody>
          <a:bodyPr anchorCtr="0" anchor="b" bIns="121900" lIns="121900" spcFirstLastPara="1" rIns="121900" wrap="square" tIns="121900"/>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7" name="Google Shape;57;p12"/>
          <p:cNvSpPr txBox="1"/>
          <p:nvPr>
            <p:ph idx="1" type="body"/>
          </p:nvPr>
        </p:nvSpPr>
        <p:spPr>
          <a:xfrm>
            <a:off x="415600" y="4304567"/>
            <a:ext cx="11360700" cy="1734300"/>
          </a:xfrm>
          <a:prstGeom prst="rect">
            <a:avLst/>
          </a:prstGeom>
          <a:noFill/>
          <a:ln>
            <a:noFill/>
          </a:ln>
        </p:spPr>
        <p:txBody>
          <a:bodyPr anchorCtr="0" anchor="t" bIns="121900" lIns="121900" spcFirstLastPara="1" rIns="121900" wrap="square" tIns="121900"/>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58" name="Google Shape;58;p1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13"/>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9" name="Google Shape;19;p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20" name="Google Shape;20;p3"/>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3" name="Google Shape;23;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2100"/>
              </a:spcAft>
              <a:buClr>
                <a:schemeClr val="dk1"/>
              </a:buClr>
              <a:buSzPts val="1800"/>
              <a:buChar char="■"/>
              <a:defRPr/>
            </a:lvl9pPr>
          </a:lstStyle>
          <a:p/>
        </p:txBody>
      </p:sp>
      <p:sp>
        <p:nvSpPr>
          <p:cNvPr id="24" name="Google Shape;24;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Google Shape;25;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9" name="Google Shape;29;p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2" name="Google Shape;32;p6"/>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3" name="Google Shape;33;p6"/>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4" name="Google Shape;34;p6"/>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7"/>
          <p:cNvSpPr txBox="1"/>
          <p:nvPr>
            <p:ph type="title"/>
          </p:nvPr>
        </p:nvSpPr>
        <p:spPr>
          <a:xfrm>
            <a:off x="895000" y="2855000"/>
            <a:ext cx="10469700" cy="1148100"/>
          </a:xfrm>
          <a:prstGeom prst="rect">
            <a:avLst/>
          </a:prstGeom>
          <a:noFill/>
          <a:ln>
            <a:noFill/>
          </a:ln>
        </p:spPr>
        <p:txBody>
          <a:bodyPr anchorCtr="0" anchor="ctr" bIns="121900" lIns="121900" spcFirstLastPara="1" rIns="121900" wrap="square" tIns="121900"/>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7" name="Google Shape;37;p7"/>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8"/>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0" name="Google Shape;40;p8"/>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1" name="Google Shape;41;p8"/>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9"/>
          <p:cNvSpPr txBox="1"/>
          <p:nvPr>
            <p:ph type="title"/>
          </p:nvPr>
        </p:nvSpPr>
        <p:spPr>
          <a:xfrm>
            <a:off x="653667" y="701800"/>
            <a:ext cx="8302800" cy="5454300"/>
          </a:xfrm>
          <a:prstGeom prst="rect">
            <a:avLst/>
          </a:prstGeom>
          <a:noFill/>
          <a:ln>
            <a:noFill/>
          </a:ln>
        </p:spPr>
        <p:txBody>
          <a:bodyPr anchorCtr="0" anchor="ctr" bIns="121900" lIns="121900" spcFirstLastPara="1" rIns="121900" wrap="square" tIns="121900"/>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44" name="Google Shape;44;p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10"/>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10"/>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10"/>
          <p:cNvSpPr txBox="1"/>
          <p:nvPr>
            <p:ph type="title"/>
          </p:nvPr>
        </p:nvSpPr>
        <p:spPr>
          <a:xfrm>
            <a:off x="354000" y="1441867"/>
            <a:ext cx="5393700" cy="2280300"/>
          </a:xfrm>
          <a:prstGeom prst="rect">
            <a:avLst/>
          </a:prstGeom>
          <a:noFill/>
          <a:ln>
            <a:noFill/>
          </a:ln>
        </p:spPr>
        <p:txBody>
          <a:bodyPr anchorCtr="0" anchor="b" bIns="121900" lIns="121900" spcFirstLastPara="1" rIns="121900" wrap="square" tIns="121900"/>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9" name="Google Shape;49;p10"/>
          <p:cNvSpPr txBox="1"/>
          <p:nvPr>
            <p:ph idx="1" type="subTitle"/>
          </p:nvPr>
        </p:nvSpPr>
        <p:spPr>
          <a:xfrm>
            <a:off x="354000" y="3793601"/>
            <a:ext cx="5393700" cy="1794000"/>
          </a:xfrm>
          <a:prstGeom prst="rect">
            <a:avLst/>
          </a:prstGeom>
          <a:noFill/>
          <a:ln>
            <a:noFill/>
          </a:ln>
        </p:spPr>
        <p:txBody>
          <a:bodyPr anchorCtr="0" anchor="t" bIns="121900" lIns="121900" spcFirstLastPara="1" rIns="121900" wrap="square" tIns="121900"/>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50" name="Google Shape;50;p10"/>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2100"/>
              </a:spcBef>
              <a:spcAft>
                <a:spcPts val="0"/>
              </a:spcAft>
              <a:buClr>
                <a:schemeClr val="lt1"/>
              </a:buClr>
              <a:buSzPts val="1900"/>
              <a:buChar char="○"/>
              <a:defRPr>
                <a:solidFill>
                  <a:schemeClr val="lt1"/>
                </a:solidFill>
              </a:defRPr>
            </a:lvl2pPr>
            <a:lvl3pPr indent="-349250" lvl="2" marL="1371600" algn="l">
              <a:lnSpc>
                <a:spcPct val="115000"/>
              </a:lnSpc>
              <a:spcBef>
                <a:spcPts val="2100"/>
              </a:spcBef>
              <a:spcAft>
                <a:spcPts val="0"/>
              </a:spcAft>
              <a:buClr>
                <a:schemeClr val="lt1"/>
              </a:buClr>
              <a:buSzPts val="1900"/>
              <a:buChar char="■"/>
              <a:defRPr>
                <a:solidFill>
                  <a:schemeClr val="lt1"/>
                </a:solidFill>
              </a:defRPr>
            </a:lvl3pPr>
            <a:lvl4pPr indent="-349250" lvl="3" marL="1828800" algn="l">
              <a:lnSpc>
                <a:spcPct val="115000"/>
              </a:lnSpc>
              <a:spcBef>
                <a:spcPts val="2100"/>
              </a:spcBef>
              <a:spcAft>
                <a:spcPts val="0"/>
              </a:spcAft>
              <a:buClr>
                <a:schemeClr val="lt1"/>
              </a:buClr>
              <a:buSzPts val="1900"/>
              <a:buChar char="●"/>
              <a:defRPr>
                <a:solidFill>
                  <a:schemeClr val="lt1"/>
                </a:solidFill>
              </a:defRPr>
            </a:lvl4pPr>
            <a:lvl5pPr indent="-349250" lvl="4" marL="2286000" algn="l">
              <a:lnSpc>
                <a:spcPct val="115000"/>
              </a:lnSpc>
              <a:spcBef>
                <a:spcPts val="2100"/>
              </a:spcBef>
              <a:spcAft>
                <a:spcPts val="0"/>
              </a:spcAft>
              <a:buClr>
                <a:schemeClr val="lt1"/>
              </a:buClr>
              <a:buSzPts val="1900"/>
              <a:buChar char="○"/>
              <a:defRPr>
                <a:solidFill>
                  <a:schemeClr val="lt1"/>
                </a:solidFill>
              </a:defRPr>
            </a:lvl5pPr>
            <a:lvl6pPr indent="-349250" lvl="5" marL="2743200" algn="l">
              <a:lnSpc>
                <a:spcPct val="115000"/>
              </a:lnSpc>
              <a:spcBef>
                <a:spcPts val="2100"/>
              </a:spcBef>
              <a:spcAft>
                <a:spcPts val="0"/>
              </a:spcAft>
              <a:buClr>
                <a:schemeClr val="lt1"/>
              </a:buClr>
              <a:buSzPts val="1900"/>
              <a:buChar char="■"/>
              <a:defRPr>
                <a:solidFill>
                  <a:schemeClr val="lt1"/>
                </a:solidFill>
              </a:defRPr>
            </a:lvl6pPr>
            <a:lvl7pPr indent="-349250" lvl="6" marL="3200400" algn="l">
              <a:lnSpc>
                <a:spcPct val="115000"/>
              </a:lnSpc>
              <a:spcBef>
                <a:spcPts val="2100"/>
              </a:spcBef>
              <a:spcAft>
                <a:spcPts val="0"/>
              </a:spcAft>
              <a:buClr>
                <a:schemeClr val="lt1"/>
              </a:buClr>
              <a:buSzPts val="1900"/>
              <a:buChar char="●"/>
              <a:defRPr>
                <a:solidFill>
                  <a:schemeClr val="lt1"/>
                </a:solidFill>
              </a:defRPr>
            </a:lvl7pPr>
            <a:lvl8pPr indent="-349250" lvl="7" marL="3657600" algn="l">
              <a:lnSpc>
                <a:spcPct val="115000"/>
              </a:lnSpc>
              <a:spcBef>
                <a:spcPts val="2100"/>
              </a:spcBef>
              <a:spcAft>
                <a:spcPts val="0"/>
              </a:spcAft>
              <a:buClr>
                <a:schemeClr val="lt1"/>
              </a:buClr>
              <a:buSzPts val="1900"/>
              <a:buChar char="○"/>
              <a:defRPr>
                <a:solidFill>
                  <a:schemeClr val="lt1"/>
                </a:solidFill>
              </a:defRPr>
            </a:lvl8pPr>
            <a:lvl9pPr indent="-349250" lvl="8" marL="4114800" algn="l">
              <a:lnSpc>
                <a:spcPct val="115000"/>
              </a:lnSpc>
              <a:spcBef>
                <a:spcPts val="2100"/>
              </a:spcBef>
              <a:spcAft>
                <a:spcPts val="2100"/>
              </a:spcAft>
              <a:buClr>
                <a:schemeClr val="lt1"/>
              </a:buClr>
              <a:buSzPts val="1900"/>
              <a:buChar char="■"/>
              <a:defRPr>
                <a:solidFill>
                  <a:schemeClr val="lt1"/>
                </a:solidFill>
              </a:defRPr>
            </a:lvl9pPr>
          </a:lstStyle>
          <a:p/>
        </p:txBody>
      </p:sp>
      <p:sp>
        <p:nvSpPr>
          <p:cNvPr id="51" name="Google Shape;51;p10"/>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marR="0" rtl="0" algn="l">
              <a:lnSpc>
                <a:spcPct val="115000"/>
              </a:lnSpc>
              <a:spcBef>
                <a:spcPts val="0"/>
              </a:spcBef>
              <a:spcAft>
                <a:spcPts val="0"/>
              </a:spcAft>
              <a:buClr>
                <a:schemeClr val="accent3"/>
              </a:buClr>
              <a:buSzPts val="2400"/>
              <a:buFont typeface="Average"/>
              <a:buChar char="●"/>
              <a:defRPr b="0" i="0" sz="2400" u="none" cap="none" strike="noStrike">
                <a:solidFill>
                  <a:schemeClr val="accent3"/>
                </a:solidFill>
                <a:latin typeface="Average"/>
                <a:ea typeface="Average"/>
                <a:cs typeface="Average"/>
                <a:sym typeface="Average"/>
              </a:defRPr>
            </a:lvl1pPr>
            <a:lvl2pPr indent="-349250" lvl="1" marL="9144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2pPr>
            <a:lvl3pPr indent="-349250" lvl="2" marL="13716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3pPr>
            <a:lvl4pPr indent="-349250" lvl="3" marL="18288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4pPr>
            <a:lvl5pPr indent="-349250" lvl="4" marL="22860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5pPr>
            <a:lvl6pPr indent="-349250" lvl="5" marL="27432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6pPr>
            <a:lvl7pPr indent="-349250" lvl="6" marL="32004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7pPr>
            <a:lvl8pPr indent="-349250" lvl="7" marL="36576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8pPr>
            <a:lvl9pPr indent="-349250" lvl="8" marL="4114800" marR="0" rtl="0" algn="l">
              <a:lnSpc>
                <a:spcPct val="115000"/>
              </a:lnSpc>
              <a:spcBef>
                <a:spcPts val="2100"/>
              </a:spcBef>
              <a:spcAft>
                <a:spcPts val="210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1524000" y="406400"/>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My ASU Class Scheduling System</a:t>
            </a:r>
            <a:endParaRPr/>
          </a:p>
        </p:txBody>
      </p:sp>
      <p:sp>
        <p:nvSpPr>
          <p:cNvPr id="66" name="Google Shape;66;p14"/>
          <p:cNvSpPr txBox="1"/>
          <p:nvPr>
            <p:ph idx="1" type="subTitle"/>
          </p:nvPr>
        </p:nvSpPr>
        <p:spPr>
          <a:xfrm>
            <a:off x="895000" y="4233168"/>
            <a:ext cx="10401900" cy="1056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Team 5 Members: Lauren, Timothy, Ashlin &amp; Naifeel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169289" y="429112"/>
            <a:ext cx="11846216" cy="142598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u="sng"/>
              <a:t>Problem 5: No connecting interactivity</a:t>
            </a:r>
            <a:r>
              <a:rPr b="1" lang="en-US"/>
              <a:t>  </a:t>
            </a:r>
            <a:r>
              <a:rPr b="1" lang="en-US">
                <a:solidFill>
                  <a:srgbClr val="FF0000"/>
                </a:solidFill>
              </a:rPr>
              <a:t>Pain Point: Bad UI design/ Lack of Integration</a:t>
            </a:r>
            <a:endParaRPr b="1">
              <a:solidFill>
                <a:srgbClr val="FF0000"/>
              </a:solidFill>
            </a:endParaRPr>
          </a:p>
          <a:p>
            <a:pPr indent="0" lvl="0" marL="0" rtl="0" algn="l">
              <a:lnSpc>
                <a:spcPct val="90000"/>
              </a:lnSpc>
              <a:spcBef>
                <a:spcPts val="1000"/>
              </a:spcBef>
              <a:spcAft>
                <a:spcPts val="2100"/>
              </a:spcAft>
              <a:buClr>
                <a:schemeClr val="dk1"/>
              </a:buClr>
              <a:buSzPts val="1500"/>
              <a:buNone/>
            </a:pPr>
            <a:r>
              <a:rPr lang="en-US" sz="1800"/>
              <a:t>No interactivity between various elements of the scheduling systems.</a:t>
            </a:r>
            <a:endParaRPr sz="1800"/>
          </a:p>
        </p:txBody>
      </p:sp>
      <p:pic>
        <p:nvPicPr>
          <p:cNvPr id="126" name="Google Shape;126;p23"/>
          <p:cNvPicPr preferRelativeResize="0"/>
          <p:nvPr/>
        </p:nvPicPr>
        <p:blipFill rotWithShape="1">
          <a:blip r:embed="rId3">
            <a:alphaModFix/>
          </a:blip>
          <a:srcRect b="0" l="0" r="0" t="0"/>
          <a:stretch/>
        </p:blipFill>
        <p:spPr>
          <a:xfrm>
            <a:off x="482825" y="1855100"/>
            <a:ext cx="6414839" cy="1698400"/>
          </a:xfrm>
          <a:prstGeom prst="rect">
            <a:avLst/>
          </a:prstGeom>
          <a:noFill/>
          <a:ln>
            <a:noFill/>
          </a:ln>
        </p:spPr>
      </p:pic>
      <p:pic>
        <p:nvPicPr>
          <p:cNvPr id="127" name="Google Shape;127;p23"/>
          <p:cNvPicPr preferRelativeResize="0"/>
          <p:nvPr/>
        </p:nvPicPr>
        <p:blipFill rotWithShape="1">
          <a:blip r:embed="rId4">
            <a:alphaModFix/>
          </a:blip>
          <a:srcRect b="0" l="0" r="0" t="0"/>
          <a:stretch/>
        </p:blipFill>
        <p:spPr>
          <a:xfrm>
            <a:off x="1442150" y="3816800"/>
            <a:ext cx="9537326" cy="1927025"/>
          </a:xfrm>
          <a:prstGeom prst="rect">
            <a:avLst/>
          </a:prstGeom>
          <a:noFill/>
          <a:ln>
            <a:noFill/>
          </a:ln>
        </p:spPr>
      </p:pic>
      <p:pic>
        <p:nvPicPr>
          <p:cNvPr id="128" name="Google Shape;128;p23"/>
          <p:cNvPicPr preferRelativeResize="0"/>
          <p:nvPr/>
        </p:nvPicPr>
        <p:blipFill rotWithShape="1">
          <a:blip r:embed="rId5">
            <a:alphaModFix/>
          </a:blip>
          <a:srcRect b="0" l="0" r="0" t="0"/>
          <a:stretch/>
        </p:blipFill>
        <p:spPr>
          <a:xfrm>
            <a:off x="7183425" y="2114525"/>
            <a:ext cx="4832080" cy="117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838200" y="126579"/>
            <a:ext cx="10515600" cy="490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959"/>
              <a:buFont typeface="Calibri"/>
              <a:buNone/>
            </a:pPr>
            <a:r>
              <a:rPr lang="en-US" sz="3959"/>
              <a:t>GDTA</a:t>
            </a:r>
            <a:endParaRPr/>
          </a:p>
        </p:txBody>
      </p:sp>
      <p:pic>
        <p:nvPicPr>
          <p:cNvPr descr="https://lh3.googleusercontent.com/qWtwKu2znOoLracRjDZBv28-W2CTbuKdSKcMggBGcE0lkt0OJf_xrzPqjdfYtKcWq_fNI3AttWcjNvjuFsmPieYG_DD9LDJjWu9cKzIQfc2fwHrDtOApjRwgIuT8snBitFys_YZkCudQnfCG-g" id="134" name="Google Shape;134;p24"/>
          <p:cNvPicPr preferRelativeResize="0"/>
          <p:nvPr>
            <p:ph idx="1" type="body"/>
          </p:nvPr>
        </p:nvPicPr>
        <p:blipFill rotWithShape="1">
          <a:blip r:embed="rId3">
            <a:alphaModFix/>
          </a:blip>
          <a:srcRect b="0" l="0" r="0" t="0"/>
          <a:stretch/>
        </p:blipFill>
        <p:spPr>
          <a:xfrm>
            <a:off x="596348" y="616918"/>
            <a:ext cx="11023566" cy="61145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838200" y="200991"/>
            <a:ext cx="10515600" cy="96009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GDTA</a:t>
            </a:r>
            <a:endParaRPr/>
          </a:p>
        </p:txBody>
      </p:sp>
      <p:sp>
        <p:nvSpPr>
          <p:cNvPr id="140" name="Google Shape;140;p25"/>
          <p:cNvSpPr txBox="1"/>
          <p:nvPr>
            <p:ph idx="1" type="body"/>
          </p:nvPr>
        </p:nvSpPr>
        <p:spPr>
          <a:xfrm>
            <a:off x="838200" y="1161082"/>
            <a:ext cx="10515600" cy="4802395"/>
          </a:xfrm>
          <a:prstGeom prst="rect">
            <a:avLst/>
          </a:prstGeom>
          <a:noFill/>
          <a:ln cap="flat" cmpd="sng" w="571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None/>
            </a:pPr>
            <a:r>
              <a:rPr b="1" lang="en-US" sz="3600" u="sng"/>
              <a:t>Major Goals</a:t>
            </a:r>
            <a:endParaRPr b="1" sz="3600"/>
          </a:p>
          <a:p>
            <a:pPr indent="0" lvl="0" marL="0" rtl="0" algn="l">
              <a:lnSpc>
                <a:spcPct val="90000"/>
              </a:lnSpc>
              <a:spcBef>
                <a:spcPts val="1000"/>
              </a:spcBef>
              <a:spcAft>
                <a:spcPts val="0"/>
              </a:spcAft>
              <a:buClr>
                <a:schemeClr val="dk1"/>
              </a:buClr>
              <a:buSzPts val="2800"/>
              <a:buNone/>
            </a:pPr>
            <a:r>
              <a:rPr lang="en-US"/>
              <a:t>Based on the project objective, the major goals look to tackle the following areas of human-machine interaction:</a:t>
            </a:r>
            <a:endParaRPr/>
          </a:p>
          <a:p>
            <a:pPr indent="-228600" lvl="0" marL="228600" rtl="0" algn="l">
              <a:lnSpc>
                <a:spcPct val="90000"/>
              </a:lnSpc>
              <a:spcBef>
                <a:spcPts val="1000"/>
              </a:spcBef>
              <a:spcAft>
                <a:spcPts val="0"/>
              </a:spcAft>
              <a:buClr>
                <a:schemeClr val="dk1"/>
              </a:buClr>
              <a:buSzPts val="2800"/>
              <a:buChar char="●"/>
            </a:pPr>
            <a:r>
              <a:rPr lang="en-US"/>
              <a:t>System Consistency</a:t>
            </a:r>
            <a:endParaRPr/>
          </a:p>
          <a:p>
            <a:pPr indent="-228600" lvl="0" marL="228600" rtl="0" algn="l">
              <a:lnSpc>
                <a:spcPct val="90000"/>
              </a:lnSpc>
              <a:spcBef>
                <a:spcPts val="1000"/>
              </a:spcBef>
              <a:spcAft>
                <a:spcPts val="0"/>
              </a:spcAft>
              <a:buClr>
                <a:schemeClr val="dk1"/>
              </a:buClr>
              <a:buSzPts val="2800"/>
              <a:buChar char="●"/>
            </a:pPr>
            <a:r>
              <a:rPr lang="en-US"/>
              <a:t>System Usability</a:t>
            </a:r>
            <a:endParaRPr/>
          </a:p>
          <a:p>
            <a:pPr indent="-228600" lvl="0" marL="228600" rtl="0" algn="l">
              <a:lnSpc>
                <a:spcPct val="90000"/>
              </a:lnSpc>
              <a:spcBef>
                <a:spcPts val="1000"/>
              </a:spcBef>
              <a:spcAft>
                <a:spcPts val="0"/>
              </a:spcAft>
              <a:buClr>
                <a:schemeClr val="dk1"/>
              </a:buClr>
              <a:buSzPts val="2800"/>
              <a:buChar char="●"/>
            </a:pPr>
            <a:r>
              <a:rPr lang="en-US"/>
              <a:t>Transactional Efficiency</a:t>
            </a:r>
            <a:endParaRPr/>
          </a:p>
          <a:p>
            <a:pPr indent="-228600" lvl="0" marL="228600" rtl="0" algn="l">
              <a:lnSpc>
                <a:spcPct val="90000"/>
              </a:lnSpc>
              <a:spcBef>
                <a:spcPts val="1000"/>
              </a:spcBef>
              <a:spcAft>
                <a:spcPts val="0"/>
              </a:spcAft>
              <a:buClr>
                <a:schemeClr val="dk1"/>
              </a:buClr>
              <a:buSzPts val="2800"/>
              <a:buChar char="●"/>
            </a:pPr>
            <a:r>
              <a:rPr lang="en-US"/>
              <a:t>User Satisfaction Levels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838200" y="46836"/>
            <a:ext cx="10515600" cy="39048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520"/>
              <a:buFont typeface="Calibri"/>
              <a:buNone/>
            </a:pPr>
            <a:r>
              <a:rPr b="1" lang="en-US" sz="2520"/>
              <a:t>Decisions and Information Needs</a:t>
            </a:r>
            <a:endParaRPr/>
          </a:p>
        </p:txBody>
      </p:sp>
      <p:sp>
        <p:nvSpPr>
          <p:cNvPr id="146" name="Google Shape;146;p26"/>
          <p:cNvSpPr txBox="1"/>
          <p:nvPr/>
        </p:nvSpPr>
        <p:spPr>
          <a:xfrm>
            <a:off x="202095" y="437321"/>
            <a:ext cx="5522844" cy="2862322"/>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System Consistency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Sub-Goal:</a:t>
            </a:r>
            <a:r>
              <a:rPr b="0" i="0" lang="en-US" sz="1500" u="none" cap="none" strike="noStrike">
                <a:solidFill>
                  <a:schemeClr val="dk1"/>
                </a:solidFill>
                <a:latin typeface="Calibri"/>
                <a:ea typeface="Calibri"/>
                <a:cs typeface="Calibri"/>
                <a:sym typeface="Calibri"/>
              </a:rPr>
              <a:t> Provide standardization of UI features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FF0000"/>
                </a:solidFill>
                <a:latin typeface="Calibri"/>
                <a:ea typeface="Calibri"/>
                <a:cs typeface="Calibri"/>
                <a:sym typeface="Calibri"/>
              </a:rPr>
              <a:t>Decision:</a:t>
            </a:r>
            <a:r>
              <a:rPr b="0" i="0" lang="en-US" sz="1500" u="none" cap="none" strike="noStrike">
                <a:solidFill>
                  <a:schemeClr val="dk1"/>
                </a:solidFill>
                <a:latin typeface="Calibri"/>
                <a:ea typeface="Calibri"/>
                <a:cs typeface="Calibri"/>
                <a:sym typeface="Calibri"/>
              </a:rPr>
              <a:t> What are the features that need to be standardized?</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00B050"/>
                </a:solidFill>
                <a:latin typeface="Calibri"/>
                <a:ea typeface="Calibri"/>
                <a:cs typeface="Calibri"/>
                <a:sym typeface="Calibri"/>
              </a:rPr>
              <a:t>Information Needed: </a:t>
            </a:r>
            <a:r>
              <a:rPr b="0" i="0" lang="en-US" sz="1500" u="none" cap="none" strike="noStrike">
                <a:solidFill>
                  <a:schemeClr val="dk1"/>
                </a:solidFill>
                <a:latin typeface="Calibri"/>
                <a:ea typeface="Calibri"/>
                <a:cs typeface="Calibri"/>
                <a:sym typeface="Calibri"/>
              </a:rPr>
              <a:t>Common features users need access to</a:t>
            </a:r>
            <a:endParaRPr b="0" i="0" sz="1500" u="none" cap="none" strike="noStrike">
              <a:solidFill>
                <a:srgbClr val="00B050"/>
              </a:solidFill>
              <a:latin typeface="Calibri"/>
              <a:ea typeface="Calibri"/>
              <a:cs typeface="Calibri"/>
              <a:sym typeface="Calibri"/>
            </a:endParaRPr>
          </a:p>
          <a:p>
            <a:pPr indent="-190500" lvl="0" marL="285750" marR="0" rtl="0" algn="l">
              <a:lnSpc>
                <a:spcPct val="100000"/>
              </a:lnSpc>
              <a:spcBef>
                <a:spcPts val="0"/>
              </a:spcBef>
              <a:spcAft>
                <a:spcPts val="0"/>
              </a:spcAft>
              <a:buClr>
                <a:schemeClr val="dk1"/>
              </a:buClr>
              <a:buSzPts val="1500"/>
              <a:buFont typeface="Arial"/>
              <a:buNone/>
            </a:pPr>
            <a:r>
              <a:t/>
            </a:r>
            <a:endParaRPr b="1"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Sub-Goal:</a:t>
            </a:r>
            <a:r>
              <a:rPr b="0" i="0" lang="en-US" sz="1500" u="none" cap="none" strike="noStrike">
                <a:solidFill>
                  <a:schemeClr val="dk1"/>
                </a:solidFill>
                <a:latin typeface="Calibri"/>
                <a:ea typeface="Calibri"/>
                <a:cs typeface="Calibri"/>
                <a:sym typeface="Calibri"/>
              </a:rPr>
              <a:t> Ensure logical Consistency</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FF0000"/>
                </a:solidFill>
                <a:latin typeface="Calibri"/>
                <a:ea typeface="Calibri"/>
                <a:cs typeface="Calibri"/>
                <a:sym typeface="Calibri"/>
              </a:rPr>
              <a:t>Decision:</a:t>
            </a:r>
            <a:r>
              <a:rPr b="0" i="0" lang="en-US" sz="1500" u="none" cap="none" strike="noStrike">
                <a:solidFill>
                  <a:schemeClr val="dk1"/>
                </a:solidFill>
                <a:latin typeface="Calibri"/>
                <a:ea typeface="Calibri"/>
                <a:cs typeface="Calibri"/>
                <a:sym typeface="Calibri"/>
              </a:rPr>
              <a:t> How can the logic required to perform tasks be made consistent?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00B050"/>
                </a:solidFill>
                <a:latin typeface="Calibri"/>
                <a:ea typeface="Calibri"/>
                <a:cs typeface="Calibri"/>
                <a:sym typeface="Calibri"/>
              </a:rPr>
              <a:t>Information Needed: </a:t>
            </a:r>
            <a:r>
              <a:rPr b="0" i="0" lang="en-US" sz="1500" u="none" cap="none" strike="noStrike">
                <a:solidFill>
                  <a:schemeClr val="dk1"/>
                </a:solidFill>
                <a:latin typeface="Calibri"/>
                <a:ea typeface="Calibri"/>
                <a:cs typeface="Calibri"/>
                <a:sym typeface="Calibri"/>
              </a:rPr>
              <a:t>Logical steps user would take to perform common tasks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B050"/>
              </a:solidFill>
              <a:latin typeface="Calibri"/>
              <a:ea typeface="Calibri"/>
              <a:cs typeface="Calibri"/>
              <a:sym typeface="Calibri"/>
            </a:endParaRPr>
          </a:p>
        </p:txBody>
      </p:sp>
      <p:sp>
        <p:nvSpPr>
          <p:cNvPr id="147" name="Google Shape;147;p26"/>
          <p:cNvSpPr txBox="1"/>
          <p:nvPr/>
        </p:nvSpPr>
        <p:spPr>
          <a:xfrm>
            <a:off x="5963479" y="437321"/>
            <a:ext cx="6135756" cy="2862322"/>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System Usability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Sub-Goal:</a:t>
            </a:r>
            <a:r>
              <a:rPr b="0" i="0" lang="en-US" sz="1500" u="none" cap="none" strike="noStrike">
                <a:solidFill>
                  <a:schemeClr val="dk1"/>
                </a:solidFill>
                <a:latin typeface="Calibri"/>
                <a:ea typeface="Calibri"/>
                <a:cs typeface="Calibri"/>
                <a:sym typeface="Calibri"/>
              </a:rPr>
              <a:t> Scheduling Information is Accessible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FF0000"/>
                </a:solidFill>
                <a:latin typeface="Calibri"/>
                <a:ea typeface="Calibri"/>
                <a:cs typeface="Calibri"/>
                <a:sym typeface="Calibri"/>
              </a:rPr>
              <a:t>Decision:</a:t>
            </a:r>
            <a:r>
              <a:rPr b="0" i="0" lang="en-US" sz="1500" u="none" cap="none" strike="noStrike">
                <a:solidFill>
                  <a:schemeClr val="dk1"/>
                </a:solidFill>
                <a:latin typeface="Calibri"/>
                <a:ea typeface="Calibri"/>
                <a:cs typeface="Calibri"/>
                <a:sym typeface="Calibri"/>
              </a:rPr>
              <a:t> What is the best way to display the classes that the student is already enrolled in?</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00B050"/>
                </a:solidFill>
                <a:latin typeface="Calibri"/>
                <a:ea typeface="Calibri"/>
                <a:cs typeface="Calibri"/>
                <a:sym typeface="Calibri"/>
              </a:rPr>
              <a:t>Information Needed:</a:t>
            </a:r>
            <a:r>
              <a:rPr b="0" i="0" lang="en-US" sz="1500" u="none" cap="none" strike="noStrike">
                <a:solidFill>
                  <a:srgbClr val="00B050"/>
                </a:solidFill>
                <a:latin typeface="Calibri"/>
                <a:ea typeface="Calibri"/>
                <a:cs typeface="Calibri"/>
                <a:sym typeface="Calibri"/>
              </a:rPr>
              <a:t> </a:t>
            </a:r>
            <a:r>
              <a:rPr b="0" i="0" lang="en-US" sz="1500" u="none" cap="none" strike="noStrike">
                <a:solidFill>
                  <a:schemeClr val="dk1"/>
                </a:solidFill>
                <a:latin typeface="Calibri"/>
                <a:ea typeface="Calibri"/>
                <a:cs typeface="Calibri"/>
                <a:sym typeface="Calibri"/>
              </a:rPr>
              <a:t>Feedback from students on how and where the information should be displayed</a:t>
            </a:r>
            <a:endParaRPr b="0" i="0" sz="1500" u="none" cap="none" strike="noStrike">
              <a:solidFill>
                <a:srgbClr val="00B05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Sub-Goal:</a:t>
            </a:r>
            <a:r>
              <a:rPr b="0" i="0" lang="en-US" sz="1500" u="none" cap="none" strike="noStrike">
                <a:solidFill>
                  <a:schemeClr val="dk1"/>
                </a:solidFill>
                <a:latin typeface="Calibri"/>
                <a:ea typeface="Calibri"/>
                <a:cs typeface="Calibri"/>
                <a:sym typeface="Calibri"/>
              </a:rPr>
              <a:t> Major Map Information should be provided</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FF0000"/>
                </a:solidFill>
                <a:latin typeface="Calibri"/>
                <a:ea typeface="Calibri"/>
                <a:cs typeface="Calibri"/>
                <a:sym typeface="Calibri"/>
              </a:rPr>
              <a:t>Decision:</a:t>
            </a:r>
            <a:r>
              <a:rPr b="0" i="0" lang="en-US" sz="1500" u="none" cap="none" strike="noStrike">
                <a:solidFill>
                  <a:schemeClr val="dk1"/>
                </a:solidFill>
                <a:latin typeface="Calibri"/>
                <a:ea typeface="Calibri"/>
                <a:cs typeface="Calibri"/>
                <a:sym typeface="Calibri"/>
              </a:rPr>
              <a:t> What is the best way to provide this information?</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00B050"/>
                </a:solidFill>
                <a:latin typeface="Calibri"/>
                <a:ea typeface="Calibri"/>
                <a:cs typeface="Calibri"/>
                <a:sym typeface="Calibri"/>
              </a:rPr>
              <a:t>Information Needed: </a:t>
            </a:r>
            <a:r>
              <a:rPr b="0" i="0" lang="en-US" sz="1500" u="none" cap="none" strike="noStrike">
                <a:solidFill>
                  <a:schemeClr val="dk1"/>
                </a:solidFill>
                <a:latin typeface="Calibri"/>
                <a:ea typeface="Calibri"/>
                <a:cs typeface="Calibri"/>
                <a:sym typeface="Calibri"/>
              </a:rPr>
              <a:t>Feedback from students on how this information can be shown</a:t>
            </a:r>
            <a:endParaRPr b="0" i="0" sz="1400" u="none" cap="none" strike="noStrike">
              <a:solidFill>
                <a:srgbClr val="000000"/>
              </a:solidFill>
              <a:latin typeface="Arial"/>
              <a:ea typeface="Arial"/>
              <a:cs typeface="Arial"/>
              <a:sym typeface="Arial"/>
            </a:endParaRPr>
          </a:p>
        </p:txBody>
      </p:sp>
      <p:sp>
        <p:nvSpPr>
          <p:cNvPr id="148" name="Google Shape;148;p26"/>
          <p:cNvSpPr txBox="1"/>
          <p:nvPr/>
        </p:nvSpPr>
        <p:spPr>
          <a:xfrm>
            <a:off x="202095" y="3625676"/>
            <a:ext cx="5522844" cy="3093154"/>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Transactional Efficiency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Sub-Goal:</a:t>
            </a:r>
            <a:r>
              <a:rPr b="0" i="0" lang="en-US" sz="1500" u="none" cap="none" strike="noStrike">
                <a:solidFill>
                  <a:schemeClr val="dk1"/>
                </a:solidFill>
                <a:latin typeface="Calibri"/>
                <a:ea typeface="Calibri"/>
                <a:cs typeface="Calibri"/>
                <a:sym typeface="Calibri"/>
              </a:rPr>
              <a:t> Reduce transaction steps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FF0000"/>
                </a:solidFill>
                <a:latin typeface="Calibri"/>
                <a:ea typeface="Calibri"/>
                <a:cs typeface="Calibri"/>
                <a:sym typeface="Calibri"/>
              </a:rPr>
              <a:t>Decision:</a:t>
            </a:r>
            <a:r>
              <a:rPr b="0" i="0" lang="en-US" sz="1500" u="none" cap="none" strike="noStrike">
                <a:solidFill>
                  <a:schemeClr val="dk1"/>
                </a:solidFill>
                <a:latin typeface="Calibri"/>
                <a:ea typeface="Calibri"/>
                <a:cs typeface="Calibri"/>
                <a:sym typeface="Calibri"/>
              </a:rPr>
              <a:t> How many transactional steps are enough without taxing the user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00B050"/>
                </a:solidFill>
                <a:latin typeface="Calibri"/>
                <a:ea typeface="Calibri"/>
                <a:cs typeface="Calibri"/>
                <a:sym typeface="Calibri"/>
              </a:rPr>
              <a:t>Information Needed: </a:t>
            </a:r>
            <a:r>
              <a:rPr b="0" i="0" lang="en-US" sz="1500" u="none" cap="none" strike="noStrike">
                <a:solidFill>
                  <a:schemeClr val="dk1"/>
                </a:solidFill>
                <a:latin typeface="Calibri"/>
                <a:ea typeface="Calibri"/>
                <a:cs typeface="Calibri"/>
                <a:sym typeface="Calibri"/>
              </a:rPr>
              <a:t>Time taken to complete various common tasks so as to gauge transactional efficiency</a:t>
            </a:r>
            <a:endParaRPr b="0" i="0" sz="1400" u="none" cap="none" strike="noStrike">
              <a:solidFill>
                <a:srgbClr val="000000"/>
              </a:solidFill>
              <a:latin typeface="Arial"/>
              <a:ea typeface="Arial"/>
              <a:cs typeface="Arial"/>
              <a:sym typeface="Arial"/>
            </a:endParaRPr>
          </a:p>
          <a:p>
            <a:pPr indent="-190500" lvl="0" marL="285750" marR="0" rtl="0" algn="l">
              <a:lnSpc>
                <a:spcPct val="100000"/>
              </a:lnSpc>
              <a:spcBef>
                <a:spcPts val="0"/>
              </a:spcBef>
              <a:spcAft>
                <a:spcPts val="0"/>
              </a:spcAft>
              <a:buClr>
                <a:schemeClr val="dk1"/>
              </a:buClr>
              <a:buSzPts val="1500"/>
              <a:buFont typeface="Arial"/>
              <a:buNone/>
            </a:pPr>
            <a:r>
              <a:t/>
            </a:r>
            <a:endParaRPr b="1"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Sub-Goal:</a:t>
            </a:r>
            <a:r>
              <a:rPr b="0" i="0" lang="en-US" sz="1500" u="none" cap="none" strike="noStrike">
                <a:solidFill>
                  <a:schemeClr val="dk1"/>
                </a:solidFill>
                <a:latin typeface="Calibri"/>
                <a:ea typeface="Calibri"/>
                <a:cs typeface="Calibri"/>
                <a:sym typeface="Calibri"/>
              </a:rPr>
              <a:t> Provide automatic addition of core classes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FF0000"/>
                </a:solidFill>
                <a:latin typeface="Calibri"/>
                <a:ea typeface="Calibri"/>
                <a:cs typeface="Calibri"/>
                <a:sym typeface="Calibri"/>
              </a:rPr>
              <a:t>Decision:</a:t>
            </a:r>
            <a:r>
              <a:rPr b="0" i="0" lang="en-US" sz="1500" u="none" cap="none" strike="noStrike">
                <a:solidFill>
                  <a:schemeClr val="dk1"/>
                </a:solidFill>
                <a:latin typeface="Calibri"/>
                <a:ea typeface="Calibri"/>
                <a:cs typeface="Calibri"/>
                <a:sym typeface="Calibri"/>
              </a:rPr>
              <a:t> What is the best way to automate the system so as to not be disruptive to the user?</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00B050"/>
                </a:solidFill>
                <a:latin typeface="Calibri"/>
                <a:ea typeface="Calibri"/>
                <a:cs typeface="Calibri"/>
                <a:sym typeface="Calibri"/>
              </a:rPr>
              <a:t>Information Needed: </a:t>
            </a:r>
            <a:r>
              <a:rPr b="0" i="0" lang="en-US" sz="1500" u="none" cap="none" strike="noStrike">
                <a:solidFill>
                  <a:schemeClr val="dk1"/>
                </a:solidFill>
                <a:latin typeface="Calibri"/>
                <a:ea typeface="Calibri"/>
                <a:cs typeface="Calibri"/>
                <a:sym typeface="Calibri"/>
              </a:rPr>
              <a:t>User feedback regarding what tasks can be automated with respect to class registration. </a:t>
            </a:r>
            <a:endParaRPr b="0" i="0" sz="1800" u="none" cap="none" strike="noStrike">
              <a:solidFill>
                <a:schemeClr val="dk1"/>
              </a:solidFill>
              <a:latin typeface="Calibri"/>
              <a:ea typeface="Calibri"/>
              <a:cs typeface="Calibri"/>
              <a:sym typeface="Calibri"/>
            </a:endParaRPr>
          </a:p>
        </p:txBody>
      </p:sp>
      <p:sp>
        <p:nvSpPr>
          <p:cNvPr id="149" name="Google Shape;149;p26"/>
          <p:cNvSpPr txBox="1"/>
          <p:nvPr/>
        </p:nvSpPr>
        <p:spPr>
          <a:xfrm>
            <a:off x="5963479" y="3638638"/>
            <a:ext cx="6135756" cy="3093154"/>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Customer Satisfaction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Sub-Goal:</a:t>
            </a:r>
            <a:r>
              <a:rPr b="0" i="0" lang="en-US" sz="1500" u="none" cap="none" strike="noStrike">
                <a:solidFill>
                  <a:schemeClr val="dk1"/>
                </a:solidFill>
                <a:latin typeface="Calibri"/>
                <a:ea typeface="Calibri"/>
                <a:cs typeface="Calibri"/>
                <a:sym typeface="Calibri"/>
              </a:rPr>
              <a:t> Easier support for system issues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FF0000"/>
                </a:solidFill>
                <a:latin typeface="Calibri"/>
                <a:ea typeface="Calibri"/>
                <a:cs typeface="Calibri"/>
                <a:sym typeface="Calibri"/>
              </a:rPr>
              <a:t>Decision:</a:t>
            </a:r>
            <a:r>
              <a:rPr b="0" i="0" lang="en-US" sz="1500" u="none" cap="none" strike="noStrike">
                <a:solidFill>
                  <a:schemeClr val="dk1"/>
                </a:solidFill>
                <a:latin typeface="Calibri"/>
                <a:ea typeface="Calibri"/>
                <a:cs typeface="Calibri"/>
                <a:sym typeface="Calibri"/>
              </a:rPr>
              <a:t> What kind of support is capable of dealing with customer needs?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00B050"/>
                </a:solidFill>
                <a:latin typeface="Calibri"/>
                <a:ea typeface="Calibri"/>
                <a:cs typeface="Calibri"/>
                <a:sym typeface="Calibri"/>
              </a:rPr>
              <a:t>Information Needed: </a:t>
            </a:r>
            <a:r>
              <a:rPr b="0" i="0" lang="en-US" sz="1500" u="none" cap="none" strike="noStrike">
                <a:solidFill>
                  <a:schemeClr val="dk1"/>
                </a:solidFill>
                <a:latin typeface="Calibri"/>
                <a:ea typeface="Calibri"/>
                <a:cs typeface="Calibri"/>
                <a:sym typeface="Calibri"/>
              </a:rPr>
              <a:t>User feedback with regard to different support mechanisms</a:t>
            </a:r>
            <a:endParaRPr b="0" i="0" sz="1400" u="none" cap="none" strike="noStrike">
              <a:solidFill>
                <a:srgbClr val="000000"/>
              </a:solidFill>
              <a:latin typeface="Arial"/>
              <a:ea typeface="Arial"/>
              <a:cs typeface="Arial"/>
              <a:sym typeface="Arial"/>
            </a:endParaRPr>
          </a:p>
          <a:p>
            <a:pPr indent="-190500" lvl="0" marL="285750" marR="0" rtl="0" algn="l">
              <a:lnSpc>
                <a:spcPct val="100000"/>
              </a:lnSpc>
              <a:spcBef>
                <a:spcPts val="0"/>
              </a:spcBef>
              <a:spcAft>
                <a:spcPts val="0"/>
              </a:spcAft>
              <a:buClr>
                <a:schemeClr val="dk1"/>
              </a:buClr>
              <a:buSzPts val="1500"/>
              <a:buFont typeface="Arial"/>
              <a:buNone/>
            </a:pPr>
            <a:r>
              <a:t/>
            </a:r>
            <a:endParaRPr b="1"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Sub-Goal:</a:t>
            </a:r>
            <a:r>
              <a:rPr b="0" i="0" lang="en-US" sz="1500" u="none" cap="none" strike="noStrike">
                <a:solidFill>
                  <a:schemeClr val="dk1"/>
                </a:solidFill>
                <a:latin typeface="Calibri"/>
                <a:ea typeface="Calibri"/>
                <a:cs typeface="Calibri"/>
                <a:sym typeface="Calibri"/>
              </a:rPr>
              <a:t> Facilitate Data Integration</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FF0000"/>
                </a:solidFill>
                <a:latin typeface="Calibri"/>
                <a:ea typeface="Calibri"/>
                <a:cs typeface="Calibri"/>
                <a:sym typeface="Calibri"/>
              </a:rPr>
              <a:t>Decision:</a:t>
            </a:r>
            <a:r>
              <a:rPr b="0" i="0" lang="en-US" sz="1500" u="none" cap="none" strike="noStrike">
                <a:solidFill>
                  <a:schemeClr val="dk1"/>
                </a:solidFill>
                <a:latin typeface="Calibri"/>
                <a:ea typeface="Calibri"/>
                <a:cs typeface="Calibri"/>
                <a:sym typeface="Calibri"/>
              </a:rPr>
              <a:t> How can data from different sources be integrated to prevent data overload?</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rPr b="1" i="0" lang="en-US" sz="1500" u="none" cap="none" strike="noStrike">
                <a:solidFill>
                  <a:srgbClr val="00B050"/>
                </a:solidFill>
                <a:latin typeface="Calibri"/>
                <a:ea typeface="Calibri"/>
                <a:cs typeface="Calibri"/>
                <a:sym typeface="Calibri"/>
              </a:rPr>
              <a:t>Information Needed: </a:t>
            </a:r>
            <a:r>
              <a:rPr b="0" i="0" lang="en-US" sz="1500" u="none" cap="none" strike="noStrike">
                <a:solidFill>
                  <a:schemeClr val="dk1"/>
                </a:solidFill>
                <a:latin typeface="Calibri"/>
                <a:ea typeface="Calibri"/>
                <a:cs typeface="Calibri"/>
                <a:sym typeface="Calibri"/>
              </a:rPr>
              <a:t>Data  requirements of user for common task execution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15650" y="234523"/>
            <a:ext cx="113607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t>Interview Questions	</a:t>
            </a:r>
            <a:endParaRPr/>
          </a:p>
        </p:txBody>
      </p:sp>
      <p:sp>
        <p:nvSpPr>
          <p:cNvPr id="155" name="Google Shape;155;p27"/>
          <p:cNvSpPr txBox="1"/>
          <p:nvPr>
            <p:ph idx="1" type="body"/>
          </p:nvPr>
        </p:nvSpPr>
        <p:spPr>
          <a:xfrm>
            <a:off x="415700" y="1300437"/>
            <a:ext cx="5333100" cy="5437987"/>
          </a:xfrm>
          <a:prstGeom prst="rect">
            <a:avLst/>
          </a:prstGeom>
          <a:noFill/>
          <a:ln cap="flat" cmpd="sng" w="38100">
            <a:solidFill>
              <a:schemeClr val="dk1"/>
            </a:solidFill>
            <a:prstDash val="solid"/>
            <a:round/>
            <a:headEnd len="sm" w="sm" type="none"/>
            <a:tailEnd len="sm" w="sm" type="none"/>
          </a:ln>
        </p:spPr>
        <p:txBody>
          <a:bodyPr anchorCtr="0" anchor="t" bIns="121900" lIns="121900" spcFirstLastPara="1" rIns="121900" wrap="square" tIns="121900">
            <a:noAutofit/>
          </a:bodyPr>
          <a:lstStyle/>
          <a:p>
            <a:pPr indent="-342900" lvl="0" marL="342900" rtl="0" algn="l">
              <a:lnSpc>
                <a:spcPct val="115000"/>
              </a:lnSpc>
              <a:spcBef>
                <a:spcPts val="0"/>
              </a:spcBef>
              <a:spcAft>
                <a:spcPts val="0"/>
              </a:spcAft>
              <a:buSzPts val="1900"/>
              <a:buFont typeface="Noto Sans Symbols"/>
              <a:buChar char="❑"/>
            </a:pPr>
            <a:r>
              <a:rPr lang="en-US" sz="2000"/>
              <a:t>What are the most common features that you as a user use? </a:t>
            </a:r>
            <a:endParaRPr/>
          </a:p>
          <a:p>
            <a:pPr indent="-222250" lvl="0" marL="342900" rtl="0" algn="l">
              <a:lnSpc>
                <a:spcPct val="115000"/>
              </a:lnSpc>
              <a:spcBef>
                <a:spcPts val="0"/>
              </a:spcBef>
              <a:spcAft>
                <a:spcPts val="0"/>
              </a:spcAft>
              <a:buSzPts val="1900"/>
              <a:buFont typeface="Noto Sans Symbols"/>
              <a:buNone/>
            </a:pPr>
            <a:r>
              <a:t/>
            </a:r>
            <a:endParaRPr sz="2000"/>
          </a:p>
          <a:p>
            <a:pPr indent="-342900" lvl="0" marL="342900" rtl="0" algn="l">
              <a:lnSpc>
                <a:spcPct val="115000"/>
              </a:lnSpc>
              <a:spcBef>
                <a:spcPts val="0"/>
              </a:spcBef>
              <a:spcAft>
                <a:spcPts val="0"/>
              </a:spcAft>
              <a:buSzPts val="1900"/>
              <a:buFont typeface="Noto Sans Symbols"/>
              <a:buChar char="❑"/>
            </a:pPr>
            <a:r>
              <a:rPr lang="en-US" sz="2000"/>
              <a:t>Why are these features important you ?</a:t>
            </a:r>
            <a:endParaRPr/>
          </a:p>
          <a:p>
            <a:pPr indent="-222250" lvl="0" marL="342900" rtl="0" algn="l">
              <a:lnSpc>
                <a:spcPct val="115000"/>
              </a:lnSpc>
              <a:spcBef>
                <a:spcPts val="0"/>
              </a:spcBef>
              <a:spcAft>
                <a:spcPts val="0"/>
              </a:spcAft>
              <a:buSzPts val="1900"/>
              <a:buFont typeface="Noto Sans Symbols"/>
              <a:buNone/>
            </a:pPr>
            <a:r>
              <a:t/>
            </a:r>
            <a:endParaRPr sz="2000"/>
          </a:p>
          <a:p>
            <a:pPr indent="-342900" lvl="0" marL="342900" rtl="0" algn="l">
              <a:lnSpc>
                <a:spcPct val="115000"/>
              </a:lnSpc>
              <a:spcBef>
                <a:spcPts val="0"/>
              </a:spcBef>
              <a:spcAft>
                <a:spcPts val="0"/>
              </a:spcAft>
              <a:buSzPts val="1900"/>
              <a:buFont typeface="Noto Sans Symbols"/>
              <a:buChar char="❑"/>
            </a:pPr>
            <a:r>
              <a:rPr lang="en-US" sz="2000"/>
              <a:t>Can you describe the process of adding classes?</a:t>
            </a:r>
            <a:endParaRPr/>
          </a:p>
          <a:p>
            <a:pPr indent="-222250" lvl="0" marL="342900" rtl="0" algn="l">
              <a:lnSpc>
                <a:spcPct val="115000"/>
              </a:lnSpc>
              <a:spcBef>
                <a:spcPts val="0"/>
              </a:spcBef>
              <a:spcAft>
                <a:spcPts val="0"/>
              </a:spcAft>
              <a:buSzPts val="1900"/>
              <a:buFont typeface="Noto Sans Symbols"/>
              <a:buNone/>
            </a:pPr>
            <a:r>
              <a:t/>
            </a:r>
            <a:endParaRPr sz="2000"/>
          </a:p>
          <a:p>
            <a:pPr indent="-342900" lvl="0" marL="342900" rtl="0" algn="l">
              <a:lnSpc>
                <a:spcPct val="115000"/>
              </a:lnSpc>
              <a:spcBef>
                <a:spcPts val="0"/>
              </a:spcBef>
              <a:spcAft>
                <a:spcPts val="0"/>
              </a:spcAft>
              <a:buSzPts val="1900"/>
              <a:buFont typeface="Noto Sans Symbols"/>
              <a:buChar char="❑"/>
            </a:pPr>
            <a:r>
              <a:rPr lang="en-US" sz="2000"/>
              <a:t>What are the information requirements to add a class?</a:t>
            </a:r>
            <a:endParaRPr/>
          </a:p>
          <a:p>
            <a:pPr indent="0" lvl="0" marL="0" rtl="0" algn="l">
              <a:lnSpc>
                <a:spcPct val="115000"/>
              </a:lnSpc>
              <a:spcBef>
                <a:spcPts val="0"/>
              </a:spcBef>
              <a:spcAft>
                <a:spcPts val="0"/>
              </a:spcAft>
              <a:buSzPts val="1900"/>
              <a:buNone/>
            </a:pPr>
            <a:r>
              <a:t/>
            </a:r>
            <a:endParaRPr sz="2000"/>
          </a:p>
          <a:p>
            <a:pPr indent="-342900" lvl="0" marL="342900" rtl="0" algn="l">
              <a:lnSpc>
                <a:spcPct val="115000"/>
              </a:lnSpc>
              <a:spcBef>
                <a:spcPts val="0"/>
              </a:spcBef>
              <a:spcAft>
                <a:spcPts val="0"/>
              </a:spcAft>
              <a:buSzPts val="1900"/>
              <a:buFont typeface="Noto Sans Symbols"/>
              <a:buChar char="❑"/>
            </a:pPr>
            <a:r>
              <a:rPr lang="en-US" sz="2000"/>
              <a:t>Where and how should this information be displayed?</a:t>
            </a:r>
            <a:endParaRPr/>
          </a:p>
          <a:p>
            <a:pPr indent="-342900" lvl="0" marL="342900" rtl="0" algn="l">
              <a:lnSpc>
                <a:spcPct val="115000"/>
              </a:lnSpc>
              <a:spcBef>
                <a:spcPts val="0"/>
              </a:spcBef>
              <a:spcAft>
                <a:spcPts val="0"/>
              </a:spcAft>
              <a:buSzPts val="1900"/>
              <a:buFont typeface="Noto Sans Symbols"/>
              <a:buChar char="❑"/>
            </a:pPr>
            <a:r>
              <a:rPr lang="en-US" sz="2000"/>
              <a:t>How should major map information be displayed?</a:t>
            </a:r>
            <a:endParaRPr/>
          </a:p>
          <a:p>
            <a:pPr indent="-222250" lvl="0" marL="342900" rtl="0" algn="l">
              <a:lnSpc>
                <a:spcPct val="115000"/>
              </a:lnSpc>
              <a:spcBef>
                <a:spcPts val="0"/>
              </a:spcBef>
              <a:spcAft>
                <a:spcPts val="0"/>
              </a:spcAft>
              <a:buSzPts val="1900"/>
              <a:buFont typeface="Noto Sans Symbols"/>
              <a:buNone/>
            </a:pPr>
            <a:r>
              <a:t/>
            </a:r>
            <a:endParaRPr sz="2000"/>
          </a:p>
          <a:p>
            <a:pPr indent="0" lvl="0" marL="0" rtl="0" algn="l">
              <a:lnSpc>
                <a:spcPct val="115000"/>
              </a:lnSpc>
              <a:spcBef>
                <a:spcPts val="2100"/>
              </a:spcBef>
              <a:spcAft>
                <a:spcPts val="0"/>
              </a:spcAft>
              <a:buSzPts val="1900"/>
              <a:buNone/>
            </a:pPr>
            <a:r>
              <a:t/>
            </a:r>
            <a:endParaRPr sz="2000"/>
          </a:p>
          <a:p>
            <a:pPr indent="0" lvl="0" marL="0" rtl="0" algn="l">
              <a:lnSpc>
                <a:spcPct val="115000"/>
              </a:lnSpc>
              <a:spcBef>
                <a:spcPts val="2100"/>
              </a:spcBef>
              <a:spcAft>
                <a:spcPts val="0"/>
              </a:spcAft>
              <a:buSzPts val="1900"/>
              <a:buNone/>
            </a:pPr>
            <a:r>
              <a:t/>
            </a:r>
            <a:endParaRPr sz="2000"/>
          </a:p>
          <a:p>
            <a:pPr indent="0" lvl="0" marL="0" rtl="0" algn="l">
              <a:lnSpc>
                <a:spcPct val="115000"/>
              </a:lnSpc>
              <a:spcBef>
                <a:spcPts val="2100"/>
              </a:spcBef>
              <a:spcAft>
                <a:spcPts val="0"/>
              </a:spcAft>
              <a:buSzPts val="1900"/>
              <a:buNone/>
            </a:pPr>
            <a:r>
              <a:rPr lang="en-US" sz="2000"/>
              <a:t> </a:t>
            </a:r>
            <a:endParaRPr sz="2000"/>
          </a:p>
          <a:p>
            <a:pPr indent="0" lvl="0" marL="457200" rtl="0" algn="l">
              <a:lnSpc>
                <a:spcPct val="115000"/>
              </a:lnSpc>
              <a:spcBef>
                <a:spcPts val="2100"/>
              </a:spcBef>
              <a:spcAft>
                <a:spcPts val="0"/>
              </a:spcAft>
              <a:buSzPts val="1900"/>
              <a:buNone/>
            </a:pPr>
            <a:r>
              <a:t/>
            </a:r>
            <a:endParaRPr sz="2000"/>
          </a:p>
          <a:p>
            <a:pPr indent="0" lvl="0" marL="457200" rtl="0" algn="l">
              <a:lnSpc>
                <a:spcPct val="115000"/>
              </a:lnSpc>
              <a:spcBef>
                <a:spcPts val="2100"/>
              </a:spcBef>
              <a:spcAft>
                <a:spcPts val="2100"/>
              </a:spcAft>
              <a:buSzPts val="1900"/>
              <a:buNone/>
            </a:pPr>
            <a:r>
              <a:t/>
            </a:r>
            <a:endParaRPr sz="2000"/>
          </a:p>
        </p:txBody>
      </p:sp>
      <p:sp>
        <p:nvSpPr>
          <p:cNvPr id="156" name="Google Shape;156;p27"/>
          <p:cNvSpPr txBox="1"/>
          <p:nvPr>
            <p:ph idx="2" type="body"/>
          </p:nvPr>
        </p:nvSpPr>
        <p:spPr>
          <a:xfrm>
            <a:off x="6443202" y="1300437"/>
            <a:ext cx="5333100" cy="5437986"/>
          </a:xfrm>
          <a:prstGeom prst="rect">
            <a:avLst/>
          </a:prstGeom>
          <a:noFill/>
          <a:ln cap="flat" cmpd="sng" w="38100">
            <a:solidFill>
              <a:schemeClr val="dk1"/>
            </a:solidFill>
            <a:prstDash val="solid"/>
            <a:round/>
            <a:headEnd len="sm" w="sm" type="none"/>
            <a:tailEnd len="sm" w="sm" type="none"/>
          </a:ln>
        </p:spPr>
        <p:txBody>
          <a:bodyPr anchorCtr="0" anchor="t" bIns="121900" lIns="121900" spcFirstLastPara="1" rIns="121900" wrap="square" tIns="121900">
            <a:noAutofit/>
          </a:bodyPr>
          <a:lstStyle/>
          <a:p>
            <a:pPr indent="-342900" lvl="0" marL="342900" rtl="0" algn="l">
              <a:lnSpc>
                <a:spcPct val="115000"/>
              </a:lnSpc>
              <a:spcBef>
                <a:spcPts val="0"/>
              </a:spcBef>
              <a:spcAft>
                <a:spcPts val="0"/>
              </a:spcAft>
              <a:buSzPts val="1900"/>
              <a:buFont typeface="Noto Sans Symbols"/>
              <a:buChar char="❑"/>
            </a:pPr>
            <a:r>
              <a:rPr lang="en-US"/>
              <a:t>What kind of support mechanism do you prefer?</a:t>
            </a:r>
            <a:endParaRPr/>
          </a:p>
          <a:p>
            <a:pPr indent="-222250" lvl="0" marL="342900" rtl="0" algn="l">
              <a:lnSpc>
                <a:spcPct val="115000"/>
              </a:lnSpc>
              <a:spcBef>
                <a:spcPts val="0"/>
              </a:spcBef>
              <a:spcAft>
                <a:spcPts val="0"/>
              </a:spcAft>
              <a:buSzPts val="1900"/>
              <a:buFont typeface="Noto Sans Symbols"/>
              <a:buNone/>
            </a:pPr>
            <a:r>
              <a:t/>
            </a:r>
            <a:endParaRPr/>
          </a:p>
          <a:p>
            <a:pPr indent="-342900" lvl="0" marL="342900" rtl="0" algn="l">
              <a:lnSpc>
                <a:spcPct val="115000"/>
              </a:lnSpc>
              <a:spcBef>
                <a:spcPts val="0"/>
              </a:spcBef>
              <a:spcAft>
                <a:spcPts val="0"/>
              </a:spcAft>
              <a:buSzPts val="1900"/>
              <a:buFont typeface="Noto Sans Symbols"/>
              <a:buChar char="❑"/>
            </a:pPr>
            <a:r>
              <a:rPr lang="en-US"/>
              <a:t>Can you describe the shortcomings of the current system?</a:t>
            </a:r>
            <a:endParaRPr/>
          </a:p>
          <a:p>
            <a:pPr indent="-342900" lvl="0" marL="342900" rtl="0" algn="l">
              <a:lnSpc>
                <a:spcPct val="115000"/>
              </a:lnSpc>
              <a:spcBef>
                <a:spcPts val="0"/>
              </a:spcBef>
              <a:spcAft>
                <a:spcPts val="0"/>
              </a:spcAft>
              <a:buSzPts val="1900"/>
              <a:buFont typeface="Noto Sans Symbols"/>
              <a:buChar char="❑"/>
            </a:pPr>
            <a:r>
              <a:rPr lang="en-US"/>
              <a:t>What devices do you use to register for classes?</a:t>
            </a:r>
            <a:endParaRPr/>
          </a:p>
          <a:p>
            <a:pPr indent="-222250" lvl="0" marL="342900" rtl="0" algn="l">
              <a:lnSpc>
                <a:spcPct val="115000"/>
              </a:lnSpc>
              <a:spcBef>
                <a:spcPts val="0"/>
              </a:spcBef>
              <a:spcAft>
                <a:spcPts val="0"/>
              </a:spcAft>
              <a:buSzPts val="1900"/>
              <a:buFont typeface="Noto Sans Symbols"/>
              <a:buNone/>
            </a:pPr>
            <a:r>
              <a:t/>
            </a:r>
            <a:endParaRPr/>
          </a:p>
          <a:p>
            <a:pPr indent="-342900" lvl="0" marL="342900" rtl="0" algn="l">
              <a:lnSpc>
                <a:spcPct val="115000"/>
              </a:lnSpc>
              <a:spcBef>
                <a:spcPts val="0"/>
              </a:spcBef>
              <a:spcAft>
                <a:spcPts val="0"/>
              </a:spcAft>
              <a:buSzPts val="1900"/>
              <a:buFont typeface="Noto Sans Symbols"/>
              <a:buChar char="❑"/>
            </a:pPr>
            <a:r>
              <a:rPr lang="en-US"/>
              <a:t>What are the anxiety triggers for the class registration process?</a:t>
            </a:r>
            <a:endParaRPr/>
          </a:p>
          <a:p>
            <a:pPr indent="-222250" lvl="0" marL="342900" rtl="0" algn="l">
              <a:lnSpc>
                <a:spcPct val="115000"/>
              </a:lnSpc>
              <a:spcBef>
                <a:spcPts val="0"/>
              </a:spcBef>
              <a:spcAft>
                <a:spcPts val="0"/>
              </a:spcAft>
              <a:buSzPts val="1900"/>
              <a:buFont typeface="Noto Sans Symbols"/>
              <a:buNone/>
            </a:pPr>
            <a:r>
              <a:t/>
            </a:r>
            <a:endParaRPr/>
          </a:p>
          <a:p>
            <a:pPr indent="-342900" lvl="0" marL="342900" rtl="0" algn="l">
              <a:lnSpc>
                <a:spcPct val="115000"/>
              </a:lnSpc>
              <a:spcBef>
                <a:spcPts val="0"/>
              </a:spcBef>
              <a:spcAft>
                <a:spcPts val="0"/>
              </a:spcAft>
              <a:buSzPts val="1900"/>
              <a:buFont typeface="Noto Sans Symbols"/>
              <a:buChar char="❑"/>
            </a:pPr>
            <a:r>
              <a:rPr lang="en-US"/>
              <a:t>What part of the registration process needs to be automated?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15600" y="115066"/>
            <a:ext cx="113607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t>User Feedback Dashboard</a:t>
            </a:r>
            <a:endParaRPr/>
          </a:p>
        </p:txBody>
      </p:sp>
      <p:sp>
        <p:nvSpPr>
          <p:cNvPr id="162" name="Google Shape;162;p28"/>
          <p:cNvSpPr txBox="1"/>
          <p:nvPr/>
        </p:nvSpPr>
        <p:spPr>
          <a:xfrm>
            <a:off x="415600" y="1222559"/>
            <a:ext cx="3226241" cy="1750762"/>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92D050"/>
                </a:solidFill>
                <a:latin typeface="Calibri"/>
                <a:ea typeface="Calibri"/>
                <a:cs typeface="Calibri"/>
                <a:sym typeface="Calibri"/>
              </a:rPr>
              <a:t>Common Features</a:t>
            </a:r>
            <a:endParaRPr b="1" i="0" sz="1800" u="none" cap="none" strike="noStrike">
              <a:solidFill>
                <a:srgbClr val="92D050"/>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iPOS</a:t>
            </a:r>
            <a:endParaRPr b="1"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Current Schedule</a:t>
            </a:r>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Major Map</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B050"/>
              </a:solidFill>
              <a:latin typeface="Calibri"/>
              <a:ea typeface="Calibri"/>
              <a:cs typeface="Calibri"/>
              <a:sym typeface="Calibri"/>
            </a:endParaRPr>
          </a:p>
        </p:txBody>
      </p:sp>
      <p:sp>
        <p:nvSpPr>
          <p:cNvPr id="163" name="Google Shape;163;p28"/>
          <p:cNvSpPr txBox="1"/>
          <p:nvPr/>
        </p:nvSpPr>
        <p:spPr>
          <a:xfrm>
            <a:off x="4152772" y="1222559"/>
            <a:ext cx="3471917" cy="1780228"/>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92D050"/>
                </a:solidFill>
                <a:latin typeface="Calibri"/>
                <a:ea typeface="Calibri"/>
                <a:cs typeface="Calibri"/>
                <a:sym typeface="Calibri"/>
              </a:rPr>
              <a:t>Information Requirements</a:t>
            </a:r>
            <a:endParaRPr b="1" i="0" sz="1500" u="none" cap="none" strike="noStrike">
              <a:solidFill>
                <a:srgbClr val="92D050"/>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Scheduling Conflict Information</a:t>
            </a:r>
            <a:endParaRPr b="1"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Major Map Information</a:t>
            </a:r>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Class Status</a:t>
            </a:r>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Pre-requisite Deficiencies</a:t>
            </a:r>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Registration process open for me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B050"/>
              </a:solidFill>
              <a:latin typeface="Calibri"/>
              <a:ea typeface="Calibri"/>
              <a:cs typeface="Calibri"/>
              <a:sym typeface="Calibri"/>
            </a:endParaRPr>
          </a:p>
        </p:txBody>
      </p:sp>
      <p:sp>
        <p:nvSpPr>
          <p:cNvPr id="164" name="Google Shape;164;p28"/>
          <p:cNvSpPr txBox="1"/>
          <p:nvPr/>
        </p:nvSpPr>
        <p:spPr>
          <a:xfrm>
            <a:off x="2124222" y="3207434"/>
            <a:ext cx="8187395" cy="3390313"/>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92D050"/>
                </a:solidFill>
                <a:latin typeface="Calibri"/>
                <a:ea typeface="Calibri"/>
                <a:cs typeface="Calibri"/>
                <a:sym typeface="Calibri"/>
              </a:rPr>
              <a:t>Support Mechanism Survey Results</a:t>
            </a:r>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B050"/>
              </a:solidFill>
              <a:latin typeface="Calibri"/>
              <a:ea typeface="Calibri"/>
              <a:cs typeface="Calibri"/>
              <a:sym typeface="Calibri"/>
            </a:endParaRPr>
          </a:p>
        </p:txBody>
      </p:sp>
      <p:pic>
        <p:nvPicPr>
          <p:cNvPr id="165" name="Google Shape;165;p28"/>
          <p:cNvPicPr preferRelativeResize="0"/>
          <p:nvPr/>
        </p:nvPicPr>
        <p:blipFill rotWithShape="1">
          <a:blip r:embed="rId3">
            <a:alphaModFix/>
          </a:blip>
          <a:srcRect b="0" l="0" r="0" t="0"/>
          <a:stretch/>
        </p:blipFill>
        <p:spPr>
          <a:xfrm>
            <a:off x="3809950" y="3530990"/>
            <a:ext cx="4572000" cy="2743200"/>
          </a:xfrm>
          <a:prstGeom prst="rect">
            <a:avLst/>
          </a:prstGeom>
          <a:noFill/>
          <a:ln>
            <a:noFill/>
          </a:ln>
        </p:spPr>
      </p:pic>
      <p:sp>
        <p:nvSpPr>
          <p:cNvPr id="166" name="Google Shape;166;p28"/>
          <p:cNvSpPr txBox="1"/>
          <p:nvPr/>
        </p:nvSpPr>
        <p:spPr>
          <a:xfrm>
            <a:off x="8304383" y="1222559"/>
            <a:ext cx="3471917" cy="1780228"/>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92D050"/>
                </a:solidFill>
                <a:latin typeface="Calibri"/>
                <a:ea typeface="Calibri"/>
                <a:cs typeface="Calibri"/>
                <a:sym typeface="Calibri"/>
              </a:rPr>
              <a:t>Operating Systems Used</a:t>
            </a:r>
            <a:endParaRPr b="1" i="0" sz="1500" u="none" cap="none" strike="noStrike">
              <a:solidFill>
                <a:srgbClr val="92D050"/>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iOS</a:t>
            </a:r>
            <a:endParaRPr b="1"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macOS</a:t>
            </a:r>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Windows</a:t>
            </a:r>
            <a:endParaRPr/>
          </a:p>
          <a:p>
            <a:pPr indent="-285750" lvl="0" marL="28575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Calibri"/>
                <a:ea typeface="Calibri"/>
                <a:cs typeface="Calibri"/>
                <a:sym typeface="Calibri"/>
              </a:rPr>
              <a:t>Android</a:t>
            </a:r>
            <a:endParaRPr/>
          </a:p>
          <a:p>
            <a:pPr indent="0" lvl="0" marL="0" marR="0" rtl="0" algn="l">
              <a:lnSpc>
                <a:spcPct val="100000"/>
              </a:lnSpc>
              <a:spcBef>
                <a:spcPts val="0"/>
              </a:spcBef>
              <a:spcAft>
                <a:spcPts val="0"/>
              </a:spcAft>
              <a:buNone/>
            </a:pPr>
            <a:r>
              <a:t/>
            </a:r>
            <a:endParaRPr b="1"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B05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15600" y="199472"/>
            <a:ext cx="113607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t>Personas</a:t>
            </a:r>
            <a:endParaRPr/>
          </a:p>
        </p:txBody>
      </p:sp>
      <p:sp>
        <p:nvSpPr>
          <p:cNvPr id="172" name="Google Shape;172;p29"/>
          <p:cNvSpPr txBox="1"/>
          <p:nvPr>
            <p:ph idx="1" type="body"/>
          </p:nvPr>
        </p:nvSpPr>
        <p:spPr>
          <a:xfrm>
            <a:off x="415600" y="962972"/>
            <a:ext cx="11360700" cy="5494099"/>
          </a:xfrm>
          <a:prstGeom prst="rect">
            <a:avLst/>
          </a:prstGeom>
          <a:noFill/>
          <a:ln>
            <a:noFill/>
          </a:ln>
        </p:spPr>
        <p:txBody>
          <a:bodyPr anchorCtr="0" anchor="t" bIns="121900" lIns="121900" spcFirstLastPara="1" rIns="121900" wrap="square" tIns="121900">
            <a:noAutofit/>
          </a:bodyPr>
          <a:lstStyle/>
          <a:p>
            <a:pPr indent="0" lvl="0" marL="76200" rtl="0" algn="just">
              <a:lnSpc>
                <a:spcPct val="115000"/>
              </a:lnSpc>
              <a:spcBef>
                <a:spcPts val="0"/>
              </a:spcBef>
              <a:spcAft>
                <a:spcPts val="0"/>
              </a:spcAft>
              <a:buSzPts val="2400"/>
              <a:buNone/>
            </a:pPr>
            <a:r>
              <a:rPr lang="en-US" sz="1800"/>
              <a:t>The potential users of the system are going to be students of ASU. The functionality of the interface would be applicable to most users of the system and hence there is no new to split the potential user base into multiple personas. Now subtle differences regarding information requirements do arise depending on whether a student is a graduate or an undergraduate student. Those differences are represented below:</a:t>
            </a:r>
            <a:endParaRPr/>
          </a:p>
          <a:p>
            <a:pPr indent="0" lvl="0" marL="76200" rtl="0" algn="l">
              <a:lnSpc>
                <a:spcPct val="115000"/>
              </a:lnSpc>
              <a:spcBef>
                <a:spcPts val="0"/>
              </a:spcBef>
              <a:spcAft>
                <a:spcPts val="0"/>
              </a:spcAft>
              <a:buSzPts val="2400"/>
              <a:buNone/>
            </a:pPr>
            <a:r>
              <a:t/>
            </a:r>
            <a:endParaRPr sz="1600"/>
          </a:p>
          <a:p>
            <a:pPr indent="0" lvl="0" marL="76200" rtl="0" algn="l">
              <a:lnSpc>
                <a:spcPct val="115000"/>
              </a:lnSpc>
              <a:spcBef>
                <a:spcPts val="0"/>
              </a:spcBef>
              <a:spcAft>
                <a:spcPts val="0"/>
              </a:spcAft>
              <a:buSzPts val="2400"/>
              <a:buNone/>
            </a:pPr>
            <a:r>
              <a:t/>
            </a:r>
            <a:endParaRPr sz="1600"/>
          </a:p>
          <a:p>
            <a:pPr indent="0" lvl="0" marL="76200" rtl="0" algn="l">
              <a:lnSpc>
                <a:spcPct val="115000"/>
              </a:lnSpc>
              <a:spcBef>
                <a:spcPts val="0"/>
              </a:spcBef>
              <a:spcAft>
                <a:spcPts val="0"/>
              </a:spcAft>
              <a:buSzPts val="2400"/>
              <a:buNone/>
            </a:pPr>
            <a:r>
              <a:t/>
            </a:r>
            <a:endParaRPr/>
          </a:p>
          <a:p>
            <a:pPr indent="0" lvl="0" marL="76200" rtl="0" algn="l">
              <a:lnSpc>
                <a:spcPct val="115000"/>
              </a:lnSpc>
              <a:spcBef>
                <a:spcPts val="0"/>
              </a:spcBef>
              <a:spcAft>
                <a:spcPts val="0"/>
              </a:spcAft>
              <a:buSzPts val="2400"/>
              <a:buNone/>
            </a:pPr>
            <a:r>
              <a:t/>
            </a:r>
            <a:endParaRPr/>
          </a:p>
          <a:p>
            <a:pPr indent="0" lvl="0" marL="76200" rtl="0" algn="l">
              <a:lnSpc>
                <a:spcPct val="115000"/>
              </a:lnSpc>
              <a:spcBef>
                <a:spcPts val="0"/>
              </a:spcBef>
              <a:spcAft>
                <a:spcPts val="0"/>
              </a:spcAft>
              <a:buSzPts val="2400"/>
              <a:buNone/>
            </a:pPr>
            <a:r>
              <a:t/>
            </a:r>
            <a:endParaRPr/>
          </a:p>
          <a:p>
            <a:pPr indent="0" lvl="0" marL="76200" rtl="0" algn="just">
              <a:lnSpc>
                <a:spcPct val="115000"/>
              </a:lnSpc>
              <a:spcBef>
                <a:spcPts val="0"/>
              </a:spcBef>
              <a:spcAft>
                <a:spcPts val="0"/>
              </a:spcAft>
              <a:buSzPts val="2400"/>
              <a:buNone/>
            </a:pPr>
            <a:r>
              <a:t/>
            </a:r>
            <a:endParaRPr b="1" sz="1800" u="sng"/>
          </a:p>
          <a:p>
            <a:pPr indent="0" lvl="0" marL="76200" rtl="0" algn="just">
              <a:lnSpc>
                <a:spcPct val="115000"/>
              </a:lnSpc>
              <a:spcBef>
                <a:spcPts val="0"/>
              </a:spcBef>
              <a:spcAft>
                <a:spcPts val="0"/>
              </a:spcAft>
              <a:buSzPts val="2400"/>
              <a:buNone/>
            </a:pPr>
            <a:r>
              <a:rPr b="1" lang="en-US" sz="1800" u="sng"/>
              <a:t>Design considerations to Address Differences:</a:t>
            </a:r>
            <a:r>
              <a:rPr lang="en-US" sz="1800"/>
              <a:t> We have looked into making the interface universally applicable so all students can use it irrespective of them being an undergraduate or graduate student. If the iPos/Major Map functionality does not apply to a to a particular student, the system would automatically disable the function so as to avoid any confusion.</a:t>
            </a:r>
            <a:endParaRPr/>
          </a:p>
          <a:p>
            <a:pPr indent="0" lvl="0" marL="76200" rtl="0" algn="l">
              <a:lnSpc>
                <a:spcPct val="115000"/>
              </a:lnSpc>
              <a:spcBef>
                <a:spcPts val="0"/>
              </a:spcBef>
              <a:spcAft>
                <a:spcPts val="0"/>
              </a:spcAft>
              <a:buSzPts val="2400"/>
              <a:buNone/>
            </a:pPr>
            <a:r>
              <a:t/>
            </a:r>
            <a:endParaRPr/>
          </a:p>
        </p:txBody>
      </p:sp>
      <p:graphicFrame>
        <p:nvGraphicFramePr>
          <p:cNvPr id="173" name="Google Shape;173;p29"/>
          <p:cNvGraphicFramePr/>
          <p:nvPr/>
        </p:nvGraphicFramePr>
        <p:xfrm>
          <a:off x="2423501" y="2726798"/>
          <a:ext cx="3000000" cy="3000000"/>
        </p:xfrm>
        <a:graphic>
          <a:graphicData uri="http://schemas.openxmlformats.org/drawingml/2006/table">
            <a:tbl>
              <a:tblPr>
                <a:noFill/>
                <a:tableStyleId>{86D0ABA5-C880-4AFE-9599-841171937976}</a:tableStyleId>
              </a:tblPr>
              <a:tblGrid>
                <a:gridCol w="2640800"/>
                <a:gridCol w="3770225"/>
              </a:tblGrid>
              <a:tr h="385300">
                <a:tc>
                  <a:txBody>
                    <a:bodyPr>
                      <a:noAutofit/>
                    </a:bodyPr>
                    <a:lstStyle/>
                    <a:p>
                      <a:pPr indent="0" lvl="0" marL="0" marR="0" rtl="0" algn="ctr">
                        <a:lnSpc>
                          <a:spcPct val="107000"/>
                        </a:lnSpc>
                        <a:spcBef>
                          <a:spcPts val="0"/>
                        </a:spcBef>
                        <a:spcAft>
                          <a:spcPts val="0"/>
                        </a:spcAft>
                        <a:buNone/>
                      </a:pPr>
                      <a:r>
                        <a:rPr b="1" lang="en-US" sz="1100" u="none" cap="none" strike="noStrike">
                          <a:solidFill>
                            <a:srgbClr val="000000"/>
                          </a:solidFill>
                          <a:latin typeface="Calibri"/>
                          <a:ea typeface="Calibri"/>
                          <a:cs typeface="Calibri"/>
                          <a:sym typeface="Calibri"/>
                        </a:rPr>
                        <a:t>Type of Student</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noAutofit/>
                    </a:bodyPr>
                    <a:lstStyle/>
                    <a:p>
                      <a:pPr indent="0" lvl="0" marL="0" marR="0" rtl="0" algn="ctr">
                        <a:lnSpc>
                          <a:spcPct val="107000"/>
                        </a:lnSpc>
                        <a:spcBef>
                          <a:spcPts val="0"/>
                        </a:spcBef>
                        <a:spcAft>
                          <a:spcPts val="0"/>
                        </a:spcAft>
                        <a:buNone/>
                      </a:pPr>
                      <a:r>
                        <a:rPr b="1" lang="en-US" sz="1100" u="none" cap="none" strike="noStrike">
                          <a:solidFill>
                            <a:srgbClr val="000000"/>
                          </a:solidFill>
                          <a:latin typeface="Calibri"/>
                          <a:ea typeface="Calibri"/>
                          <a:cs typeface="Calibri"/>
                          <a:sym typeface="Calibri"/>
                        </a:rPr>
                        <a:t>Exclusive Information Requirements</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r>
              <a:tr h="385300">
                <a:tc>
                  <a:txBody>
                    <a:bodyPr>
                      <a:noAutofit/>
                    </a:bodyPr>
                    <a:lstStyle/>
                    <a:p>
                      <a:pPr indent="0" lvl="0" marL="0" marR="0" rtl="0" algn="l">
                        <a:lnSpc>
                          <a:spcPct val="107000"/>
                        </a:lnSpc>
                        <a:spcBef>
                          <a:spcPts val="0"/>
                        </a:spcBef>
                        <a:spcAft>
                          <a:spcPts val="0"/>
                        </a:spcAft>
                        <a:buNone/>
                      </a:pPr>
                      <a:r>
                        <a:rPr b="1" lang="en-US" sz="1100" u="none" cap="none" strike="noStrike">
                          <a:solidFill>
                            <a:srgbClr val="000000"/>
                          </a:solidFill>
                          <a:latin typeface="Calibri"/>
                          <a:ea typeface="Calibri"/>
                          <a:cs typeface="Calibri"/>
                          <a:sym typeface="Calibri"/>
                        </a:rPr>
                        <a:t>Undergraduate student</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c>
                  <a:txBody>
                    <a:bodyPr>
                      <a:noAutofit/>
                    </a:bodyPr>
                    <a:lstStyle/>
                    <a:p>
                      <a:pPr indent="0" lvl="0" marL="0" marR="0" rtl="0" algn="ctr">
                        <a:lnSpc>
                          <a:spcPct val="107000"/>
                        </a:lnSpc>
                        <a:spcBef>
                          <a:spcPts val="0"/>
                        </a:spcBef>
                        <a:spcAft>
                          <a:spcPts val="0"/>
                        </a:spcAft>
                        <a:buNone/>
                      </a:pPr>
                      <a:r>
                        <a:rPr lang="en-US" sz="1100" u="none" cap="none" strike="noStrike">
                          <a:latin typeface="Calibri"/>
                          <a:ea typeface="Calibri"/>
                          <a:cs typeface="Calibri"/>
                          <a:sym typeface="Calibri"/>
                        </a:rPr>
                        <a:t>Major Maps</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5300">
                <a:tc>
                  <a:txBody>
                    <a:bodyPr>
                      <a:noAutofit/>
                    </a:bodyPr>
                    <a:lstStyle/>
                    <a:p>
                      <a:pPr indent="0" lvl="0" marL="0" marR="0" rtl="0" algn="l">
                        <a:lnSpc>
                          <a:spcPct val="107000"/>
                        </a:lnSpc>
                        <a:spcBef>
                          <a:spcPts val="0"/>
                        </a:spcBef>
                        <a:spcAft>
                          <a:spcPts val="0"/>
                        </a:spcAft>
                        <a:buNone/>
                      </a:pPr>
                      <a:r>
                        <a:rPr b="1" lang="en-US" sz="1100" u="none" cap="none" strike="noStrike">
                          <a:solidFill>
                            <a:srgbClr val="000000"/>
                          </a:solidFill>
                          <a:latin typeface="Calibri"/>
                          <a:ea typeface="Calibri"/>
                          <a:cs typeface="Calibri"/>
                          <a:sym typeface="Calibri"/>
                        </a:rPr>
                        <a:t>Graduate student</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c>
                  <a:txBody>
                    <a:bodyPr>
                      <a:noAutofit/>
                    </a:bodyPr>
                    <a:lstStyle/>
                    <a:p>
                      <a:pPr indent="0" lvl="0" marL="0" marR="0" rtl="0" algn="ctr">
                        <a:lnSpc>
                          <a:spcPct val="107000"/>
                        </a:lnSpc>
                        <a:spcBef>
                          <a:spcPts val="0"/>
                        </a:spcBef>
                        <a:spcAft>
                          <a:spcPts val="0"/>
                        </a:spcAft>
                        <a:buNone/>
                      </a:pPr>
                      <a:r>
                        <a:rPr lang="en-US" sz="1100" u="none" cap="none" strike="noStrike">
                          <a:latin typeface="Calibri"/>
                          <a:ea typeface="Calibri"/>
                          <a:cs typeface="Calibri"/>
                          <a:sym typeface="Calibri"/>
                        </a:rPr>
                        <a:t>iPOS</a:t>
                      </a:r>
                      <a:endParaRPr sz="11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415600" y="199472"/>
            <a:ext cx="113607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t>Operational Scenarios</a:t>
            </a:r>
            <a:endParaRPr/>
          </a:p>
        </p:txBody>
      </p:sp>
      <p:sp>
        <p:nvSpPr>
          <p:cNvPr id="179" name="Google Shape;179;p30"/>
          <p:cNvSpPr txBox="1"/>
          <p:nvPr>
            <p:ph idx="1" type="body"/>
          </p:nvPr>
        </p:nvSpPr>
        <p:spPr>
          <a:xfrm>
            <a:off x="415600" y="1083212"/>
            <a:ext cx="11541938" cy="5575316"/>
          </a:xfrm>
          <a:prstGeom prst="rect">
            <a:avLst/>
          </a:prstGeom>
          <a:noFill/>
          <a:ln>
            <a:noFill/>
          </a:ln>
        </p:spPr>
        <p:txBody>
          <a:bodyPr anchorCtr="0" anchor="t" bIns="121900" lIns="121900" spcFirstLastPara="1" rIns="121900" wrap="square" tIns="121900">
            <a:noAutofit/>
          </a:bodyPr>
          <a:lstStyle/>
          <a:p>
            <a:pPr indent="0" lvl="0" marL="76200" rtl="0" algn="l">
              <a:lnSpc>
                <a:spcPct val="115000"/>
              </a:lnSpc>
              <a:spcBef>
                <a:spcPts val="0"/>
              </a:spcBef>
              <a:spcAft>
                <a:spcPts val="0"/>
              </a:spcAft>
              <a:buSzPts val="2400"/>
              <a:buNone/>
            </a:pPr>
            <a:r>
              <a:rPr lang="en-US" sz="1800"/>
              <a:t>We have come up with two most commonly occurring operational scenarios. They have been documented below:</a:t>
            </a:r>
            <a:endParaRPr/>
          </a:p>
          <a:p>
            <a:pPr indent="0" lvl="0" marL="76200" rtl="0" algn="l">
              <a:lnSpc>
                <a:spcPct val="115000"/>
              </a:lnSpc>
              <a:spcBef>
                <a:spcPts val="0"/>
              </a:spcBef>
              <a:spcAft>
                <a:spcPts val="0"/>
              </a:spcAft>
              <a:buSzPts val="2400"/>
              <a:buNone/>
            </a:pPr>
            <a:r>
              <a:t/>
            </a:r>
            <a:endParaRPr/>
          </a:p>
          <a:p>
            <a:pPr indent="-381000" lvl="0" marL="457200" rtl="0" algn="just">
              <a:lnSpc>
                <a:spcPct val="115000"/>
              </a:lnSpc>
              <a:spcBef>
                <a:spcPts val="0"/>
              </a:spcBef>
              <a:spcAft>
                <a:spcPts val="0"/>
              </a:spcAft>
              <a:buSzPts val="2400"/>
              <a:buChar char="●"/>
            </a:pPr>
            <a:r>
              <a:rPr b="1" lang="en-US" sz="1800" u="sng"/>
              <a:t>Operational Scenario 1:</a:t>
            </a:r>
            <a:r>
              <a:rPr lang="en-US" sz="1800"/>
              <a:t> When there is high network traffic, the system gets bogged down and can slow down to a crawl. During this scenario the user needs to be given the option to access a lighter version of MyASU (basic HTML) to complete his/her class scheduling.</a:t>
            </a:r>
            <a:endParaRPr/>
          </a:p>
          <a:p>
            <a:pPr indent="0" lvl="0" marL="76200" rtl="0" algn="just">
              <a:lnSpc>
                <a:spcPct val="115000"/>
              </a:lnSpc>
              <a:spcBef>
                <a:spcPts val="0"/>
              </a:spcBef>
              <a:spcAft>
                <a:spcPts val="0"/>
              </a:spcAft>
              <a:buSzPts val="2400"/>
              <a:buNone/>
            </a:pPr>
            <a:r>
              <a:t/>
            </a:r>
            <a:endParaRPr sz="1800"/>
          </a:p>
          <a:p>
            <a:pPr indent="-228600" lvl="0" marL="457200" rtl="0" algn="just">
              <a:lnSpc>
                <a:spcPct val="115000"/>
              </a:lnSpc>
              <a:spcBef>
                <a:spcPts val="0"/>
              </a:spcBef>
              <a:spcAft>
                <a:spcPts val="0"/>
              </a:spcAft>
              <a:buSzPts val="2400"/>
              <a:buNone/>
            </a:pPr>
            <a:r>
              <a:t/>
            </a:r>
            <a:endParaRPr sz="1800"/>
          </a:p>
          <a:p>
            <a:pPr indent="-381000" lvl="0" marL="457200" rtl="0" algn="just">
              <a:lnSpc>
                <a:spcPct val="115000"/>
              </a:lnSpc>
              <a:spcBef>
                <a:spcPts val="0"/>
              </a:spcBef>
              <a:spcAft>
                <a:spcPts val="0"/>
              </a:spcAft>
              <a:buSzPts val="2400"/>
              <a:buChar char="●"/>
            </a:pPr>
            <a:r>
              <a:rPr b="1" lang="en-US" sz="1800" u="sng"/>
              <a:t>Operational Scenario 2:</a:t>
            </a:r>
            <a:r>
              <a:rPr b="1" lang="en-US" sz="1800"/>
              <a:t> </a:t>
            </a:r>
            <a:r>
              <a:rPr lang="en-US" sz="1800"/>
              <a:t>Often the short term memory reserves of the user can get overwhelmed when he/she starts the registration process. There is lot of information that he/she needs to keep in mind like major map information, current schedule and pre-requisites required. Due to sheer volume of information the user has to keep track of, there is high probability that an error would occur. Any good UI interface should provide all the information required in an uncluttered manner.  </a:t>
            </a:r>
            <a:endParaRPr/>
          </a:p>
          <a:p>
            <a:pPr indent="0" lvl="0" marL="76200" rtl="0" algn="l">
              <a:lnSpc>
                <a:spcPct val="115000"/>
              </a:lnSpc>
              <a:spcBef>
                <a:spcPts val="0"/>
              </a:spcBef>
              <a:spcAft>
                <a:spcPts val="0"/>
              </a:spcAft>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415599" y="157269"/>
            <a:ext cx="113607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t>Initial Design Considerations (Mockups/Sketches)</a:t>
            </a:r>
            <a:endParaRPr/>
          </a:p>
        </p:txBody>
      </p:sp>
      <p:sp>
        <p:nvSpPr>
          <p:cNvPr id="185" name="Google Shape;185;p31"/>
          <p:cNvSpPr txBox="1"/>
          <p:nvPr>
            <p:ph idx="1" type="body"/>
          </p:nvPr>
        </p:nvSpPr>
        <p:spPr>
          <a:xfrm>
            <a:off x="415599" y="920769"/>
            <a:ext cx="11499735" cy="5779962"/>
          </a:xfrm>
          <a:prstGeom prst="rect">
            <a:avLst/>
          </a:prstGeom>
          <a:noFill/>
          <a:ln>
            <a:noFill/>
          </a:ln>
        </p:spPr>
        <p:txBody>
          <a:bodyPr anchorCtr="0" anchor="t" bIns="121900" lIns="121900" spcFirstLastPara="1" rIns="121900" wrap="square" tIns="121900">
            <a:noAutofit/>
          </a:bodyPr>
          <a:lstStyle/>
          <a:p>
            <a:pPr indent="0" lvl="0" marL="76200" rtl="0" algn="l">
              <a:lnSpc>
                <a:spcPct val="115000"/>
              </a:lnSpc>
              <a:spcBef>
                <a:spcPts val="0"/>
              </a:spcBef>
              <a:spcAft>
                <a:spcPts val="0"/>
              </a:spcAft>
              <a:buSzPts val="2400"/>
              <a:buNone/>
            </a:pPr>
            <a:r>
              <a:rPr lang="en-US" sz="1800"/>
              <a:t>We used brainstorming sessions, affinity diagrams, user feedback to come up with some preliminary sketches. Based on these initial mockups, we were able to modify the UI interface from a user centered perspective. </a:t>
            </a:r>
            <a:endParaRPr/>
          </a:p>
          <a:p>
            <a:pPr indent="0" lvl="0" marL="76200" rtl="0" algn="l">
              <a:lnSpc>
                <a:spcPct val="115000"/>
              </a:lnSpc>
              <a:spcBef>
                <a:spcPts val="0"/>
              </a:spcBef>
              <a:spcAft>
                <a:spcPts val="0"/>
              </a:spcAft>
              <a:buSzPts val="2400"/>
              <a:buNone/>
            </a:pPr>
            <a:r>
              <a:t/>
            </a:r>
            <a:endParaRPr/>
          </a:p>
          <a:p>
            <a:pPr indent="0" lvl="0" marL="76200" rtl="0" algn="l">
              <a:lnSpc>
                <a:spcPct val="115000"/>
              </a:lnSpc>
              <a:spcBef>
                <a:spcPts val="0"/>
              </a:spcBef>
              <a:spcAft>
                <a:spcPts val="0"/>
              </a:spcAft>
              <a:buSzPts val="2400"/>
              <a:buNone/>
            </a:pPr>
            <a:r>
              <a:t/>
            </a:r>
            <a:endParaRPr/>
          </a:p>
        </p:txBody>
      </p:sp>
      <p:pic>
        <p:nvPicPr>
          <p:cNvPr id="186" name="Google Shape;186;p31"/>
          <p:cNvPicPr preferRelativeResize="0"/>
          <p:nvPr/>
        </p:nvPicPr>
        <p:blipFill rotWithShape="1">
          <a:blip r:embed="rId3">
            <a:alphaModFix/>
          </a:blip>
          <a:srcRect b="0" l="0" r="0" t="0"/>
          <a:stretch/>
        </p:blipFill>
        <p:spPr>
          <a:xfrm>
            <a:off x="4027176" y="1828800"/>
            <a:ext cx="4276579" cy="48719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415600" y="187469"/>
            <a:ext cx="113607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t>Dealing with the Demons and System Modifications</a:t>
            </a:r>
            <a:endParaRPr/>
          </a:p>
        </p:txBody>
      </p:sp>
      <p:sp>
        <p:nvSpPr>
          <p:cNvPr id="192" name="Google Shape;192;p32"/>
          <p:cNvSpPr txBox="1"/>
          <p:nvPr>
            <p:ph idx="1" type="body"/>
          </p:nvPr>
        </p:nvSpPr>
        <p:spPr>
          <a:xfrm>
            <a:off x="253218" y="829994"/>
            <a:ext cx="11746524" cy="5840537"/>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lang="en-US" u="sng"/>
              <a:t>Solution for Problem 1 (Requisite Memory Trap)</a:t>
            </a:r>
            <a:endParaRPr/>
          </a:p>
          <a:p>
            <a:pPr indent="0" lvl="0" marL="0" rtl="0" algn="l">
              <a:lnSpc>
                <a:spcPct val="100000"/>
              </a:lnSpc>
              <a:spcBef>
                <a:spcPts val="0"/>
              </a:spcBef>
              <a:spcAft>
                <a:spcPts val="0"/>
              </a:spcAft>
              <a:buSzPts val="2400"/>
              <a:buNone/>
            </a:pPr>
            <a:r>
              <a:t/>
            </a:r>
            <a:endParaRPr sz="1400" u="sng"/>
          </a:p>
          <a:p>
            <a:pPr indent="0" lvl="0" marL="0" rtl="0" algn="l">
              <a:lnSpc>
                <a:spcPct val="100000"/>
              </a:lnSpc>
              <a:spcBef>
                <a:spcPts val="0"/>
              </a:spcBef>
              <a:spcAft>
                <a:spcPts val="0"/>
              </a:spcAft>
              <a:buSzPts val="2400"/>
              <a:buNone/>
            </a:pPr>
            <a:r>
              <a:rPr lang="en-US" sz="1600"/>
              <a:t>The problem faced by users is  the fact that they have to remember a lot of information before they can add a class to the checkout cart. This overreliance on short-term memory is bound to cause errors in the registration process.  This SA demon has been negated using two design modifications given below:</a:t>
            </a:r>
            <a:endParaRPr/>
          </a:p>
          <a:p>
            <a:pPr indent="0" lvl="0" marL="0" rtl="0" algn="l">
              <a:lnSpc>
                <a:spcPct val="100000"/>
              </a:lnSpc>
              <a:spcBef>
                <a:spcPts val="0"/>
              </a:spcBef>
              <a:spcAft>
                <a:spcPts val="0"/>
              </a:spcAft>
              <a:buSzPts val="2400"/>
              <a:buNone/>
            </a:pPr>
            <a:r>
              <a:t/>
            </a:r>
            <a:endParaRPr sz="1600" u="sng"/>
          </a:p>
          <a:p>
            <a:pPr indent="0" lvl="0" marL="0" rtl="0" algn="l">
              <a:lnSpc>
                <a:spcPct val="100000"/>
              </a:lnSpc>
              <a:spcBef>
                <a:spcPts val="0"/>
              </a:spcBef>
              <a:spcAft>
                <a:spcPts val="0"/>
              </a:spcAft>
              <a:buSzPts val="2400"/>
              <a:buNone/>
            </a:pPr>
            <a:r>
              <a:rPr b="1" lang="en-US" sz="1600"/>
              <a:t>Countdown Timers:   </a:t>
            </a:r>
            <a:r>
              <a:rPr lang="en-US" sz="1600"/>
              <a:t>The registration process starts on different days for a sophomore, junior, senior or a grad student and hence this can cause a lot of confusion especially if they are looking to register for the same course. To avoid confusion, we have incorporated a countdown timer that tells students when they can register for a particular class.</a:t>
            </a:r>
            <a:endParaRPr/>
          </a:p>
          <a:p>
            <a:pPr indent="0" lvl="0" marL="0" rtl="0" algn="l">
              <a:lnSpc>
                <a:spcPct val="100000"/>
              </a:lnSpc>
              <a:spcBef>
                <a:spcPts val="0"/>
              </a:spcBef>
              <a:spcAft>
                <a:spcPts val="0"/>
              </a:spcAft>
              <a:buSzPts val="2400"/>
              <a:buNone/>
            </a:pPr>
            <a:r>
              <a:t/>
            </a:r>
            <a:endParaRPr sz="1400" u="sng"/>
          </a:p>
        </p:txBody>
      </p:sp>
      <p:pic>
        <p:nvPicPr>
          <p:cNvPr id="193" name="Google Shape;193;p32"/>
          <p:cNvPicPr preferRelativeResize="0"/>
          <p:nvPr/>
        </p:nvPicPr>
        <p:blipFill rotWithShape="1">
          <a:blip r:embed="rId3">
            <a:alphaModFix/>
          </a:blip>
          <a:srcRect b="0" l="0" r="0" t="0"/>
          <a:stretch/>
        </p:blipFill>
        <p:spPr>
          <a:xfrm>
            <a:off x="192258" y="3429000"/>
            <a:ext cx="5547360" cy="3005846"/>
          </a:xfrm>
          <a:prstGeom prst="rect">
            <a:avLst/>
          </a:prstGeom>
          <a:noFill/>
          <a:ln>
            <a:noFill/>
          </a:ln>
        </p:spPr>
      </p:pic>
      <p:pic>
        <p:nvPicPr>
          <p:cNvPr id="194" name="Google Shape;194;p32"/>
          <p:cNvPicPr preferRelativeResize="0"/>
          <p:nvPr/>
        </p:nvPicPr>
        <p:blipFill rotWithShape="1">
          <a:blip r:embed="rId4">
            <a:alphaModFix/>
          </a:blip>
          <a:srcRect b="0" l="0" r="0" t="0"/>
          <a:stretch/>
        </p:blipFill>
        <p:spPr>
          <a:xfrm>
            <a:off x="5967048" y="3655496"/>
            <a:ext cx="2902631" cy="2616835"/>
          </a:xfrm>
          <a:prstGeom prst="rect">
            <a:avLst/>
          </a:prstGeom>
          <a:noFill/>
          <a:ln>
            <a:noFill/>
          </a:ln>
        </p:spPr>
      </p:pic>
      <p:sp>
        <p:nvSpPr>
          <p:cNvPr id="195" name="Google Shape;195;p32"/>
          <p:cNvSpPr txBox="1"/>
          <p:nvPr/>
        </p:nvSpPr>
        <p:spPr>
          <a:xfrm>
            <a:off x="7538906" y="4486554"/>
            <a:ext cx="613117" cy="225523"/>
          </a:xfrm>
          <a:prstGeom prst="rect">
            <a:avLst/>
          </a:pr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32"/>
          <p:cNvSpPr txBox="1"/>
          <p:nvPr/>
        </p:nvSpPr>
        <p:spPr>
          <a:xfrm>
            <a:off x="9062968" y="3429000"/>
            <a:ext cx="2902633" cy="1171154"/>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0" i="0" lang="en-US" sz="1100" u="none" cap="none" strike="noStrike">
                <a:solidFill>
                  <a:srgbClr val="000000"/>
                </a:solidFill>
                <a:latin typeface="Calibri"/>
                <a:ea typeface="Calibri"/>
                <a:cs typeface="Calibri"/>
                <a:sym typeface="Calibri"/>
              </a:rPr>
              <a:t>This countdown timer gives the user the time remaining before registration opens for the class. This way the user does not need to rely on information obtained from another tab before they can add the course to the registration cart.</a:t>
            </a:r>
            <a:endParaRPr/>
          </a:p>
        </p:txBody>
      </p:sp>
      <p:cxnSp>
        <p:nvCxnSpPr>
          <p:cNvPr id="197" name="Google Shape;197;p32"/>
          <p:cNvCxnSpPr/>
          <p:nvPr/>
        </p:nvCxnSpPr>
        <p:spPr>
          <a:xfrm flipH="1" rot="10800000">
            <a:off x="7992876" y="4071943"/>
            <a:ext cx="1035951" cy="414056"/>
          </a:xfrm>
          <a:prstGeom prst="straightConnector1">
            <a:avLst/>
          </a:prstGeom>
          <a:noFill/>
          <a:ln cap="flat" cmpd="sng" w="38100">
            <a:solidFill>
              <a:srgbClr val="00B0F0"/>
            </a:solidFill>
            <a:prstDash val="solid"/>
            <a:round/>
            <a:headEnd len="sm" w="sm" type="none"/>
            <a:tailEnd len="med" w="med" type="triangle"/>
          </a:ln>
        </p:spPr>
      </p:cxnSp>
      <p:sp>
        <p:nvSpPr>
          <p:cNvPr id="198" name="Google Shape;198;p32"/>
          <p:cNvSpPr txBox="1"/>
          <p:nvPr/>
        </p:nvSpPr>
        <p:spPr>
          <a:xfrm>
            <a:off x="1978925" y="6480596"/>
            <a:ext cx="1746914" cy="307777"/>
          </a:xfrm>
          <a:prstGeom prst="rect">
            <a:avLst/>
          </a:prstGeom>
          <a:solidFill>
            <a:schemeClr val="dk1"/>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Expanded View</a:t>
            </a:r>
            <a:endParaRPr/>
          </a:p>
        </p:txBody>
      </p:sp>
      <p:sp>
        <p:nvSpPr>
          <p:cNvPr id="199" name="Google Shape;199;p32"/>
          <p:cNvSpPr txBox="1"/>
          <p:nvPr/>
        </p:nvSpPr>
        <p:spPr>
          <a:xfrm>
            <a:off x="6405109" y="6421675"/>
            <a:ext cx="1746914" cy="307777"/>
          </a:xfrm>
          <a:prstGeom prst="rect">
            <a:avLst/>
          </a:prstGeom>
          <a:solidFill>
            <a:schemeClr val="dk1"/>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Timer Close-up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415600" y="197582"/>
            <a:ext cx="113607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t>Table of Contents</a:t>
            </a:r>
            <a:endParaRPr/>
          </a:p>
        </p:txBody>
      </p:sp>
      <p:sp>
        <p:nvSpPr>
          <p:cNvPr id="72" name="Google Shape;72;p15"/>
          <p:cNvSpPr txBox="1"/>
          <p:nvPr>
            <p:ph idx="1" type="body"/>
          </p:nvPr>
        </p:nvSpPr>
        <p:spPr>
          <a:xfrm>
            <a:off x="415600" y="1269242"/>
            <a:ext cx="11360700" cy="5232024"/>
          </a:xfrm>
          <a:prstGeom prst="rect">
            <a:avLst/>
          </a:prstGeom>
          <a:noFill/>
          <a:ln cap="flat" cmpd="sng" w="38100">
            <a:solidFill>
              <a:schemeClr val="dk1"/>
            </a:solidFill>
            <a:prstDash val="solid"/>
            <a:round/>
            <a:headEnd len="sm" w="sm" type="none"/>
            <a:tailEnd len="sm" w="sm" type="none"/>
          </a:ln>
        </p:spPr>
        <p:txBody>
          <a:bodyPr anchorCtr="0" anchor="t" bIns="121900" lIns="121900" spcFirstLastPara="1" rIns="121900" wrap="square" tIns="121900">
            <a:noAutofit/>
          </a:bodyPr>
          <a:lstStyle/>
          <a:p>
            <a:pPr indent="-381000" lvl="0" marL="457200" rtl="0" algn="l">
              <a:lnSpc>
                <a:spcPct val="115000"/>
              </a:lnSpc>
              <a:spcBef>
                <a:spcPts val="0"/>
              </a:spcBef>
              <a:spcAft>
                <a:spcPts val="0"/>
              </a:spcAft>
              <a:buSzPts val="2400"/>
              <a:buChar char="●"/>
            </a:pPr>
            <a:r>
              <a:rPr lang="en-US" sz="2800"/>
              <a:t>Problem Statement and Project Objective</a:t>
            </a:r>
            <a:endParaRPr/>
          </a:p>
          <a:p>
            <a:pPr indent="-381000" lvl="0" marL="457200" rtl="0" algn="l">
              <a:lnSpc>
                <a:spcPct val="115000"/>
              </a:lnSpc>
              <a:spcBef>
                <a:spcPts val="0"/>
              </a:spcBef>
              <a:spcAft>
                <a:spcPts val="0"/>
              </a:spcAft>
              <a:buSzPts val="2400"/>
              <a:buChar char="●"/>
            </a:pPr>
            <a:r>
              <a:rPr lang="en-US" sz="2800"/>
              <a:t>Background Research</a:t>
            </a:r>
            <a:endParaRPr/>
          </a:p>
          <a:p>
            <a:pPr indent="-381000" lvl="0" marL="457200" rtl="0" algn="l">
              <a:lnSpc>
                <a:spcPct val="115000"/>
              </a:lnSpc>
              <a:spcBef>
                <a:spcPts val="0"/>
              </a:spcBef>
              <a:spcAft>
                <a:spcPts val="0"/>
              </a:spcAft>
              <a:buSzPts val="2400"/>
              <a:buChar char="●"/>
            </a:pPr>
            <a:r>
              <a:rPr lang="en-US" sz="2800"/>
              <a:t>Problems (Demons)</a:t>
            </a:r>
            <a:endParaRPr/>
          </a:p>
          <a:p>
            <a:pPr indent="-381000" lvl="0" marL="457200" rtl="0" algn="l">
              <a:lnSpc>
                <a:spcPct val="115000"/>
              </a:lnSpc>
              <a:spcBef>
                <a:spcPts val="0"/>
              </a:spcBef>
              <a:spcAft>
                <a:spcPts val="0"/>
              </a:spcAft>
              <a:buSzPts val="2400"/>
              <a:buChar char="●"/>
            </a:pPr>
            <a:r>
              <a:rPr lang="en-US" sz="2800"/>
              <a:t>GDTA</a:t>
            </a:r>
            <a:endParaRPr/>
          </a:p>
          <a:p>
            <a:pPr indent="-381000" lvl="0" marL="457200" rtl="0" algn="l">
              <a:lnSpc>
                <a:spcPct val="115000"/>
              </a:lnSpc>
              <a:spcBef>
                <a:spcPts val="0"/>
              </a:spcBef>
              <a:spcAft>
                <a:spcPts val="0"/>
              </a:spcAft>
              <a:buSzPts val="2400"/>
              <a:buChar char="●"/>
            </a:pPr>
            <a:r>
              <a:rPr lang="en-US" sz="2800"/>
              <a:t>Interview Questions</a:t>
            </a:r>
            <a:endParaRPr/>
          </a:p>
          <a:p>
            <a:pPr indent="-381000" lvl="0" marL="457200" rtl="0" algn="l">
              <a:lnSpc>
                <a:spcPct val="115000"/>
              </a:lnSpc>
              <a:spcBef>
                <a:spcPts val="0"/>
              </a:spcBef>
              <a:spcAft>
                <a:spcPts val="0"/>
              </a:spcAft>
              <a:buSzPts val="2400"/>
              <a:buChar char="●"/>
            </a:pPr>
            <a:r>
              <a:rPr lang="en-US" sz="2800"/>
              <a:t>User Feedback</a:t>
            </a:r>
            <a:endParaRPr/>
          </a:p>
          <a:p>
            <a:pPr indent="-381000" lvl="0" marL="457200" rtl="0" algn="l">
              <a:lnSpc>
                <a:spcPct val="115000"/>
              </a:lnSpc>
              <a:spcBef>
                <a:spcPts val="0"/>
              </a:spcBef>
              <a:spcAft>
                <a:spcPts val="0"/>
              </a:spcAft>
              <a:buSzPts val="2400"/>
              <a:buChar char="●"/>
            </a:pPr>
            <a:r>
              <a:rPr lang="en-US" sz="2800"/>
              <a:t>Dealing with Demons and System Modifications</a:t>
            </a:r>
            <a:endParaRPr/>
          </a:p>
          <a:p>
            <a:pPr indent="-381000" lvl="0" marL="457200" rtl="0" algn="l">
              <a:lnSpc>
                <a:spcPct val="115000"/>
              </a:lnSpc>
              <a:spcBef>
                <a:spcPts val="0"/>
              </a:spcBef>
              <a:spcAft>
                <a:spcPts val="0"/>
              </a:spcAft>
              <a:buSzPts val="2400"/>
              <a:buChar char="●"/>
            </a:pPr>
            <a:r>
              <a:rPr lang="en-US" sz="2800"/>
              <a:t>Measures of Situational Awareness</a:t>
            </a:r>
            <a:endParaRPr/>
          </a:p>
          <a:p>
            <a:pPr indent="-381000" lvl="0" marL="457200" rtl="0" algn="l">
              <a:lnSpc>
                <a:spcPct val="115000"/>
              </a:lnSpc>
              <a:spcBef>
                <a:spcPts val="0"/>
              </a:spcBef>
              <a:spcAft>
                <a:spcPts val="0"/>
              </a:spcAft>
              <a:buSzPts val="2400"/>
              <a:buChar char="●"/>
            </a:pPr>
            <a:r>
              <a:rPr lang="en-US" sz="2800"/>
              <a:t>Conclusion</a:t>
            </a:r>
            <a:br>
              <a:rPr lang="en-US" sz="2800"/>
            </a:br>
            <a:endParaRPr sz="2800"/>
          </a:p>
          <a:p>
            <a:pPr indent="-228600" lvl="0" marL="457200" rtl="0" algn="l">
              <a:lnSpc>
                <a:spcPct val="115000"/>
              </a:lnSpc>
              <a:spcBef>
                <a:spcPts val="0"/>
              </a:spcBef>
              <a:spcAft>
                <a:spcPts val="0"/>
              </a:spcAft>
              <a:buSzPts val="2400"/>
              <a:buNone/>
            </a:pPr>
            <a:r>
              <a:t/>
            </a:r>
            <a:endParaRPr/>
          </a:p>
          <a:p>
            <a:pPr indent="-228600" lvl="0" marL="457200" rtl="0" algn="l">
              <a:lnSpc>
                <a:spcPct val="115000"/>
              </a:lnSpc>
              <a:spcBef>
                <a:spcPts val="0"/>
              </a:spcBef>
              <a:spcAft>
                <a:spcPts val="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ph idx="1" type="body"/>
          </p:nvPr>
        </p:nvSpPr>
        <p:spPr>
          <a:xfrm>
            <a:off x="108284" y="132347"/>
            <a:ext cx="11766884" cy="6459521"/>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b="1" lang="en-US" u="sng">
                <a:latin typeface="Average"/>
                <a:ea typeface="Average"/>
                <a:cs typeface="Average"/>
                <a:sym typeface="Average"/>
              </a:rPr>
              <a:t>Solution for Problem 1 cont.…</a:t>
            </a:r>
            <a:endParaRPr/>
          </a:p>
          <a:p>
            <a:pPr indent="0" lvl="0" marL="0" rtl="0" algn="l">
              <a:lnSpc>
                <a:spcPct val="100000"/>
              </a:lnSpc>
              <a:spcBef>
                <a:spcPts val="0"/>
              </a:spcBef>
              <a:spcAft>
                <a:spcPts val="0"/>
              </a:spcAft>
              <a:buSzPts val="2400"/>
              <a:buNone/>
            </a:pPr>
            <a:r>
              <a:t/>
            </a:r>
            <a:endParaRPr b="1" sz="1400"/>
          </a:p>
          <a:p>
            <a:pPr indent="0" lvl="0" marL="0" rtl="0" algn="l">
              <a:lnSpc>
                <a:spcPct val="100000"/>
              </a:lnSpc>
              <a:spcBef>
                <a:spcPts val="0"/>
              </a:spcBef>
              <a:spcAft>
                <a:spcPts val="0"/>
              </a:spcAft>
              <a:buSzPts val="2400"/>
              <a:buNone/>
            </a:pPr>
            <a:r>
              <a:rPr b="1" lang="en-US" sz="1600"/>
              <a:t>Major Map Information and Scheduling Information: </a:t>
            </a:r>
            <a:r>
              <a:rPr lang="en-US" sz="1600"/>
              <a:t>To reduce the load on the memory reserves of the user, we integrated major map and scheduling information all on the same interface so the user can look up the information required to register for a class easily. </a:t>
            </a:r>
            <a:endParaRPr/>
          </a:p>
          <a:p>
            <a:pPr indent="0" lvl="0" marL="0" rtl="0" algn="l">
              <a:lnSpc>
                <a:spcPct val="100000"/>
              </a:lnSpc>
              <a:spcBef>
                <a:spcPts val="0"/>
              </a:spcBef>
              <a:spcAft>
                <a:spcPts val="0"/>
              </a:spcAft>
              <a:buSzPts val="2400"/>
              <a:buNone/>
            </a:pPr>
            <a:r>
              <a:t/>
            </a:r>
            <a:endParaRPr sz="1400"/>
          </a:p>
          <a:p>
            <a:pPr indent="0" lvl="0" marL="76200" rtl="0" algn="l">
              <a:lnSpc>
                <a:spcPct val="115000"/>
              </a:lnSpc>
              <a:spcBef>
                <a:spcPts val="0"/>
              </a:spcBef>
              <a:spcAft>
                <a:spcPts val="0"/>
              </a:spcAft>
              <a:buSzPts val="2400"/>
              <a:buNone/>
            </a:pPr>
            <a:r>
              <a:t/>
            </a:r>
            <a:endParaRPr/>
          </a:p>
        </p:txBody>
      </p:sp>
      <p:pic>
        <p:nvPicPr>
          <p:cNvPr id="205" name="Google Shape;205;p33"/>
          <p:cNvPicPr preferRelativeResize="0"/>
          <p:nvPr/>
        </p:nvPicPr>
        <p:blipFill rotWithShape="1">
          <a:blip r:embed="rId3">
            <a:alphaModFix/>
          </a:blip>
          <a:srcRect b="0" l="0" r="0" t="0"/>
          <a:stretch/>
        </p:blipFill>
        <p:spPr>
          <a:xfrm>
            <a:off x="1130968" y="1789179"/>
            <a:ext cx="9324474" cy="3279641"/>
          </a:xfrm>
          <a:prstGeom prst="rect">
            <a:avLst/>
          </a:prstGeom>
          <a:noFill/>
          <a:ln>
            <a:noFill/>
          </a:ln>
        </p:spPr>
      </p:pic>
      <p:sp>
        <p:nvSpPr>
          <p:cNvPr id="206" name="Google Shape;206;p33"/>
          <p:cNvSpPr txBox="1"/>
          <p:nvPr/>
        </p:nvSpPr>
        <p:spPr>
          <a:xfrm>
            <a:off x="4266597" y="5254253"/>
            <a:ext cx="3116842" cy="773673"/>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400" u="none" cap="none" strike="noStrike">
                <a:solidFill>
                  <a:srgbClr val="000000"/>
                </a:solidFill>
                <a:latin typeface="Calibri"/>
                <a:ea typeface="Calibri"/>
                <a:cs typeface="Calibri"/>
                <a:sym typeface="Calibri"/>
              </a:rPr>
              <a:t>The user can now view his/her current schedule and also access Major Maps from the same interface</a:t>
            </a:r>
            <a:endParaRPr/>
          </a:p>
        </p:txBody>
      </p:sp>
      <p:sp>
        <p:nvSpPr>
          <p:cNvPr id="207" name="Google Shape;207;p33"/>
          <p:cNvSpPr txBox="1"/>
          <p:nvPr/>
        </p:nvSpPr>
        <p:spPr>
          <a:xfrm>
            <a:off x="1130968" y="3100057"/>
            <a:ext cx="3513221" cy="328942"/>
          </a:xfrm>
          <a:prstGeom prst="rect">
            <a:avLst/>
          </a:prstGeom>
          <a:noFill/>
          <a:ln cap="flat" cmpd="sng" w="381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33"/>
          <p:cNvSpPr txBox="1"/>
          <p:nvPr/>
        </p:nvSpPr>
        <p:spPr>
          <a:xfrm>
            <a:off x="8114046" y="1720535"/>
            <a:ext cx="2473743" cy="878286"/>
          </a:xfrm>
          <a:prstGeom prst="rect">
            <a:avLst/>
          </a:prstGeom>
          <a:noFill/>
          <a:ln cap="flat" cmpd="sng" w="381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209" name="Google Shape;209;p33"/>
          <p:cNvCxnSpPr/>
          <p:nvPr/>
        </p:nvCxnSpPr>
        <p:spPr>
          <a:xfrm>
            <a:off x="3356811" y="3428999"/>
            <a:ext cx="1985210" cy="1825255"/>
          </a:xfrm>
          <a:prstGeom prst="straightConnector1">
            <a:avLst/>
          </a:prstGeom>
          <a:noFill/>
          <a:ln cap="flat" cmpd="sng" w="38100">
            <a:solidFill>
              <a:srgbClr val="00B0F0"/>
            </a:solidFill>
            <a:prstDash val="solid"/>
            <a:round/>
            <a:headEnd len="sm" w="sm" type="none"/>
            <a:tailEnd len="med" w="med" type="triangle"/>
          </a:ln>
        </p:spPr>
      </p:cxnSp>
      <p:cxnSp>
        <p:nvCxnSpPr>
          <p:cNvPr id="210" name="Google Shape;210;p33"/>
          <p:cNvCxnSpPr>
            <a:endCxn id="206" idx="0"/>
          </p:cNvCxnSpPr>
          <p:nvPr/>
        </p:nvCxnSpPr>
        <p:spPr>
          <a:xfrm flipH="1">
            <a:off x="5825018" y="2598953"/>
            <a:ext cx="3162600" cy="2655300"/>
          </a:xfrm>
          <a:prstGeom prst="straightConnector1">
            <a:avLst/>
          </a:prstGeom>
          <a:noFill/>
          <a:ln cap="flat" cmpd="sng" w="38100">
            <a:solidFill>
              <a:srgbClr val="00B0F0"/>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idx="1" type="body"/>
          </p:nvPr>
        </p:nvSpPr>
        <p:spPr>
          <a:xfrm>
            <a:off x="136478" y="177421"/>
            <a:ext cx="11900847" cy="6509982"/>
          </a:xfrm>
          <a:prstGeom prst="rect">
            <a:avLst/>
          </a:prstGeom>
          <a:noFill/>
          <a:ln>
            <a:noFill/>
          </a:ln>
        </p:spPr>
        <p:txBody>
          <a:bodyPr anchorCtr="0" anchor="t" bIns="121900" lIns="121900" spcFirstLastPara="1" rIns="121900" wrap="square" tIns="121900">
            <a:noAutofit/>
          </a:bodyPr>
          <a:lstStyle/>
          <a:p>
            <a:pPr indent="0" lvl="0" marL="76200" rtl="0" algn="l">
              <a:lnSpc>
                <a:spcPct val="115000"/>
              </a:lnSpc>
              <a:spcBef>
                <a:spcPts val="0"/>
              </a:spcBef>
              <a:spcAft>
                <a:spcPts val="0"/>
              </a:spcAft>
              <a:buSzPts val="2400"/>
              <a:buNone/>
            </a:pPr>
            <a:r>
              <a:rPr b="1" lang="en-US" u="sng"/>
              <a:t>Solution for Problem 2 (Fatigue, Anxiety and Other Stressors)</a:t>
            </a:r>
            <a:endParaRPr/>
          </a:p>
          <a:p>
            <a:pPr indent="0" lvl="0" marL="0" rtl="0" algn="l">
              <a:lnSpc>
                <a:spcPct val="100000"/>
              </a:lnSpc>
              <a:spcBef>
                <a:spcPts val="0"/>
              </a:spcBef>
              <a:spcAft>
                <a:spcPts val="0"/>
              </a:spcAft>
              <a:buSzPts val="2400"/>
              <a:buNone/>
            </a:pPr>
            <a:r>
              <a:t/>
            </a:r>
            <a:endParaRPr b="1" sz="1600" u="sng"/>
          </a:p>
          <a:p>
            <a:pPr indent="0" lvl="0" marL="0" rtl="0" algn="l">
              <a:lnSpc>
                <a:spcPct val="100000"/>
              </a:lnSpc>
              <a:spcBef>
                <a:spcPts val="0"/>
              </a:spcBef>
              <a:spcAft>
                <a:spcPts val="0"/>
              </a:spcAft>
              <a:buSzPts val="2400"/>
              <a:buNone/>
            </a:pPr>
            <a:r>
              <a:rPr lang="en-US" sz="1600"/>
              <a:t>Based on the user feedback collected, it was identified that system users normally get stressed when the system crashes due to high network traffic. To deal with the stress caused by heavy network traffic, we are creating a HTML version or a lighter version of the Class Scheduling System that would load even when there is high network traffic.</a:t>
            </a:r>
            <a:endParaRPr/>
          </a:p>
          <a:p>
            <a:pPr indent="0" lvl="0" marL="0" rtl="0" algn="l">
              <a:lnSpc>
                <a:spcPct val="100000"/>
              </a:lnSpc>
              <a:spcBef>
                <a:spcPts val="0"/>
              </a:spcBef>
              <a:spcAft>
                <a:spcPts val="0"/>
              </a:spcAft>
              <a:buSzPts val="2400"/>
              <a:buNone/>
            </a:pPr>
            <a:r>
              <a:t/>
            </a:r>
            <a:endParaRPr b="1" sz="1600" u="sng"/>
          </a:p>
          <a:p>
            <a:pPr indent="0" lvl="0" marL="76200" rtl="0" algn="l">
              <a:lnSpc>
                <a:spcPct val="115000"/>
              </a:lnSpc>
              <a:spcBef>
                <a:spcPts val="0"/>
              </a:spcBef>
              <a:spcAft>
                <a:spcPts val="0"/>
              </a:spcAft>
              <a:buSzPts val="2400"/>
              <a:buNone/>
            </a:pPr>
            <a:r>
              <a:t/>
            </a:r>
            <a:endParaRPr/>
          </a:p>
        </p:txBody>
      </p:sp>
      <p:pic>
        <p:nvPicPr>
          <p:cNvPr id="216" name="Google Shape;216;p34"/>
          <p:cNvPicPr preferRelativeResize="0"/>
          <p:nvPr/>
        </p:nvPicPr>
        <p:blipFill rotWithShape="1">
          <a:blip r:embed="rId3">
            <a:alphaModFix/>
          </a:blip>
          <a:srcRect b="0" l="0" r="0" t="0"/>
          <a:stretch/>
        </p:blipFill>
        <p:spPr>
          <a:xfrm>
            <a:off x="177421" y="2292969"/>
            <a:ext cx="6522565" cy="3698397"/>
          </a:xfrm>
          <a:prstGeom prst="rect">
            <a:avLst/>
          </a:prstGeom>
          <a:noFill/>
          <a:ln>
            <a:noFill/>
          </a:ln>
        </p:spPr>
      </p:pic>
      <p:sp>
        <p:nvSpPr>
          <p:cNvPr id="217" name="Google Shape;217;p34"/>
          <p:cNvSpPr txBox="1"/>
          <p:nvPr/>
        </p:nvSpPr>
        <p:spPr>
          <a:xfrm>
            <a:off x="2431611" y="3967874"/>
            <a:ext cx="1976615" cy="262932"/>
          </a:xfrm>
          <a:prstGeom prst="rect">
            <a:avLst/>
          </a:prstGeom>
          <a:noFill/>
          <a:ln cap="flat" cmpd="sng" w="381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8" name="Google Shape;218;p34"/>
          <p:cNvSpPr txBox="1"/>
          <p:nvPr/>
        </p:nvSpPr>
        <p:spPr>
          <a:xfrm>
            <a:off x="8316143" y="3219734"/>
            <a:ext cx="3093385" cy="874593"/>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400" u="none" cap="none" strike="noStrike">
                <a:solidFill>
                  <a:srgbClr val="000000"/>
                </a:solidFill>
                <a:latin typeface="Calibri"/>
                <a:ea typeface="Calibri"/>
                <a:cs typeface="Calibri"/>
                <a:sym typeface="Calibri"/>
              </a:rPr>
              <a:t>By clicking on this link, a lighter version of the Class Scheduling System would be displayed.</a:t>
            </a:r>
            <a:endParaRPr/>
          </a:p>
        </p:txBody>
      </p:sp>
      <p:cxnSp>
        <p:nvCxnSpPr>
          <p:cNvPr id="219" name="Google Shape;219;p34"/>
          <p:cNvCxnSpPr>
            <a:stCxn id="217" idx="3"/>
            <a:endCxn id="218" idx="1"/>
          </p:cNvCxnSpPr>
          <p:nvPr/>
        </p:nvCxnSpPr>
        <p:spPr>
          <a:xfrm flipH="1" rot="10800000">
            <a:off x="4408226" y="3657140"/>
            <a:ext cx="3907800" cy="442200"/>
          </a:xfrm>
          <a:prstGeom prst="straightConnector1">
            <a:avLst/>
          </a:prstGeom>
          <a:noFill/>
          <a:ln cap="flat" cmpd="sng" w="38100">
            <a:solidFill>
              <a:srgbClr val="00B0F0"/>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idx="1" type="body"/>
          </p:nvPr>
        </p:nvSpPr>
        <p:spPr>
          <a:xfrm>
            <a:off x="245661" y="204716"/>
            <a:ext cx="11709778" cy="6414448"/>
          </a:xfrm>
          <a:prstGeom prst="rect">
            <a:avLst/>
          </a:prstGeom>
          <a:noFill/>
          <a:ln>
            <a:noFill/>
          </a:ln>
        </p:spPr>
        <p:txBody>
          <a:bodyPr anchorCtr="0" anchor="t" bIns="121900" lIns="121900" spcFirstLastPara="1" rIns="121900" wrap="square" tIns="121900">
            <a:noAutofit/>
          </a:bodyPr>
          <a:lstStyle/>
          <a:p>
            <a:pPr indent="0" lvl="0" marL="76200" rtl="0" algn="l">
              <a:lnSpc>
                <a:spcPct val="115000"/>
              </a:lnSpc>
              <a:spcBef>
                <a:spcPts val="0"/>
              </a:spcBef>
              <a:spcAft>
                <a:spcPts val="0"/>
              </a:spcAft>
              <a:buSzPts val="2400"/>
              <a:buNone/>
            </a:pPr>
            <a:r>
              <a:rPr b="1" lang="en-US" u="sng"/>
              <a:t>Solution for Problem 3 (Data Overload)</a:t>
            </a:r>
            <a:endParaRPr/>
          </a:p>
          <a:p>
            <a:pPr indent="0" lvl="0" marL="76200" rtl="0" algn="just">
              <a:lnSpc>
                <a:spcPct val="115000"/>
              </a:lnSpc>
              <a:spcBef>
                <a:spcPts val="0"/>
              </a:spcBef>
              <a:spcAft>
                <a:spcPts val="0"/>
              </a:spcAft>
              <a:buSzPts val="2400"/>
              <a:buNone/>
            </a:pPr>
            <a:r>
              <a:t/>
            </a:r>
            <a:endParaRPr sz="1600"/>
          </a:p>
          <a:p>
            <a:pPr indent="0" lvl="0" marL="76200" rtl="0" algn="just">
              <a:lnSpc>
                <a:spcPct val="115000"/>
              </a:lnSpc>
              <a:spcBef>
                <a:spcPts val="0"/>
              </a:spcBef>
              <a:spcAft>
                <a:spcPts val="0"/>
              </a:spcAft>
              <a:buSzPts val="2400"/>
              <a:buNone/>
            </a:pPr>
            <a:r>
              <a:rPr lang="en-US" sz="1600"/>
              <a:t>The user can get overwhelmed by the sheer number of courses available on the Class Scheduling website. To simply the process and make the user better aware of what courses he/she needs to take, we are incorporating color coding and information buttons into the UI.  </a:t>
            </a:r>
            <a:endParaRPr/>
          </a:p>
          <a:p>
            <a:pPr indent="0" lvl="0" marL="76200" rtl="0" algn="just">
              <a:lnSpc>
                <a:spcPct val="115000"/>
              </a:lnSpc>
              <a:spcBef>
                <a:spcPts val="0"/>
              </a:spcBef>
              <a:spcAft>
                <a:spcPts val="0"/>
              </a:spcAft>
              <a:buSzPts val="2400"/>
              <a:buNone/>
            </a:pPr>
            <a:r>
              <a:t/>
            </a:r>
            <a:endParaRPr sz="1600"/>
          </a:p>
          <a:p>
            <a:pPr indent="0" lvl="0" marL="76200" rtl="0" algn="just">
              <a:lnSpc>
                <a:spcPct val="115000"/>
              </a:lnSpc>
              <a:spcBef>
                <a:spcPts val="0"/>
              </a:spcBef>
              <a:spcAft>
                <a:spcPts val="0"/>
              </a:spcAft>
              <a:buSzPts val="2400"/>
              <a:buNone/>
            </a:pPr>
            <a:r>
              <a:rPr lang="en-US" sz="1600"/>
              <a:t>The user can find it difficult to keep track of the courses he/she has finished and the mandatory courses that are required for his/her major. This design modification provides the needed information using a simple color coding scheme.</a:t>
            </a:r>
            <a:endParaRPr/>
          </a:p>
          <a:p>
            <a:pPr indent="0" lvl="0" marL="76200" rtl="0" algn="just">
              <a:lnSpc>
                <a:spcPct val="115000"/>
              </a:lnSpc>
              <a:spcBef>
                <a:spcPts val="0"/>
              </a:spcBef>
              <a:spcAft>
                <a:spcPts val="0"/>
              </a:spcAft>
              <a:buSzPts val="2400"/>
              <a:buNone/>
            </a:pPr>
            <a:r>
              <a:t/>
            </a:r>
            <a:endParaRPr sz="1600"/>
          </a:p>
          <a:p>
            <a:pPr indent="0" lvl="0" marL="76200" rtl="0" algn="just">
              <a:lnSpc>
                <a:spcPct val="115000"/>
              </a:lnSpc>
              <a:spcBef>
                <a:spcPts val="0"/>
              </a:spcBef>
              <a:spcAft>
                <a:spcPts val="0"/>
              </a:spcAft>
              <a:buSzPts val="2400"/>
              <a:buNone/>
            </a:pPr>
            <a:r>
              <a:t/>
            </a:r>
            <a:endParaRPr sz="1600"/>
          </a:p>
          <a:p>
            <a:pPr indent="0" lvl="0" marL="76200" rtl="0" algn="l">
              <a:lnSpc>
                <a:spcPct val="115000"/>
              </a:lnSpc>
              <a:spcBef>
                <a:spcPts val="0"/>
              </a:spcBef>
              <a:spcAft>
                <a:spcPts val="0"/>
              </a:spcAft>
              <a:buSzPts val="2400"/>
              <a:buNone/>
            </a:pPr>
            <a:r>
              <a:t/>
            </a:r>
            <a:endParaRPr/>
          </a:p>
          <a:p>
            <a:pPr indent="0" lvl="0" marL="76200" rtl="0" algn="l">
              <a:lnSpc>
                <a:spcPct val="115000"/>
              </a:lnSpc>
              <a:spcBef>
                <a:spcPts val="0"/>
              </a:spcBef>
              <a:spcAft>
                <a:spcPts val="0"/>
              </a:spcAft>
              <a:buSzPts val="2400"/>
              <a:buNone/>
            </a:pPr>
            <a:r>
              <a:t/>
            </a:r>
            <a:endParaRPr/>
          </a:p>
          <a:p>
            <a:pPr indent="0" lvl="0" marL="76200" rtl="0" algn="l">
              <a:lnSpc>
                <a:spcPct val="115000"/>
              </a:lnSpc>
              <a:spcBef>
                <a:spcPts val="0"/>
              </a:spcBef>
              <a:spcAft>
                <a:spcPts val="0"/>
              </a:spcAft>
              <a:buSzPts val="2400"/>
              <a:buNone/>
            </a:pPr>
            <a:r>
              <a:t/>
            </a:r>
            <a:endParaRPr/>
          </a:p>
          <a:p>
            <a:pPr indent="0" lvl="0" marL="76200" rtl="0" algn="l">
              <a:lnSpc>
                <a:spcPct val="115000"/>
              </a:lnSpc>
              <a:spcBef>
                <a:spcPts val="0"/>
              </a:spcBef>
              <a:spcAft>
                <a:spcPts val="0"/>
              </a:spcAft>
              <a:buSzPts val="2400"/>
              <a:buNone/>
            </a:pPr>
            <a:r>
              <a:t/>
            </a:r>
            <a:endParaRPr sz="1600"/>
          </a:p>
        </p:txBody>
      </p:sp>
      <p:graphicFrame>
        <p:nvGraphicFramePr>
          <p:cNvPr id="225" name="Google Shape;225;p35"/>
          <p:cNvGraphicFramePr/>
          <p:nvPr/>
        </p:nvGraphicFramePr>
        <p:xfrm>
          <a:off x="941696" y="3429000"/>
          <a:ext cx="3000000" cy="3000000"/>
        </p:xfrm>
        <a:graphic>
          <a:graphicData uri="http://schemas.openxmlformats.org/drawingml/2006/table">
            <a:tbl>
              <a:tblPr>
                <a:noFill/>
                <a:tableStyleId>{86D0ABA5-C880-4AFE-9599-841171937976}</a:tableStyleId>
              </a:tblPr>
              <a:tblGrid>
                <a:gridCol w="1033150"/>
                <a:gridCol w="9707650"/>
              </a:tblGrid>
              <a:tr h="370450">
                <a:tc gridSpan="2">
                  <a:txBody>
                    <a:bodyPr>
                      <a:noAutofit/>
                    </a:bodyPr>
                    <a:lstStyle/>
                    <a:p>
                      <a:pPr indent="0" lvl="0" marL="0" marR="0" rtl="0" algn="ctr">
                        <a:lnSpc>
                          <a:spcPct val="107000"/>
                        </a:lnSpc>
                        <a:spcBef>
                          <a:spcPts val="0"/>
                        </a:spcBef>
                        <a:spcAft>
                          <a:spcPts val="0"/>
                        </a:spcAft>
                        <a:buNone/>
                      </a:pPr>
                      <a:r>
                        <a:rPr b="1" lang="en-US" sz="1200" u="none" cap="none" strike="noStrike">
                          <a:solidFill>
                            <a:srgbClr val="000000"/>
                          </a:solidFill>
                          <a:latin typeface="Calibri"/>
                          <a:ea typeface="Calibri"/>
                          <a:cs typeface="Calibri"/>
                          <a:sym typeface="Calibri"/>
                        </a:rPr>
                        <a:t>Color Coding Scheme</a:t>
                      </a:r>
                      <a:endParaRPr sz="12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hMerge="1"/>
              </a:tr>
              <a:tr h="370450">
                <a:tc>
                  <a:txBody>
                    <a:bodyPr>
                      <a:noAutofit/>
                    </a:bodyPr>
                    <a:lstStyle/>
                    <a:p>
                      <a:pPr indent="0" lvl="0" marL="0" marR="0" rtl="0" algn="ctr">
                        <a:lnSpc>
                          <a:spcPct val="107000"/>
                        </a:lnSpc>
                        <a:spcBef>
                          <a:spcPts val="0"/>
                        </a:spcBef>
                        <a:spcAft>
                          <a:spcPts val="0"/>
                        </a:spcAft>
                        <a:buNone/>
                      </a:pPr>
                      <a:r>
                        <a:rPr b="1" lang="en-US" sz="1800" u="none" cap="none" strike="noStrike">
                          <a:solidFill>
                            <a:srgbClr val="FFFFFF"/>
                          </a:solidFill>
                          <a:latin typeface="Calibri"/>
                          <a:ea typeface="Calibri"/>
                          <a:cs typeface="Calibri"/>
                          <a:sym typeface="Calibri"/>
                        </a:rPr>
                        <a:t>Color </a:t>
                      </a:r>
                      <a:endParaRPr sz="18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c>
                  <a:txBody>
                    <a:bodyPr>
                      <a:noAutofit/>
                    </a:bodyPr>
                    <a:lstStyle/>
                    <a:p>
                      <a:pPr indent="0" lvl="0" marL="0" marR="0" rtl="0" algn="ctr">
                        <a:lnSpc>
                          <a:spcPct val="107000"/>
                        </a:lnSpc>
                        <a:spcBef>
                          <a:spcPts val="0"/>
                        </a:spcBef>
                        <a:spcAft>
                          <a:spcPts val="0"/>
                        </a:spcAft>
                        <a:buNone/>
                      </a:pPr>
                      <a:r>
                        <a:rPr b="1" lang="en-US" sz="1800" u="none" cap="none" strike="noStrike">
                          <a:solidFill>
                            <a:srgbClr val="FFFFFF"/>
                          </a:solidFill>
                          <a:latin typeface="Calibri"/>
                          <a:ea typeface="Calibri"/>
                          <a:cs typeface="Calibri"/>
                          <a:sym typeface="Calibri"/>
                        </a:rPr>
                        <a:t>Significance</a:t>
                      </a:r>
                      <a:endParaRPr sz="18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solidFill>
                  </a:tcPr>
                </a:tc>
              </a:tr>
              <a:tr h="333850">
                <a:tc>
                  <a:txBody>
                    <a:bodyPr>
                      <a:noAutofit/>
                    </a:bodyPr>
                    <a:lstStyle/>
                    <a:p>
                      <a:pPr indent="0" lvl="0" marL="0" marR="0" rtl="0" algn="l">
                        <a:lnSpc>
                          <a:spcPct val="107000"/>
                        </a:lnSpc>
                        <a:spcBef>
                          <a:spcPts val="0"/>
                        </a:spcBef>
                        <a:spcAft>
                          <a:spcPts val="0"/>
                        </a:spcAft>
                        <a:buNone/>
                      </a:pPr>
                      <a:r>
                        <a:rPr b="1" lang="en-US" sz="1800" u="none" cap="none" strike="noStrike">
                          <a:solidFill>
                            <a:srgbClr val="000000"/>
                          </a:solidFill>
                          <a:latin typeface="Calibri"/>
                          <a:ea typeface="Calibri"/>
                          <a:cs typeface="Calibri"/>
                          <a:sym typeface="Calibri"/>
                        </a:rPr>
                        <a:t>Orange</a:t>
                      </a:r>
                      <a:endParaRPr sz="18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noAutofit/>
                    </a:bodyPr>
                    <a:lstStyle/>
                    <a:p>
                      <a:pPr indent="0" lvl="0" marL="0" marR="0" rtl="0" algn="l">
                        <a:lnSpc>
                          <a:spcPct val="107000"/>
                        </a:lnSpc>
                        <a:spcBef>
                          <a:spcPts val="0"/>
                        </a:spcBef>
                        <a:spcAft>
                          <a:spcPts val="0"/>
                        </a:spcAft>
                        <a:buNone/>
                      </a:pPr>
                      <a:r>
                        <a:rPr lang="en-US" sz="1800" u="none" cap="none" strike="noStrike">
                          <a:latin typeface="Calibri"/>
                          <a:ea typeface="Calibri"/>
                          <a:cs typeface="Calibri"/>
                          <a:sym typeface="Calibri"/>
                        </a:rPr>
                        <a:t>Courses that are compulsory and should be taken as soon as possible</a:t>
                      </a:r>
                      <a:endParaRPr sz="18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3900">
                <a:tc>
                  <a:txBody>
                    <a:bodyPr>
                      <a:noAutofit/>
                    </a:bodyPr>
                    <a:lstStyle/>
                    <a:p>
                      <a:pPr indent="0" lvl="0" marL="0" marR="0" rtl="0" algn="l">
                        <a:lnSpc>
                          <a:spcPct val="107000"/>
                        </a:lnSpc>
                        <a:spcBef>
                          <a:spcPts val="0"/>
                        </a:spcBef>
                        <a:spcAft>
                          <a:spcPts val="0"/>
                        </a:spcAft>
                        <a:buNone/>
                      </a:pPr>
                      <a:r>
                        <a:rPr b="1" lang="en-US" sz="1800" u="none" cap="none" strike="noStrike">
                          <a:solidFill>
                            <a:srgbClr val="000000"/>
                          </a:solidFill>
                          <a:latin typeface="Calibri"/>
                          <a:ea typeface="Calibri"/>
                          <a:cs typeface="Calibri"/>
                          <a:sym typeface="Calibri"/>
                        </a:rPr>
                        <a:t>Red</a:t>
                      </a:r>
                      <a:endParaRPr sz="18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22B00"/>
                    </a:solidFill>
                  </a:tcPr>
                </a:tc>
                <a:tc>
                  <a:txBody>
                    <a:bodyPr>
                      <a:noAutofit/>
                    </a:bodyPr>
                    <a:lstStyle/>
                    <a:p>
                      <a:pPr indent="0" lvl="0" marL="0" marR="0" rtl="0" algn="l">
                        <a:lnSpc>
                          <a:spcPct val="107000"/>
                        </a:lnSpc>
                        <a:spcBef>
                          <a:spcPts val="0"/>
                        </a:spcBef>
                        <a:spcAft>
                          <a:spcPts val="0"/>
                        </a:spcAft>
                        <a:buNone/>
                      </a:pPr>
                      <a:r>
                        <a:rPr lang="en-US" sz="1800" u="none" cap="none" strike="noStrike">
                          <a:latin typeface="Calibri"/>
                          <a:ea typeface="Calibri"/>
                          <a:cs typeface="Calibri"/>
                          <a:sym typeface="Calibri"/>
                        </a:rPr>
                        <a:t>Courses that cannot be taken due to scheduling conflicts/pre-requisite deficiencies/class is at capacity </a:t>
                      </a:r>
                      <a:endParaRPr sz="18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7550">
                <a:tc>
                  <a:txBody>
                    <a:bodyPr>
                      <a:noAutofit/>
                    </a:bodyPr>
                    <a:lstStyle/>
                    <a:p>
                      <a:pPr indent="0" lvl="0" marL="0" marR="0" rtl="0" algn="l">
                        <a:lnSpc>
                          <a:spcPct val="107000"/>
                        </a:lnSpc>
                        <a:spcBef>
                          <a:spcPts val="0"/>
                        </a:spcBef>
                        <a:spcAft>
                          <a:spcPts val="0"/>
                        </a:spcAft>
                        <a:buNone/>
                      </a:pPr>
                      <a:r>
                        <a:rPr b="1" lang="en-US" sz="1800" u="none" cap="none" strike="noStrike">
                          <a:solidFill>
                            <a:schemeClr val="lt1"/>
                          </a:solidFill>
                          <a:latin typeface="Calibri"/>
                          <a:ea typeface="Calibri"/>
                          <a:cs typeface="Calibri"/>
                          <a:sym typeface="Calibri"/>
                        </a:rPr>
                        <a:t>White</a:t>
                      </a:r>
                      <a:endParaRPr sz="1800" u="none" cap="none" strike="noStrike">
                        <a:solidFill>
                          <a:schemeClr val="lt1"/>
                        </a:solidFill>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1"/>
                    </a:solidFill>
                  </a:tcPr>
                </a:tc>
                <a:tc>
                  <a:txBody>
                    <a:bodyPr>
                      <a:noAutofit/>
                    </a:bodyPr>
                    <a:lstStyle/>
                    <a:p>
                      <a:pPr indent="0" lvl="0" marL="0" marR="0" rtl="0" algn="l">
                        <a:lnSpc>
                          <a:spcPct val="107000"/>
                        </a:lnSpc>
                        <a:spcBef>
                          <a:spcPts val="0"/>
                        </a:spcBef>
                        <a:spcAft>
                          <a:spcPts val="0"/>
                        </a:spcAft>
                        <a:buNone/>
                      </a:pPr>
                      <a:r>
                        <a:rPr lang="en-US" sz="1800" u="none" cap="none" strike="noStrike">
                          <a:latin typeface="Calibri"/>
                          <a:ea typeface="Calibri"/>
                          <a:cs typeface="Calibri"/>
                          <a:sym typeface="Calibri"/>
                        </a:rPr>
                        <a:t>Courses that can be taken but are not compulsory</a:t>
                      </a:r>
                      <a:endParaRPr sz="18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450">
                <a:tc>
                  <a:txBody>
                    <a:bodyPr>
                      <a:noAutofit/>
                    </a:bodyPr>
                    <a:lstStyle/>
                    <a:p>
                      <a:pPr indent="0" lvl="0" marL="0" marR="0" rtl="0" algn="l">
                        <a:lnSpc>
                          <a:spcPct val="107000"/>
                        </a:lnSpc>
                        <a:spcBef>
                          <a:spcPts val="0"/>
                        </a:spcBef>
                        <a:spcAft>
                          <a:spcPts val="0"/>
                        </a:spcAft>
                        <a:buNone/>
                      </a:pPr>
                      <a:r>
                        <a:rPr b="1" lang="en-US" sz="1800" u="none" cap="none" strike="noStrike">
                          <a:solidFill>
                            <a:srgbClr val="000000"/>
                          </a:solidFill>
                          <a:latin typeface="Calibri"/>
                          <a:ea typeface="Calibri"/>
                          <a:cs typeface="Calibri"/>
                          <a:sym typeface="Calibri"/>
                        </a:rPr>
                        <a:t>Green</a:t>
                      </a:r>
                      <a:endParaRPr sz="18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6E0B4"/>
                    </a:solidFill>
                  </a:tcPr>
                </a:tc>
                <a:tc>
                  <a:txBody>
                    <a:bodyPr>
                      <a:noAutofit/>
                    </a:bodyPr>
                    <a:lstStyle/>
                    <a:p>
                      <a:pPr indent="0" lvl="0" marL="0" marR="0" rtl="0" algn="l">
                        <a:lnSpc>
                          <a:spcPct val="107000"/>
                        </a:lnSpc>
                        <a:spcBef>
                          <a:spcPts val="0"/>
                        </a:spcBef>
                        <a:spcAft>
                          <a:spcPts val="0"/>
                        </a:spcAft>
                        <a:buNone/>
                      </a:pPr>
                      <a:r>
                        <a:rPr lang="en-US" sz="1800" u="none" cap="none" strike="noStrike">
                          <a:latin typeface="Calibri"/>
                          <a:ea typeface="Calibri"/>
                          <a:cs typeface="Calibri"/>
                          <a:sym typeface="Calibri"/>
                        </a:rPr>
                        <a:t>Courses that have already been taken or are currently being taken</a:t>
                      </a:r>
                      <a:endParaRPr sz="1800" u="none" cap="none" strike="noStrike">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idx="1" type="body"/>
          </p:nvPr>
        </p:nvSpPr>
        <p:spPr>
          <a:xfrm>
            <a:off x="177421" y="109182"/>
            <a:ext cx="11859904" cy="6469039"/>
          </a:xfrm>
          <a:prstGeom prst="rect">
            <a:avLst/>
          </a:prstGeom>
          <a:noFill/>
          <a:ln>
            <a:noFill/>
          </a:ln>
        </p:spPr>
        <p:txBody>
          <a:bodyPr anchorCtr="0" anchor="t" bIns="121900" lIns="121900" spcFirstLastPara="1" rIns="121900" wrap="square" tIns="121900">
            <a:noAutofit/>
          </a:bodyPr>
          <a:lstStyle/>
          <a:p>
            <a:pPr indent="0" lvl="0" marL="76200" rtl="0" algn="l">
              <a:lnSpc>
                <a:spcPct val="115000"/>
              </a:lnSpc>
              <a:spcBef>
                <a:spcPts val="0"/>
              </a:spcBef>
              <a:spcAft>
                <a:spcPts val="0"/>
              </a:spcAft>
              <a:buSzPts val="2400"/>
              <a:buNone/>
            </a:pPr>
            <a:r>
              <a:rPr b="1" lang="en-US" u="sng"/>
              <a:t>Solution for Problem 3 cont.…</a:t>
            </a:r>
            <a:endParaRPr/>
          </a:p>
          <a:p>
            <a:pPr indent="0" lvl="0" marL="76200" rtl="0" algn="l">
              <a:lnSpc>
                <a:spcPct val="115000"/>
              </a:lnSpc>
              <a:spcBef>
                <a:spcPts val="0"/>
              </a:spcBef>
              <a:spcAft>
                <a:spcPts val="0"/>
              </a:spcAft>
              <a:buSzPts val="2400"/>
              <a:buNone/>
            </a:pPr>
            <a:r>
              <a:t/>
            </a:r>
            <a:endParaRPr/>
          </a:p>
          <a:p>
            <a:pPr indent="0" lvl="0" marL="76200" rtl="0" algn="l">
              <a:lnSpc>
                <a:spcPct val="115000"/>
              </a:lnSpc>
              <a:spcBef>
                <a:spcPts val="0"/>
              </a:spcBef>
              <a:spcAft>
                <a:spcPts val="0"/>
              </a:spcAft>
              <a:buSzPts val="2400"/>
              <a:buNone/>
            </a:pPr>
            <a:r>
              <a:t/>
            </a:r>
            <a:endParaRPr/>
          </a:p>
        </p:txBody>
      </p:sp>
      <p:pic>
        <p:nvPicPr>
          <p:cNvPr id="231" name="Google Shape;231;p36"/>
          <p:cNvPicPr preferRelativeResize="0"/>
          <p:nvPr/>
        </p:nvPicPr>
        <p:blipFill rotWithShape="1">
          <a:blip r:embed="rId3">
            <a:alphaModFix/>
          </a:blip>
          <a:srcRect b="0" l="0" r="0" t="0"/>
          <a:stretch/>
        </p:blipFill>
        <p:spPr>
          <a:xfrm>
            <a:off x="933733" y="887814"/>
            <a:ext cx="6299579" cy="3370287"/>
          </a:xfrm>
          <a:prstGeom prst="rect">
            <a:avLst/>
          </a:prstGeom>
          <a:noFill/>
          <a:ln>
            <a:noFill/>
          </a:ln>
        </p:spPr>
      </p:pic>
      <p:pic>
        <p:nvPicPr>
          <p:cNvPr id="232" name="Google Shape;232;p36"/>
          <p:cNvPicPr preferRelativeResize="0"/>
          <p:nvPr/>
        </p:nvPicPr>
        <p:blipFill rotWithShape="1">
          <a:blip r:embed="rId4">
            <a:alphaModFix/>
          </a:blip>
          <a:srcRect b="0" l="0" r="0" t="0"/>
          <a:stretch/>
        </p:blipFill>
        <p:spPr>
          <a:xfrm>
            <a:off x="654522" y="4446526"/>
            <a:ext cx="6858000" cy="2131695"/>
          </a:xfrm>
          <a:prstGeom prst="rect">
            <a:avLst/>
          </a:prstGeom>
          <a:noFill/>
          <a:ln>
            <a:noFill/>
          </a:ln>
        </p:spPr>
      </p:pic>
      <p:sp>
        <p:nvSpPr>
          <p:cNvPr id="233" name="Google Shape;233;p36"/>
          <p:cNvSpPr txBox="1"/>
          <p:nvPr/>
        </p:nvSpPr>
        <p:spPr>
          <a:xfrm>
            <a:off x="8582806" y="1841311"/>
            <a:ext cx="2105025" cy="410570"/>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1" i="0" lang="en-US" sz="1800" u="none" cap="none" strike="noStrike">
                <a:solidFill>
                  <a:srgbClr val="000000"/>
                </a:solidFill>
                <a:latin typeface="Calibri"/>
                <a:ea typeface="Calibri"/>
                <a:cs typeface="Calibri"/>
                <a:sym typeface="Calibri"/>
              </a:rPr>
              <a:t>Color Coding</a:t>
            </a:r>
            <a:endParaRPr b="1" i="0" sz="1800" u="none" cap="none" strike="noStrike">
              <a:solidFill>
                <a:srgbClr val="000000"/>
              </a:solidFill>
              <a:latin typeface="Calibri"/>
              <a:ea typeface="Calibri"/>
              <a:cs typeface="Calibri"/>
              <a:sym typeface="Calibri"/>
            </a:endParaRPr>
          </a:p>
        </p:txBody>
      </p:sp>
      <p:sp>
        <p:nvSpPr>
          <p:cNvPr id="234" name="Google Shape;234;p36"/>
          <p:cNvSpPr txBox="1"/>
          <p:nvPr/>
        </p:nvSpPr>
        <p:spPr>
          <a:xfrm>
            <a:off x="8582806" y="4865056"/>
            <a:ext cx="2403642" cy="410570"/>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1" i="0" lang="en-US" sz="1800" u="none" cap="none" strike="noStrike">
                <a:solidFill>
                  <a:srgbClr val="000000"/>
                </a:solidFill>
                <a:latin typeface="Calibri"/>
                <a:ea typeface="Calibri"/>
                <a:cs typeface="Calibri"/>
                <a:sym typeface="Calibri"/>
              </a:rPr>
              <a:t>Information Buttons</a:t>
            </a:r>
            <a:endParaRPr b="1" i="0" sz="1800" u="none" cap="none" strike="noStrike">
              <a:solidFill>
                <a:srgbClr val="000000"/>
              </a:solidFill>
              <a:latin typeface="Calibri"/>
              <a:ea typeface="Calibri"/>
              <a:cs typeface="Calibri"/>
              <a:sym typeface="Calibri"/>
            </a:endParaRPr>
          </a:p>
        </p:txBody>
      </p:sp>
      <p:sp>
        <p:nvSpPr>
          <p:cNvPr id="235" name="Google Shape;235;p36"/>
          <p:cNvSpPr/>
          <p:nvPr/>
        </p:nvSpPr>
        <p:spPr>
          <a:xfrm>
            <a:off x="7512521" y="1867284"/>
            <a:ext cx="676135" cy="410570"/>
          </a:xfrm>
          <a:prstGeom prst="rightArrow">
            <a:avLst>
              <a:gd fmla="val 50000" name="adj1"/>
              <a:gd fmla="val 50000" name="adj2"/>
            </a:avLst>
          </a:prstGeom>
          <a:solidFill>
            <a:srgbClr val="00B0F0"/>
          </a:solidFill>
          <a:ln cap="flat" cmpd="sng" w="25400">
            <a:solidFill>
              <a:srgbClr val="464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6" name="Google Shape;236;p36"/>
          <p:cNvSpPr/>
          <p:nvPr/>
        </p:nvSpPr>
        <p:spPr>
          <a:xfrm>
            <a:off x="7709596" y="4865056"/>
            <a:ext cx="676135" cy="410570"/>
          </a:xfrm>
          <a:prstGeom prst="rightArrow">
            <a:avLst>
              <a:gd fmla="val 50000" name="adj1"/>
              <a:gd fmla="val 50000" name="adj2"/>
            </a:avLst>
          </a:prstGeom>
          <a:solidFill>
            <a:srgbClr val="00B0F0"/>
          </a:solidFill>
          <a:ln cap="flat" cmpd="sng" w="25400">
            <a:solidFill>
              <a:srgbClr val="464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ph idx="1" type="body"/>
          </p:nvPr>
        </p:nvSpPr>
        <p:spPr>
          <a:xfrm>
            <a:off x="245659" y="218364"/>
            <a:ext cx="11696131" cy="6373505"/>
          </a:xfrm>
          <a:prstGeom prst="rect">
            <a:avLst/>
          </a:prstGeom>
          <a:noFill/>
          <a:ln>
            <a:noFill/>
          </a:ln>
        </p:spPr>
        <p:txBody>
          <a:bodyPr anchorCtr="0" anchor="t" bIns="121900" lIns="121900" spcFirstLastPara="1" rIns="121900" wrap="square" tIns="121900">
            <a:noAutofit/>
          </a:bodyPr>
          <a:lstStyle/>
          <a:p>
            <a:pPr indent="0" lvl="0" marL="76200" rtl="0" algn="l">
              <a:lnSpc>
                <a:spcPct val="115000"/>
              </a:lnSpc>
              <a:spcBef>
                <a:spcPts val="0"/>
              </a:spcBef>
              <a:spcAft>
                <a:spcPts val="0"/>
              </a:spcAft>
              <a:buSzPts val="2400"/>
              <a:buNone/>
            </a:pPr>
            <a:r>
              <a:rPr b="1" lang="en-US" u="sng"/>
              <a:t>Solution for Problem 4 (Complexity Creep)</a:t>
            </a:r>
            <a:endParaRPr/>
          </a:p>
          <a:p>
            <a:pPr indent="0" lvl="0" marL="76200" rtl="0" algn="l">
              <a:lnSpc>
                <a:spcPct val="115000"/>
              </a:lnSpc>
              <a:spcBef>
                <a:spcPts val="0"/>
              </a:spcBef>
              <a:spcAft>
                <a:spcPts val="0"/>
              </a:spcAft>
              <a:buSzPts val="2400"/>
              <a:buNone/>
            </a:pPr>
            <a:r>
              <a:t/>
            </a:r>
            <a:endParaRPr sz="1600"/>
          </a:p>
          <a:p>
            <a:pPr indent="0" lvl="0" marL="76200" rtl="0" algn="l">
              <a:lnSpc>
                <a:spcPct val="115000"/>
              </a:lnSpc>
              <a:spcBef>
                <a:spcPts val="0"/>
              </a:spcBef>
              <a:spcAft>
                <a:spcPts val="0"/>
              </a:spcAft>
              <a:buSzPts val="2400"/>
              <a:buNone/>
            </a:pPr>
            <a:r>
              <a:rPr lang="en-US" sz="1600"/>
              <a:t>User feedback indicated that a more easier checkout process was the need of the hour. To accomplish this, we created a one-click course registration process, where the class registration process can all be completed in one interface and in 2 easy steps. </a:t>
            </a:r>
            <a:endParaRPr/>
          </a:p>
          <a:p>
            <a:pPr indent="0" lvl="0" marL="76200" rtl="0" algn="l">
              <a:lnSpc>
                <a:spcPct val="115000"/>
              </a:lnSpc>
              <a:spcBef>
                <a:spcPts val="0"/>
              </a:spcBef>
              <a:spcAft>
                <a:spcPts val="0"/>
              </a:spcAft>
              <a:buSzPts val="2400"/>
              <a:buNone/>
            </a:pPr>
            <a:r>
              <a:t/>
            </a:r>
            <a:endParaRPr/>
          </a:p>
        </p:txBody>
      </p:sp>
      <p:pic>
        <p:nvPicPr>
          <p:cNvPr id="242" name="Google Shape;242;p37"/>
          <p:cNvPicPr preferRelativeResize="0"/>
          <p:nvPr/>
        </p:nvPicPr>
        <p:blipFill rotWithShape="1">
          <a:blip r:embed="rId3">
            <a:alphaModFix/>
          </a:blip>
          <a:srcRect b="0" l="0" r="0" t="0"/>
          <a:stretch/>
        </p:blipFill>
        <p:spPr>
          <a:xfrm>
            <a:off x="2134736" y="1601031"/>
            <a:ext cx="7200332" cy="3655937"/>
          </a:xfrm>
          <a:prstGeom prst="rect">
            <a:avLst/>
          </a:prstGeom>
          <a:noFill/>
          <a:ln>
            <a:noFill/>
          </a:ln>
        </p:spPr>
      </p:pic>
      <p:sp>
        <p:nvSpPr>
          <p:cNvPr id="243" name="Google Shape;243;p37"/>
          <p:cNvSpPr txBox="1"/>
          <p:nvPr/>
        </p:nvSpPr>
        <p:spPr>
          <a:xfrm>
            <a:off x="7088776" y="3500846"/>
            <a:ext cx="670561" cy="209004"/>
          </a:xfrm>
          <a:prstGeom prst="rect">
            <a:avLst/>
          </a:prstGeom>
          <a:noFill/>
          <a:ln cap="flat" cmpd="sng" w="381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4" name="Google Shape;244;p37"/>
          <p:cNvSpPr txBox="1"/>
          <p:nvPr/>
        </p:nvSpPr>
        <p:spPr>
          <a:xfrm>
            <a:off x="8263165" y="3983115"/>
            <a:ext cx="646127" cy="198203"/>
          </a:xfrm>
          <a:prstGeom prst="rect">
            <a:avLst/>
          </a:prstGeom>
          <a:noFill/>
          <a:ln cap="flat" cmpd="sng" w="381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5" name="Google Shape;245;p37"/>
          <p:cNvSpPr txBox="1"/>
          <p:nvPr/>
        </p:nvSpPr>
        <p:spPr>
          <a:xfrm>
            <a:off x="4374731" y="5506271"/>
            <a:ext cx="3384605" cy="100418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1" i="0" lang="en-US" sz="1400" u="none" cap="none" strike="noStrike">
                <a:solidFill>
                  <a:srgbClr val="000000"/>
                </a:solidFill>
                <a:latin typeface="Calibri"/>
                <a:ea typeface="Calibri"/>
                <a:cs typeface="Calibri"/>
                <a:sym typeface="Calibri"/>
              </a:rPr>
              <a:t>Course addition is now possible in 2 steps:</a:t>
            </a:r>
            <a:endParaRPr b="0" i="0" sz="1400" u="none" cap="none" strike="noStrike">
              <a:solidFill>
                <a:srgbClr val="000000"/>
              </a:solidFill>
              <a:latin typeface="Calibri"/>
              <a:ea typeface="Calibri"/>
              <a:cs typeface="Calibri"/>
              <a:sym typeface="Calibri"/>
            </a:endParaRPr>
          </a:p>
          <a:p>
            <a:pPr indent="-342900" lvl="0" marL="342900" marR="0" rtl="0" algn="l">
              <a:lnSpc>
                <a:spcPct val="107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Click Add</a:t>
            </a:r>
            <a:endParaRPr/>
          </a:p>
          <a:p>
            <a:pPr indent="-342900" lvl="0" marL="342900" marR="0" rtl="0" algn="l">
              <a:lnSpc>
                <a:spcPct val="107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Confirm Course that needs to be added.</a:t>
            </a:r>
            <a:endParaRPr/>
          </a:p>
        </p:txBody>
      </p:sp>
      <p:cxnSp>
        <p:nvCxnSpPr>
          <p:cNvPr id="246" name="Google Shape;246;p37"/>
          <p:cNvCxnSpPr>
            <a:stCxn id="244" idx="2"/>
          </p:cNvCxnSpPr>
          <p:nvPr/>
        </p:nvCxnSpPr>
        <p:spPr>
          <a:xfrm flipH="1">
            <a:off x="5513628" y="4181318"/>
            <a:ext cx="3072600" cy="1714500"/>
          </a:xfrm>
          <a:prstGeom prst="straightConnector1">
            <a:avLst/>
          </a:prstGeom>
          <a:noFill/>
          <a:ln cap="flat" cmpd="sng" w="38100">
            <a:solidFill>
              <a:srgbClr val="00B0F0"/>
            </a:solidFill>
            <a:prstDash val="solid"/>
            <a:round/>
            <a:headEnd len="sm" w="sm" type="none"/>
            <a:tailEnd len="med" w="med" type="triangle"/>
          </a:ln>
        </p:spPr>
      </p:cxnSp>
      <p:cxnSp>
        <p:nvCxnSpPr>
          <p:cNvPr id="247" name="Google Shape;247;p37"/>
          <p:cNvCxnSpPr>
            <a:stCxn id="243" idx="2"/>
          </p:cNvCxnSpPr>
          <p:nvPr/>
        </p:nvCxnSpPr>
        <p:spPr>
          <a:xfrm flipH="1">
            <a:off x="6095956" y="3709850"/>
            <a:ext cx="1328100" cy="2295300"/>
          </a:xfrm>
          <a:prstGeom prst="straightConnector1">
            <a:avLst/>
          </a:prstGeom>
          <a:noFill/>
          <a:ln cap="flat" cmpd="sng" w="38100">
            <a:solidFill>
              <a:srgbClr val="00B0F0"/>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idx="1" type="body"/>
          </p:nvPr>
        </p:nvSpPr>
        <p:spPr>
          <a:xfrm>
            <a:off x="204716" y="245660"/>
            <a:ext cx="11682484" cy="6387152"/>
          </a:xfrm>
          <a:prstGeom prst="rect">
            <a:avLst/>
          </a:prstGeom>
          <a:noFill/>
          <a:ln>
            <a:noFill/>
          </a:ln>
        </p:spPr>
        <p:txBody>
          <a:bodyPr anchorCtr="0" anchor="t" bIns="121900" lIns="121900" spcFirstLastPara="1" rIns="121900" wrap="square" tIns="121900">
            <a:noAutofit/>
          </a:bodyPr>
          <a:lstStyle/>
          <a:p>
            <a:pPr indent="0" lvl="0" marL="76200" rtl="0" algn="l">
              <a:lnSpc>
                <a:spcPct val="115000"/>
              </a:lnSpc>
              <a:spcBef>
                <a:spcPts val="0"/>
              </a:spcBef>
              <a:spcAft>
                <a:spcPts val="0"/>
              </a:spcAft>
              <a:buSzPts val="2400"/>
              <a:buNone/>
            </a:pPr>
            <a:r>
              <a:rPr b="1" lang="en-US" u="sng"/>
              <a:t>Solution for Problem 5 (Lack of System Integration)</a:t>
            </a:r>
            <a:endParaRPr/>
          </a:p>
          <a:p>
            <a:pPr indent="0" lvl="0" marL="0" rtl="0" algn="l">
              <a:lnSpc>
                <a:spcPct val="100000"/>
              </a:lnSpc>
              <a:spcBef>
                <a:spcPts val="0"/>
              </a:spcBef>
              <a:spcAft>
                <a:spcPts val="0"/>
              </a:spcAft>
              <a:buSzPts val="2400"/>
              <a:buNone/>
            </a:pPr>
            <a:r>
              <a:t/>
            </a:r>
            <a:endParaRPr sz="1600"/>
          </a:p>
          <a:p>
            <a:pPr indent="0" lvl="0" marL="76200" rtl="0" algn="l">
              <a:lnSpc>
                <a:spcPct val="115000"/>
              </a:lnSpc>
              <a:spcBef>
                <a:spcPts val="0"/>
              </a:spcBef>
              <a:spcAft>
                <a:spcPts val="0"/>
              </a:spcAft>
              <a:buSzPts val="2400"/>
              <a:buNone/>
            </a:pPr>
            <a:r>
              <a:rPr lang="en-US" sz="1600"/>
              <a:t>The goal of the modified system was to provide an integrated interface that provided all the required information on the same screen without the system getting too cluttered. Modifications made to the existing system to achieve that goal are displayed below.</a:t>
            </a:r>
            <a:endParaRPr/>
          </a:p>
          <a:p>
            <a:pPr indent="0" lvl="0" marL="76200" rtl="0" algn="l">
              <a:lnSpc>
                <a:spcPct val="115000"/>
              </a:lnSpc>
              <a:spcBef>
                <a:spcPts val="0"/>
              </a:spcBef>
              <a:spcAft>
                <a:spcPts val="0"/>
              </a:spcAft>
              <a:buSzPts val="2400"/>
              <a:buNone/>
            </a:pPr>
            <a:r>
              <a:t/>
            </a:r>
            <a:endParaRPr sz="1600"/>
          </a:p>
          <a:p>
            <a:pPr indent="0" lvl="0" marL="76200" rtl="0" algn="l">
              <a:lnSpc>
                <a:spcPct val="115000"/>
              </a:lnSpc>
              <a:spcBef>
                <a:spcPts val="0"/>
              </a:spcBef>
              <a:spcAft>
                <a:spcPts val="0"/>
              </a:spcAft>
              <a:buSzPts val="2400"/>
              <a:buNone/>
            </a:pPr>
            <a:r>
              <a:t/>
            </a:r>
            <a:endParaRPr/>
          </a:p>
        </p:txBody>
      </p:sp>
      <p:pic>
        <p:nvPicPr>
          <p:cNvPr id="253" name="Google Shape;253;p38"/>
          <p:cNvPicPr preferRelativeResize="0"/>
          <p:nvPr/>
        </p:nvPicPr>
        <p:blipFill rotWithShape="1">
          <a:blip r:embed="rId3">
            <a:alphaModFix/>
          </a:blip>
          <a:srcRect b="0" l="0" r="0" t="0"/>
          <a:stretch/>
        </p:blipFill>
        <p:spPr>
          <a:xfrm>
            <a:off x="2238146" y="1651379"/>
            <a:ext cx="7165162" cy="51421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131878" y="170286"/>
            <a:ext cx="11928143"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t>Additional System Modifications</a:t>
            </a:r>
            <a:endParaRPr/>
          </a:p>
        </p:txBody>
      </p:sp>
      <p:sp>
        <p:nvSpPr>
          <p:cNvPr id="259" name="Google Shape;259;p39"/>
          <p:cNvSpPr txBox="1"/>
          <p:nvPr>
            <p:ph idx="1" type="body"/>
          </p:nvPr>
        </p:nvSpPr>
        <p:spPr>
          <a:xfrm>
            <a:off x="232013" y="933786"/>
            <a:ext cx="11723426" cy="5753928"/>
          </a:xfrm>
          <a:prstGeom prst="rect">
            <a:avLst/>
          </a:prstGeom>
          <a:noFill/>
          <a:ln>
            <a:noFill/>
          </a:ln>
        </p:spPr>
        <p:txBody>
          <a:bodyPr anchorCtr="0" anchor="t" bIns="121900" lIns="121900" spcFirstLastPara="1" rIns="121900" wrap="square" tIns="121900">
            <a:noAutofit/>
          </a:bodyPr>
          <a:lstStyle/>
          <a:p>
            <a:pPr indent="0" lvl="0" marL="76200" rtl="0" algn="l">
              <a:lnSpc>
                <a:spcPct val="115000"/>
              </a:lnSpc>
              <a:spcBef>
                <a:spcPts val="0"/>
              </a:spcBef>
              <a:spcAft>
                <a:spcPts val="0"/>
              </a:spcAft>
              <a:buSzPts val="2400"/>
              <a:buNone/>
            </a:pPr>
            <a:r>
              <a:rPr b="1" lang="en-US" u="sng"/>
              <a:t>Support Mechanism</a:t>
            </a:r>
            <a:endParaRPr/>
          </a:p>
          <a:p>
            <a:pPr indent="0" lvl="0" marL="76200" rtl="0" algn="l">
              <a:lnSpc>
                <a:spcPct val="115000"/>
              </a:lnSpc>
              <a:spcBef>
                <a:spcPts val="0"/>
              </a:spcBef>
              <a:spcAft>
                <a:spcPts val="0"/>
              </a:spcAft>
              <a:buSzPts val="2400"/>
              <a:buNone/>
            </a:pPr>
            <a:r>
              <a:rPr lang="en-US" sz="1600"/>
              <a:t>Based on the user feedback obtained, most users of the class scheduling system indicated the need for a support system. A chat based system received high user preference among many potential support mechanisms. Keeping the user in mind, we have designed a chat interface that provides user support 24/7. </a:t>
            </a:r>
            <a:endParaRPr/>
          </a:p>
          <a:p>
            <a:pPr indent="0" lvl="0" marL="76200" rtl="0" algn="l">
              <a:lnSpc>
                <a:spcPct val="115000"/>
              </a:lnSpc>
              <a:spcBef>
                <a:spcPts val="0"/>
              </a:spcBef>
              <a:spcAft>
                <a:spcPts val="0"/>
              </a:spcAft>
              <a:buSzPts val="2400"/>
              <a:buNone/>
            </a:pPr>
            <a:r>
              <a:t/>
            </a:r>
            <a:endParaRPr b="1" u="sng"/>
          </a:p>
        </p:txBody>
      </p:sp>
      <p:pic>
        <p:nvPicPr>
          <p:cNvPr id="260" name="Google Shape;260;p39"/>
          <p:cNvPicPr preferRelativeResize="0"/>
          <p:nvPr/>
        </p:nvPicPr>
        <p:blipFill rotWithShape="1">
          <a:blip r:embed="rId3">
            <a:alphaModFix/>
          </a:blip>
          <a:srcRect b="0" l="0" r="0" t="0"/>
          <a:stretch/>
        </p:blipFill>
        <p:spPr>
          <a:xfrm>
            <a:off x="2456597" y="2391806"/>
            <a:ext cx="6987655" cy="3370996"/>
          </a:xfrm>
          <a:prstGeom prst="rect">
            <a:avLst/>
          </a:prstGeom>
          <a:noFill/>
          <a:ln>
            <a:noFill/>
          </a:ln>
        </p:spPr>
      </p:pic>
      <p:sp>
        <p:nvSpPr>
          <p:cNvPr id="261" name="Google Shape;261;p39"/>
          <p:cNvSpPr txBox="1"/>
          <p:nvPr/>
        </p:nvSpPr>
        <p:spPr>
          <a:xfrm>
            <a:off x="3819525" y="6144552"/>
            <a:ext cx="3686744" cy="543162"/>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400" u="none" cap="none" strike="noStrike">
                <a:solidFill>
                  <a:srgbClr val="000000"/>
                </a:solidFill>
                <a:latin typeface="Calibri"/>
                <a:ea typeface="Calibri"/>
                <a:cs typeface="Calibri"/>
                <a:sym typeface="Calibri"/>
              </a:rPr>
              <a:t>We aim to provide comprehensive support 24/7 using the chat interface above.</a:t>
            </a:r>
            <a:endParaRPr/>
          </a:p>
        </p:txBody>
      </p:sp>
      <p:cxnSp>
        <p:nvCxnSpPr>
          <p:cNvPr id="262" name="Google Shape;262;p39"/>
          <p:cNvCxnSpPr>
            <a:endCxn id="261" idx="0"/>
          </p:cNvCxnSpPr>
          <p:nvPr/>
        </p:nvCxnSpPr>
        <p:spPr>
          <a:xfrm flipH="1">
            <a:off x="5662897" y="4926852"/>
            <a:ext cx="1270200" cy="1217700"/>
          </a:xfrm>
          <a:prstGeom prst="straightConnector1">
            <a:avLst/>
          </a:prstGeom>
          <a:noFill/>
          <a:ln cap="flat" cmpd="sng" w="38100">
            <a:solidFill>
              <a:srgbClr val="00B0F0"/>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idx="1" type="body"/>
          </p:nvPr>
        </p:nvSpPr>
        <p:spPr>
          <a:xfrm>
            <a:off x="415600" y="122830"/>
            <a:ext cx="11360700" cy="6550925"/>
          </a:xfrm>
          <a:prstGeom prst="rect">
            <a:avLst/>
          </a:prstGeom>
          <a:noFill/>
          <a:ln>
            <a:noFill/>
          </a:ln>
        </p:spPr>
        <p:txBody>
          <a:bodyPr anchorCtr="0" anchor="t" bIns="121900" lIns="121900" spcFirstLastPara="1" rIns="121900" wrap="square" tIns="121900">
            <a:noAutofit/>
          </a:bodyPr>
          <a:lstStyle/>
          <a:p>
            <a:pPr indent="0" lvl="0" marL="76200" rtl="0" algn="l">
              <a:lnSpc>
                <a:spcPct val="115000"/>
              </a:lnSpc>
              <a:spcBef>
                <a:spcPts val="0"/>
              </a:spcBef>
              <a:spcAft>
                <a:spcPts val="0"/>
              </a:spcAft>
              <a:buSzPts val="2400"/>
              <a:buNone/>
            </a:pPr>
            <a:r>
              <a:rPr b="1" lang="en-US" u="sng"/>
              <a:t>Mobile Interface</a:t>
            </a:r>
            <a:endParaRPr/>
          </a:p>
          <a:p>
            <a:pPr indent="0" lvl="0" marL="76200" rtl="0" algn="l">
              <a:lnSpc>
                <a:spcPct val="115000"/>
              </a:lnSpc>
              <a:spcBef>
                <a:spcPts val="0"/>
              </a:spcBef>
              <a:spcAft>
                <a:spcPts val="0"/>
              </a:spcAft>
              <a:buSzPts val="2400"/>
              <a:buNone/>
            </a:pPr>
            <a:r>
              <a:rPr lang="en-US" sz="1600"/>
              <a:t>Using the user feedback obtained, we have identified that there indeed is a need for a mobile based platform for the scheduling system. In accordance with these user requirements, we have created a mobile platform that performs the same functionality as the desktop system thus giving user full system functionality and portability. </a:t>
            </a:r>
            <a:endParaRPr/>
          </a:p>
          <a:p>
            <a:pPr indent="0" lvl="0" marL="76200" rtl="0" algn="l">
              <a:lnSpc>
                <a:spcPct val="115000"/>
              </a:lnSpc>
              <a:spcBef>
                <a:spcPts val="0"/>
              </a:spcBef>
              <a:spcAft>
                <a:spcPts val="0"/>
              </a:spcAft>
              <a:buSzPts val="2400"/>
              <a:buNone/>
            </a:pPr>
            <a:r>
              <a:t/>
            </a:r>
            <a:endParaRPr/>
          </a:p>
        </p:txBody>
      </p:sp>
      <p:pic>
        <p:nvPicPr>
          <p:cNvPr id="268" name="Google Shape;268;p40"/>
          <p:cNvPicPr preferRelativeResize="0"/>
          <p:nvPr/>
        </p:nvPicPr>
        <p:blipFill rotWithShape="1">
          <a:blip r:embed="rId3">
            <a:alphaModFix/>
          </a:blip>
          <a:srcRect b="0" l="0" r="0" t="0"/>
          <a:stretch/>
        </p:blipFill>
        <p:spPr>
          <a:xfrm>
            <a:off x="1228298" y="2326539"/>
            <a:ext cx="2333767" cy="4128851"/>
          </a:xfrm>
          <a:prstGeom prst="rect">
            <a:avLst/>
          </a:prstGeom>
          <a:noFill/>
          <a:ln>
            <a:noFill/>
          </a:ln>
        </p:spPr>
      </p:pic>
      <p:sp>
        <p:nvSpPr>
          <p:cNvPr id="269" name="Google Shape;269;p40"/>
          <p:cNvSpPr txBox="1"/>
          <p:nvPr/>
        </p:nvSpPr>
        <p:spPr>
          <a:xfrm>
            <a:off x="6453544" y="3709801"/>
            <a:ext cx="3277310" cy="871008"/>
          </a:xfrm>
          <a:prstGeom prst="rect">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600" u="none" cap="none" strike="noStrike">
                <a:solidFill>
                  <a:srgbClr val="000000"/>
                </a:solidFill>
                <a:latin typeface="Calibri"/>
                <a:ea typeface="Calibri"/>
                <a:cs typeface="Calibri"/>
                <a:sym typeface="Calibri"/>
              </a:rPr>
              <a:t>The Mobile App can be used on iOS, as well as Android and offers full functionality. </a:t>
            </a:r>
            <a:endParaRPr/>
          </a:p>
        </p:txBody>
      </p:sp>
      <p:cxnSp>
        <p:nvCxnSpPr>
          <p:cNvPr id="270" name="Google Shape;270;p40"/>
          <p:cNvCxnSpPr>
            <a:endCxn id="269" idx="1"/>
          </p:cNvCxnSpPr>
          <p:nvPr/>
        </p:nvCxnSpPr>
        <p:spPr>
          <a:xfrm>
            <a:off x="1897144" y="3428905"/>
            <a:ext cx="4556400" cy="716400"/>
          </a:xfrm>
          <a:prstGeom prst="straightConnector1">
            <a:avLst/>
          </a:prstGeom>
          <a:noFill/>
          <a:ln cap="flat" cmpd="sng" w="38100">
            <a:solidFill>
              <a:srgbClr val="00B0F0"/>
            </a:solidFill>
            <a:prstDash val="solid"/>
            <a:round/>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1"/>
          <p:cNvSpPr txBox="1"/>
          <p:nvPr>
            <p:ph idx="1" type="body"/>
          </p:nvPr>
        </p:nvSpPr>
        <p:spPr>
          <a:xfrm>
            <a:off x="245660" y="191068"/>
            <a:ext cx="11737074" cy="6455391"/>
          </a:xfrm>
          <a:prstGeom prst="rect">
            <a:avLst/>
          </a:prstGeom>
          <a:noFill/>
          <a:ln>
            <a:noFill/>
          </a:ln>
        </p:spPr>
        <p:txBody>
          <a:bodyPr anchorCtr="0" anchor="t" bIns="121900" lIns="121900" spcFirstLastPara="1" rIns="121900" wrap="square" tIns="121900">
            <a:noAutofit/>
          </a:bodyPr>
          <a:lstStyle/>
          <a:p>
            <a:pPr indent="0" lvl="0" marL="76200" rtl="0" algn="l">
              <a:lnSpc>
                <a:spcPct val="115000"/>
              </a:lnSpc>
              <a:spcBef>
                <a:spcPts val="0"/>
              </a:spcBef>
              <a:spcAft>
                <a:spcPts val="0"/>
              </a:spcAft>
              <a:buSzPts val="2400"/>
              <a:buNone/>
            </a:pPr>
            <a:r>
              <a:rPr b="1" lang="en-US" u="sng"/>
              <a:t>System Automation</a:t>
            </a:r>
            <a:endParaRPr/>
          </a:p>
          <a:p>
            <a:pPr indent="0" lvl="0" marL="76200" rtl="0" algn="l">
              <a:lnSpc>
                <a:spcPct val="115000"/>
              </a:lnSpc>
              <a:spcBef>
                <a:spcPts val="0"/>
              </a:spcBef>
              <a:spcAft>
                <a:spcPts val="0"/>
              </a:spcAft>
              <a:buSzPts val="2400"/>
              <a:buNone/>
            </a:pPr>
            <a:r>
              <a:rPr lang="en-US" sz="1600"/>
              <a:t>Most system users indicated that automation would be particularly useful in automating the repetitive tasks of the system. This is especially true, when you have multiple mandatory classes that you need to add for the particular semester. To automate this repetitive process, we have created an option that allows you to automate the addition of all mandatory classes with the click of a button. The process is completed in 2 stages represented below.</a:t>
            </a:r>
            <a:endParaRPr/>
          </a:p>
          <a:p>
            <a:pPr indent="0" lvl="0" marL="76200" rtl="0" algn="l">
              <a:lnSpc>
                <a:spcPct val="115000"/>
              </a:lnSpc>
              <a:spcBef>
                <a:spcPts val="0"/>
              </a:spcBef>
              <a:spcAft>
                <a:spcPts val="0"/>
              </a:spcAft>
              <a:buSzPts val="2400"/>
              <a:buNone/>
            </a:pPr>
            <a:r>
              <a:t/>
            </a:r>
            <a:endParaRPr sz="1600"/>
          </a:p>
        </p:txBody>
      </p:sp>
      <p:pic>
        <p:nvPicPr>
          <p:cNvPr id="276" name="Google Shape;276;p41"/>
          <p:cNvPicPr preferRelativeResize="0"/>
          <p:nvPr/>
        </p:nvPicPr>
        <p:blipFill rotWithShape="1">
          <a:blip r:embed="rId3">
            <a:alphaModFix/>
          </a:blip>
          <a:srcRect b="0" l="0" r="0" t="0"/>
          <a:stretch/>
        </p:blipFill>
        <p:spPr>
          <a:xfrm>
            <a:off x="245660" y="2242151"/>
            <a:ext cx="5581934" cy="3353431"/>
          </a:xfrm>
          <a:prstGeom prst="rect">
            <a:avLst/>
          </a:prstGeom>
          <a:noFill/>
          <a:ln>
            <a:noFill/>
          </a:ln>
        </p:spPr>
      </p:pic>
      <p:pic>
        <p:nvPicPr>
          <p:cNvPr id="277" name="Google Shape;277;p41"/>
          <p:cNvPicPr preferRelativeResize="0"/>
          <p:nvPr/>
        </p:nvPicPr>
        <p:blipFill rotWithShape="1">
          <a:blip r:embed="rId4">
            <a:alphaModFix/>
          </a:blip>
          <a:srcRect b="0" l="0" r="0" t="0"/>
          <a:stretch/>
        </p:blipFill>
        <p:spPr>
          <a:xfrm>
            <a:off x="6364408" y="2242151"/>
            <a:ext cx="5290779" cy="3353431"/>
          </a:xfrm>
          <a:prstGeom prst="rect">
            <a:avLst/>
          </a:prstGeom>
          <a:noFill/>
          <a:ln>
            <a:noFill/>
          </a:ln>
        </p:spPr>
      </p:pic>
      <p:sp>
        <p:nvSpPr>
          <p:cNvPr id="278" name="Google Shape;278;p41"/>
          <p:cNvSpPr txBox="1"/>
          <p:nvPr/>
        </p:nvSpPr>
        <p:spPr>
          <a:xfrm>
            <a:off x="3498590" y="3418763"/>
            <a:ext cx="1209675" cy="304800"/>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1" i="0" lang="en-US" sz="1400" u="none" cap="none" strike="noStrike">
                <a:solidFill>
                  <a:srgbClr val="000000"/>
                </a:solidFill>
                <a:latin typeface="Calibri"/>
                <a:ea typeface="Calibri"/>
                <a:cs typeface="Calibri"/>
                <a:sym typeface="Calibri"/>
              </a:rPr>
              <a:t>Step 1</a:t>
            </a:r>
            <a:endParaRPr b="0" i="0" sz="1100" u="none" cap="none" strike="noStrike">
              <a:solidFill>
                <a:srgbClr val="000000"/>
              </a:solidFill>
              <a:latin typeface="Calibri"/>
              <a:ea typeface="Calibri"/>
              <a:cs typeface="Calibri"/>
              <a:sym typeface="Calibri"/>
            </a:endParaRPr>
          </a:p>
        </p:txBody>
      </p:sp>
      <p:sp>
        <p:nvSpPr>
          <p:cNvPr id="279" name="Google Shape;279;p41"/>
          <p:cNvSpPr txBox="1"/>
          <p:nvPr/>
        </p:nvSpPr>
        <p:spPr>
          <a:xfrm>
            <a:off x="7579270" y="3766466"/>
            <a:ext cx="1209675" cy="304800"/>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1" i="0" lang="en-US" sz="1400" u="none" cap="none" strike="noStrike">
                <a:solidFill>
                  <a:srgbClr val="000000"/>
                </a:solidFill>
                <a:latin typeface="Calibri"/>
                <a:ea typeface="Calibri"/>
                <a:cs typeface="Calibri"/>
                <a:sym typeface="Calibri"/>
              </a:rPr>
              <a:t>Step 2</a:t>
            </a:r>
            <a:endParaRPr b="0" i="0" sz="1100" u="none" cap="none" strike="noStrike">
              <a:solidFill>
                <a:srgbClr val="000000"/>
              </a:solidFill>
              <a:latin typeface="Calibri"/>
              <a:ea typeface="Calibri"/>
              <a:cs typeface="Calibri"/>
              <a:sym typeface="Calibri"/>
            </a:endParaRPr>
          </a:p>
        </p:txBody>
      </p:sp>
      <p:sp>
        <p:nvSpPr>
          <p:cNvPr id="280" name="Google Shape;280;p41"/>
          <p:cNvSpPr txBox="1"/>
          <p:nvPr/>
        </p:nvSpPr>
        <p:spPr>
          <a:xfrm>
            <a:off x="357650" y="3418763"/>
            <a:ext cx="1726331" cy="266700"/>
          </a:xfrm>
          <a:prstGeom prst="rect">
            <a:avLst/>
          </a:prstGeom>
          <a:noFill/>
          <a:ln cap="flat" cmpd="sng" w="2857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1" name="Google Shape;281;p41"/>
          <p:cNvSpPr txBox="1"/>
          <p:nvPr/>
        </p:nvSpPr>
        <p:spPr>
          <a:xfrm>
            <a:off x="10003807" y="3995066"/>
            <a:ext cx="457200" cy="152400"/>
          </a:xfrm>
          <a:prstGeom prst="rect">
            <a:avLst/>
          </a:prstGeom>
          <a:noFill/>
          <a:ln cap="flat" cmpd="sng" w="2857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282" name="Google Shape;282;p41"/>
          <p:cNvCxnSpPr>
            <a:stCxn id="280" idx="3"/>
          </p:cNvCxnSpPr>
          <p:nvPr/>
        </p:nvCxnSpPr>
        <p:spPr>
          <a:xfrm>
            <a:off x="2083981" y="3552113"/>
            <a:ext cx="1414500" cy="0"/>
          </a:xfrm>
          <a:prstGeom prst="straightConnector1">
            <a:avLst/>
          </a:prstGeom>
          <a:noFill/>
          <a:ln cap="flat" cmpd="sng" w="38100">
            <a:solidFill>
              <a:srgbClr val="00B0F0"/>
            </a:solidFill>
            <a:prstDash val="solid"/>
            <a:round/>
            <a:headEnd len="sm" w="sm" type="none"/>
            <a:tailEnd len="med" w="med" type="triangle"/>
          </a:ln>
        </p:spPr>
      </p:cxnSp>
      <p:cxnSp>
        <p:nvCxnSpPr>
          <p:cNvPr id="283" name="Google Shape;283;p41"/>
          <p:cNvCxnSpPr>
            <a:endCxn id="281" idx="1"/>
          </p:cNvCxnSpPr>
          <p:nvPr/>
        </p:nvCxnSpPr>
        <p:spPr>
          <a:xfrm>
            <a:off x="8788807" y="3918866"/>
            <a:ext cx="1215000" cy="152400"/>
          </a:xfrm>
          <a:prstGeom prst="straightConnector1">
            <a:avLst/>
          </a:prstGeom>
          <a:noFill/>
          <a:ln cap="flat" cmpd="sng" w="38100">
            <a:solidFill>
              <a:srgbClr val="00B0F0"/>
            </a:solidFill>
            <a:prstDash val="solid"/>
            <a:round/>
            <a:headEnd len="sm" w="sm"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t>Measures of Situational Awareness</a:t>
            </a:r>
            <a:endParaRPr/>
          </a:p>
        </p:txBody>
      </p:sp>
      <p:pic>
        <p:nvPicPr>
          <p:cNvPr id="289" name="Google Shape;289;p42"/>
          <p:cNvPicPr preferRelativeResize="0"/>
          <p:nvPr/>
        </p:nvPicPr>
        <p:blipFill>
          <a:blip r:embed="rId3">
            <a:alphaModFix/>
          </a:blip>
          <a:stretch>
            <a:fillRect/>
          </a:stretch>
        </p:blipFill>
        <p:spPr>
          <a:xfrm>
            <a:off x="2166563" y="1673188"/>
            <a:ext cx="7858867" cy="4282075"/>
          </a:xfrm>
          <a:prstGeom prst="rect">
            <a:avLst/>
          </a:prstGeom>
          <a:noFill/>
          <a:ln>
            <a:noFill/>
          </a:ln>
        </p:spPr>
      </p:pic>
      <p:sp>
        <p:nvSpPr>
          <p:cNvPr id="290" name="Google Shape;290;p42"/>
          <p:cNvSpPr txBox="1"/>
          <p:nvPr>
            <p:ph idx="1" type="body"/>
          </p:nvPr>
        </p:nvSpPr>
        <p:spPr>
          <a:xfrm>
            <a:off x="415600" y="5955249"/>
            <a:ext cx="11360700" cy="5658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Applicable measures of Situational Awareness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148883" y="167860"/>
            <a:ext cx="11878993" cy="102635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Problem Statement and Project Objective</a:t>
            </a:r>
            <a:endParaRPr/>
          </a:p>
        </p:txBody>
      </p:sp>
      <p:sp>
        <p:nvSpPr>
          <p:cNvPr id="78" name="Google Shape;78;p16"/>
          <p:cNvSpPr txBox="1"/>
          <p:nvPr>
            <p:ph idx="1" type="body"/>
          </p:nvPr>
        </p:nvSpPr>
        <p:spPr>
          <a:xfrm>
            <a:off x="838200" y="1086678"/>
            <a:ext cx="10515600" cy="5090285"/>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590"/>
              <a:buNone/>
            </a:pPr>
            <a:r>
              <a:rPr b="1" lang="en-US" sz="2590" u="sng"/>
              <a:t>Problem Description</a:t>
            </a:r>
            <a:r>
              <a:rPr b="1" lang="en-US" sz="2590"/>
              <a:t>: </a:t>
            </a:r>
            <a:r>
              <a:rPr lang="en-US" sz="2590"/>
              <a:t>The existing class scheduling system (My ASU) suffers from inconsistency, UI design and interactivity issues.</a:t>
            </a:r>
            <a:endParaRPr/>
          </a:p>
          <a:p>
            <a:pPr indent="0" lvl="0" marL="0" rtl="0" algn="l">
              <a:lnSpc>
                <a:spcPct val="80000"/>
              </a:lnSpc>
              <a:spcBef>
                <a:spcPts val="1000"/>
              </a:spcBef>
              <a:spcAft>
                <a:spcPts val="0"/>
              </a:spcAft>
              <a:buClr>
                <a:schemeClr val="dk1"/>
              </a:buClr>
              <a:buSzPts val="2590"/>
              <a:buNone/>
            </a:pPr>
            <a:r>
              <a:t/>
            </a:r>
            <a:endParaRPr sz="2590"/>
          </a:p>
          <a:p>
            <a:pPr indent="0" lvl="0" marL="0" rtl="0" algn="l">
              <a:lnSpc>
                <a:spcPct val="80000"/>
              </a:lnSpc>
              <a:spcBef>
                <a:spcPts val="1000"/>
              </a:spcBef>
              <a:spcAft>
                <a:spcPts val="0"/>
              </a:spcAft>
              <a:buClr>
                <a:schemeClr val="dk1"/>
              </a:buClr>
              <a:buSzPts val="2590"/>
              <a:buNone/>
            </a:pPr>
            <a:r>
              <a:rPr b="1" lang="en-US" sz="2590" u="sng"/>
              <a:t>Project Statement</a:t>
            </a:r>
            <a:r>
              <a:rPr b="1" lang="en-US" sz="2590"/>
              <a:t>: </a:t>
            </a:r>
            <a:r>
              <a:rPr lang="en-US" sz="2590"/>
              <a:t>As a part of our project we propose modifications to existing class scheduling system to improve facets of the human-machine interaction interface.</a:t>
            </a:r>
            <a:endParaRPr/>
          </a:p>
          <a:p>
            <a:pPr indent="0" lvl="0" marL="0" rtl="0" algn="l">
              <a:lnSpc>
                <a:spcPct val="80000"/>
              </a:lnSpc>
              <a:spcBef>
                <a:spcPts val="1000"/>
              </a:spcBef>
              <a:spcAft>
                <a:spcPts val="0"/>
              </a:spcAft>
              <a:buClr>
                <a:schemeClr val="dk1"/>
              </a:buClr>
              <a:buSzPts val="2590"/>
              <a:buNone/>
            </a:pPr>
            <a:r>
              <a:t/>
            </a:r>
            <a:endParaRPr sz="2590"/>
          </a:p>
          <a:p>
            <a:pPr indent="0" lvl="0" marL="0" rtl="0" algn="l">
              <a:lnSpc>
                <a:spcPct val="80000"/>
              </a:lnSpc>
              <a:spcBef>
                <a:spcPts val="1000"/>
              </a:spcBef>
              <a:spcAft>
                <a:spcPts val="0"/>
              </a:spcAft>
              <a:buClr>
                <a:schemeClr val="dk1"/>
              </a:buClr>
              <a:buSzPts val="2590"/>
              <a:buNone/>
            </a:pPr>
            <a:r>
              <a:rPr b="1" lang="en-US" sz="2590" u="sng"/>
              <a:t>Objectives</a:t>
            </a:r>
            <a:r>
              <a:rPr b="1" lang="en-US" sz="2590"/>
              <a:t>:</a:t>
            </a:r>
            <a:r>
              <a:rPr lang="en-US" sz="2590"/>
              <a:t> Suggest potential modifications for the existing system to tackle the various UI design issues while simultaneously focusing on the following needs of the user:</a:t>
            </a:r>
            <a:endParaRPr/>
          </a:p>
          <a:p>
            <a:pPr indent="-228600" lvl="1" marL="685800" rtl="0" algn="l">
              <a:lnSpc>
                <a:spcPct val="80000"/>
              </a:lnSpc>
              <a:spcBef>
                <a:spcPts val="500"/>
              </a:spcBef>
              <a:spcAft>
                <a:spcPts val="0"/>
              </a:spcAft>
              <a:buClr>
                <a:schemeClr val="dk1"/>
              </a:buClr>
              <a:buSzPts val="2220"/>
              <a:buChar char="○"/>
            </a:pPr>
            <a:r>
              <a:rPr b="1" lang="en-US" sz="2220"/>
              <a:t>Information Needs</a:t>
            </a:r>
            <a:r>
              <a:rPr lang="en-US" sz="2220"/>
              <a:t> (Major maps, Course Info)</a:t>
            </a:r>
            <a:endParaRPr/>
          </a:p>
          <a:p>
            <a:pPr indent="-228600" lvl="1" marL="685800" rtl="0" algn="l">
              <a:lnSpc>
                <a:spcPct val="80000"/>
              </a:lnSpc>
              <a:spcBef>
                <a:spcPts val="500"/>
              </a:spcBef>
              <a:spcAft>
                <a:spcPts val="0"/>
              </a:spcAft>
              <a:buClr>
                <a:schemeClr val="dk1"/>
              </a:buClr>
              <a:buSzPts val="2220"/>
              <a:buChar char="○"/>
            </a:pPr>
            <a:r>
              <a:rPr b="1" lang="en-US" sz="2220"/>
              <a:t>Scheduling Needs </a:t>
            </a:r>
            <a:r>
              <a:rPr lang="en-US" sz="2220"/>
              <a:t>(Current Schedule, conflicts, constraints)</a:t>
            </a:r>
            <a:endParaRPr/>
          </a:p>
          <a:p>
            <a:pPr indent="-228600" lvl="1" marL="685800" rtl="0" algn="l">
              <a:lnSpc>
                <a:spcPct val="80000"/>
              </a:lnSpc>
              <a:spcBef>
                <a:spcPts val="500"/>
              </a:spcBef>
              <a:spcAft>
                <a:spcPts val="2100"/>
              </a:spcAft>
              <a:buClr>
                <a:schemeClr val="dk1"/>
              </a:buClr>
              <a:buSzPts val="2220"/>
              <a:buChar char="○"/>
            </a:pPr>
            <a:r>
              <a:rPr b="1" lang="en-US" sz="2220"/>
              <a:t>Consistency Needs </a:t>
            </a:r>
            <a:r>
              <a:rPr lang="en-US" sz="2220"/>
              <a:t>(Consistency over various Operating Systems)</a:t>
            </a:r>
            <a:br>
              <a:rPr lang="en-US" sz="2220"/>
            </a:br>
            <a:endParaRPr sz="22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Important SA Measures:</a:t>
            </a:r>
            <a:endParaRPr/>
          </a:p>
        </p:txBody>
      </p:sp>
      <p:sp>
        <p:nvSpPr>
          <p:cNvPr id="296" name="Google Shape;296;p43"/>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Indirect Measures of SA</a:t>
            </a:r>
            <a:r>
              <a:rPr lang="en-US"/>
              <a:t>: </a:t>
            </a:r>
            <a:r>
              <a:rPr lang="en-US" sz="1100">
                <a:solidFill>
                  <a:srgbClr val="000000"/>
                </a:solidFill>
                <a:latin typeface="Arial"/>
                <a:ea typeface="Arial"/>
                <a:cs typeface="Arial"/>
                <a:sym typeface="Arial"/>
              </a:rPr>
              <a:t>·</a:t>
            </a:r>
            <a:r>
              <a:rPr lang="en-US" sz="700">
                <a:solidFill>
                  <a:srgbClr val="000000"/>
                </a:solidFill>
                <a:latin typeface="Times New Roman"/>
                <a:ea typeface="Times New Roman"/>
                <a:cs typeface="Times New Roman"/>
                <a:sym typeface="Times New Roman"/>
              </a:rPr>
              <a:t>        </a:t>
            </a:r>
            <a:endParaRPr sz="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US" sz="1600">
                <a:solidFill>
                  <a:srgbClr val="FFFFFF"/>
                </a:solidFill>
              </a:rPr>
              <a:t>Verbal Protocols</a:t>
            </a:r>
            <a:r>
              <a:rPr lang="en-US" sz="1600">
                <a:solidFill>
                  <a:srgbClr val="FFFFFF"/>
                </a:solidFill>
              </a:rPr>
              <a:t>: This is done by running commentaries in which the students verbally describe their thoughts, strategies, and decisions while interacting with myASU’ class scheduling system. This information can be recorded and later analyzed to identify and categorize information relevant to the individual’s SA. Although these provide much insight into the way the student conceptualized a task and the cognitive processes employed, analyzing verbal protocols can be difficult due to their time incentive and subjective nature of the analysis.</a:t>
            </a:r>
            <a:endParaRPr sz="1600">
              <a:solidFill>
                <a:srgbClr val="FFFFFF"/>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Direct Measures of SA: </a:t>
            </a:r>
            <a:endParaRPr/>
          </a:p>
          <a:p>
            <a:pPr indent="0" lvl="0" marL="0" rtl="0" algn="l">
              <a:spcBef>
                <a:spcPts val="0"/>
              </a:spcBef>
              <a:spcAft>
                <a:spcPts val="0"/>
              </a:spcAft>
              <a:buNone/>
            </a:pPr>
            <a:r>
              <a:rPr b="1" lang="en-US" sz="1600">
                <a:solidFill>
                  <a:srgbClr val="FFFFFF"/>
                </a:solidFill>
              </a:rPr>
              <a:t>Online Probes:</a:t>
            </a:r>
            <a:r>
              <a:rPr lang="en-US" sz="1600">
                <a:solidFill>
                  <a:srgbClr val="FFFFFF"/>
                </a:solidFill>
              </a:rPr>
              <a:t> This technique of measuring SA requires us to prepare a series of questions covering the entire range of students’ SA needs and present it to the student to answer. Response time to these questions is a measure of the student’s SA.</a:t>
            </a:r>
            <a:endParaRPr sz="16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solidFill>
                  <a:srgbClr val="FFFFFF"/>
                </a:solidFill>
              </a:rPr>
              <a:t>System Test and Evaluation:</a:t>
            </a:r>
            <a:endParaRPr>
              <a:solidFill>
                <a:srgbClr val="FFFFFF"/>
              </a:solidFill>
            </a:endParaRPr>
          </a:p>
        </p:txBody>
      </p:sp>
      <p:sp>
        <p:nvSpPr>
          <p:cNvPr id="302" name="Google Shape;302;p44"/>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Efficiency Metrics:</a:t>
            </a:r>
            <a:endParaRPr/>
          </a:p>
          <a:p>
            <a:pPr indent="0" lvl="0" marL="0" rtl="0" algn="l">
              <a:spcBef>
                <a:spcPts val="0"/>
              </a:spcBef>
              <a:spcAft>
                <a:spcPts val="0"/>
              </a:spcAft>
              <a:buNone/>
            </a:pPr>
            <a:r>
              <a:rPr lang="en-US"/>
              <a:t> </a:t>
            </a:r>
            <a:r>
              <a:rPr lang="en-US" sz="1600">
                <a:solidFill>
                  <a:srgbClr val="FFFFFF"/>
                </a:solidFill>
              </a:rPr>
              <a:t>This metric evaluates the time a student takes to perform basic tasks such as adding mandatory classes and adding all classes. The bar-chart below shows estimated values of these time taken to perform their corresponding tasks.</a:t>
            </a:r>
            <a:endParaRPr sz="1600">
              <a:solidFill>
                <a:srgbClr val="FFFFFF"/>
              </a:solidFill>
            </a:endParaRPr>
          </a:p>
          <a:p>
            <a:pPr indent="0" lvl="0" marL="0" rtl="0" algn="l">
              <a:spcBef>
                <a:spcPts val="0"/>
              </a:spcBef>
              <a:spcAft>
                <a:spcPts val="0"/>
              </a:spcAft>
              <a:buNone/>
            </a:pPr>
            <a:r>
              <a:t/>
            </a:r>
            <a:endParaRPr sz="1600">
              <a:solidFill>
                <a:srgbClr val="FFFFFF"/>
              </a:solidFill>
            </a:endParaRPr>
          </a:p>
        </p:txBody>
      </p:sp>
      <p:sp>
        <p:nvSpPr>
          <p:cNvPr id="303" name="Google Shape;303;p44"/>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Effectiveness Metrics:</a:t>
            </a:r>
            <a:endParaRPr/>
          </a:p>
          <a:p>
            <a:pPr indent="0" lvl="0" marL="0" rtl="0" algn="l">
              <a:spcBef>
                <a:spcPts val="0"/>
              </a:spcBef>
              <a:spcAft>
                <a:spcPts val="0"/>
              </a:spcAft>
              <a:buNone/>
            </a:pPr>
            <a:r>
              <a:rPr lang="en-US" sz="1600">
                <a:solidFill>
                  <a:srgbClr val="FFFFFF"/>
                </a:solidFill>
              </a:rPr>
              <a:t>This metric evaluates the errors made by a student while scheduling classes. The bar chart below shows an estimation of the errors made by students.</a:t>
            </a:r>
            <a:endParaRPr sz="1600">
              <a:solidFill>
                <a:srgbClr val="FFFFFF"/>
              </a:solidFill>
            </a:endParaRPr>
          </a:p>
          <a:p>
            <a:pPr indent="0" lvl="0" marL="0" rtl="0" algn="l">
              <a:spcBef>
                <a:spcPts val="0"/>
              </a:spcBef>
              <a:spcAft>
                <a:spcPts val="0"/>
              </a:spcAft>
              <a:buNone/>
            </a:pPr>
            <a:r>
              <a:t/>
            </a:r>
            <a:endParaRPr sz="1600">
              <a:solidFill>
                <a:srgbClr val="FFFFFF"/>
              </a:solidFill>
            </a:endParaRPr>
          </a:p>
        </p:txBody>
      </p:sp>
      <p:pic>
        <p:nvPicPr>
          <p:cNvPr id="304" name="Google Shape;304;p44"/>
          <p:cNvPicPr preferRelativeResize="0"/>
          <p:nvPr/>
        </p:nvPicPr>
        <p:blipFill>
          <a:blip r:embed="rId3">
            <a:alphaModFix/>
          </a:blip>
          <a:stretch>
            <a:fillRect/>
          </a:stretch>
        </p:blipFill>
        <p:spPr>
          <a:xfrm>
            <a:off x="819150" y="3358138"/>
            <a:ext cx="4267200" cy="2733675"/>
          </a:xfrm>
          <a:prstGeom prst="rect">
            <a:avLst/>
          </a:prstGeom>
          <a:noFill/>
          <a:ln>
            <a:noFill/>
          </a:ln>
        </p:spPr>
      </p:pic>
      <p:pic>
        <p:nvPicPr>
          <p:cNvPr id="305" name="Google Shape;305;p44"/>
          <p:cNvPicPr preferRelativeResize="0"/>
          <p:nvPr/>
        </p:nvPicPr>
        <p:blipFill>
          <a:blip r:embed="rId4">
            <a:alphaModFix/>
          </a:blip>
          <a:stretch>
            <a:fillRect/>
          </a:stretch>
        </p:blipFill>
        <p:spPr>
          <a:xfrm>
            <a:off x="6976150" y="3317725"/>
            <a:ext cx="4267200" cy="281453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415600" y="112104"/>
            <a:ext cx="113607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US"/>
              <a:t>Conclusion</a:t>
            </a:r>
            <a:endParaRPr/>
          </a:p>
        </p:txBody>
      </p:sp>
      <p:sp>
        <p:nvSpPr>
          <p:cNvPr id="311" name="Google Shape;311;p45"/>
          <p:cNvSpPr txBox="1"/>
          <p:nvPr>
            <p:ph idx="1" type="body"/>
          </p:nvPr>
        </p:nvSpPr>
        <p:spPr>
          <a:xfrm>
            <a:off x="415600" y="1001251"/>
            <a:ext cx="11591916" cy="5501133"/>
          </a:xfrm>
          <a:prstGeom prst="rect">
            <a:avLst/>
          </a:prstGeom>
          <a:noFill/>
          <a:ln cap="flat" cmpd="sng" w="38100">
            <a:solidFill>
              <a:schemeClr val="dk1"/>
            </a:solidFill>
            <a:prstDash val="solid"/>
            <a:round/>
            <a:headEnd len="sm" w="sm" type="none"/>
            <a:tailEnd len="sm" w="sm" type="none"/>
          </a:ln>
        </p:spPr>
        <p:txBody>
          <a:bodyPr anchorCtr="0" anchor="t" bIns="121900" lIns="121900" spcFirstLastPara="1" rIns="121900" wrap="square" tIns="121900">
            <a:noAutofit/>
          </a:bodyPr>
          <a:lstStyle/>
          <a:p>
            <a:pPr indent="-381000" lvl="0" marL="457200" rtl="0" algn="l">
              <a:lnSpc>
                <a:spcPct val="115000"/>
              </a:lnSpc>
              <a:spcBef>
                <a:spcPts val="0"/>
              </a:spcBef>
              <a:spcAft>
                <a:spcPts val="0"/>
              </a:spcAft>
              <a:buSzPts val="2400"/>
              <a:buChar char="●"/>
            </a:pPr>
            <a:r>
              <a:rPr lang="en-US" sz="2000"/>
              <a:t>The problem was initially documented, and design objectives were outlined. Background Research was done, and the different modes/functionality of the existing system was presented in a detailed manner. Problems with the existing UI and the SA demons associated with these problems were also recorded. </a:t>
            </a:r>
            <a:endParaRPr/>
          </a:p>
          <a:p>
            <a:pPr indent="0" lvl="0" marL="76200" rtl="0" algn="l">
              <a:lnSpc>
                <a:spcPct val="115000"/>
              </a:lnSpc>
              <a:spcBef>
                <a:spcPts val="0"/>
              </a:spcBef>
              <a:spcAft>
                <a:spcPts val="0"/>
              </a:spcAft>
              <a:buSzPts val="2400"/>
              <a:buNone/>
            </a:pPr>
            <a:r>
              <a:t/>
            </a:r>
            <a:endParaRPr sz="2000"/>
          </a:p>
          <a:p>
            <a:pPr indent="-381000" lvl="0" marL="457200" rtl="0" algn="l">
              <a:lnSpc>
                <a:spcPct val="115000"/>
              </a:lnSpc>
              <a:spcBef>
                <a:spcPts val="0"/>
              </a:spcBef>
              <a:spcAft>
                <a:spcPts val="0"/>
              </a:spcAft>
              <a:buSzPts val="2400"/>
              <a:buChar char="●"/>
            </a:pPr>
            <a:r>
              <a:rPr lang="en-US" sz="2000"/>
              <a:t>To get a picture of the cognitive process a system user goes through, Goal Directed Task Analysis (GDTA) was performed. Next, user feedback was obtained to gather potential solution strategies. Feasibility and alignment with GDTA were two main objectives that were looked at while brainstorming potential solutions.</a:t>
            </a:r>
            <a:endParaRPr/>
          </a:p>
          <a:p>
            <a:pPr indent="0" lvl="0" marL="76200" rtl="0" algn="l">
              <a:lnSpc>
                <a:spcPct val="115000"/>
              </a:lnSpc>
              <a:spcBef>
                <a:spcPts val="0"/>
              </a:spcBef>
              <a:spcAft>
                <a:spcPts val="0"/>
              </a:spcAft>
              <a:buSzPts val="2400"/>
              <a:buNone/>
            </a:pPr>
            <a:r>
              <a:t/>
            </a:r>
            <a:endParaRPr sz="2000"/>
          </a:p>
          <a:p>
            <a:pPr indent="-381000" lvl="0" marL="457200" rtl="0" algn="l">
              <a:lnSpc>
                <a:spcPct val="115000"/>
              </a:lnSpc>
              <a:spcBef>
                <a:spcPts val="0"/>
              </a:spcBef>
              <a:spcAft>
                <a:spcPts val="0"/>
              </a:spcAft>
              <a:buSzPts val="2400"/>
              <a:buChar char="●"/>
            </a:pPr>
            <a:r>
              <a:rPr lang="en-US" sz="2000"/>
              <a:t>Once the solutions strategies were finalized, the existing system was modified so as to match user preferences and to enhance user experience. All modifications have been documented in detail. Measures of SA were also looked into and those findings chronicled in the penultimate section of the report.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247357"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Background Research</a:t>
            </a:r>
            <a:endParaRPr/>
          </a:p>
        </p:txBody>
      </p:sp>
      <p:sp>
        <p:nvSpPr>
          <p:cNvPr id="84" name="Google Shape;84;p17"/>
          <p:cNvSpPr txBox="1"/>
          <p:nvPr>
            <p:ph idx="1" type="body"/>
          </p:nvPr>
        </p:nvSpPr>
        <p:spPr>
          <a:xfrm>
            <a:off x="566275" y="1690825"/>
            <a:ext cx="65949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Current System provides basic information such as:</a:t>
            </a:r>
            <a:endParaRPr/>
          </a:p>
          <a:p>
            <a:pPr indent="-342900" lvl="0" marL="457200" rtl="0" algn="l">
              <a:lnSpc>
                <a:spcPct val="90000"/>
              </a:lnSpc>
              <a:spcBef>
                <a:spcPts val="2100"/>
              </a:spcBef>
              <a:spcAft>
                <a:spcPts val="0"/>
              </a:spcAft>
              <a:buSzPts val="1800"/>
              <a:buChar char="●"/>
            </a:pPr>
            <a:r>
              <a:rPr lang="en-US"/>
              <a:t>Date/Time</a:t>
            </a:r>
            <a:endParaRPr/>
          </a:p>
          <a:p>
            <a:pPr indent="-342900" lvl="0" marL="457200" rtl="0" algn="l">
              <a:lnSpc>
                <a:spcPct val="90000"/>
              </a:lnSpc>
              <a:spcBef>
                <a:spcPts val="0"/>
              </a:spcBef>
              <a:spcAft>
                <a:spcPts val="0"/>
              </a:spcAft>
              <a:buSzPts val="1800"/>
              <a:buChar char="●"/>
            </a:pPr>
            <a:r>
              <a:rPr lang="en-US"/>
              <a:t>Professor</a:t>
            </a:r>
            <a:endParaRPr/>
          </a:p>
          <a:p>
            <a:pPr indent="-342900" lvl="0" marL="457200" rtl="0" algn="l">
              <a:lnSpc>
                <a:spcPct val="90000"/>
              </a:lnSpc>
              <a:spcBef>
                <a:spcPts val="0"/>
              </a:spcBef>
              <a:spcAft>
                <a:spcPts val="0"/>
              </a:spcAft>
              <a:buSzPts val="1800"/>
              <a:buChar char="●"/>
            </a:pPr>
            <a:r>
              <a:rPr lang="en-US"/>
              <a:t>Class Name</a:t>
            </a:r>
            <a:endParaRPr/>
          </a:p>
          <a:p>
            <a:pPr indent="-342900" lvl="0" marL="457200" rtl="0" algn="l">
              <a:lnSpc>
                <a:spcPct val="90000"/>
              </a:lnSpc>
              <a:spcBef>
                <a:spcPts val="0"/>
              </a:spcBef>
              <a:spcAft>
                <a:spcPts val="0"/>
              </a:spcAft>
              <a:buSzPts val="1800"/>
              <a:buChar char="●"/>
            </a:pPr>
            <a:r>
              <a:rPr lang="en-US"/>
              <a:t>Available Seats</a:t>
            </a:r>
            <a:endParaRPr/>
          </a:p>
          <a:p>
            <a:pPr indent="-342900" lvl="0" marL="457200" rtl="0" algn="l">
              <a:lnSpc>
                <a:spcPct val="90000"/>
              </a:lnSpc>
              <a:spcBef>
                <a:spcPts val="0"/>
              </a:spcBef>
              <a:spcAft>
                <a:spcPts val="0"/>
              </a:spcAft>
              <a:buSzPts val="1800"/>
              <a:buChar char="●"/>
            </a:pPr>
            <a:r>
              <a:rPr lang="en-US"/>
              <a:t>Location</a:t>
            </a:r>
            <a:endParaRPr/>
          </a:p>
          <a:p>
            <a:pPr indent="0" lvl="0" marL="0" rtl="0" algn="l">
              <a:lnSpc>
                <a:spcPct val="90000"/>
              </a:lnSpc>
              <a:spcBef>
                <a:spcPts val="2100"/>
              </a:spcBef>
              <a:spcAft>
                <a:spcPts val="2100"/>
              </a:spcAft>
              <a:buSzPts val="1800"/>
              <a:buNone/>
            </a:pPr>
            <a:r>
              <a:rPr lang="en-US"/>
              <a:t>Current schedule, searched classes and major map/dars are all on separate pages and have no connecting interactivity</a:t>
            </a:r>
            <a:endParaRPr/>
          </a:p>
        </p:txBody>
      </p:sp>
      <p:pic>
        <p:nvPicPr>
          <p:cNvPr id="85" name="Google Shape;85;p17"/>
          <p:cNvPicPr preferRelativeResize="0"/>
          <p:nvPr/>
        </p:nvPicPr>
        <p:blipFill rotWithShape="1">
          <a:blip r:embed="rId3">
            <a:alphaModFix/>
          </a:blip>
          <a:srcRect b="0" l="0" r="0" t="0"/>
          <a:stretch/>
        </p:blipFill>
        <p:spPr>
          <a:xfrm>
            <a:off x="6028000" y="181300"/>
            <a:ext cx="6028025" cy="1383475"/>
          </a:xfrm>
          <a:prstGeom prst="rect">
            <a:avLst/>
          </a:prstGeom>
          <a:noFill/>
          <a:ln>
            <a:noFill/>
          </a:ln>
        </p:spPr>
      </p:pic>
      <p:pic>
        <p:nvPicPr>
          <p:cNvPr id="86" name="Google Shape;86;p17"/>
          <p:cNvPicPr preferRelativeResize="0"/>
          <p:nvPr/>
        </p:nvPicPr>
        <p:blipFill rotWithShape="1">
          <a:blip r:embed="rId4">
            <a:alphaModFix/>
          </a:blip>
          <a:srcRect b="0" l="0" r="0" t="0"/>
          <a:stretch/>
        </p:blipFill>
        <p:spPr>
          <a:xfrm>
            <a:off x="3750500" y="2665025"/>
            <a:ext cx="8078899" cy="197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b="0" l="0" r="0" t="0"/>
          <a:stretch/>
        </p:blipFill>
        <p:spPr>
          <a:xfrm>
            <a:off x="1452563" y="2808111"/>
            <a:ext cx="9286875" cy="1876425"/>
          </a:xfrm>
          <a:prstGeom prst="rect">
            <a:avLst/>
          </a:prstGeom>
          <a:noFill/>
          <a:ln>
            <a:noFill/>
          </a:ln>
        </p:spPr>
      </p:pic>
      <p:pic>
        <p:nvPicPr>
          <p:cNvPr id="92" name="Google Shape;92;p18"/>
          <p:cNvPicPr preferRelativeResize="0"/>
          <p:nvPr/>
        </p:nvPicPr>
        <p:blipFill rotWithShape="1">
          <a:blip r:embed="rId4">
            <a:alphaModFix/>
          </a:blip>
          <a:srcRect b="0" l="0" r="0" t="0"/>
          <a:stretch/>
        </p:blipFill>
        <p:spPr>
          <a:xfrm>
            <a:off x="2056550" y="4808800"/>
            <a:ext cx="8078899" cy="1972125"/>
          </a:xfrm>
          <a:prstGeom prst="rect">
            <a:avLst/>
          </a:prstGeom>
          <a:noFill/>
          <a:ln>
            <a:noFill/>
          </a:ln>
        </p:spPr>
      </p:pic>
      <p:pic>
        <p:nvPicPr>
          <p:cNvPr id="93" name="Google Shape;93;p18"/>
          <p:cNvPicPr preferRelativeResize="0"/>
          <p:nvPr/>
        </p:nvPicPr>
        <p:blipFill rotWithShape="1">
          <a:blip r:embed="rId5">
            <a:alphaModFix/>
          </a:blip>
          <a:srcRect b="0" l="0" r="0" t="0"/>
          <a:stretch/>
        </p:blipFill>
        <p:spPr>
          <a:xfrm>
            <a:off x="1421700" y="124264"/>
            <a:ext cx="9348617" cy="247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ctrTitle"/>
          </p:nvPr>
        </p:nvSpPr>
        <p:spPr>
          <a:xfrm>
            <a:off x="267285" y="290586"/>
            <a:ext cx="11657430" cy="847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latin typeface="Oswald"/>
                <a:ea typeface="Oswald"/>
                <a:cs typeface="Oswald"/>
                <a:sym typeface="Oswald"/>
              </a:rPr>
              <a:t>Problems</a:t>
            </a:r>
            <a:endParaRPr>
              <a:latin typeface="Oswald"/>
              <a:ea typeface="Oswald"/>
              <a:cs typeface="Oswald"/>
              <a:sym typeface="Oswald"/>
            </a:endParaRPr>
          </a:p>
        </p:txBody>
      </p:sp>
      <p:sp>
        <p:nvSpPr>
          <p:cNvPr id="99" name="Google Shape;99;p19"/>
          <p:cNvSpPr txBox="1"/>
          <p:nvPr>
            <p:ph idx="1" type="subTitle"/>
          </p:nvPr>
        </p:nvSpPr>
        <p:spPr>
          <a:xfrm>
            <a:off x="267285" y="1137786"/>
            <a:ext cx="11924715" cy="16476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2400" u="sng">
                <a:latin typeface="Average"/>
                <a:ea typeface="Average"/>
                <a:cs typeface="Average"/>
                <a:sym typeface="Average"/>
              </a:rPr>
              <a:t>Problem 1: Need to remember a lot of information </a:t>
            </a:r>
            <a:r>
              <a:rPr b="1" lang="en-US" sz="2400">
                <a:latin typeface="Average"/>
                <a:ea typeface="Average"/>
                <a:cs typeface="Average"/>
                <a:sym typeface="Average"/>
              </a:rPr>
              <a:t> </a:t>
            </a:r>
            <a:r>
              <a:rPr b="1" lang="en-US" sz="2400">
                <a:solidFill>
                  <a:srgbClr val="FF0000"/>
                </a:solidFill>
                <a:latin typeface="Average"/>
                <a:ea typeface="Average"/>
                <a:cs typeface="Average"/>
                <a:sym typeface="Average"/>
              </a:rPr>
              <a:t>Demon: Requisite Memory Trap</a:t>
            </a:r>
            <a:endParaRPr/>
          </a:p>
          <a:p>
            <a:pPr indent="0" lvl="0" marL="0" rtl="0" algn="l">
              <a:lnSpc>
                <a:spcPct val="90000"/>
              </a:lnSpc>
              <a:spcBef>
                <a:spcPts val="1000"/>
              </a:spcBef>
              <a:spcAft>
                <a:spcPts val="0"/>
              </a:spcAft>
              <a:buClr>
                <a:schemeClr val="dk1"/>
              </a:buClr>
              <a:buSzPts val="1500"/>
              <a:buNone/>
            </a:pPr>
            <a:r>
              <a:rPr lang="en-US" sz="1800">
                <a:latin typeface="Average"/>
                <a:ea typeface="Average"/>
                <a:cs typeface="Average"/>
                <a:sym typeface="Average"/>
              </a:rPr>
              <a:t>It is hard to remember all the course numbers and different registration start times . These are applicable to both, the classes you intend to take as well as classes that are mandated by you to take in your coursework/current semester. </a:t>
            </a:r>
            <a:endParaRPr sz="1800">
              <a:latin typeface="Average"/>
              <a:ea typeface="Average"/>
              <a:cs typeface="Average"/>
              <a:sym typeface="Average"/>
            </a:endParaRPr>
          </a:p>
          <a:p>
            <a:pPr indent="0" lvl="0" marL="0" rtl="0" algn="l">
              <a:lnSpc>
                <a:spcPct val="90000"/>
              </a:lnSpc>
              <a:spcBef>
                <a:spcPts val="1000"/>
              </a:spcBef>
              <a:spcAft>
                <a:spcPts val="0"/>
              </a:spcAft>
              <a:buClr>
                <a:schemeClr val="dk1"/>
              </a:buClr>
              <a:buSzPts val="2400"/>
              <a:buNone/>
            </a:pPr>
            <a:r>
              <a:t/>
            </a:r>
            <a:endParaRPr u="sng">
              <a:latin typeface="Calibri"/>
              <a:ea typeface="Calibri"/>
              <a:cs typeface="Calibri"/>
              <a:sym typeface="Calibri"/>
            </a:endParaRPr>
          </a:p>
        </p:txBody>
      </p:sp>
      <p:pic>
        <p:nvPicPr>
          <p:cNvPr id="100" name="Google Shape;100;p19"/>
          <p:cNvPicPr preferRelativeResize="0"/>
          <p:nvPr/>
        </p:nvPicPr>
        <p:blipFill rotWithShape="1">
          <a:blip r:embed="rId3">
            <a:alphaModFix/>
          </a:blip>
          <a:srcRect b="0" l="0" r="0" t="0"/>
          <a:stretch/>
        </p:blipFill>
        <p:spPr>
          <a:xfrm>
            <a:off x="1808871" y="2725615"/>
            <a:ext cx="7842740" cy="40457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112542" y="491306"/>
            <a:ext cx="12079458" cy="17876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b="1" lang="en-US" u="sng">
                <a:latin typeface="Average"/>
                <a:ea typeface="Average"/>
                <a:cs typeface="Average"/>
                <a:sym typeface="Average"/>
              </a:rPr>
              <a:t>Problem 2: Heavy traffic when registration begins</a:t>
            </a:r>
            <a:r>
              <a:rPr b="1" lang="en-US">
                <a:latin typeface="Average"/>
                <a:ea typeface="Average"/>
                <a:cs typeface="Average"/>
                <a:sym typeface="Average"/>
              </a:rPr>
              <a:t>  </a:t>
            </a:r>
            <a:r>
              <a:rPr b="1" lang="en-US">
                <a:solidFill>
                  <a:srgbClr val="FF0000"/>
                </a:solidFill>
                <a:latin typeface="Average"/>
                <a:ea typeface="Average"/>
                <a:cs typeface="Average"/>
                <a:sym typeface="Average"/>
              </a:rPr>
              <a:t>Demon: Fatigue, Anxiety, Other Stressors</a:t>
            </a:r>
            <a:endParaRPr b="1" u="sng">
              <a:solidFill>
                <a:srgbClr val="FF0000"/>
              </a:solidFill>
              <a:latin typeface="Average"/>
              <a:ea typeface="Average"/>
              <a:cs typeface="Average"/>
              <a:sym typeface="Average"/>
            </a:endParaRPr>
          </a:p>
          <a:p>
            <a:pPr indent="0" lvl="0" marL="0" rtl="0" algn="l">
              <a:lnSpc>
                <a:spcPct val="90000"/>
              </a:lnSpc>
              <a:spcBef>
                <a:spcPts val="1000"/>
              </a:spcBef>
              <a:spcAft>
                <a:spcPts val="2100"/>
              </a:spcAft>
              <a:buClr>
                <a:schemeClr val="dk1"/>
              </a:buClr>
              <a:buSzPts val="1500"/>
              <a:buNone/>
            </a:pPr>
            <a:r>
              <a:rPr lang="en-US" sz="1800">
                <a:latin typeface="Average"/>
                <a:ea typeface="Average"/>
                <a:cs typeface="Average"/>
                <a:sym typeface="Average"/>
              </a:rPr>
              <a:t>Trying to add a class when the ASU website is overloaded  because of heavy traffic can be stressful. It is easy to get anxious when a seat of the subject you desire to take is at stake. </a:t>
            </a:r>
            <a:endParaRPr sz="1800">
              <a:latin typeface="Average"/>
              <a:ea typeface="Average"/>
              <a:cs typeface="Average"/>
              <a:sym typeface="Average"/>
            </a:endParaRPr>
          </a:p>
        </p:txBody>
      </p:sp>
      <p:pic>
        <p:nvPicPr>
          <p:cNvPr id="106" name="Google Shape;106;p20"/>
          <p:cNvPicPr preferRelativeResize="0"/>
          <p:nvPr/>
        </p:nvPicPr>
        <p:blipFill rotWithShape="1">
          <a:blip r:embed="rId3">
            <a:alphaModFix/>
          </a:blip>
          <a:srcRect b="0" l="0" r="0" t="0"/>
          <a:stretch/>
        </p:blipFill>
        <p:spPr>
          <a:xfrm>
            <a:off x="1026941" y="2124222"/>
            <a:ext cx="10086535" cy="37924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98474" y="450166"/>
            <a:ext cx="11929403" cy="14630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300" u="sng">
                <a:latin typeface="Average"/>
                <a:ea typeface="Average"/>
                <a:cs typeface="Average"/>
                <a:sym typeface="Average"/>
              </a:rPr>
              <a:t>Problem 3: Hard to locate what specifically fits you and what you need </a:t>
            </a:r>
            <a:r>
              <a:rPr b="1" lang="en-US" sz="2300">
                <a:latin typeface="Average"/>
                <a:ea typeface="Average"/>
                <a:cs typeface="Average"/>
                <a:sym typeface="Average"/>
              </a:rPr>
              <a:t> </a:t>
            </a:r>
            <a:r>
              <a:rPr b="1" lang="en-US" sz="2300">
                <a:solidFill>
                  <a:srgbClr val="FF0000"/>
                </a:solidFill>
                <a:latin typeface="Average"/>
                <a:ea typeface="Average"/>
                <a:cs typeface="Average"/>
                <a:sym typeface="Average"/>
              </a:rPr>
              <a:t>Demon: Data Overload</a:t>
            </a:r>
            <a:endParaRPr b="1" sz="2300">
              <a:solidFill>
                <a:srgbClr val="FF0000"/>
              </a:solidFill>
              <a:latin typeface="Average"/>
              <a:ea typeface="Average"/>
              <a:cs typeface="Average"/>
              <a:sym typeface="Average"/>
            </a:endParaRPr>
          </a:p>
          <a:p>
            <a:pPr indent="0" lvl="0" marL="0" rtl="0" algn="l">
              <a:lnSpc>
                <a:spcPct val="90000"/>
              </a:lnSpc>
              <a:spcBef>
                <a:spcPts val="1000"/>
              </a:spcBef>
              <a:spcAft>
                <a:spcPts val="0"/>
              </a:spcAft>
              <a:buClr>
                <a:schemeClr val="dk1"/>
              </a:buClr>
              <a:buSzPts val="1500"/>
              <a:buNone/>
            </a:pPr>
            <a:r>
              <a:rPr lang="en-US" sz="1800">
                <a:latin typeface="Average"/>
                <a:ea typeface="Average"/>
                <a:cs typeface="Average"/>
                <a:sym typeface="Average"/>
              </a:rPr>
              <a:t>Your searches often return you multiple options with classes having similar names and/or same subject codes. It can be hard figuring out the specific class you need to take. </a:t>
            </a:r>
            <a:endParaRPr sz="1800">
              <a:latin typeface="Average"/>
              <a:ea typeface="Average"/>
              <a:cs typeface="Average"/>
              <a:sym typeface="Average"/>
            </a:endParaRPr>
          </a:p>
          <a:p>
            <a:pPr indent="-50800" lvl="0" marL="228600" rtl="0" algn="l">
              <a:lnSpc>
                <a:spcPct val="90000"/>
              </a:lnSpc>
              <a:spcBef>
                <a:spcPts val="1000"/>
              </a:spcBef>
              <a:spcAft>
                <a:spcPts val="2100"/>
              </a:spcAft>
              <a:buClr>
                <a:schemeClr val="dk1"/>
              </a:buClr>
              <a:buSzPts val="2800"/>
              <a:buNone/>
            </a:pPr>
            <a:r>
              <a:t/>
            </a:r>
            <a:endParaRPr/>
          </a:p>
        </p:txBody>
      </p:sp>
      <p:pic>
        <p:nvPicPr>
          <p:cNvPr id="112" name="Google Shape;112;p21"/>
          <p:cNvPicPr preferRelativeResize="0"/>
          <p:nvPr/>
        </p:nvPicPr>
        <p:blipFill rotWithShape="1">
          <a:blip r:embed="rId3">
            <a:alphaModFix/>
          </a:blip>
          <a:srcRect b="0" l="0" r="0" t="0"/>
          <a:stretch/>
        </p:blipFill>
        <p:spPr>
          <a:xfrm>
            <a:off x="267286" y="2194560"/>
            <a:ext cx="11535507" cy="35169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433753" y="284006"/>
            <a:ext cx="11608192" cy="13056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u="sng">
                <a:latin typeface="Average"/>
                <a:ea typeface="Average"/>
                <a:cs typeface="Average"/>
                <a:sym typeface="Average"/>
              </a:rPr>
              <a:t>Problem 4: Complex process</a:t>
            </a:r>
            <a:r>
              <a:rPr lang="en-US">
                <a:latin typeface="Average"/>
                <a:ea typeface="Average"/>
                <a:cs typeface="Average"/>
                <a:sym typeface="Average"/>
              </a:rPr>
              <a:t>  </a:t>
            </a:r>
            <a:r>
              <a:rPr b="1" lang="en-US">
                <a:solidFill>
                  <a:srgbClr val="FF0000"/>
                </a:solidFill>
                <a:latin typeface="Average"/>
                <a:ea typeface="Average"/>
                <a:cs typeface="Average"/>
                <a:sym typeface="Average"/>
              </a:rPr>
              <a:t>Demon: Complexity Creep</a:t>
            </a:r>
            <a:endParaRPr b="1">
              <a:solidFill>
                <a:srgbClr val="FF0000"/>
              </a:solidFill>
              <a:latin typeface="Average"/>
              <a:ea typeface="Average"/>
              <a:cs typeface="Average"/>
              <a:sym typeface="Average"/>
            </a:endParaRPr>
          </a:p>
          <a:p>
            <a:pPr indent="0" lvl="0" marL="0" rtl="0" algn="l">
              <a:lnSpc>
                <a:spcPct val="90000"/>
              </a:lnSpc>
              <a:spcBef>
                <a:spcPts val="1000"/>
              </a:spcBef>
              <a:spcAft>
                <a:spcPts val="0"/>
              </a:spcAft>
              <a:buClr>
                <a:schemeClr val="dk1"/>
              </a:buClr>
              <a:buSzPts val="1500"/>
              <a:buNone/>
            </a:pPr>
            <a:r>
              <a:rPr lang="en-US" sz="1800">
                <a:latin typeface="Average"/>
                <a:ea typeface="Average"/>
                <a:cs typeface="Average"/>
                <a:sym typeface="Average"/>
              </a:rPr>
              <a:t>Things are all over the place and a lot of steps are required to add subjects. This can be a daunting experience for the new and inexperienced student.</a:t>
            </a:r>
            <a:endParaRPr sz="1800">
              <a:latin typeface="Average"/>
              <a:ea typeface="Average"/>
              <a:cs typeface="Average"/>
              <a:sym typeface="Average"/>
            </a:endParaRPr>
          </a:p>
          <a:p>
            <a:pPr indent="-50800" lvl="0" marL="228600" rtl="0" algn="l">
              <a:lnSpc>
                <a:spcPct val="90000"/>
              </a:lnSpc>
              <a:spcBef>
                <a:spcPts val="1000"/>
              </a:spcBef>
              <a:spcAft>
                <a:spcPts val="2100"/>
              </a:spcAft>
              <a:buClr>
                <a:schemeClr val="dk1"/>
              </a:buClr>
              <a:buSzPts val="2800"/>
              <a:buNone/>
            </a:pPr>
            <a:r>
              <a:t/>
            </a:r>
            <a:endParaRPr/>
          </a:p>
        </p:txBody>
      </p:sp>
      <p:pic>
        <p:nvPicPr>
          <p:cNvPr id="118" name="Google Shape;118;p22"/>
          <p:cNvPicPr preferRelativeResize="0"/>
          <p:nvPr/>
        </p:nvPicPr>
        <p:blipFill rotWithShape="1">
          <a:blip r:embed="rId3">
            <a:alphaModFix/>
          </a:blip>
          <a:srcRect b="0" l="0" r="0" t="0"/>
          <a:stretch/>
        </p:blipFill>
        <p:spPr>
          <a:xfrm>
            <a:off x="369690" y="1774046"/>
            <a:ext cx="6682156" cy="1893799"/>
          </a:xfrm>
          <a:prstGeom prst="rect">
            <a:avLst/>
          </a:prstGeom>
          <a:noFill/>
          <a:ln>
            <a:noFill/>
          </a:ln>
        </p:spPr>
      </p:pic>
      <p:pic>
        <p:nvPicPr>
          <p:cNvPr id="119" name="Google Shape;119;p22"/>
          <p:cNvPicPr preferRelativeResize="0"/>
          <p:nvPr/>
        </p:nvPicPr>
        <p:blipFill rotWithShape="1">
          <a:blip r:embed="rId4">
            <a:alphaModFix/>
          </a:blip>
          <a:srcRect b="0" l="0" r="0" t="0"/>
          <a:stretch/>
        </p:blipFill>
        <p:spPr>
          <a:xfrm>
            <a:off x="7220726" y="1774046"/>
            <a:ext cx="4601584" cy="2677171"/>
          </a:xfrm>
          <a:prstGeom prst="rect">
            <a:avLst/>
          </a:prstGeom>
          <a:noFill/>
          <a:ln>
            <a:noFill/>
          </a:ln>
        </p:spPr>
      </p:pic>
      <p:pic>
        <p:nvPicPr>
          <p:cNvPr id="120" name="Google Shape;120;p22"/>
          <p:cNvPicPr preferRelativeResize="0"/>
          <p:nvPr/>
        </p:nvPicPr>
        <p:blipFill rotWithShape="1">
          <a:blip r:embed="rId5">
            <a:alphaModFix/>
          </a:blip>
          <a:srcRect b="0" l="0" r="0" t="0"/>
          <a:stretch/>
        </p:blipFill>
        <p:spPr>
          <a:xfrm>
            <a:off x="1242647" y="4009479"/>
            <a:ext cx="4114801" cy="25645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