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93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644" y="4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8641" y="6395811"/>
            <a:ext cx="2351127" cy="340362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510534" y="6376814"/>
            <a:ext cx="3296859" cy="377875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66800" y="861060"/>
            <a:ext cx="10058400" cy="569976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6939" y="652271"/>
            <a:ext cx="10358120" cy="6356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 u="sng">
                <a:solidFill>
                  <a:srgbClr val="005392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rgbClr val="006FC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 u="sng">
                <a:solidFill>
                  <a:srgbClr val="005392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892555" y="1793239"/>
            <a:ext cx="4458970" cy="40932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006FC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51447" y="1652737"/>
            <a:ext cx="4614545" cy="41192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006FC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11/5/2022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 u="sng">
                <a:solidFill>
                  <a:srgbClr val="005392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11/5/2022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11/5/2022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68641" y="6395811"/>
            <a:ext cx="2351127" cy="340362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510534" y="6376814"/>
            <a:ext cx="3296859" cy="377875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066800" y="861060"/>
            <a:ext cx="10058400" cy="5699760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838200" y="1363980"/>
            <a:ext cx="10515600" cy="635"/>
          </a:xfrm>
          <a:custGeom>
            <a:avLst/>
            <a:gdLst/>
            <a:ahLst/>
            <a:cxnLst/>
            <a:rect l="l" t="t" r="r" b="b"/>
            <a:pathLst>
              <a:path w="10515600" h="634">
                <a:moveTo>
                  <a:pt x="0" y="0"/>
                </a:moveTo>
                <a:lnTo>
                  <a:pt x="10515600" y="381"/>
                </a:lnTo>
              </a:path>
            </a:pathLst>
          </a:custGeom>
          <a:ln w="6350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747647" y="6256248"/>
            <a:ext cx="189230" cy="386715"/>
          </a:xfrm>
          <a:custGeom>
            <a:avLst/>
            <a:gdLst/>
            <a:ahLst/>
            <a:cxnLst/>
            <a:rect l="l" t="t" r="r" b="b"/>
            <a:pathLst>
              <a:path w="189230" h="386715">
                <a:moveTo>
                  <a:pt x="188887" y="0"/>
                </a:moveTo>
                <a:lnTo>
                  <a:pt x="8890" y="0"/>
                </a:lnTo>
                <a:lnTo>
                  <a:pt x="8890" y="8636"/>
                </a:lnTo>
                <a:lnTo>
                  <a:pt x="0" y="8636"/>
                </a:lnTo>
                <a:lnTo>
                  <a:pt x="0" y="368642"/>
                </a:lnTo>
                <a:lnTo>
                  <a:pt x="8890" y="368642"/>
                </a:lnTo>
                <a:lnTo>
                  <a:pt x="8890" y="386638"/>
                </a:lnTo>
                <a:lnTo>
                  <a:pt x="188887" y="386638"/>
                </a:lnTo>
                <a:lnTo>
                  <a:pt x="188887" y="359994"/>
                </a:lnTo>
                <a:lnTo>
                  <a:pt x="188887" y="26644"/>
                </a:lnTo>
                <a:lnTo>
                  <a:pt x="188887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22325" y="652271"/>
            <a:ext cx="10547349" cy="6356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 u="sng">
                <a:solidFill>
                  <a:srgbClr val="005392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9480" y="1475367"/>
            <a:ext cx="10310495" cy="24644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rgbClr val="006FC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api.spacexdata.com/v4/launches/past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533400"/>
            <a:ext cx="10970261" cy="1282402"/>
          </a:xfrm>
        </p:spPr>
        <p:txBody>
          <a:bodyPr/>
          <a:lstStyle/>
          <a:p>
            <a:pPr marL="2693670" marR="5080" indent="-2681605">
              <a:lnSpc>
                <a:spcPts val="4970"/>
              </a:lnSpc>
              <a:spcBef>
                <a:spcPts val="925"/>
              </a:spcBef>
            </a:pPr>
            <a:r>
              <a:rPr lang="en-US" sz="4800" b="1" u="none" spc="-5" dirty="0" smtClean="0"/>
              <a:t>   </a:t>
            </a:r>
            <a:r>
              <a:rPr lang="en-US" sz="5400" b="1" u="none" spc="-5" dirty="0" smtClean="0"/>
              <a:t>IBM Applied Data Science Capstone Project</a:t>
            </a:r>
            <a:endParaRPr lang="en-US" sz="5400" b="1" u="non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>
          <a:xfrm>
            <a:off x="2057400" y="3048000"/>
            <a:ext cx="8534400" cy="1169551"/>
          </a:xfrm>
        </p:spPr>
        <p:txBody>
          <a:bodyPr/>
          <a:lstStyle/>
          <a:p>
            <a:r>
              <a:rPr lang="en-US" sz="3200" dirty="0" smtClean="0">
                <a:solidFill>
                  <a:schemeClr val="tx1"/>
                </a:solidFill>
              </a:rPr>
              <a:t>                   </a:t>
            </a:r>
            <a:r>
              <a:rPr lang="en-US" sz="4000" b="1" u="sng" dirty="0" smtClean="0">
                <a:solidFill>
                  <a:schemeClr val="tx1"/>
                </a:solidFill>
              </a:rPr>
              <a:t>Capstone Project By</a:t>
            </a:r>
          </a:p>
          <a:p>
            <a:r>
              <a:rPr lang="en-US" sz="3600" b="1" dirty="0" smtClean="0">
                <a:solidFill>
                  <a:schemeClr val="tx1"/>
                </a:solidFill>
                <a:latin typeface="Copperplate Gothic Bold" panose="020E0705020206020404" pitchFamily="34" charset="0"/>
              </a:rPr>
              <a:t>     </a:t>
            </a:r>
            <a:r>
              <a:rPr lang="en-US" sz="3600" b="1" dirty="0" smtClean="0">
                <a:solidFill>
                  <a:schemeClr val="accent1"/>
                </a:solidFill>
                <a:latin typeface="Copperplate Gothic Bold" panose="020E0705020206020404" pitchFamily="34" charset="0"/>
              </a:rPr>
              <a:t>Mohammad Ashraf Ansari</a:t>
            </a:r>
            <a:endParaRPr lang="en-US" sz="3600" b="1" dirty="0">
              <a:solidFill>
                <a:schemeClr val="accent1"/>
              </a:solidFill>
              <a:latin typeface="Copperplate Gothic Bold" panose="020E07050202060204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61305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61492"/>
            <a:ext cx="385826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u="none" spc="-5" dirty="0"/>
              <a:t>Correlation</a:t>
            </a:r>
            <a:r>
              <a:rPr sz="2800" u="none" spc="-95" dirty="0"/>
              <a:t> </a:t>
            </a:r>
            <a:r>
              <a:rPr sz="2800" u="none" spc="-5" dirty="0"/>
              <a:t>trends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704341" y="1793239"/>
            <a:ext cx="7988934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Relationship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between</a:t>
            </a:r>
            <a:r>
              <a:rPr sz="2800" spc="-2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Flight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40" dirty="0">
                <a:solidFill>
                  <a:srgbClr val="006FC0"/>
                </a:solidFill>
                <a:latin typeface="Calibri"/>
                <a:cs typeface="Calibri"/>
              </a:rPr>
              <a:t>number,</a:t>
            </a:r>
            <a:r>
              <a:rPr sz="2800" spc="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and</a:t>
            </a:r>
            <a:r>
              <a:rPr sz="2800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6FC0"/>
                </a:solidFill>
                <a:latin typeface="Calibri"/>
                <a:cs typeface="Calibri"/>
              </a:rPr>
              <a:t>Payload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 Mass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429000"/>
            <a:ext cx="12191999" cy="238201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61492"/>
            <a:ext cx="385826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u="none" spc="-5" dirty="0"/>
              <a:t>Correlation</a:t>
            </a:r>
            <a:r>
              <a:rPr sz="2800" u="none" spc="-95" dirty="0"/>
              <a:t> </a:t>
            </a:r>
            <a:r>
              <a:rPr sz="2800" u="none" spc="-5" dirty="0"/>
              <a:t>trends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704341" y="1793239"/>
            <a:ext cx="7677784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Relationship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between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Flight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40" dirty="0">
                <a:solidFill>
                  <a:srgbClr val="006FC0"/>
                </a:solidFill>
                <a:latin typeface="Calibri"/>
                <a:cs typeface="Calibri"/>
              </a:rPr>
              <a:t>number,</a:t>
            </a:r>
            <a:r>
              <a:rPr sz="2800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and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Launch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Site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104388"/>
            <a:ext cx="12191999" cy="238201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61492"/>
            <a:ext cx="385826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u="none" spc="-5" dirty="0"/>
              <a:t>Correlation</a:t>
            </a:r>
            <a:r>
              <a:rPr sz="2800" u="none" spc="-95" dirty="0"/>
              <a:t> </a:t>
            </a:r>
            <a:r>
              <a:rPr sz="2800" u="none" spc="-5" dirty="0"/>
              <a:t>trends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704341" y="1793239"/>
            <a:ext cx="10194290" cy="17551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Relationship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between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Launch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Site,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and </a:t>
            </a:r>
            <a:r>
              <a:rPr sz="2800" spc="-20" dirty="0">
                <a:solidFill>
                  <a:srgbClr val="006FC0"/>
                </a:solidFill>
                <a:latin typeface="Calibri"/>
                <a:cs typeface="Calibri"/>
              </a:rPr>
              <a:t>Payload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Mass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800">
              <a:latin typeface="Calibri"/>
              <a:cs typeface="Calibri"/>
            </a:endParaRPr>
          </a:p>
          <a:p>
            <a:pPr marL="4584700">
              <a:lnSpc>
                <a:spcPts val="2385"/>
              </a:lnSpc>
              <a:spcBef>
                <a:spcPts val="2070"/>
              </a:spcBef>
            </a:pPr>
            <a:r>
              <a:rPr sz="2000" spc="-40" dirty="0">
                <a:solidFill>
                  <a:srgbClr val="006FC0"/>
                </a:solidFill>
                <a:latin typeface="Calibri"/>
                <a:cs typeface="Calibri"/>
              </a:rPr>
              <a:t>We</a:t>
            </a:r>
            <a:r>
              <a:rPr sz="20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06FC0"/>
                </a:solidFill>
                <a:latin typeface="Calibri"/>
                <a:cs typeface="Calibri"/>
              </a:rPr>
              <a:t>can</a:t>
            </a:r>
            <a:r>
              <a:rPr sz="2000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Calibri"/>
                <a:cs typeface="Calibri"/>
              </a:rPr>
              <a:t>see</a:t>
            </a:r>
            <a:r>
              <a:rPr sz="20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Calibri"/>
                <a:cs typeface="Calibri"/>
              </a:rPr>
              <a:t>that </a:t>
            </a:r>
            <a:r>
              <a:rPr sz="2000" dirty="0">
                <a:solidFill>
                  <a:srgbClr val="006FC0"/>
                </a:solidFill>
                <a:latin typeface="Calibri"/>
                <a:cs typeface="Calibri"/>
              </a:rPr>
              <a:t>the </a:t>
            </a:r>
            <a:r>
              <a:rPr sz="2000" spc="-5" dirty="0">
                <a:solidFill>
                  <a:srgbClr val="006FC0"/>
                </a:solidFill>
                <a:latin typeface="Calibri"/>
                <a:cs typeface="Calibri"/>
              </a:rPr>
              <a:t>launch</a:t>
            </a:r>
            <a:r>
              <a:rPr sz="20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Calibri"/>
                <a:cs typeface="Calibri"/>
              </a:rPr>
              <a:t>site</a:t>
            </a:r>
            <a:r>
              <a:rPr sz="20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06FC0"/>
                </a:solidFill>
                <a:latin typeface="Calibri"/>
                <a:cs typeface="Calibri"/>
              </a:rPr>
              <a:t>“VAFB</a:t>
            </a:r>
            <a:r>
              <a:rPr sz="2000" spc="-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06FC0"/>
                </a:solidFill>
                <a:latin typeface="Calibri"/>
                <a:cs typeface="Calibri"/>
              </a:rPr>
              <a:t>SLC</a:t>
            </a:r>
            <a:r>
              <a:rPr sz="2000" spc="-5" dirty="0">
                <a:solidFill>
                  <a:srgbClr val="006FC0"/>
                </a:solidFill>
                <a:latin typeface="Calibri"/>
                <a:cs typeface="Calibri"/>
              </a:rPr>
              <a:t> 4E”</a:t>
            </a:r>
            <a:r>
              <a:rPr sz="2000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Calibri"/>
                <a:cs typeface="Calibri"/>
              </a:rPr>
              <a:t>doesn’t</a:t>
            </a:r>
            <a:endParaRPr sz="2000">
              <a:latin typeface="Calibri"/>
              <a:cs typeface="Calibri"/>
            </a:endParaRPr>
          </a:p>
          <a:p>
            <a:pPr marL="4584700">
              <a:lnSpc>
                <a:spcPts val="2385"/>
              </a:lnSpc>
            </a:pPr>
            <a:r>
              <a:rPr sz="2000" spc="-20" dirty="0">
                <a:solidFill>
                  <a:srgbClr val="006FC0"/>
                </a:solidFill>
                <a:latin typeface="Calibri"/>
                <a:cs typeface="Calibri"/>
              </a:rPr>
              <a:t>have</a:t>
            </a:r>
            <a:r>
              <a:rPr sz="20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Calibri"/>
                <a:cs typeface="Calibri"/>
              </a:rPr>
              <a:t>launches</a:t>
            </a:r>
            <a:r>
              <a:rPr sz="2000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Calibri"/>
                <a:cs typeface="Calibri"/>
              </a:rPr>
              <a:t>with</a:t>
            </a:r>
            <a:r>
              <a:rPr sz="20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06FC0"/>
                </a:solidFill>
                <a:latin typeface="Calibri"/>
                <a:cs typeface="Calibri"/>
              </a:rPr>
              <a:t>heavy</a:t>
            </a:r>
            <a:r>
              <a:rPr sz="20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06FC0"/>
                </a:solidFill>
                <a:latin typeface="Calibri"/>
                <a:cs typeface="Calibri"/>
              </a:rPr>
              <a:t>payloads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5601" y="2435351"/>
            <a:ext cx="3781805" cy="343890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61492"/>
            <a:ext cx="385826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u="none" spc="-5" dirty="0"/>
              <a:t>Correlation</a:t>
            </a:r>
            <a:r>
              <a:rPr sz="2800" u="none" spc="-95" dirty="0"/>
              <a:t> </a:t>
            </a:r>
            <a:r>
              <a:rPr sz="2800" u="none" spc="-5" dirty="0"/>
              <a:t>trends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704341" y="1793239"/>
            <a:ext cx="382397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Success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30" dirty="0">
                <a:solidFill>
                  <a:srgbClr val="006FC0"/>
                </a:solidFill>
                <a:latin typeface="Calibri"/>
                <a:cs typeface="Calibri"/>
              </a:rPr>
              <a:t>rate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30" dirty="0">
                <a:solidFill>
                  <a:srgbClr val="006FC0"/>
                </a:solidFill>
                <a:latin typeface="Calibri"/>
                <a:cs typeface="Calibri"/>
              </a:rPr>
              <a:t>for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each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orbit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5601" y="2527554"/>
            <a:ext cx="4824984" cy="3275076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1386" y="1981200"/>
            <a:ext cx="4812030" cy="431063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761492"/>
            <a:ext cx="385826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u="none" spc="-5" dirty="0"/>
              <a:t>Correlation</a:t>
            </a:r>
            <a:r>
              <a:rPr sz="2800" u="none" spc="-95" dirty="0"/>
              <a:t> </a:t>
            </a:r>
            <a:r>
              <a:rPr sz="2800" u="none" spc="-5" dirty="0"/>
              <a:t>trends</a:t>
            </a:r>
            <a:endParaRPr sz="2800"/>
          </a:p>
        </p:txBody>
      </p:sp>
      <p:sp>
        <p:nvSpPr>
          <p:cNvPr id="4" name="object 4"/>
          <p:cNvSpPr txBox="1"/>
          <p:nvPr/>
        </p:nvSpPr>
        <p:spPr>
          <a:xfrm>
            <a:off x="1121663" y="1355343"/>
            <a:ext cx="739330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Relationship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between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Flight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 number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and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orbit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type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3816" y="2117598"/>
            <a:ext cx="4708398" cy="421767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761492"/>
            <a:ext cx="385826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u="none" spc="-5" dirty="0"/>
              <a:t>Correlation</a:t>
            </a:r>
            <a:r>
              <a:rPr sz="2800" u="none" spc="-95" dirty="0"/>
              <a:t> </a:t>
            </a:r>
            <a:r>
              <a:rPr sz="2800" u="none" spc="-5" dirty="0"/>
              <a:t>trends</a:t>
            </a:r>
            <a:endParaRPr sz="2800"/>
          </a:p>
        </p:txBody>
      </p:sp>
      <p:sp>
        <p:nvSpPr>
          <p:cNvPr id="4" name="object 4"/>
          <p:cNvSpPr txBox="1"/>
          <p:nvPr/>
        </p:nvSpPr>
        <p:spPr>
          <a:xfrm>
            <a:off x="1121663" y="1355343"/>
            <a:ext cx="7309484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Relationship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between</a:t>
            </a:r>
            <a:r>
              <a:rPr sz="2800" spc="-3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6FC0"/>
                </a:solidFill>
                <a:latin typeface="Calibri"/>
                <a:cs typeface="Calibri"/>
              </a:rPr>
              <a:t>Payload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mass</a:t>
            </a:r>
            <a:r>
              <a:rPr sz="2800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and</a:t>
            </a:r>
            <a:r>
              <a:rPr sz="2800" spc="-2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orbit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type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61492"/>
            <a:ext cx="385826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u="none" spc="-5" dirty="0"/>
              <a:t>Correlation</a:t>
            </a:r>
            <a:r>
              <a:rPr sz="2800" u="none" spc="-95" dirty="0"/>
              <a:t> </a:t>
            </a:r>
            <a:r>
              <a:rPr sz="2800" u="none" spc="-5" dirty="0"/>
              <a:t>trends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1121663" y="1355343"/>
            <a:ext cx="360616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Success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30" dirty="0">
                <a:solidFill>
                  <a:srgbClr val="006FC0"/>
                </a:solidFill>
                <a:latin typeface="Calibri"/>
                <a:cs typeface="Calibri"/>
              </a:rPr>
              <a:t>rate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 yearly</a:t>
            </a:r>
            <a:r>
              <a:rPr sz="2800" spc="-2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trend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0644" y="2180844"/>
            <a:ext cx="5414772" cy="3675126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52271"/>
            <a:ext cx="3683635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u="none" spc="-5" dirty="0"/>
              <a:t>EDA</a:t>
            </a:r>
            <a:r>
              <a:rPr u="none" spc="-40" dirty="0"/>
              <a:t> </a:t>
            </a:r>
            <a:r>
              <a:rPr u="none" spc="-5" dirty="0"/>
              <a:t>with</a:t>
            </a:r>
            <a:r>
              <a:rPr u="none" spc="-40" dirty="0"/>
              <a:t> </a:t>
            </a:r>
            <a:r>
              <a:rPr u="none" spc="-5" dirty="0"/>
              <a:t>SQL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38596" y="3094841"/>
            <a:ext cx="4588510" cy="1630680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5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5" dirty="0">
                <a:solidFill>
                  <a:srgbClr val="006FC0"/>
                </a:solidFill>
                <a:latin typeface="Calibri"/>
                <a:cs typeface="Calibri"/>
              </a:rPr>
              <a:t>Listing</a:t>
            </a:r>
            <a:r>
              <a:rPr sz="2000" spc="-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6FC0"/>
                </a:solidFill>
                <a:latin typeface="Calibri"/>
                <a:cs typeface="Calibri"/>
              </a:rPr>
              <a:t>all</a:t>
            </a:r>
            <a:r>
              <a:rPr sz="2000" spc="-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Calibri"/>
                <a:cs typeface="Calibri"/>
              </a:rPr>
              <a:t>unique</a:t>
            </a:r>
            <a:r>
              <a:rPr sz="2000" spc="-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Calibri"/>
                <a:cs typeface="Calibri"/>
              </a:rPr>
              <a:t>launch sites</a:t>
            </a:r>
            <a:endParaRPr sz="20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5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5" dirty="0">
                <a:solidFill>
                  <a:srgbClr val="006FC0"/>
                </a:solidFill>
                <a:latin typeface="Calibri"/>
                <a:cs typeface="Calibri"/>
              </a:rPr>
              <a:t>Listing launch sites that</a:t>
            </a:r>
            <a:r>
              <a:rPr sz="2000" spc="-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6FC0"/>
                </a:solidFill>
                <a:latin typeface="Calibri"/>
                <a:cs typeface="Calibri"/>
              </a:rPr>
              <a:t>begin </a:t>
            </a:r>
            <a:r>
              <a:rPr sz="2000" spc="-5" dirty="0">
                <a:solidFill>
                  <a:srgbClr val="006FC0"/>
                </a:solidFill>
                <a:latin typeface="Calibri"/>
                <a:cs typeface="Calibri"/>
              </a:rPr>
              <a:t>with</a:t>
            </a:r>
            <a:r>
              <a:rPr sz="20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06FC0"/>
                </a:solidFill>
                <a:latin typeface="Calibri"/>
                <a:cs typeface="Calibri"/>
              </a:rPr>
              <a:t>CCA</a:t>
            </a:r>
            <a:endParaRPr sz="20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6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5" dirty="0">
                <a:solidFill>
                  <a:srgbClr val="006FC0"/>
                </a:solidFill>
                <a:latin typeface="Calibri"/>
                <a:cs typeface="Calibri"/>
              </a:rPr>
              <a:t>Calculating</a:t>
            </a:r>
            <a:r>
              <a:rPr sz="20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006FC0"/>
                </a:solidFill>
                <a:latin typeface="Calibri"/>
                <a:cs typeface="Calibri"/>
              </a:rPr>
              <a:t>average</a:t>
            </a:r>
            <a:r>
              <a:rPr sz="2000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06FC0"/>
                </a:solidFill>
                <a:latin typeface="Calibri"/>
                <a:cs typeface="Calibri"/>
              </a:rPr>
              <a:t>payload</a:t>
            </a:r>
            <a:r>
              <a:rPr sz="2000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Calibri"/>
                <a:cs typeface="Calibri"/>
              </a:rPr>
              <a:t>carried</a:t>
            </a:r>
            <a:r>
              <a:rPr sz="2000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06FC0"/>
                </a:solidFill>
                <a:latin typeface="Calibri"/>
                <a:cs typeface="Calibri"/>
              </a:rPr>
              <a:t>by</a:t>
            </a:r>
            <a:r>
              <a:rPr sz="2000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06FC0"/>
                </a:solidFill>
                <a:latin typeface="Calibri"/>
                <a:cs typeface="Calibri"/>
              </a:rPr>
              <a:t>F9</a:t>
            </a:r>
            <a:endParaRPr sz="20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6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5" dirty="0">
                <a:solidFill>
                  <a:srgbClr val="006FC0"/>
                </a:solidFill>
                <a:latin typeface="Calibri"/>
                <a:cs typeface="Calibri"/>
              </a:rPr>
              <a:t>Getting</a:t>
            </a:r>
            <a:r>
              <a:rPr sz="20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Calibri"/>
                <a:cs typeface="Calibri"/>
              </a:rPr>
              <a:t>the </a:t>
            </a:r>
            <a:r>
              <a:rPr sz="2000" spc="-10" dirty="0">
                <a:solidFill>
                  <a:srgbClr val="006FC0"/>
                </a:solidFill>
                <a:latin typeface="Calibri"/>
                <a:cs typeface="Calibri"/>
              </a:rPr>
              <a:t>date</a:t>
            </a:r>
            <a:r>
              <a:rPr sz="20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Calibri"/>
                <a:cs typeface="Calibri"/>
              </a:rPr>
              <a:t>of </a:t>
            </a:r>
            <a:r>
              <a:rPr sz="2000" spc="-15" dirty="0">
                <a:solidFill>
                  <a:srgbClr val="006FC0"/>
                </a:solidFill>
                <a:latin typeface="Calibri"/>
                <a:cs typeface="Calibri"/>
              </a:rPr>
              <a:t>first</a:t>
            </a:r>
            <a:r>
              <a:rPr sz="2000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Calibri"/>
                <a:cs typeface="Calibri"/>
              </a:rPr>
              <a:t>successful</a:t>
            </a:r>
            <a:r>
              <a:rPr sz="20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Calibri"/>
                <a:cs typeface="Calibri"/>
              </a:rPr>
              <a:t>landing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919480" y="1475367"/>
            <a:ext cx="10310495" cy="1107354"/>
          </a:xfrm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12700" marR="558165" algn="just">
              <a:lnSpc>
                <a:spcPts val="2590"/>
              </a:lnSpc>
            </a:pPr>
            <a:r>
              <a:rPr sz="2400" dirty="0" smtClean="0"/>
              <a:t>In </a:t>
            </a:r>
            <a:r>
              <a:rPr sz="2400" spc="-5" dirty="0"/>
              <a:t>this notebook, </a:t>
            </a:r>
            <a:r>
              <a:rPr sz="2400" spc="-15" dirty="0"/>
              <a:t>we </a:t>
            </a:r>
            <a:r>
              <a:rPr sz="2400" spc="-10" dirty="0"/>
              <a:t>perform </a:t>
            </a:r>
            <a:r>
              <a:rPr sz="2400" spc="-5" dirty="0"/>
              <a:t>preliminary </a:t>
            </a:r>
            <a:r>
              <a:rPr sz="2400" spc="-15" dirty="0"/>
              <a:t>EDA </a:t>
            </a:r>
            <a:r>
              <a:rPr sz="2400" dirty="0"/>
              <a:t>with </a:t>
            </a:r>
            <a:r>
              <a:rPr sz="2400" spc="-5" dirty="0"/>
              <a:t>some SQL queries. </a:t>
            </a:r>
            <a:r>
              <a:rPr sz="2400" spc="-50" dirty="0"/>
              <a:t>We </a:t>
            </a:r>
            <a:r>
              <a:rPr sz="2400" spc="-20" dirty="0"/>
              <a:t>first </a:t>
            </a:r>
            <a:r>
              <a:rPr sz="2400" spc="-15" dirty="0"/>
              <a:t> </a:t>
            </a:r>
            <a:r>
              <a:rPr sz="2400" spc="-5" dirty="0"/>
              <a:t>upload </a:t>
            </a:r>
            <a:r>
              <a:rPr sz="2400" dirty="0"/>
              <a:t>the </a:t>
            </a:r>
            <a:r>
              <a:rPr sz="2400" spc="-15" dirty="0"/>
              <a:t>data </a:t>
            </a:r>
            <a:r>
              <a:rPr sz="2400" dirty="0"/>
              <a:t>in the </a:t>
            </a:r>
            <a:r>
              <a:rPr sz="2400" spc="-10" dirty="0"/>
              <a:t>database, establish </a:t>
            </a:r>
            <a:r>
              <a:rPr sz="2400" dirty="0"/>
              <a:t>a </a:t>
            </a:r>
            <a:r>
              <a:rPr sz="2400" spc="-10" dirty="0"/>
              <a:t>connection </a:t>
            </a:r>
            <a:r>
              <a:rPr sz="2400" spc="-5" dirty="0"/>
              <a:t>with </a:t>
            </a:r>
            <a:r>
              <a:rPr sz="2400" dirty="0"/>
              <a:t>the </a:t>
            </a:r>
            <a:r>
              <a:rPr sz="2400" spc="-10" dirty="0"/>
              <a:t>database, </a:t>
            </a:r>
            <a:r>
              <a:rPr sz="2400" dirty="0"/>
              <a:t>and </a:t>
            </a:r>
            <a:r>
              <a:rPr sz="2400" spc="-530" dirty="0"/>
              <a:t> </a:t>
            </a:r>
            <a:r>
              <a:rPr sz="2400" dirty="0"/>
              <a:t>then</a:t>
            </a:r>
            <a:r>
              <a:rPr sz="2400" spc="-5" dirty="0"/>
              <a:t> </a:t>
            </a:r>
            <a:r>
              <a:rPr sz="2400" spc="-10" dirty="0"/>
              <a:t>perform</a:t>
            </a:r>
            <a:r>
              <a:rPr sz="2400" spc="-5" dirty="0"/>
              <a:t> our</a:t>
            </a:r>
            <a:r>
              <a:rPr sz="2400" spc="-10" dirty="0"/>
              <a:t> </a:t>
            </a:r>
            <a:r>
              <a:rPr sz="2400" spc="-5" dirty="0"/>
              <a:t>queries,</a:t>
            </a:r>
            <a:r>
              <a:rPr sz="2400" dirty="0"/>
              <a:t> </a:t>
            </a:r>
            <a:r>
              <a:rPr sz="2400" spc="-15" dirty="0"/>
              <a:t>to</a:t>
            </a:r>
            <a:r>
              <a:rPr sz="2400" spc="-10" dirty="0"/>
              <a:t> accomplish</a:t>
            </a:r>
            <a:r>
              <a:rPr sz="2400" spc="-5" dirty="0"/>
              <a:t> </a:t>
            </a:r>
            <a:r>
              <a:rPr sz="2400" dirty="0"/>
              <a:t>things</a:t>
            </a:r>
            <a:r>
              <a:rPr sz="2400" spc="-10" dirty="0"/>
              <a:t> </a:t>
            </a:r>
            <a:r>
              <a:rPr sz="2400" spc="-20" dirty="0"/>
              <a:t>like:</a:t>
            </a:r>
            <a:endParaRPr sz="2400" dirty="0"/>
          </a:p>
        </p:txBody>
      </p:sp>
      <p:sp>
        <p:nvSpPr>
          <p:cNvPr id="5" name="object 5"/>
          <p:cNvSpPr txBox="1"/>
          <p:nvPr/>
        </p:nvSpPr>
        <p:spPr>
          <a:xfrm>
            <a:off x="5688731" y="3081506"/>
            <a:ext cx="5518785" cy="828675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6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5" dirty="0">
                <a:solidFill>
                  <a:srgbClr val="006FC0"/>
                </a:solidFill>
                <a:latin typeface="Calibri"/>
                <a:cs typeface="Calibri"/>
              </a:rPr>
              <a:t>Getting </a:t>
            </a:r>
            <a:r>
              <a:rPr sz="2000" spc="-10" dirty="0">
                <a:solidFill>
                  <a:srgbClr val="006FC0"/>
                </a:solidFill>
                <a:latin typeface="Calibri"/>
                <a:cs typeface="Calibri"/>
              </a:rPr>
              <a:t>total </a:t>
            </a:r>
            <a:r>
              <a:rPr sz="2000" spc="-5" dirty="0">
                <a:solidFill>
                  <a:srgbClr val="006FC0"/>
                </a:solidFill>
                <a:latin typeface="Calibri"/>
                <a:cs typeface="Calibri"/>
              </a:rPr>
              <a:t>number of</a:t>
            </a:r>
            <a:r>
              <a:rPr sz="2000" spc="-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Calibri"/>
                <a:cs typeface="Calibri"/>
              </a:rPr>
              <a:t>success and</a:t>
            </a:r>
            <a:r>
              <a:rPr sz="20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06FC0"/>
                </a:solidFill>
                <a:latin typeface="Calibri"/>
                <a:cs typeface="Calibri"/>
              </a:rPr>
              <a:t>failure</a:t>
            </a:r>
            <a:endParaRPr sz="20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6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5" dirty="0">
                <a:solidFill>
                  <a:srgbClr val="006FC0"/>
                </a:solidFill>
                <a:latin typeface="Calibri"/>
                <a:cs typeface="Calibri"/>
              </a:rPr>
              <a:t>Listing</a:t>
            </a:r>
            <a:r>
              <a:rPr sz="2000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06FC0"/>
                </a:solidFill>
                <a:latin typeface="Calibri"/>
                <a:cs typeface="Calibri"/>
              </a:rPr>
              <a:t>booster</a:t>
            </a:r>
            <a:r>
              <a:rPr sz="2000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006FC0"/>
                </a:solidFill>
                <a:latin typeface="Calibri"/>
                <a:cs typeface="Calibri"/>
              </a:rPr>
              <a:t>versions</a:t>
            </a:r>
            <a:r>
              <a:rPr sz="2000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Calibri"/>
                <a:cs typeface="Calibri"/>
              </a:rPr>
              <a:t>carrying</a:t>
            </a:r>
            <a:r>
              <a:rPr sz="2000" spc="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06FC0"/>
                </a:solidFill>
                <a:latin typeface="Calibri"/>
                <a:cs typeface="Calibri"/>
              </a:rPr>
              <a:t>maximum</a:t>
            </a:r>
            <a:r>
              <a:rPr sz="2000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06FC0"/>
                </a:solidFill>
                <a:latin typeface="Calibri"/>
                <a:cs typeface="Calibri"/>
              </a:rPr>
              <a:t>payload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363980"/>
            <a:ext cx="10515600" cy="635"/>
          </a:xfrm>
          <a:custGeom>
            <a:avLst/>
            <a:gdLst/>
            <a:ahLst/>
            <a:cxnLst/>
            <a:rect l="l" t="t" r="r" b="b"/>
            <a:pathLst>
              <a:path w="10515600" h="634">
                <a:moveTo>
                  <a:pt x="0" y="0"/>
                </a:moveTo>
                <a:lnTo>
                  <a:pt x="10515600" y="381"/>
                </a:lnTo>
              </a:path>
            </a:pathLst>
          </a:custGeom>
          <a:ln w="6350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47647" y="6256248"/>
            <a:ext cx="189230" cy="386715"/>
          </a:xfrm>
          <a:custGeom>
            <a:avLst/>
            <a:gdLst/>
            <a:ahLst/>
            <a:cxnLst/>
            <a:rect l="l" t="t" r="r" b="b"/>
            <a:pathLst>
              <a:path w="189230" h="386715">
                <a:moveTo>
                  <a:pt x="188887" y="0"/>
                </a:moveTo>
                <a:lnTo>
                  <a:pt x="8890" y="0"/>
                </a:lnTo>
                <a:lnTo>
                  <a:pt x="8890" y="8636"/>
                </a:lnTo>
                <a:lnTo>
                  <a:pt x="0" y="8636"/>
                </a:lnTo>
                <a:lnTo>
                  <a:pt x="0" y="368642"/>
                </a:lnTo>
                <a:lnTo>
                  <a:pt x="8890" y="368642"/>
                </a:lnTo>
                <a:lnTo>
                  <a:pt x="8890" y="386638"/>
                </a:lnTo>
                <a:lnTo>
                  <a:pt x="188887" y="386638"/>
                </a:lnTo>
                <a:lnTo>
                  <a:pt x="188887" y="359994"/>
                </a:lnTo>
                <a:lnTo>
                  <a:pt x="188887" y="26644"/>
                </a:lnTo>
                <a:lnTo>
                  <a:pt x="188887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16939" y="652271"/>
            <a:ext cx="3378200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b="1" spc="-5" dirty="0">
                <a:solidFill>
                  <a:srgbClr val="005392"/>
                </a:solidFill>
                <a:latin typeface="Courier New"/>
                <a:cs typeface="Courier New"/>
              </a:rPr>
              <a:t>SQL</a:t>
            </a:r>
            <a:r>
              <a:rPr sz="4000" b="1" spc="-80" dirty="0">
                <a:solidFill>
                  <a:srgbClr val="005392"/>
                </a:solidFill>
                <a:latin typeface="Courier New"/>
                <a:cs typeface="Courier New"/>
              </a:rPr>
              <a:t> </a:t>
            </a:r>
            <a:r>
              <a:rPr sz="4000" b="1" spc="-5" dirty="0">
                <a:solidFill>
                  <a:srgbClr val="005392"/>
                </a:solidFill>
                <a:latin typeface="Courier New"/>
                <a:cs typeface="Courier New"/>
              </a:rPr>
              <a:t>Queries</a:t>
            </a:r>
            <a:endParaRPr sz="40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6939" y="1793239"/>
            <a:ext cx="983234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1-</a:t>
            </a:r>
            <a:r>
              <a:rPr sz="2800" spc="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Display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the names of the unique</a:t>
            </a:r>
            <a:r>
              <a:rPr sz="2800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launch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sites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 in the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space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mission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9808" y="2481833"/>
            <a:ext cx="3858005" cy="345795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363980"/>
            <a:ext cx="10515600" cy="635"/>
          </a:xfrm>
          <a:custGeom>
            <a:avLst/>
            <a:gdLst/>
            <a:ahLst/>
            <a:cxnLst/>
            <a:rect l="l" t="t" r="r" b="b"/>
            <a:pathLst>
              <a:path w="10515600" h="634">
                <a:moveTo>
                  <a:pt x="0" y="0"/>
                </a:moveTo>
                <a:lnTo>
                  <a:pt x="10515600" y="381"/>
                </a:lnTo>
              </a:path>
            </a:pathLst>
          </a:custGeom>
          <a:ln w="6350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47647" y="6256248"/>
            <a:ext cx="189230" cy="386715"/>
          </a:xfrm>
          <a:custGeom>
            <a:avLst/>
            <a:gdLst/>
            <a:ahLst/>
            <a:cxnLst/>
            <a:rect l="l" t="t" r="r" b="b"/>
            <a:pathLst>
              <a:path w="189230" h="386715">
                <a:moveTo>
                  <a:pt x="188887" y="0"/>
                </a:moveTo>
                <a:lnTo>
                  <a:pt x="8890" y="0"/>
                </a:lnTo>
                <a:lnTo>
                  <a:pt x="8890" y="8636"/>
                </a:lnTo>
                <a:lnTo>
                  <a:pt x="0" y="8636"/>
                </a:lnTo>
                <a:lnTo>
                  <a:pt x="0" y="368642"/>
                </a:lnTo>
                <a:lnTo>
                  <a:pt x="8890" y="368642"/>
                </a:lnTo>
                <a:lnTo>
                  <a:pt x="8890" y="386638"/>
                </a:lnTo>
                <a:lnTo>
                  <a:pt x="188887" y="386638"/>
                </a:lnTo>
                <a:lnTo>
                  <a:pt x="188887" y="359994"/>
                </a:lnTo>
                <a:lnTo>
                  <a:pt x="188887" y="26644"/>
                </a:lnTo>
                <a:lnTo>
                  <a:pt x="188887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16939" y="652271"/>
            <a:ext cx="3378200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b="1" spc="-5" dirty="0">
                <a:solidFill>
                  <a:srgbClr val="005392"/>
                </a:solidFill>
                <a:latin typeface="Courier New"/>
                <a:cs typeface="Courier New"/>
              </a:rPr>
              <a:t>SQL</a:t>
            </a:r>
            <a:r>
              <a:rPr sz="4000" b="1" spc="-80" dirty="0">
                <a:solidFill>
                  <a:srgbClr val="005392"/>
                </a:solidFill>
                <a:latin typeface="Courier New"/>
                <a:cs typeface="Courier New"/>
              </a:rPr>
              <a:t> </a:t>
            </a:r>
            <a:r>
              <a:rPr sz="4000" b="1" spc="-5" dirty="0">
                <a:solidFill>
                  <a:srgbClr val="005392"/>
                </a:solidFill>
                <a:latin typeface="Courier New"/>
                <a:cs typeface="Courier New"/>
              </a:rPr>
              <a:t>Queries</a:t>
            </a:r>
            <a:endParaRPr sz="40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6939" y="1793239"/>
            <a:ext cx="950150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2-</a:t>
            </a:r>
            <a:r>
              <a:rPr sz="2800" spc="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Display</a:t>
            </a:r>
            <a:r>
              <a:rPr sz="2800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5 </a:t>
            </a:r>
            <a:r>
              <a:rPr sz="2800" spc="-20" dirty="0">
                <a:solidFill>
                  <a:srgbClr val="006FC0"/>
                </a:solidFill>
                <a:latin typeface="Calibri"/>
                <a:cs typeface="Calibri"/>
              </a:rPr>
              <a:t>records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where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launch</a:t>
            </a:r>
            <a:r>
              <a:rPr sz="2800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sites</a:t>
            </a:r>
            <a:r>
              <a:rPr sz="2800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begin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with</a:t>
            </a:r>
            <a:r>
              <a:rPr sz="2800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the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string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'CCA'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5601" y="2347722"/>
            <a:ext cx="10118598" cy="372694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50847" y="2025395"/>
            <a:ext cx="3194304" cy="319506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60805" y="550926"/>
            <a:ext cx="2159000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u="none" spc="-5" dirty="0"/>
              <a:t>OUTLINE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251447" y="1721307"/>
            <a:ext cx="2797810" cy="4246880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62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10" dirty="0">
                <a:solidFill>
                  <a:srgbClr val="006FC0"/>
                </a:solidFill>
                <a:latin typeface="Calibri"/>
                <a:cs typeface="Calibri"/>
              </a:rPr>
              <a:t>Executive</a:t>
            </a:r>
            <a:r>
              <a:rPr sz="2000" spc="-2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Calibri"/>
                <a:cs typeface="Calibri"/>
              </a:rPr>
              <a:t>Summary</a:t>
            </a:r>
            <a:endParaRPr sz="20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2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10" dirty="0">
                <a:solidFill>
                  <a:srgbClr val="006FC0"/>
                </a:solidFill>
                <a:latin typeface="Calibri"/>
                <a:cs typeface="Calibri"/>
              </a:rPr>
              <a:t>Introduction</a:t>
            </a:r>
            <a:endParaRPr sz="20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1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5" dirty="0">
                <a:solidFill>
                  <a:srgbClr val="006FC0"/>
                </a:solidFill>
                <a:latin typeface="Calibri"/>
                <a:cs typeface="Calibri"/>
              </a:rPr>
              <a:t>Methodology</a:t>
            </a:r>
            <a:endParaRPr sz="2000" dirty="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110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700" spc="-15" dirty="0" smtClean="0">
                <a:solidFill>
                  <a:srgbClr val="006FC0"/>
                </a:solidFill>
                <a:latin typeface="Calibri"/>
                <a:cs typeface="Calibri"/>
              </a:rPr>
              <a:t>Da</a:t>
            </a:r>
            <a:r>
              <a:rPr lang="en-US" sz="1700" spc="-15" dirty="0" smtClean="0">
                <a:solidFill>
                  <a:srgbClr val="006FC0"/>
                </a:solidFill>
                <a:latin typeface="Calibri"/>
                <a:cs typeface="Calibri"/>
              </a:rPr>
              <a:t>ta </a:t>
            </a:r>
            <a:r>
              <a:rPr sz="1700" spc="-5" dirty="0" smtClean="0">
                <a:solidFill>
                  <a:srgbClr val="006FC0"/>
                </a:solidFill>
                <a:latin typeface="Calibri"/>
                <a:cs typeface="Calibri"/>
              </a:rPr>
              <a:t>collection</a:t>
            </a:r>
            <a:endParaRPr sz="1700" dirty="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90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700" spc="-15" dirty="0">
                <a:solidFill>
                  <a:srgbClr val="006FC0"/>
                </a:solidFill>
                <a:latin typeface="Calibri"/>
                <a:cs typeface="Calibri"/>
              </a:rPr>
              <a:t>EDA </a:t>
            </a:r>
            <a:r>
              <a:rPr sz="1700" spc="-5" dirty="0">
                <a:solidFill>
                  <a:srgbClr val="006FC0"/>
                </a:solidFill>
                <a:latin typeface="Calibri"/>
                <a:cs typeface="Calibri"/>
              </a:rPr>
              <a:t>(viz</a:t>
            </a:r>
            <a:r>
              <a:rPr sz="1700" spc="-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006FC0"/>
                </a:solidFill>
                <a:latin typeface="Calibri"/>
                <a:cs typeface="Calibri"/>
              </a:rPr>
              <a:t>&amp;</a:t>
            </a:r>
            <a:r>
              <a:rPr sz="1700" spc="-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006FC0"/>
                </a:solidFill>
                <a:latin typeface="Calibri"/>
                <a:cs typeface="Calibri"/>
              </a:rPr>
              <a:t>sql)</a:t>
            </a:r>
            <a:endParaRPr sz="1700" dirty="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90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700" spc="-10" dirty="0">
                <a:solidFill>
                  <a:srgbClr val="006FC0"/>
                </a:solidFill>
                <a:latin typeface="Calibri"/>
                <a:cs typeface="Calibri"/>
              </a:rPr>
              <a:t>Classification</a:t>
            </a:r>
            <a:r>
              <a:rPr sz="1700" spc="-3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006FC0"/>
                </a:solidFill>
                <a:latin typeface="Calibri"/>
                <a:cs typeface="Calibri"/>
              </a:rPr>
              <a:t>prediction</a:t>
            </a:r>
            <a:endParaRPr sz="17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09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10" dirty="0">
                <a:solidFill>
                  <a:srgbClr val="006FC0"/>
                </a:solidFill>
                <a:latin typeface="Calibri"/>
                <a:cs typeface="Calibri"/>
              </a:rPr>
              <a:t>Results</a:t>
            </a:r>
            <a:endParaRPr sz="2000" dirty="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700" spc="-10" dirty="0">
                <a:solidFill>
                  <a:srgbClr val="006FC0"/>
                </a:solidFill>
                <a:latin typeface="Calibri"/>
                <a:cs typeface="Calibri"/>
              </a:rPr>
              <a:t>Visualization </a:t>
            </a:r>
            <a:r>
              <a:rPr sz="1700" spc="-5" dirty="0">
                <a:solidFill>
                  <a:srgbClr val="006FC0"/>
                </a:solidFill>
                <a:latin typeface="Calibri"/>
                <a:cs typeface="Calibri"/>
              </a:rPr>
              <a:t>–</a:t>
            </a:r>
            <a:r>
              <a:rPr sz="1700" spc="-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006FC0"/>
                </a:solidFill>
                <a:latin typeface="Calibri"/>
                <a:cs typeface="Calibri"/>
              </a:rPr>
              <a:t>Charts</a:t>
            </a:r>
            <a:endParaRPr sz="1700" dirty="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700" spc="-10" dirty="0">
                <a:solidFill>
                  <a:srgbClr val="006FC0"/>
                </a:solidFill>
                <a:latin typeface="Calibri"/>
                <a:cs typeface="Calibri"/>
              </a:rPr>
              <a:t>Dashboard</a:t>
            </a:r>
            <a:endParaRPr sz="17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0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5" dirty="0">
                <a:solidFill>
                  <a:srgbClr val="006FC0"/>
                </a:solidFill>
                <a:latin typeface="Calibri"/>
                <a:cs typeface="Calibri"/>
              </a:rPr>
              <a:t>Discussion</a:t>
            </a:r>
            <a:endParaRPr sz="2000" dirty="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110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700" spc="-10" dirty="0">
                <a:solidFill>
                  <a:srgbClr val="006FC0"/>
                </a:solidFill>
                <a:latin typeface="Calibri"/>
                <a:cs typeface="Calibri"/>
              </a:rPr>
              <a:t>Findings</a:t>
            </a:r>
            <a:r>
              <a:rPr sz="1700" spc="-2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006FC0"/>
                </a:solidFill>
                <a:latin typeface="Calibri"/>
                <a:cs typeface="Calibri"/>
              </a:rPr>
              <a:t>&amp;</a:t>
            </a:r>
            <a:r>
              <a:rPr sz="1700" spc="-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006FC0"/>
                </a:solidFill>
                <a:latin typeface="Calibri"/>
                <a:cs typeface="Calibri"/>
              </a:rPr>
              <a:t>Implications</a:t>
            </a:r>
            <a:endParaRPr sz="17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0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5" dirty="0">
                <a:solidFill>
                  <a:srgbClr val="006FC0"/>
                </a:solidFill>
                <a:latin typeface="Calibri"/>
                <a:cs typeface="Calibri"/>
              </a:rPr>
              <a:t>Conclusion</a:t>
            </a:r>
            <a:endParaRPr sz="20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2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5" dirty="0">
                <a:solidFill>
                  <a:srgbClr val="006FC0"/>
                </a:solidFill>
                <a:latin typeface="Calibri"/>
                <a:cs typeface="Calibri"/>
              </a:rPr>
              <a:t>Appendix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799335" y="819581"/>
            <a:ext cx="180340" cy="360045"/>
          </a:xfrm>
          <a:custGeom>
            <a:avLst/>
            <a:gdLst/>
            <a:ahLst/>
            <a:cxnLst/>
            <a:rect l="l" t="t" r="r" b="b"/>
            <a:pathLst>
              <a:path w="180339" h="360044">
                <a:moveTo>
                  <a:pt x="179997" y="0"/>
                </a:moveTo>
                <a:lnTo>
                  <a:pt x="0" y="0"/>
                </a:lnTo>
                <a:lnTo>
                  <a:pt x="0" y="359994"/>
                </a:lnTo>
                <a:lnTo>
                  <a:pt x="179997" y="359994"/>
                </a:lnTo>
                <a:lnTo>
                  <a:pt x="179997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238248" y="783132"/>
            <a:ext cx="180340" cy="360045"/>
          </a:xfrm>
          <a:custGeom>
            <a:avLst/>
            <a:gdLst/>
            <a:ahLst/>
            <a:cxnLst/>
            <a:rect l="l" t="t" r="r" b="b"/>
            <a:pathLst>
              <a:path w="180339" h="360044">
                <a:moveTo>
                  <a:pt x="179997" y="0"/>
                </a:moveTo>
                <a:lnTo>
                  <a:pt x="0" y="0"/>
                </a:lnTo>
                <a:lnTo>
                  <a:pt x="0" y="359994"/>
                </a:lnTo>
                <a:lnTo>
                  <a:pt x="179997" y="359994"/>
                </a:lnTo>
                <a:lnTo>
                  <a:pt x="179997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738120" y="745489"/>
            <a:ext cx="182880" cy="365760"/>
          </a:xfrm>
          <a:custGeom>
            <a:avLst/>
            <a:gdLst/>
            <a:ahLst/>
            <a:cxnLst/>
            <a:rect l="l" t="t" r="r" b="b"/>
            <a:pathLst>
              <a:path w="182880" h="365759">
                <a:moveTo>
                  <a:pt x="182880" y="2540"/>
                </a:moveTo>
                <a:lnTo>
                  <a:pt x="182245" y="381"/>
                </a:lnTo>
                <a:lnTo>
                  <a:pt x="182245" y="0"/>
                </a:lnTo>
                <a:lnTo>
                  <a:pt x="2159" y="0"/>
                </a:lnTo>
                <a:lnTo>
                  <a:pt x="2159" y="381"/>
                </a:lnTo>
                <a:lnTo>
                  <a:pt x="0" y="381"/>
                </a:lnTo>
                <a:lnTo>
                  <a:pt x="0" y="360426"/>
                </a:lnTo>
                <a:lnTo>
                  <a:pt x="127" y="360426"/>
                </a:lnTo>
                <a:lnTo>
                  <a:pt x="127" y="360934"/>
                </a:lnTo>
                <a:lnTo>
                  <a:pt x="2692" y="360934"/>
                </a:lnTo>
                <a:lnTo>
                  <a:pt x="2692" y="363220"/>
                </a:lnTo>
                <a:lnTo>
                  <a:pt x="2921" y="363220"/>
                </a:lnTo>
                <a:lnTo>
                  <a:pt x="2921" y="365760"/>
                </a:lnTo>
                <a:lnTo>
                  <a:pt x="182880" y="365760"/>
                </a:lnTo>
                <a:lnTo>
                  <a:pt x="182880" y="360680"/>
                </a:lnTo>
                <a:lnTo>
                  <a:pt x="182245" y="360680"/>
                </a:lnTo>
                <a:lnTo>
                  <a:pt x="182245" y="360426"/>
                </a:lnTo>
                <a:lnTo>
                  <a:pt x="182880" y="360426"/>
                </a:lnTo>
                <a:lnTo>
                  <a:pt x="182880" y="254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176261" y="2709214"/>
            <a:ext cx="180340" cy="360045"/>
          </a:xfrm>
          <a:custGeom>
            <a:avLst/>
            <a:gdLst/>
            <a:ahLst/>
            <a:cxnLst/>
            <a:rect l="l" t="t" r="r" b="b"/>
            <a:pathLst>
              <a:path w="180340" h="360044">
                <a:moveTo>
                  <a:pt x="179997" y="0"/>
                </a:moveTo>
                <a:lnTo>
                  <a:pt x="0" y="0"/>
                </a:lnTo>
                <a:lnTo>
                  <a:pt x="0" y="359994"/>
                </a:lnTo>
                <a:lnTo>
                  <a:pt x="179997" y="359994"/>
                </a:lnTo>
                <a:lnTo>
                  <a:pt x="179997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590918" y="2697276"/>
            <a:ext cx="180340" cy="360045"/>
          </a:xfrm>
          <a:custGeom>
            <a:avLst/>
            <a:gdLst/>
            <a:ahLst/>
            <a:cxnLst/>
            <a:rect l="l" t="t" r="r" b="b"/>
            <a:pathLst>
              <a:path w="180340" h="360044">
                <a:moveTo>
                  <a:pt x="179997" y="0"/>
                </a:moveTo>
                <a:lnTo>
                  <a:pt x="0" y="0"/>
                </a:lnTo>
                <a:lnTo>
                  <a:pt x="0" y="359994"/>
                </a:lnTo>
                <a:lnTo>
                  <a:pt x="179997" y="359994"/>
                </a:lnTo>
                <a:lnTo>
                  <a:pt x="179997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363980"/>
            <a:ext cx="10515600" cy="635"/>
          </a:xfrm>
          <a:custGeom>
            <a:avLst/>
            <a:gdLst/>
            <a:ahLst/>
            <a:cxnLst/>
            <a:rect l="l" t="t" r="r" b="b"/>
            <a:pathLst>
              <a:path w="10515600" h="634">
                <a:moveTo>
                  <a:pt x="0" y="0"/>
                </a:moveTo>
                <a:lnTo>
                  <a:pt x="10515600" y="381"/>
                </a:lnTo>
              </a:path>
            </a:pathLst>
          </a:custGeom>
          <a:ln w="6350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47647" y="6256248"/>
            <a:ext cx="189230" cy="386715"/>
          </a:xfrm>
          <a:custGeom>
            <a:avLst/>
            <a:gdLst/>
            <a:ahLst/>
            <a:cxnLst/>
            <a:rect l="l" t="t" r="r" b="b"/>
            <a:pathLst>
              <a:path w="189230" h="386715">
                <a:moveTo>
                  <a:pt x="188887" y="0"/>
                </a:moveTo>
                <a:lnTo>
                  <a:pt x="8890" y="0"/>
                </a:lnTo>
                <a:lnTo>
                  <a:pt x="8890" y="8636"/>
                </a:lnTo>
                <a:lnTo>
                  <a:pt x="0" y="8636"/>
                </a:lnTo>
                <a:lnTo>
                  <a:pt x="0" y="368642"/>
                </a:lnTo>
                <a:lnTo>
                  <a:pt x="8890" y="368642"/>
                </a:lnTo>
                <a:lnTo>
                  <a:pt x="8890" y="386638"/>
                </a:lnTo>
                <a:lnTo>
                  <a:pt x="188887" y="386638"/>
                </a:lnTo>
                <a:lnTo>
                  <a:pt x="188887" y="359994"/>
                </a:lnTo>
                <a:lnTo>
                  <a:pt x="188887" y="26644"/>
                </a:lnTo>
                <a:lnTo>
                  <a:pt x="188887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16939" y="652271"/>
            <a:ext cx="3378200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b="1" spc="-5" dirty="0">
                <a:solidFill>
                  <a:srgbClr val="005392"/>
                </a:solidFill>
                <a:latin typeface="Courier New"/>
                <a:cs typeface="Courier New"/>
              </a:rPr>
              <a:t>SQL</a:t>
            </a:r>
            <a:r>
              <a:rPr sz="4000" b="1" spc="-80" dirty="0">
                <a:solidFill>
                  <a:srgbClr val="005392"/>
                </a:solidFill>
                <a:latin typeface="Courier New"/>
                <a:cs typeface="Courier New"/>
              </a:rPr>
              <a:t> </a:t>
            </a:r>
            <a:r>
              <a:rPr sz="4000" b="1" spc="-5" dirty="0">
                <a:solidFill>
                  <a:srgbClr val="005392"/>
                </a:solidFill>
                <a:latin typeface="Courier New"/>
                <a:cs typeface="Courier New"/>
              </a:rPr>
              <a:t>Queries</a:t>
            </a:r>
            <a:endParaRPr sz="40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6939" y="1758949"/>
            <a:ext cx="10339705" cy="794385"/>
          </a:xfrm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12700" marR="5080">
              <a:lnSpc>
                <a:spcPts val="2690"/>
              </a:lnSpc>
              <a:spcBef>
                <a:spcPts val="750"/>
              </a:spcBef>
            </a:pP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3-</a:t>
            </a:r>
            <a:r>
              <a:rPr sz="2800" spc="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Display</a:t>
            </a:r>
            <a:r>
              <a:rPr sz="2800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the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6FC0"/>
                </a:solidFill>
                <a:latin typeface="Calibri"/>
                <a:cs typeface="Calibri"/>
              </a:rPr>
              <a:t>total</a:t>
            </a:r>
            <a:r>
              <a:rPr sz="2800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payload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mass</a:t>
            </a:r>
            <a:r>
              <a:rPr sz="2800" spc="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carried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by</a:t>
            </a:r>
            <a:r>
              <a:rPr sz="2800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6FC0"/>
                </a:solidFill>
                <a:latin typeface="Calibri"/>
                <a:cs typeface="Calibri"/>
              </a:rPr>
              <a:t>boosters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 launched</a:t>
            </a:r>
            <a:r>
              <a:rPr sz="2800" spc="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by</a:t>
            </a:r>
            <a:r>
              <a:rPr sz="2800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NASA </a:t>
            </a:r>
            <a:r>
              <a:rPr sz="2800" spc="-6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(CRS)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" y="2782061"/>
            <a:ext cx="5973317" cy="2638806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363980"/>
            <a:ext cx="10515600" cy="635"/>
          </a:xfrm>
          <a:custGeom>
            <a:avLst/>
            <a:gdLst/>
            <a:ahLst/>
            <a:cxnLst/>
            <a:rect l="l" t="t" r="r" b="b"/>
            <a:pathLst>
              <a:path w="10515600" h="634">
                <a:moveTo>
                  <a:pt x="0" y="0"/>
                </a:moveTo>
                <a:lnTo>
                  <a:pt x="10515600" y="381"/>
                </a:lnTo>
              </a:path>
            </a:pathLst>
          </a:custGeom>
          <a:ln w="6350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47647" y="6256248"/>
            <a:ext cx="189230" cy="386715"/>
          </a:xfrm>
          <a:custGeom>
            <a:avLst/>
            <a:gdLst/>
            <a:ahLst/>
            <a:cxnLst/>
            <a:rect l="l" t="t" r="r" b="b"/>
            <a:pathLst>
              <a:path w="189230" h="386715">
                <a:moveTo>
                  <a:pt x="188887" y="0"/>
                </a:moveTo>
                <a:lnTo>
                  <a:pt x="8890" y="0"/>
                </a:lnTo>
                <a:lnTo>
                  <a:pt x="8890" y="8636"/>
                </a:lnTo>
                <a:lnTo>
                  <a:pt x="0" y="8636"/>
                </a:lnTo>
                <a:lnTo>
                  <a:pt x="0" y="368642"/>
                </a:lnTo>
                <a:lnTo>
                  <a:pt x="8890" y="368642"/>
                </a:lnTo>
                <a:lnTo>
                  <a:pt x="8890" y="386638"/>
                </a:lnTo>
                <a:lnTo>
                  <a:pt x="188887" y="386638"/>
                </a:lnTo>
                <a:lnTo>
                  <a:pt x="188887" y="359994"/>
                </a:lnTo>
                <a:lnTo>
                  <a:pt x="188887" y="26644"/>
                </a:lnTo>
                <a:lnTo>
                  <a:pt x="188887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16939" y="652271"/>
            <a:ext cx="3378200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b="1" spc="-5" dirty="0">
                <a:solidFill>
                  <a:srgbClr val="005392"/>
                </a:solidFill>
                <a:latin typeface="Courier New"/>
                <a:cs typeface="Courier New"/>
              </a:rPr>
              <a:t>SQL</a:t>
            </a:r>
            <a:r>
              <a:rPr sz="4000" b="1" spc="-80" dirty="0">
                <a:solidFill>
                  <a:srgbClr val="005392"/>
                </a:solidFill>
                <a:latin typeface="Courier New"/>
                <a:cs typeface="Courier New"/>
              </a:rPr>
              <a:t> </a:t>
            </a:r>
            <a:r>
              <a:rPr sz="4000" b="1" spc="-5" dirty="0">
                <a:solidFill>
                  <a:srgbClr val="005392"/>
                </a:solidFill>
                <a:latin typeface="Courier New"/>
                <a:cs typeface="Courier New"/>
              </a:rPr>
              <a:t>Queries</a:t>
            </a:r>
            <a:endParaRPr sz="40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6939" y="1793239"/>
            <a:ext cx="962215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4-</a:t>
            </a:r>
            <a:r>
              <a:rPr sz="2800" spc="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Display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006FC0"/>
                </a:solidFill>
                <a:latin typeface="Calibri"/>
                <a:cs typeface="Calibri"/>
              </a:rPr>
              <a:t>average</a:t>
            </a:r>
            <a:r>
              <a:rPr sz="2800" spc="-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payload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mass</a:t>
            </a:r>
            <a:r>
              <a:rPr sz="2800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carried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by</a:t>
            </a:r>
            <a:r>
              <a:rPr sz="2800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booster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version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F9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 v1.1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" y="2782061"/>
            <a:ext cx="5324856" cy="264795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363980"/>
            <a:ext cx="10515600" cy="635"/>
          </a:xfrm>
          <a:custGeom>
            <a:avLst/>
            <a:gdLst/>
            <a:ahLst/>
            <a:cxnLst/>
            <a:rect l="l" t="t" r="r" b="b"/>
            <a:pathLst>
              <a:path w="10515600" h="634">
                <a:moveTo>
                  <a:pt x="0" y="0"/>
                </a:moveTo>
                <a:lnTo>
                  <a:pt x="10515600" y="381"/>
                </a:lnTo>
              </a:path>
            </a:pathLst>
          </a:custGeom>
          <a:ln w="6350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47647" y="6256248"/>
            <a:ext cx="189230" cy="386715"/>
          </a:xfrm>
          <a:custGeom>
            <a:avLst/>
            <a:gdLst/>
            <a:ahLst/>
            <a:cxnLst/>
            <a:rect l="l" t="t" r="r" b="b"/>
            <a:pathLst>
              <a:path w="189230" h="386715">
                <a:moveTo>
                  <a:pt x="188887" y="0"/>
                </a:moveTo>
                <a:lnTo>
                  <a:pt x="8890" y="0"/>
                </a:lnTo>
                <a:lnTo>
                  <a:pt x="8890" y="8636"/>
                </a:lnTo>
                <a:lnTo>
                  <a:pt x="0" y="8636"/>
                </a:lnTo>
                <a:lnTo>
                  <a:pt x="0" y="368642"/>
                </a:lnTo>
                <a:lnTo>
                  <a:pt x="8890" y="368642"/>
                </a:lnTo>
                <a:lnTo>
                  <a:pt x="8890" y="386638"/>
                </a:lnTo>
                <a:lnTo>
                  <a:pt x="188887" y="386638"/>
                </a:lnTo>
                <a:lnTo>
                  <a:pt x="188887" y="359994"/>
                </a:lnTo>
                <a:lnTo>
                  <a:pt x="188887" y="26644"/>
                </a:lnTo>
                <a:lnTo>
                  <a:pt x="188887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16939" y="652271"/>
            <a:ext cx="3378200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b="1" spc="-5" dirty="0">
                <a:solidFill>
                  <a:srgbClr val="005392"/>
                </a:solidFill>
                <a:latin typeface="Courier New"/>
                <a:cs typeface="Courier New"/>
              </a:rPr>
              <a:t>SQL</a:t>
            </a:r>
            <a:r>
              <a:rPr sz="4000" b="1" spc="-80" dirty="0">
                <a:solidFill>
                  <a:srgbClr val="005392"/>
                </a:solidFill>
                <a:latin typeface="Courier New"/>
                <a:cs typeface="Courier New"/>
              </a:rPr>
              <a:t> </a:t>
            </a:r>
            <a:r>
              <a:rPr sz="4000" b="1" spc="-5" dirty="0">
                <a:solidFill>
                  <a:srgbClr val="005392"/>
                </a:solidFill>
                <a:latin typeface="Courier New"/>
                <a:cs typeface="Courier New"/>
              </a:rPr>
              <a:t>Queries</a:t>
            </a:r>
            <a:endParaRPr sz="40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6939" y="1758949"/>
            <a:ext cx="9772015" cy="794385"/>
          </a:xfrm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12700" marR="5080">
              <a:lnSpc>
                <a:spcPts val="2690"/>
              </a:lnSpc>
              <a:spcBef>
                <a:spcPts val="750"/>
              </a:spcBef>
            </a:pP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5-</a:t>
            </a:r>
            <a:r>
              <a:rPr sz="2800" spc="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List</a:t>
            </a:r>
            <a:r>
              <a:rPr sz="2800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the </a:t>
            </a:r>
            <a:r>
              <a:rPr sz="2800" spc="-20" dirty="0">
                <a:solidFill>
                  <a:srgbClr val="006FC0"/>
                </a:solidFill>
                <a:latin typeface="Calibri"/>
                <a:cs typeface="Calibri"/>
              </a:rPr>
              <a:t>date</a:t>
            </a:r>
            <a:r>
              <a:rPr sz="2800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when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 the </a:t>
            </a:r>
            <a:r>
              <a:rPr sz="2800" spc="-20" dirty="0">
                <a:solidFill>
                  <a:srgbClr val="006FC0"/>
                </a:solidFill>
                <a:latin typeface="Calibri"/>
                <a:cs typeface="Calibri"/>
              </a:rPr>
              <a:t>first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 successful</a:t>
            </a:r>
            <a:r>
              <a:rPr sz="2800" spc="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landing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outcome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 in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ground </a:t>
            </a:r>
            <a:r>
              <a:rPr sz="2800" spc="-6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pad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 was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achieved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" y="2647188"/>
            <a:ext cx="6230111" cy="2829306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52271"/>
            <a:ext cx="3378200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u="none" spc="-5" dirty="0"/>
              <a:t>SQL</a:t>
            </a:r>
            <a:r>
              <a:rPr u="none" spc="-80" dirty="0"/>
              <a:t> </a:t>
            </a:r>
            <a:r>
              <a:rPr u="none" spc="-5" dirty="0"/>
              <a:t>Queries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93239"/>
            <a:ext cx="4142104" cy="198945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434"/>
              </a:spcBef>
            </a:pP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6-</a:t>
            </a:r>
            <a:r>
              <a:rPr sz="2800" spc="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List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 the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names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of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the </a:t>
            </a:r>
            <a:r>
              <a:rPr sz="2800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6FC0"/>
                </a:solidFill>
                <a:latin typeface="Calibri"/>
                <a:cs typeface="Calibri"/>
              </a:rPr>
              <a:t>boosters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which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6FC0"/>
                </a:solidFill>
                <a:latin typeface="Calibri"/>
                <a:cs typeface="Calibri"/>
              </a:rPr>
              <a:t>have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success </a:t>
            </a:r>
            <a:r>
              <a:rPr sz="2800" spc="-6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in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drone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ship</a:t>
            </a:r>
            <a:r>
              <a:rPr sz="2800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and </a:t>
            </a:r>
            <a:r>
              <a:rPr sz="2800" spc="-25" dirty="0">
                <a:solidFill>
                  <a:srgbClr val="006FC0"/>
                </a:solidFill>
                <a:latin typeface="Calibri"/>
                <a:cs typeface="Calibri"/>
              </a:rPr>
              <a:t>have </a:t>
            </a:r>
            <a:r>
              <a:rPr sz="2800" spc="-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payload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mass 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greater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than </a:t>
            </a:r>
            <a:r>
              <a:rPr sz="2800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4000</a:t>
            </a:r>
            <a:r>
              <a:rPr sz="2800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but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 less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than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6000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62065" y="1690877"/>
            <a:ext cx="4395216" cy="4376928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363980"/>
            <a:ext cx="10515600" cy="635"/>
          </a:xfrm>
          <a:custGeom>
            <a:avLst/>
            <a:gdLst/>
            <a:ahLst/>
            <a:cxnLst/>
            <a:rect l="l" t="t" r="r" b="b"/>
            <a:pathLst>
              <a:path w="10515600" h="634">
                <a:moveTo>
                  <a:pt x="0" y="0"/>
                </a:moveTo>
                <a:lnTo>
                  <a:pt x="10515600" y="381"/>
                </a:lnTo>
              </a:path>
            </a:pathLst>
          </a:custGeom>
          <a:ln w="6350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47647" y="6256248"/>
            <a:ext cx="189230" cy="386715"/>
          </a:xfrm>
          <a:custGeom>
            <a:avLst/>
            <a:gdLst/>
            <a:ahLst/>
            <a:cxnLst/>
            <a:rect l="l" t="t" r="r" b="b"/>
            <a:pathLst>
              <a:path w="189230" h="386715">
                <a:moveTo>
                  <a:pt x="188887" y="0"/>
                </a:moveTo>
                <a:lnTo>
                  <a:pt x="8890" y="0"/>
                </a:lnTo>
                <a:lnTo>
                  <a:pt x="8890" y="8636"/>
                </a:lnTo>
                <a:lnTo>
                  <a:pt x="0" y="8636"/>
                </a:lnTo>
                <a:lnTo>
                  <a:pt x="0" y="368642"/>
                </a:lnTo>
                <a:lnTo>
                  <a:pt x="8890" y="368642"/>
                </a:lnTo>
                <a:lnTo>
                  <a:pt x="8890" y="386638"/>
                </a:lnTo>
                <a:lnTo>
                  <a:pt x="188887" y="386638"/>
                </a:lnTo>
                <a:lnTo>
                  <a:pt x="188887" y="359994"/>
                </a:lnTo>
                <a:lnTo>
                  <a:pt x="188887" y="26644"/>
                </a:lnTo>
                <a:lnTo>
                  <a:pt x="188887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16939" y="652271"/>
            <a:ext cx="3378200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b="1" spc="-5" dirty="0">
                <a:solidFill>
                  <a:srgbClr val="005392"/>
                </a:solidFill>
                <a:latin typeface="Courier New"/>
                <a:cs typeface="Courier New"/>
              </a:rPr>
              <a:t>SQL</a:t>
            </a:r>
            <a:r>
              <a:rPr sz="4000" b="1" spc="-80" dirty="0">
                <a:solidFill>
                  <a:srgbClr val="005392"/>
                </a:solidFill>
                <a:latin typeface="Courier New"/>
                <a:cs typeface="Courier New"/>
              </a:rPr>
              <a:t> </a:t>
            </a:r>
            <a:r>
              <a:rPr sz="4000" b="1" spc="-5" dirty="0">
                <a:solidFill>
                  <a:srgbClr val="005392"/>
                </a:solidFill>
                <a:latin typeface="Courier New"/>
                <a:cs typeface="Courier New"/>
              </a:rPr>
              <a:t>Queries</a:t>
            </a:r>
            <a:endParaRPr sz="40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6939" y="1793239"/>
            <a:ext cx="964184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7-</a:t>
            </a:r>
            <a:r>
              <a:rPr sz="2800" spc="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List</a:t>
            </a:r>
            <a:r>
              <a:rPr sz="2800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the </a:t>
            </a:r>
            <a:r>
              <a:rPr sz="2800" spc="-20" dirty="0">
                <a:solidFill>
                  <a:srgbClr val="006FC0"/>
                </a:solidFill>
                <a:latin typeface="Calibri"/>
                <a:cs typeface="Calibri"/>
              </a:rPr>
              <a:t>total</a:t>
            </a:r>
            <a:r>
              <a:rPr sz="2800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number</a:t>
            </a:r>
            <a:r>
              <a:rPr sz="2800" spc="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of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successful</a:t>
            </a:r>
            <a:r>
              <a:rPr sz="2800" spc="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and</a:t>
            </a:r>
            <a:r>
              <a:rPr sz="2800" spc="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failure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mission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outcomes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" y="2572511"/>
            <a:ext cx="4877562" cy="3277362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52271"/>
            <a:ext cx="3378200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u="none" spc="-5" dirty="0"/>
              <a:t>SQL</a:t>
            </a:r>
            <a:r>
              <a:rPr u="none" spc="-80" dirty="0"/>
              <a:t> </a:t>
            </a:r>
            <a:r>
              <a:rPr u="none" spc="-5" dirty="0"/>
              <a:t>Queries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93239"/>
            <a:ext cx="3306445" cy="198945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434"/>
              </a:spcBef>
            </a:pP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8-</a:t>
            </a:r>
            <a:r>
              <a:rPr sz="2800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List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 the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names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of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 the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booster_versions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which</a:t>
            </a:r>
            <a:r>
              <a:rPr sz="2800" spc="-25" dirty="0">
                <a:solidFill>
                  <a:srgbClr val="006FC0"/>
                </a:solidFill>
                <a:latin typeface="Calibri"/>
                <a:cs typeface="Calibri"/>
              </a:rPr>
              <a:t> have</a:t>
            </a:r>
            <a:r>
              <a:rPr sz="2800" spc="-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carried</a:t>
            </a:r>
            <a:r>
              <a:rPr sz="2800" spc="-3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the </a:t>
            </a:r>
            <a:r>
              <a:rPr sz="2800" spc="-6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maximum payload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mass.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Use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a</a:t>
            </a:r>
            <a:r>
              <a:rPr sz="2800" spc="-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subquery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80788" y="1602486"/>
            <a:ext cx="4735829" cy="4227576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363980"/>
            <a:ext cx="10515600" cy="635"/>
          </a:xfrm>
          <a:custGeom>
            <a:avLst/>
            <a:gdLst/>
            <a:ahLst/>
            <a:cxnLst/>
            <a:rect l="l" t="t" r="r" b="b"/>
            <a:pathLst>
              <a:path w="10515600" h="634">
                <a:moveTo>
                  <a:pt x="0" y="0"/>
                </a:moveTo>
                <a:lnTo>
                  <a:pt x="10515600" y="381"/>
                </a:lnTo>
              </a:path>
            </a:pathLst>
          </a:custGeom>
          <a:ln w="6350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47647" y="6256248"/>
            <a:ext cx="189230" cy="386715"/>
          </a:xfrm>
          <a:custGeom>
            <a:avLst/>
            <a:gdLst/>
            <a:ahLst/>
            <a:cxnLst/>
            <a:rect l="l" t="t" r="r" b="b"/>
            <a:pathLst>
              <a:path w="189230" h="386715">
                <a:moveTo>
                  <a:pt x="188887" y="0"/>
                </a:moveTo>
                <a:lnTo>
                  <a:pt x="8890" y="0"/>
                </a:lnTo>
                <a:lnTo>
                  <a:pt x="8890" y="8636"/>
                </a:lnTo>
                <a:lnTo>
                  <a:pt x="0" y="8636"/>
                </a:lnTo>
                <a:lnTo>
                  <a:pt x="0" y="368642"/>
                </a:lnTo>
                <a:lnTo>
                  <a:pt x="8890" y="368642"/>
                </a:lnTo>
                <a:lnTo>
                  <a:pt x="8890" y="386638"/>
                </a:lnTo>
                <a:lnTo>
                  <a:pt x="188887" y="386638"/>
                </a:lnTo>
                <a:lnTo>
                  <a:pt x="188887" y="359994"/>
                </a:lnTo>
                <a:lnTo>
                  <a:pt x="188887" y="26644"/>
                </a:lnTo>
                <a:lnTo>
                  <a:pt x="188887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16939" y="652271"/>
            <a:ext cx="3378200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b="1" spc="-5" dirty="0">
                <a:solidFill>
                  <a:srgbClr val="005392"/>
                </a:solidFill>
                <a:latin typeface="Courier New"/>
                <a:cs typeface="Courier New"/>
              </a:rPr>
              <a:t>SQL</a:t>
            </a:r>
            <a:r>
              <a:rPr sz="4000" b="1" spc="-80" dirty="0">
                <a:solidFill>
                  <a:srgbClr val="005392"/>
                </a:solidFill>
                <a:latin typeface="Courier New"/>
                <a:cs typeface="Courier New"/>
              </a:rPr>
              <a:t> </a:t>
            </a:r>
            <a:r>
              <a:rPr sz="4000" b="1" spc="-5" dirty="0">
                <a:solidFill>
                  <a:srgbClr val="005392"/>
                </a:solidFill>
                <a:latin typeface="Courier New"/>
                <a:cs typeface="Courier New"/>
              </a:rPr>
              <a:t>Queries</a:t>
            </a:r>
            <a:endParaRPr sz="40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6939" y="1758949"/>
            <a:ext cx="9081135" cy="794385"/>
          </a:xfrm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12700" marR="5080">
              <a:lnSpc>
                <a:spcPts val="2690"/>
              </a:lnSpc>
              <a:spcBef>
                <a:spcPts val="750"/>
              </a:spcBef>
            </a:pP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9-</a:t>
            </a:r>
            <a:r>
              <a:rPr sz="2800" spc="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List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the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failed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landing_outcomes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in</a:t>
            </a:r>
            <a:r>
              <a:rPr sz="2800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drone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 ship,</a:t>
            </a:r>
            <a:r>
              <a:rPr sz="2800" spc="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their</a:t>
            </a:r>
            <a:r>
              <a:rPr sz="2800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booster </a:t>
            </a:r>
            <a:r>
              <a:rPr sz="2800" spc="-6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versions,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 and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launch</a:t>
            </a:r>
            <a:r>
              <a:rPr sz="2800" spc="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site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names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006FC0"/>
                </a:solidFill>
                <a:latin typeface="Calibri"/>
                <a:cs typeface="Calibri"/>
              </a:rPr>
              <a:t>for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in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year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2015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" y="2782061"/>
            <a:ext cx="5830061" cy="3134106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363980"/>
            <a:ext cx="10515600" cy="635"/>
          </a:xfrm>
          <a:custGeom>
            <a:avLst/>
            <a:gdLst/>
            <a:ahLst/>
            <a:cxnLst/>
            <a:rect l="l" t="t" r="r" b="b"/>
            <a:pathLst>
              <a:path w="10515600" h="634">
                <a:moveTo>
                  <a:pt x="0" y="0"/>
                </a:moveTo>
                <a:lnTo>
                  <a:pt x="10515600" y="381"/>
                </a:lnTo>
              </a:path>
            </a:pathLst>
          </a:custGeom>
          <a:ln w="6350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47647" y="6256248"/>
            <a:ext cx="189230" cy="386715"/>
          </a:xfrm>
          <a:custGeom>
            <a:avLst/>
            <a:gdLst/>
            <a:ahLst/>
            <a:cxnLst/>
            <a:rect l="l" t="t" r="r" b="b"/>
            <a:pathLst>
              <a:path w="189230" h="386715">
                <a:moveTo>
                  <a:pt x="188887" y="0"/>
                </a:moveTo>
                <a:lnTo>
                  <a:pt x="8890" y="0"/>
                </a:lnTo>
                <a:lnTo>
                  <a:pt x="8890" y="8636"/>
                </a:lnTo>
                <a:lnTo>
                  <a:pt x="0" y="8636"/>
                </a:lnTo>
                <a:lnTo>
                  <a:pt x="0" y="368642"/>
                </a:lnTo>
                <a:lnTo>
                  <a:pt x="8890" y="368642"/>
                </a:lnTo>
                <a:lnTo>
                  <a:pt x="8890" y="386638"/>
                </a:lnTo>
                <a:lnTo>
                  <a:pt x="188887" y="386638"/>
                </a:lnTo>
                <a:lnTo>
                  <a:pt x="188887" y="359994"/>
                </a:lnTo>
                <a:lnTo>
                  <a:pt x="188887" y="26644"/>
                </a:lnTo>
                <a:lnTo>
                  <a:pt x="188887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16939" y="652271"/>
            <a:ext cx="3378200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b="1" spc="-5" dirty="0">
                <a:solidFill>
                  <a:srgbClr val="005392"/>
                </a:solidFill>
                <a:latin typeface="Courier New"/>
                <a:cs typeface="Courier New"/>
              </a:rPr>
              <a:t>SQL</a:t>
            </a:r>
            <a:r>
              <a:rPr sz="4000" b="1" spc="-80" dirty="0">
                <a:solidFill>
                  <a:srgbClr val="005392"/>
                </a:solidFill>
                <a:latin typeface="Courier New"/>
                <a:cs typeface="Courier New"/>
              </a:rPr>
              <a:t> </a:t>
            </a:r>
            <a:r>
              <a:rPr sz="4000" b="1" spc="-5" dirty="0">
                <a:solidFill>
                  <a:srgbClr val="005392"/>
                </a:solidFill>
                <a:latin typeface="Courier New"/>
                <a:cs typeface="Courier New"/>
              </a:rPr>
              <a:t>Queries</a:t>
            </a:r>
            <a:endParaRPr sz="40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6939" y="1773428"/>
            <a:ext cx="10097135" cy="68389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 marR="5080">
              <a:lnSpc>
                <a:spcPct val="80000"/>
              </a:lnSpc>
              <a:spcBef>
                <a:spcPts val="675"/>
              </a:spcBef>
            </a:pP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10- Rank the </a:t>
            </a:r>
            <a:r>
              <a:rPr sz="2400" spc="-15" dirty="0">
                <a:solidFill>
                  <a:srgbClr val="006FC0"/>
                </a:solidFill>
                <a:latin typeface="Calibri"/>
                <a:cs typeface="Calibri"/>
              </a:rPr>
              <a:t>count </a:t>
            </a: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of 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landing </a:t>
            </a:r>
            <a:r>
              <a:rPr sz="2400" spc="-10" dirty="0">
                <a:solidFill>
                  <a:srgbClr val="006FC0"/>
                </a:solidFill>
                <a:latin typeface="Calibri"/>
                <a:cs typeface="Calibri"/>
              </a:rPr>
              <a:t>outcomes </a:t>
            </a: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(such 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as </a:t>
            </a:r>
            <a:r>
              <a:rPr sz="2400" spc="-15" dirty="0">
                <a:solidFill>
                  <a:srgbClr val="006FC0"/>
                </a:solidFill>
                <a:latin typeface="Calibri"/>
                <a:cs typeface="Calibri"/>
              </a:rPr>
              <a:t>Failure (drone </a:t>
            </a: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ship) or Success 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6FC0"/>
                </a:solidFill>
                <a:latin typeface="Calibri"/>
                <a:cs typeface="Calibri"/>
              </a:rPr>
              <a:t>(ground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pad))</a:t>
            </a:r>
            <a:r>
              <a:rPr sz="2400" spc="-10" dirty="0">
                <a:solidFill>
                  <a:srgbClr val="006FC0"/>
                </a:solidFill>
                <a:latin typeface="Calibri"/>
                <a:cs typeface="Calibri"/>
              </a:rPr>
              <a:t> between</a:t>
            </a:r>
            <a:r>
              <a:rPr sz="2400" spc="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the</a:t>
            </a:r>
            <a:r>
              <a:rPr sz="2400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006FC0"/>
                </a:solidFill>
                <a:latin typeface="Calibri"/>
                <a:cs typeface="Calibri"/>
              </a:rPr>
              <a:t>date</a:t>
            </a:r>
            <a:r>
              <a:rPr sz="2400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2010-06-04</a:t>
            </a:r>
            <a:r>
              <a:rPr sz="2400" spc="-3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and</a:t>
            </a:r>
            <a:r>
              <a:rPr sz="2400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2017-03-20,</a:t>
            </a:r>
            <a:r>
              <a:rPr sz="2400" spc="-3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in</a:t>
            </a:r>
            <a:r>
              <a:rPr sz="2400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descending</a:t>
            </a:r>
            <a:r>
              <a:rPr sz="2400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006FC0"/>
                </a:solidFill>
                <a:latin typeface="Calibri"/>
                <a:cs typeface="Calibri"/>
              </a:rPr>
              <a:t>order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647188"/>
            <a:ext cx="12191999" cy="3367278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52271"/>
            <a:ext cx="5817235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u="none" spc="-5" dirty="0"/>
              <a:t>EDA</a:t>
            </a:r>
            <a:r>
              <a:rPr u="none" spc="-35" dirty="0"/>
              <a:t> </a:t>
            </a:r>
            <a:r>
              <a:rPr u="none" spc="-5" dirty="0"/>
              <a:t>with</a:t>
            </a:r>
            <a:r>
              <a:rPr u="none" spc="-30" dirty="0"/>
              <a:t> </a:t>
            </a:r>
            <a:r>
              <a:rPr u="none" spc="-5" dirty="0"/>
              <a:t>Dashboards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66053" y="1563878"/>
            <a:ext cx="5432425" cy="204376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85"/>
              </a:spcBef>
            </a:pPr>
            <a:r>
              <a:rPr sz="2400" spc="-45" dirty="0">
                <a:solidFill>
                  <a:srgbClr val="006FC0"/>
                </a:solidFill>
                <a:latin typeface="Calibri"/>
                <a:cs typeface="Calibri"/>
              </a:rPr>
              <a:t>We</a:t>
            </a: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also</a:t>
            </a: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006FC0"/>
                </a:solidFill>
                <a:latin typeface="Calibri"/>
                <a:cs typeface="Calibri"/>
              </a:rPr>
              <a:t>create</a:t>
            </a: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an</a:t>
            </a: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006FC0"/>
                </a:solidFill>
                <a:latin typeface="Calibri"/>
                <a:cs typeface="Calibri"/>
              </a:rPr>
              <a:t>interactive</a:t>
            </a: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6FC0"/>
                </a:solidFill>
                <a:latin typeface="Calibri"/>
                <a:cs typeface="Calibri"/>
              </a:rPr>
              <a:t>dashboard </a:t>
            </a: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6FC0"/>
                </a:solidFill>
                <a:latin typeface="Calibri"/>
                <a:cs typeface="Calibri"/>
              </a:rPr>
              <a:t>that</a:t>
            </a: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 has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6FC0"/>
                </a:solidFill>
                <a:latin typeface="Calibri"/>
                <a:cs typeface="Calibri"/>
              </a:rPr>
              <a:t>graphs</a:t>
            </a:r>
            <a:r>
              <a:rPr sz="2400" spc="-15" dirty="0">
                <a:solidFill>
                  <a:srgbClr val="006FC0"/>
                </a:solidFill>
                <a:latin typeface="Calibri"/>
                <a:cs typeface="Calibri"/>
              </a:rPr>
              <a:t> to</a:t>
            </a: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6FC0"/>
                </a:solidFill>
                <a:latin typeface="Calibri"/>
                <a:cs typeface="Calibri"/>
              </a:rPr>
              <a:t>show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 the</a:t>
            </a:r>
            <a:r>
              <a:rPr sz="2400" spc="-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success</a:t>
            </a:r>
            <a:r>
              <a:rPr sz="2400" spc="-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spc="-30" dirty="0">
                <a:solidFill>
                  <a:srgbClr val="006FC0"/>
                </a:solidFill>
                <a:latin typeface="Calibri"/>
                <a:cs typeface="Calibri"/>
              </a:rPr>
              <a:t>rate</a:t>
            </a: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 of 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006FC0"/>
                </a:solidFill>
                <a:latin typeface="Calibri"/>
                <a:cs typeface="Calibri"/>
              </a:rPr>
              <a:t>any site </a:t>
            </a: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of the </a:t>
            </a:r>
            <a:r>
              <a:rPr sz="2400" spc="-10" dirty="0">
                <a:solidFill>
                  <a:srgbClr val="006FC0"/>
                </a:solidFill>
                <a:latin typeface="Calibri"/>
                <a:cs typeface="Calibri"/>
              </a:rPr>
              <a:t>user’s 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choosing, and another </a:t>
            </a:r>
            <a:r>
              <a:rPr sz="2400" spc="-53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006FC0"/>
                </a:solidFill>
                <a:latin typeface="Calibri"/>
                <a:cs typeface="Calibri"/>
              </a:rPr>
              <a:t>graph</a:t>
            </a:r>
            <a:r>
              <a:rPr sz="2400" spc="-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006FC0"/>
                </a:solidFill>
                <a:latin typeface="Calibri"/>
                <a:cs typeface="Calibri"/>
              </a:rPr>
              <a:t>to</a:t>
            </a:r>
            <a:r>
              <a:rPr sz="2400" spc="-10" dirty="0">
                <a:solidFill>
                  <a:srgbClr val="006FC0"/>
                </a:solidFill>
                <a:latin typeface="Calibri"/>
                <a:cs typeface="Calibri"/>
              </a:rPr>
              <a:t> show</a:t>
            </a:r>
            <a:r>
              <a:rPr sz="2400" spc="-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the </a:t>
            </a: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success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 and</a:t>
            </a:r>
            <a:r>
              <a:rPr sz="2400" spc="-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006FC0"/>
                </a:solidFill>
                <a:latin typeface="Calibri"/>
                <a:cs typeface="Calibri"/>
              </a:rPr>
              <a:t>failure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of 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006FC0"/>
                </a:solidFill>
                <a:latin typeface="Calibri"/>
                <a:cs typeface="Calibri"/>
              </a:rPr>
              <a:t>different </a:t>
            </a:r>
            <a:r>
              <a:rPr sz="2400" spc="-10" dirty="0">
                <a:solidFill>
                  <a:srgbClr val="006FC0"/>
                </a:solidFill>
                <a:latin typeface="Calibri"/>
                <a:cs typeface="Calibri"/>
              </a:rPr>
              <a:t>booster 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types </a:t>
            </a: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with 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a </a:t>
            </a:r>
            <a:r>
              <a:rPr sz="2400" spc="-10" dirty="0">
                <a:solidFill>
                  <a:srgbClr val="006FC0"/>
                </a:solidFill>
                <a:latin typeface="Calibri"/>
                <a:cs typeface="Calibri"/>
              </a:rPr>
              <a:t>payload </a:t>
            </a: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mass </a:t>
            </a:r>
            <a:r>
              <a:rPr sz="2400" spc="-53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of</a:t>
            </a:r>
            <a:r>
              <a:rPr sz="2400" spc="-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the </a:t>
            </a:r>
            <a:r>
              <a:rPr sz="2400" spc="-10" dirty="0">
                <a:solidFill>
                  <a:srgbClr val="006FC0"/>
                </a:solidFill>
                <a:latin typeface="Calibri"/>
                <a:cs typeface="Calibri"/>
              </a:rPr>
              <a:t>user’s </a:t>
            </a: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choosing</a:t>
            </a:r>
            <a:r>
              <a:rPr sz="2400" spc="-5" dirty="0" smtClean="0">
                <a:solidFill>
                  <a:srgbClr val="006FC0"/>
                </a:solidFill>
                <a:latin typeface="Calibri"/>
                <a:cs typeface="Calibri"/>
              </a:rPr>
              <a:t>.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31417" y="1568449"/>
            <a:ext cx="4631055" cy="1265603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12700" marR="80010">
              <a:lnSpc>
                <a:spcPct val="90000"/>
              </a:lnSpc>
              <a:spcBef>
                <a:spcPts val="365"/>
              </a:spcBef>
            </a:pPr>
            <a:r>
              <a:rPr sz="2200" spc="-40" dirty="0">
                <a:solidFill>
                  <a:srgbClr val="006FC0"/>
                </a:solidFill>
                <a:latin typeface="Calibri"/>
                <a:cs typeface="Calibri"/>
              </a:rPr>
              <a:t>We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 use</a:t>
            </a:r>
            <a:r>
              <a:rPr sz="2200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006FC0"/>
                </a:solidFill>
                <a:latin typeface="Calibri"/>
                <a:cs typeface="Calibri"/>
              </a:rPr>
              <a:t>folium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006FC0"/>
                </a:solidFill>
                <a:latin typeface="Calibri"/>
                <a:cs typeface="Calibri"/>
              </a:rPr>
              <a:t>to</a:t>
            </a:r>
            <a:r>
              <a:rPr sz="2200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006FC0"/>
                </a:solidFill>
                <a:latin typeface="Calibri"/>
                <a:cs typeface="Calibri"/>
              </a:rPr>
              <a:t>create</a:t>
            </a:r>
            <a:r>
              <a:rPr sz="2200" spc="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maps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25" dirty="0">
                <a:solidFill>
                  <a:srgbClr val="006FC0"/>
                </a:solidFill>
                <a:latin typeface="Calibri"/>
                <a:cs typeface="Calibri"/>
              </a:rPr>
              <a:t>to </a:t>
            </a:r>
            <a:r>
              <a:rPr sz="2200" spc="-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006FC0"/>
                </a:solidFill>
                <a:latin typeface="Calibri"/>
                <a:cs typeface="Calibri"/>
              </a:rPr>
              <a:t>visualize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 the</a:t>
            </a:r>
            <a:r>
              <a:rPr sz="2200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launch sites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006FC0"/>
                </a:solidFill>
                <a:latin typeface="Calibri"/>
                <a:cs typeface="Calibri"/>
              </a:rPr>
              <a:t>geographically, </a:t>
            </a:r>
            <a:r>
              <a:rPr sz="2200" spc="-48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we 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also </a:t>
            </a:r>
            <a:r>
              <a:rPr sz="2200" spc="-15" dirty="0">
                <a:solidFill>
                  <a:srgbClr val="006FC0"/>
                </a:solidFill>
                <a:latin typeface="Calibri"/>
                <a:cs typeface="Calibri"/>
              </a:rPr>
              <a:t>create markers 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on each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site </a:t>
            </a:r>
            <a:r>
              <a:rPr sz="2200" spc="-15" dirty="0">
                <a:solidFill>
                  <a:srgbClr val="006FC0"/>
                </a:solidFill>
                <a:latin typeface="Calibri"/>
                <a:cs typeface="Calibri"/>
              </a:rPr>
              <a:t>to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 represent</a:t>
            </a:r>
            <a:r>
              <a:rPr sz="2200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successful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 and</a:t>
            </a:r>
            <a:r>
              <a:rPr sz="2200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006FC0"/>
                </a:solidFill>
                <a:latin typeface="Calibri"/>
                <a:cs typeface="Calibri"/>
              </a:rPr>
              <a:t>failed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0" dirty="0" smtClean="0">
                <a:solidFill>
                  <a:srgbClr val="006FC0"/>
                </a:solidFill>
                <a:latin typeface="Calibri"/>
                <a:cs typeface="Calibri"/>
              </a:rPr>
              <a:t>landings</a:t>
            </a:r>
            <a:endParaRPr sz="2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363980"/>
            <a:ext cx="10515600" cy="635"/>
          </a:xfrm>
          <a:custGeom>
            <a:avLst/>
            <a:gdLst/>
            <a:ahLst/>
            <a:cxnLst/>
            <a:rect l="l" t="t" r="r" b="b"/>
            <a:pathLst>
              <a:path w="10515600" h="634">
                <a:moveTo>
                  <a:pt x="0" y="0"/>
                </a:moveTo>
                <a:lnTo>
                  <a:pt x="10515600" y="381"/>
                </a:lnTo>
              </a:path>
            </a:pathLst>
          </a:custGeom>
          <a:ln w="6350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47647" y="6256248"/>
            <a:ext cx="189230" cy="386715"/>
          </a:xfrm>
          <a:custGeom>
            <a:avLst/>
            <a:gdLst/>
            <a:ahLst/>
            <a:cxnLst/>
            <a:rect l="l" t="t" r="r" b="b"/>
            <a:pathLst>
              <a:path w="189230" h="386715">
                <a:moveTo>
                  <a:pt x="188887" y="0"/>
                </a:moveTo>
                <a:lnTo>
                  <a:pt x="8890" y="0"/>
                </a:lnTo>
                <a:lnTo>
                  <a:pt x="8890" y="8636"/>
                </a:lnTo>
                <a:lnTo>
                  <a:pt x="0" y="8636"/>
                </a:lnTo>
                <a:lnTo>
                  <a:pt x="0" y="368642"/>
                </a:lnTo>
                <a:lnTo>
                  <a:pt x="8890" y="368642"/>
                </a:lnTo>
                <a:lnTo>
                  <a:pt x="8890" y="386638"/>
                </a:lnTo>
                <a:lnTo>
                  <a:pt x="188887" y="386638"/>
                </a:lnTo>
                <a:lnTo>
                  <a:pt x="188887" y="359994"/>
                </a:lnTo>
                <a:lnTo>
                  <a:pt x="188887" y="26644"/>
                </a:lnTo>
                <a:lnTo>
                  <a:pt x="188887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16355" y="508254"/>
            <a:ext cx="734060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spc="-5" dirty="0">
                <a:solidFill>
                  <a:srgbClr val="005392"/>
                </a:solidFill>
                <a:latin typeface="Courier New"/>
                <a:cs typeface="Courier New"/>
              </a:rPr>
              <a:t>Location</a:t>
            </a:r>
            <a:r>
              <a:rPr sz="4000" b="1" spc="-80" dirty="0">
                <a:solidFill>
                  <a:srgbClr val="005392"/>
                </a:solidFill>
                <a:latin typeface="Courier New"/>
                <a:cs typeface="Courier New"/>
              </a:rPr>
              <a:t> </a:t>
            </a:r>
            <a:r>
              <a:rPr sz="4000" b="1" spc="-5" dirty="0">
                <a:solidFill>
                  <a:srgbClr val="005392"/>
                </a:solidFill>
                <a:latin typeface="Courier New"/>
                <a:cs typeface="Courier New"/>
              </a:rPr>
              <a:t>characteristics</a:t>
            </a:r>
            <a:endParaRPr sz="4000">
              <a:latin typeface="Courier New"/>
              <a:cs typeface="Courier New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48205" y="2597657"/>
            <a:ext cx="8778240" cy="3419094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916939" y="1479549"/>
            <a:ext cx="976820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As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we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see</a:t>
            </a:r>
            <a:r>
              <a:rPr sz="2800" spc="-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in the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map </a:t>
            </a:r>
            <a:r>
              <a:rPr sz="2800" spc="-45" dirty="0">
                <a:solidFill>
                  <a:srgbClr val="006FC0"/>
                </a:solidFill>
                <a:latin typeface="Calibri"/>
                <a:cs typeface="Calibri"/>
              </a:rPr>
              <a:t>below,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 all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Launch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sites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are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close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6FC0"/>
                </a:solidFill>
                <a:latin typeface="Calibri"/>
                <a:cs typeface="Calibri"/>
              </a:rPr>
              <a:t>to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the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oceans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2800" y="592074"/>
            <a:ext cx="5207000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u="none" spc="-5" dirty="0"/>
              <a:t>EXECUTIVE</a:t>
            </a:r>
            <a:r>
              <a:rPr u="none" spc="-65" dirty="0"/>
              <a:t> </a:t>
            </a:r>
            <a:r>
              <a:rPr u="none" spc="-5" dirty="0"/>
              <a:t>SUMMARY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364228" y="1806955"/>
            <a:ext cx="6854190" cy="3234055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241300" marR="92075" indent="-228600">
              <a:lnSpc>
                <a:spcPct val="90000"/>
              </a:lnSpc>
              <a:spcBef>
                <a:spcPts val="36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SpaceX</a:t>
            </a:r>
            <a:r>
              <a:rPr sz="2200" spc="-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is a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 leading </a:t>
            </a:r>
            <a:r>
              <a:rPr sz="2200" spc="-15" dirty="0">
                <a:solidFill>
                  <a:srgbClr val="006FC0"/>
                </a:solidFill>
                <a:latin typeface="Calibri"/>
                <a:cs typeface="Calibri"/>
              </a:rPr>
              <a:t>company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in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making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spacecrafts,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 their 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 major</a:t>
            </a:r>
            <a:r>
              <a:rPr sz="2200" spc="-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achievement</a:t>
            </a:r>
            <a:r>
              <a:rPr sz="2200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is</a:t>
            </a:r>
            <a:r>
              <a:rPr sz="2200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that</a:t>
            </a:r>
            <a:r>
              <a:rPr sz="2200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they</a:t>
            </a:r>
            <a:r>
              <a:rPr sz="2200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can</a:t>
            </a:r>
            <a:r>
              <a:rPr sz="2200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sometimes</a:t>
            </a:r>
            <a:r>
              <a:rPr sz="2200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land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006FC0"/>
                </a:solidFill>
                <a:latin typeface="Calibri"/>
                <a:cs typeface="Calibri"/>
              </a:rPr>
              <a:t>stage </a:t>
            </a:r>
            <a:r>
              <a:rPr sz="2200" spc="-484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one </a:t>
            </a:r>
            <a:r>
              <a:rPr sz="2200" spc="-25" dirty="0">
                <a:solidFill>
                  <a:srgbClr val="006FC0"/>
                </a:solidFill>
                <a:latin typeface="Calibri"/>
                <a:cs typeface="Calibri"/>
              </a:rPr>
              <a:t>rocket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launchers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006FC0"/>
                </a:solidFill>
                <a:latin typeface="Calibri"/>
                <a:cs typeface="Calibri"/>
              </a:rPr>
              <a:t>again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instead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 of losing them, 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bringing 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the </a:t>
            </a:r>
            <a:r>
              <a:rPr sz="2200" spc="-15" dirty="0">
                <a:solidFill>
                  <a:srgbClr val="006FC0"/>
                </a:solidFill>
                <a:latin typeface="Calibri"/>
                <a:cs typeface="Calibri"/>
              </a:rPr>
              <a:t>cost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30" dirty="0">
                <a:solidFill>
                  <a:srgbClr val="006FC0"/>
                </a:solidFill>
                <a:latin typeface="Calibri"/>
                <a:cs typeface="Calibri"/>
              </a:rPr>
              <a:t>way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down.</a:t>
            </a:r>
            <a:endParaRPr sz="2200">
              <a:latin typeface="Calibri"/>
              <a:cs typeface="Calibri"/>
            </a:endParaRPr>
          </a:p>
          <a:p>
            <a:pPr marL="241300" marR="5080" indent="-228600">
              <a:lnSpc>
                <a:spcPts val="2380"/>
              </a:lnSpc>
              <a:spcBef>
                <a:spcPts val="103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This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report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is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 aimed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at</a:t>
            </a:r>
            <a:r>
              <a:rPr sz="2200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looking </a:t>
            </a:r>
            <a:r>
              <a:rPr sz="2200" spc="-15" dirty="0">
                <a:solidFill>
                  <a:srgbClr val="006FC0"/>
                </a:solidFill>
                <a:latin typeface="Calibri"/>
                <a:cs typeface="Calibri"/>
              </a:rPr>
              <a:t>at</a:t>
            </a:r>
            <a:r>
              <a:rPr sz="2200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the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006FC0"/>
                </a:solidFill>
                <a:latin typeface="Calibri"/>
                <a:cs typeface="Calibri"/>
              </a:rPr>
              <a:t>historical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launches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of </a:t>
            </a:r>
            <a:r>
              <a:rPr sz="2200" spc="-48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SpaceX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006FC0"/>
                </a:solidFill>
                <a:latin typeface="Calibri"/>
                <a:cs typeface="Calibri"/>
              </a:rPr>
              <a:t>rockets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to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006FC0"/>
                </a:solidFill>
                <a:latin typeface="Calibri"/>
                <a:cs typeface="Calibri"/>
              </a:rPr>
              <a:t>investigate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 the</a:t>
            </a:r>
            <a:r>
              <a:rPr sz="2200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success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25" dirty="0">
                <a:solidFill>
                  <a:srgbClr val="006FC0"/>
                </a:solidFill>
                <a:latin typeface="Calibri"/>
                <a:cs typeface="Calibri"/>
              </a:rPr>
              <a:t>rate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of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landing, 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and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if </a:t>
            </a:r>
            <a:r>
              <a:rPr sz="2200" spc="-20" dirty="0">
                <a:solidFill>
                  <a:srgbClr val="006FC0"/>
                </a:solidFill>
                <a:latin typeface="Calibri"/>
                <a:cs typeface="Calibri"/>
              </a:rPr>
              <a:t>it’s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006FC0"/>
                </a:solidFill>
                <a:latin typeface="Calibri"/>
                <a:cs typeface="Calibri"/>
              </a:rPr>
              <a:t>correlated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006FC0"/>
                </a:solidFill>
                <a:latin typeface="Calibri"/>
                <a:cs typeface="Calibri"/>
              </a:rPr>
              <a:t>to</a:t>
            </a:r>
            <a:endParaRPr sz="22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65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800" spc="-10" dirty="0">
                <a:solidFill>
                  <a:srgbClr val="006FC0"/>
                </a:solidFill>
                <a:latin typeface="Calibri"/>
                <a:cs typeface="Calibri"/>
              </a:rPr>
              <a:t>Location</a:t>
            </a:r>
            <a:endParaRPr sz="18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80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800" spc="-15" dirty="0">
                <a:solidFill>
                  <a:srgbClr val="006FC0"/>
                </a:solidFill>
                <a:latin typeface="Calibri"/>
                <a:cs typeface="Calibri"/>
              </a:rPr>
              <a:t>Payload</a:t>
            </a:r>
            <a:r>
              <a:rPr sz="1800" spc="-3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6FC0"/>
                </a:solidFill>
                <a:latin typeface="Calibri"/>
                <a:cs typeface="Calibri"/>
              </a:rPr>
              <a:t>Mass</a:t>
            </a:r>
            <a:endParaRPr sz="18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90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800" spc="-10" dirty="0">
                <a:solidFill>
                  <a:srgbClr val="006FC0"/>
                </a:solidFill>
                <a:latin typeface="Calibri"/>
                <a:cs typeface="Calibri"/>
              </a:rPr>
              <a:t>Booster</a:t>
            </a:r>
            <a:r>
              <a:rPr sz="1800" spc="-3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6FC0"/>
                </a:solidFill>
                <a:latin typeface="Calibri"/>
                <a:cs typeface="Calibri"/>
              </a:rPr>
              <a:t>type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0422" y="2302764"/>
            <a:ext cx="3194304" cy="3194304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6355" y="508254"/>
            <a:ext cx="734060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none" spc="-5" dirty="0"/>
              <a:t>Location</a:t>
            </a:r>
            <a:r>
              <a:rPr u="none" spc="-80" dirty="0"/>
              <a:t> </a:t>
            </a:r>
            <a:r>
              <a:rPr u="none" spc="-5" dirty="0"/>
              <a:t>characteristics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479549"/>
            <a:ext cx="9940925" cy="24453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Zooming</a:t>
            </a:r>
            <a:r>
              <a:rPr sz="2800" spc="-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in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on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one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of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the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sites,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the </a:t>
            </a:r>
            <a:r>
              <a:rPr sz="2800" spc="-35" dirty="0">
                <a:solidFill>
                  <a:srgbClr val="006FC0"/>
                </a:solidFill>
                <a:latin typeface="Calibri"/>
                <a:cs typeface="Calibri"/>
              </a:rPr>
              <a:t>VAFB</a:t>
            </a:r>
            <a:r>
              <a:rPr sz="2800" spc="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SLC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4E 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to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 be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specific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650">
              <a:latin typeface="Calibri"/>
              <a:cs typeface="Calibri"/>
            </a:endParaRPr>
          </a:p>
          <a:p>
            <a:pPr marL="5346700" marR="5080">
              <a:lnSpc>
                <a:spcPts val="3020"/>
              </a:lnSpc>
            </a:pP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The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green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marks 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indicate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successful landings,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and the 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red </a:t>
            </a:r>
            <a:r>
              <a:rPr sz="2800" spc="-6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ones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indicate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failures.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5172" y="2736342"/>
            <a:ext cx="4867656" cy="3047237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52271"/>
            <a:ext cx="2768600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u="none" spc="-5" dirty="0"/>
              <a:t>DASHBOARD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364228" y="2368042"/>
            <a:ext cx="6771005" cy="1266825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65"/>
              </a:spcBef>
            </a:pP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The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following</a:t>
            </a:r>
            <a:r>
              <a:rPr sz="2200" spc="-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dashboard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presents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 the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relationship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between </a:t>
            </a:r>
            <a:r>
              <a:rPr sz="2200" spc="-484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Launch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Site,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success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006FC0"/>
                </a:solidFill>
                <a:latin typeface="Calibri"/>
                <a:cs typeface="Calibri"/>
              </a:rPr>
              <a:t>rate,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and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payload, 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with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006FC0"/>
                </a:solidFill>
                <a:latin typeface="Calibri"/>
                <a:cs typeface="Calibri"/>
              </a:rPr>
              <a:t>interactive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mode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so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you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can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006FC0"/>
                </a:solidFill>
                <a:latin typeface="Calibri"/>
                <a:cs typeface="Calibri"/>
              </a:rPr>
              <a:t>focus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 and</a:t>
            </a:r>
            <a:r>
              <a:rPr sz="2200" spc="-15" dirty="0">
                <a:solidFill>
                  <a:srgbClr val="006FC0"/>
                </a:solidFill>
                <a:latin typeface="Calibri"/>
                <a:cs typeface="Calibri"/>
              </a:rPr>
              <a:t> customize</a:t>
            </a:r>
            <a:r>
              <a:rPr sz="2200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the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006FC0"/>
                </a:solidFill>
                <a:latin typeface="Calibri"/>
                <a:cs typeface="Calibri"/>
              </a:rPr>
              <a:t>graph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and 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relationship </a:t>
            </a:r>
            <a:r>
              <a:rPr sz="2200" spc="-15" dirty="0">
                <a:solidFill>
                  <a:srgbClr val="006FC0"/>
                </a:solidFill>
                <a:latin typeface="Calibri"/>
                <a:cs typeface="Calibri"/>
              </a:rPr>
              <a:t>you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want.</a:t>
            </a:r>
            <a:endParaRPr sz="22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7467" y="1901951"/>
            <a:ext cx="3054096" cy="3054096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296924"/>
            <a:ext cx="10515600" cy="635"/>
          </a:xfrm>
          <a:custGeom>
            <a:avLst/>
            <a:gdLst/>
            <a:ahLst/>
            <a:cxnLst/>
            <a:rect l="l" t="t" r="r" b="b"/>
            <a:pathLst>
              <a:path w="10515600" h="634">
                <a:moveTo>
                  <a:pt x="0" y="0"/>
                </a:moveTo>
                <a:lnTo>
                  <a:pt x="10515600" y="380"/>
                </a:lnTo>
              </a:path>
            </a:pathLst>
          </a:custGeom>
          <a:ln w="6350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16939" y="652271"/>
            <a:ext cx="4902835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b="1" spc="-5" dirty="0">
                <a:solidFill>
                  <a:srgbClr val="005392"/>
                </a:solidFill>
                <a:latin typeface="Courier New"/>
                <a:cs typeface="Courier New"/>
              </a:rPr>
              <a:t>DASHBOARD</a:t>
            </a:r>
            <a:r>
              <a:rPr sz="4000" b="1" spc="-35" dirty="0">
                <a:solidFill>
                  <a:srgbClr val="005392"/>
                </a:solidFill>
                <a:latin typeface="Courier New"/>
                <a:cs typeface="Courier New"/>
              </a:rPr>
              <a:t> </a:t>
            </a:r>
            <a:r>
              <a:rPr sz="4000" b="1" spc="-5" dirty="0">
                <a:solidFill>
                  <a:srgbClr val="005392"/>
                </a:solidFill>
                <a:latin typeface="Courier New"/>
                <a:cs typeface="Courier New"/>
              </a:rPr>
              <a:t>View</a:t>
            </a:r>
            <a:r>
              <a:rPr sz="4000" b="1" spc="-40" dirty="0">
                <a:solidFill>
                  <a:srgbClr val="005392"/>
                </a:solidFill>
                <a:latin typeface="Courier New"/>
                <a:cs typeface="Courier New"/>
              </a:rPr>
              <a:t> </a:t>
            </a:r>
            <a:r>
              <a:rPr sz="4000" b="1" dirty="0">
                <a:solidFill>
                  <a:srgbClr val="005392"/>
                </a:solidFill>
                <a:latin typeface="Courier New"/>
                <a:cs typeface="Courier New"/>
              </a:rPr>
              <a:t>1</a:t>
            </a:r>
            <a:endParaRPr sz="4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939" y="1446276"/>
            <a:ext cx="2782570" cy="3613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Success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006FC0"/>
                </a:solidFill>
                <a:latin typeface="Calibri"/>
                <a:cs typeface="Calibri"/>
              </a:rPr>
              <a:t>count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006FC0"/>
                </a:solidFill>
                <a:latin typeface="Calibri"/>
                <a:cs typeface="Calibri"/>
              </a:rPr>
              <a:t>for</a:t>
            </a:r>
            <a:r>
              <a:rPr sz="2200" spc="-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all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 site</a:t>
            </a:r>
            <a:endParaRPr sz="22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" y="1926335"/>
            <a:ext cx="10515600" cy="4051554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296924"/>
            <a:ext cx="10515600" cy="635"/>
          </a:xfrm>
          <a:custGeom>
            <a:avLst/>
            <a:gdLst/>
            <a:ahLst/>
            <a:cxnLst/>
            <a:rect l="l" t="t" r="r" b="b"/>
            <a:pathLst>
              <a:path w="10515600" h="634">
                <a:moveTo>
                  <a:pt x="0" y="0"/>
                </a:moveTo>
                <a:lnTo>
                  <a:pt x="10515600" y="380"/>
                </a:lnTo>
              </a:path>
            </a:pathLst>
          </a:custGeom>
          <a:ln w="6350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16939" y="652271"/>
            <a:ext cx="4903470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b="1" spc="-5" dirty="0">
                <a:solidFill>
                  <a:srgbClr val="005392"/>
                </a:solidFill>
                <a:latin typeface="Courier New"/>
                <a:cs typeface="Courier New"/>
              </a:rPr>
              <a:t>DASHBOARD</a:t>
            </a:r>
            <a:r>
              <a:rPr sz="4000" b="1" spc="-35" dirty="0">
                <a:solidFill>
                  <a:srgbClr val="005392"/>
                </a:solidFill>
                <a:latin typeface="Courier New"/>
                <a:cs typeface="Courier New"/>
              </a:rPr>
              <a:t> </a:t>
            </a:r>
            <a:r>
              <a:rPr sz="4000" b="1" spc="-5" dirty="0">
                <a:solidFill>
                  <a:srgbClr val="005392"/>
                </a:solidFill>
                <a:latin typeface="Courier New"/>
                <a:cs typeface="Courier New"/>
              </a:rPr>
              <a:t>View</a:t>
            </a:r>
            <a:r>
              <a:rPr sz="4000" b="1" spc="-35" dirty="0">
                <a:solidFill>
                  <a:srgbClr val="005392"/>
                </a:solidFill>
                <a:latin typeface="Courier New"/>
                <a:cs typeface="Courier New"/>
              </a:rPr>
              <a:t> </a:t>
            </a:r>
            <a:r>
              <a:rPr sz="4000" b="1" dirty="0">
                <a:solidFill>
                  <a:srgbClr val="005392"/>
                </a:solidFill>
                <a:latin typeface="Courier New"/>
                <a:cs typeface="Courier New"/>
              </a:rPr>
              <a:t>2</a:t>
            </a:r>
            <a:endParaRPr sz="4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939" y="1446276"/>
            <a:ext cx="7583170" cy="3613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Pie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chart</a:t>
            </a:r>
            <a:r>
              <a:rPr sz="2200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representing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the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launch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site</a:t>
            </a:r>
            <a:r>
              <a:rPr sz="2200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with 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the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highest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success</a:t>
            </a:r>
            <a:r>
              <a:rPr sz="2200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25" dirty="0">
                <a:solidFill>
                  <a:srgbClr val="006FC0"/>
                </a:solidFill>
                <a:latin typeface="Calibri"/>
                <a:cs typeface="Calibri"/>
              </a:rPr>
              <a:t>rate</a:t>
            </a:r>
            <a:endParaRPr sz="22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" y="2034539"/>
            <a:ext cx="10515600" cy="3791712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296924"/>
            <a:ext cx="10515600" cy="635"/>
          </a:xfrm>
          <a:custGeom>
            <a:avLst/>
            <a:gdLst/>
            <a:ahLst/>
            <a:cxnLst/>
            <a:rect l="l" t="t" r="r" b="b"/>
            <a:pathLst>
              <a:path w="10515600" h="634">
                <a:moveTo>
                  <a:pt x="0" y="0"/>
                </a:moveTo>
                <a:lnTo>
                  <a:pt x="10515600" y="380"/>
                </a:lnTo>
              </a:path>
            </a:pathLst>
          </a:custGeom>
          <a:ln w="6350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16939" y="652271"/>
            <a:ext cx="4902835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b="1" spc="-5" dirty="0">
                <a:solidFill>
                  <a:srgbClr val="005392"/>
                </a:solidFill>
                <a:latin typeface="Courier New"/>
                <a:cs typeface="Courier New"/>
              </a:rPr>
              <a:t>DASHBOARD</a:t>
            </a:r>
            <a:r>
              <a:rPr sz="4000" b="1" spc="-35" dirty="0">
                <a:solidFill>
                  <a:srgbClr val="005392"/>
                </a:solidFill>
                <a:latin typeface="Courier New"/>
                <a:cs typeface="Courier New"/>
              </a:rPr>
              <a:t> </a:t>
            </a:r>
            <a:r>
              <a:rPr sz="4000" b="1" spc="-5" dirty="0">
                <a:solidFill>
                  <a:srgbClr val="005392"/>
                </a:solidFill>
                <a:latin typeface="Courier New"/>
                <a:cs typeface="Courier New"/>
              </a:rPr>
              <a:t>View</a:t>
            </a:r>
            <a:r>
              <a:rPr sz="4000" b="1" spc="-40" dirty="0">
                <a:solidFill>
                  <a:srgbClr val="005392"/>
                </a:solidFill>
                <a:latin typeface="Courier New"/>
                <a:cs typeface="Courier New"/>
              </a:rPr>
              <a:t> </a:t>
            </a:r>
            <a:r>
              <a:rPr sz="4000" b="1" dirty="0">
                <a:solidFill>
                  <a:srgbClr val="005392"/>
                </a:solidFill>
                <a:latin typeface="Courier New"/>
                <a:cs typeface="Courier New"/>
              </a:rPr>
              <a:t>2</a:t>
            </a:r>
            <a:endParaRPr sz="4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939" y="1446276"/>
            <a:ext cx="9587865" cy="3613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00" spc="-20" dirty="0">
                <a:solidFill>
                  <a:srgbClr val="006FC0"/>
                </a:solidFill>
                <a:latin typeface="Calibri"/>
                <a:cs typeface="Calibri"/>
              </a:rPr>
              <a:t>Scatter</a:t>
            </a:r>
            <a:r>
              <a:rPr sz="2200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plot</a:t>
            </a:r>
            <a:r>
              <a:rPr sz="2200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of</a:t>
            </a:r>
            <a:r>
              <a:rPr sz="2200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006FC0"/>
                </a:solidFill>
                <a:latin typeface="Calibri"/>
                <a:cs typeface="Calibri"/>
              </a:rPr>
              <a:t>Payload</a:t>
            </a:r>
            <a:r>
              <a:rPr sz="2200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mass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vs</a:t>
            </a:r>
            <a:r>
              <a:rPr sz="2200" spc="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launch</a:t>
            </a:r>
            <a:r>
              <a:rPr sz="2200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outcome,</a:t>
            </a:r>
            <a:r>
              <a:rPr sz="2200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006FC0"/>
                </a:solidFill>
                <a:latin typeface="Calibri"/>
                <a:cs typeface="Calibri"/>
              </a:rPr>
              <a:t>colored</a:t>
            </a:r>
            <a:r>
              <a:rPr sz="2200" spc="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by</a:t>
            </a:r>
            <a:r>
              <a:rPr sz="2200" spc="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booster</a:t>
            </a:r>
            <a:r>
              <a:rPr sz="2200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006FC0"/>
                </a:solidFill>
                <a:latin typeface="Calibri"/>
                <a:cs typeface="Calibri"/>
              </a:rPr>
              <a:t>version</a:t>
            </a:r>
            <a:r>
              <a:rPr sz="2200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006FC0"/>
                </a:solidFill>
                <a:latin typeface="Calibri"/>
                <a:cs typeface="Calibri"/>
              </a:rPr>
              <a:t>category</a:t>
            </a:r>
            <a:endParaRPr sz="22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" y="2087879"/>
            <a:ext cx="10828782" cy="3729228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52271"/>
            <a:ext cx="5816600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u="none" spc="-5" dirty="0"/>
              <a:t>Predictive</a:t>
            </a:r>
            <a:r>
              <a:rPr u="none" spc="-65" dirty="0"/>
              <a:t> </a:t>
            </a:r>
            <a:r>
              <a:rPr u="none" spc="-5" dirty="0"/>
              <a:t>analysis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92555" y="1793239"/>
            <a:ext cx="4968875" cy="394462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434"/>
              </a:spcBef>
            </a:pPr>
            <a:r>
              <a:rPr sz="2800" spc="-55" dirty="0">
                <a:solidFill>
                  <a:srgbClr val="006FC0"/>
                </a:solidFill>
                <a:latin typeface="Calibri"/>
                <a:cs typeface="Calibri"/>
              </a:rPr>
              <a:t>We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finally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 build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a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model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using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classification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algorithms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to</a:t>
            </a:r>
            <a:r>
              <a:rPr sz="2800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predict </a:t>
            </a:r>
            <a:r>
              <a:rPr sz="2800" spc="-6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the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success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 or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6FC0"/>
                </a:solidFill>
                <a:latin typeface="Calibri"/>
                <a:cs typeface="Calibri"/>
              </a:rPr>
              <a:t>failure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 of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future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 launches.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2800" spc="-55" dirty="0">
                <a:solidFill>
                  <a:srgbClr val="006FC0"/>
                </a:solidFill>
                <a:latin typeface="Calibri"/>
                <a:cs typeface="Calibri"/>
              </a:rPr>
              <a:t>We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try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these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algorithms: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35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10" dirty="0">
                <a:solidFill>
                  <a:srgbClr val="006FC0"/>
                </a:solidFill>
                <a:latin typeface="Calibri"/>
                <a:cs typeface="Calibri"/>
              </a:rPr>
              <a:t>Logistic</a:t>
            </a:r>
            <a:r>
              <a:rPr sz="2400" spc="-3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6FC0"/>
                </a:solidFill>
                <a:latin typeface="Calibri"/>
                <a:cs typeface="Calibri"/>
              </a:rPr>
              <a:t>regression</a:t>
            </a:r>
            <a:endParaRPr sz="24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05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Support</a:t>
            </a:r>
            <a:r>
              <a:rPr sz="2400" spc="-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006FC0"/>
                </a:solidFill>
                <a:latin typeface="Calibri"/>
                <a:cs typeface="Calibri"/>
              </a:rPr>
              <a:t>vector</a:t>
            </a:r>
            <a:r>
              <a:rPr sz="2400" spc="-3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machine</a:t>
            </a:r>
            <a:endParaRPr sz="24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15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Decision</a:t>
            </a:r>
            <a:r>
              <a:rPr sz="2400" spc="-3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spc="-50" dirty="0">
                <a:solidFill>
                  <a:srgbClr val="006FC0"/>
                </a:solidFill>
                <a:latin typeface="Calibri"/>
                <a:cs typeface="Calibri"/>
              </a:rPr>
              <a:t>Tree</a:t>
            </a:r>
            <a:endParaRPr sz="24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15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K</a:t>
            </a:r>
            <a:r>
              <a:rPr sz="2400" spc="-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6FC0"/>
                </a:solidFill>
                <a:latin typeface="Calibri"/>
                <a:cs typeface="Calibri"/>
              </a:rPr>
              <a:t>Nearest</a:t>
            </a:r>
            <a:r>
              <a:rPr sz="2400" spc="-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6FC0"/>
                </a:solidFill>
                <a:latin typeface="Calibri"/>
                <a:cs typeface="Calibri"/>
              </a:rPr>
              <a:t>Neighbors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51447" y="1793239"/>
            <a:ext cx="4930140" cy="122110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434"/>
              </a:spcBef>
            </a:pPr>
            <a:r>
              <a:rPr sz="2800" spc="-40" dirty="0">
                <a:solidFill>
                  <a:srgbClr val="006FC0"/>
                </a:solidFill>
                <a:latin typeface="Calibri"/>
                <a:cs typeface="Calibri"/>
              </a:rPr>
              <a:t>Here’s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the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confusion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matrix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 of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the </a:t>
            </a:r>
            <a:r>
              <a:rPr sz="2800" spc="-6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predicted values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using the 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best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model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 on </a:t>
            </a:r>
            <a:r>
              <a:rPr sz="2800" spc="-20" dirty="0">
                <a:solidFill>
                  <a:srgbClr val="006FC0"/>
                </a:solidFill>
                <a:latin typeface="Calibri"/>
                <a:cs typeface="Calibri"/>
              </a:rPr>
              <a:t>test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data: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18959" y="3134867"/>
            <a:ext cx="3717036" cy="3176777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68641" y="861060"/>
            <a:ext cx="11438890" cy="5894070"/>
            <a:chOff x="368641" y="861060"/>
            <a:chExt cx="11438890" cy="589407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8641" y="6395811"/>
              <a:ext cx="2351127" cy="34036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10534" y="6376814"/>
              <a:ext cx="3296859" cy="37787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66800" y="861060"/>
              <a:ext cx="10058400" cy="569976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1747647" y="6256248"/>
            <a:ext cx="189230" cy="386715"/>
          </a:xfrm>
          <a:custGeom>
            <a:avLst/>
            <a:gdLst/>
            <a:ahLst/>
            <a:cxnLst/>
            <a:rect l="l" t="t" r="r" b="b"/>
            <a:pathLst>
              <a:path w="189230" h="386715">
                <a:moveTo>
                  <a:pt x="188887" y="0"/>
                </a:moveTo>
                <a:lnTo>
                  <a:pt x="8890" y="0"/>
                </a:lnTo>
                <a:lnTo>
                  <a:pt x="8890" y="8636"/>
                </a:lnTo>
                <a:lnTo>
                  <a:pt x="0" y="8636"/>
                </a:lnTo>
                <a:lnTo>
                  <a:pt x="0" y="368642"/>
                </a:lnTo>
                <a:lnTo>
                  <a:pt x="8890" y="368642"/>
                </a:lnTo>
                <a:lnTo>
                  <a:pt x="8890" y="386638"/>
                </a:lnTo>
                <a:lnTo>
                  <a:pt x="188887" y="386638"/>
                </a:lnTo>
                <a:lnTo>
                  <a:pt x="188887" y="359994"/>
                </a:lnTo>
                <a:lnTo>
                  <a:pt x="188887" y="26644"/>
                </a:lnTo>
                <a:lnTo>
                  <a:pt x="188887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06680">
              <a:lnSpc>
                <a:spcPct val="100000"/>
              </a:lnSpc>
              <a:spcBef>
                <a:spcPts val="105"/>
              </a:spcBef>
              <a:tabLst>
                <a:tab pos="10534015" algn="l"/>
              </a:tabLst>
            </a:pPr>
            <a:r>
              <a:rPr spc="-5" dirty="0"/>
              <a:t>CONCLUSION	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623308" y="1793239"/>
            <a:ext cx="6329680" cy="326834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241300" marR="9525" indent="-228600">
              <a:lnSpc>
                <a:spcPct val="90000"/>
              </a:lnSpc>
              <a:spcBef>
                <a:spcPts val="434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With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 sufficient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data,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we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can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somewhat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accurately</a:t>
            </a:r>
            <a:r>
              <a:rPr sz="2800" spc="-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predict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the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success</a:t>
            </a:r>
            <a:r>
              <a:rPr sz="2800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or </a:t>
            </a:r>
            <a:r>
              <a:rPr sz="2800" spc="-20" dirty="0">
                <a:solidFill>
                  <a:srgbClr val="006FC0"/>
                </a:solidFill>
                <a:latin typeface="Calibri"/>
                <a:cs typeface="Calibri"/>
              </a:rPr>
              <a:t>failure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of </a:t>
            </a:r>
            <a:r>
              <a:rPr sz="2800" spc="-6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future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 launches.</a:t>
            </a:r>
            <a:endParaRPr sz="2800">
              <a:latin typeface="Calibri"/>
              <a:cs typeface="Calibri"/>
            </a:endParaRPr>
          </a:p>
          <a:p>
            <a:pPr marL="241300" marR="5080" indent="-228600">
              <a:lnSpc>
                <a:spcPts val="3020"/>
              </a:lnSpc>
              <a:spcBef>
                <a:spcPts val="105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If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a 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competitor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wants</a:t>
            </a:r>
            <a:r>
              <a:rPr sz="2800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to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enter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 the </a:t>
            </a:r>
            <a:r>
              <a:rPr sz="2800" spc="-20" dirty="0">
                <a:solidFill>
                  <a:srgbClr val="006FC0"/>
                </a:solidFill>
                <a:latin typeface="Calibri"/>
                <a:cs typeface="Calibri"/>
              </a:rPr>
              <a:t>market, </a:t>
            </a:r>
            <a:r>
              <a:rPr sz="2800" spc="-6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they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 should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tune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6FC0"/>
                </a:solidFill>
                <a:latin typeface="Calibri"/>
                <a:cs typeface="Calibri"/>
              </a:rPr>
              <a:t>to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specific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payload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mass </a:t>
            </a:r>
            <a:r>
              <a:rPr sz="2800" spc="-6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range,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stick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6FC0"/>
                </a:solidFill>
                <a:latin typeface="Calibri"/>
                <a:cs typeface="Calibri"/>
              </a:rPr>
              <a:t>to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 certain orbits,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 and</a:t>
            </a:r>
            <a:r>
              <a:rPr sz="2800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30" dirty="0">
                <a:solidFill>
                  <a:srgbClr val="006FC0"/>
                </a:solidFill>
                <a:latin typeface="Calibri"/>
                <a:cs typeface="Calibri"/>
              </a:rPr>
              <a:t>prefer </a:t>
            </a:r>
            <a:r>
              <a:rPr sz="2800" spc="-2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some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launch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sites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6FC0"/>
                </a:solidFill>
                <a:latin typeface="Calibri"/>
                <a:cs typeface="Calibri"/>
              </a:rPr>
              <a:t>to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 be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able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6FC0"/>
                </a:solidFill>
                <a:latin typeface="Calibri"/>
                <a:cs typeface="Calibri"/>
              </a:rPr>
              <a:t>to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compete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with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 SpaceX.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26236" y="2113788"/>
            <a:ext cx="3054095" cy="3054096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68641" y="861060"/>
            <a:ext cx="11438890" cy="5894070"/>
            <a:chOff x="368641" y="861060"/>
            <a:chExt cx="11438890" cy="589407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8641" y="6395811"/>
              <a:ext cx="2351127" cy="34036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10534" y="6376814"/>
              <a:ext cx="3296859" cy="37787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66800" y="861060"/>
              <a:ext cx="10058400" cy="569976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1747647" y="6256248"/>
            <a:ext cx="189230" cy="386715"/>
          </a:xfrm>
          <a:custGeom>
            <a:avLst/>
            <a:gdLst/>
            <a:ahLst/>
            <a:cxnLst/>
            <a:rect l="l" t="t" r="r" b="b"/>
            <a:pathLst>
              <a:path w="189230" h="386715">
                <a:moveTo>
                  <a:pt x="188887" y="0"/>
                </a:moveTo>
                <a:lnTo>
                  <a:pt x="8890" y="0"/>
                </a:lnTo>
                <a:lnTo>
                  <a:pt x="8890" y="8636"/>
                </a:lnTo>
                <a:lnTo>
                  <a:pt x="0" y="8636"/>
                </a:lnTo>
                <a:lnTo>
                  <a:pt x="0" y="368642"/>
                </a:lnTo>
                <a:lnTo>
                  <a:pt x="8890" y="368642"/>
                </a:lnTo>
                <a:lnTo>
                  <a:pt x="8890" y="386638"/>
                </a:lnTo>
                <a:lnTo>
                  <a:pt x="188887" y="386638"/>
                </a:lnTo>
                <a:lnTo>
                  <a:pt x="188887" y="359994"/>
                </a:lnTo>
                <a:lnTo>
                  <a:pt x="188887" y="26644"/>
                </a:lnTo>
                <a:lnTo>
                  <a:pt x="188887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06680">
              <a:lnSpc>
                <a:spcPct val="100000"/>
              </a:lnSpc>
              <a:spcBef>
                <a:spcPts val="105"/>
              </a:spcBef>
              <a:tabLst>
                <a:tab pos="10534015" algn="l"/>
              </a:tabLst>
            </a:pPr>
            <a:r>
              <a:rPr spc="-5" dirty="0"/>
              <a:t>APPENDIX	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726940" y="2362200"/>
            <a:ext cx="6398260" cy="1946687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2800" spc="-5" dirty="0">
                <a:solidFill>
                  <a:schemeClr val="accent1"/>
                </a:solidFill>
                <a:latin typeface="Calibri"/>
                <a:cs typeface="Calibri"/>
              </a:rPr>
              <a:t>Thank</a:t>
            </a:r>
            <a:r>
              <a:rPr sz="2800" spc="-20" dirty="0">
                <a:solidFill>
                  <a:schemeClr val="accent1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chemeClr val="accent1"/>
                </a:solidFill>
                <a:latin typeface="Calibri"/>
                <a:cs typeface="Calibri"/>
              </a:rPr>
              <a:t>you </a:t>
            </a:r>
            <a:r>
              <a:rPr sz="2800" spc="-20" dirty="0">
                <a:solidFill>
                  <a:schemeClr val="accent1"/>
                </a:solidFill>
                <a:latin typeface="Calibri"/>
                <a:cs typeface="Calibri"/>
              </a:rPr>
              <a:t>for</a:t>
            </a:r>
            <a:r>
              <a:rPr sz="2800" spc="-15" dirty="0">
                <a:solidFill>
                  <a:schemeClr val="accent1"/>
                </a:solidFill>
                <a:latin typeface="Calibri"/>
                <a:cs typeface="Calibri"/>
              </a:rPr>
              <a:t> your attention.</a:t>
            </a:r>
            <a:endParaRPr sz="2800" dirty="0">
              <a:solidFill>
                <a:schemeClr val="accent1"/>
              </a:solidFill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2800" spc="-15" dirty="0">
                <a:solidFill>
                  <a:schemeClr val="accent1"/>
                </a:solidFill>
                <a:latin typeface="Calibri"/>
                <a:cs typeface="Calibri"/>
              </a:rPr>
              <a:t>For</a:t>
            </a:r>
            <a:r>
              <a:rPr sz="2800" spc="-5" dirty="0">
                <a:solidFill>
                  <a:schemeClr val="accent1"/>
                </a:solidFill>
                <a:latin typeface="Calibri"/>
                <a:cs typeface="Calibri"/>
              </a:rPr>
              <a:t> all</a:t>
            </a:r>
            <a:r>
              <a:rPr sz="2800" dirty="0">
                <a:solidFill>
                  <a:schemeClr val="accent1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chemeClr val="accent1"/>
                </a:solidFill>
                <a:latin typeface="Calibri"/>
                <a:cs typeface="Calibri"/>
              </a:rPr>
              <a:t>the</a:t>
            </a:r>
            <a:r>
              <a:rPr sz="2800" spc="-10" dirty="0">
                <a:solidFill>
                  <a:schemeClr val="accent1"/>
                </a:solidFill>
                <a:latin typeface="Calibri"/>
                <a:cs typeface="Calibri"/>
              </a:rPr>
              <a:t> notebooks</a:t>
            </a:r>
            <a:r>
              <a:rPr sz="2800" dirty="0">
                <a:solidFill>
                  <a:schemeClr val="accent1"/>
                </a:solidFill>
                <a:latin typeface="Calibri"/>
                <a:cs typeface="Calibri"/>
              </a:rPr>
              <a:t> and</a:t>
            </a:r>
            <a:r>
              <a:rPr sz="2800" spc="10" dirty="0">
                <a:solidFill>
                  <a:schemeClr val="accent1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chemeClr val="accent1"/>
                </a:solidFill>
                <a:latin typeface="Calibri"/>
                <a:cs typeface="Calibri"/>
              </a:rPr>
              <a:t>files,</a:t>
            </a:r>
            <a:r>
              <a:rPr sz="2800" spc="-10" dirty="0">
                <a:solidFill>
                  <a:schemeClr val="accent1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chemeClr val="accent1"/>
                </a:solidFill>
                <a:latin typeface="Calibri"/>
                <a:cs typeface="Calibri"/>
              </a:rPr>
              <a:t>please</a:t>
            </a:r>
            <a:r>
              <a:rPr sz="2800" dirty="0">
                <a:solidFill>
                  <a:schemeClr val="accent1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chemeClr val="accent1"/>
                </a:solidFill>
                <a:latin typeface="Calibri"/>
                <a:cs typeface="Calibri"/>
              </a:rPr>
              <a:t>visit:</a:t>
            </a:r>
            <a:endParaRPr sz="2800" dirty="0">
              <a:solidFill>
                <a:schemeClr val="accent1"/>
              </a:solidFill>
              <a:latin typeface="Calibri"/>
              <a:cs typeface="Calibri"/>
            </a:endParaRPr>
          </a:p>
          <a:p>
            <a:pPr marL="12700" marR="5080">
              <a:lnSpc>
                <a:spcPts val="3020"/>
              </a:lnSpc>
              <a:spcBef>
                <a:spcPts val="1045"/>
              </a:spcBef>
            </a:pPr>
            <a:r>
              <a:rPr lang="en-US" sz="2800" spc="-10" dirty="0" smtClean="0">
                <a:solidFill>
                  <a:schemeClr val="accent1"/>
                </a:solidFill>
              </a:rPr>
              <a:t>https://github.com/asrf007/capstone-project</a:t>
            </a: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56132" y="1850135"/>
            <a:ext cx="3194304" cy="319430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8867" y="652271"/>
            <a:ext cx="3683000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u="none" spc="-5" dirty="0"/>
              <a:t>INTRODUCTION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4410" y="2262377"/>
            <a:ext cx="3054095" cy="305409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364228" y="1713873"/>
            <a:ext cx="6890384" cy="1916430"/>
          </a:xfrm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3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SpaceX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doesn’t</a:t>
            </a:r>
            <a:r>
              <a:rPr sz="2200" spc="-15" dirty="0">
                <a:solidFill>
                  <a:srgbClr val="006FC0"/>
                </a:solidFill>
                <a:latin typeface="Calibri"/>
                <a:cs typeface="Calibri"/>
              </a:rPr>
              <a:t> attempt</a:t>
            </a:r>
            <a:r>
              <a:rPr sz="2200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to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 land</a:t>
            </a:r>
            <a:r>
              <a:rPr sz="2200" spc="-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each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launched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25" dirty="0">
                <a:solidFill>
                  <a:srgbClr val="006FC0"/>
                </a:solidFill>
                <a:latin typeface="Calibri"/>
                <a:cs typeface="Calibri"/>
              </a:rPr>
              <a:t>rocket</a:t>
            </a:r>
            <a:endParaRPr sz="2200">
              <a:latin typeface="Calibri"/>
              <a:cs typeface="Calibri"/>
            </a:endParaRPr>
          </a:p>
          <a:p>
            <a:pPr marL="241300" marR="5080" indent="-228600">
              <a:lnSpc>
                <a:spcPts val="2380"/>
              </a:lnSpc>
              <a:spcBef>
                <a:spcPts val="103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15" dirty="0">
                <a:solidFill>
                  <a:srgbClr val="006FC0"/>
                </a:solidFill>
                <a:latin typeface="Calibri"/>
                <a:cs typeface="Calibri"/>
              </a:rPr>
              <a:t>So,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006FC0"/>
                </a:solidFill>
                <a:latin typeface="Calibri"/>
                <a:cs typeface="Calibri"/>
              </a:rPr>
              <a:t>it’s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useful </a:t>
            </a:r>
            <a:r>
              <a:rPr sz="2200" spc="-15" dirty="0">
                <a:solidFill>
                  <a:srgbClr val="006FC0"/>
                </a:solidFill>
                <a:latin typeface="Calibri"/>
                <a:cs typeface="Calibri"/>
              </a:rPr>
              <a:t>to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006FC0"/>
                </a:solidFill>
                <a:latin typeface="Calibri"/>
                <a:cs typeface="Calibri"/>
              </a:rPr>
              <a:t>investigate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and see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 if </a:t>
            </a:r>
            <a:r>
              <a:rPr sz="2200" spc="-15" dirty="0">
                <a:solidFill>
                  <a:srgbClr val="006FC0"/>
                </a:solidFill>
                <a:latin typeface="Calibri"/>
                <a:cs typeface="Calibri"/>
              </a:rPr>
              <a:t>we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can</a:t>
            </a:r>
            <a:r>
              <a:rPr sz="2200" spc="-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predict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 if </a:t>
            </a:r>
            <a:r>
              <a:rPr sz="2200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SpaceX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will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006FC0"/>
                </a:solidFill>
                <a:latin typeface="Calibri"/>
                <a:cs typeface="Calibri"/>
              </a:rPr>
              <a:t>have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 a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 successful</a:t>
            </a:r>
            <a:r>
              <a:rPr sz="2200" spc="-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landing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006FC0"/>
                </a:solidFill>
                <a:latin typeface="Calibri"/>
                <a:cs typeface="Calibri"/>
              </a:rPr>
              <a:t>for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a</a:t>
            </a:r>
            <a:r>
              <a:rPr sz="2200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future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launch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 or </a:t>
            </a:r>
            <a:r>
              <a:rPr sz="2200" spc="-48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not.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SpaceX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006FC0"/>
                </a:solidFill>
                <a:latin typeface="Calibri"/>
                <a:cs typeface="Calibri"/>
              </a:rPr>
              <a:t>historical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launch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006FC0"/>
                </a:solidFill>
                <a:latin typeface="Calibri"/>
                <a:cs typeface="Calibri"/>
              </a:rPr>
              <a:t>data</a:t>
            </a:r>
            <a:r>
              <a:rPr sz="2200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is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 a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good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starting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point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0805" y="664210"/>
            <a:ext cx="337820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none" spc="-5" dirty="0"/>
              <a:t>METHODOLOGY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364228" y="1713873"/>
            <a:ext cx="6862445" cy="2646045"/>
          </a:xfrm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3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40" dirty="0">
                <a:solidFill>
                  <a:srgbClr val="006FC0"/>
                </a:solidFill>
                <a:latin typeface="Calibri"/>
                <a:cs typeface="Calibri"/>
              </a:rPr>
              <a:t>We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collect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SpaceX</a:t>
            </a:r>
            <a:r>
              <a:rPr sz="2200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launch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006FC0"/>
                </a:solidFill>
                <a:latin typeface="Calibri"/>
                <a:cs typeface="Calibri"/>
              </a:rPr>
              <a:t>historical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006FC0"/>
                </a:solidFill>
                <a:latin typeface="Calibri"/>
                <a:cs typeface="Calibri"/>
              </a:rPr>
              <a:t>data,</a:t>
            </a:r>
            <a:r>
              <a:rPr sz="2200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through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 their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 API</a:t>
            </a:r>
            <a:endParaRPr sz="2200">
              <a:latin typeface="Calibri"/>
              <a:cs typeface="Calibri"/>
            </a:endParaRPr>
          </a:p>
          <a:p>
            <a:pPr marL="241300" marR="42545" indent="-228600">
              <a:lnSpc>
                <a:spcPts val="2380"/>
              </a:lnSpc>
              <a:spcBef>
                <a:spcPts val="103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40" dirty="0">
                <a:solidFill>
                  <a:srgbClr val="006FC0"/>
                </a:solidFill>
                <a:latin typeface="Calibri"/>
                <a:cs typeface="Calibri"/>
              </a:rPr>
              <a:t>We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perform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006FC0"/>
                </a:solidFill>
                <a:latin typeface="Calibri"/>
                <a:cs typeface="Calibri"/>
              </a:rPr>
              <a:t>Exploratory</a:t>
            </a:r>
            <a:r>
              <a:rPr sz="2200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006FC0"/>
                </a:solidFill>
                <a:latin typeface="Calibri"/>
                <a:cs typeface="Calibri"/>
              </a:rPr>
              <a:t>data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analysis</a:t>
            </a:r>
            <a:r>
              <a:rPr sz="2200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006FC0"/>
                </a:solidFill>
                <a:latin typeface="Calibri"/>
                <a:cs typeface="Calibri"/>
              </a:rPr>
              <a:t>to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see</a:t>
            </a:r>
            <a:r>
              <a:rPr sz="2200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which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006FC0"/>
                </a:solidFill>
                <a:latin typeface="Calibri"/>
                <a:cs typeface="Calibri"/>
              </a:rPr>
              <a:t>factors </a:t>
            </a:r>
            <a:r>
              <a:rPr sz="2200" spc="-484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006FC0"/>
                </a:solidFill>
                <a:latin typeface="Calibri"/>
                <a:cs typeface="Calibri"/>
              </a:rPr>
              <a:t>contribute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006FC0"/>
                </a:solidFill>
                <a:latin typeface="Calibri"/>
                <a:cs typeface="Calibri"/>
              </a:rPr>
              <a:t>to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the 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success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or </a:t>
            </a:r>
            <a:r>
              <a:rPr sz="2200" spc="-15" dirty="0">
                <a:solidFill>
                  <a:srgbClr val="006FC0"/>
                </a:solidFill>
                <a:latin typeface="Calibri"/>
                <a:cs typeface="Calibri"/>
              </a:rPr>
              <a:t>failure</a:t>
            </a:r>
            <a:r>
              <a:rPr sz="2200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of 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the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landing</a:t>
            </a:r>
            <a:endParaRPr sz="2200">
              <a:latin typeface="Calibri"/>
              <a:cs typeface="Calibri"/>
            </a:endParaRPr>
          </a:p>
          <a:p>
            <a:pPr marL="241300" marR="1201420" indent="-228600">
              <a:lnSpc>
                <a:spcPts val="2380"/>
              </a:lnSpc>
              <a:spcBef>
                <a:spcPts val="10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40" dirty="0">
                <a:solidFill>
                  <a:srgbClr val="006FC0"/>
                </a:solidFill>
                <a:latin typeface="Calibri"/>
                <a:cs typeface="Calibri"/>
              </a:rPr>
              <a:t>We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isolate</a:t>
            </a:r>
            <a:r>
              <a:rPr sz="2200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these</a:t>
            </a:r>
            <a:r>
              <a:rPr sz="2200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006FC0"/>
                </a:solidFill>
                <a:latin typeface="Calibri"/>
                <a:cs typeface="Calibri"/>
              </a:rPr>
              <a:t>features,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wrangle</a:t>
            </a:r>
            <a:r>
              <a:rPr sz="2200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the</a:t>
            </a:r>
            <a:r>
              <a:rPr sz="2200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006FC0"/>
                </a:solidFill>
                <a:latin typeface="Calibri"/>
                <a:cs typeface="Calibri"/>
              </a:rPr>
              <a:t>data</a:t>
            </a:r>
            <a:r>
              <a:rPr sz="2200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and </a:t>
            </a:r>
            <a:r>
              <a:rPr sz="2200" spc="-484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006FC0"/>
                </a:solidFill>
                <a:latin typeface="Calibri"/>
                <a:cs typeface="Calibri"/>
              </a:rPr>
              <a:t>standardize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it.</a:t>
            </a:r>
            <a:endParaRPr sz="2200">
              <a:latin typeface="Calibri"/>
              <a:cs typeface="Calibri"/>
            </a:endParaRPr>
          </a:p>
          <a:p>
            <a:pPr marL="241300" marR="116839" indent="-228600">
              <a:lnSpc>
                <a:spcPts val="2380"/>
              </a:lnSpc>
              <a:spcBef>
                <a:spcPts val="98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40" dirty="0">
                <a:solidFill>
                  <a:srgbClr val="006FC0"/>
                </a:solidFill>
                <a:latin typeface="Calibri"/>
                <a:cs typeface="Calibri"/>
              </a:rPr>
              <a:t>We</a:t>
            </a:r>
            <a:r>
              <a:rPr sz="2200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use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classification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algorithms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to</a:t>
            </a:r>
            <a:r>
              <a:rPr sz="2200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see</a:t>
            </a:r>
            <a:r>
              <a:rPr sz="2200" spc="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which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one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has</a:t>
            </a:r>
            <a:r>
              <a:rPr sz="2200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the </a:t>
            </a:r>
            <a:r>
              <a:rPr sz="2200" spc="-484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highest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30" dirty="0">
                <a:solidFill>
                  <a:srgbClr val="006FC0"/>
                </a:solidFill>
                <a:latin typeface="Calibri"/>
                <a:cs typeface="Calibri"/>
              </a:rPr>
              <a:t>accuracy.</a:t>
            </a:r>
            <a:endParaRPr sz="22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9932" y="1831848"/>
            <a:ext cx="3194304" cy="319430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52271"/>
            <a:ext cx="4598035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u="none" spc="-5" dirty="0"/>
              <a:t>Data</a:t>
            </a:r>
            <a:r>
              <a:rPr u="none" spc="-70" dirty="0"/>
              <a:t> </a:t>
            </a:r>
            <a:r>
              <a:rPr u="none" spc="-5" dirty="0"/>
              <a:t>collection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sz="half" idx="2"/>
          </p:nvPr>
        </p:nvSpPr>
        <p:spPr>
          <a:xfrm>
            <a:off x="892555" y="1793239"/>
            <a:ext cx="4458970" cy="35650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SpaceX</a:t>
            </a:r>
            <a:r>
              <a:rPr spc="-40" dirty="0"/>
              <a:t> </a:t>
            </a:r>
            <a:r>
              <a:rPr dirty="0"/>
              <a:t>API</a:t>
            </a:r>
          </a:p>
          <a:p>
            <a:pPr marL="36830" marR="85090">
              <a:lnSpc>
                <a:spcPts val="2110"/>
              </a:lnSpc>
              <a:spcBef>
                <a:spcPts val="2415"/>
              </a:spcBef>
            </a:pPr>
            <a:r>
              <a:rPr sz="2200" spc="-40" dirty="0"/>
              <a:t>We</a:t>
            </a:r>
            <a:r>
              <a:rPr sz="2200" spc="-5" dirty="0"/>
              <a:t> </a:t>
            </a:r>
            <a:r>
              <a:rPr sz="2200" spc="-10" dirty="0"/>
              <a:t>request</a:t>
            </a:r>
            <a:r>
              <a:rPr sz="2200" dirty="0"/>
              <a:t> the </a:t>
            </a:r>
            <a:r>
              <a:rPr sz="2200" spc="-15" dirty="0"/>
              <a:t>historical </a:t>
            </a:r>
            <a:r>
              <a:rPr sz="2200" spc="-20" dirty="0"/>
              <a:t>data</a:t>
            </a:r>
            <a:r>
              <a:rPr sz="2200" dirty="0"/>
              <a:t> </a:t>
            </a:r>
            <a:r>
              <a:rPr sz="2200" spc="-15" dirty="0"/>
              <a:t>from </a:t>
            </a:r>
            <a:r>
              <a:rPr sz="2200" spc="-10" dirty="0"/>
              <a:t> </a:t>
            </a:r>
            <a:r>
              <a:rPr sz="2200" dirty="0"/>
              <a:t>this </a:t>
            </a:r>
            <a:r>
              <a:rPr sz="2200" spc="-5" dirty="0"/>
              <a:t>url: </a:t>
            </a:r>
            <a:r>
              <a:rPr sz="2200" dirty="0"/>
              <a:t> </a:t>
            </a:r>
            <a:r>
              <a:rPr sz="2200" u="heavy" spc="-1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hlinkClick r:id="rId2"/>
              </a:rPr>
              <a:t>https://api.spacexdata.com/v4/launch </a:t>
            </a:r>
            <a:r>
              <a:rPr sz="2200" spc="-484" dirty="0">
                <a:solidFill>
                  <a:srgbClr val="0462C1"/>
                </a:solidFill>
                <a:hlinkClick r:id="rId2"/>
              </a:rPr>
              <a:t> </a:t>
            </a:r>
            <a:r>
              <a:rPr sz="2200" u="heavy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hlinkClick r:id="rId2"/>
              </a:rPr>
              <a:t>es/past</a:t>
            </a:r>
            <a:endParaRPr sz="2200" dirty="0"/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950" dirty="0"/>
          </a:p>
          <a:p>
            <a:pPr marL="36830">
              <a:lnSpc>
                <a:spcPts val="2375"/>
              </a:lnSpc>
            </a:pPr>
            <a:r>
              <a:rPr sz="2200" spc="-30" dirty="0"/>
              <a:t>Here’s</a:t>
            </a:r>
            <a:r>
              <a:rPr sz="2200" spc="-15" dirty="0"/>
              <a:t> </a:t>
            </a:r>
            <a:r>
              <a:rPr sz="2200" dirty="0"/>
              <a:t>the</a:t>
            </a:r>
            <a:r>
              <a:rPr sz="2200" spc="-10" dirty="0"/>
              <a:t> </a:t>
            </a:r>
            <a:r>
              <a:rPr sz="2200" spc="-5" dirty="0"/>
              <a:t>notebook</a:t>
            </a:r>
            <a:r>
              <a:rPr sz="2200" spc="-15" dirty="0"/>
              <a:t> </a:t>
            </a:r>
            <a:r>
              <a:rPr sz="2200" spc="-20" dirty="0"/>
              <a:t>for</a:t>
            </a:r>
            <a:r>
              <a:rPr sz="2200" spc="-15" dirty="0"/>
              <a:t> </a:t>
            </a:r>
            <a:r>
              <a:rPr sz="2200" spc="-20" dirty="0"/>
              <a:t>data</a:t>
            </a:r>
            <a:endParaRPr sz="2200" dirty="0"/>
          </a:p>
          <a:p>
            <a:pPr marL="36830">
              <a:lnSpc>
                <a:spcPts val="2375"/>
              </a:lnSpc>
            </a:pPr>
            <a:r>
              <a:rPr sz="2200" spc="-10" dirty="0"/>
              <a:t>collection:</a:t>
            </a:r>
            <a:endParaRPr sz="2200" dirty="0"/>
          </a:p>
          <a:p>
            <a:pPr marL="36830" marR="5080">
              <a:lnSpc>
                <a:spcPts val="2110"/>
              </a:lnSpc>
              <a:spcBef>
                <a:spcPts val="985"/>
              </a:spcBef>
            </a:pPr>
            <a:r>
              <a:rPr lang="en-US" sz="2200" dirty="0"/>
              <a:t>https://github.com/asrf007/capstone-project</a:t>
            </a:r>
            <a:endParaRPr sz="2200" dirty="0"/>
          </a:p>
        </p:txBody>
      </p:sp>
      <p:grpSp>
        <p:nvGrpSpPr>
          <p:cNvPr id="4" name="object 4"/>
          <p:cNvGrpSpPr/>
          <p:nvPr/>
        </p:nvGrpSpPr>
        <p:grpSpPr>
          <a:xfrm>
            <a:off x="6442836" y="1684908"/>
            <a:ext cx="4351020" cy="1552575"/>
            <a:chOff x="6442836" y="1684908"/>
            <a:chExt cx="4351020" cy="1552575"/>
          </a:xfrm>
        </p:grpSpPr>
        <p:sp>
          <p:nvSpPr>
            <p:cNvPr id="5" name="object 5"/>
            <p:cNvSpPr/>
            <p:nvPr/>
          </p:nvSpPr>
          <p:spPr>
            <a:xfrm>
              <a:off x="6449186" y="1691258"/>
              <a:ext cx="4338320" cy="944244"/>
            </a:xfrm>
            <a:custGeom>
              <a:avLst/>
              <a:gdLst/>
              <a:ahLst/>
              <a:cxnLst/>
              <a:rect l="l" t="t" r="r" b="b"/>
              <a:pathLst>
                <a:path w="4338320" h="944244">
                  <a:moveTo>
                    <a:pt x="4180713" y="0"/>
                  </a:moveTo>
                  <a:lnTo>
                    <a:pt x="157353" y="0"/>
                  </a:lnTo>
                  <a:lnTo>
                    <a:pt x="107630" y="8025"/>
                  </a:lnTo>
                  <a:lnTo>
                    <a:pt x="64437" y="30370"/>
                  </a:lnTo>
                  <a:lnTo>
                    <a:pt x="30370" y="64437"/>
                  </a:lnTo>
                  <a:lnTo>
                    <a:pt x="8025" y="107630"/>
                  </a:lnTo>
                  <a:lnTo>
                    <a:pt x="0" y="157352"/>
                  </a:lnTo>
                  <a:lnTo>
                    <a:pt x="0" y="786764"/>
                  </a:lnTo>
                  <a:lnTo>
                    <a:pt x="8025" y="836487"/>
                  </a:lnTo>
                  <a:lnTo>
                    <a:pt x="30370" y="879680"/>
                  </a:lnTo>
                  <a:lnTo>
                    <a:pt x="64437" y="913747"/>
                  </a:lnTo>
                  <a:lnTo>
                    <a:pt x="107630" y="936092"/>
                  </a:lnTo>
                  <a:lnTo>
                    <a:pt x="157353" y="944117"/>
                  </a:lnTo>
                  <a:lnTo>
                    <a:pt x="4180713" y="944117"/>
                  </a:lnTo>
                  <a:lnTo>
                    <a:pt x="4230435" y="936092"/>
                  </a:lnTo>
                  <a:lnTo>
                    <a:pt x="4273628" y="913747"/>
                  </a:lnTo>
                  <a:lnTo>
                    <a:pt x="4307695" y="879680"/>
                  </a:lnTo>
                  <a:lnTo>
                    <a:pt x="4330040" y="836487"/>
                  </a:lnTo>
                  <a:lnTo>
                    <a:pt x="4338066" y="786764"/>
                  </a:lnTo>
                  <a:lnTo>
                    <a:pt x="4338066" y="157352"/>
                  </a:lnTo>
                  <a:lnTo>
                    <a:pt x="4330040" y="107630"/>
                  </a:lnTo>
                  <a:lnTo>
                    <a:pt x="4307695" y="64437"/>
                  </a:lnTo>
                  <a:lnTo>
                    <a:pt x="4273628" y="30370"/>
                  </a:lnTo>
                  <a:lnTo>
                    <a:pt x="4230435" y="8025"/>
                  </a:lnTo>
                  <a:lnTo>
                    <a:pt x="4180713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449186" y="1691258"/>
              <a:ext cx="4338320" cy="944244"/>
            </a:xfrm>
            <a:custGeom>
              <a:avLst/>
              <a:gdLst/>
              <a:ahLst/>
              <a:cxnLst/>
              <a:rect l="l" t="t" r="r" b="b"/>
              <a:pathLst>
                <a:path w="4338320" h="944244">
                  <a:moveTo>
                    <a:pt x="0" y="157352"/>
                  </a:moveTo>
                  <a:lnTo>
                    <a:pt x="8025" y="107630"/>
                  </a:lnTo>
                  <a:lnTo>
                    <a:pt x="30370" y="64437"/>
                  </a:lnTo>
                  <a:lnTo>
                    <a:pt x="64437" y="30370"/>
                  </a:lnTo>
                  <a:lnTo>
                    <a:pt x="107630" y="8025"/>
                  </a:lnTo>
                  <a:lnTo>
                    <a:pt x="157353" y="0"/>
                  </a:lnTo>
                  <a:lnTo>
                    <a:pt x="4180713" y="0"/>
                  </a:lnTo>
                  <a:lnTo>
                    <a:pt x="4230435" y="8025"/>
                  </a:lnTo>
                  <a:lnTo>
                    <a:pt x="4273628" y="30370"/>
                  </a:lnTo>
                  <a:lnTo>
                    <a:pt x="4307695" y="64437"/>
                  </a:lnTo>
                  <a:lnTo>
                    <a:pt x="4330040" y="107630"/>
                  </a:lnTo>
                  <a:lnTo>
                    <a:pt x="4338066" y="157352"/>
                  </a:lnTo>
                  <a:lnTo>
                    <a:pt x="4338066" y="786764"/>
                  </a:lnTo>
                  <a:lnTo>
                    <a:pt x="4330040" y="836487"/>
                  </a:lnTo>
                  <a:lnTo>
                    <a:pt x="4307695" y="879680"/>
                  </a:lnTo>
                  <a:lnTo>
                    <a:pt x="4273628" y="913747"/>
                  </a:lnTo>
                  <a:lnTo>
                    <a:pt x="4230435" y="936092"/>
                  </a:lnTo>
                  <a:lnTo>
                    <a:pt x="4180713" y="944117"/>
                  </a:lnTo>
                  <a:lnTo>
                    <a:pt x="157353" y="944117"/>
                  </a:lnTo>
                  <a:lnTo>
                    <a:pt x="107630" y="936092"/>
                  </a:lnTo>
                  <a:lnTo>
                    <a:pt x="64437" y="913747"/>
                  </a:lnTo>
                  <a:lnTo>
                    <a:pt x="30370" y="879680"/>
                  </a:lnTo>
                  <a:lnTo>
                    <a:pt x="8025" y="836487"/>
                  </a:lnTo>
                  <a:lnTo>
                    <a:pt x="0" y="786764"/>
                  </a:lnTo>
                  <a:lnTo>
                    <a:pt x="0" y="157352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566911" y="2635376"/>
              <a:ext cx="103505" cy="601980"/>
            </a:xfrm>
            <a:custGeom>
              <a:avLst/>
              <a:gdLst/>
              <a:ahLst/>
              <a:cxnLst/>
              <a:rect l="l" t="t" r="r" b="b"/>
              <a:pathLst>
                <a:path w="103504" h="601980">
                  <a:moveTo>
                    <a:pt x="7112" y="505587"/>
                  </a:moveTo>
                  <a:lnTo>
                    <a:pt x="1016" y="509143"/>
                  </a:lnTo>
                  <a:lnTo>
                    <a:pt x="0" y="512952"/>
                  </a:lnTo>
                  <a:lnTo>
                    <a:pt x="51689" y="601599"/>
                  </a:lnTo>
                  <a:lnTo>
                    <a:pt x="59020" y="589026"/>
                  </a:lnTo>
                  <a:lnTo>
                    <a:pt x="45339" y="589026"/>
                  </a:lnTo>
                  <a:lnTo>
                    <a:pt x="45339" y="565603"/>
                  </a:lnTo>
                  <a:lnTo>
                    <a:pt x="10922" y="506602"/>
                  </a:lnTo>
                  <a:lnTo>
                    <a:pt x="7112" y="505587"/>
                  </a:lnTo>
                  <a:close/>
                </a:path>
                <a:path w="103504" h="601980">
                  <a:moveTo>
                    <a:pt x="45339" y="565603"/>
                  </a:moveTo>
                  <a:lnTo>
                    <a:pt x="45339" y="589026"/>
                  </a:lnTo>
                  <a:lnTo>
                    <a:pt x="58039" y="589026"/>
                  </a:lnTo>
                  <a:lnTo>
                    <a:pt x="58039" y="585851"/>
                  </a:lnTo>
                  <a:lnTo>
                    <a:pt x="46228" y="585851"/>
                  </a:lnTo>
                  <a:lnTo>
                    <a:pt x="51689" y="576489"/>
                  </a:lnTo>
                  <a:lnTo>
                    <a:pt x="45339" y="565603"/>
                  </a:lnTo>
                  <a:close/>
                </a:path>
                <a:path w="103504" h="601980">
                  <a:moveTo>
                    <a:pt x="96266" y="505587"/>
                  </a:moveTo>
                  <a:lnTo>
                    <a:pt x="92456" y="506602"/>
                  </a:lnTo>
                  <a:lnTo>
                    <a:pt x="58039" y="565603"/>
                  </a:lnTo>
                  <a:lnTo>
                    <a:pt x="58039" y="589026"/>
                  </a:lnTo>
                  <a:lnTo>
                    <a:pt x="59020" y="589026"/>
                  </a:lnTo>
                  <a:lnTo>
                    <a:pt x="103378" y="512952"/>
                  </a:lnTo>
                  <a:lnTo>
                    <a:pt x="102362" y="509143"/>
                  </a:lnTo>
                  <a:lnTo>
                    <a:pt x="96266" y="505587"/>
                  </a:lnTo>
                  <a:close/>
                </a:path>
                <a:path w="103504" h="601980">
                  <a:moveTo>
                    <a:pt x="51689" y="576489"/>
                  </a:moveTo>
                  <a:lnTo>
                    <a:pt x="46228" y="585851"/>
                  </a:lnTo>
                  <a:lnTo>
                    <a:pt x="57150" y="585851"/>
                  </a:lnTo>
                  <a:lnTo>
                    <a:pt x="51689" y="576489"/>
                  </a:lnTo>
                  <a:close/>
                </a:path>
                <a:path w="103504" h="601980">
                  <a:moveTo>
                    <a:pt x="58039" y="565603"/>
                  </a:moveTo>
                  <a:lnTo>
                    <a:pt x="51689" y="576489"/>
                  </a:lnTo>
                  <a:lnTo>
                    <a:pt x="57150" y="585851"/>
                  </a:lnTo>
                  <a:lnTo>
                    <a:pt x="58039" y="585851"/>
                  </a:lnTo>
                  <a:lnTo>
                    <a:pt x="58039" y="565603"/>
                  </a:lnTo>
                  <a:close/>
                </a:path>
                <a:path w="103504" h="601980">
                  <a:moveTo>
                    <a:pt x="58039" y="0"/>
                  </a:moveTo>
                  <a:lnTo>
                    <a:pt x="45339" y="0"/>
                  </a:lnTo>
                  <a:lnTo>
                    <a:pt x="45339" y="565603"/>
                  </a:lnTo>
                  <a:lnTo>
                    <a:pt x="51689" y="576489"/>
                  </a:lnTo>
                  <a:lnTo>
                    <a:pt x="58039" y="565603"/>
                  </a:lnTo>
                  <a:lnTo>
                    <a:pt x="5803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6442836" y="3283584"/>
            <a:ext cx="4351020" cy="1830705"/>
            <a:chOff x="6442836" y="3283584"/>
            <a:chExt cx="4351020" cy="1830705"/>
          </a:xfrm>
        </p:grpSpPr>
        <p:sp>
          <p:nvSpPr>
            <p:cNvPr id="9" name="object 9"/>
            <p:cNvSpPr/>
            <p:nvPr/>
          </p:nvSpPr>
          <p:spPr>
            <a:xfrm>
              <a:off x="6449186" y="3289934"/>
              <a:ext cx="4338320" cy="1222375"/>
            </a:xfrm>
            <a:custGeom>
              <a:avLst/>
              <a:gdLst/>
              <a:ahLst/>
              <a:cxnLst/>
              <a:rect l="l" t="t" r="r" b="b"/>
              <a:pathLst>
                <a:path w="4338320" h="1222375">
                  <a:moveTo>
                    <a:pt x="4134358" y="0"/>
                  </a:moveTo>
                  <a:lnTo>
                    <a:pt x="203708" y="0"/>
                  </a:lnTo>
                  <a:lnTo>
                    <a:pt x="156994" y="5379"/>
                  </a:lnTo>
                  <a:lnTo>
                    <a:pt x="114114" y="20702"/>
                  </a:lnTo>
                  <a:lnTo>
                    <a:pt x="76291" y="44746"/>
                  </a:lnTo>
                  <a:lnTo>
                    <a:pt x="44746" y="76291"/>
                  </a:lnTo>
                  <a:lnTo>
                    <a:pt x="20702" y="114114"/>
                  </a:lnTo>
                  <a:lnTo>
                    <a:pt x="5379" y="156994"/>
                  </a:lnTo>
                  <a:lnTo>
                    <a:pt x="0" y="203707"/>
                  </a:lnTo>
                  <a:lnTo>
                    <a:pt x="0" y="1018539"/>
                  </a:lnTo>
                  <a:lnTo>
                    <a:pt x="5379" y="1065253"/>
                  </a:lnTo>
                  <a:lnTo>
                    <a:pt x="20702" y="1108133"/>
                  </a:lnTo>
                  <a:lnTo>
                    <a:pt x="44746" y="1145956"/>
                  </a:lnTo>
                  <a:lnTo>
                    <a:pt x="76291" y="1177501"/>
                  </a:lnTo>
                  <a:lnTo>
                    <a:pt x="114114" y="1201545"/>
                  </a:lnTo>
                  <a:lnTo>
                    <a:pt x="156994" y="1216868"/>
                  </a:lnTo>
                  <a:lnTo>
                    <a:pt x="203708" y="1222247"/>
                  </a:lnTo>
                  <a:lnTo>
                    <a:pt x="4134358" y="1222247"/>
                  </a:lnTo>
                  <a:lnTo>
                    <a:pt x="4181071" y="1216868"/>
                  </a:lnTo>
                  <a:lnTo>
                    <a:pt x="4223951" y="1201545"/>
                  </a:lnTo>
                  <a:lnTo>
                    <a:pt x="4261774" y="1177501"/>
                  </a:lnTo>
                  <a:lnTo>
                    <a:pt x="4293319" y="1145956"/>
                  </a:lnTo>
                  <a:lnTo>
                    <a:pt x="4317363" y="1108133"/>
                  </a:lnTo>
                  <a:lnTo>
                    <a:pt x="4332686" y="1065253"/>
                  </a:lnTo>
                  <a:lnTo>
                    <a:pt x="4338066" y="1018539"/>
                  </a:lnTo>
                  <a:lnTo>
                    <a:pt x="4338066" y="203707"/>
                  </a:lnTo>
                  <a:lnTo>
                    <a:pt x="4332686" y="156994"/>
                  </a:lnTo>
                  <a:lnTo>
                    <a:pt x="4317363" y="114114"/>
                  </a:lnTo>
                  <a:lnTo>
                    <a:pt x="4293319" y="76291"/>
                  </a:lnTo>
                  <a:lnTo>
                    <a:pt x="4261774" y="44746"/>
                  </a:lnTo>
                  <a:lnTo>
                    <a:pt x="4223951" y="20702"/>
                  </a:lnTo>
                  <a:lnTo>
                    <a:pt x="4181071" y="5379"/>
                  </a:lnTo>
                  <a:lnTo>
                    <a:pt x="4134358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449186" y="3289934"/>
              <a:ext cx="4338320" cy="1222375"/>
            </a:xfrm>
            <a:custGeom>
              <a:avLst/>
              <a:gdLst/>
              <a:ahLst/>
              <a:cxnLst/>
              <a:rect l="l" t="t" r="r" b="b"/>
              <a:pathLst>
                <a:path w="4338320" h="1222375">
                  <a:moveTo>
                    <a:pt x="0" y="203707"/>
                  </a:moveTo>
                  <a:lnTo>
                    <a:pt x="5379" y="156994"/>
                  </a:lnTo>
                  <a:lnTo>
                    <a:pt x="20702" y="114114"/>
                  </a:lnTo>
                  <a:lnTo>
                    <a:pt x="44746" y="76291"/>
                  </a:lnTo>
                  <a:lnTo>
                    <a:pt x="76291" y="44746"/>
                  </a:lnTo>
                  <a:lnTo>
                    <a:pt x="114114" y="20702"/>
                  </a:lnTo>
                  <a:lnTo>
                    <a:pt x="156994" y="5379"/>
                  </a:lnTo>
                  <a:lnTo>
                    <a:pt x="203708" y="0"/>
                  </a:lnTo>
                  <a:lnTo>
                    <a:pt x="4134358" y="0"/>
                  </a:lnTo>
                  <a:lnTo>
                    <a:pt x="4181071" y="5379"/>
                  </a:lnTo>
                  <a:lnTo>
                    <a:pt x="4223951" y="20702"/>
                  </a:lnTo>
                  <a:lnTo>
                    <a:pt x="4261774" y="44746"/>
                  </a:lnTo>
                  <a:lnTo>
                    <a:pt x="4293319" y="76291"/>
                  </a:lnTo>
                  <a:lnTo>
                    <a:pt x="4317363" y="114114"/>
                  </a:lnTo>
                  <a:lnTo>
                    <a:pt x="4332686" y="156994"/>
                  </a:lnTo>
                  <a:lnTo>
                    <a:pt x="4338066" y="203707"/>
                  </a:lnTo>
                  <a:lnTo>
                    <a:pt x="4338066" y="1018539"/>
                  </a:lnTo>
                  <a:lnTo>
                    <a:pt x="4332686" y="1065253"/>
                  </a:lnTo>
                  <a:lnTo>
                    <a:pt x="4317363" y="1108133"/>
                  </a:lnTo>
                  <a:lnTo>
                    <a:pt x="4293319" y="1145956"/>
                  </a:lnTo>
                  <a:lnTo>
                    <a:pt x="4261774" y="1177501"/>
                  </a:lnTo>
                  <a:lnTo>
                    <a:pt x="4223951" y="1201545"/>
                  </a:lnTo>
                  <a:lnTo>
                    <a:pt x="4181071" y="1216868"/>
                  </a:lnTo>
                  <a:lnTo>
                    <a:pt x="4134358" y="1222247"/>
                  </a:lnTo>
                  <a:lnTo>
                    <a:pt x="203708" y="1222247"/>
                  </a:lnTo>
                  <a:lnTo>
                    <a:pt x="156994" y="1216868"/>
                  </a:lnTo>
                  <a:lnTo>
                    <a:pt x="114114" y="1201545"/>
                  </a:lnTo>
                  <a:lnTo>
                    <a:pt x="76291" y="1177501"/>
                  </a:lnTo>
                  <a:lnTo>
                    <a:pt x="44746" y="1145956"/>
                  </a:lnTo>
                  <a:lnTo>
                    <a:pt x="20702" y="1108133"/>
                  </a:lnTo>
                  <a:lnTo>
                    <a:pt x="5379" y="1065253"/>
                  </a:lnTo>
                  <a:lnTo>
                    <a:pt x="0" y="1018539"/>
                  </a:lnTo>
                  <a:lnTo>
                    <a:pt x="0" y="203707"/>
                  </a:lnTo>
                  <a:close/>
                </a:path>
              </a:pathLst>
            </a:custGeom>
            <a:ln w="12699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566911" y="4512182"/>
              <a:ext cx="103505" cy="601980"/>
            </a:xfrm>
            <a:custGeom>
              <a:avLst/>
              <a:gdLst/>
              <a:ahLst/>
              <a:cxnLst/>
              <a:rect l="l" t="t" r="r" b="b"/>
              <a:pathLst>
                <a:path w="103504" h="601979">
                  <a:moveTo>
                    <a:pt x="7112" y="505587"/>
                  </a:moveTo>
                  <a:lnTo>
                    <a:pt x="1016" y="509143"/>
                  </a:lnTo>
                  <a:lnTo>
                    <a:pt x="0" y="512953"/>
                  </a:lnTo>
                  <a:lnTo>
                    <a:pt x="51689" y="601599"/>
                  </a:lnTo>
                  <a:lnTo>
                    <a:pt x="59020" y="589026"/>
                  </a:lnTo>
                  <a:lnTo>
                    <a:pt x="45339" y="589026"/>
                  </a:lnTo>
                  <a:lnTo>
                    <a:pt x="45339" y="565603"/>
                  </a:lnTo>
                  <a:lnTo>
                    <a:pt x="10922" y="506603"/>
                  </a:lnTo>
                  <a:lnTo>
                    <a:pt x="7112" y="505587"/>
                  </a:lnTo>
                  <a:close/>
                </a:path>
                <a:path w="103504" h="601979">
                  <a:moveTo>
                    <a:pt x="45339" y="565603"/>
                  </a:moveTo>
                  <a:lnTo>
                    <a:pt x="45339" y="589026"/>
                  </a:lnTo>
                  <a:lnTo>
                    <a:pt x="58039" y="589026"/>
                  </a:lnTo>
                  <a:lnTo>
                    <a:pt x="58039" y="585851"/>
                  </a:lnTo>
                  <a:lnTo>
                    <a:pt x="46228" y="585851"/>
                  </a:lnTo>
                  <a:lnTo>
                    <a:pt x="51689" y="576489"/>
                  </a:lnTo>
                  <a:lnTo>
                    <a:pt x="45339" y="565603"/>
                  </a:lnTo>
                  <a:close/>
                </a:path>
                <a:path w="103504" h="601979">
                  <a:moveTo>
                    <a:pt x="96266" y="505587"/>
                  </a:moveTo>
                  <a:lnTo>
                    <a:pt x="92456" y="506603"/>
                  </a:lnTo>
                  <a:lnTo>
                    <a:pt x="58039" y="565603"/>
                  </a:lnTo>
                  <a:lnTo>
                    <a:pt x="58039" y="589026"/>
                  </a:lnTo>
                  <a:lnTo>
                    <a:pt x="59020" y="589026"/>
                  </a:lnTo>
                  <a:lnTo>
                    <a:pt x="103378" y="512953"/>
                  </a:lnTo>
                  <a:lnTo>
                    <a:pt x="102362" y="509143"/>
                  </a:lnTo>
                  <a:lnTo>
                    <a:pt x="96266" y="505587"/>
                  </a:lnTo>
                  <a:close/>
                </a:path>
                <a:path w="103504" h="601979">
                  <a:moveTo>
                    <a:pt x="51689" y="576489"/>
                  </a:moveTo>
                  <a:lnTo>
                    <a:pt x="46228" y="585851"/>
                  </a:lnTo>
                  <a:lnTo>
                    <a:pt x="57150" y="585851"/>
                  </a:lnTo>
                  <a:lnTo>
                    <a:pt x="51689" y="576489"/>
                  </a:lnTo>
                  <a:close/>
                </a:path>
                <a:path w="103504" h="601979">
                  <a:moveTo>
                    <a:pt x="58039" y="565603"/>
                  </a:moveTo>
                  <a:lnTo>
                    <a:pt x="51689" y="576489"/>
                  </a:lnTo>
                  <a:lnTo>
                    <a:pt x="57150" y="585851"/>
                  </a:lnTo>
                  <a:lnTo>
                    <a:pt x="58039" y="585851"/>
                  </a:lnTo>
                  <a:lnTo>
                    <a:pt x="58039" y="565603"/>
                  </a:lnTo>
                  <a:close/>
                </a:path>
                <a:path w="103504" h="601979">
                  <a:moveTo>
                    <a:pt x="58039" y="0"/>
                  </a:moveTo>
                  <a:lnTo>
                    <a:pt x="45339" y="0"/>
                  </a:lnTo>
                  <a:lnTo>
                    <a:pt x="45339" y="565603"/>
                  </a:lnTo>
                  <a:lnTo>
                    <a:pt x="51689" y="576489"/>
                  </a:lnTo>
                  <a:lnTo>
                    <a:pt x="58039" y="565603"/>
                  </a:lnTo>
                  <a:lnTo>
                    <a:pt x="5803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6442836" y="5160390"/>
            <a:ext cx="4351020" cy="830580"/>
            <a:chOff x="6442836" y="5160390"/>
            <a:chExt cx="4351020" cy="830580"/>
          </a:xfrm>
        </p:grpSpPr>
        <p:sp>
          <p:nvSpPr>
            <p:cNvPr id="13" name="object 13"/>
            <p:cNvSpPr/>
            <p:nvPr/>
          </p:nvSpPr>
          <p:spPr>
            <a:xfrm>
              <a:off x="6449186" y="5166740"/>
              <a:ext cx="4338320" cy="817880"/>
            </a:xfrm>
            <a:custGeom>
              <a:avLst/>
              <a:gdLst/>
              <a:ahLst/>
              <a:cxnLst/>
              <a:rect l="l" t="t" r="r" b="b"/>
              <a:pathLst>
                <a:path w="4338320" h="817879">
                  <a:moveTo>
                    <a:pt x="4201795" y="0"/>
                  </a:moveTo>
                  <a:lnTo>
                    <a:pt x="136270" y="0"/>
                  </a:lnTo>
                  <a:lnTo>
                    <a:pt x="93179" y="6942"/>
                  </a:lnTo>
                  <a:lnTo>
                    <a:pt x="55769" y="26277"/>
                  </a:lnTo>
                  <a:lnTo>
                    <a:pt x="26277" y="55769"/>
                  </a:lnTo>
                  <a:lnTo>
                    <a:pt x="6942" y="93179"/>
                  </a:lnTo>
                  <a:lnTo>
                    <a:pt x="0" y="136270"/>
                  </a:lnTo>
                  <a:lnTo>
                    <a:pt x="0" y="681354"/>
                  </a:lnTo>
                  <a:lnTo>
                    <a:pt x="6942" y="724427"/>
                  </a:lnTo>
                  <a:lnTo>
                    <a:pt x="26277" y="761834"/>
                  </a:lnTo>
                  <a:lnTo>
                    <a:pt x="55769" y="791333"/>
                  </a:lnTo>
                  <a:lnTo>
                    <a:pt x="93179" y="810678"/>
                  </a:lnTo>
                  <a:lnTo>
                    <a:pt x="136270" y="817625"/>
                  </a:lnTo>
                  <a:lnTo>
                    <a:pt x="4201795" y="817625"/>
                  </a:lnTo>
                  <a:lnTo>
                    <a:pt x="4244886" y="810678"/>
                  </a:lnTo>
                  <a:lnTo>
                    <a:pt x="4282296" y="791333"/>
                  </a:lnTo>
                  <a:lnTo>
                    <a:pt x="4311788" y="761834"/>
                  </a:lnTo>
                  <a:lnTo>
                    <a:pt x="4331123" y="724427"/>
                  </a:lnTo>
                  <a:lnTo>
                    <a:pt x="4338066" y="681354"/>
                  </a:lnTo>
                  <a:lnTo>
                    <a:pt x="4338066" y="136270"/>
                  </a:lnTo>
                  <a:lnTo>
                    <a:pt x="4331123" y="93179"/>
                  </a:lnTo>
                  <a:lnTo>
                    <a:pt x="4311788" y="55769"/>
                  </a:lnTo>
                  <a:lnTo>
                    <a:pt x="4282296" y="26277"/>
                  </a:lnTo>
                  <a:lnTo>
                    <a:pt x="4244886" y="6942"/>
                  </a:lnTo>
                  <a:lnTo>
                    <a:pt x="4201795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449186" y="5166740"/>
              <a:ext cx="4338320" cy="817880"/>
            </a:xfrm>
            <a:custGeom>
              <a:avLst/>
              <a:gdLst/>
              <a:ahLst/>
              <a:cxnLst/>
              <a:rect l="l" t="t" r="r" b="b"/>
              <a:pathLst>
                <a:path w="4338320" h="817879">
                  <a:moveTo>
                    <a:pt x="0" y="136270"/>
                  </a:moveTo>
                  <a:lnTo>
                    <a:pt x="6942" y="93179"/>
                  </a:lnTo>
                  <a:lnTo>
                    <a:pt x="26277" y="55769"/>
                  </a:lnTo>
                  <a:lnTo>
                    <a:pt x="55769" y="26277"/>
                  </a:lnTo>
                  <a:lnTo>
                    <a:pt x="93179" y="6942"/>
                  </a:lnTo>
                  <a:lnTo>
                    <a:pt x="136270" y="0"/>
                  </a:lnTo>
                  <a:lnTo>
                    <a:pt x="4201795" y="0"/>
                  </a:lnTo>
                  <a:lnTo>
                    <a:pt x="4244886" y="6942"/>
                  </a:lnTo>
                  <a:lnTo>
                    <a:pt x="4282296" y="26277"/>
                  </a:lnTo>
                  <a:lnTo>
                    <a:pt x="4311788" y="55769"/>
                  </a:lnTo>
                  <a:lnTo>
                    <a:pt x="4331123" y="93179"/>
                  </a:lnTo>
                  <a:lnTo>
                    <a:pt x="4338066" y="136270"/>
                  </a:lnTo>
                  <a:lnTo>
                    <a:pt x="4338066" y="681354"/>
                  </a:lnTo>
                  <a:lnTo>
                    <a:pt x="4331123" y="724427"/>
                  </a:lnTo>
                  <a:lnTo>
                    <a:pt x="4311788" y="761834"/>
                  </a:lnTo>
                  <a:lnTo>
                    <a:pt x="4282296" y="791333"/>
                  </a:lnTo>
                  <a:lnTo>
                    <a:pt x="4244886" y="810678"/>
                  </a:lnTo>
                  <a:lnTo>
                    <a:pt x="4201795" y="817625"/>
                  </a:lnTo>
                  <a:lnTo>
                    <a:pt x="136270" y="817625"/>
                  </a:lnTo>
                  <a:lnTo>
                    <a:pt x="93179" y="810678"/>
                  </a:lnTo>
                  <a:lnTo>
                    <a:pt x="55769" y="791333"/>
                  </a:lnTo>
                  <a:lnTo>
                    <a:pt x="26277" y="761834"/>
                  </a:lnTo>
                  <a:lnTo>
                    <a:pt x="6942" y="724427"/>
                  </a:lnTo>
                  <a:lnTo>
                    <a:pt x="0" y="681354"/>
                  </a:lnTo>
                  <a:lnTo>
                    <a:pt x="0" y="136270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6667245" y="1764791"/>
            <a:ext cx="3902710" cy="4170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3664" marR="107314" algn="ctr">
              <a:lnSpc>
                <a:spcPct val="100000"/>
              </a:lnSpc>
              <a:spcBef>
                <a:spcPts val="100"/>
              </a:spcBef>
            </a:pP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We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request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data from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2400" spc="-5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API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using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request.get()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900">
              <a:latin typeface="Calibri"/>
              <a:cs typeface="Calibri"/>
            </a:endParaRPr>
          </a:p>
          <a:p>
            <a:pPr marL="198755" marR="190500" algn="ctr">
              <a:lnSpc>
                <a:spcPct val="100000"/>
              </a:lnSpc>
              <a:spcBef>
                <a:spcPts val="5"/>
              </a:spcBef>
            </a:pP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We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normalize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JSON</a:t>
            </a:r>
            <a:r>
              <a:rPr sz="2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data </a:t>
            </a:r>
            <a:r>
              <a:rPr sz="2400" spc="-5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with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pandas’ function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json_normalize()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Calibri"/>
              <a:cs typeface="Calibri"/>
            </a:endParaRPr>
          </a:p>
          <a:p>
            <a:pPr marL="12700" marR="5080" algn="ctr">
              <a:lnSpc>
                <a:spcPct val="100000"/>
              </a:lnSpc>
            </a:pP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We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get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dataframe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start </a:t>
            </a:r>
            <a:r>
              <a:rPr sz="2400" spc="-5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wrangling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52271"/>
            <a:ext cx="3988435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u="none" spc="-5" dirty="0"/>
              <a:t>Data</a:t>
            </a:r>
            <a:r>
              <a:rPr u="none" spc="-75" dirty="0"/>
              <a:t> </a:t>
            </a:r>
            <a:r>
              <a:rPr u="none" spc="-5" dirty="0"/>
              <a:t>Cleaning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sz="half" idx="2"/>
          </p:nvPr>
        </p:nvSpPr>
        <p:spPr>
          <a:xfrm>
            <a:off x="884855" y="2938461"/>
            <a:ext cx="4458970" cy="16748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SpaceX</a:t>
            </a:r>
            <a:r>
              <a:rPr spc="-40" dirty="0"/>
              <a:t> </a:t>
            </a:r>
            <a:r>
              <a:rPr dirty="0"/>
              <a:t>API</a:t>
            </a:r>
          </a:p>
          <a:p>
            <a:pPr marL="36830" marR="463550">
              <a:lnSpc>
                <a:spcPts val="2380"/>
              </a:lnSpc>
              <a:spcBef>
                <a:spcPts val="2410"/>
              </a:spcBef>
            </a:pPr>
            <a:r>
              <a:rPr sz="2200" spc="-40" dirty="0"/>
              <a:t>We</a:t>
            </a:r>
            <a:r>
              <a:rPr sz="2200" spc="-10" dirty="0"/>
              <a:t> </a:t>
            </a:r>
            <a:r>
              <a:rPr sz="2200" spc="-5" dirty="0"/>
              <a:t>clean the</a:t>
            </a:r>
            <a:r>
              <a:rPr sz="2200" spc="-15" dirty="0"/>
              <a:t> </a:t>
            </a:r>
            <a:r>
              <a:rPr sz="2200" spc="-20" dirty="0"/>
              <a:t>data</a:t>
            </a:r>
            <a:r>
              <a:rPr sz="2200" spc="-5" dirty="0"/>
              <a:t> and</a:t>
            </a:r>
            <a:r>
              <a:rPr sz="2200" spc="-15" dirty="0"/>
              <a:t> </a:t>
            </a:r>
            <a:r>
              <a:rPr sz="2200" spc="-10" dirty="0"/>
              <a:t>wrangle</a:t>
            </a:r>
            <a:r>
              <a:rPr sz="2200" spc="-5" dirty="0"/>
              <a:t> </a:t>
            </a:r>
            <a:r>
              <a:rPr sz="2200" dirty="0"/>
              <a:t>the </a:t>
            </a:r>
            <a:r>
              <a:rPr sz="2200" spc="-484" dirty="0"/>
              <a:t> </a:t>
            </a:r>
            <a:r>
              <a:rPr sz="2200" spc="-20" dirty="0"/>
              <a:t>data</a:t>
            </a:r>
            <a:r>
              <a:rPr sz="2200" spc="-5" dirty="0"/>
              <a:t> </a:t>
            </a:r>
            <a:r>
              <a:rPr sz="2200" spc="-20" dirty="0"/>
              <a:t>for</a:t>
            </a:r>
            <a:r>
              <a:rPr sz="2200" spc="-10" dirty="0"/>
              <a:t> </a:t>
            </a:r>
            <a:r>
              <a:rPr sz="2200" spc="-20" dirty="0"/>
              <a:t>feature</a:t>
            </a:r>
            <a:r>
              <a:rPr sz="2200" dirty="0"/>
              <a:t> </a:t>
            </a:r>
            <a:r>
              <a:rPr sz="2200" spc="-5" dirty="0"/>
              <a:t>engineering</a:t>
            </a:r>
            <a:r>
              <a:rPr sz="2200" spc="-10" dirty="0"/>
              <a:t> </a:t>
            </a:r>
            <a:r>
              <a:rPr sz="2200" dirty="0"/>
              <a:t>as </a:t>
            </a:r>
            <a:r>
              <a:rPr sz="2200" spc="5" dirty="0"/>
              <a:t> </a:t>
            </a:r>
            <a:r>
              <a:rPr sz="2200" spc="-15" dirty="0"/>
              <a:t>preparation</a:t>
            </a:r>
            <a:r>
              <a:rPr sz="2200" spc="-10" dirty="0"/>
              <a:t> </a:t>
            </a:r>
            <a:r>
              <a:rPr sz="2200" spc="-20" dirty="0"/>
              <a:t>for</a:t>
            </a:r>
            <a:r>
              <a:rPr sz="2200" spc="-10" dirty="0"/>
              <a:t> </a:t>
            </a:r>
            <a:r>
              <a:rPr sz="2200" dirty="0"/>
              <a:t>the </a:t>
            </a:r>
            <a:r>
              <a:rPr sz="2200" spc="-10" dirty="0"/>
              <a:t>analysis</a:t>
            </a:r>
            <a:r>
              <a:rPr sz="2200" spc="-10" dirty="0" smtClean="0"/>
              <a:t>.</a:t>
            </a:r>
            <a:endParaRPr sz="2200" dirty="0"/>
          </a:p>
        </p:txBody>
      </p:sp>
      <p:grpSp>
        <p:nvGrpSpPr>
          <p:cNvPr id="4" name="object 4"/>
          <p:cNvGrpSpPr/>
          <p:nvPr/>
        </p:nvGrpSpPr>
        <p:grpSpPr>
          <a:xfrm>
            <a:off x="6310248" y="2501010"/>
            <a:ext cx="4729480" cy="1717039"/>
            <a:chOff x="6310248" y="2501010"/>
            <a:chExt cx="4729480" cy="1717039"/>
          </a:xfrm>
        </p:grpSpPr>
        <p:sp>
          <p:nvSpPr>
            <p:cNvPr id="5" name="object 5"/>
            <p:cNvSpPr/>
            <p:nvPr/>
          </p:nvSpPr>
          <p:spPr>
            <a:xfrm>
              <a:off x="6316598" y="2507360"/>
              <a:ext cx="4716780" cy="1704339"/>
            </a:xfrm>
            <a:custGeom>
              <a:avLst/>
              <a:gdLst/>
              <a:ahLst/>
              <a:cxnLst/>
              <a:rect l="l" t="t" r="r" b="b"/>
              <a:pathLst>
                <a:path w="4716780" h="1704339">
                  <a:moveTo>
                    <a:pt x="4432808" y="0"/>
                  </a:moveTo>
                  <a:lnTo>
                    <a:pt x="283972" y="0"/>
                  </a:lnTo>
                  <a:lnTo>
                    <a:pt x="237907" y="3716"/>
                  </a:lnTo>
                  <a:lnTo>
                    <a:pt x="194210" y="14475"/>
                  </a:lnTo>
                  <a:lnTo>
                    <a:pt x="153465" y="31694"/>
                  </a:lnTo>
                  <a:lnTo>
                    <a:pt x="116256" y="54786"/>
                  </a:lnTo>
                  <a:lnTo>
                    <a:pt x="83169" y="83169"/>
                  </a:lnTo>
                  <a:lnTo>
                    <a:pt x="54786" y="116256"/>
                  </a:lnTo>
                  <a:lnTo>
                    <a:pt x="31694" y="153465"/>
                  </a:lnTo>
                  <a:lnTo>
                    <a:pt x="14475" y="194210"/>
                  </a:lnTo>
                  <a:lnTo>
                    <a:pt x="3716" y="237907"/>
                  </a:lnTo>
                  <a:lnTo>
                    <a:pt x="0" y="283972"/>
                  </a:lnTo>
                  <a:lnTo>
                    <a:pt x="0" y="1419859"/>
                  </a:lnTo>
                  <a:lnTo>
                    <a:pt x="3716" y="1465924"/>
                  </a:lnTo>
                  <a:lnTo>
                    <a:pt x="14475" y="1509621"/>
                  </a:lnTo>
                  <a:lnTo>
                    <a:pt x="31694" y="1550366"/>
                  </a:lnTo>
                  <a:lnTo>
                    <a:pt x="54786" y="1587575"/>
                  </a:lnTo>
                  <a:lnTo>
                    <a:pt x="83169" y="1620662"/>
                  </a:lnTo>
                  <a:lnTo>
                    <a:pt x="116256" y="1649045"/>
                  </a:lnTo>
                  <a:lnTo>
                    <a:pt x="153465" y="1672137"/>
                  </a:lnTo>
                  <a:lnTo>
                    <a:pt x="194210" y="1689356"/>
                  </a:lnTo>
                  <a:lnTo>
                    <a:pt x="237907" y="1700115"/>
                  </a:lnTo>
                  <a:lnTo>
                    <a:pt x="283972" y="1703832"/>
                  </a:lnTo>
                  <a:lnTo>
                    <a:pt x="4432808" y="1703832"/>
                  </a:lnTo>
                  <a:lnTo>
                    <a:pt x="4478872" y="1700115"/>
                  </a:lnTo>
                  <a:lnTo>
                    <a:pt x="4522569" y="1689356"/>
                  </a:lnTo>
                  <a:lnTo>
                    <a:pt x="4563314" y="1672137"/>
                  </a:lnTo>
                  <a:lnTo>
                    <a:pt x="4600523" y="1649045"/>
                  </a:lnTo>
                  <a:lnTo>
                    <a:pt x="4633610" y="1620662"/>
                  </a:lnTo>
                  <a:lnTo>
                    <a:pt x="4661993" y="1587575"/>
                  </a:lnTo>
                  <a:lnTo>
                    <a:pt x="4685085" y="1550366"/>
                  </a:lnTo>
                  <a:lnTo>
                    <a:pt x="4702304" y="1509621"/>
                  </a:lnTo>
                  <a:lnTo>
                    <a:pt x="4713063" y="1465924"/>
                  </a:lnTo>
                  <a:lnTo>
                    <a:pt x="4716780" y="1419859"/>
                  </a:lnTo>
                  <a:lnTo>
                    <a:pt x="4716780" y="283972"/>
                  </a:lnTo>
                  <a:lnTo>
                    <a:pt x="4713063" y="237907"/>
                  </a:lnTo>
                  <a:lnTo>
                    <a:pt x="4702304" y="194210"/>
                  </a:lnTo>
                  <a:lnTo>
                    <a:pt x="4685085" y="153465"/>
                  </a:lnTo>
                  <a:lnTo>
                    <a:pt x="4661993" y="116256"/>
                  </a:lnTo>
                  <a:lnTo>
                    <a:pt x="4633610" y="83169"/>
                  </a:lnTo>
                  <a:lnTo>
                    <a:pt x="4600523" y="54786"/>
                  </a:lnTo>
                  <a:lnTo>
                    <a:pt x="4563314" y="31694"/>
                  </a:lnTo>
                  <a:lnTo>
                    <a:pt x="4522569" y="14475"/>
                  </a:lnTo>
                  <a:lnTo>
                    <a:pt x="4478872" y="3716"/>
                  </a:lnTo>
                  <a:lnTo>
                    <a:pt x="4432808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316598" y="2507360"/>
              <a:ext cx="4716780" cy="1704339"/>
            </a:xfrm>
            <a:custGeom>
              <a:avLst/>
              <a:gdLst/>
              <a:ahLst/>
              <a:cxnLst/>
              <a:rect l="l" t="t" r="r" b="b"/>
              <a:pathLst>
                <a:path w="4716780" h="1704339">
                  <a:moveTo>
                    <a:pt x="0" y="283972"/>
                  </a:moveTo>
                  <a:lnTo>
                    <a:pt x="3716" y="237907"/>
                  </a:lnTo>
                  <a:lnTo>
                    <a:pt x="14475" y="194210"/>
                  </a:lnTo>
                  <a:lnTo>
                    <a:pt x="31694" y="153465"/>
                  </a:lnTo>
                  <a:lnTo>
                    <a:pt x="54786" y="116256"/>
                  </a:lnTo>
                  <a:lnTo>
                    <a:pt x="83169" y="83169"/>
                  </a:lnTo>
                  <a:lnTo>
                    <a:pt x="116256" y="54786"/>
                  </a:lnTo>
                  <a:lnTo>
                    <a:pt x="153465" y="31694"/>
                  </a:lnTo>
                  <a:lnTo>
                    <a:pt x="194210" y="14475"/>
                  </a:lnTo>
                  <a:lnTo>
                    <a:pt x="237907" y="3716"/>
                  </a:lnTo>
                  <a:lnTo>
                    <a:pt x="283972" y="0"/>
                  </a:lnTo>
                  <a:lnTo>
                    <a:pt x="4432808" y="0"/>
                  </a:lnTo>
                  <a:lnTo>
                    <a:pt x="4478872" y="3716"/>
                  </a:lnTo>
                  <a:lnTo>
                    <a:pt x="4522569" y="14475"/>
                  </a:lnTo>
                  <a:lnTo>
                    <a:pt x="4563314" y="31694"/>
                  </a:lnTo>
                  <a:lnTo>
                    <a:pt x="4600523" y="54786"/>
                  </a:lnTo>
                  <a:lnTo>
                    <a:pt x="4633610" y="83169"/>
                  </a:lnTo>
                  <a:lnTo>
                    <a:pt x="4661993" y="116256"/>
                  </a:lnTo>
                  <a:lnTo>
                    <a:pt x="4685085" y="153465"/>
                  </a:lnTo>
                  <a:lnTo>
                    <a:pt x="4702304" y="194210"/>
                  </a:lnTo>
                  <a:lnTo>
                    <a:pt x="4713063" y="237907"/>
                  </a:lnTo>
                  <a:lnTo>
                    <a:pt x="4716780" y="283972"/>
                  </a:lnTo>
                  <a:lnTo>
                    <a:pt x="4716780" y="1419859"/>
                  </a:lnTo>
                  <a:lnTo>
                    <a:pt x="4713063" y="1465924"/>
                  </a:lnTo>
                  <a:lnTo>
                    <a:pt x="4702304" y="1509621"/>
                  </a:lnTo>
                  <a:lnTo>
                    <a:pt x="4685085" y="1550366"/>
                  </a:lnTo>
                  <a:lnTo>
                    <a:pt x="4661993" y="1587575"/>
                  </a:lnTo>
                  <a:lnTo>
                    <a:pt x="4633610" y="1620662"/>
                  </a:lnTo>
                  <a:lnTo>
                    <a:pt x="4600523" y="1649045"/>
                  </a:lnTo>
                  <a:lnTo>
                    <a:pt x="4563314" y="1672137"/>
                  </a:lnTo>
                  <a:lnTo>
                    <a:pt x="4522569" y="1689356"/>
                  </a:lnTo>
                  <a:lnTo>
                    <a:pt x="4478872" y="1700115"/>
                  </a:lnTo>
                  <a:lnTo>
                    <a:pt x="4432808" y="1703832"/>
                  </a:lnTo>
                  <a:lnTo>
                    <a:pt x="283972" y="1703832"/>
                  </a:lnTo>
                  <a:lnTo>
                    <a:pt x="237907" y="1700115"/>
                  </a:lnTo>
                  <a:lnTo>
                    <a:pt x="194210" y="1689356"/>
                  </a:lnTo>
                  <a:lnTo>
                    <a:pt x="153465" y="1672137"/>
                  </a:lnTo>
                  <a:lnTo>
                    <a:pt x="116256" y="1649045"/>
                  </a:lnTo>
                  <a:lnTo>
                    <a:pt x="83169" y="1620662"/>
                  </a:lnTo>
                  <a:lnTo>
                    <a:pt x="54786" y="1587575"/>
                  </a:lnTo>
                  <a:lnTo>
                    <a:pt x="31694" y="1550366"/>
                  </a:lnTo>
                  <a:lnTo>
                    <a:pt x="14475" y="1509621"/>
                  </a:lnTo>
                  <a:lnTo>
                    <a:pt x="3716" y="1465924"/>
                  </a:lnTo>
                  <a:lnTo>
                    <a:pt x="0" y="1419859"/>
                  </a:lnTo>
                  <a:lnTo>
                    <a:pt x="0" y="283972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6251447" y="1793239"/>
            <a:ext cx="4530090" cy="22904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20" dirty="0">
                <a:solidFill>
                  <a:srgbClr val="006FC0"/>
                </a:solidFill>
                <a:latin typeface="Calibri"/>
                <a:cs typeface="Calibri"/>
              </a:rPr>
              <a:t>Data</a:t>
            </a:r>
            <a:r>
              <a:rPr sz="2800" spc="-4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Cleaning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400">
              <a:latin typeface="Calibri"/>
              <a:cs typeface="Calibri"/>
            </a:endParaRPr>
          </a:p>
          <a:p>
            <a:pPr marL="331470" marR="5080" indent="-5080" algn="ctr">
              <a:lnSpc>
                <a:spcPct val="100000"/>
              </a:lnSpc>
              <a:spcBef>
                <a:spcPts val="5"/>
              </a:spcBef>
            </a:pP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We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select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only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columns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relevant to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our analysis;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excluding </a:t>
            </a:r>
            <a:r>
              <a:rPr sz="2400" spc="-5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ids,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links,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images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other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irrelevant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columns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6310248" y="4211192"/>
            <a:ext cx="4729480" cy="1758950"/>
            <a:chOff x="6310248" y="4211192"/>
            <a:chExt cx="4729480" cy="1758950"/>
          </a:xfrm>
        </p:grpSpPr>
        <p:sp>
          <p:nvSpPr>
            <p:cNvPr id="9" name="object 9"/>
            <p:cNvSpPr/>
            <p:nvPr/>
          </p:nvSpPr>
          <p:spPr>
            <a:xfrm>
              <a:off x="8566911" y="4211192"/>
              <a:ext cx="103505" cy="601980"/>
            </a:xfrm>
            <a:custGeom>
              <a:avLst/>
              <a:gdLst/>
              <a:ahLst/>
              <a:cxnLst/>
              <a:rect l="l" t="t" r="r" b="b"/>
              <a:pathLst>
                <a:path w="103504" h="601979">
                  <a:moveTo>
                    <a:pt x="7112" y="505586"/>
                  </a:moveTo>
                  <a:lnTo>
                    <a:pt x="1016" y="509142"/>
                  </a:lnTo>
                  <a:lnTo>
                    <a:pt x="0" y="512952"/>
                  </a:lnTo>
                  <a:lnTo>
                    <a:pt x="51689" y="601598"/>
                  </a:lnTo>
                  <a:lnTo>
                    <a:pt x="59020" y="589025"/>
                  </a:lnTo>
                  <a:lnTo>
                    <a:pt x="45339" y="589025"/>
                  </a:lnTo>
                  <a:lnTo>
                    <a:pt x="45339" y="565603"/>
                  </a:lnTo>
                  <a:lnTo>
                    <a:pt x="10922" y="506602"/>
                  </a:lnTo>
                  <a:lnTo>
                    <a:pt x="7112" y="505586"/>
                  </a:lnTo>
                  <a:close/>
                </a:path>
                <a:path w="103504" h="601979">
                  <a:moveTo>
                    <a:pt x="45339" y="565603"/>
                  </a:moveTo>
                  <a:lnTo>
                    <a:pt x="45339" y="589025"/>
                  </a:lnTo>
                  <a:lnTo>
                    <a:pt x="58039" y="589025"/>
                  </a:lnTo>
                  <a:lnTo>
                    <a:pt x="58039" y="585850"/>
                  </a:lnTo>
                  <a:lnTo>
                    <a:pt x="46228" y="585850"/>
                  </a:lnTo>
                  <a:lnTo>
                    <a:pt x="51689" y="576489"/>
                  </a:lnTo>
                  <a:lnTo>
                    <a:pt x="45339" y="565603"/>
                  </a:lnTo>
                  <a:close/>
                </a:path>
                <a:path w="103504" h="601979">
                  <a:moveTo>
                    <a:pt x="96266" y="505586"/>
                  </a:moveTo>
                  <a:lnTo>
                    <a:pt x="92456" y="506602"/>
                  </a:lnTo>
                  <a:lnTo>
                    <a:pt x="58039" y="565603"/>
                  </a:lnTo>
                  <a:lnTo>
                    <a:pt x="58039" y="589025"/>
                  </a:lnTo>
                  <a:lnTo>
                    <a:pt x="59020" y="589025"/>
                  </a:lnTo>
                  <a:lnTo>
                    <a:pt x="103378" y="512952"/>
                  </a:lnTo>
                  <a:lnTo>
                    <a:pt x="102362" y="509142"/>
                  </a:lnTo>
                  <a:lnTo>
                    <a:pt x="96266" y="505586"/>
                  </a:lnTo>
                  <a:close/>
                </a:path>
                <a:path w="103504" h="601979">
                  <a:moveTo>
                    <a:pt x="51689" y="576489"/>
                  </a:moveTo>
                  <a:lnTo>
                    <a:pt x="46228" y="585850"/>
                  </a:lnTo>
                  <a:lnTo>
                    <a:pt x="57150" y="585850"/>
                  </a:lnTo>
                  <a:lnTo>
                    <a:pt x="51689" y="576489"/>
                  </a:lnTo>
                  <a:close/>
                </a:path>
                <a:path w="103504" h="601979">
                  <a:moveTo>
                    <a:pt x="58039" y="565603"/>
                  </a:moveTo>
                  <a:lnTo>
                    <a:pt x="51689" y="576489"/>
                  </a:lnTo>
                  <a:lnTo>
                    <a:pt x="57150" y="585850"/>
                  </a:lnTo>
                  <a:lnTo>
                    <a:pt x="58039" y="585850"/>
                  </a:lnTo>
                  <a:lnTo>
                    <a:pt x="58039" y="565603"/>
                  </a:lnTo>
                  <a:close/>
                </a:path>
                <a:path w="103504" h="601979">
                  <a:moveTo>
                    <a:pt x="58039" y="0"/>
                  </a:moveTo>
                  <a:lnTo>
                    <a:pt x="45339" y="0"/>
                  </a:lnTo>
                  <a:lnTo>
                    <a:pt x="45339" y="565603"/>
                  </a:lnTo>
                  <a:lnTo>
                    <a:pt x="51689" y="576489"/>
                  </a:lnTo>
                  <a:lnTo>
                    <a:pt x="58039" y="565603"/>
                  </a:lnTo>
                  <a:lnTo>
                    <a:pt x="5803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316598" y="4861178"/>
              <a:ext cx="4716780" cy="1102995"/>
            </a:xfrm>
            <a:custGeom>
              <a:avLst/>
              <a:gdLst/>
              <a:ahLst/>
              <a:cxnLst/>
              <a:rect l="l" t="t" r="r" b="b"/>
              <a:pathLst>
                <a:path w="4716780" h="1102995">
                  <a:moveTo>
                    <a:pt x="4533010" y="0"/>
                  </a:moveTo>
                  <a:lnTo>
                    <a:pt x="183768" y="0"/>
                  </a:lnTo>
                  <a:lnTo>
                    <a:pt x="134922" y="6565"/>
                  </a:lnTo>
                  <a:lnTo>
                    <a:pt x="91026" y="25094"/>
                  </a:lnTo>
                  <a:lnTo>
                    <a:pt x="53832" y="53832"/>
                  </a:lnTo>
                  <a:lnTo>
                    <a:pt x="25094" y="91026"/>
                  </a:lnTo>
                  <a:lnTo>
                    <a:pt x="6565" y="134922"/>
                  </a:lnTo>
                  <a:lnTo>
                    <a:pt x="0" y="183769"/>
                  </a:lnTo>
                  <a:lnTo>
                    <a:pt x="0" y="918845"/>
                  </a:lnTo>
                  <a:lnTo>
                    <a:pt x="6565" y="967695"/>
                  </a:lnTo>
                  <a:lnTo>
                    <a:pt x="25094" y="1011593"/>
                  </a:lnTo>
                  <a:lnTo>
                    <a:pt x="53832" y="1048786"/>
                  </a:lnTo>
                  <a:lnTo>
                    <a:pt x="91026" y="1077522"/>
                  </a:lnTo>
                  <a:lnTo>
                    <a:pt x="134922" y="1096049"/>
                  </a:lnTo>
                  <a:lnTo>
                    <a:pt x="183768" y="1102614"/>
                  </a:lnTo>
                  <a:lnTo>
                    <a:pt x="4533010" y="1102614"/>
                  </a:lnTo>
                  <a:lnTo>
                    <a:pt x="4581857" y="1096049"/>
                  </a:lnTo>
                  <a:lnTo>
                    <a:pt x="4625753" y="1077522"/>
                  </a:lnTo>
                  <a:lnTo>
                    <a:pt x="4662947" y="1048786"/>
                  </a:lnTo>
                  <a:lnTo>
                    <a:pt x="4691685" y="1011593"/>
                  </a:lnTo>
                  <a:lnTo>
                    <a:pt x="4710214" y="967695"/>
                  </a:lnTo>
                  <a:lnTo>
                    <a:pt x="4716780" y="918845"/>
                  </a:lnTo>
                  <a:lnTo>
                    <a:pt x="4716780" y="183769"/>
                  </a:lnTo>
                  <a:lnTo>
                    <a:pt x="4710214" y="134922"/>
                  </a:lnTo>
                  <a:lnTo>
                    <a:pt x="4691685" y="91026"/>
                  </a:lnTo>
                  <a:lnTo>
                    <a:pt x="4662947" y="53832"/>
                  </a:lnTo>
                  <a:lnTo>
                    <a:pt x="4625753" y="25094"/>
                  </a:lnTo>
                  <a:lnTo>
                    <a:pt x="4581857" y="6565"/>
                  </a:lnTo>
                  <a:lnTo>
                    <a:pt x="4533010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316598" y="4861178"/>
              <a:ext cx="4716780" cy="1102995"/>
            </a:xfrm>
            <a:custGeom>
              <a:avLst/>
              <a:gdLst/>
              <a:ahLst/>
              <a:cxnLst/>
              <a:rect l="l" t="t" r="r" b="b"/>
              <a:pathLst>
                <a:path w="4716780" h="1102995">
                  <a:moveTo>
                    <a:pt x="0" y="183769"/>
                  </a:moveTo>
                  <a:lnTo>
                    <a:pt x="6565" y="134922"/>
                  </a:lnTo>
                  <a:lnTo>
                    <a:pt x="25094" y="91026"/>
                  </a:lnTo>
                  <a:lnTo>
                    <a:pt x="53832" y="53832"/>
                  </a:lnTo>
                  <a:lnTo>
                    <a:pt x="91026" y="25094"/>
                  </a:lnTo>
                  <a:lnTo>
                    <a:pt x="134922" y="6565"/>
                  </a:lnTo>
                  <a:lnTo>
                    <a:pt x="183768" y="0"/>
                  </a:lnTo>
                  <a:lnTo>
                    <a:pt x="4533010" y="0"/>
                  </a:lnTo>
                  <a:lnTo>
                    <a:pt x="4581857" y="6565"/>
                  </a:lnTo>
                  <a:lnTo>
                    <a:pt x="4625753" y="25094"/>
                  </a:lnTo>
                  <a:lnTo>
                    <a:pt x="4662947" y="53832"/>
                  </a:lnTo>
                  <a:lnTo>
                    <a:pt x="4691685" y="91026"/>
                  </a:lnTo>
                  <a:lnTo>
                    <a:pt x="4710214" y="134922"/>
                  </a:lnTo>
                  <a:lnTo>
                    <a:pt x="4716780" y="183769"/>
                  </a:lnTo>
                  <a:lnTo>
                    <a:pt x="4716780" y="918845"/>
                  </a:lnTo>
                  <a:lnTo>
                    <a:pt x="4710214" y="967695"/>
                  </a:lnTo>
                  <a:lnTo>
                    <a:pt x="4691685" y="1011593"/>
                  </a:lnTo>
                  <a:lnTo>
                    <a:pt x="4662947" y="1048786"/>
                  </a:lnTo>
                  <a:lnTo>
                    <a:pt x="4625753" y="1077522"/>
                  </a:lnTo>
                  <a:lnTo>
                    <a:pt x="4581857" y="1096049"/>
                  </a:lnTo>
                  <a:lnTo>
                    <a:pt x="4533010" y="1102614"/>
                  </a:lnTo>
                  <a:lnTo>
                    <a:pt x="183768" y="1102614"/>
                  </a:lnTo>
                  <a:lnTo>
                    <a:pt x="134922" y="1096049"/>
                  </a:lnTo>
                  <a:lnTo>
                    <a:pt x="91026" y="1077522"/>
                  </a:lnTo>
                  <a:lnTo>
                    <a:pt x="53832" y="1048786"/>
                  </a:lnTo>
                  <a:lnTo>
                    <a:pt x="25094" y="1011593"/>
                  </a:lnTo>
                  <a:lnTo>
                    <a:pt x="6565" y="967695"/>
                  </a:lnTo>
                  <a:lnTo>
                    <a:pt x="0" y="918845"/>
                  </a:lnTo>
                  <a:lnTo>
                    <a:pt x="0" y="183769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6823709" y="5014467"/>
            <a:ext cx="37020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46150" marR="5080" indent="-934085">
              <a:lnSpc>
                <a:spcPct val="100000"/>
              </a:lnSpc>
              <a:spcBef>
                <a:spcPts val="100"/>
              </a:spcBef>
            </a:pP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We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filter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Falcon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9 </a:t>
            </a:r>
            <a:r>
              <a:rPr sz="2400" spc="-5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Launches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35" dirty="0">
                <a:solidFill>
                  <a:srgbClr val="FFFFFF"/>
                </a:solidFill>
                <a:latin typeface="Calibri"/>
                <a:cs typeface="Calibri"/>
              </a:rPr>
              <a:t>only.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52271"/>
            <a:ext cx="4293235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u="none" spc="-5" dirty="0"/>
              <a:t>Data</a:t>
            </a:r>
            <a:r>
              <a:rPr u="none" spc="-70" dirty="0"/>
              <a:t> </a:t>
            </a:r>
            <a:r>
              <a:rPr u="none" spc="-5" dirty="0"/>
              <a:t>Wrangling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sz="half" idx="2"/>
          </p:nvPr>
        </p:nvSpPr>
        <p:spPr>
          <a:xfrm>
            <a:off x="892555" y="1793239"/>
            <a:ext cx="4458970" cy="31434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SpaceX</a:t>
            </a:r>
            <a:r>
              <a:rPr spc="-40" dirty="0"/>
              <a:t> </a:t>
            </a:r>
            <a:r>
              <a:rPr dirty="0"/>
              <a:t>API</a:t>
            </a:r>
          </a:p>
          <a:p>
            <a:pPr marL="36830" marR="463550">
              <a:lnSpc>
                <a:spcPts val="2380"/>
              </a:lnSpc>
              <a:spcBef>
                <a:spcPts val="2410"/>
              </a:spcBef>
            </a:pPr>
            <a:r>
              <a:rPr sz="2200" spc="-40" dirty="0"/>
              <a:t>We</a:t>
            </a:r>
            <a:r>
              <a:rPr sz="2200" spc="-10" dirty="0"/>
              <a:t> </a:t>
            </a:r>
            <a:r>
              <a:rPr sz="2200" spc="-5" dirty="0"/>
              <a:t>clean the</a:t>
            </a:r>
            <a:r>
              <a:rPr sz="2200" spc="-15" dirty="0"/>
              <a:t> </a:t>
            </a:r>
            <a:r>
              <a:rPr sz="2200" spc="-20" dirty="0"/>
              <a:t>data</a:t>
            </a:r>
            <a:r>
              <a:rPr sz="2200" spc="-5" dirty="0"/>
              <a:t> and</a:t>
            </a:r>
            <a:r>
              <a:rPr sz="2200" spc="-15" dirty="0"/>
              <a:t> </a:t>
            </a:r>
            <a:r>
              <a:rPr sz="2200" spc="-10" dirty="0"/>
              <a:t>wrangle</a:t>
            </a:r>
            <a:r>
              <a:rPr sz="2200" spc="-5" dirty="0"/>
              <a:t> </a:t>
            </a:r>
            <a:r>
              <a:rPr sz="2200" dirty="0"/>
              <a:t>the </a:t>
            </a:r>
            <a:r>
              <a:rPr sz="2200" spc="-484" dirty="0"/>
              <a:t> </a:t>
            </a:r>
            <a:r>
              <a:rPr sz="2200" spc="-20" dirty="0"/>
              <a:t>data</a:t>
            </a:r>
            <a:r>
              <a:rPr sz="2200" spc="-5" dirty="0"/>
              <a:t> </a:t>
            </a:r>
            <a:r>
              <a:rPr sz="2200" spc="-20" dirty="0"/>
              <a:t>for</a:t>
            </a:r>
            <a:r>
              <a:rPr sz="2200" spc="-10" dirty="0"/>
              <a:t> </a:t>
            </a:r>
            <a:r>
              <a:rPr sz="2200" spc="-20" dirty="0"/>
              <a:t>feature</a:t>
            </a:r>
            <a:r>
              <a:rPr sz="2200" dirty="0"/>
              <a:t> </a:t>
            </a:r>
            <a:r>
              <a:rPr sz="2200" spc="-5" dirty="0"/>
              <a:t>engineering</a:t>
            </a:r>
            <a:r>
              <a:rPr sz="2200" spc="-10" dirty="0"/>
              <a:t> </a:t>
            </a:r>
            <a:r>
              <a:rPr sz="2200" dirty="0"/>
              <a:t>as </a:t>
            </a:r>
            <a:r>
              <a:rPr sz="2200" spc="5" dirty="0"/>
              <a:t> </a:t>
            </a:r>
            <a:r>
              <a:rPr sz="2200" spc="-15" dirty="0"/>
              <a:t>preparation</a:t>
            </a:r>
            <a:r>
              <a:rPr sz="2200" spc="-10" dirty="0"/>
              <a:t> </a:t>
            </a:r>
            <a:r>
              <a:rPr sz="2200" spc="-20" dirty="0"/>
              <a:t>for</a:t>
            </a:r>
            <a:r>
              <a:rPr sz="2200" spc="-10" dirty="0"/>
              <a:t> </a:t>
            </a:r>
            <a:r>
              <a:rPr sz="2200" dirty="0"/>
              <a:t>the </a:t>
            </a:r>
            <a:r>
              <a:rPr sz="2200" spc="-10" dirty="0"/>
              <a:t>analysis.</a:t>
            </a:r>
            <a:endParaRPr sz="2200" dirty="0"/>
          </a:p>
          <a:p>
            <a:pPr marL="36830">
              <a:lnSpc>
                <a:spcPts val="2510"/>
              </a:lnSpc>
              <a:spcBef>
                <a:spcPts val="695"/>
              </a:spcBef>
            </a:pPr>
            <a:r>
              <a:rPr sz="2200" spc="-30" dirty="0"/>
              <a:t>Here’s</a:t>
            </a:r>
            <a:r>
              <a:rPr sz="2200" spc="-15" dirty="0"/>
              <a:t> </a:t>
            </a:r>
            <a:r>
              <a:rPr sz="2200" dirty="0"/>
              <a:t>the</a:t>
            </a:r>
            <a:r>
              <a:rPr sz="2200" spc="-10" dirty="0"/>
              <a:t> </a:t>
            </a:r>
            <a:r>
              <a:rPr sz="2200" spc="-5" dirty="0"/>
              <a:t>notebook</a:t>
            </a:r>
            <a:r>
              <a:rPr sz="2200" spc="-15" dirty="0"/>
              <a:t> </a:t>
            </a:r>
            <a:r>
              <a:rPr sz="2200" spc="-20" dirty="0"/>
              <a:t>for</a:t>
            </a:r>
            <a:r>
              <a:rPr sz="2200" spc="-15" dirty="0"/>
              <a:t> </a:t>
            </a:r>
            <a:r>
              <a:rPr sz="2200" spc="-20" dirty="0"/>
              <a:t>data</a:t>
            </a:r>
            <a:endParaRPr sz="2200" dirty="0"/>
          </a:p>
          <a:p>
            <a:pPr marL="36830">
              <a:lnSpc>
                <a:spcPts val="2510"/>
              </a:lnSpc>
            </a:pPr>
            <a:r>
              <a:rPr sz="2200" spc="-10" dirty="0"/>
              <a:t>wrangling:</a:t>
            </a:r>
            <a:endParaRPr sz="2200" dirty="0"/>
          </a:p>
          <a:p>
            <a:pPr marL="36830" marR="5080">
              <a:lnSpc>
                <a:spcPct val="90000"/>
              </a:lnSpc>
              <a:spcBef>
                <a:spcPts val="1000"/>
              </a:spcBef>
            </a:pPr>
            <a:r>
              <a:rPr lang="en-US" sz="2200" u="heavy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</a:rPr>
              <a:t>https://github.com/asrf007/capstone-project</a:t>
            </a:r>
            <a:endParaRPr sz="2200" dirty="0"/>
          </a:p>
        </p:txBody>
      </p:sp>
      <p:grpSp>
        <p:nvGrpSpPr>
          <p:cNvPr id="4" name="object 4"/>
          <p:cNvGrpSpPr/>
          <p:nvPr/>
        </p:nvGrpSpPr>
        <p:grpSpPr>
          <a:xfrm>
            <a:off x="6310248" y="2369947"/>
            <a:ext cx="4729480" cy="3600450"/>
            <a:chOff x="6310248" y="2369947"/>
            <a:chExt cx="4729480" cy="3600450"/>
          </a:xfrm>
        </p:grpSpPr>
        <p:sp>
          <p:nvSpPr>
            <p:cNvPr id="5" name="object 5"/>
            <p:cNvSpPr/>
            <p:nvPr/>
          </p:nvSpPr>
          <p:spPr>
            <a:xfrm>
              <a:off x="6316598" y="2376297"/>
              <a:ext cx="4716780" cy="1823720"/>
            </a:xfrm>
            <a:custGeom>
              <a:avLst/>
              <a:gdLst/>
              <a:ahLst/>
              <a:cxnLst/>
              <a:rect l="l" t="t" r="r" b="b"/>
              <a:pathLst>
                <a:path w="4716780" h="1823720">
                  <a:moveTo>
                    <a:pt x="4412869" y="0"/>
                  </a:moveTo>
                  <a:lnTo>
                    <a:pt x="303910" y="0"/>
                  </a:lnTo>
                  <a:lnTo>
                    <a:pt x="254603" y="3976"/>
                  </a:lnTo>
                  <a:lnTo>
                    <a:pt x="207832" y="15488"/>
                  </a:lnTo>
                  <a:lnTo>
                    <a:pt x="164224" y="33912"/>
                  </a:lnTo>
                  <a:lnTo>
                    <a:pt x="124404" y="58623"/>
                  </a:lnTo>
                  <a:lnTo>
                    <a:pt x="88995" y="88995"/>
                  </a:lnTo>
                  <a:lnTo>
                    <a:pt x="58623" y="124404"/>
                  </a:lnTo>
                  <a:lnTo>
                    <a:pt x="33912" y="164224"/>
                  </a:lnTo>
                  <a:lnTo>
                    <a:pt x="15488" y="207832"/>
                  </a:lnTo>
                  <a:lnTo>
                    <a:pt x="3976" y="254603"/>
                  </a:lnTo>
                  <a:lnTo>
                    <a:pt x="0" y="303911"/>
                  </a:lnTo>
                  <a:lnTo>
                    <a:pt x="0" y="1519554"/>
                  </a:lnTo>
                  <a:lnTo>
                    <a:pt x="3976" y="1568862"/>
                  </a:lnTo>
                  <a:lnTo>
                    <a:pt x="15488" y="1615633"/>
                  </a:lnTo>
                  <a:lnTo>
                    <a:pt x="33912" y="1659241"/>
                  </a:lnTo>
                  <a:lnTo>
                    <a:pt x="58623" y="1699061"/>
                  </a:lnTo>
                  <a:lnTo>
                    <a:pt x="88995" y="1734470"/>
                  </a:lnTo>
                  <a:lnTo>
                    <a:pt x="124404" y="1764842"/>
                  </a:lnTo>
                  <a:lnTo>
                    <a:pt x="164224" y="1789553"/>
                  </a:lnTo>
                  <a:lnTo>
                    <a:pt x="207832" y="1807977"/>
                  </a:lnTo>
                  <a:lnTo>
                    <a:pt x="254603" y="1819489"/>
                  </a:lnTo>
                  <a:lnTo>
                    <a:pt x="303910" y="1823465"/>
                  </a:lnTo>
                  <a:lnTo>
                    <a:pt x="4412869" y="1823465"/>
                  </a:lnTo>
                  <a:lnTo>
                    <a:pt x="4462176" y="1819489"/>
                  </a:lnTo>
                  <a:lnTo>
                    <a:pt x="4508947" y="1807977"/>
                  </a:lnTo>
                  <a:lnTo>
                    <a:pt x="4552555" y="1789553"/>
                  </a:lnTo>
                  <a:lnTo>
                    <a:pt x="4592375" y="1764842"/>
                  </a:lnTo>
                  <a:lnTo>
                    <a:pt x="4627784" y="1734470"/>
                  </a:lnTo>
                  <a:lnTo>
                    <a:pt x="4658156" y="1699061"/>
                  </a:lnTo>
                  <a:lnTo>
                    <a:pt x="4682867" y="1659241"/>
                  </a:lnTo>
                  <a:lnTo>
                    <a:pt x="4701291" y="1615633"/>
                  </a:lnTo>
                  <a:lnTo>
                    <a:pt x="4712803" y="1568862"/>
                  </a:lnTo>
                  <a:lnTo>
                    <a:pt x="4716780" y="1519554"/>
                  </a:lnTo>
                  <a:lnTo>
                    <a:pt x="4716780" y="303911"/>
                  </a:lnTo>
                  <a:lnTo>
                    <a:pt x="4712803" y="254603"/>
                  </a:lnTo>
                  <a:lnTo>
                    <a:pt x="4701291" y="207832"/>
                  </a:lnTo>
                  <a:lnTo>
                    <a:pt x="4682867" y="164224"/>
                  </a:lnTo>
                  <a:lnTo>
                    <a:pt x="4658156" y="124404"/>
                  </a:lnTo>
                  <a:lnTo>
                    <a:pt x="4627784" y="88995"/>
                  </a:lnTo>
                  <a:lnTo>
                    <a:pt x="4592375" y="58623"/>
                  </a:lnTo>
                  <a:lnTo>
                    <a:pt x="4552555" y="33912"/>
                  </a:lnTo>
                  <a:lnTo>
                    <a:pt x="4508947" y="15488"/>
                  </a:lnTo>
                  <a:lnTo>
                    <a:pt x="4462176" y="3976"/>
                  </a:lnTo>
                  <a:lnTo>
                    <a:pt x="4412869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316598" y="2376297"/>
              <a:ext cx="4716780" cy="1823720"/>
            </a:xfrm>
            <a:custGeom>
              <a:avLst/>
              <a:gdLst/>
              <a:ahLst/>
              <a:cxnLst/>
              <a:rect l="l" t="t" r="r" b="b"/>
              <a:pathLst>
                <a:path w="4716780" h="1823720">
                  <a:moveTo>
                    <a:pt x="0" y="303911"/>
                  </a:moveTo>
                  <a:lnTo>
                    <a:pt x="3976" y="254603"/>
                  </a:lnTo>
                  <a:lnTo>
                    <a:pt x="15488" y="207832"/>
                  </a:lnTo>
                  <a:lnTo>
                    <a:pt x="33912" y="164224"/>
                  </a:lnTo>
                  <a:lnTo>
                    <a:pt x="58623" y="124404"/>
                  </a:lnTo>
                  <a:lnTo>
                    <a:pt x="88995" y="88995"/>
                  </a:lnTo>
                  <a:lnTo>
                    <a:pt x="124404" y="58623"/>
                  </a:lnTo>
                  <a:lnTo>
                    <a:pt x="164224" y="33912"/>
                  </a:lnTo>
                  <a:lnTo>
                    <a:pt x="207832" y="15488"/>
                  </a:lnTo>
                  <a:lnTo>
                    <a:pt x="254603" y="3976"/>
                  </a:lnTo>
                  <a:lnTo>
                    <a:pt x="303910" y="0"/>
                  </a:lnTo>
                  <a:lnTo>
                    <a:pt x="4412869" y="0"/>
                  </a:lnTo>
                  <a:lnTo>
                    <a:pt x="4462176" y="3976"/>
                  </a:lnTo>
                  <a:lnTo>
                    <a:pt x="4508947" y="15488"/>
                  </a:lnTo>
                  <a:lnTo>
                    <a:pt x="4552555" y="33912"/>
                  </a:lnTo>
                  <a:lnTo>
                    <a:pt x="4592375" y="58623"/>
                  </a:lnTo>
                  <a:lnTo>
                    <a:pt x="4627784" y="88995"/>
                  </a:lnTo>
                  <a:lnTo>
                    <a:pt x="4658156" y="124404"/>
                  </a:lnTo>
                  <a:lnTo>
                    <a:pt x="4682867" y="164224"/>
                  </a:lnTo>
                  <a:lnTo>
                    <a:pt x="4701291" y="207832"/>
                  </a:lnTo>
                  <a:lnTo>
                    <a:pt x="4712803" y="254603"/>
                  </a:lnTo>
                  <a:lnTo>
                    <a:pt x="4716780" y="303911"/>
                  </a:lnTo>
                  <a:lnTo>
                    <a:pt x="4716780" y="1519554"/>
                  </a:lnTo>
                  <a:lnTo>
                    <a:pt x="4712803" y="1568862"/>
                  </a:lnTo>
                  <a:lnTo>
                    <a:pt x="4701291" y="1615633"/>
                  </a:lnTo>
                  <a:lnTo>
                    <a:pt x="4682867" y="1659241"/>
                  </a:lnTo>
                  <a:lnTo>
                    <a:pt x="4658156" y="1699061"/>
                  </a:lnTo>
                  <a:lnTo>
                    <a:pt x="4627784" y="1734470"/>
                  </a:lnTo>
                  <a:lnTo>
                    <a:pt x="4592375" y="1764842"/>
                  </a:lnTo>
                  <a:lnTo>
                    <a:pt x="4552555" y="1789553"/>
                  </a:lnTo>
                  <a:lnTo>
                    <a:pt x="4508947" y="1807977"/>
                  </a:lnTo>
                  <a:lnTo>
                    <a:pt x="4462176" y="1819489"/>
                  </a:lnTo>
                  <a:lnTo>
                    <a:pt x="4412869" y="1823465"/>
                  </a:lnTo>
                  <a:lnTo>
                    <a:pt x="303910" y="1823465"/>
                  </a:lnTo>
                  <a:lnTo>
                    <a:pt x="254603" y="1819489"/>
                  </a:lnTo>
                  <a:lnTo>
                    <a:pt x="207832" y="1807977"/>
                  </a:lnTo>
                  <a:lnTo>
                    <a:pt x="164224" y="1789553"/>
                  </a:lnTo>
                  <a:lnTo>
                    <a:pt x="124404" y="1764842"/>
                  </a:lnTo>
                  <a:lnTo>
                    <a:pt x="88995" y="1734470"/>
                  </a:lnTo>
                  <a:lnTo>
                    <a:pt x="58623" y="1699061"/>
                  </a:lnTo>
                  <a:lnTo>
                    <a:pt x="33912" y="1659241"/>
                  </a:lnTo>
                  <a:lnTo>
                    <a:pt x="15488" y="1615633"/>
                  </a:lnTo>
                  <a:lnTo>
                    <a:pt x="3976" y="1568862"/>
                  </a:lnTo>
                  <a:lnTo>
                    <a:pt x="0" y="1519554"/>
                  </a:lnTo>
                  <a:lnTo>
                    <a:pt x="0" y="303911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566911" y="4211192"/>
              <a:ext cx="103505" cy="601980"/>
            </a:xfrm>
            <a:custGeom>
              <a:avLst/>
              <a:gdLst/>
              <a:ahLst/>
              <a:cxnLst/>
              <a:rect l="l" t="t" r="r" b="b"/>
              <a:pathLst>
                <a:path w="103504" h="601979">
                  <a:moveTo>
                    <a:pt x="7112" y="505586"/>
                  </a:moveTo>
                  <a:lnTo>
                    <a:pt x="1016" y="509142"/>
                  </a:lnTo>
                  <a:lnTo>
                    <a:pt x="0" y="512952"/>
                  </a:lnTo>
                  <a:lnTo>
                    <a:pt x="51689" y="601598"/>
                  </a:lnTo>
                  <a:lnTo>
                    <a:pt x="59020" y="589025"/>
                  </a:lnTo>
                  <a:lnTo>
                    <a:pt x="45339" y="589025"/>
                  </a:lnTo>
                  <a:lnTo>
                    <a:pt x="45339" y="565603"/>
                  </a:lnTo>
                  <a:lnTo>
                    <a:pt x="10922" y="506602"/>
                  </a:lnTo>
                  <a:lnTo>
                    <a:pt x="7112" y="505586"/>
                  </a:lnTo>
                  <a:close/>
                </a:path>
                <a:path w="103504" h="601979">
                  <a:moveTo>
                    <a:pt x="45339" y="565603"/>
                  </a:moveTo>
                  <a:lnTo>
                    <a:pt x="45339" y="589025"/>
                  </a:lnTo>
                  <a:lnTo>
                    <a:pt x="58039" y="589025"/>
                  </a:lnTo>
                  <a:lnTo>
                    <a:pt x="58039" y="585850"/>
                  </a:lnTo>
                  <a:lnTo>
                    <a:pt x="46228" y="585850"/>
                  </a:lnTo>
                  <a:lnTo>
                    <a:pt x="51689" y="576489"/>
                  </a:lnTo>
                  <a:lnTo>
                    <a:pt x="45339" y="565603"/>
                  </a:lnTo>
                  <a:close/>
                </a:path>
                <a:path w="103504" h="601979">
                  <a:moveTo>
                    <a:pt x="96266" y="505586"/>
                  </a:moveTo>
                  <a:lnTo>
                    <a:pt x="92456" y="506602"/>
                  </a:lnTo>
                  <a:lnTo>
                    <a:pt x="58039" y="565603"/>
                  </a:lnTo>
                  <a:lnTo>
                    <a:pt x="58039" y="589025"/>
                  </a:lnTo>
                  <a:lnTo>
                    <a:pt x="59020" y="589025"/>
                  </a:lnTo>
                  <a:lnTo>
                    <a:pt x="103378" y="512952"/>
                  </a:lnTo>
                  <a:lnTo>
                    <a:pt x="102362" y="509142"/>
                  </a:lnTo>
                  <a:lnTo>
                    <a:pt x="96266" y="505586"/>
                  </a:lnTo>
                  <a:close/>
                </a:path>
                <a:path w="103504" h="601979">
                  <a:moveTo>
                    <a:pt x="51689" y="576489"/>
                  </a:moveTo>
                  <a:lnTo>
                    <a:pt x="46228" y="585850"/>
                  </a:lnTo>
                  <a:lnTo>
                    <a:pt x="57150" y="585850"/>
                  </a:lnTo>
                  <a:lnTo>
                    <a:pt x="51689" y="576489"/>
                  </a:lnTo>
                  <a:close/>
                </a:path>
                <a:path w="103504" h="601979">
                  <a:moveTo>
                    <a:pt x="58039" y="565603"/>
                  </a:moveTo>
                  <a:lnTo>
                    <a:pt x="51689" y="576489"/>
                  </a:lnTo>
                  <a:lnTo>
                    <a:pt x="57150" y="585850"/>
                  </a:lnTo>
                  <a:lnTo>
                    <a:pt x="58039" y="585850"/>
                  </a:lnTo>
                  <a:lnTo>
                    <a:pt x="58039" y="565603"/>
                  </a:lnTo>
                  <a:close/>
                </a:path>
                <a:path w="103504" h="601979">
                  <a:moveTo>
                    <a:pt x="58039" y="0"/>
                  </a:moveTo>
                  <a:lnTo>
                    <a:pt x="45339" y="0"/>
                  </a:lnTo>
                  <a:lnTo>
                    <a:pt x="45339" y="565603"/>
                  </a:lnTo>
                  <a:lnTo>
                    <a:pt x="51689" y="576489"/>
                  </a:lnTo>
                  <a:lnTo>
                    <a:pt x="58039" y="565603"/>
                  </a:lnTo>
                  <a:lnTo>
                    <a:pt x="5803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316598" y="4861179"/>
              <a:ext cx="4716780" cy="1102995"/>
            </a:xfrm>
            <a:custGeom>
              <a:avLst/>
              <a:gdLst/>
              <a:ahLst/>
              <a:cxnLst/>
              <a:rect l="l" t="t" r="r" b="b"/>
              <a:pathLst>
                <a:path w="4716780" h="1102995">
                  <a:moveTo>
                    <a:pt x="4533010" y="0"/>
                  </a:moveTo>
                  <a:lnTo>
                    <a:pt x="183768" y="0"/>
                  </a:lnTo>
                  <a:lnTo>
                    <a:pt x="134922" y="6565"/>
                  </a:lnTo>
                  <a:lnTo>
                    <a:pt x="91026" y="25094"/>
                  </a:lnTo>
                  <a:lnTo>
                    <a:pt x="53832" y="53832"/>
                  </a:lnTo>
                  <a:lnTo>
                    <a:pt x="25094" y="91026"/>
                  </a:lnTo>
                  <a:lnTo>
                    <a:pt x="6565" y="134922"/>
                  </a:lnTo>
                  <a:lnTo>
                    <a:pt x="0" y="183769"/>
                  </a:lnTo>
                  <a:lnTo>
                    <a:pt x="0" y="918845"/>
                  </a:lnTo>
                  <a:lnTo>
                    <a:pt x="6565" y="967695"/>
                  </a:lnTo>
                  <a:lnTo>
                    <a:pt x="25094" y="1011593"/>
                  </a:lnTo>
                  <a:lnTo>
                    <a:pt x="53832" y="1048786"/>
                  </a:lnTo>
                  <a:lnTo>
                    <a:pt x="91026" y="1077522"/>
                  </a:lnTo>
                  <a:lnTo>
                    <a:pt x="134922" y="1096049"/>
                  </a:lnTo>
                  <a:lnTo>
                    <a:pt x="183768" y="1102614"/>
                  </a:lnTo>
                  <a:lnTo>
                    <a:pt x="4533010" y="1102614"/>
                  </a:lnTo>
                  <a:lnTo>
                    <a:pt x="4581857" y="1096049"/>
                  </a:lnTo>
                  <a:lnTo>
                    <a:pt x="4625753" y="1077522"/>
                  </a:lnTo>
                  <a:lnTo>
                    <a:pt x="4662947" y="1048786"/>
                  </a:lnTo>
                  <a:lnTo>
                    <a:pt x="4691685" y="1011593"/>
                  </a:lnTo>
                  <a:lnTo>
                    <a:pt x="4710214" y="967695"/>
                  </a:lnTo>
                  <a:lnTo>
                    <a:pt x="4716780" y="918845"/>
                  </a:lnTo>
                  <a:lnTo>
                    <a:pt x="4716780" y="183769"/>
                  </a:lnTo>
                  <a:lnTo>
                    <a:pt x="4710214" y="134922"/>
                  </a:lnTo>
                  <a:lnTo>
                    <a:pt x="4691685" y="91026"/>
                  </a:lnTo>
                  <a:lnTo>
                    <a:pt x="4662947" y="53832"/>
                  </a:lnTo>
                  <a:lnTo>
                    <a:pt x="4625753" y="25094"/>
                  </a:lnTo>
                  <a:lnTo>
                    <a:pt x="4581857" y="6565"/>
                  </a:lnTo>
                  <a:lnTo>
                    <a:pt x="4533010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316598" y="4861179"/>
              <a:ext cx="4716780" cy="1102995"/>
            </a:xfrm>
            <a:custGeom>
              <a:avLst/>
              <a:gdLst/>
              <a:ahLst/>
              <a:cxnLst/>
              <a:rect l="l" t="t" r="r" b="b"/>
              <a:pathLst>
                <a:path w="4716780" h="1102995">
                  <a:moveTo>
                    <a:pt x="0" y="183769"/>
                  </a:moveTo>
                  <a:lnTo>
                    <a:pt x="6565" y="134922"/>
                  </a:lnTo>
                  <a:lnTo>
                    <a:pt x="25094" y="91026"/>
                  </a:lnTo>
                  <a:lnTo>
                    <a:pt x="53832" y="53832"/>
                  </a:lnTo>
                  <a:lnTo>
                    <a:pt x="91026" y="25094"/>
                  </a:lnTo>
                  <a:lnTo>
                    <a:pt x="134922" y="6565"/>
                  </a:lnTo>
                  <a:lnTo>
                    <a:pt x="183768" y="0"/>
                  </a:lnTo>
                  <a:lnTo>
                    <a:pt x="4533010" y="0"/>
                  </a:lnTo>
                  <a:lnTo>
                    <a:pt x="4581857" y="6565"/>
                  </a:lnTo>
                  <a:lnTo>
                    <a:pt x="4625753" y="25094"/>
                  </a:lnTo>
                  <a:lnTo>
                    <a:pt x="4662947" y="53832"/>
                  </a:lnTo>
                  <a:lnTo>
                    <a:pt x="4691685" y="91026"/>
                  </a:lnTo>
                  <a:lnTo>
                    <a:pt x="4710214" y="134922"/>
                  </a:lnTo>
                  <a:lnTo>
                    <a:pt x="4716780" y="183769"/>
                  </a:lnTo>
                  <a:lnTo>
                    <a:pt x="4716780" y="918845"/>
                  </a:lnTo>
                  <a:lnTo>
                    <a:pt x="4710214" y="967695"/>
                  </a:lnTo>
                  <a:lnTo>
                    <a:pt x="4691685" y="1011593"/>
                  </a:lnTo>
                  <a:lnTo>
                    <a:pt x="4662947" y="1048786"/>
                  </a:lnTo>
                  <a:lnTo>
                    <a:pt x="4625753" y="1077522"/>
                  </a:lnTo>
                  <a:lnTo>
                    <a:pt x="4581857" y="1096049"/>
                  </a:lnTo>
                  <a:lnTo>
                    <a:pt x="4533010" y="1102614"/>
                  </a:lnTo>
                  <a:lnTo>
                    <a:pt x="183768" y="1102614"/>
                  </a:lnTo>
                  <a:lnTo>
                    <a:pt x="134922" y="1096049"/>
                  </a:lnTo>
                  <a:lnTo>
                    <a:pt x="91026" y="1077522"/>
                  </a:lnTo>
                  <a:lnTo>
                    <a:pt x="53832" y="1048786"/>
                  </a:lnTo>
                  <a:lnTo>
                    <a:pt x="25094" y="1011593"/>
                  </a:lnTo>
                  <a:lnTo>
                    <a:pt x="6565" y="967695"/>
                  </a:lnTo>
                  <a:lnTo>
                    <a:pt x="0" y="918845"/>
                  </a:lnTo>
                  <a:lnTo>
                    <a:pt x="0" y="183769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sz="half" idx="3"/>
          </p:nvPr>
        </p:nvSpPr>
        <p:spPr>
          <a:prstGeom prst="rect">
            <a:avLst/>
          </a:prstGeom>
        </p:spPr>
        <p:txBody>
          <a:bodyPr vert="horz" wrap="square" lIns="0" tIns="153035" rIns="0" bIns="0" rtlCol="0">
            <a:spAutoFit/>
          </a:bodyPr>
          <a:lstStyle/>
          <a:p>
            <a:pPr marR="2365375" algn="ctr">
              <a:lnSpc>
                <a:spcPct val="100000"/>
              </a:lnSpc>
              <a:spcBef>
                <a:spcPts val="1205"/>
              </a:spcBef>
            </a:pPr>
            <a:r>
              <a:rPr spc="-20" dirty="0"/>
              <a:t>Data</a:t>
            </a:r>
            <a:r>
              <a:rPr spc="-55" dirty="0"/>
              <a:t> </a:t>
            </a:r>
            <a:r>
              <a:rPr spc="-20" dirty="0"/>
              <a:t>Wrangling</a:t>
            </a:r>
          </a:p>
          <a:p>
            <a:pPr marL="315595" marR="73025" indent="-1270" algn="ctr">
              <a:lnSpc>
                <a:spcPct val="100000"/>
              </a:lnSpc>
              <a:spcBef>
                <a:spcPts val="950"/>
              </a:spcBef>
            </a:pPr>
            <a:r>
              <a:rPr sz="2400" spc="-50" dirty="0">
                <a:solidFill>
                  <a:srgbClr val="FFFFFF"/>
                </a:solidFill>
              </a:rPr>
              <a:t>We</a:t>
            </a:r>
            <a:r>
              <a:rPr sz="2400" spc="-10" dirty="0">
                <a:solidFill>
                  <a:srgbClr val="FFFFFF"/>
                </a:solidFill>
              </a:rPr>
              <a:t> </a:t>
            </a:r>
            <a:r>
              <a:rPr sz="2400" dirty="0">
                <a:solidFill>
                  <a:srgbClr val="FFFFFF"/>
                </a:solidFill>
              </a:rPr>
              <a:t>check</a:t>
            </a:r>
            <a:r>
              <a:rPr sz="2400" spc="-5" dirty="0">
                <a:solidFill>
                  <a:srgbClr val="FFFFFF"/>
                </a:solidFill>
              </a:rPr>
              <a:t> </a:t>
            </a:r>
            <a:r>
              <a:rPr sz="2400" dirty="0">
                <a:solidFill>
                  <a:srgbClr val="FFFFFF"/>
                </a:solidFill>
              </a:rPr>
              <a:t>missing</a:t>
            </a:r>
            <a:r>
              <a:rPr sz="2400" spc="-25" dirty="0">
                <a:solidFill>
                  <a:srgbClr val="FFFFFF"/>
                </a:solidFill>
              </a:rPr>
              <a:t> </a:t>
            </a:r>
            <a:r>
              <a:rPr sz="2400" spc="-15" dirty="0">
                <a:solidFill>
                  <a:srgbClr val="FFFFFF"/>
                </a:solidFill>
              </a:rPr>
              <a:t>data,</a:t>
            </a:r>
            <a:r>
              <a:rPr sz="2400" spc="-10" dirty="0">
                <a:solidFill>
                  <a:srgbClr val="FFFFFF"/>
                </a:solidFill>
              </a:rPr>
              <a:t> </a:t>
            </a:r>
            <a:r>
              <a:rPr sz="2400" dirty="0">
                <a:solidFill>
                  <a:srgbClr val="FFFFFF"/>
                </a:solidFill>
              </a:rPr>
              <a:t>and </a:t>
            </a:r>
            <a:r>
              <a:rPr sz="2400" spc="5" dirty="0">
                <a:solidFill>
                  <a:srgbClr val="FFFFFF"/>
                </a:solidFill>
              </a:rPr>
              <a:t> </a:t>
            </a:r>
            <a:r>
              <a:rPr sz="2400" spc="-5" dirty="0">
                <a:solidFill>
                  <a:srgbClr val="FFFFFF"/>
                </a:solidFill>
              </a:rPr>
              <a:t>replace </a:t>
            </a:r>
            <a:r>
              <a:rPr sz="2400" dirty="0">
                <a:solidFill>
                  <a:srgbClr val="FFFFFF"/>
                </a:solidFill>
              </a:rPr>
              <a:t>it with </a:t>
            </a:r>
            <a:r>
              <a:rPr sz="2400" spc="-10" dirty="0">
                <a:solidFill>
                  <a:srgbClr val="FFFFFF"/>
                </a:solidFill>
              </a:rPr>
              <a:t>appropriate </a:t>
            </a:r>
            <a:r>
              <a:rPr sz="2400" spc="-5" dirty="0">
                <a:solidFill>
                  <a:srgbClr val="FFFFFF"/>
                </a:solidFill>
              </a:rPr>
              <a:t> </a:t>
            </a:r>
            <a:r>
              <a:rPr sz="2400" spc="-10" dirty="0">
                <a:solidFill>
                  <a:srgbClr val="FFFFFF"/>
                </a:solidFill>
              </a:rPr>
              <a:t>substitute; </a:t>
            </a:r>
            <a:r>
              <a:rPr sz="2400" dirty="0">
                <a:solidFill>
                  <a:srgbClr val="FFFFFF"/>
                </a:solidFill>
              </a:rPr>
              <a:t>in </a:t>
            </a:r>
            <a:r>
              <a:rPr sz="2400" spc="-5" dirty="0">
                <a:solidFill>
                  <a:srgbClr val="FFFFFF"/>
                </a:solidFill>
              </a:rPr>
              <a:t>our case, </a:t>
            </a:r>
            <a:r>
              <a:rPr sz="2400" spc="-15" dirty="0">
                <a:solidFill>
                  <a:srgbClr val="FFFFFF"/>
                </a:solidFill>
              </a:rPr>
              <a:t>we </a:t>
            </a:r>
            <a:r>
              <a:rPr sz="2400" spc="-5" dirty="0">
                <a:solidFill>
                  <a:srgbClr val="FFFFFF"/>
                </a:solidFill>
              </a:rPr>
              <a:t>replace </a:t>
            </a:r>
            <a:r>
              <a:rPr sz="2400" spc="-530" dirty="0">
                <a:solidFill>
                  <a:srgbClr val="FFFFFF"/>
                </a:solidFill>
              </a:rPr>
              <a:t> </a:t>
            </a:r>
            <a:r>
              <a:rPr sz="2400" dirty="0">
                <a:solidFill>
                  <a:srgbClr val="FFFFFF"/>
                </a:solidFill>
              </a:rPr>
              <a:t>missing </a:t>
            </a:r>
            <a:r>
              <a:rPr sz="2400" spc="-10" dirty="0">
                <a:solidFill>
                  <a:srgbClr val="FFFFFF"/>
                </a:solidFill>
              </a:rPr>
              <a:t>payload </a:t>
            </a:r>
            <a:r>
              <a:rPr sz="2400" dirty="0">
                <a:solidFill>
                  <a:srgbClr val="FFFFFF"/>
                </a:solidFill>
              </a:rPr>
              <a:t>mass with the </a:t>
            </a:r>
            <a:r>
              <a:rPr sz="2400" spc="5" dirty="0">
                <a:solidFill>
                  <a:srgbClr val="FFFFFF"/>
                </a:solidFill>
              </a:rPr>
              <a:t> </a:t>
            </a:r>
            <a:r>
              <a:rPr sz="2400" spc="-20" dirty="0">
                <a:solidFill>
                  <a:srgbClr val="FFFFFF"/>
                </a:solidFill>
              </a:rPr>
              <a:t>average.</a:t>
            </a:r>
            <a:endParaRPr sz="2400"/>
          </a:p>
          <a:p>
            <a:pPr>
              <a:lnSpc>
                <a:spcPct val="100000"/>
              </a:lnSpc>
            </a:pPr>
            <a:endParaRPr sz="2400"/>
          </a:p>
          <a:p>
            <a:pPr>
              <a:lnSpc>
                <a:spcPct val="100000"/>
              </a:lnSpc>
            </a:pPr>
            <a:endParaRPr sz="3050"/>
          </a:p>
          <a:p>
            <a:pPr marL="240665" marR="5080" algn="ctr">
              <a:lnSpc>
                <a:spcPct val="100000"/>
              </a:lnSpc>
            </a:pPr>
            <a:r>
              <a:rPr sz="2400" spc="-50" dirty="0">
                <a:solidFill>
                  <a:srgbClr val="FFFFFF"/>
                </a:solidFill>
              </a:rPr>
              <a:t>We</a:t>
            </a:r>
            <a:r>
              <a:rPr sz="2400" spc="-15" dirty="0">
                <a:solidFill>
                  <a:srgbClr val="FFFFFF"/>
                </a:solidFill>
              </a:rPr>
              <a:t> </a:t>
            </a:r>
            <a:r>
              <a:rPr sz="2400" spc="-10" dirty="0">
                <a:solidFill>
                  <a:srgbClr val="FFFFFF"/>
                </a:solidFill>
              </a:rPr>
              <a:t>define</a:t>
            </a:r>
            <a:r>
              <a:rPr sz="2400" spc="5" dirty="0">
                <a:solidFill>
                  <a:srgbClr val="FFFFFF"/>
                </a:solidFill>
              </a:rPr>
              <a:t> </a:t>
            </a:r>
            <a:r>
              <a:rPr sz="2400" dirty="0">
                <a:solidFill>
                  <a:srgbClr val="FFFFFF"/>
                </a:solidFill>
              </a:rPr>
              <a:t>a</a:t>
            </a:r>
            <a:r>
              <a:rPr sz="2400" spc="-15" dirty="0">
                <a:solidFill>
                  <a:srgbClr val="FFFFFF"/>
                </a:solidFill>
              </a:rPr>
              <a:t> </a:t>
            </a:r>
            <a:r>
              <a:rPr sz="2400" spc="-10" dirty="0">
                <a:solidFill>
                  <a:srgbClr val="FFFFFF"/>
                </a:solidFill>
              </a:rPr>
              <a:t>column</a:t>
            </a:r>
            <a:r>
              <a:rPr sz="2400" spc="-25" dirty="0">
                <a:solidFill>
                  <a:srgbClr val="FFFFFF"/>
                </a:solidFill>
              </a:rPr>
              <a:t> </a:t>
            </a:r>
            <a:r>
              <a:rPr sz="2400" spc="-20" dirty="0">
                <a:solidFill>
                  <a:srgbClr val="FFFFFF"/>
                </a:solidFill>
              </a:rPr>
              <a:t>for</a:t>
            </a:r>
            <a:r>
              <a:rPr sz="2400" spc="-15" dirty="0">
                <a:solidFill>
                  <a:srgbClr val="FFFFFF"/>
                </a:solidFill>
              </a:rPr>
              <a:t> </a:t>
            </a:r>
            <a:r>
              <a:rPr sz="2400" dirty="0">
                <a:solidFill>
                  <a:srgbClr val="FFFFFF"/>
                </a:solidFill>
              </a:rPr>
              <a:t>the</a:t>
            </a:r>
            <a:r>
              <a:rPr sz="2400" spc="-20" dirty="0">
                <a:solidFill>
                  <a:srgbClr val="FFFFFF"/>
                </a:solidFill>
              </a:rPr>
              <a:t> </a:t>
            </a:r>
            <a:r>
              <a:rPr sz="2400" spc="-5" dirty="0">
                <a:solidFill>
                  <a:srgbClr val="FFFFFF"/>
                </a:solidFill>
              </a:rPr>
              <a:t>output, </a:t>
            </a:r>
            <a:r>
              <a:rPr sz="2400" spc="-530" dirty="0">
                <a:solidFill>
                  <a:srgbClr val="FFFFFF"/>
                </a:solidFill>
              </a:rPr>
              <a:t> </a:t>
            </a:r>
            <a:r>
              <a:rPr sz="2400" spc="-15" dirty="0">
                <a:solidFill>
                  <a:srgbClr val="FFFFFF"/>
                </a:solidFill>
              </a:rPr>
              <a:t>to</a:t>
            </a:r>
            <a:r>
              <a:rPr sz="2400" spc="-30" dirty="0">
                <a:solidFill>
                  <a:srgbClr val="FFFFFF"/>
                </a:solidFill>
              </a:rPr>
              <a:t> </a:t>
            </a:r>
            <a:r>
              <a:rPr sz="2400" spc="-5" dirty="0">
                <a:solidFill>
                  <a:srgbClr val="FFFFFF"/>
                </a:solidFill>
              </a:rPr>
              <a:t>be</a:t>
            </a:r>
            <a:r>
              <a:rPr sz="2400" spc="-10" dirty="0">
                <a:solidFill>
                  <a:srgbClr val="FFFFFF"/>
                </a:solidFill>
              </a:rPr>
              <a:t> </a:t>
            </a:r>
            <a:r>
              <a:rPr sz="2400" dirty="0">
                <a:solidFill>
                  <a:srgbClr val="FFFFFF"/>
                </a:solidFill>
              </a:rPr>
              <a:t>0</a:t>
            </a:r>
            <a:r>
              <a:rPr sz="2400" spc="-5" dirty="0">
                <a:solidFill>
                  <a:srgbClr val="FFFFFF"/>
                </a:solidFill>
              </a:rPr>
              <a:t> </a:t>
            </a:r>
            <a:r>
              <a:rPr sz="2400" dirty="0">
                <a:solidFill>
                  <a:srgbClr val="FFFFFF"/>
                </a:solidFill>
              </a:rPr>
              <a:t>if</a:t>
            </a:r>
            <a:r>
              <a:rPr sz="2400" spc="-10" dirty="0">
                <a:solidFill>
                  <a:srgbClr val="FFFFFF"/>
                </a:solidFill>
              </a:rPr>
              <a:t> </a:t>
            </a:r>
            <a:r>
              <a:rPr sz="2400" spc="-15" dirty="0">
                <a:solidFill>
                  <a:srgbClr val="FFFFFF"/>
                </a:solidFill>
              </a:rPr>
              <a:t>failure</a:t>
            </a:r>
            <a:r>
              <a:rPr sz="2400" dirty="0">
                <a:solidFill>
                  <a:srgbClr val="FFFFFF"/>
                </a:solidFill>
              </a:rPr>
              <a:t> and</a:t>
            </a:r>
            <a:r>
              <a:rPr sz="2400" spc="-10" dirty="0">
                <a:solidFill>
                  <a:srgbClr val="FFFFFF"/>
                </a:solidFill>
              </a:rPr>
              <a:t> </a:t>
            </a:r>
            <a:r>
              <a:rPr sz="2400" dirty="0">
                <a:solidFill>
                  <a:srgbClr val="FFFFFF"/>
                </a:solidFill>
              </a:rPr>
              <a:t>1</a:t>
            </a:r>
            <a:r>
              <a:rPr sz="2400" spc="-20" dirty="0">
                <a:solidFill>
                  <a:srgbClr val="FFFFFF"/>
                </a:solidFill>
              </a:rPr>
              <a:t> </a:t>
            </a:r>
            <a:r>
              <a:rPr sz="2400" dirty="0">
                <a:solidFill>
                  <a:srgbClr val="FFFFFF"/>
                </a:solidFill>
              </a:rPr>
              <a:t>if</a:t>
            </a:r>
            <a:r>
              <a:rPr sz="2400" spc="-5" dirty="0">
                <a:solidFill>
                  <a:srgbClr val="FFFFFF"/>
                </a:solidFill>
              </a:rPr>
              <a:t> success.</a:t>
            </a:r>
            <a:endParaRPr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52271"/>
            <a:ext cx="8255000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u="none" spc="-5" dirty="0"/>
              <a:t>EDA</a:t>
            </a:r>
            <a:r>
              <a:rPr u="none" spc="-20" dirty="0"/>
              <a:t> </a:t>
            </a:r>
            <a:r>
              <a:rPr u="none" spc="-5" dirty="0"/>
              <a:t>with</a:t>
            </a:r>
            <a:r>
              <a:rPr u="none" spc="-15" dirty="0"/>
              <a:t> </a:t>
            </a:r>
            <a:r>
              <a:rPr u="none" spc="-5" dirty="0"/>
              <a:t>data</a:t>
            </a:r>
            <a:r>
              <a:rPr u="none" spc="-20" dirty="0"/>
              <a:t> </a:t>
            </a:r>
            <a:r>
              <a:rPr u="none" spc="-5" dirty="0"/>
              <a:t>visualization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66800" y="2770182"/>
            <a:ext cx="4367530" cy="1630680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5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5" dirty="0">
                <a:solidFill>
                  <a:srgbClr val="006FC0"/>
                </a:solidFill>
                <a:latin typeface="Calibri"/>
                <a:cs typeface="Calibri"/>
              </a:rPr>
              <a:t>The</a:t>
            </a:r>
            <a:r>
              <a:rPr sz="2000" spc="-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Calibri"/>
                <a:cs typeface="Calibri"/>
              </a:rPr>
              <a:t>number</a:t>
            </a:r>
            <a:r>
              <a:rPr sz="20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Calibri"/>
                <a:cs typeface="Calibri"/>
              </a:rPr>
              <a:t>of flights and </a:t>
            </a:r>
            <a:r>
              <a:rPr sz="2000" spc="-10" dirty="0">
                <a:solidFill>
                  <a:srgbClr val="006FC0"/>
                </a:solidFill>
                <a:latin typeface="Calibri"/>
                <a:cs typeface="Calibri"/>
              </a:rPr>
              <a:t>payload</a:t>
            </a:r>
            <a:r>
              <a:rPr sz="20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Calibri"/>
                <a:cs typeface="Calibri"/>
              </a:rPr>
              <a:t>mass</a:t>
            </a:r>
            <a:endParaRPr sz="20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5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5" dirty="0">
                <a:solidFill>
                  <a:srgbClr val="006FC0"/>
                </a:solidFill>
                <a:latin typeface="Calibri"/>
                <a:cs typeface="Calibri"/>
              </a:rPr>
              <a:t>Launch</a:t>
            </a:r>
            <a:r>
              <a:rPr sz="2000" spc="-10" dirty="0">
                <a:solidFill>
                  <a:srgbClr val="006FC0"/>
                </a:solidFill>
                <a:latin typeface="Calibri"/>
                <a:cs typeface="Calibri"/>
              </a:rPr>
              <a:t> site </a:t>
            </a:r>
            <a:r>
              <a:rPr sz="2000" dirty="0">
                <a:solidFill>
                  <a:srgbClr val="006FC0"/>
                </a:solidFill>
                <a:latin typeface="Calibri"/>
                <a:cs typeface="Calibri"/>
              </a:rPr>
              <a:t>and</a:t>
            </a:r>
            <a:r>
              <a:rPr sz="2000" spc="-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06FC0"/>
                </a:solidFill>
                <a:latin typeface="Calibri"/>
                <a:cs typeface="Calibri"/>
              </a:rPr>
              <a:t>flight</a:t>
            </a:r>
            <a:r>
              <a:rPr sz="2000" spc="-5" dirty="0">
                <a:solidFill>
                  <a:srgbClr val="006FC0"/>
                </a:solidFill>
                <a:latin typeface="Calibri"/>
                <a:cs typeface="Calibri"/>
              </a:rPr>
              <a:t> number</a:t>
            </a:r>
            <a:endParaRPr sz="20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6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15" dirty="0">
                <a:solidFill>
                  <a:srgbClr val="006FC0"/>
                </a:solidFill>
                <a:latin typeface="Calibri"/>
                <a:cs typeface="Calibri"/>
              </a:rPr>
              <a:t>Payload</a:t>
            </a:r>
            <a:r>
              <a:rPr sz="2000" spc="-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Calibri"/>
                <a:cs typeface="Calibri"/>
              </a:rPr>
              <a:t>mass</a:t>
            </a:r>
            <a:r>
              <a:rPr sz="2000" spc="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6FC0"/>
                </a:solidFill>
                <a:latin typeface="Calibri"/>
                <a:cs typeface="Calibri"/>
              </a:rPr>
              <a:t>and</a:t>
            </a:r>
            <a:r>
              <a:rPr sz="2000" spc="-5" dirty="0">
                <a:solidFill>
                  <a:srgbClr val="006FC0"/>
                </a:solidFill>
                <a:latin typeface="Calibri"/>
                <a:cs typeface="Calibri"/>
              </a:rPr>
              <a:t> launch</a:t>
            </a:r>
            <a:r>
              <a:rPr sz="20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06FC0"/>
                </a:solidFill>
                <a:latin typeface="Calibri"/>
                <a:cs typeface="Calibri"/>
              </a:rPr>
              <a:t>site</a:t>
            </a:r>
            <a:endParaRPr sz="20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6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5" dirty="0">
                <a:solidFill>
                  <a:srgbClr val="006FC0"/>
                </a:solidFill>
                <a:latin typeface="Calibri"/>
                <a:cs typeface="Calibri"/>
              </a:rPr>
              <a:t>Success</a:t>
            </a:r>
            <a:r>
              <a:rPr sz="2000" spc="-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006FC0"/>
                </a:solidFill>
                <a:latin typeface="Calibri"/>
                <a:cs typeface="Calibri"/>
              </a:rPr>
              <a:t>rate</a:t>
            </a:r>
            <a:r>
              <a:rPr sz="2000" spc="-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Calibri"/>
                <a:cs typeface="Calibri"/>
              </a:rPr>
              <a:t>and</a:t>
            </a:r>
            <a:r>
              <a:rPr sz="2000" spc="-10" dirty="0">
                <a:solidFill>
                  <a:srgbClr val="006FC0"/>
                </a:solidFill>
                <a:latin typeface="Calibri"/>
                <a:cs typeface="Calibri"/>
              </a:rPr>
              <a:t> orbit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919480" y="1475367"/>
            <a:ext cx="10310495" cy="1107354"/>
          </a:xfrm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12700" marR="495300">
              <a:lnSpc>
                <a:spcPts val="2590"/>
              </a:lnSpc>
            </a:pPr>
            <a:r>
              <a:rPr sz="2400" dirty="0" smtClean="0"/>
              <a:t>In </a:t>
            </a:r>
            <a:r>
              <a:rPr sz="2400" dirty="0"/>
              <a:t>this </a:t>
            </a:r>
            <a:r>
              <a:rPr sz="2400" spc="-5" dirty="0"/>
              <a:t>notebook, </a:t>
            </a:r>
            <a:r>
              <a:rPr sz="2400" spc="-15" dirty="0"/>
              <a:t>we </a:t>
            </a:r>
            <a:r>
              <a:rPr sz="2400" spc="-10" dirty="0"/>
              <a:t>perform </a:t>
            </a:r>
            <a:r>
              <a:rPr sz="2400" spc="-5" dirty="0"/>
              <a:t>preliminary </a:t>
            </a:r>
            <a:r>
              <a:rPr sz="2400" spc="-15" dirty="0"/>
              <a:t>EDA </a:t>
            </a:r>
            <a:r>
              <a:rPr sz="2400" dirty="0"/>
              <a:t>with </a:t>
            </a:r>
            <a:r>
              <a:rPr sz="2400" spc="-5" dirty="0"/>
              <a:t>some visualization </a:t>
            </a:r>
            <a:r>
              <a:rPr sz="2400" spc="-20" dirty="0"/>
              <a:t>to </a:t>
            </a:r>
            <a:r>
              <a:rPr sz="2400" spc="-15" dirty="0"/>
              <a:t>get </a:t>
            </a:r>
            <a:r>
              <a:rPr sz="2400" dirty="0"/>
              <a:t>an </a:t>
            </a:r>
            <a:r>
              <a:rPr sz="2400" spc="-530" dirty="0"/>
              <a:t> </a:t>
            </a:r>
            <a:r>
              <a:rPr sz="2400" dirty="0"/>
              <a:t>idea about the</a:t>
            </a:r>
            <a:r>
              <a:rPr sz="2400" spc="-10" dirty="0"/>
              <a:t> relationship</a:t>
            </a:r>
            <a:r>
              <a:rPr sz="2400" dirty="0"/>
              <a:t> </a:t>
            </a:r>
            <a:r>
              <a:rPr sz="2400" spc="-10" dirty="0"/>
              <a:t>between</a:t>
            </a:r>
            <a:r>
              <a:rPr sz="2400" spc="5" dirty="0"/>
              <a:t> </a:t>
            </a:r>
            <a:r>
              <a:rPr sz="2400" spc="-20" dirty="0"/>
              <a:t>different</a:t>
            </a:r>
            <a:r>
              <a:rPr sz="2400" dirty="0"/>
              <a:t> </a:t>
            </a:r>
            <a:r>
              <a:rPr sz="2400" spc="-20" dirty="0"/>
              <a:t>factors</a:t>
            </a:r>
            <a:r>
              <a:rPr sz="2400" dirty="0"/>
              <a:t> and </a:t>
            </a:r>
            <a:r>
              <a:rPr sz="2400" spc="-5" dirty="0"/>
              <a:t>success </a:t>
            </a:r>
            <a:r>
              <a:rPr sz="2400" spc="-25" dirty="0"/>
              <a:t>rate.</a:t>
            </a:r>
            <a:r>
              <a:rPr sz="2400" spc="5" dirty="0"/>
              <a:t> </a:t>
            </a:r>
            <a:r>
              <a:rPr sz="2400" spc="-20" dirty="0"/>
              <a:t>So,</a:t>
            </a:r>
            <a:r>
              <a:rPr sz="2400" spc="-5" dirty="0"/>
              <a:t> </a:t>
            </a:r>
            <a:r>
              <a:rPr sz="2400" spc="-15" dirty="0"/>
              <a:t>we </a:t>
            </a:r>
            <a:r>
              <a:rPr sz="2400" spc="-10" dirty="0"/>
              <a:t> visualize</a:t>
            </a:r>
            <a:r>
              <a:rPr sz="2400" spc="-5" dirty="0"/>
              <a:t> </a:t>
            </a:r>
            <a:r>
              <a:rPr sz="2400" dirty="0"/>
              <a:t>the </a:t>
            </a:r>
            <a:r>
              <a:rPr sz="2400" spc="-10" dirty="0"/>
              <a:t>following:</a:t>
            </a:r>
            <a:endParaRPr sz="2400" dirty="0"/>
          </a:p>
        </p:txBody>
      </p:sp>
      <p:sp>
        <p:nvSpPr>
          <p:cNvPr id="5" name="object 5"/>
          <p:cNvSpPr txBox="1"/>
          <p:nvPr/>
        </p:nvSpPr>
        <p:spPr>
          <a:xfrm>
            <a:off x="5715000" y="2767142"/>
            <a:ext cx="4367530" cy="1631314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6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5" dirty="0">
                <a:solidFill>
                  <a:srgbClr val="006FC0"/>
                </a:solidFill>
                <a:latin typeface="Calibri"/>
                <a:cs typeface="Calibri"/>
              </a:rPr>
              <a:t>The</a:t>
            </a:r>
            <a:r>
              <a:rPr sz="2000" spc="-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Calibri"/>
                <a:cs typeface="Calibri"/>
              </a:rPr>
              <a:t>number</a:t>
            </a:r>
            <a:r>
              <a:rPr sz="20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Calibri"/>
                <a:cs typeface="Calibri"/>
              </a:rPr>
              <a:t>of flights and </a:t>
            </a:r>
            <a:r>
              <a:rPr sz="2000" spc="-10" dirty="0">
                <a:solidFill>
                  <a:srgbClr val="006FC0"/>
                </a:solidFill>
                <a:latin typeface="Calibri"/>
                <a:cs typeface="Calibri"/>
              </a:rPr>
              <a:t>payload</a:t>
            </a:r>
            <a:r>
              <a:rPr sz="20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Calibri"/>
                <a:cs typeface="Calibri"/>
              </a:rPr>
              <a:t>mass</a:t>
            </a:r>
            <a:endParaRPr sz="20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6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5" dirty="0">
                <a:solidFill>
                  <a:srgbClr val="006FC0"/>
                </a:solidFill>
                <a:latin typeface="Calibri"/>
                <a:cs typeface="Calibri"/>
              </a:rPr>
              <a:t>Flight</a:t>
            </a:r>
            <a:r>
              <a:rPr sz="2000" spc="-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Calibri"/>
                <a:cs typeface="Calibri"/>
              </a:rPr>
              <a:t>number and</a:t>
            </a:r>
            <a:r>
              <a:rPr sz="2000" spc="-10" dirty="0">
                <a:solidFill>
                  <a:srgbClr val="006FC0"/>
                </a:solidFill>
                <a:latin typeface="Calibri"/>
                <a:cs typeface="Calibri"/>
              </a:rPr>
              <a:t> orbit</a:t>
            </a:r>
            <a:endParaRPr sz="20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5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15" dirty="0">
                <a:solidFill>
                  <a:srgbClr val="006FC0"/>
                </a:solidFill>
                <a:latin typeface="Calibri"/>
                <a:cs typeface="Calibri"/>
              </a:rPr>
              <a:t>Payload</a:t>
            </a:r>
            <a:r>
              <a:rPr sz="2000" spc="-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Calibri"/>
                <a:cs typeface="Calibri"/>
              </a:rPr>
              <a:t>and</a:t>
            </a:r>
            <a:r>
              <a:rPr sz="2000" spc="-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06FC0"/>
                </a:solidFill>
                <a:latin typeface="Calibri"/>
                <a:cs typeface="Calibri"/>
              </a:rPr>
              <a:t>orbit</a:t>
            </a:r>
            <a:endParaRPr sz="20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6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5" dirty="0">
                <a:solidFill>
                  <a:srgbClr val="006FC0"/>
                </a:solidFill>
                <a:latin typeface="Calibri"/>
                <a:cs typeface="Calibri"/>
              </a:rPr>
              <a:t>Launch success</a:t>
            </a:r>
            <a:r>
              <a:rPr sz="2000" spc="-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Calibri"/>
                <a:cs typeface="Calibri"/>
              </a:rPr>
              <a:t>yearly</a:t>
            </a:r>
            <a:r>
              <a:rPr sz="2000" spc="-10" dirty="0">
                <a:solidFill>
                  <a:srgbClr val="006FC0"/>
                </a:solidFill>
                <a:latin typeface="Calibri"/>
                <a:cs typeface="Calibri"/>
              </a:rPr>
              <a:t> trend</a:t>
            </a:r>
            <a:endParaRPr sz="20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462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</TotalTime>
  <Words>1139</Words>
  <Application>Microsoft Office PowerPoint</Application>
  <PresentationFormat>Widescreen</PresentationFormat>
  <Paragraphs>152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Arial MT</vt:lpstr>
      <vt:lpstr>Calibri</vt:lpstr>
      <vt:lpstr>Copperplate Gothic Bold</vt:lpstr>
      <vt:lpstr>Courier New</vt:lpstr>
      <vt:lpstr>Office Theme</vt:lpstr>
      <vt:lpstr>   IBM Applied Data Science Capstone Project</vt:lpstr>
      <vt:lpstr>OUTLINE</vt:lpstr>
      <vt:lpstr>EXECUTIVE SUMMARY</vt:lpstr>
      <vt:lpstr>INTRODUCTION</vt:lpstr>
      <vt:lpstr>METHODOLOGY</vt:lpstr>
      <vt:lpstr>Data collection</vt:lpstr>
      <vt:lpstr>Data Cleaning</vt:lpstr>
      <vt:lpstr>Data Wrangling</vt:lpstr>
      <vt:lpstr>EDA with data visualization</vt:lpstr>
      <vt:lpstr>Correlation trends</vt:lpstr>
      <vt:lpstr>Correlation trends</vt:lpstr>
      <vt:lpstr>Correlation trends</vt:lpstr>
      <vt:lpstr>Correlation trends</vt:lpstr>
      <vt:lpstr>Correlation trends</vt:lpstr>
      <vt:lpstr>Correlation trends</vt:lpstr>
      <vt:lpstr>Correlation trends</vt:lpstr>
      <vt:lpstr>EDA with SQL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SQL Queries</vt:lpstr>
      <vt:lpstr>PowerPoint Presentation</vt:lpstr>
      <vt:lpstr>SQL Queries</vt:lpstr>
      <vt:lpstr>PowerPoint Presentation</vt:lpstr>
      <vt:lpstr>PowerPoint Presentation</vt:lpstr>
      <vt:lpstr>EDA with Dashboards</vt:lpstr>
      <vt:lpstr>PowerPoint Presentation</vt:lpstr>
      <vt:lpstr>Location characteristics</vt:lpstr>
      <vt:lpstr>DASHBOARD</vt:lpstr>
      <vt:lpstr>PowerPoint Presentation</vt:lpstr>
      <vt:lpstr>PowerPoint Presentation</vt:lpstr>
      <vt:lpstr>PowerPoint Presentation</vt:lpstr>
      <vt:lpstr>Predictive analysis</vt:lpstr>
      <vt:lpstr>CONCLUSION </vt:lpstr>
      <vt:lpstr>APPENDIX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TRENDS</dc:title>
  <dc:creator>Steve Hord</dc:creator>
  <cp:lastModifiedBy>DELL</cp:lastModifiedBy>
  <cp:revision>3</cp:revision>
  <dcterms:created xsi:type="dcterms:W3CDTF">2022-11-05T08:24:52Z</dcterms:created>
  <dcterms:modified xsi:type="dcterms:W3CDTF">2022-11-05T08:50:56Z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2022-11-05T00:00:00Z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2022-11-05T00:00:00Z</vt:filetime>
  </property>
</Properties>
</file>