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
      <p:font typeface="Canva Sans Medium" charset="1" panose="020B0603030501040103"/>
      <p:regular r:id="rId16"/>
    </p:embeddedFont>
    <p:embeddedFont>
      <p:font typeface="Canva Sans Medium Italics" charset="1" panose="020B06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github.com/iremkalkanli/RTL-Design-of-FB-CPU/tree/main" TargetMode="External" Type="http://schemas.openxmlformats.org/officeDocument/2006/relationships/hyperlink"/></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43860" y="3325454"/>
            <a:ext cx="12057353" cy="3464642"/>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hlinkClick r:id="rId4" tooltip="https://github.com/iremkalkanli/RTL-Design-of-FB-CPU/tree/main"/>
              </a:rPr>
              <a:t>RTL-DESIGN-OF FB-CPU</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0589076" y="0"/>
            <a:ext cx="7698924" cy="7520611"/>
          </a:xfrm>
          <a:custGeom>
            <a:avLst/>
            <a:gdLst/>
            <a:ahLst/>
            <a:cxnLst/>
            <a:rect r="r" b="b" t="t" l="l"/>
            <a:pathLst>
              <a:path h="7520611" w="7698924">
                <a:moveTo>
                  <a:pt x="0" y="0"/>
                </a:moveTo>
                <a:lnTo>
                  <a:pt x="7698924" y="0"/>
                </a:lnTo>
                <a:lnTo>
                  <a:pt x="7698924" y="7520611"/>
                </a:lnTo>
                <a:lnTo>
                  <a:pt x="0" y="7520611"/>
                </a:lnTo>
                <a:lnTo>
                  <a:pt x="0" y="0"/>
                </a:lnTo>
                <a:close/>
              </a:path>
            </a:pathLst>
          </a:custGeom>
          <a:blipFill>
            <a:blip r:embed="rId2"/>
            <a:stretch>
              <a:fillRect l="0" t="0" r="0" b="0"/>
            </a:stretch>
          </a:blipFill>
        </p:spPr>
      </p:sp>
      <p:sp>
        <p:nvSpPr>
          <p:cNvPr name="Freeform 3" id="3"/>
          <p:cNvSpPr/>
          <p:nvPr/>
        </p:nvSpPr>
        <p:spPr>
          <a:xfrm flipH="false" flipV="false" rot="0">
            <a:off x="12967802" y="7520611"/>
            <a:ext cx="2941472" cy="2941472"/>
          </a:xfrm>
          <a:custGeom>
            <a:avLst/>
            <a:gdLst/>
            <a:ahLst/>
            <a:cxnLst/>
            <a:rect r="r" b="b" t="t" l="l"/>
            <a:pathLst>
              <a:path h="2941472" w="2941472">
                <a:moveTo>
                  <a:pt x="0" y="0"/>
                </a:moveTo>
                <a:lnTo>
                  <a:pt x="2941472" y="0"/>
                </a:lnTo>
                <a:lnTo>
                  <a:pt x="2941472" y="2941472"/>
                </a:lnTo>
                <a:lnTo>
                  <a:pt x="0" y="2941472"/>
                </a:lnTo>
                <a:lnTo>
                  <a:pt x="0" y="0"/>
                </a:lnTo>
                <a:close/>
              </a:path>
            </a:pathLst>
          </a:custGeom>
          <a:blipFill>
            <a:blip r:embed="rId3"/>
            <a:stretch>
              <a:fillRect l="0" t="0" r="0" b="0"/>
            </a:stretch>
          </a:blipFill>
        </p:spPr>
      </p:sp>
      <p:sp>
        <p:nvSpPr>
          <p:cNvPr name="TextBox 4" id="4"/>
          <p:cNvSpPr txBox="true"/>
          <p:nvPr/>
        </p:nvSpPr>
        <p:spPr>
          <a:xfrm rot="0">
            <a:off x="1400140" y="622259"/>
            <a:ext cx="7743860" cy="8636041"/>
          </a:xfrm>
          <a:prstGeom prst="rect">
            <a:avLst/>
          </a:prstGeom>
        </p:spPr>
        <p:txBody>
          <a:bodyPr anchor="t" rtlCol="false" tIns="0" lIns="0" bIns="0" rIns="0">
            <a:spAutoFit/>
          </a:bodyPr>
          <a:lstStyle/>
          <a:p>
            <a:pPr>
              <a:lnSpc>
                <a:spcPts val="5287"/>
              </a:lnSpc>
            </a:pPr>
            <a:r>
              <a:rPr lang="en-US" sz="3776">
                <a:solidFill>
                  <a:srgbClr val="FFFFFF"/>
                </a:solidFill>
                <a:latin typeface="Canva Sans"/>
              </a:rPr>
              <a:t>Each processor has its own instruction set. To read and decode commands in memory, the state machine uses a 10-bit command where the first 4 bits [9:6] specify the operation code, while the last 6 bits [5:0] represent the address or number. The number to be processed can be obtained from a memory address, within the command itself, or from a storage unit.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2548121" y="3220990"/>
            <a:ext cx="13191759" cy="6037310"/>
          </a:xfrm>
          <a:custGeom>
            <a:avLst/>
            <a:gdLst/>
            <a:ahLst/>
            <a:cxnLst/>
            <a:rect r="r" b="b" t="t" l="l"/>
            <a:pathLst>
              <a:path h="6037310" w="13191759">
                <a:moveTo>
                  <a:pt x="0" y="0"/>
                </a:moveTo>
                <a:lnTo>
                  <a:pt x="13191758" y="0"/>
                </a:lnTo>
                <a:lnTo>
                  <a:pt x="13191758" y="6037310"/>
                </a:lnTo>
                <a:lnTo>
                  <a:pt x="0" y="6037310"/>
                </a:lnTo>
                <a:lnTo>
                  <a:pt x="0" y="0"/>
                </a:lnTo>
                <a:close/>
              </a:path>
            </a:pathLst>
          </a:custGeom>
          <a:blipFill>
            <a:blip r:embed="rId2"/>
            <a:stretch>
              <a:fillRect l="0" t="0" r="0" b="0"/>
            </a:stretch>
          </a:blipFill>
        </p:spPr>
      </p:sp>
      <p:sp>
        <p:nvSpPr>
          <p:cNvPr name="TextBox 3" id="3"/>
          <p:cNvSpPr txBox="true"/>
          <p:nvPr/>
        </p:nvSpPr>
        <p:spPr>
          <a:xfrm rot="0">
            <a:off x="2315757" y="623646"/>
            <a:ext cx="13656485" cy="1674674"/>
          </a:xfrm>
          <a:prstGeom prst="rect">
            <a:avLst/>
          </a:prstGeom>
        </p:spPr>
        <p:txBody>
          <a:bodyPr anchor="t" rtlCol="false" tIns="0" lIns="0" bIns="0" rIns="0">
            <a:spAutoFit/>
          </a:bodyPr>
          <a:lstStyle/>
          <a:p>
            <a:pPr algn="ctr">
              <a:lnSpc>
                <a:spcPts val="6774"/>
              </a:lnSpc>
            </a:pPr>
            <a:r>
              <a:rPr lang="en-US" sz="4838">
                <a:solidFill>
                  <a:srgbClr val="FFFFFF"/>
                </a:solidFill>
                <a:latin typeface="Canva Sans"/>
              </a:rPr>
              <a:t>Durum==0, durumu Ram'den komutun istenildigi yerdir.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274651" y="3018560"/>
            <a:ext cx="11738698" cy="6532017"/>
          </a:xfrm>
          <a:custGeom>
            <a:avLst/>
            <a:gdLst/>
            <a:ahLst/>
            <a:cxnLst/>
            <a:rect r="r" b="b" t="t" l="l"/>
            <a:pathLst>
              <a:path h="6532017" w="11738698">
                <a:moveTo>
                  <a:pt x="0" y="0"/>
                </a:moveTo>
                <a:lnTo>
                  <a:pt x="11738698" y="0"/>
                </a:lnTo>
                <a:lnTo>
                  <a:pt x="11738698" y="6532017"/>
                </a:lnTo>
                <a:lnTo>
                  <a:pt x="0" y="6532017"/>
                </a:lnTo>
                <a:lnTo>
                  <a:pt x="0" y="0"/>
                </a:lnTo>
                <a:close/>
              </a:path>
            </a:pathLst>
          </a:custGeom>
          <a:blipFill>
            <a:blip r:embed="rId2"/>
            <a:stretch>
              <a:fillRect l="0" t="0" r="0" b="0"/>
            </a:stretch>
          </a:blipFill>
        </p:spPr>
      </p:sp>
      <p:sp>
        <p:nvSpPr>
          <p:cNvPr name="TextBox 3" id="3"/>
          <p:cNvSpPr txBox="true"/>
          <p:nvPr/>
        </p:nvSpPr>
        <p:spPr>
          <a:xfrm rot="0">
            <a:off x="3733833" y="501701"/>
            <a:ext cx="10820334" cy="1371273"/>
          </a:xfrm>
          <a:prstGeom prst="rect">
            <a:avLst/>
          </a:prstGeom>
        </p:spPr>
        <p:txBody>
          <a:bodyPr anchor="t" rtlCol="false" tIns="0" lIns="0" bIns="0" rIns="0">
            <a:spAutoFit/>
          </a:bodyPr>
          <a:lstStyle/>
          <a:p>
            <a:pPr algn="ctr">
              <a:lnSpc>
                <a:spcPts val="5534"/>
              </a:lnSpc>
            </a:pPr>
            <a:r>
              <a:rPr lang="en-US" sz="3953">
                <a:solidFill>
                  <a:srgbClr val="FFFFFF"/>
                </a:solidFill>
                <a:latin typeface="Canva Sans"/>
              </a:rPr>
              <a:t>"durum == 1" is represented in Verilog language like this.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711159" y="881965"/>
            <a:ext cx="6169050" cy="8376335"/>
          </a:xfrm>
          <a:custGeom>
            <a:avLst/>
            <a:gdLst/>
            <a:ahLst/>
            <a:cxnLst/>
            <a:rect r="r" b="b" t="t" l="l"/>
            <a:pathLst>
              <a:path h="8376335" w="6169050">
                <a:moveTo>
                  <a:pt x="0" y="0"/>
                </a:moveTo>
                <a:lnTo>
                  <a:pt x="6169050" y="0"/>
                </a:lnTo>
                <a:lnTo>
                  <a:pt x="6169050" y="8376335"/>
                </a:lnTo>
                <a:lnTo>
                  <a:pt x="0" y="8376335"/>
                </a:lnTo>
                <a:lnTo>
                  <a:pt x="0" y="0"/>
                </a:lnTo>
                <a:close/>
              </a:path>
            </a:pathLst>
          </a:custGeom>
          <a:blipFill>
            <a:blip r:embed="rId2"/>
            <a:stretch>
              <a:fillRect l="-27293" t="0" r="0" b="0"/>
            </a:stretch>
          </a:blipFill>
        </p:spPr>
      </p:sp>
      <p:sp>
        <p:nvSpPr>
          <p:cNvPr name="TextBox 3" id="3"/>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4" id="4"/>
          <p:cNvSpPr txBox="true"/>
          <p:nvPr/>
        </p:nvSpPr>
        <p:spPr>
          <a:xfrm rot="0">
            <a:off x="11921016" y="4791392"/>
            <a:ext cx="3049667"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state == 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2048725" y="1505285"/>
            <a:ext cx="6145238" cy="7276429"/>
          </a:xfrm>
          <a:custGeom>
            <a:avLst/>
            <a:gdLst/>
            <a:ahLst/>
            <a:cxnLst/>
            <a:rect r="r" b="b" t="t" l="l"/>
            <a:pathLst>
              <a:path h="7276429" w="6145238">
                <a:moveTo>
                  <a:pt x="0" y="0"/>
                </a:moveTo>
                <a:lnTo>
                  <a:pt x="6145238" y="0"/>
                </a:lnTo>
                <a:lnTo>
                  <a:pt x="6145238" y="7276430"/>
                </a:lnTo>
                <a:lnTo>
                  <a:pt x="0" y="7276430"/>
                </a:lnTo>
                <a:lnTo>
                  <a:pt x="0" y="0"/>
                </a:lnTo>
                <a:close/>
              </a:path>
            </a:pathLst>
          </a:custGeom>
          <a:blipFill>
            <a:blip r:embed="rId2"/>
            <a:stretch>
              <a:fillRect l="0" t="0" r="-148283" b="0"/>
            </a:stretch>
          </a:blipFill>
        </p:spPr>
      </p:sp>
      <p:sp>
        <p:nvSpPr>
          <p:cNvPr name="TextBox 3" id="3"/>
          <p:cNvSpPr txBox="true"/>
          <p:nvPr/>
        </p:nvSpPr>
        <p:spPr>
          <a:xfrm rot="0">
            <a:off x="10809414" y="4467579"/>
            <a:ext cx="4207860" cy="1218492"/>
          </a:xfrm>
          <a:prstGeom prst="rect">
            <a:avLst/>
          </a:prstGeom>
        </p:spPr>
        <p:txBody>
          <a:bodyPr anchor="t" rtlCol="false" tIns="0" lIns="0" bIns="0" rIns="0">
            <a:spAutoFit/>
          </a:bodyPr>
          <a:lstStyle/>
          <a:p>
            <a:pPr algn="ctr">
              <a:lnSpc>
                <a:spcPts val="10054"/>
              </a:lnSpc>
            </a:pPr>
            <a:r>
              <a:rPr lang="en-US" sz="7181">
                <a:solidFill>
                  <a:srgbClr val="FFFFFF"/>
                </a:solidFill>
                <a:latin typeface="Canva Sans"/>
              </a:rPr>
              <a:t>state == 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2676147" y="4330043"/>
            <a:ext cx="12935706" cy="4412056"/>
          </a:xfrm>
          <a:custGeom>
            <a:avLst/>
            <a:gdLst/>
            <a:ahLst/>
            <a:cxnLst/>
            <a:rect r="r" b="b" t="t" l="l"/>
            <a:pathLst>
              <a:path h="4412056" w="12935706">
                <a:moveTo>
                  <a:pt x="0" y="0"/>
                </a:moveTo>
                <a:lnTo>
                  <a:pt x="12935706" y="0"/>
                </a:lnTo>
                <a:lnTo>
                  <a:pt x="12935706" y="4412056"/>
                </a:lnTo>
                <a:lnTo>
                  <a:pt x="0" y="4412056"/>
                </a:lnTo>
                <a:lnTo>
                  <a:pt x="0" y="0"/>
                </a:lnTo>
                <a:close/>
              </a:path>
            </a:pathLst>
          </a:custGeom>
          <a:blipFill>
            <a:blip r:embed="rId2"/>
            <a:stretch>
              <a:fillRect l="0" t="0" r="0" b="0"/>
            </a:stretch>
          </a:blipFill>
        </p:spPr>
      </p:sp>
      <p:sp>
        <p:nvSpPr>
          <p:cNvPr name="TextBox 3" id="3"/>
          <p:cNvSpPr txBox="true"/>
          <p:nvPr/>
        </p:nvSpPr>
        <p:spPr>
          <a:xfrm rot="0">
            <a:off x="-1337556" y="1276650"/>
            <a:ext cx="20963112" cy="937282"/>
          </a:xfrm>
          <a:prstGeom prst="rect">
            <a:avLst/>
          </a:prstGeom>
        </p:spPr>
        <p:txBody>
          <a:bodyPr anchor="t" rtlCol="false" tIns="0" lIns="0" bIns="0" rIns="0">
            <a:spAutoFit/>
          </a:bodyPr>
          <a:lstStyle/>
          <a:p>
            <a:pPr algn="ctr">
              <a:lnSpc>
                <a:spcPts val="7713"/>
              </a:lnSpc>
            </a:pPr>
            <a:r>
              <a:rPr lang="en-US" sz="5509">
                <a:solidFill>
                  <a:srgbClr val="FFFFFF"/>
                </a:solidFill>
                <a:latin typeface="Canva Sans"/>
              </a:rPr>
              <a:t>state == 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549306" y="3423933"/>
            <a:ext cx="7357706" cy="5642565"/>
          </a:xfrm>
          <a:custGeom>
            <a:avLst/>
            <a:gdLst/>
            <a:ahLst/>
            <a:cxnLst/>
            <a:rect r="r" b="b" t="t" l="l"/>
            <a:pathLst>
              <a:path h="5642565" w="7357706">
                <a:moveTo>
                  <a:pt x="0" y="0"/>
                </a:moveTo>
                <a:lnTo>
                  <a:pt x="7357706" y="0"/>
                </a:lnTo>
                <a:lnTo>
                  <a:pt x="7357706" y="5642565"/>
                </a:lnTo>
                <a:lnTo>
                  <a:pt x="0" y="5642565"/>
                </a:lnTo>
                <a:lnTo>
                  <a:pt x="0" y="0"/>
                </a:lnTo>
                <a:close/>
              </a:path>
            </a:pathLst>
          </a:custGeom>
          <a:blipFill>
            <a:blip r:embed="rId2"/>
            <a:stretch>
              <a:fillRect l="0" t="0" r="0" b="0"/>
            </a:stretch>
          </a:blipFill>
        </p:spPr>
      </p:sp>
      <p:sp>
        <p:nvSpPr>
          <p:cNvPr name="Freeform 3" id="3"/>
          <p:cNvSpPr/>
          <p:nvPr/>
        </p:nvSpPr>
        <p:spPr>
          <a:xfrm flipH="false" flipV="false" rot="0">
            <a:off x="11195212" y="3423933"/>
            <a:ext cx="5213684" cy="5637764"/>
          </a:xfrm>
          <a:custGeom>
            <a:avLst/>
            <a:gdLst/>
            <a:ahLst/>
            <a:cxnLst/>
            <a:rect r="r" b="b" t="t" l="l"/>
            <a:pathLst>
              <a:path h="5637764" w="5213684">
                <a:moveTo>
                  <a:pt x="0" y="0"/>
                </a:moveTo>
                <a:lnTo>
                  <a:pt x="5213684" y="0"/>
                </a:lnTo>
                <a:lnTo>
                  <a:pt x="5213684" y="5637764"/>
                </a:lnTo>
                <a:lnTo>
                  <a:pt x="0" y="5637764"/>
                </a:lnTo>
                <a:lnTo>
                  <a:pt x="0" y="0"/>
                </a:lnTo>
                <a:close/>
              </a:path>
            </a:pathLst>
          </a:custGeom>
          <a:blipFill>
            <a:blip r:embed="rId3"/>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570441" y="2224056"/>
            <a:ext cx="6616368" cy="7034244"/>
          </a:xfrm>
          <a:custGeom>
            <a:avLst/>
            <a:gdLst/>
            <a:ahLst/>
            <a:cxnLst/>
            <a:rect r="r" b="b" t="t" l="l"/>
            <a:pathLst>
              <a:path h="7034244" w="6616368">
                <a:moveTo>
                  <a:pt x="0" y="0"/>
                </a:moveTo>
                <a:lnTo>
                  <a:pt x="6616368" y="0"/>
                </a:lnTo>
                <a:lnTo>
                  <a:pt x="6616368" y="7034244"/>
                </a:lnTo>
                <a:lnTo>
                  <a:pt x="0" y="7034244"/>
                </a:lnTo>
                <a:lnTo>
                  <a:pt x="0" y="0"/>
                </a:lnTo>
                <a:close/>
              </a:path>
            </a:pathLst>
          </a:custGeom>
          <a:blipFill>
            <a:blip r:embed="rId2"/>
            <a:stretch>
              <a:fillRect l="0" t="0" r="0" b="0"/>
            </a:stretch>
          </a:blipFill>
        </p:spPr>
      </p:sp>
      <p:sp>
        <p:nvSpPr>
          <p:cNvPr name="Freeform 3" id="3"/>
          <p:cNvSpPr/>
          <p:nvPr/>
        </p:nvSpPr>
        <p:spPr>
          <a:xfrm flipH="false" flipV="false" rot="0">
            <a:off x="7844417" y="4171755"/>
            <a:ext cx="9839048" cy="5086545"/>
          </a:xfrm>
          <a:custGeom>
            <a:avLst/>
            <a:gdLst/>
            <a:ahLst/>
            <a:cxnLst/>
            <a:rect r="r" b="b" t="t" l="l"/>
            <a:pathLst>
              <a:path h="5086545" w="9839048">
                <a:moveTo>
                  <a:pt x="0" y="0"/>
                </a:moveTo>
                <a:lnTo>
                  <a:pt x="9839048" y="0"/>
                </a:lnTo>
                <a:lnTo>
                  <a:pt x="9839048" y="5086545"/>
                </a:lnTo>
                <a:lnTo>
                  <a:pt x="0" y="5086545"/>
                </a:lnTo>
                <a:lnTo>
                  <a:pt x="0" y="0"/>
                </a:lnTo>
                <a:close/>
              </a:path>
            </a:pathLst>
          </a:custGeom>
          <a:blipFill>
            <a:blip r:embed="rId3"/>
            <a:stretch>
              <a:fillRect l="0" t="0" r="0" b="0"/>
            </a:stretch>
          </a:blipFill>
        </p:spPr>
      </p:sp>
      <p:sp>
        <p:nvSpPr>
          <p:cNvPr name="TextBox 4" id="4"/>
          <p:cNvSpPr txBox="true"/>
          <p:nvPr/>
        </p:nvSpPr>
        <p:spPr>
          <a:xfrm rot="0">
            <a:off x="7538187" y="962025"/>
            <a:ext cx="10451509" cy="178054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The codes in the FBCPU and Memory files have been defined as shown above. The signals of both are interconnected.</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1528977" y="3603706"/>
            <a:ext cx="15230046" cy="5981065"/>
          </a:xfrm>
          <a:prstGeom prst="rect">
            <a:avLst/>
          </a:prstGeom>
        </p:spPr>
        <p:txBody>
          <a:bodyPr anchor="t" rtlCol="false" tIns="0" lIns="0" bIns="0" rIns="0">
            <a:spAutoFit/>
          </a:bodyPr>
          <a:lstStyle/>
          <a:p>
            <a:pPr>
              <a:lnSpc>
                <a:spcPts val="4759"/>
              </a:lnSpc>
            </a:pPr>
            <a:r>
              <a:rPr lang="en-US" sz="3399">
                <a:solidFill>
                  <a:srgbClr val="FFFFFF"/>
                </a:solidFill>
                <a:latin typeface="Canva Sans"/>
              </a:rPr>
              <a:t>Introduction: The FB-CPU processor will be created within the scope of this project utilizing the Verilog language for Register-Transfer Level (RTL) design. </a:t>
            </a:r>
          </a:p>
          <a:p>
            <a:pPr>
              <a:lnSpc>
                <a:spcPts val="4759"/>
              </a:lnSpc>
            </a:pPr>
            <a:r>
              <a:rPr lang="en-US" sz="3399">
                <a:solidFill>
                  <a:srgbClr val="FFFFFF"/>
                </a:solidFill>
                <a:latin typeface="Canva Sans"/>
              </a:rPr>
              <a:t>For the designed CPU, various code fragments will be written in machine language. At the end of the project, the collaboration of RAM, Control Unit, and Registers in a simple processor will be witnessed to execute machine language code snippets.</a:t>
            </a:r>
          </a:p>
          <a:p>
            <a:pPr>
              <a:lnSpc>
                <a:spcPts val="4759"/>
              </a:lnSpc>
            </a:pPr>
            <a:r>
              <a:rPr lang="en-US" sz="3399">
                <a:solidFill>
                  <a:srgbClr val="FFFFFF"/>
                </a:solidFill>
                <a:latin typeface="Canva Sans"/>
              </a:rPr>
              <a:t> The FB-CPU will be demonstrated on the Basys3 FPGA development board.</a:t>
            </a:r>
          </a:p>
          <a:p>
            <a:pPr>
              <a:lnSpc>
                <a:spcPts val="4759"/>
              </a:lnSpc>
            </a:pPr>
          </a:p>
        </p:txBody>
      </p:sp>
      <p:sp>
        <p:nvSpPr>
          <p:cNvPr name="TextBox 3" id="3"/>
          <p:cNvSpPr txBox="true"/>
          <p:nvPr/>
        </p:nvSpPr>
        <p:spPr>
          <a:xfrm rot="0">
            <a:off x="0" y="952500"/>
            <a:ext cx="18288000" cy="1348740"/>
          </a:xfrm>
          <a:prstGeom prst="rect">
            <a:avLst/>
          </a:prstGeom>
        </p:spPr>
        <p:txBody>
          <a:bodyPr anchor="t" rtlCol="false" tIns="0" lIns="0" bIns="0" rIns="0">
            <a:spAutoFit/>
          </a:bodyPr>
          <a:lstStyle/>
          <a:p>
            <a:pPr algn="ctr">
              <a:lnSpc>
                <a:spcPts val="5459"/>
              </a:lnSpc>
            </a:pPr>
            <a:r>
              <a:rPr lang="en-US" sz="3899">
                <a:solidFill>
                  <a:srgbClr val="FFFFFF"/>
                </a:solidFill>
                <a:latin typeface="Canva Sans Bold"/>
              </a:rPr>
              <a:t>Designing a Processor Capable of Executing Ten Different Machine Language Operation Codes</a:t>
            </a:r>
          </a:p>
        </p:txBody>
      </p:sp>
      <p:sp>
        <p:nvSpPr>
          <p:cNvPr name="AutoShape 4" id="4"/>
          <p:cNvSpPr/>
          <p:nvPr/>
        </p:nvSpPr>
        <p:spPr>
          <a:xfrm>
            <a:off x="3399412" y="2774931"/>
            <a:ext cx="11489176"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0" y="5503427"/>
            <a:ext cx="9144000" cy="4783573"/>
          </a:xfrm>
          <a:custGeom>
            <a:avLst/>
            <a:gdLst/>
            <a:ahLst/>
            <a:cxnLst/>
            <a:rect r="r" b="b" t="t" l="l"/>
            <a:pathLst>
              <a:path h="4783573" w="9144000">
                <a:moveTo>
                  <a:pt x="0" y="0"/>
                </a:moveTo>
                <a:lnTo>
                  <a:pt x="9144000" y="0"/>
                </a:lnTo>
                <a:lnTo>
                  <a:pt x="9144000" y="4783573"/>
                </a:lnTo>
                <a:lnTo>
                  <a:pt x="0" y="4783573"/>
                </a:lnTo>
                <a:lnTo>
                  <a:pt x="0" y="0"/>
                </a:lnTo>
                <a:close/>
              </a:path>
            </a:pathLst>
          </a:custGeom>
          <a:blipFill>
            <a:blip r:embed="rId2"/>
            <a:stretch>
              <a:fillRect l="0" t="0" r="-8002" b="0"/>
            </a:stretch>
          </a:blipFill>
        </p:spPr>
      </p:sp>
      <p:sp>
        <p:nvSpPr>
          <p:cNvPr name="TextBox 3" id="3"/>
          <p:cNvSpPr txBox="true"/>
          <p:nvPr/>
        </p:nvSpPr>
        <p:spPr>
          <a:xfrm rot="0">
            <a:off x="0" y="1517662"/>
            <a:ext cx="18288000" cy="3580765"/>
          </a:xfrm>
          <a:prstGeom prst="rect">
            <a:avLst/>
          </a:prstGeom>
        </p:spPr>
        <p:txBody>
          <a:bodyPr anchor="t" rtlCol="false" tIns="0" lIns="0" bIns="0" rIns="0">
            <a:spAutoFit/>
          </a:bodyPr>
          <a:lstStyle/>
          <a:p>
            <a:pPr>
              <a:lnSpc>
                <a:spcPts val="4759"/>
              </a:lnSpc>
            </a:pPr>
          </a:p>
          <a:p>
            <a:pPr algn="ctr" marL="734059" indent="-367030" lvl="1">
              <a:lnSpc>
                <a:spcPts val="4759"/>
              </a:lnSpc>
              <a:buFont typeface="Arial"/>
              <a:buChar char="•"/>
            </a:pPr>
            <a:r>
              <a:rPr lang="en-US" sz="3399">
                <a:solidFill>
                  <a:srgbClr val="FFFFFF"/>
                </a:solidFill>
                <a:latin typeface="Canva Sans"/>
              </a:rPr>
              <a:t>Von Neumann Simulator: A simulator used to visualize the architecture of FBU-CPU and observe the data flow.</a:t>
            </a:r>
          </a:p>
          <a:p>
            <a:pPr algn="ctr" marL="734059" indent="-367030" lvl="1">
              <a:lnSpc>
                <a:spcPts val="4759"/>
              </a:lnSpc>
              <a:buFont typeface="Arial"/>
              <a:buChar char="•"/>
            </a:pPr>
            <a:r>
              <a:rPr lang="en-US" sz="3399">
                <a:solidFill>
                  <a:srgbClr val="FFFFFF"/>
                </a:solidFill>
                <a:latin typeface="Canva Sans"/>
              </a:rPr>
              <a:t>Xilinx Vivado Design Suite: Utilized for creating the necessary designs to work on FPGA development boards.</a:t>
            </a:r>
          </a:p>
          <a:p>
            <a:pPr algn="ctr">
              <a:lnSpc>
                <a:spcPts val="4759"/>
              </a:lnSpc>
            </a:pPr>
          </a:p>
        </p:txBody>
      </p:sp>
      <p:sp>
        <p:nvSpPr>
          <p:cNvPr name="TextBox 4" id="4"/>
          <p:cNvSpPr txBox="true"/>
          <p:nvPr/>
        </p:nvSpPr>
        <p:spPr>
          <a:xfrm rot="0">
            <a:off x="0" y="6423706"/>
            <a:ext cx="18288000" cy="1566544"/>
          </a:xfrm>
          <a:prstGeom prst="rect">
            <a:avLst/>
          </a:prstGeom>
        </p:spPr>
        <p:txBody>
          <a:bodyPr anchor="t" rtlCol="false" tIns="0" lIns="0" bIns="0" rIns="0">
            <a:spAutoFit/>
          </a:bodyPr>
          <a:lstStyle/>
          <a:p>
            <a:pPr algn="ctr">
              <a:lnSpc>
                <a:spcPts val="12880"/>
              </a:lnSpc>
            </a:pPr>
          </a:p>
        </p:txBody>
      </p:sp>
      <p:sp>
        <p:nvSpPr>
          <p:cNvPr name="TextBox 5" id="5"/>
          <p:cNvSpPr txBox="true"/>
          <p:nvPr/>
        </p:nvSpPr>
        <p:spPr>
          <a:xfrm rot="0">
            <a:off x="-7032247" y="697242"/>
            <a:ext cx="18288000"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tools Used: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5882618" y="1679807"/>
            <a:ext cx="11376682" cy="6927386"/>
          </a:xfrm>
          <a:custGeom>
            <a:avLst/>
            <a:gdLst/>
            <a:ahLst/>
            <a:cxnLst/>
            <a:rect r="r" b="b" t="t" l="l"/>
            <a:pathLst>
              <a:path h="6927386" w="11376682">
                <a:moveTo>
                  <a:pt x="0" y="0"/>
                </a:moveTo>
                <a:lnTo>
                  <a:pt x="11376682" y="0"/>
                </a:lnTo>
                <a:lnTo>
                  <a:pt x="11376682" y="6927386"/>
                </a:lnTo>
                <a:lnTo>
                  <a:pt x="0" y="6927386"/>
                </a:lnTo>
                <a:lnTo>
                  <a:pt x="0" y="0"/>
                </a:lnTo>
                <a:close/>
              </a:path>
            </a:pathLst>
          </a:custGeom>
          <a:blipFill>
            <a:blip r:embed="rId2"/>
            <a:stretch>
              <a:fillRect l="0" t="0" r="0" b="0"/>
            </a:stretch>
          </a:blipFill>
        </p:spPr>
      </p:sp>
      <p:sp>
        <p:nvSpPr>
          <p:cNvPr name="TextBox 3" id="3"/>
          <p:cNvSpPr txBox="true"/>
          <p:nvPr/>
        </p:nvSpPr>
        <p:spPr>
          <a:xfrm rot="0">
            <a:off x="596169" y="455003"/>
            <a:ext cx="4564387" cy="9319844"/>
          </a:xfrm>
          <a:prstGeom prst="rect">
            <a:avLst/>
          </a:prstGeom>
        </p:spPr>
        <p:txBody>
          <a:bodyPr anchor="t" rtlCol="false" tIns="0" lIns="0" bIns="0" rIns="0">
            <a:spAutoFit/>
          </a:bodyPr>
          <a:lstStyle/>
          <a:p>
            <a:pPr>
              <a:lnSpc>
                <a:spcPts val="3700"/>
              </a:lnSpc>
            </a:pPr>
          </a:p>
          <a:p>
            <a:pPr>
              <a:lnSpc>
                <a:spcPts val="3700"/>
              </a:lnSpc>
            </a:pPr>
            <a:r>
              <a:rPr lang="en-US" sz="2643">
                <a:solidFill>
                  <a:srgbClr val="FFFFFF"/>
                </a:solidFill>
                <a:latin typeface="Canva Sans"/>
              </a:rPr>
              <a:t>The design of the project named FFB-CPU is depicted as shown. The objective is to execute commands as per the specified conditions.</a:t>
            </a:r>
          </a:p>
          <a:p>
            <a:pPr>
              <a:lnSpc>
                <a:spcPts val="3700"/>
              </a:lnSpc>
            </a:pPr>
            <a:r>
              <a:rPr lang="en-US" sz="2643">
                <a:solidFill>
                  <a:srgbClr val="FFFFFF"/>
                </a:solidFill>
                <a:latin typeface="Canva Sans"/>
              </a:rPr>
              <a:t>The FB-CPU design is intended to accommodate 10 commands. To execute the specified commands, the necessary condition values must be provided. Given conditions such as condition=0, condition==1, and condition==4, we are required to perform operations for condition=2 and condition==3.</a:t>
            </a:r>
          </a:p>
          <a:p>
            <a:pPr>
              <a:lnSpc>
                <a:spcPts val="37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854119" y="1627080"/>
            <a:ext cx="8096254" cy="7204924"/>
          </a:xfrm>
          <a:custGeom>
            <a:avLst/>
            <a:gdLst/>
            <a:ahLst/>
            <a:cxnLst/>
            <a:rect r="r" b="b" t="t" l="l"/>
            <a:pathLst>
              <a:path h="7204924" w="8096254">
                <a:moveTo>
                  <a:pt x="0" y="0"/>
                </a:moveTo>
                <a:lnTo>
                  <a:pt x="8096254" y="0"/>
                </a:lnTo>
                <a:lnTo>
                  <a:pt x="8096254" y="7204925"/>
                </a:lnTo>
                <a:lnTo>
                  <a:pt x="0" y="7204925"/>
                </a:lnTo>
                <a:lnTo>
                  <a:pt x="0" y="0"/>
                </a:lnTo>
                <a:close/>
              </a:path>
            </a:pathLst>
          </a:custGeom>
          <a:blipFill>
            <a:blip r:embed="rId2"/>
            <a:stretch>
              <a:fillRect l="-45869" t="-53887" r="-148555" b="-32215"/>
            </a:stretch>
          </a:blipFill>
        </p:spPr>
      </p:sp>
      <p:sp>
        <p:nvSpPr>
          <p:cNvPr name="TextBox 3" id="3"/>
          <p:cNvSpPr txBox="true"/>
          <p:nvPr/>
        </p:nvSpPr>
        <p:spPr>
          <a:xfrm rot="0">
            <a:off x="457282" y="105410"/>
            <a:ext cx="8686718" cy="10181590"/>
          </a:xfrm>
          <a:prstGeom prst="rect">
            <a:avLst/>
          </a:prstGeom>
        </p:spPr>
        <p:txBody>
          <a:bodyPr anchor="t" rtlCol="false" tIns="0" lIns="0" bIns="0" rIns="0">
            <a:spAutoFit/>
          </a:bodyPr>
          <a:lstStyle/>
          <a:p>
            <a:pPr>
              <a:lnSpc>
                <a:spcPts val="4759"/>
              </a:lnSpc>
            </a:pPr>
          </a:p>
          <a:p>
            <a:pPr>
              <a:lnSpc>
                <a:spcPts val="4759"/>
              </a:lnSpc>
            </a:pPr>
            <a:r>
              <a:rPr lang="en-US" sz="3399">
                <a:solidFill>
                  <a:srgbClr val="FFFFFF"/>
                </a:solidFill>
                <a:latin typeface="Canva Sans"/>
              </a:rPr>
              <a:t>In the processor's memory, codes are stored. The processor executes the command it needs and then writes it back to the memory.</a:t>
            </a:r>
          </a:p>
          <a:p>
            <a:pPr>
              <a:lnSpc>
                <a:spcPts val="4759"/>
              </a:lnSpc>
            </a:pPr>
            <a:r>
              <a:rPr lang="en-US" sz="3399">
                <a:solidFill>
                  <a:srgbClr val="FFFFFF"/>
                </a:solidFill>
                <a:latin typeface="Canva Sans"/>
              </a:rPr>
              <a:t>The 'Temp' functions as the temporary memory within the processor.</a:t>
            </a:r>
          </a:p>
          <a:p>
            <a:pPr>
              <a:lnSpc>
                <a:spcPts val="4759"/>
              </a:lnSpc>
            </a:pPr>
            <a:r>
              <a:rPr lang="en-US" sz="3399">
                <a:solidFill>
                  <a:srgbClr val="FFFFFF"/>
                </a:solidFill>
                <a:latin typeface="Canva Sans"/>
              </a:rPr>
              <a:t>The Arithmetic Logic Unit (ALU) is where the actual computations take place.</a:t>
            </a:r>
          </a:p>
          <a:p>
            <a:pPr>
              <a:lnSpc>
                <a:spcPts val="4759"/>
              </a:lnSpc>
            </a:pPr>
            <a:r>
              <a:rPr lang="en-US" sz="3399">
                <a:solidFill>
                  <a:srgbClr val="FFFFFF"/>
                </a:solidFill>
                <a:latin typeface="Canva Sans"/>
              </a:rPr>
              <a:t>Within the Control Unit, there are the Program Counter (PC) and Instruction Register (IR). These are connected to the RAM. The PC determines which command is fetched from the RAM, while the IR is the storage unit for the code read from the RAM.</a:t>
            </a:r>
          </a:p>
          <a:p>
            <a:pPr>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588949" y="5143500"/>
            <a:ext cx="10679066" cy="3846008"/>
          </a:xfrm>
          <a:custGeom>
            <a:avLst/>
            <a:gdLst/>
            <a:ahLst/>
            <a:cxnLst/>
            <a:rect r="r" b="b" t="t" l="l"/>
            <a:pathLst>
              <a:path h="3846008" w="10679066">
                <a:moveTo>
                  <a:pt x="0" y="0"/>
                </a:moveTo>
                <a:lnTo>
                  <a:pt x="10679066" y="0"/>
                </a:lnTo>
                <a:lnTo>
                  <a:pt x="10679066" y="3846008"/>
                </a:lnTo>
                <a:lnTo>
                  <a:pt x="0" y="3846008"/>
                </a:lnTo>
                <a:lnTo>
                  <a:pt x="0" y="0"/>
                </a:lnTo>
                <a:close/>
              </a:path>
            </a:pathLst>
          </a:custGeom>
          <a:blipFill>
            <a:blip r:embed="rId2"/>
            <a:stretch>
              <a:fillRect l="0" t="-2001" r="-54176" b="-2001"/>
            </a:stretch>
          </a:blipFill>
        </p:spPr>
      </p:sp>
      <p:sp>
        <p:nvSpPr>
          <p:cNvPr name="TextBox 3" id="3"/>
          <p:cNvSpPr txBox="true"/>
          <p:nvPr/>
        </p:nvSpPr>
        <p:spPr>
          <a:xfrm rot="0">
            <a:off x="946452" y="478547"/>
            <a:ext cx="16312848" cy="3965852"/>
          </a:xfrm>
          <a:prstGeom prst="rect">
            <a:avLst/>
          </a:prstGeom>
        </p:spPr>
        <p:txBody>
          <a:bodyPr anchor="t" rtlCol="false" tIns="0" lIns="0" bIns="0" rIns="0">
            <a:spAutoFit/>
          </a:bodyPr>
          <a:lstStyle/>
          <a:p>
            <a:pPr algn="ctr">
              <a:lnSpc>
                <a:spcPts val="3956"/>
              </a:lnSpc>
            </a:pPr>
            <a:r>
              <a:rPr lang="en-US" sz="2825">
                <a:solidFill>
                  <a:srgbClr val="FFFFFF"/>
                </a:solidFill>
                <a:latin typeface="Canva Sans"/>
              </a:rPr>
              <a:t>The design comprises four storage units:</a:t>
            </a:r>
          </a:p>
          <a:p>
            <a:pPr algn="ctr" marL="610111" indent="-305056" lvl="1">
              <a:lnSpc>
                <a:spcPts val="3956"/>
              </a:lnSpc>
              <a:buFont typeface="Arial"/>
              <a:buChar char="•"/>
            </a:pPr>
            <a:r>
              <a:rPr lang="en-US" sz="2825">
                <a:solidFill>
                  <a:srgbClr val="FFFFFF"/>
                </a:solidFill>
                <a:latin typeface="Canva Sans"/>
              </a:rPr>
              <a:t>Status Register: Holds information about the current state of the state machine.</a:t>
            </a:r>
          </a:p>
          <a:p>
            <a:pPr algn="ctr" marL="610111" indent="-305056" lvl="1">
              <a:lnSpc>
                <a:spcPts val="3956"/>
              </a:lnSpc>
              <a:buFont typeface="Arial"/>
              <a:buChar char="•"/>
            </a:pPr>
            <a:r>
              <a:rPr lang="en-US" sz="2825">
                <a:solidFill>
                  <a:srgbClr val="FFFFFF"/>
                </a:solidFill>
                <a:latin typeface="Canva Sans"/>
              </a:rPr>
              <a:t>PC (6 Bits): Determines which command from the R</a:t>
            </a:r>
            <a:r>
              <a:rPr lang="en-US" sz="2825">
                <a:solidFill>
                  <a:srgbClr val="FFFFFF"/>
                </a:solidFill>
                <a:latin typeface="Canva Sans"/>
              </a:rPr>
              <a:t>AM will be fetched. Its 6-bit size corresponds to the 2^6 locations in RAM, allowing the PC value to address every location in the RAM.</a:t>
            </a:r>
          </a:p>
          <a:p>
            <a:pPr algn="ctr" marL="610111" indent="-305056" lvl="1">
              <a:lnSpc>
                <a:spcPts val="3956"/>
              </a:lnSpc>
              <a:buFont typeface="Arial"/>
              <a:buChar char="•"/>
            </a:pPr>
            <a:r>
              <a:rPr lang="en-US" sz="2825">
                <a:solidFill>
                  <a:srgbClr val="FFFFFF"/>
                </a:solidFill>
                <a:latin typeface="Canva Sans"/>
              </a:rPr>
              <a:t>IR (10 Bits): Instruction Register, storing the instruction read from the RAM.</a:t>
            </a:r>
          </a:p>
          <a:p>
            <a:pPr algn="ctr" marL="610111" indent="-305056" lvl="1">
              <a:lnSpc>
                <a:spcPts val="3956"/>
              </a:lnSpc>
              <a:buFont typeface="Arial"/>
              <a:buChar char="•"/>
            </a:pPr>
            <a:r>
              <a:rPr lang="en-US" sz="2825">
                <a:solidFill>
                  <a:srgbClr val="FFFFFF"/>
                </a:solidFill>
                <a:latin typeface="Canva Sans"/>
              </a:rPr>
              <a:t>ACC (10 Bits): Accumulator, a storage unit for holding arithmetic operation results.</a:t>
            </a:r>
          </a:p>
          <a:p>
            <a:pPr algn="ctr">
              <a:lnSpc>
                <a:spcPts val="3956"/>
              </a:lnSpc>
            </a:pPr>
          </a:p>
        </p:txBody>
      </p:sp>
      <p:sp>
        <p:nvSpPr>
          <p:cNvPr name="TextBox 4" id="4"/>
          <p:cNvSpPr txBox="true"/>
          <p:nvPr/>
        </p:nvSpPr>
        <p:spPr>
          <a:xfrm rot="0">
            <a:off x="11858083" y="4808668"/>
            <a:ext cx="5674061" cy="418084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All other storage units will operate based on changes in the state register. In other words, the input signals for all storage units change according to the value of the state register.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834247" y="2899777"/>
            <a:ext cx="9856112" cy="4487446"/>
          </a:xfrm>
          <a:custGeom>
            <a:avLst/>
            <a:gdLst/>
            <a:ahLst/>
            <a:cxnLst/>
            <a:rect r="r" b="b" t="t" l="l"/>
            <a:pathLst>
              <a:path h="4487446" w="9856112">
                <a:moveTo>
                  <a:pt x="0" y="0"/>
                </a:moveTo>
                <a:lnTo>
                  <a:pt x="9856112" y="0"/>
                </a:lnTo>
                <a:lnTo>
                  <a:pt x="9856112" y="4487446"/>
                </a:lnTo>
                <a:lnTo>
                  <a:pt x="0" y="4487446"/>
                </a:lnTo>
                <a:lnTo>
                  <a:pt x="0" y="0"/>
                </a:lnTo>
                <a:close/>
              </a:path>
            </a:pathLst>
          </a:custGeom>
          <a:blipFill>
            <a:blip r:embed="rId2"/>
            <a:stretch>
              <a:fillRect l="0" t="0" r="0" b="0"/>
            </a:stretch>
          </a:blipFill>
        </p:spPr>
      </p:sp>
      <p:sp>
        <p:nvSpPr>
          <p:cNvPr name="TextBox 3" id="3"/>
          <p:cNvSpPr txBox="true"/>
          <p:nvPr/>
        </p:nvSpPr>
        <p:spPr>
          <a:xfrm rot="0">
            <a:off x="238866" y="387467"/>
            <a:ext cx="11074101" cy="9287514"/>
          </a:xfrm>
          <a:prstGeom prst="rect">
            <a:avLst/>
          </a:prstGeom>
        </p:spPr>
        <p:txBody>
          <a:bodyPr anchor="t" rtlCol="false" tIns="0" lIns="0" bIns="0" rIns="0">
            <a:spAutoFit/>
          </a:bodyPr>
          <a:lstStyle/>
          <a:p>
            <a:pPr algn="ctr">
              <a:lnSpc>
                <a:spcPts val="4100"/>
              </a:lnSpc>
            </a:pPr>
            <a:r>
              <a:rPr lang="en-US" sz="2928">
                <a:solidFill>
                  <a:srgbClr val="FFFFFF"/>
                </a:solidFill>
                <a:latin typeface="Canva Sans"/>
              </a:rPr>
              <a:t>The memory signals connected to the input-output ports in the diagram are as follows:</a:t>
            </a:r>
          </a:p>
          <a:p>
            <a:pPr algn="ctr">
              <a:lnSpc>
                <a:spcPts val="4100"/>
              </a:lnSpc>
            </a:pPr>
          </a:p>
          <a:p>
            <a:pPr algn="ctr">
              <a:lnSpc>
                <a:spcPts val="4100"/>
              </a:lnSpc>
            </a:pPr>
            <a:r>
              <a:rPr lang="en-US" sz="2928">
                <a:solidFill>
                  <a:srgbClr val="FFFFFF"/>
                </a:solidFill>
                <a:latin typeface="Canva Sans"/>
              </a:rPr>
              <a:t>1. MAR (6 Bits): Memory Address Register is a storage unit linked to the address input of RAM. It is 6 bits since RAM has 2^6 locations.</a:t>
            </a:r>
          </a:p>
          <a:p>
            <a:pPr algn="ctr">
              <a:lnSpc>
                <a:spcPts val="4100"/>
              </a:lnSpc>
            </a:pPr>
          </a:p>
          <a:p>
            <a:pPr algn="ctr">
              <a:lnSpc>
                <a:spcPts val="4100"/>
              </a:lnSpc>
            </a:pPr>
            <a:r>
              <a:rPr lang="en-US" sz="2928">
                <a:solidFill>
                  <a:srgbClr val="FFFFFF"/>
                </a:solidFill>
                <a:latin typeface="Canva Sans"/>
              </a:rPr>
              <a:t>2. MDRIn (10 Bits): Memory Data Register In is a storage unit used when writing data to RAM. It's 10 bits to match the size of RAM's location. This register is within the RAM.</a:t>
            </a:r>
          </a:p>
          <a:p>
            <a:pPr algn="ctr">
              <a:lnSpc>
                <a:spcPts val="4100"/>
              </a:lnSpc>
            </a:pPr>
          </a:p>
          <a:p>
            <a:pPr algn="ctr">
              <a:lnSpc>
                <a:spcPts val="4100"/>
              </a:lnSpc>
            </a:pPr>
            <a:r>
              <a:rPr lang="en-US" sz="2928">
                <a:solidFill>
                  <a:srgbClr val="FFFFFF"/>
                </a:solidFill>
                <a:latin typeface="Canva Sans"/>
              </a:rPr>
              <a:t>3. RAMWr (1 Bit): Controls the writing of data to RAM. It activates when set to 1. When not active, data is not written to RAM. This control is within the RAM.</a:t>
            </a:r>
          </a:p>
          <a:p>
            <a:pPr algn="ctr">
              <a:lnSpc>
                <a:spcPts val="4100"/>
              </a:lnSpc>
            </a:pPr>
          </a:p>
          <a:p>
            <a:pPr algn="ctr">
              <a:lnSpc>
                <a:spcPts val="4100"/>
              </a:lnSpc>
            </a:pPr>
            <a:r>
              <a:rPr lang="en-US" sz="2928">
                <a:solidFill>
                  <a:srgbClr val="FFFFFF"/>
                </a:solidFill>
                <a:latin typeface="Canva Sans"/>
              </a:rPr>
              <a:t>4. MDROut (10 Bits): Memory Data Register Out is a storage unit used when reading data from RAM. It's 10 bits to match the size of RAM's location. This register is within the 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79993"/>
            <a:ext cx="8189391" cy="7116798"/>
          </a:xfrm>
          <a:custGeom>
            <a:avLst/>
            <a:gdLst/>
            <a:ahLst/>
            <a:cxnLst/>
            <a:rect r="r" b="b" t="t" l="l"/>
            <a:pathLst>
              <a:path h="7116798" w="8189391">
                <a:moveTo>
                  <a:pt x="0" y="0"/>
                </a:moveTo>
                <a:lnTo>
                  <a:pt x="8189391" y="0"/>
                </a:lnTo>
                <a:lnTo>
                  <a:pt x="8189391" y="7116798"/>
                </a:lnTo>
                <a:lnTo>
                  <a:pt x="0" y="7116798"/>
                </a:lnTo>
                <a:lnTo>
                  <a:pt x="0" y="0"/>
                </a:lnTo>
                <a:close/>
              </a:path>
            </a:pathLst>
          </a:custGeom>
          <a:blipFill>
            <a:blip r:embed="rId2"/>
            <a:stretch>
              <a:fillRect l="0" t="0" r="0" b="0"/>
            </a:stretch>
          </a:blipFill>
        </p:spPr>
      </p:sp>
      <p:sp>
        <p:nvSpPr>
          <p:cNvPr name="Freeform 3" id="3"/>
          <p:cNvSpPr/>
          <p:nvPr/>
        </p:nvSpPr>
        <p:spPr>
          <a:xfrm flipH="false" flipV="false" rot="0">
            <a:off x="11177055" y="2579993"/>
            <a:ext cx="5439401" cy="7116798"/>
          </a:xfrm>
          <a:custGeom>
            <a:avLst/>
            <a:gdLst/>
            <a:ahLst/>
            <a:cxnLst/>
            <a:rect r="r" b="b" t="t" l="l"/>
            <a:pathLst>
              <a:path h="7116798" w="5439401">
                <a:moveTo>
                  <a:pt x="0" y="0"/>
                </a:moveTo>
                <a:lnTo>
                  <a:pt x="5439401" y="0"/>
                </a:lnTo>
                <a:lnTo>
                  <a:pt x="5439401" y="7116798"/>
                </a:lnTo>
                <a:lnTo>
                  <a:pt x="0" y="7116798"/>
                </a:lnTo>
                <a:lnTo>
                  <a:pt x="0" y="0"/>
                </a:lnTo>
                <a:close/>
              </a:path>
            </a:pathLst>
          </a:custGeom>
          <a:blipFill>
            <a:blip r:embed="rId3"/>
            <a:stretch>
              <a:fillRect l="0" t="-247" r="0" b="0"/>
            </a:stretch>
          </a:blipFill>
        </p:spPr>
      </p:sp>
      <p:sp>
        <p:nvSpPr>
          <p:cNvPr name="TextBox 4" id="4"/>
          <p:cNvSpPr txBox="true"/>
          <p:nvPr/>
        </p:nvSpPr>
        <p:spPr>
          <a:xfrm rot="0">
            <a:off x="0" y="-276492"/>
            <a:ext cx="18288000" cy="1780540"/>
          </a:xfrm>
          <a:prstGeom prst="rect">
            <a:avLst/>
          </a:prstGeom>
        </p:spPr>
        <p:txBody>
          <a:bodyPr anchor="t" rtlCol="false" tIns="0" lIns="0" bIns="0" rIns="0">
            <a:spAutoFit/>
          </a:bodyPr>
          <a:lstStyle/>
          <a:p>
            <a:pPr algn="ctr">
              <a:lnSpc>
                <a:spcPts val="4759"/>
              </a:lnSpc>
            </a:pPr>
          </a:p>
          <a:p>
            <a:pPr algn="ctr">
              <a:lnSpc>
                <a:spcPts val="4759"/>
              </a:lnSpc>
            </a:pPr>
            <a:r>
              <a:rPr lang="en-US" sz="3399">
                <a:solidFill>
                  <a:srgbClr val="FFFFFF"/>
                </a:solidFill>
                <a:latin typeface="Canva Sans"/>
              </a:rPr>
              <a:t>The codes here contain the operation itself. In the design, the necessary storage units connected to the input-output ports have been defined.</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2028347" y="2182175"/>
            <a:ext cx="14231307" cy="7076125"/>
          </a:xfrm>
          <a:prstGeom prst="rect">
            <a:avLst/>
          </a:prstGeom>
        </p:spPr>
        <p:txBody>
          <a:bodyPr anchor="t" rtlCol="false" tIns="0" lIns="0" bIns="0" rIns="0">
            <a:spAutoFit/>
          </a:bodyPr>
          <a:lstStyle/>
          <a:p>
            <a:pPr algn="ctr">
              <a:lnSpc>
                <a:spcPts val="5625"/>
              </a:lnSpc>
            </a:pPr>
            <a:r>
              <a:rPr lang="en-US" sz="4018">
                <a:solidFill>
                  <a:srgbClr val="FFFFFF"/>
                </a:solidFill>
                <a:latin typeface="Canva Sans"/>
              </a:rPr>
              <a:t>• FB-CPU has storage units and a clock signal connected to the RAM where it reads commands, performs calculations, and writes back the computed value.</a:t>
            </a:r>
          </a:p>
          <a:p>
            <a:pPr algn="ctr">
              <a:lnSpc>
                <a:spcPts val="5625"/>
              </a:lnSpc>
            </a:pPr>
            <a:r>
              <a:rPr lang="en-US" sz="4018">
                <a:solidFill>
                  <a:srgbClr val="FFFFFF"/>
                </a:solidFill>
                <a:latin typeface="Canva Sans"/>
              </a:rPr>
              <a:t>•</a:t>
            </a:r>
          </a:p>
          <a:p>
            <a:pPr algn="ctr">
              <a:lnSpc>
                <a:spcPts val="5625"/>
              </a:lnSpc>
            </a:pPr>
            <a:r>
              <a:rPr lang="en-US" sz="4018">
                <a:solidFill>
                  <a:srgbClr val="FFFFFF"/>
                </a:solidFill>
                <a:latin typeface="Canva Sans"/>
              </a:rPr>
              <a:t>Arithmetic Logic Unit (ALU): This is the section where arithmetic operations are carried out.</a:t>
            </a:r>
          </a:p>
          <a:p>
            <a:pPr algn="ctr">
              <a:lnSpc>
                <a:spcPts val="5625"/>
              </a:lnSpc>
            </a:pPr>
            <a:r>
              <a:rPr lang="en-US" sz="4018">
                <a:solidFill>
                  <a:srgbClr val="FFFFFF"/>
                </a:solidFill>
                <a:latin typeface="Canva Sans"/>
              </a:rPr>
              <a:t>•</a:t>
            </a:r>
          </a:p>
          <a:p>
            <a:pPr algn="ctr">
              <a:lnSpc>
                <a:spcPts val="5625"/>
              </a:lnSpc>
            </a:pPr>
            <a:r>
              <a:rPr lang="en-US" sz="4018">
                <a:solidFill>
                  <a:srgbClr val="FFFFFF"/>
                </a:solidFill>
                <a:latin typeface="Canva Sans"/>
              </a:rPr>
              <a:t>Control Unit: Responsible for the transfer of data between storage units, Arithmetic Logic Unit, and RAM. It manages the data flow within the processor.</a:t>
            </a:r>
          </a:p>
        </p:txBody>
      </p:sp>
      <p:sp>
        <p:nvSpPr>
          <p:cNvPr name="TextBox 3" id="3"/>
          <p:cNvSpPr txBox="true"/>
          <p:nvPr/>
        </p:nvSpPr>
        <p:spPr>
          <a:xfrm rot="0">
            <a:off x="3330035" y="429386"/>
            <a:ext cx="11627931" cy="1074803"/>
          </a:xfrm>
          <a:prstGeom prst="rect">
            <a:avLst/>
          </a:prstGeom>
        </p:spPr>
        <p:txBody>
          <a:bodyPr anchor="t" rtlCol="false" tIns="0" lIns="0" bIns="0" rIns="0">
            <a:spAutoFit/>
          </a:bodyPr>
          <a:lstStyle/>
          <a:p>
            <a:pPr algn="ctr">
              <a:lnSpc>
                <a:spcPts val="8743"/>
              </a:lnSpc>
            </a:pPr>
            <a:r>
              <a:rPr lang="en-US" sz="6245">
                <a:solidFill>
                  <a:srgbClr val="FFFFFF"/>
                </a:solidFill>
                <a:latin typeface="Canva Sans Bold"/>
              </a:rPr>
              <a:t>RAM , random access memory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DAF4vzrgRzY</dc:identifier>
  <dcterms:modified xsi:type="dcterms:W3CDTF">2011-08-01T06:04:30Z</dcterms:modified>
  <cp:revision>1</cp:revision>
  <dc:title>RTL-Design-of-FB-CPU</dc:title>
</cp:coreProperties>
</file>