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1.xml><?xml version="1.0" encoding="utf-8"?>
<a:tblStyleLst xmlns:a="http://schemas.openxmlformats.org/drawingml/2006/main" xmlns:r="http://schemas.openxmlformats.org/officeDocument/2006/relationships" def="{90651C3A-4460-11DB-9652-00E08161165F}">
  <a:tblStyle styleId="{2D5ABB26-0587-4C30-8999-92F81FD0307C}" styleName="No Style, No Grid">
    <a:wholeTbl>
      <a:tcTxStyle>
        <a:fontRef idx="minor">
          <a:scrgbClr b="0" g="0" r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tableStyles" Target="tableStyles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a516b0401_3_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2" name="Google Shape;62;g31a516b0401_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eb2b6892c_0_3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2" name="Google Shape;72;g30eb2b6892c_0_3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ae5748121_0_4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31ae5748121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0ef4e68118_0_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g30ef4e6811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ae5748121_0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1ae574812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5" name="Google Shape;15;p4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1" name="Google Shape;21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32" name="Google Shape;32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3" name="Google Shape;33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9" name="Google Shape;39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"/>
          <p:cNvSpPr txBox="1">
            <a:spLocks noGrp="1"/>
          </p:cNvSpPr>
          <p:nvPr>
            <p:ph type="sldNum" idx="12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" name="Google Shape;45;p2"/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-1235" y="7409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2"/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sz="2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"/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48" name="Google Shape;48;p2"/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49" name="Google Shape;49;p2"/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"/>
          <p:cNvSpPr/>
          <p:nvPr/>
        </p:nvSpPr>
        <p:spPr>
          <a:xfrm>
            <a:off x="133754" y="4504626"/>
            <a:ext cx="2926946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 </a:t>
            </a:r>
            <a:endParaRPr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Aishwarya KV</a:t>
            </a:r>
            <a:endParaRPr dirty="0"/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Akhila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Gadiputi Vinya Vardhan </a:t>
            </a:r>
            <a:endParaRPr sz="1400" b="1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0" lvl="0" indent="-196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"/>
          <p:cNvSpPr/>
          <p:nvPr/>
        </p:nvSpPr>
        <p:spPr>
          <a:xfrm>
            <a:off x="9322056" y="5040405"/>
            <a:ext cx="2926946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  <a:endParaRPr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Shatadal Chatterjee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  <a:endParaRPr dirty="0"/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b="1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Shatadal Chatterjee </a:t>
            </a: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  <a:endParaRPr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"/>
          <p:cNvSpPr txBox="1"/>
          <p:nvPr/>
        </p:nvSpPr>
        <p:spPr>
          <a:xfrm>
            <a:off x="2123352" y="280890"/>
            <a:ext cx="8003874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Approximate Computing For Image/Signal Processing</a:t>
            </a: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"/>
          <p:cNvSpPr txBox="1"/>
          <p:nvPr/>
        </p:nvSpPr>
        <p:spPr>
          <a:xfrm>
            <a:off x="9812887" y="141274"/>
            <a:ext cx="22453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sz="2000" b="0" i="1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"/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rgbClr val="A042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"/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rgbClr val="EAA600"/>
          </a:solidFill>
          <a:ln w="25400" cap="flat" cmpd="sng">
            <a:solidFill>
              <a:srgbClr val="A042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Introduction (PROJ2999)</a:t>
            </a:r>
            <a:endParaRPr sz="1800" b="1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133" name="Google Shape;133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a516b0401_3_10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Montserrat"/>
                <a:sym typeface="Montserrat"/>
              </a:rPr>
              <a:t>Objective and Goals</a:t>
            </a:r>
            <a:endParaRPr sz="2000" b="0" i="0" u="none" strike="noStrike" cap="none">
              <a:solidFill>
                <a:srgbClr val="000000"/>
              </a:solidFill>
              <a:latin typeface="Verdana" pitchFamily="34" charset="0"/>
              <a:ea typeface="Verdana" pitchFamily="34" charset="0"/>
              <a:sym typeface="Arial"/>
            </a:endParaRPr>
          </a:p>
        </p:txBody>
      </p:sp>
      <p:sp>
        <p:nvSpPr>
          <p:cNvPr id="65" name="Google Shape;65;g31a516b0401_3_10"/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rgbClr val="191919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g31a516b0401_3_10"/>
          <p:cNvSpPr/>
          <p:nvPr/>
        </p:nvSpPr>
        <p:spPr>
          <a:xfrm>
            <a:off x="614456" y="2765025"/>
            <a:ext cx="2114400" cy="302100"/>
          </a:xfrm>
          <a:prstGeom prst="roundRect">
            <a:avLst>
              <a:gd name="adj" fmla="val 16667"/>
            </a:avLst>
          </a:prstGeom>
          <a:solidFill>
            <a:srgbClr val="191919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g31a516b0401_3_10"/>
          <p:cNvSpPr txBox="1"/>
          <p:nvPr/>
        </p:nvSpPr>
        <p:spPr>
          <a:xfrm>
            <a:off x="1000125" y="1268425"/>
            <a:ext cx="994320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dirty="0">
                <a:latin typeface="Verdana" pitchFamily="34" charset="0"/>
                <a:ea typeface="Verdana" pitchFamily="34" charset="0"/>
              </a:rPr>
              <a:t>To design and implement approximate computing techniques for image processing applications, focusing on reducing power consumption and hardware complexity. The work targets error-tolerant tasks like filtering and compression, ensuring visually acceptable quality using metrics such as PSNR and SSIM. The design will be optimized for low-power platforms like FPGAs or ASICs, enabling efficient real-time processing in resource-constrained environments.</a:t>
            </a:r>
            <a:endParaRPr dirty="0">
              <a:latin typeface="Verdana" pitchFamily="34" charset="0"/>
              <a:ea typeface="Verdana" pitchFamily="34" charset="0"/>
            </a:endParaRPr>
          </a:p>
        </p:txBody>
      </p:sp>
      <p:sp>
        <p:nvSpPr>
          <p:cNvPr id="68" name="Google Shape;68;g31a516b0401_3_10"/>
          <p:cNvSpPr txBox="1"/>
          <p:nvPr/>
        </p:nvSpPr>
        <p:spPr>
          <a:xfrm>
            <a:off x="1000117" y="3314272"/>
            <a:ext cx="9943200" cy="31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/>
                <a:sym typeface="Verdana"/>
              </a:rPr>
              <a:t>Main Goals 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Develop approximate arithmetic-based architectures suitable for image processing.</a:t>
            </a:r>
            <a:endParaRPr dirty="0"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Reduce power consumption and hardware complexity while maintaining acceptable image quality.</a:t>
            </a:r>
            <a:endParaRPr dirty="0"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Implement and test the design on a reconfigurable hardware platform (e.g., FPGA).</a:t>
            </a:r>
            <a:endParaRPr dirty="0"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/>
                <a:sym typeface="Verdana"/>
              </a:rPr>
              <a:t>Additional Goals </a:t>
            </a:r>
            <a:endParaRPr dirty="0"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Compare the proposed approximate design with conventional exact computing methods.</a:t>
            </a:r>
            <a:endParaRPr dirty="0"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Optimize the design for different image processing operations (e.g., filtering, enhancement, compression).</a:t>
            </a:r>
            <a:endParaRPr dirty="0"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Explore scalability of the architecture for higher-resolution images.</a:t>
            </a:r>
            <a:endParaRPr dirty="0"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•"/>
            </a:pPr>
            <a:r>
              <a:rPr lang="en-US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Provide a framework that can be extended to other domains such as video or real-time signal processing</a:t>
            </a: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.</a:t>
            </a: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•"/>
            </a:pPr>
            <a:endParaRPr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" name="Google Shape;69;g31a516b0401_3_10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eb2b6892c_0_395"/>
          <p:cNvSpPr txBox="1"/>
          <p:nvPr/>
        </p:nvSpPr>
        <p:spPr>
          <a:xfrm>
            <a:off x="452283" y="1091381"/>
            <a:ext cx="11326761" cy="55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  <p:sp>
        <p:nvSpPr>
          <p:cNvPr id="75" name="Google Shape;75;g30eb2b6892c_0_395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3</a:t>
            </a:fld>
            <a:endParaRPr/>
          </a:p>
        </p:txBody>
      </p:sp>
      <p:sp>
        <p:nvSpPr>
          <p:cNvPr id="76" name="Google Shape;76;g30eb2b6892c_0_395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Montserrat"/>
                <a:sym typeface="Montserrat"/>
              </a:rPr>
              <a:t>Project Plan (Clearly mention milestone for objectives under each reviews)</a:t>
            </a:r>
            <a:endParaRPr sz="1400" b="0" i="0" u="none" strike="noStrike" cap="none" dirty="0">
              <a:solidFill>
                <a:srgbClr val="000000"/>
              </a:solidFill>
              <a:latin typeface="Verdana" pitchFamily="34" charset="0"/>
              <a:ea typeface="Verdana" pitchFamily="34" charset="0"/>
              <a:sym typeface="Arial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B447213B-6930-C1E2-2A28-67E61CCAD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04184541"/>
              </p:ext>
            </p:extLst>
          </p:nvPr>
        </p:nvGraphicFramePr>
        <p:xfrm>
          <a:off x="838200" y="1504335"/>
          <a:ext cx="10515600" cy="426228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xmlns="" val="222402103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4423599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xmlns="" val="360782955"/>
                    </a:ext>
                  </a:extLst>
                </a:gridCol>
              </a:tblGrid>
              <a:tr h="5014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Verdana" pitchFamily="34" charset="0"/>
                          <a:ea typeface="Verdana" pitchFamily="34" charset="0"/>
                        </a:rPr>
                        <a:t>Week</a:t>
                      </a:r>
                      <a:endParaRPr lang="en-IN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Verdana" pitchFamily="34" charset="0"/>
                          <a:ea typeface="Verdana" pitchFamily="34" charset="0"/>
                        </a:rPr>
                        <a:t>Activities</a:t>
                      </a:r>
                      <a:endParaRPr lang="en-IN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Verdana" pitchFamily="34" charset="0"/>
                          <a:ea typeface="Verdana" pitchFamily="34" charset="0"/>
                        </a:rPr>
                        <a:t>Milestone</a:t>
                      </a:r>
                      <a:endParaRPr lang="en-IN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13709321"/>
                  </a:ext>
                </a:extLst>
              </a:tr>
              <a:tr h="8524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Verdana" pitchFamily="34" charset="0"/>
                          <a:ea typeface="Verdana" pitchFamily="34" charset="0"/>
                        </a:rPr>
                        <a:t>Week 1</a:t>
                      </a:r>
                      <a:endParaRPr lang="en-IN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Verdana" pitchFamily="34" charset="0"/>
                          <a:ea typeface="Verdana" pitchFamily="34" charset="0"/>
                        </a:rPr>
                        <a:t>Finalize selection of approximate adders and multipliers (e.g., LOA, AMA, etc.)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Verdana" pitchFamily="34" charset="0"/>
                          <a:ea typeface="Verdana" pitchFamily="34" charset="0"/>
                        </a:rPr>
                        <a:t>Component Selection Complete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619807307"/>
                  </a:ext>
                </a:extLst>
              </a:tr>
              <a:tr h="8524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Verdana" pitchFamily="34" charset="0"/>
                          <a:ea typeface="Verdana" pitchFamily="34" charset="0"/>
                        </a:rPr>
                        <a:t>Week 2</a:t>
                      </a:r>
                      <a:endParaRPr lang="en-IN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Verdana" pitchFamily="34" charset="0"/>
                          <a:ea typeface="Verdana" pitchFamily="34" charset="0"/>
                        </a:rPr>
                        <a:t>Design and simulate adders/multipliers using Verilog/VHDL or MATLAB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Verdana" pitchFamily="34" charset="0"/>
                          <a:ea typeface="Verdana" pitchFamily="34" charset="0"/>
                        </a:rPr>
                        <a:t>Functional Design Simulated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928167642"/>
                  </a:ext>
                </a:extLst>
              </a:tr>
              <a:tr h="12034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>
                          <a:latin typeface="Verdana" pitchFamily="34" charset="0"/>
                          <a:ea typeface="Verdana" pitchFamily="34" charset="0"/>
                        </a:rPr>
                        <a:t>Week 3</a:t>
                      </a:r>
                      <a:endParaRPr lang="en-IN" dirty="0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Verdana" pitchFamily="34" charset="0"/>
                          <a:ea typeface="Verdana" pitchFamily="34" charset="0"/>
                        </a:rPr>
                        <a:t>Synthesize and test hardware on FPGA/EDA tools (analyze area, delay, power)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Verdana" pitchFamily="34" charset="0"/>
                          <a:ea typeface="Verdana" pitchFamily="34" charset="0"/>
                        </a:rPr>
                        <a:t>Synthesis and Evaluation Completed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571639994"/>
                  </a:ext>
                </a:extLst>
              </a:tr>
              <a:tr h="8524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Verdana" pitchFamily="34" charset="0"/>
                          <a:ea typeface="Verdana" pitchFamily="34" charset="0"/>
                        </a:rPr>
                        <a:t>Week 4</a:t>
                      </a:r>
                      <a:endParaRPr lang="en-IN">
                        <a:latin typeface="Verdana" pitchFamily="34" charset="0"/>
                        <a:ea typeface="Verdana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Verdana" pitchFamily="34" charset="0"/>
                          <a:ea typeface="Verdana" pitchFamily="34" charset="0"/>
                        </a:rPr>
                        <a:t>Compare approximate vs. accurate units; document trade-offs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Verdana" pitchFamily="34" charset="0"/>
                          <a:ea typeface="Verdana" pitchFamily="34" charset="0"/>
                        </a:rPr>
                        <a:t>Report of Comparison and Analysis Done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7892422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1ae5748121_0_431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4</a:t>
            </a:fld>
            <a:endParaRPr/>
          </a:p>
        </p:txBody>
      </p:sp>
      <p:sp>
        <p:nvSpPr>
          <p:cNvPr id="82" name="Google Shape;82;g31ae5748121_0_431"/>
          <p:cNvSpPr txBox="1"/>
          <p:nvPr/>
        </p:nvSpPr>
        <p:spPr>
          <a:xfrm>
            <a:off x="1029307" y="0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Literature Survey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g31ae5748121_0_431"/>
          <p:cNvSpPr txBox="1"/>
          <p:nvPr/>
        </p:nvSpPr>
        <p:spPr>
          <a:xfrm>
            <a:off x="201456" y="646773"/>
            <a:ext cx="11808543" cy="6336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Key Publications </a:t>
            </a:r>
            <a:endParaRPr dirty="0"/>
          </a:p>
          <a:p>
            <a:pPr marL="431800" lvl="0" indent="-342900">
              <a:buSzPts val="1400"/>
              <a:buAutoNum type="arabicPeriod"/>
            </a:pPr>
            <a:r>
              <a:rPr lang="en-US" sz="1200" dirty="0"/>
              <a:t>Design of a Hardware-Efficient Approximate 4-2 Compressor for Multiplications in Image Processing</a:t>
            </a:r>
          </a:p>
          <a:p>
            <a:pPr marL="88900" lvl="0">
              <a:buSzPts val="1400"/>
            </a:pP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Authors: 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Sungyoun Hwang, Kon-Woo Kwon, and Yongtae Kim </a:t>
            </a:r>
          </a:p>
          <a:p>
            <a:pPr marL="88900" lvl="0">
              <a:buSzPts val="1400"/>
            </a:pPr>
            <a:r>
              <a:rPr lang="en-IN" sz="1200" dirty="0">
                <a:latin typeface="Verdana"/>
                <a:ea typeface="Verdana"/>
                <a:cs typeface="Verdana"/>
                <a:sym typeface="Verdana"/>
              </a:rPr>
              <a:t>      </a:t>
            </a:r>
            <a:r>
              <a:rPr lang="en-IN" sz="1200" b="1" dirty="0">
                <a:latin typeface="Verdana"/>
                <a:ea typeface="Verdana"/>
                <a:cs typeface="Verdana"/>
                <a:sym typeface="Verdana"/>
              </a:rPr>
              <a:t>Journal: </a:t>
            </a:r>
            <a:r>
              <a:rPr lang="en-IN" sz="1200" dirty="0">
                <a:latin typeface="Verdana"/>
                <a:ea typeface="Verdana"/>
                <a:cs typeface="Verdana"/>
                <a:sym typeface="Verdana"/>
              </a:rPr>
              <a:t>IEEE EMBEDDED SYSTEMS LETTERS</a:t>
            </a:r>
          </a:p>
          <a:p>
            <a:pPr marL="88900" lvl="0">
              <a:buSzPts val="1400"/>
            </a:pPr>
            <a:r>
              <a:rPr lang="en-IN" sz="1200" dirty="0">
                <a:latin typeface="Verdana"/>
                <a:ea typeface="Verdana"/>
                <a:cs typeface="Verdana"/>
                <a:sym typeface="Verdana"/>
              </a:rPr>
              <a:t>     </a:t>
            </a:r>
            <a:r>
              <a:rPr lang="en-IN" sz="1200" b="1" dirty="0">
                <a:latin typeface="Verdana"/>
                <a:ea typeface="Verdana"/>
                <a:cs typeface="Verdana"/>
                <a:sym typeface="Verdana"/>
              </a:rPr>
              <a:t>Insights: 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This paper presents a hardware-efficient approximate compressor that is optimized for image processing by </a:t>
            </a:r>
            <a:r>
              <a:rPr lang="en-US" sz="12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accurately handling the most frequent input patterns to reduce errors and improve image quality</a:t>
            </a:r>
            <a:r>
              <a:rPr lang="en-US" sz="1200" dirty="0" smtClean="0"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 marL="88900" lvl="0">
              <a:buSzPts val="1400"/>
            </a:pPr>
            <a:r>
              <a:rPr lang="en-GB" sz="12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smtClean="0">
                <a:latin typeface="Verdana"/>
                <a:ea typeface="Verdana"/>
                <a:cs typeface="Verdana"/>
                <a:sym typeface="Verdana"/>
              </a:rPr>
              <a:t>   </a:t>
            </a:r>
            <a:r>
              <a:rPr lang="en-GB" sz="1200" b="1" dirty="0" smtClean="0">
                <a:latin typeface="Verdana"/>
                <a:ea typeface="Verdana"/>
                <a:cs typeface="Verdana"/>
                <a:sym typeface="Verdana"/>
              </a:rPr>
              <a:t> References: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A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. </a:t>
            </a:r>
            <a:r>
              <a:rPr lang="en-US" sz="1200" dirty="0" err="1" smtClean="0">
                <a:latin typeface="Verdana" pitchFamily="34" charset="0"/>
                <a:ea typeface="Verdana" pitchFamily="34" charset="0"/>
              </a:rPr>
              <a:t>Sadeghi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, R. </a:t>
            </a:r>
            <a:r>
              <a:rPr lang="en-US" sz="1200" dirty="0" err="1" smtClean="0">
                <a:latin typeface="Verdana" pitchFamily="34" charset="0"/>
                <a:ea typeface="Verdana" pitchFamily="34" charset="0"/>
              </a:rPr>
              <a:t>Ghasemi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, H. </a:t>
            </a:r>
            <a:r>
              <a:rPr lang="en-US" sz="1200" dirty="0" err="1" smtClean="0">
                <a:latin typeface="Verdana" pitchFamily="34" charset="0"/>
                <a:ea typeface="Verdana" pitchFamily="34" charset="0"/>
              </a:rPr>
              <a:t>Ghasemian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, and N. </a:t>
            </a:r>
            <a:r>
              <a:rPr lang="en-US" sz="1200" dirty="0" err="1" smtClean="0">
                <a:latin typeface="Verdana" pitchFamily="34" charset="0"/>
                <a:ea typeface="Verdana" pitchFamily="34" charset="0"/>
              </a:rPr>
              <a:t>Shiri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, “High efficient GDI-CNTFET-based approximate full adder for next generation of computer architectures,” </a:t>
            </a:r>
            <a:r>
              <a:rPr lang="en-US" sz="1200" i="1" dirty="0" smtClean="0">
                <a:latin typeface="Verdana" pitchFamily="34" charset="0"/>
                <a:ea typeface="Verdana" pitchFamily="34" charset="0"/>
              </a:rPr>
              <a:t>IEEE Embed. Syst. </a:t>
            </a:r>
            <a:r>
              <a:rPr lang="en-US" sz="1200" i="1" dirty="0" err="1" smtClean="0">
                <a:latin typeface="Verdana" pitchFamily="34" charset="0"/>
                <a:ea typeface="Verdana" pitchFamily="34" charset="0"/>
              </a:rPr>
              <a:t>Lett</a:t>
            </a:r>
            <a:r>
              <a:rPr lang="en-US" sz="1200" i="1" dirty="0" smtClean="0">
                <a:latin typeface="Verdana" pitchFamily="34" charset="0"/>
                <a:ea typeface="Verdana" pitchFamily="34" charset="0"/>
              </a:rPr>
              <a:t>.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, vol. 15, no. 1, pp. 33–36, Mar. 2023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marL="88900" lvl="0">
              <a:buSzPts val="1400"/>
              <a:buFont typeface="Arial" pitchFamily="34" charset="0"/>
              <a:buChar char="•"/>
            </a:pPr>
            <a:r>
              <a:rPr lang="en-US" sz="1200" dirty="0" smtClean="0">
                <a:latin typeface="Verdana" pitchFamily="34" charset="0"/>
                <a:ea typeface="Verdana" pitchFamily="34" charset="0"/>
              </a:rPr>
              <a:t>M. S. </a:t>
            </a:r>
            <a:r>
              <a:rPr lang="en-US" sz="1200" dirty="0" err="1" smtClean="0">
                <a:latin typeface="Verdana" pitchFamily="34" charset="0"/>
                <a:ea typeface="Verdana" pitchFamily="34" charset="0"/>
              </a:rPr>
              <a:t>Ansari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, H. Jiang, B. F. Cockburn, and J. Han, “Low-power approximate multipliers using encoded partial products and approximate compressors,” </a:t>
            </a:r>
            <a:r>
              <a:rPr lang="en-US" sz="1200" i="1" dirty="0" smtClean="0">
                <a:latin typeface="Verdana" pitchFamily="34" charset="0"/>
                <a:ea typeface="Verdana" pitchFamily="34" charset="0"/>
              </a:rPr>
              <a:t>IEEE J. </a:t>
            </a:r>
            <a:r>
              <a:rPr lang="en-US" sz="1200" i="1" dirty="0" err="1" smtClean="0">
                <a:latin typeface="Verdana" pitchFamily="34" charset="0"/>
                <a:ea typeface="Verdana" pitchFamily="34" charset="0"/>
              </a:rPr>
              <a:t>Emerg</a:t>
            </a:r>
            <a:r>
              <a:rPr lang="en-US" sz="1200" i="1" dirty="0" smtClean="0">
                <a:latin typeface="Verdana" pitchFamily="34" charset="0"/>
                <a:ea typeface="Verdana" pitchFamily="34" charset="0"/>
              </a:rPr>
              <a:t>. Sel. Topics Circuits Syst.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, vol. 8, no. 3, pp. 404–416, Sep. 2018.</a:t>
            </a:r>
            <a:endParaRPr lang="en-IN" sz="1200" b="1" dirty="0"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431800" lvl="0" indent="-342900">
              <a:buSzPts val="1400"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lvl="0" indent="-196850">
              <a:buSzPts val="1400"/>
            </a:pPr>
            <a:r>
              <a:rPr lang="en-US" dirty="0">
                <a:latin typeface="Verdana"/>
                <a:ea typeface="Verdana"/>
                <a:cs typeface="Verdana"/>
                <a:sym typeface="Verdana"/>
              </a:rPr>
              <a:t>2.  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High-Precision, Low-Delay Approximate Multiplier Using 4-2 Compressor and Error Recovery</a:t>
            </a:r>
          </a:p>
          <a:p>
            <a:pPr marL="285750" lvl="0" indent="-196850">
              <a:buSzPts val="1400"/>
            </a:pP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     Authors: 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Jongmin Jeon, Youngmin Kim </a:t>
            </a:r>
          </a:p>
          <a:p>
            <a:pPr marL="285750" lvl="0" indent="-196850">
              <a:buSzPts val="1400"/>
            </a:pP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     Journal: 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2025 International Technical Conference on Circuits/Systems, Computers, and Communications (ITC-CSCC)</a:t>
            </a:r>
          </a:p>
          <a:p>
            <a:pPr marL="285750" lvl="0" indent="-196850">
              <a:buSzPts val="1400"/>
            </a:pPr>
            <a:r>
              <a:rPr lang="en-US" sz="1200" b="1" dirty="0">
                <a:latin typeface="Verdana"/>
                <a:ea typeface="Verdana"/>
                <a:cs typeface="Verdana"/>
                <a:sym typeface="Verdana"/>
              </a:rPr>
              <a:t>     Insights : </a:t>
            </a:r>
            <a:r>
              <a:rPr lang="en-US" sz="1200" dirty="0">
                <a:latin typeface="Verdana"/>
                <a:ea typeface="Verdana"/>
                <a:cs typeface="Verdana"/>
                <a:sym typeface="Verdana"/>
              </a:rPr>
              <a:t>his paper proposes a new approximate multiplier architecture that enhances accuracy and hardware performance by integrating an error recovery module with a conventional approximate 4-2 compressor</a:t>
            </a:r>
            <a:r>
              <a:rPr lang="en-US" sz="1200" dirty="0" smtClean="0">
                <a:latin typeface="Verdana"/>
                <a:ea typeface="Verdana"/>
                <a:cs typeface="Verdana"/>
                <a:sym typeface="Verdana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sz="1200" dirty="0" smtClean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GB" sz="1200" dirty="0" smtClean="0">
                <a:latin typeface="Verdana"/>
                <a:ea typeface="Verdana"/>
                <a:cs typeface="Verdana"/>
                <a:sym typeface="Verdana"/>
              </a:rPr>
              <a:t>    </a:t>
            </a:r>
            <a:r>
              <a:rPr lang="en-GB" sz="1200" b="1" dirty="0" smtClean="0">
                <a:latin typeface="Verdana"/>
                <a:ea typeface="Verdana"/>
                <a:cs typeface="Verdana"/>
                <a:sym typeface="Verdana"/>
              </a:rPr>
              <a:t>References: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D. Esposito, A. G. M. </a:t>
            </a:r>
            <a:r>
              <a:rPr lang="en-US" sz="1200" dirty="0" err="1" smtClean="0">
                <a:latin typeface="Verdana" pitchFamily="34" charset="0"/>
                <a:ea typeface="Verdana" pitchFamily="34" charset="0"/>
              </a:rPr>
              <a:t>Strollo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, et al., “Approximate Multipliers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Based 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on 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New Approximate Compressors”, in IEEE Transactions on</a:t>
            </a:r>
          </a:p>
          <a:p>
            <a:pPr>
              <a:buFont typeface="Arial" pitchFamily="34" charset="0"/>
              <a:buChar char="•"/>
            </a:pPr>
            <a:r>
              <a:rPr lang="en-GB" sz="1200" dirty="0" smtClean="0">
                <a:latin typeface="Verdana" pitchFamily="34" charset="0"/>
                <a:ea typeface="Verdana" pitchFamily="34" charset="0"/>
              </a:rPr>
              <a:t>Circuits and Systems I: Regular Papers, vol. 65, no. 12, 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December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2018.</a:t>
            </a:r>
          </a:p>
          <a:p>
            <a:pPr>
              <a:buFont typeface="Arial" pitchFamily="34" charset="0"/>
              <a:buChar char="•"/>
            </a:pPr>
            <a:r>
              <a:rPr lang="en-US" sz="1200" dirty="0" smtClean="0"/>
              <a:t>U. A Kumar, P. </a:t>
            </a:r>
            <a:r>
              <a:rPr lang="en-US" sz="1200" dirty="0" err="1" smtClean="0"/>
              <a:t>Bikki</a:t>
            </a:r>
            <a:r>
              <a:rPr lang="en-US" sz="1200" dirty="0" smtClean="0"/>
              <a:t>, et al., “Power Efficient </a:t>
            </a:r>
            <a:r>
              <a:rPr lang="en-US" sz="1200" dirty="0" smtClean="0"/>
              <a:t>Approximate </a:t>
            </a:r>
            <a:r>
              <a:rPr lang="en-GB" sz="1200" dirty="0" smtClean="0"/>
              <a:t>Multiplier </a:t>
            </a:r>
            <a:r>
              <a:rPr lang="en-GB" sz="1200" dirty="0" smtClean="0"/>
              <a:t>Architectures for Error Resilient Applications”, in </a:t>
            </a:r>
            <a:r>
              <a:rPr lang="en-GB" sz="1200" dirty="0" smtClean="0"/>
              <a:t>2022 IEEE </a:t>
            </a:r>
            <a:r>
              <a:rPr lang="en-GB" sz="1200" dirty="0" smtClean="0"/>
              <a:t>19th India Council International </a:t>
            </a:r>
            <a:r>
              <a:rPr lang="en-GB" sz="1200" dirty="0" smtClean="0"/>
              <a:t>Conference (INDICON), </a:t>
            </a:r>
            <a:r>
              <a:rPr lang="en-US" sz="1200" dirty="0" smtClean="0"/>
              <a:t>February </a:t>
            </a:r>
            <a:r>
              <a:rPr lang="en-US" sz="1200" dirty="0" smtClean="0"/>
              <a:t>2023</a:t>
            </a:r>
            <a:r>
              <a:rPr lang="en-US" sz="1200" dirty="0" smtClean="0"/>
              <a:t>.</a:t>
            </a:r>
          </a:p>
          <a:p>
            <a:pPr>
              <a:buFont typeface="Arial" pitchFamily="34" charset="0"/>
              <a:buChar char="•"/>
            </a:pPr>
            <a:endParaRPr lang="en-US" sz="1200" dirty="0"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285750" lvl="0" indent="-196850">
              <a:buSzPts val="1400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3. 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On the Design of Iterative Approximate Floating-Point Multipliers</a:t>
            </a:r>
          </a:p>
          <a:p>
            <a:pPr marL="285750" lvl="0" indent="-196850">
              <a:buSzPts val="1400"/>
            </a:pPr>
            <a:r>
              <a:rPr lang="en-US" sz="1200" b="1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    Authors: 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Ahmad Towhidy, Reza Omidi, and Karim Mohammadi</a:t>
            </a:r>
          </a:p>
          <a:p>
            <a:pPr marL="285750" lvl="0" indent="-196850">
              <a:buSzPts val="1400"/>
            </a:pPr>
            <a:r>
              <a:rPr lang="en-US" sz="1200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    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Journal: 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IEEE TRANSACTIONS ON COMPUTERS</a:t>
            </a:r>
          </a:p>
          <a:p>
            <a:pPr marL="285750" lvl="0" indent="-196850">
              <a:buSzPts val="1400"/>
            </a:pPr>
            <a:r>
              <a:rPr lang="en-US" sz="1200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    </a:t>
            </a:r>
            <a:r>
              <a:rPr lang="en-US" sz="1200" b="1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Insights : </a:t>
            </a:r>
            <a:r>
              <a:rPr lang="en-US" sz="1200" dirty="0">
                <a:latin typeface="Verdana" pitchFamily="34" charset="0"/>
                <a:ea typeface="Verdana" pitchFamily="34" charset="0"/>
                <a:cs typeface="Verdana"/>
                <a:sym typeface="Verdana"/>
              </a:rPr>
              <a:t>This research proposes novel iterative (IPB) and non-iterative (PB) approximate floating-point multipliers using a "pseudo-Booth encoding" scheme. The accuracy of these multipliers can be tuned by adjusting parameters like iteration count, encoder radix, and truncation, allowing for a flexible trade-off between performance and precision. The iterative version can achieve extremely high accuracy, making it almost as precise as an exact multiplier for error-resilient applications.</a:t>
            </a:r>
            <a:endParaRPr sz="1200" b="0" i="0" u="none" strike="noStrike" cap="none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45FDE942-FA0F-25D4-C2AB-702C8F78CC50}"/>
              </a:ext>
            </a:extLst>
          </p:cNvPr>
          <p:cNvSpPr txBox="1"/>
          <p:nvPr/>
        </p:nvSpPr>
        <p:spPr>
          <a:xfrm>
            <a:off x="389107" y="1"/>
            <a:ext cx="11114636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 smtClean="0"/>
          </a:p>
          <a:p>
            <a:pPr>
              <a:buFont typeface="Arial" pitchFamily="34" charset="0"/>
              <a:buChar char="•"/>
            </a:pPr>
            <a:r>
              <a:rPr lang="en-IN" sz="1200" b="1" dirty="0" smtClean="0">
                <a:latin typeface="Verdana" pitchFamily="34" charset="0"/>
                <a:ea typeface="Verdana" pitchFamily="34" charset="0"/>
              </a:rPr>
              <a:t>References: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V. K. 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Chippa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, S. T. 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Chakradhar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, K. Roy, and A. 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Raghunathan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,“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Analysis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 and characterization of inherent application resilience</a:t>
            </a:r>
          </a:p>
          <a:p>
            <a:r>
              <a:rPr lang="en-GB" sz="1200" dirty="0" smtClean="0">
                <a:latin typeface="Verdana" pitchFamily="34" charset="0"/>
                <a:ea typeface="Verdana" pitchFamily="34" charset="0"/>
              </a:rPr>
              <a:t> for 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approximate computing,” in Proc. 50th 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Annu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. Des. 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Automat. 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</a:rPr>
              <a:t>Conf</a:t>
            </a:r>
            <a:r>
              <a:rPr lang="fr-FR" sz="1200" dirty="0" smtClean="0">
                <a:latin typeface="Verdana" pitchFamily="34" charset="0"/>
                <a:ea typeface="Verdana" pitchFamily="34" charset="0"/>
              </a:rPr>
              <a:t>., 2013, pp. 1–9, </a:t>
            </a:r>
            <a:r>
              <a:rPr lang="fr-FR" sz="1200" dirty="0" err="1" smtClean="0">
                <a:latin typeface="Verdana" pitchFamily="34" charset="0"/>
                <a:ea typeface="Verdana" pitchFamily="34" charset="0"/>
              </a:rPr>
              <a:t>doi</a:t>
            </a:r>
            <a:r>
              <a:rPr lang="fr-FR" sz="1200" dirty="0" smtClean="0">
                <a:latin typeface="Verdana" pitchFamily="34" charset="0"/>
                <a:ea typeface="Verdana" pitchFamily="34" charset="0"/>
              </a:rPr>
              <a:t>: 10.1145/2463209.2488873</a:t>
            </a:r>
            <a:r>
              <a:rPr lang="fr-FR" sz="12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GB" sz="1200" dirty="0" smtClean="0"/>
              <a:t>H. Jiang, F. J. H. Santiago, H. Mo, L. Liu, and J. Han, “</a:t>
            </a:r>
            <a:r>
              <a:rPr lang="en-GB" sz="1200" dirty="0" smtClean="0"/>
              <a:t>Approximate arithmetic </a:t>
            </a:r>
            <a:r>
              <a:rPr lang="en-GB" sz="1200" dirty="0" smtClean="0"/>
              <a:t>circuits: A survey, characterization, and </a:t>
            </a:r>
            <a:r>
              <a:rPr lang="en-GB" sz="1200" dirty="0" smtClean="0"/>
              <a:t>recent applications</a:t>
            </a:r>
            <a:r>
              <a:rPr lang="en-GB" sz="1200" dirty="0" smtClean="0"/>
              <a:t>,” Proc. IEEE, vol. 108, no. 12, pp. 2108–2135,Dec. 2020.</a:t>
            </a:r>
            <a:endParaRPr lang="en-IN" sz="1200" dirty="0" smtClean="0">
              <a:latin typeface="Verdana" pitchFamily="34" charset="0"/>
              <a:ea typeface="Verdana" pitchFamily="34" charset="0"/>
            </a:endParaRPr>
          </a:p>
          <a:p>
            <a:endParaRPr lang="en-IN" dirty="0" smtClean="0"/>
          </a:p>
          <a:p>
            <a:r>
              <a:rPr lang="en-IN" sz="1200" dirty="0" smtClean="0">
                <a:latin typeface="Verdana" pitchFamily="34" charset="0"/>
                <a:ea typeface="Verdana" pitchFamily="34" charset="0"/>
              </a:rPr>
              <a:t>4</a:t>
            </a:r>
            <a:r>
              <a:rPr lang="en-IN" sz="1200" dirty="0">
                <a:latin typeface="Verdana" pitchFamily="34" charset="0"/>
                <a:ea typeface="Verdana" pitchFamily="34" charset="0"/>
              </a:rPr>
              <a:t>: Design of Power and Area Efficient Approximate Multipliers</a:t>
            </a:r>
          </a:p>
          <a:p>
            <a:r>
              <a:rPr lang="en-IN" sz="1200" b="1" dirty="0">
                <a:latin typeface="Verdana" pitchFamily="34" charset="0"/>
                <a:ea typeface="Verdana" pitchFamily="34" charset="0"/>
              </a:rPr>
              <a:t>Authors: </a:t>
            </a:r>
            <a:r>
              <a:rPr lang="en-IN" sz="1200" dirty="0">
                <a:latin typeface="Verdana" pitchFamily="34" charset="0"/>
                <a:ea typeface="Verdana" pitchFamily="34" charset="0"/>
              </a:rPr>
              <a:t>Suganthi Venkatachalam and Seok-Bum Ko </a:t>
            </a:r>
          </a:p>
          <a:p>
            <a:r>
              <a:rPr lang="en-IN" sz="1200" b="1" dirty="0">
                <a:latin typeface="Verdana" pitchFamily="34" charset="0"/>
                <a:ea typeface="Verdana" pitchFamily="34" charset="0"/>
              </a:rPr>
              <a:t>Journal: </a:t>
            </a:r>
            <a:r>
              <a:rPr lang="en-IN" sz="1200" dirty="0">
                <a:latin typeface="Verdana" pitchFamily="34" charset="0"/>
                <a:ea typeface="Verdana" pitchFamily="34" charset="0"/>
              </a:rPr>
              <a:t>IEEE TRANSACTIONS ON VERY LARGE SCALE INTEGRATION (VLSI) SYSTEMS</a:t>
            </a:r>
          </a:p>
          <a:p>
            <a:r>
              <a:rPr lang="en-US" sz="1200" b="1" dirty="0">
                <a:latin typeface="Verdana" pitchFamily="34" charset="0"/>
                <a:ea typeface="Verdana" pitchFamily="34" charset="0"/>
              </a:rPr>
              <a:t> Insights : </a:t>
            </a:r>
            <a:r>
              <a:rPr lang="en-US" sz="1200" dirty="0">
                <a:latin typeface="Verdana" pitchFamily="34" charset="0"/>
                <a:ea typeface="Verdana" pitchFamily="34" charset="0"/>
              </a:rPr>
              <a:t>This paper designs efficient approximate multipliers by altering partial products into signals with different probabilities and using simpler logic for the low-probability terms, which saves significant power and area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.</a:t>
            </a:r>
            <a:endParaRPr lang="en-US" sz="1200" dirty="0">
              <a:latin typeface="Verdana" pitchFamily="34" charset="0"/>
              <a:ea typeface="Verdana" pitchFamily="34" charset="0"/>
            </a:endParaRPr>
          </a:p>
          <a:p>
            <a:r>
              <a:rPr lang="en-GB" sz="1200" b="1" dirty="0" err="1" smtClean="0">
                <a:latin typeface="Verdana" pitchFamily="34" charset="0"/>
                <a:ea typeface="Verdana" pitchFamily="34" charset="0"/>
              </a:rPr>
              <a:t>References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: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V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. Gupta, D. 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Mohapatra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, A. 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Raghunathan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, and K. Roy, “Low-power 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digital signal 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processing using approximate adders,” </a:t>
            </a:r>
            <a:r>
              <a:rPr lang="en-GB" sz="1200" i="1" dirty="0" smtClean="0">
                <a:latin typeface="Verdana" pitchFamily="34" charset="0"/>
                <a:ea typeface="Verdana" pitchFamily="34" charset="0"/>
              </a:rPr>
              <a:t>IEEE Trans</a:t>
            </a:r>
            <a:r>
              <a:rPr lang="en-GB" sz="1200" i="1" dirty="0" smtClean="0">
                <a:latin typeface="Verdana" pitchFamily="34" charset="0"/>
                <a:ea typeface="Verdana" pitchFamily="34" charset="0"/>
              </a:rPr>
              <a:t>. </a:t>
            </a:r>
            <a:r>
              <a:rPr lang="en-GB" sz="1200" i="1" dirty="0" err="1" smtClean="0">
                <a:latin typeface="Verdana" pitchFamily="34" charset="0"/>
                <a:ea typeface="Verdana" pitchFamily="34" charset="0"/>
              </a:rPr>
              <a:t>Comput</a:t>
            </a:r>
            <a:r>
              <a:rPr lang="en-GB" sz="1200" i="1" dirty="0" smtClean="0">
                <a:latin typeface="Verdana" pitchFamily="34" charset="0"/>
                <a:ea typeface="Verdana" pitchFamily="34" charset="0"/>
              </a:rPr>
              <a:t>.-Aided </a:t>
            </a:r>
            <a:r>
              <a:rPr lang="en-GB" sz="1200" i="1" dirty="0" smtClean="0">
                <a:latin typeface="Verdana" pitchFamily="34" charset="0"/>
                <a:ea typeface="Verdana" pitchFamily="34" charset="0"/>
              </a:rPr>
              <a:t>Design </a:t>
            </a:r>
            <a:r>
              <a:rPr lang="en-GB" sz="1200" i="1" dirty="0" err="1" smtClean="0">
                <a:latin typeface="Verdana" pitchFamily="34" charset="0"/>
                <a:ea typeface="Verdana" pitchFamily="34" charset="0"/>
              </a:rPr>
              <a:t>Integr</a:t>
            </a:r>
            <a:r>
              <a:rPr lang="en-GB" sz="1200" i="1" dirty="0" smtClean="0">
                <a:latin typeface="Verdana" pitchFamily="34" charset="0"/>
                <a:ea typeface="Verdana" pitchFamily="34" charset="0"/>
              </a:rPr>
              <a:t>. Circuits Syst., vol. 32, no. 1, pp. </a:t>
            </a:r>
            <a:r>
              <a:rPr lang="en-GB" sz="1200" i="1" dirty="0" smtClean="0">
                <a:latin typeface="Verdana" pitchFamily="34" charset="0"/>
                <a:ea typeface="Verdana" pitchFamily="34" charset="0"/>
              </a:rPr>
              <a:t>124–137,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Jan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. 2013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r>
              <a:rPr lang="en-GB" sz="1200" dirty="0" smtClean="0">
                <a:latin typeface="Verdana" pitchFamily="34" charset="0"/>
                <a:ea typeface="Verdana" pitchFamily="34" charset="0"/>
              </a:rPr>
              <a:t>H. R. 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Mahdiani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, A. 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Ahmadi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, S. M. </a:t>
            </a:r>
            <a:r>
              <a:rPr lang="en-GB" sz="1200" dirty="0" err="1" smtClean="0">
                <a:latin typeface="Verdana" pitchFamily="34" charset="0"/>
                <a:ea typeface="Verdana" pitchFamily="34" charset="0"/>
              </a:rPr>
              <a:t>Fakhraie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, and C. Lucas, “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Bio-inspired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imprecise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computational blocks for efficient VLSI implementation 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of 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soft-computing </a:t>
            </a:r>
            <a:r>
              <a:rPr lang="en-GB" sz="1200" dirty="0" smtClean="0">
                <a:latin typeface="Verdana" pitchFamily="34" charset="0"/>
                <a:ea typeface="Verdana" pitchFamily="34" charset="0"/>
              </a:rPr>
              <a:t>applications,” </a:t>
            </a:r>
            <a:r>
              <a:rPr lang="en-GB" sz="1200" i="1" dirty="0" smtClean="0">
                <a:latin typeface="Verdana" pitchFamily="34" charset="0"/>
                <a:ea typeface="Verdana" pitchFamily="34" charset="0"/>
              </a:rPr>
              <a:t>IEEE Trans. Circuits Syst. I, Reg. </a:t>
            </a:r>
            <a:r>
              <a:rPr lang="en-GB" sz="1200" i="1" dirty="0" smtClean="0">
                <a:latin typeface="Verdana" pitchFamily="34" charset="0"/>
                <a:ea typeface="Verdana" pitchFamily="34" charset="0"/>
              </a:rPr>
              <a:t>Papers,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vol</a:t>
            </a:r>
            <a:r>
              <a:rPr lang="en-US" sz="1200" dirty="0" smtClean="0">
                <a:latin typeface="Verdana" pitchFamily="34" charset="0"/>
                <a:ea typeface="Verdana" pitchFamily="34" charset="0"/>
              </a:rPr>
              <a:t>. 57, no. 4, pp. 850–862, Apr. 2010.</a:t>
            </a:r>
            <a:endParaRPr lang="en-US" sz="1200" dirty="0" smtClean="0">
              <a:latin typeface="Verdana" pitchFamily="34" charset="0"/>
              <a:ea typeface="Verdana" pitchFamily="34" charset="0"/>
            </a:endParaRPr>
          </a:p>
          <a:p>
            <a:r>
              <a:rPr lang="en-GB" dirty="0" smtClean="0"/>
              <a:t>	</a:t>
            </a:r>
            <a:endParaRPr lang="en-US" dirty="0"/>
          </a:p>
          <a:p>
            <a:r>
              <a:rPr lang="en-IN" sz="1200" b="1" dirty="0"/>
              <a:t>Key Resources </a:t>
            </a:r>
          </a:p>
          <a:p>
            <a:endParaRPr lang="en-IN" sz="1200" b="1" dirty="0"/>
          </a:p>
          <a:p>
            <a:r>
              <a:rPr lang="en-IN" sz="1200" b="1" dirty="0"/>
              <a:t>Whitepapers</a:t>
            </a:r>
            <a:endParaRPr lang="en-IN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i="1" dirty="0"/>
              <a:t>Approximate Computing: Principles and Applications</a:t>
            </a:r>
            <a:r>
              <a:rPr lang="en-IN" sz="1200" dirty="0"/>
              <a:t> (overview papers, surveys)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i="1" dirty="0"/>
              <a:t>Design Guidelines for Approximate Arithmetic Units</a:t>
            </a:r>
            <a:endParaRPr lang="en-IN" sz="1200" dirty="0"/>
          </a:p>
          <a:p>
            <a:r>
              <a:rPr lang="en-IN" sz="1200" b="1" dirty="0"/>
              <a:t>Libraries</a:t>
            </a:r>
            <a:endParaRPr lang="en-IN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b="1" dirty="0"/>
              <a:t>EvoApprox8b</a:t>
            </a:r>
            <a:r>
              <a:rPr lang="en-IN" sz="1200" dirty="0"/>
              <a:t> → Library of ~430 adders &amp; ~471 multipliers (Verilog)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b="1" dirty="0"/>
              <a:t>AxBench</a:t>
            </a:r>
            <a:r>
              <a:rPr lang="en-IN" sz="1200" dirty="0"/>
              <a:t> → Benchmark suite for approximate computing</a:t>
            </a:r>
          </a:p>
          <a:p>
            <a:r>
              <a:rPr lang="en-IN" sz="1200" b="1" dirty="0"/>
              <a:t>Application Notes</a:t>
            </a:r>
            <a:endParaRPr lang="en-IN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Case studies in image processing (image blending, filtering, encoding) from Masadeh et al., Mrazek et al., Kumar et al.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Error metrics &amp; evaluation methods (PSNR, SSIM, MED, NMED)</a:t>
            </a:r>
          </a:p>
          <a:p>
            <a:r>
              <a:rPr lang="en-IN" sz="1200" b="1" dirty="0"/>
              <a:t>Datasheets / Models</a:t>
            </a:r>
            <a:endParaRPr lang="en-IN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Verilog &amp; FPGA implementations in supplementary files of research papers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Gate-level synthesis reports (area, power, delay) from FPGA/ASIC designs</a:t>
            </a:r>
          </a:p>
          <a:p>
            <a:r>
              <a:rPr lang="en-IN" sz="1200" b="1" dirty="0"/>
              <a:t>Others (Open Source &amp; Tools)</a:t>
            </a:r>
            <a:endParaRPr lang="en-IN" sz="12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GitHub repos of EvoApprox, approximate adders/multipliers (Verilog/VHDL)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Open datasets for error analysis (AxBench, image/video datasets)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sz="1200" dirty="0"/>
              <a:t>ArXiv preprints with code links (new 2025 designs)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140896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8B0022D-AB90-5574-3CCB-391AEABD2C99}"/>
              </a:ext>
            </a:extLst>
          </p:cNvPr>
          <p:cNvSpPr txBox="1"/>
          <p:nvPr/>
        </p:nvSpPr>
        <p:spPr>
          <a:xfrm>
            <a:off x="491613" y="373626"/>
            <a:ext cx="1015672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Verdana" pitchFamily="34" charset="0"/>
                <a:ea typeface="Verdana" pitchFamily="34" charset="0"/>
              </a:rPr>
              <a:t>Existing Implementations – Products| Opensource| GitHub etc</a:t>
            </a:r>
          </a:p>
          <a:p>
            <a:endParaRPr lang="fr-FR" b="1" dirty="0">
              <a:latin typeface="Verdana" pitchFamily="34" charset="0"/>
              <a:ea typeface="Verdana" pitchFamily="34" charset="0"/>
            </a:endParaRP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Open-Source Libraries / Frameworks</a:t>
            </a:r>
          </a:p>
          <a:p>
            <a:endParaRPr lang="en-IN" b="1" dirty="0">
              <a:latin typeface="Verdana" pitchFamily="34" charset="0"/>
              <a:ea typeface="Verdana" pitchFamily="34" charset="0"/>
            </a:endParaRP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lpACLib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Low-power approximate adders/multipliers.</a:t>
            </a: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iACT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Intel toolkit for software-hardware co-design.</a:t>
            </a: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Approxilyzer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Instruction-level approximation analysis.</a:t>
            </a: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MAxPy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Python-based framework for VLSI approximate computing.</a:t>
            </a: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AxOSyn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Synthesizes approximate arithmetic operators.</a:t>
            </a: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ALWANN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Layer-wise approximation for DNN accelerators.</a:t>
            </a:r>
          </a:p>
          <a:p>
            <a:endParaRPr lang="en-IN" dirty="0">
              <a:latin typeface="Verdana" pitchFamily="34" charset="0"/>
              <a:ea typeface="Verdana" pitchFamily="34" charset="0"/>
            </a:endParaRP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GitHub Projects</a:t>
            </a:r>
          </a:p>
          <a:p>
            <a:endParaRPr lang="en-IN" b="1" dirty="0">
              <a:latin typeface="Verdana" pitchFamily="34" charset="0"/>
              <a:ea typeface="Verdana" pitchFamily="34" charset="0"/>
            </a:endParaRP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approximate-computing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Collection of DNN/hardware approximation projects.</a:t>
            </a: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phoeniX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RISC-V platform for approximate computing cores.</a:t>
            </a:r>
          </a:p>
          <a:p>
            <a:endParaRPr lang="en-IN" dirty="0">
              <a:latin typeface="Verdana" pitchFamily="34" charset="0"/>
              <a:ea typeface="Verdana" pitchFamily="34" charset="0"/>
            </a:endParaRP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Products / Platforms</a:t>
            </a:r>
          </a:p>
          <a:p>
            <a:endParaRPr lang="en-IN" b="1" dirty="0">
              <a:latin typeface="Verdana" pitchFamily="34" charset="0"/>
              <a:ea typeface="Verdana" pitchFamily="34" charset="0"/>
            </a:endParaRP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HEAAN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Homomorphic encryption library with approximate arithmetic.</a:t>
            </a: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Qalculate!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Open-source calculator with approximate computation support</a:t>
            </a:r>
            <a:r>
              <a:rPr lang="en-IN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endParaRPr lang="en-IN" dirty="0">
              <a:latin typeface="Verdana" pitchFamily="34" charset="0"/>
              <a:ea typeface="Verdana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03195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ef4e68118_0_40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7</a:t>
            </a:fld>
            <a:endParaRPr/>
          </a:p>
        </p:txBody>
      </p:sp>
      <p:sp>
        <p:nvSpPr>
          <p:cNvPr id="89" name="Google Shape;89;g30ef4e68118_0_40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Architecture 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30ef4e68118_0_40"/>
          <p:cNvSpPr txBox="1"/>
          <p:nvPr/>
        </p:nvSpPr>
        <p:spPr>
          <a:xfrm>
            <a:off x="1091388" y="750743"/>
            <a:ext cx="3018496" cy="229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Structural Diagram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g30ef4e68118_0_40"/>
          <p:cNvSpPr txBox="1"/>
          <p:nvPr/>
        </p:nvSpPr>
        <p:spPr>
          <a:xfrm>
            <a:off x="5466737" y="741623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       </a:t>
            </a:r>
            <a:r>
              <a:rPr lang="en-US" sz="1400" b="1" i="0" u="none" strike="noStrike" cap="none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Behaviour</a:t>
            </a:r>
            <a:r>
              <a:rPr lang="en-US" sz="1400" b="1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Diagram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xmlns="" id="{C52B1EAE-49C9-25BB-2A49-AA2F4D9E3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34297" y="1169326"/>
            <a:ext cx="4552335" cy="503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3B7BD33-C554-36D5-ADBD-3F866B5227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3935" y="1169326"/>
            <a:ext cx="4572000" cy="50397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8</a:t>
            </a:fld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&amp; Testing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90145" y="1122239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b="1" dirty="0" smtClean="0">
                <a:latin typeface="Verdana" pitchFamily="34" charset="0"/>
                <a:ea typeface="Verdana" pitchFamily="34" charset="0"/>
              </a:rPr>
              <a:t>Use </a:t>
            </a:r>
            <a:r>
              <a:rPr lang="en-IN" b="1" dirty="0">
                <a:latin typeface="Verdana" pitchFamily="34" charset="0"/>
                <a:ea typeface="Verdana" pitchFamily="34" charset="0"/>
              </a:rPr>
              <a:t>Cases</a:t>
            </a:r>
          </a:p>
          <a:p>
            <a:endParaRPr lang="en-IN" b="1" dirty="0">
              <a:latin typeface="Verdana" pitchFamily="34" charset="0"/>
              <a:ea typeface="Verdana" pitchFamily="34" charset="0"/>
            </a:endParaRP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AI &amp; ML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Faster, energy-efficient neural network inference.</a:t>
            </a:r>
          </a:p>
          <a:p>
            <a:endParaRPr lang="en-IN" dirty="0">
              <a:latin typeface="Verdana" pitchFamily="34" charset="0"/>
              <a:ea typeface="Verdana" pitchFamily="34" charset="0"/>
            </a:endParaRP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Multimedia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Image, video, audio processing with minor quality loss.</a:t>
            </a:r>
          </a:p>
          <a:p>
            <a:endParaRPr lang="en-IN" dirty="0">
              <a:latin typeface="Verdana" pitchFamily="34" charset="0"/>
              <a:ea typeface="Verdana" pitchFamily="34" charset="0"/>
            </a:endParaRP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Embedded/IoT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Low-power sensor and microcontroller operations.</a:t>
            </a:r>
          </a:p>
          <a:p>
            <a:endParaRPr lang="en-IN" dirty="0">
              <a:latin typeface="Verdana" pitchFamily="34" charset="0"/>
              <a:ea typeface="Verdana" pitchFamily="34" charset="0"/>
            </a:endParaRP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Scientific Computing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Approximate simulations and iterative methods.</a:t>
            </a:r>
          </a:p>
          <a:p>
            <a:endParaRPr lang="en-IN" dirty="0">
              <a:latin typeface="Verdana" pitchFamily="34" charset="0"/>
              <a:ea typeface="Verdana" pitchFamily="34" charset="0"/>
            </a:endParaRPr>
          </a:p>
          <a:p>
            <a:r>
              <a:rPr lang="en-IN" b="1" dirty="0">
                <a:latin typeface="Verdana" pitchFamily="34" charset="0"/>
                <a:ea typeface="Verdana" pitchFamily="34" charset="0"/>
              </a:rPr>
              <a:t>Data Analytics</a:t>
            </a:r>
            <a:r>
              <a:rPr lang="en-IN" dirty="0">
                <a:latin typeface="Verdana" pitchFamily="34" charset="0"/>
                <a:ea typeface="Verdana" pitchFamily="34" charset="0"/>
              </a:rPr>
              <a:t> – Faster aggregation and streaming data processing</a:t>
            </a:r>
            <a:r>
              <a:rPr lang="en-IN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endParaRPr lang="en-IN" dirty="0" smtClean="0">
              <a:latin typeface="Verdana" pitchFamily="34" charset="0"/>
              <a:ea typeface="Verdana" pitchFamily="34" charset="0"/>
            </a:endParaRPr>
          </a:p>
          <a:p>
            <a:r>
              <a:rPr lang="en-IN" b="1" dirty="0" smtClean="0">
                <a:latin typeface="Verdana" pitchFamily="34" charset="0"/>
                <a:ea typeface="Verdana" pitchFamily="34" charset="0"/>
              </a:rPr>
              <a:t>Social Impact:</a:t>
            </a:r>
          </a:p>
          <a:p>
            <a:r>
              <a:rPr lang="en-GB" dirty="0" smtClean="0">
                <a:latin typeface="Verdana" pitchFamily="34" charset="0"/>
                <a:ea typeface="Verdana" pitchFamily="34" charset="0"/>
              </a:rPr>
              <a:t>This project's social impact is in advancing </a:t>
            </a:r>
            <a:r>
              <a:rPr lang="en-GB" b="1" dirty="0" smtClean="0">
                <a:latin typeface="Verdana" pitchFamily="34" charset="0"/>
                <a:ea typeface="Verdana" pitchFamily="34" charset="0"/>
              </a:rPr>
              <a:t>energy </a:t>
            </a:r>
            <a:r>
              <a:rPr lang="en-GB" b="1" dirty="0" smtClean="0">
                <a:latin typeface="Verdana" pitchFamily="34" charset="0"/>
                <a:ea typeface="Verdana" pitchFamily="34" charset="0"/>
              </a:rPr>
              <a:t>efficiency </a:t>
            </a:r>
            <a:r>
              <a:rPr lang="en-GB" dirty="0" smtClean="0">
                <a:latin typeface="Verdana" pitchFamily="34" charset="0"/>
                <a:ea typeface="Verdana" pitchFamily="34" charset="0"/>
              </a:rPr>
              <a:t>and </a:t>
            </a:r>
            <a:r>
              <a:rPr lang="en-GB" dirty="0" smtClean="0">
                <a:latin typeface="Verdana" pitchFamily="34" charset="0"/>
                <a:ea typeface="Verdana" pitchFamily="34" charset="0"/>
              </a:rPr>
              <a:t>enabling a more sustainable future by reducing power consumption and hardware size. This research can enable the next generation of smart devices and </a:t>
            </a:r>
            <a:r>
              <a:rPr lang="en-GB" dirty="0" err="1" smtClean="0">
                <a:latin typeface="Verdana" pitchFamily="34" charset="0"/>
                <a:ea typeface="Verdana" pitchFamily="34" charset="0"/>
              </a:rPr>
              <a:t>IoT</a:t>
            </a:r>
            <a:r>
              <a:rPr lang="en-GB" dirty="0" smtClean="0">
                <a:latin typeface="Verdana" pitchFamily="34" charset="0"/>
                <a:ea typeface="Verdana" pitchFamily="34" charset="0"/>
              </a:rPr>
              <a:t> by allowing for more powerful and longer-lasting systems that can perform complex tasks</a:t>
            </a:r>
            <a:r>
              <a:rPr lang="en-GB" dirty="0" smtClean="0"/>
              <a:t>.</a:t>
            </a:r>
          </a:p>
          <a:p>
            <a:endParaRPr lang="en-IN" b="1" dirty="0"/>
          </a:p>
        </p:txBody>
      </p:sp>
      <p:sp>
        <p:nvSpPr>
          <p:cNvPr id="99" name="Google Shape;99;p3"/>
          <p:cNvSpPr txBox="1"/>
          <p:nvPr/>
        </p:nvSpPr>
        <p:spPr>
          <a:xfrm>
            <a:off x="6558219" y="1122239"/>
            <a:ext cx="5761704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b="1" dirty="0"/>
              <a:t>Testing / Evaluation</a:t>
            </a:r>
          </a:p>
          <a:p>
            <a:endParaRPr lang="en-IN" b="1" dirty="0"/>
          </a:p>
          <a:p>
            <a:r>
              <a:rPr lang="en-IN" b="1" dirty="0"/>
              <a:t>Error Metrics</a:t>
            </a:r>
            <a:r>
              <a:rPr lang="en-IN" dirty="0"/>
              <a:t> – MAE, MSE, error rate.</a:t>
            </a:r>
          </a:p>
          <a:p>
            <a:endParaRPr lang="en-IN" dirty="0"/>
          </a:p>
          <a:p>
            <a:r>
              <a:rPr lang="en-IN" b="1" dirty="0"/>
              <a:t>Quality Metrics</a:t>
            </a:r>
            <a:r>
              <a:rPr lang="en-IN" dirty="0"/>
              <a:t> – PSNR, SSIM for multimedia.</a:t>
            </a:r>
          </a:p>
          <a:p>
            <a:endParaRPr lang="en-IN" dirty="0"/>
          </a:p>
          <a:p>
            <a:r>
              <a:rPr lang="en-IN" b="1" dirty="0"/>
              <a:t>Performance</a:t>
            </a:r>
            <a:r>
              <a:rPr lang="en-IN" dirty="0"/>
              <a:t> – Energy, latency, throughput comparison.</a:t>
            </a:r>
          </a:p>
          <a:p>
            <a:endParaRPr lang="en-IN" dirty="0"/>
          </a:p>
          <a:p>
            <a:r>
              <a:rPr lang="en-IN" b="1" dirty="0"/>
              <a:t>Reliability</a:t>
            </a:r>
            <a:r>
              <a:rPr lang="en-IN" dirty="0"/>
              <a:t> – Stress tests and extreme input scenarios.</a:t>
            </a:r>
          </a:p>
          <a:p>
            <a:endParaRPr lang="en-IN" dirty="0"/>
          </a:p>
          <a:p>
            <a:r>
              <a:rPr lang="en-IN" b="1" dirty="0"/>
              <a:t>Benchmarking</a:t>
            </a:r>
            <a:r>
              <a:rPr lang="en-IN" dirty="0"/>
              <a:t> – Real workloads like CNNs, video encoding, sensor data.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ae5748121_0_65"/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pPr marL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SzPts val="1200"/>
                <a:buNone/>
              </a:pPr>
              <a:t>9</a:t>
            </a:fld>
            <a:endParaRPr/>
          </a:p>
        </p:txBody>
      </p:sp>
      <p:sp>
        <p:nvSpPr>
          <p:cNvPr id="126" name="Google Shape;126;g31ae5748121_0_65"/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31ae5748121_0_65"/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/>
                <a:sym typeface="Verdana"/>
              </a:rPr>
              <a:t>Summary and Conclusion 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285750" marR="0" lvl="0" indent="-196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r>
              <a:rPr lang="en-US" dirty="0">
                <a:latin typeface="Verdana" pitchFamily="34" charset="0"/>
                <a:ea typeface="Verdana" pitchFamily="34" charset="0"/>
              </a:rPr>
              <a:t>Approximate adders and multiplexers are key enablers of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energy-efficient and high-speed digital designs</a:t>
            </a:r>
            <a:r>
              <a:rPr lang="en-US" dirty="0">
                <a:latin typeface="Verdana" pitchFamily="34" charset="0"/>
                <a:ea typeface="Verdana" pitchFamily="34" charset="0"/>
              </a:rPr>
              <a:t>. By allowing controlled inaccuracies in computation, they significantly reduce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power consumption, hardware area, and processing delay</a:t>
            </a:r>
            <a:r>
              <a:rPr lang="en-US" dirty="0">
                <a:latin typeface="Verdana" pitchFamily="34" charset="0"/>
                <a:ea typeface="Verdana" pitchFamily="34" charset="0"/>
              </a:rPr>
              <a:t> without severely impacting overall system performance. These components are especially valuable in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resource-constrained environments</a:t>
            </a:r>
            <a:r>
              <a:rPr lang="en-US" dirty="0">
                <a:latin typeface="Verdana" pitchFamily="34" charset="0"/>
                <a:ea typeface="Verdana" pitchFamily="34" charset="0"/>
              </a:rPr>
              <a:t> such as embedded systems, edge computing devices, and AI accelerators.</a:t>
            </a:r>
          </a:p>
          <a:p>
            <a:endParaRPr lang="en-US" dirty="0">
              <a:latin typeface="Verdana" pitchFamily="34" charset="0"/>
              <a:ea typeface="Verdana" pitchFamily="34" charset="0"/>
            </a:endParaRPr>
          </a:p>
          <a:p>
            <a:r>
              <a:rPr lang="en-US" dirty="0">
                <a:latin typeface="Verdana" pitchFamily="34" charset="0"/>
                <a:ea typeface="Verdana" pitchFamily="34" charset="0"/>
              </a:rPr>
              <a:t>The adoption of approximate circuits also promotes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scalable design</a:t>
            </a:r>
            <a:r>
              <a:rPr lang="en-US" dirty="0">
                <a:latin typeface="Verdana" pitchFamily="34" charset="0"/>
                <a:ea typeface="Verdana" pitchFamily="34" charset="0"/>
              </a:rPr>
              <a:t>, enabling larger systems to operate more efficiently while maintaining acceptable output quality. Furthermore, these techniques provide flexibility in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balancing performance, power, and accuracy</a:t>
            </a:r>
            <a:r>
              <a:rPr lang="en-US" dirty="0">
                <a:latin typeface="Verdana" pitchFamily="34" charset="0"/>
                <a:ea typeface="Verdana" pitchFamily="34" charset="0"/>
              </a:rPr>
              <a:t>, allowing designers to optimize circuits based on specific application requirements.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Verdana" pitchFamily="34" charset="0"/>
                <a:ea typeface="Verdana" pitchFamily="34" charset="0"/>
                <a:cs typeface="Verdana"/>
                <a:sym typeface="Verdana"/>
              </a:rPr>
              <a:t>Future Work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Verdana" pitchFamily="34" charset="0"/>
              <a:ea typeface="Verdana" pitchFamily="34" charset="0"/>
              <a:sym typeface="Verdana"/>
            </a:endParaRPr>
          </a:p>
          <a:p>
            <a:pPr lvl="0"/>
            <a:r>
              <a:rPr lang="en-US" b="1" dirty="0">
                <a:latin typeface="Verdana" pitchFamily="34" charset="0"/>
                <a:ea typeface="Verdana" pitchFamily="34" charset="0"/>
              </a:rPr>
              <a:t>Dynamic Approximation:</a:t>
            </a:r>
            <a:r>
              <a:rPr lang="en-US" dirty="0">
                <a:latin typeface="Verdana" pitchFamily="34" charset="0"/>
                <a:ea typeface="Verdana" pitchFamily="34" charset="0"/>
              </a:rPr>
              <a:t> Adjusting the level of approximation in real-time based on workload or error tolerance.</a:t>
            </a:r>
          </a:p>
          <a:p>
            <a:pPr lvl="0"/>
            <a:endParaRPr lang="en-US" dirty="0">
              <a:latin typeface="Verdana" pitchFamily="34" charset="0"/>
              <a:ea typeface="Verdana" pitchFamily="34" charset="0"/>
            </a:endParaRPr>
          </a:p>
          <a:p>
            <a:pPr lvl="0"/>
            <a:r>
              <a:rPr lang="en-US" dirty="0">
                <a:latin typeface="Verdana" pitchFamily="34" charset="0"/>
                <a:ea typeface="Verdana" pitchFamily="34" charset="0"/>
              </a:rPr>
              <a:t>Explore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3×3 image convolution</a:t>
            </a:r>
            <a:r>
              <a:rPr lang="en-US" dirty="0">
                <a:latin typeface="Verdana" pitchFamily="34" charset="0"/>
                <a:ea typeface="Verdana" pitchFamily="34" charset="0"/>
              </a:rPr>
              <a:t> using approximate adders and multiplexers for further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optimized performance and lower power consumption</a:t>
            </a:r>
            <a:r>
              <a:rPr lang="en-US" dirty="0">
                <a:latin typeface="Verdana" pitchFamily="34" charset="0"/>
                <a:ea typeface="Verdana" pitchFamily="34" charset="0"/>
              </a:rPr>
              <a:t>.</a:t>
            </a:r>
          </a:p>
          <a:p>
            <a:pPr lvl="0"/>
            <a:endParaRPr lang="en-US" dirty="0">
              <a:latin typeface="Verdana" pitchFamily="34" charset="0"/>
              <a:ea typeface="Verdana" pitchFamily="34" charset="0"/>
            </a:endParaRPr>
          </a:p>
          <a:p>
            <a:pPr lvl="0"/>
            <a:r>
              <a:rPr lang="en-US" b="1" dirty="0">
                <a:latin typeface="Verdana" pitchFamily="34" charset="0"/>
                <a:ea typeface="Verdana" pitchFamily="34" charset="0"/>
              </a:rPr>
              <a:t>Energy-Aware Hardware Design</a:t>
            </a:r>
            <a:r>
              <a:rPr lang="en-US" dirty="0">
                <a:latin typeface="Verdana" pitchFamily="34" charset="0"/>
                <a:ea typeface="Verdana" pitchFamily="34" charset="0"/>
              </a:rPr>
              <a:t> – Design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low-power FPGA/ASIC implementations</a:t>
            </a:r>
            <a:r>
              <a:rPr lang="en-US" dirty="0">
                <a:latin typeface="Verdana" pitchFamily="34" charset="0"/>
                <a:ea typeface="Verdana" pitchFamily="34" charset="0"/>
              </a:rPr>
              <a:t> for embedded image processing systems.</a:t>
            </a:r>
          </a:p>
          <a:p>
            <a:pPr lvl="0"/>
            <a:endParaRPr lang="en-US" dirty="0">
              <a:latin typeface="Verdana" pitchFamily="34" charset="0"/>
              <a:ea typeface="Verdana" pitchFamily="34" charset="0"/>
            </a:endParaRPr>
          </a:p>
          <a:p>
            <a:pPr lvl="0"/>
            <a:r>
              <a:rPr lang="en-US" b="1" dirty="0">
                <a:latin typeface="Verdana" pitchFamily="34" charset="0"/>
                <a:ea typeface="Verdana" pitchFamily="34" charset="0"/>
              </a:rPr>
              <a:t>Error-Resilient Techniques</a:t>
            </a:r>
            <a:r>
              <a:rPr lang="en-US" dirty="0">
                <a:latin typeface="Verdana" pitchFamily="34" charset="0"/>
                <a:ea typeface="Verdana" pitchFamily="34" charset="0"/>
              </a:rPr>
              <a:t> – Develop methods to </a:t>
            </a:r>
            <a:r>
              <a:rPr lang="en-US" b="1" dirty="0">
                <a:latin typeface="Verdana" pitchFamily="34" charset="0"/>
                <a:ea typeface="Verdana" pitchFamily="34" charset="0"/>
              </a:rPr>
              <a:t>monitor and correct errors</a:t>
            </a:r>
            <a:r>
              <a:rPr lang="en-US" dirty="0">
                <a:latin typeface="Verdana" pitchFamily="34" charset="0"/>
                <a:ea typeface="Verdana" pitchFamily="34" charset="0"/>
              </a:rPr>
              <a:t> while maintaining efficiency in visual output.</a:t>
            </a:r>
            <a:endParaRPr dirty="0">
              <a:latin typeface="Verdana" pitchFamily="34" charset="0"/>
              <a:ea typeface="Verdana" pitchFamily="34" charset="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 dirty="0">
              <a:solidFill>
                <a:srgbClr val="000000"/>
              </a:solidFill>
              <a:latin typeface="Verdana" pitchFamily="34" charset="0"/>
              <a:ea typeface="Verdana" pitchFamily="34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