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2" r:id="rId19"/>
    <p:sldId id="273" r:id="rId20"/>
    <p:sldId id="274"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9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C6A5015-D389-4390-923A-823BF026FF25}" type="datetimeFigureOut">
              <a:rPr lang="id-ID" smtClean="0"/>
              <a:t>24/03/2015</a:t>
            </a:fld>
            <a:endParaRPr lang="id-ID"/>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d-ID"/>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BD94DCA-2D9D-4127-B19C-52E4E553C9BA}"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6A5015-D389-4390-923A-823BF026FF25}" type="datetimeFigureOut">
              <a:rPr lang="id-ID" smtClean="0"/>
              <a:t>24/03/2015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D94DCA-2D9D-4127-B19C-52E4E553C9BA}"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6A5015-D389-4390-923A-823BF026FF25}" type="datetimeFigureOut">
              <a:rPr lang="id-ID" smtClean="0"/>
              <a:t>24/03/2015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D94DCA-2D9D-4127-B19C-52E4E553C9BA}"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C6A5015-D389-4390-923A-823BF026FF25}" type="datetimeFigureOut">
              <a:rPr lang="id-ID" smtClean="0"/>
              <a:t>24/03/2015</a:t>
            </a:fld>
            <a:endParaRPr lang="id-ID"/>
          </a:p>
        </p:txBody>
      </p:sp>
      <p:sp>
        <p:nvSpPr>
          <p:cNvPr id="9" name="Slide Number Placeholder 8"/>
          <p:cNvSpPr>
            <a:spLocks noGrp="1"/>
          </p:cNvSpPr>
          <p:nvPr>
            <p:ph type="sldNum" sz="quarter" idx="15"/>
          </p:nvPr>
        </p:nvSpPr>
        <p:spPr/>
        <p:txBody>
          <a:bodyPr rtlCol="0"/>
          <a:lstStyle/>
          <a:p>
            <a:fld id="{5BD94DCA-2D9D-4127-B19C-52E4E553C9BA}" type="slidenum">
              <a:rPr lang="id-ID" smtClean="0"/>
              <a:t>‹#›</a:t>
            </a:fld>
            <a:endParaRPr lang="id-ID"/>
          </a:p>
        </p:txBody>
      </p:sp>
      <p:sp>
        <p:nvSpPr>
          <p:cNvPr id="10" name="Footer Placeholder 9"/>
          <p:cNvSpPr>
            <a:spLocks noGrp="1"/>
          </p:cNvSpPr>
          <p:nvPr>
            <p:ph type="ftr" sz="quarter" idx="16"/>
          </p:nvPr>
        </p:nvSpPr>
        <p:spPr/>
        <p:txBody>
          <a:bodyPr rtlCol="0"/>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C6A5015-D389-4390-923A-823BF026FF25}" type="datetimeFigureOut">
              <a:rPr lang="id-ID" smtClean="0"/>
              <a:t>24/03/2015</a:t>
            </a:fld>
            <a:endParaRPr lang="id-ID"/>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d-ID"/>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BD94DCA-2D9D-4127-B19C-52E4E553C9BA}"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6A5015-D389-4390-923A-823BF026FF25}" type="datetimeFigureOut">
              <a:rPr lang="id-ID" smtClean="0"/>
              <a:t>24/03/2015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BD94DCA-2D9D-4127-B19C-52E4E553C9BA}" type="slidenum">
              <a:rPr lang="id-ID" smtClean="0"/>
              <a:t>‹#›</a:t>
            </a:fld>
            <a:endParaRPr lang="id-ID"/>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C6A5015-D389-4390-923A-823BF026FF25}" type="datetimeFigureOut">
              <a:rPr lang="id-ID" smtClean="0"/>
              <a:t>24/03/2015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BD94DCA-2D9D-4127-B19C-52E4E553C9BA}" type="slidenum">
              <a:rPr lang="id-ID" smtClean="0"/>
              <a:t>‹#›</a:t>
            </a:fld>
            <a:endParaRPr lang="id-ID"/>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C6A5015-D389-4390-923A-823BF026FF25}" type="datetimeFigureOut">
              <a:rPr lang="id-ID" smtClean="0"/>
              <a:t>24/03/2015</a:t>
            </a:fld>
            <a:endParaRPr lang="id-ID"/>
          </a:p>
        </p:txBody>
      </p:sp>
      <p:sp>
        <p:nvSpPr>
          <p:cNvPr id="7" name="Slide Number Placeholder 6"/>
          <p:cNvSpPr>
            <a:spLocks noGrp="1"/>
          </p:cNvSpPr>
          <p:nvPr>
            <p:ph type="sldNum" sz="quarter" idx="11"/>
          </p:nvPr>
        </p:nvSpPr>
        <p:spPr/>
        <p:txBody>
          <a:bodyPr rtlCol="0"/>
          <a:lstStyle/>
          <a:p>
            <a:fld id="{5BD94DCA-2D9D-4127-B19C-52E4E553C9BA}" type="slidenum">
              <a:rPr lang="id-ID" smtClean="0"/>
              <a:t>‹#›</a:t>
            </a:fld>
            <a:endParaRPr lang="id-ID"/>
          </a:p>
        </p:txBody>
      </p:sp>
      <p:sp>
        <p:nvSpPr>
          <p:cNvPr id="8" name="Footer Placeholder 7"/>
          <p:cNvSpPr>
            <a:spLocks noGrp="1"/>
          </p:cNvSpPr>
          <p:nvPr>
            <p:ph type="ftr" sz="quarter" idx="12"/>
          </p:nvPr>
        </p:nvSpPr>
        <p:spPr/>
        <p:txBody>
          <a:bodyPr rtlCol="0"/>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A5015-D389-4390-923A-823BF026FF25}" type="datetimeFigureOut">
              <a:rPr lang="id-ID" smtClean="0"/>
              <a:t>24/03/2015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BD94DCA-2D9D-4127-B19C-52E4E553C9BA}"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C6A5015-D389-4390-923A-823BF026FF25}" type="datetimeFigureOut">
              <a:rPr lang="id-ID" smtClean="0"/>
              <a:t>24/03/2015</a:t>
            </a:fld>
            <a:endParaRPr lang="id-ID"/>
          </a:p>
        </p:txBody>
      </p:sp>
      <p:sp>
        <p:nvSpPr>
          <p:cNvPr id="22" name="Slide Number Placeholder 21"/>
          <p:cNvSpPr>
            <a:spLocks noGrp="1"/>
          </p:cNvSpPr>
          <p:nvPr>
            <p:ph type="sldNum" sz="quarter" idx="15"/>
          </p:nvPr>
        </p:nvSpPr>
        <p:spPr/>
        <p:txBody>
          <a:bodyPr rtlCol="0"/>
          <a:lstStyle/>
          <a:p>
            <a:fld id="{5BD94DCA-2D9D-4127-B19C-52E4E553C9BA}" type="slidenum">
              <a:rPr lang="id-ID" smtClean="0"/>
              <a:t>‹#›</a:t>
            </a:fld>
            <a:endParaRPr lang="id-ID"/>
          </a:p>
        </p:txBody>
      </p:sp>
      <p:sp>
        <p:nvSpPr>
          <p:cNvPr id="23" name="Footer Placeholder 22"/>
          <p:cNvSpPr>
            <a:spLocks noGrp="1"/>
          </p:cNvSpPr>
          <p:nvPr>
            <p:ph type="ftr" sz="quarter" idx="16"/>
          </p:nvPr>
        </p:nvSpPr>
        <p:spPr/>
        <p:txBody>
          <a:bodyPr rtlCol="0"/>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C6A5015-D389-4390-923A-823BF026FF25}" type="datetimeFigureOut">
              <a:rPr lang="id-ID" smtClean="0"/>
              <a:t>24/03/2015</a:t>
            </a:fld>
            <a:endParaRPr lang="id-ID"/>
          </a:p>
        </p:txBody>
      </p:sp>
      <p:sp>
        <p:nvSpPr>
          <p:cNvPr id="18" name="Slide Number Placeholder 17"/>
          <p:cNvSpPr>
            <a:spLocks noGrp="1"/>
          </p:cNvSpPr>
          <p:nvPr>
            <p:ph type="sldNum" sz="quarter" idx="11"/>
          </p:nvPr>
        </p:nvSpPr>
        <p:spPr/>
        <p:txBody>
          <a:bodyPr rtlCol="0"/>
          <a:lstStyle/>
          <a:p>
            <a:fld id="{5BD94DCA-2D9D-4127-B19C-52E4E553C9BA}" type="slidenum">
              <a:rPr lang="id-ID" smtClean="0"/>
              <a:t>‹#›</a:t>
            </a:fld>
            <a:endParaRPr lang="id-ID"/>
          </a:p>
        </p:txBody>
      </p:sp>
      <p:sp>
        <p:nvSpPr>
          <p:cNvPr id="21" name="Footer Placeholder 20"/>
          <p:cNvSpPr>
            <a:spLocks noGrp="1"/>
          </p:cNvSpPr>
          <p:nvPr>
            <p:ph type="ftr" sz="quarter" idx="12"/>
          </p:nvPr>
        </p:nvSpPr>
        <p:spPr/>
        <p:txBody>
          <a:bodyPr rtlCol="0"/>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C6A5015-D389-4390-923A-823BF026FF25}" type="datetimeFigureOut">
              <a:rPr lang="id-ID" smtClean="0"/>
              <a:t>24/03/2015</a:t>
            </a:fld>
            <a:endParaRPr lang="id-ID"/>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BD94DCA-2D9D-4127-B19C-52E4E553C9BA}"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id.quran.nu/quran/sound/QFA/002/195.mp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783" y="476672"/>
            <a:ext cx="7056784" cy="1224136"/>
          </a:xfrm>
        </p:spPr>
        <p:txBody>
          <a:bodyPr/>
          <a:lstStyle/>
          <a:p>
            <a:pPr algn="ctr"/>
            <a:r>
              <a:rPr lang="id-ID" dirty="0" smtClean="0"/>
              <a:t>MEMBUKA WAWASAN IBADAH MALIYAH</a:t>
            </a:r>
            <a:endParaRPr lang="id-ID" dirty="0"/>
          </a:p>
        </p:txBody>
      </p:sp>
      <p:sp>
        <p:nvSpPr>
          <p:cNvPr id="3" name="Subtitle 2"/>
          <p:cNvSpPr>
            <a:spLocks noGrp="1"/>
          </p:cNvSpPr>
          <p:nvPr>
            <p:ph type="subTitle" idx="1"/>
          </p:nvPr>
        </p:nvSpPr>
        <p:spPr>
          <a:xfrm>
            <a:off x="2116075" y="4298302"/>
            <a:ext cx="6172200" cy="1371600"/>
          </a:xfrm>
        </p:spPr>
        <p:txBody>
          <a:bodyPr>
            <a:normAutofit lnSpcReduction="10000"/>
          </a:bodyPr>
          <a:lstStyle/>
          <a:p>
            <a:pPr algn="ctr"/>
            <a:r>
              <a:rPr lang="id-ID" dirty="0" smtClean="0"/>
              <a:t>Oleh</a:t>
            </a:r>
          </a:p>
          <a:p>
            <a:pPr algn="ctr"/>
            <a:endParaRPr lang="id-ID" dirty="0" smtClean="0"/>
          </a:p>
          <a:p>
            <a:pPr algn="ctr"/>
            <a:r>
              <a:rPr lang="id-ID" dirty="0" smtClean="0"/>
              <a:t>Akuntansi </a:t>
            </a:r>
            <a:r>
              <a:rPr lang="id-ID" dirty="0"/>
              <a:t>II </a:t>
            </a:r>
            <a:r>
              <a:rPr lang="id-ID" dirty="0" smtClean="0"/>
              <a:t>A</a:t>
            </a:r>
          </a:p>
          <a:p>
            <a:pPr algn="ctr"/>
            <a:r>
              <a:rPr lang="id-ID" dirty="0" smtClean="0"/>
              <a:t>Audria Rahardini	2013101701311019</a:t>
            </a:r>
          </a:p>
          <a:p>
            <a:pPr algn="ct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1876424"/>
            <a:ext cx="2268463" cy="2385545"/>
          </a:xfrm>
          <a:prstGeom prst="rect">
            <a:avLst/>
          </a:prstGeom>
        </p:spPr>
      </p:pic>
    </p:spTree>
    <p:extLst>
      <p:ext uri="{BB962C8B-B14F-4D97-AF65-F5344CB8AC3E}">
        <p14:creationId xmlns:p14="http://schemas.microsoft.com/office/powerpoint/2010/main" val="2438563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492896"/>
            <a:ext cx="7467600" cy="3981056"/>
          </a:xfrm>
        </p:spPr>
        <p:txBody>
          <a:bodyPr>
            <a:normAutofit/>
          </a:bodyPr>
          <a:lstStyle/>
          <a:p>
            <a:pPr marL="0" indent="0" algn="just">
              <a:buNone/>
            </a:pPr>
            <a:r>
              <a:rPr lang="id-ID" sz="1800" dirty="0" smtClean="0">
                <a:latin typeface="Times New Roman" pitchFamily="18" charset="0"/>
                <a:cs typeface="Times New Roman" pitchFamily="18" charset="0"/>
              </a:rPr>
              <a:t>Dam ialah denda yang dikenakan kepada jemaah haji yang:</a:t>
            </a:r>
          </a:p>
          <a:p>
            <a:pPr algn="just">
              <a:buFont typeface="Wingdings" pitchFamily="2" charset="2"/>
              <a:buChar char="Ø"/>
            </a:pPr>
            <a:r>
              <a:rPr lang="id-ID" sz="1800" dirty="0">
                <a:latin typeface="Times New Roman" pitchFamily="18" charset="0"/>
                <a:cs typeface="Times New Roman" pitchFamily="18" charset="0"/>
              </a:rPr>
              <a:t>melakukan haji secara </a:t>
            </a:r>
            <a:r>
              <a:rPr lang="id-ID" sz="1800" i="1" dirty="0">
                <a:latin typeface="Times New Roman" pitchFamily="18" charset="0"/>
                <a:cs typeface="Times New Roman" pitchFamily="18" charset="0"/>
              </a:rPr>
              <a:t>Tamattu </a:t>
            </a:r>
            <a:r>
              <a:rPr lang="id-ID" sz="1800" dirty="0">
                <a:latin typeface="Times New Roman" pitchFamily="18" charset="0"/>
                <a:cs typeface="Times New Roman" pitchFamily="18" charset="0"/>
              </a:rPr>
              <a:t>( mendahulukan umrah daripada haji) atau </a:t>
            </a:r>
            <a:r>
              <a:rPr lang="id-ID" sz="1800" i="1" dirty="0">
                <a:latin typeface="Times New Roman" pitchFamily="18" charset="0"/>
                <a:cs typeface="Times New Roman" pitchFamily="18" charset="0"/>
              </a:rPr>
              <a:t>Qiran </a:t>
            </a:r>
            <a:r>
              <a:rPr lang="id-ID" sz="1800" dirty="0">
                <a:latin typeface="Times New Roman" pitchFamily="18" charset="0"/>
                <a:cs typeface="Times New Roman" pitchFamily="18" charset="0"/>
              </a:rPr>
              <a:t>(melakukan haji dan umrah secara </a:t>
            </a:r>
            <a:r>
              <a:rPr lang="id-ID" sz="1800" dirty="0" smtClean="0">
                <a:latin typeface="Times New Roman" pitchFamily="18" charset="0"/>
                <a:cs typeface="Times New Roman" pitchFamily="18" charset="0"/>
              </a:rPr>
              <a:t>bersamaan)</a:t>
            </a:r>
          </a:p>
          <a:p>
            <a:pPr algn="just">
              <a:buFont typeface="Wingdings" pitchFamily="2" charset="2"/>
              <a:buChar char="Ø"/>
            </a:pPr>
            <a:r>
              <a:rPr lang="id-ID" sz="1800" dirty="0" smtClean="0">
                <a:latin typeface="Times New Roman" pitchFamily="18" charset="0"/>
                <a:cs typeface="Times New Roman" pitchFamily="18" charset="0"/>
              </a:rPr>
              <a:t>meninggalkan </a:t>
            </a:r>
            <a:r>
              <a:rPr lang="id-ID" sz="1800" dirty="0">
                <a:latin typeface="Times New Roman" pitchFamily="18" charset="0"/>
                <a:cs typeface="Times New Roman" pitchFamily="18" charset="0"/>
              </a:rPr>
              <a:t>salah satu wajib </a:t>
            </a:r>
            <a:r>
              <a:rPr lang="id-ID" sz="1800" dirty="0" smtClean="0">
                <a:latin typeface="Times New Roman" pitchFamily="18" charset="0"/>
                <a:cs typeface="Times New Roman" pitchFamily="18" charset="0"/>
              </a:rPr>
              <a:t>haji</a:t>
            </a:r>
          </a:p>
          <a:p>
            <a:pPr algn="just">
              <a:buFont typeface="Wingdings" pitchFamily="2" charset="2"/>
              <a:buChar char="Ø"/>
            </a:pPr>
            <a:r>
              <a:rPr lang="id-ID" sz="1800" dirty="0" smtClean="0">
                <a:latin typeface="Times New Roman" pitchFamily="18" charset="0"/>
                <a:cs typeface="Times New Roman" pitchFamily="18" charset="0"/>
              </a:rPr>
              <a:t>melakukan </a:t>
            </a:r>
            <a:r>
              <a:rPr lang="id-ID" sz="1800" dirty="0">
                <a:latin typeface="Times New Roman" pitchFamily="18" charset="0"/>
                <a:cs typeface="Times New Roman" pitchFamily="18" charset="0"/>
              </a:rPr>
              <a:t>perkara-perkara yang dilarang ketika </a:t>
            </a:r>
            <a:r>
              <a:rPr lang="id-ID" sz="1800" i="1" dirty="0">
                <a:latin typeface="Times New Roman" pitchFamily="18" charset="0"/>
                <a:cs typeface="Times New Roman" pitchFamily="18" charset="0"/>
              </a:rPr>
              <a:t>ihram</a:t>
            </a:r>
            <a:r>
              <a:rPr lang="id-ID" sz="1800" dirty="0" smtClean="0">
                <a:latin typeface="Times New Roman" pitchFamily="18" charset="0"/>
                <a:cs typeface="Times New Roman" pitchFamily="18" charset="0"/>
              </a:rPr>
              <a:t>.</a:t>
            </a:r>
          </a:p>
          <a:p>
            <a:pPr algn="just">
              <a:buFont typeface="Wingdings" pitchFamily="2" charset="2"/>
              <a:buChar char="Ø"/>
            </a:pPr>
            <a:endParaRPr lang="id-ID" sz="1800" dirty="0">
              <a:latin typeface="Times New Roman" pitchFamily="18" charset="0"/>
              <a:cs typeface="Times New Roman" pitchFamily="18" charset="0"/>
            </a:endParaRPr>
          </a:p>
          <a:p>
            <a:pPr algn="just">
              <a:buFont typeface="Wingdings" pitchFamily="2" charset="2"/>
              <a:buChar char="q"/>
            </a:pPr>
            <a:r>
              <a:rPr lang="id-ID" sz="1800" dirty="0">
                <a:solidFill>
                  <a:schemeClr val="accent5">
                    <a:lumMod val="50000"/>
                  </a:schemeClr>
                </a:solidFill>
              </a:rPr>
              <a:t>Dam dilakukan bukan untuk membuat sesuatu yang rusak (batal) menjadi sah atau yang kurang menjadi lengkap. Namun sebagai salah satu bentuk penghapusan atau kifarat atas pelanggaran dalam pelaksanaan ibadah. </a:t>
            </a:r>
            <a:endParaRPr lang="id-ID" sz="1800" dirty="0">
              <a:solidFill>
                <a:schemeClr val="accent5">
                  <a:lumMod val="50000"/>
                </a:schemeClr>
              </a:solidFill>
              <a:latin typeface="Times New Roman" pitchFamily="18" charset="0"/>
              <a:cs typeface="Times New Roman" pitchFamily="18" charset="0"/>
            </a:endParaRPr>
          </a:p>
        </p:txBody>
      </p:sp>
      <p:sp>
        <p:nvSpPr>
          <p:cNvPr id="4" name="Curved Down Ribbon 3"/>
          <p:cNvSpPr/>
          <p:nvPr/>
        </p:nvSpPr>
        <p:spPr>
          <a:xfrm>
            <a:off x="323528" y="260648"/>
            <a:ext cx="2736304" cy="758952"/>
          </a:xfrm>
          <a:prstGeom prst="ellipseRibbon">
            <a:avLst>
              <a:gd name="adj1" fmla="val 25000"/>
              <a:gd name="adj2" fmla="val 62461"/>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t>5. Dam</a:t>
            </a:r>
            <a:endParaRPr lang="id-ID" sz="2800" dirty="0"/>
          </a:p>
        </p:txBody>
      </p:sp>
      <p:sp>
        <p:nvSpPr>
          <p:cNvPr id="5" name="Rounded Rectangle 4"/>
          <p:cNvSpPr/>
          <p:nvPr/>
        </p:nvSpPr>
        <p:spPr>
          <a:xfrm>
            <a:off x="467544" y="1412776"/>
            <a:ext cx="813690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id-ID" dirty="0">
                <a:latin typeface="Times New Roman" pitchFamily="18" charset="0"/>
                <a:cs typeface="Times New Roman" pitchFamily="18" charset="0"/>
              </a:rPr>
              <a:t>Dam menurut bahasa artinya adalah mengalirkan darah dengan menyembelih binatang qurban yang dilakukan di tanah suci pada saat melakukan ibadah haji. Dalam Al-Qur’an di sebut </a:t>
            </a:r>
            <a:r>
              <a:rPr lang="id-ID" i="1" dirty="0">
                <a:latin typeface="Times New Roman" pitchFamily="18" charset="0"/>
                <a:cs typeface="Times New Roman" pitchFamily="18" charset="0"/>
              </a:rPr>
              <a:t>Al-Hajju</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321733580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692696"/>
            <a:ext cx="8136904" cy="5760640"/>
          </a:xfrm>
        </p:spPr>
        <p:txBody>
          <a:bodyPr/>
          <a:lstStyle/>
          <a:p>
            <a:pPr marL="0" indent="0">
              <a:buNone/>
            </a:pPr>
            <a:endParaRPr lang="id-ID" dirty="0" smtClean="0"/>
          </a:p>
          <a:p>
            <a:pPr marL="0" indent="0">
              <a:buNone/>
            </a:pPr>
            <a:endParaRPr lang="id-ID" dirty="0"/>
          </a:p>
        </p:txBody>
      </p:sp>
      <p:sp>
        <p:nvSpPr>
          <p:cNvPr id="4" name="Horizontal Scroll 3"/>
          <p:cNvSpPr/>
          <p:nvPr/>
        </p:nvSpPr>
        <p:spPr>
          <a:xfrm>
            <a:off x="2915816" y="260648"/>
            <a:ext cx="2880320" cy="864096"/>
          </a:xfrm>
          <a:prstGeom prst="horizontalScrol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id-ID" sz="2400" dirty="0">
                <a:latin typeface="Times New Roman" pitchFamily="18" charset="0"/>
                <a:cs typeface="Times New Roman" pitchFamily="18" charset="0"/>
              </a:rPr>
              <a:t>Bentuk-bentuk Dam</a:t>
            </a:r>
          </a:p>
        </p:txBody>
      </p:sp>
      <p:sp>
        <p:nvSpPr>
          <p:cNvPr id="5" name="Rounded Rectangle 4"/>
          <p:cNvSpPr/>
          <p:nvPr/>
        </p:nvSpPr>
        <p:spPr>
          <a:xfrm>
            <a:off x="467544" y="1484784"/>
            <a:ext cx="3359046" cy="489654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lvl="0" algn="just"/>
            <a:endParaRPr lang="id-ID" sz="2400" dirty="0" smtClean="0">
              <a:latin typeface="Times New Roman" pitchFamily="18" charset="0"/>
              <a:cs typeface="Times New Roman" pitchFamily="18" charset="0"/>
            </a:endParaRPr>
          </a:p>
          <a:p>
            <a:pPr lvl="0" algn="just"/>
            <a:r>
              <a:rPr lang="id-ID" sz="2400" dirty="0" smtClean="0">
                <a:latin typeface="Times New Roman" pitchFamily="18" charset="0"/>
                <a:cs typeface="Times New Roman" pitchFamily="18" charset="0"/>
              </a:rPr>
              <a:t>Dam </a:t>
            </a:r>
            <a:r>
              <a:rPr lang="id-ID" sz="2400" dirty="0">
                <a:latin typeface="Times New Roman" pitchFamily="18" charset="0"/>
                <a:cs typeface="Times New Roman" pitchFamily="18" charset="0"/>
              </a:rPr>
              <a:t>Tertib dan </a:t>
            </a:r>
            <a:r>
              <a:rPr lang="id-ID" sz="2400" dirty="0" smtClean="0">
                <a:latin typeface="Times New Roman" pitchFamily="18" charset="0"/>
                <a:cs typeface="Times New Roman" pitchFamily="18" charset="0"/>
              </a:rPr>
              <a:t>Ta’dil</a:t>
            </a:r>
            <a:endParaRPr lang="id-ID" dirty="0">
              <a:latin typeface="Times New Roman" pitchFamily="18" charset="0"/>
              <a:cs typeface="Times New Roman" pitchFamily="18" charset="0"/>
            </a:endParaRPr>
          </a:p>
          <a:p>
            <a:pPr lvl="0" algn="just"/>
            <a:r>
              <a:rPr lang="id-ID" dirty="0" smtClean="0">
                <a:latin typeface="Times New Roman" pitchFamily="18" charset="0"/>
                <a:cs typeface="Times New Roman" pitchFamily="18" charset="0"/>
              </a:rPr>
              <a:t> </a:t>
            </a:r>
          </a:p>
          <a:p>
            <a:pPr lvl="0" algn="ctr"/>
            <a:r>
              <a:rPr lang="id-ID" dirty="0" smtClean="0">
                <a:latin typeface="Times New Roman" pitchFamily="18" charset="0"/>
                <a:cs typeface="Times New Roman" pitchFamily="18" charset="0"/>
              </a:rPr>
              <a:t>Dilakukan </a:t>
            </a:r>
            <a:r>
              <a:rPr lang="id-ID" dirty="0">
                <a:latin typeface="Times New Roman" pitchFamily="18" charset="0"/>
                <a:cs typeface="Times New Roman" pitchFamily="18" charset="0"/>
              </a:rPr>
              <a:t>karena persetubuhan yang merusak haji. Dendanya dengan menyembelih seekor unta, atau lembu, atau 7 ekor kambing, atau jika tidak mampu membeli makanan yang sama nilai dengan seekor unta lalu diseddekahkan kepada fakir miskin, namun jika tetap tidak mampu berpuasalah sebanyak bilangan cupak makanan yang dapat dibeli dengan nilai seekor unta.</a:t>
            </a:r>
          </a:p>
          <a:p>
            <a:pPr algn="ctr"/>
            <a:endParaRPr lang="id-ID" dirty="0">
              <a:latin typeface="Times New Roman" pitchFamily="18" charset="0"/>
              <a:cs typeface="Times New Roman" pitchFamily="18" charset="0"/>
            </a:endParaRPr>
          </a:p>
        </p:txBody>
      </p:sp>
      <p:sp>
        <p:nvSpPr>
          <p:cNvPr id="6" name="Rounded Rectangle 5"/>
          <p:cNvSpPr/>
          <p:nvPr/>
        </p:nvSpPr>
        <p:spPr>
          <a:xfrm>
            <a:off x="4860032" y="1484784"/>
            <a:ext cx="3600400" cy="38164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lvl="0" algn="ctr"/>
            <a:r>
              <a:rPr lang="id-ID" sz="2400" dirty="0">
                <a:latin typeface="Times New Roman" pitchFamily="18" charset="0"/>
                <a:cs typeface="Times New Roman" pitchFamily="18" charset="0"/>
              </a:rPr>
              <a:t>Dam Tertib dan </a:t>
            </a:r>
            <a:r>
              <a:rPr lang="id-ID" sz="2400" dirty="0" smtClean="0">
                <a:latin typeface="Times New Roman" pitchFamily="18" charset="0"/>
                <a:cs typeface="Times New Roman" pitchFamily="18" charset="0"/>
              </a:rPr>
              <a:t>Taqdir</a:t>
            </a:r>
          </a:p>
          <a:p>
            <a:pPr lvl="0" algn="ctr"/>
            <a:endParaRPr lang="id-ID" dirty="0">
              <a:latin typeface="Times New Roman" pitchFamily="18" charset="0"/>
              <a:cs typeface="Times New Roman" pitchFamily="18" charset="0"/>
            </a:endParaRPr>
          </a:p>
          <a:p>
            <a:pPr lvl="0" algn="ctr"/>
            <a:r>
              <a:rPr lang="id-ID" dirty="0" smtClean="0">
                <a:latin typeface="Times New Roman" pitchFamily="18" charset="0"/>
                <a:cs typeface="Times New Roman" pitchFamily="18" charset="0"/>
              </a:rPr>
              <a:t> </a:t>
            </a:r>
            <a:r>
              <a:rPr lang="id-ID" dirty="0">
                <a:latin typeface="Times New Roman" pitchFamily="18" charset="0"/>
                <a:cs typeface="Times New Roman" pitchFamily="18" charset="0"/>
              </a:rPr>
              <a:t>D</a:t>
            </a:r>
            <a:r>
              <a:rPr lang="id-ID" dirty="0" smtClean="0">
                <a:latin typeface="Times New Roman" pitchFamily="18" charset="0"/>
                <a:cs typeface="Times New Roman" pitchFamily="18" charset="0"/>
              </a:rPr>
              <a:t>ilakukan </a:t>
            </a:r>
            <a:r>
              <a:rPr lang="id-ID" dirty="0">
                <a:latin typeface="Times New Roman" pitchFamily="18" charset="0"/>
                <a:cs typeface="Times New Roman" pitchFamily="18" charset="0"/>
              </a:rPr>
              <a:t>karena kesalahannya yaitu Ihram Tamattuk, Ihram Qiran, tertinggal salah satu wajib haji, meninggalkan tawaf wada kecuali bagi wanita yang uzur karena haid dan nifas, melanggar nazar. Dam ini tidak boleh diganti atau dipilih dengan yang lain kecuali tidak berdaya melakukannya.</a:t>
            </a:r>
          </a:p>
          <a:p>
            <a:pPr algn="ct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30139217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id-ID" dirty="0"/>
          </a:p>
        </p:txBody>
      </p:sp>
      <p:sp>
        <p:nvSpPr>
          <p:cNvPr id="4" name="Rounded Rectangle 3"/>
          <p:cNvSpPr/>
          <p:nvPr/>
        </p:nvSpPr>
        <p:spPr>
          <a:xfrm>
            <a:off x="683568" y="920761"/>
            <a:ext cx="3528392" cy="532859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lvl="0" algn="ctr"/>
            <a:r>
              <a:rPr lang="id-ID" sz="2400" dirty="0">
                <a:latin typeface="Times New Roman" pitchFamily="18" charset="0"/>
                <a:cs typeface="Times New Roman" pitchFamily="18" charset="0"/>
              </a:rPr>
              <a:t>Dam Takhyir dan </a:t>
            </a:r>
            <a:r>
              <a:rPr lang="id-ID" sz="2400" dirty="0" smtClean="0">
                <a:latin typeface="Times New Roman" pitchFamily="18" charset="0"/>
                <a:cs typeface="Times New Roman" pitchFamily="18" charset="0"/>
              </a:rPr>
              <a:t>Ta’dil</a:t>
            </a:r>
          </a:p>
          <a:p>
            <a:pPr lvl="0" algn="ctr"/>
            <a:endParaRPr lang="id-ID" dirty="0">
              <a:latin typeface="Times New Roman" pitchFamily="18" charset="0"/>
              <a:cs typeface="Times New Roman" pitchFamily="18" charset="0"/>
            </a:endParaRPr>
          </a:p>
          <a:p>
            <a:pPr lvl="0" algn="ctr"/>
            <a:r>
              <a:rPr lang="id-ID" dirty="0" smtClean="0">
                <a:latin typeface="Times New Roman" pitchFamily="18" charset="0"/>
                <a:cs typeface="Times New Roman" pitchFamily="18" charset="0"/>
              </a:rPr>
              <a:t> </a:t>
            </a:r>
            <a:r>
              <a:rPr lang="id-ID" dirty="0">
                <a:latin typeface="Times New Roman" pitchFamily="18" charset="0"/>
                <a:cs typeface="Times New Roman" pitchFamily="18" charset="0"/>
              </a:rPr>
              <a:t>D</a:t>
            </a:r>
            <a:r>
              <a:rPr lang="id-ID" dirty="0" smtClean="0">
                <a:latin typeface="Times New Roman" pitchFamily="18" charset="0"/>
                <a:cs typeface="Times New Roman" pitchFamily="18" charset="0"/>
              </a:rPr>
              <a:t>ilakukan </a:t>
            </a:r>
            <a:r>
              <a:rPr lang="id-ID" dirty="0">
                <a:latin typeface="Times New Roman" pitchFamily="18" charset="0"/>
                <a:cs typeface="Times New Roman" pitchFamily="18" charset="0"/>
              </a:rPr>
              <a:t>karena memburu binatang buruan, menebang, memotong dan mencabut pokok di Tanah Haram. Denda boleh dipilih dengan menyembelih seekor binatang bandingan, atau membeli makanan yang sama nilainya dengan binatang bandingan, dan berpuasa sebanyak bilangan cupak makanan yang dapat dibeli dengan nilai binatang bandingan.</a:t>
            </a:r>
          </a:p>
          <a:p>
            <a:pPr algn="ctr"/>
            <a:endParaRPr lang="id-ID" dirty="0">
              <a:latin typeface="Times New Roman" pitchFamily="18" charset="0"/>
              <a:cs typeface="Times New Roman" pitchFamily="18" charset="0"/>
            </a:endParaRPr>
          </a:p>
        </p:txBody>
      </p:sp>
      <p:sp>
        <p:nvSpPr>
          <p:cNvPr id="5" name="Rounded Rectangle 4"/>
          <p:cNvSpPr/>
          <p:nvPr/>
        </p:nvSpPr>
        <p:spPr>
          <a:xfrm>
            <a:off x="4860032" y="908720"/>
            <a:ext cx="3528392" cy="532859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id-ID" sz="2400" dirty="0" smtClean="0">
                <a:latin typeface="Times New Roman" pitchFamily="18" charset="0"/>
                <a:cs typeface="Times New Roman" pitchFamily="18" charset="0"/>
              </a:rPr>
              <a:t>Dam </a:t>
            </a:r>
            <a:r>
              <a:rPr lang="id-ID" sz="2400" dirty="0">
                <a:latin typeface="Times New Roman" pitchFamily="18" charset="0"/>
                <a:cs typeface="Times New Roman" pitchFamily="18" charset="0"/>
              </a:rPr>
              <a:t>Takhyir dan </a:t>
            </a:r>
            <a:r>
              <a:rPr lang="id-ID" sz="2400" dirty="0" smtClean="0">
                <a:latin typeface="Times New Roman" pitchFamily="18" charset="0"/>
                <a:cs typeface="Times New Roman" pitchFamily="18" charset="0"/>
              </a:rPr>
              <a:t>Taqdir</a:t>
            </a:r>
          </a:p>
          <a:p>
            <a:pPr lvl="0" algn="ctr"/>
            <a:endParaRPr lang="id-ID" sz="2400" dirty="0">
              <a:latin typeface="Times New Roman" pitchFamily="18" charset="0"/>
              <a:cs typeface="Times New Roman" pitchFamily="18" charset="0"/>
            </a:endParaRPr>
          </a:p>
          <a:p>
            <a:pPr lvl="0" algn="ctr"/>
            <a:r>
              <a:rPr lang="id-ID" dirty="0" smtClean="0">
                <a:latin typeface="Times New Roman" pitchFamily="18" charset="0"/>
                <a:cs typeface="Times New Roman" pitchFamily="18" charset="0"/>
              </a:rPr>
              <a:t> </a:t>
            </a:r>
            <a:r>
              <a:rPr lang="id-ID" dirty="0">
                <a:latin typeface="Times New Roman" pitchFamily="18" charset="0"/>
                <a:cs typeface="Times New Roman" pitchFamily="18" charset="0"/>
              </a:rPr>
              <a:t>K</a:t>
            </a:r>
            <a:r>
              <a:rPr lang="id-ID" dirty="0" smtClean="0">
                <a:latin typeface="Times New Roman" pitchFamily="18" charset="0"/>
                <a:cs typeface="Times New Roman" pitchFamily="18" charset="0"/>
              </a:rPr>
              <a:t>esalahannya </a:t>
            </a:r>
            <a:r>
              <a:rPr lang="id-ID" dirty="0">
                <a:latin typeface="Times New Roman" pitchFamily="18" charset="0"/>
                <a:cs typeface="Times New Roman" pitchFamily="18" charset="0"/>
              </a:rPr>
              <a:t>antara lain melakukan yang dilarang ketika ihram, melakukan persetubuhan selepas tahallul awal namun belum selesai tahallul akhir, dan melakukan persetubuhan selepas persetubuhan yang merusak haji. Dendanya dengan menyembelih seekor kambing, atau bersedeqah kepada 6 orang fakir miskin sebanyak 2 cupak setiap orang dan berpuasa 3 hari.</a:t>
            </a:r>
          </a:p>
          <a:p>
            <a:pPr algn="ct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30159908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2348880"/>
            <a:ext cx="8280920" cy="4125072"/>
          </a:xfrm>
        </p:spPr>
        <p:txBody>
          <a:bodyPr>
            <a:normAutofit/>
          </a:bodyPr>
          <a:lstStyle/>
          <a:p>
            <a:pPr marL="0" indent="0">
              <a:buNone/>
            </a:pPr>
            <a:r>
              <a:rPr lang="id-ID" sz="1800" dirty="0"/>
              <a:t>Dijelaskan dalam QS. Al-Baqarah (2):177</a:t>
            </a:r>
            <a:r>
              <a:rPr lang="id-ID" sz="1800" dirty="0" smtClean="0"/>
              <a:t>;</a:t>
            </a:r>
            <a:endParaRPr lang="id-ID" sz="1800" dirty="0"/>
          </a:p>
          <a:p>
            <a:pPr marL="0" indent="0">
              <a:buNone/>
            </a:pPr>
            <a:r>
              <a:rPr lang="id-ID" dirty="0" smtClean="0"/>
              <a:t>وَآتَى الْمَالَ عَلَىٰ حُبِّهِ ذَوِي الْقُرْبَىٰ </a:t>
            </a:r>
            <a:r>
              <a:rPr lang="id-ID" dirty="0"/>
              <a:t> </a:t>
            </a:r>
            <a:r>
              <a:rPr lang="id-ID" dirty="0" smtClean="0"/>
              <a:t>وَالْيَتَامَىٰ وَالْمَسَاكِينَ وَابْنَ السَّبِيلِ وَالسَّائِلِينَ    </a:t>
            </a:r>
            <a:r>
              <a:rPr lang="id-ID" sz="1800" dirty="0" smtClean="0"/>
              <a:t>...</a:t>
            </a:r>
          </a:p>
          <a:p>
            <a:pPr marL="0" indent="0">
              <a:buNone/>
            </a:pPr>
            <a:r>
              <a:rPr lang="id-ID" sz="1800" dirty="0"/>
              <a:t>Artinya: “...memberikan harta yang dicintainya kepada kerabatnya, anak-anak yatim, orang-orang miskin, musafir (yang memerlukan pertolongan) dan orang-orang yang meminta-minta</a:t>
            </a:r>
            <a:r>
              <a:rPr lang="id-ID" sz="1800" dirty="0" smtClean="0"/>
              <a:t>...”</a:t>
            </a:r>
          </a:p>
          <a:p>
            <a:pPr marL="0" indent="0">
              <a:buNone/>
            </a:pPr>
            <a:endParaRPr lang="id-ID" sz="1800" dirty="0"/>
          </a:p>
          <a:p>
            <a:pPr marL="0" indent="0" algn="just">
              <a:buNone/>
            </a:pPr>
            <a:r>
              <a:rPr lang="id-ID" sz="1800" dirty="0">
                <a:solidFill>
                  <a:srgbClr val="C00000"/>
                </a:solidFill>
              </a:rPr>
              <a:t>Hukum hadiah adalah </a:t>
            </a:r>
            <a:r>
              <a:rPr lang="id-ID" sz="1800" i="1" dirty="0">
                <a:solidFill>
                  <a:srgbClr val="C00000"/>
                </a:solidFill>
              </a:rPr>
              <a:t>mubah</a:t>
            </a:r>
            <a:r>
              <a:rPr lang="id-ID" sz="1800" dirty="0">
                <a:solidFill>
                  <a:srgbClr val="C00000"/>
                </a:solidFill>
              </a:rPr>
              <a:t> (boleh), sepanjang tidak ada larangan </a:t>
            </a:r>
            <a:r>
              <a:rPr lang="id-ID" sz="1800" i="1" dirty="0">
                <a:solidFill>
                  <a:srgbClr val="C00000"/>
                </a:solidFill>
              </a:rPr>
              <a:t>syar’i</a:t>
            </a:r>
            <a:r>
              <a:rPr lang="id-ID" sz="1800" dirty="0">
                <a:solidFill>
                  <a:srgbClr val="C00000"/>
                </a:solidFill>
              </a:rPr>
              <a:t>, seperti memberikan hadiah dengan alasan menyambung silaturahmi, kasih sayang, rasa cinta dan sebagainya. Terkadang hadiah bisa menjadi haram atau termasuk dalam kategori sogok menyogok dan yang sehukum dengannya</a:t>
            </a:r>
          </a:p>
          <a:p>
            <a:pPr marL="0" indent="0">
              <a:buNone/>
            </a:pPr>
            <a:endParaRPr lang="id-ID" sz="1800" dirty="0"/>
          </a:p>
        </p:txBody>
      </p:sp>
      <p:sp>
        <p:nvSpPr>
          <p:cNvPr id="4" name="Curved Down Ribbon 3"/>
          <p:cNvSpPr/>
          <p:nvPr/>
        </p:nvSpPr>
        <p:spPr>
          <a:xfrm>
            <a:off x="323528" y="260648"/>
            <a:ext cx="2952328" cy="758952"/>
          </a:xfrm>
          <a:prstGeom prst="ellipseRibbon">
            <a:avLst>
              <a:gd name="adj1" fmla="val 25000"/>
              <a:gd name="adj2" fmla="val 62461"/>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t>6. </a:t>
            </a:r>
            <a:r>
              <a:rPr lang="id-ID" sz="2800" dirty="0" smtClean="0"/>
              <a:t>Hadiah</a:t>
            </a:r>
            <a:endParaRPr lang="id-ID" sz="2800" dirty="0"/>
          </a:p>
        </p:txBody>
      </p:sp>
      <p:sp>
        <p:nvSpPr>
          <p:cNvPr id="5" name="Rounded Rectangle 4"/>
          <p:cNvSpPr/>
          <p:nvPr/>
        </p:nvSpPr>
        <p:spPr>
          <a:xfrm>
            <a:off x="323528" y="1484784"/>
            <a:ext cx="7704856" cy="7200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id-ID" dirty="0">
                <a:latin typeface="Times New Roman" pitchFamily="18" charset="0"/>
                <a:cs typeface="Times New Roman" pitchFamily="18" charset="0"/>
              </a:rPr>
              <a:t>Hadiah adalah pemberian sesuatu kepada seseorang dengan maksud untuk memuliakan atau memberikan penghargaan</a:t>
            </a:r>
          </a:p>
        </p:txBody>
      </p:sp>
    </p:spTree>
    <p:extLst>
      <p:ext uri="{BB962C8B-B14F-4D97-AF65-F5344CB8AC3E}">
        <p14:creationId xmlns:p14="http://schemas.microsoft.com/office/powerpoint/2010/main" val="15003125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620688"/>
            <a:ext cx="7467600" cy="4873752"/>
          </a:xfrm>
        </p:spPr>
        <p:txBody>
          <a:bodyPr>
            <a:normAutofit/>
          </a:bodyPr>
          <a:lstStyle/>
          <a:p>
            <a:pPr marL="0" indent="0">
              <a:buNone/>
            </a:pPr>
            <a:r>
              <a:rPr lang="id-ID" sz="1800" dirty="0">
                <a:solidFill>
                  <a:srgbClr val="00B050"/>
                </a:solidFill>
                <a:latin typeface="Times New Roman" pitchFamily="18" charset="0"/>
                <a:cs typeface="Times New Roman" pitchFamily="18" charset="0"/>
              </a:rPr>
              <a:t>Syarat dan rukun hadiah sendiri sebenarnya sama dengan rukun </a:t>
            </a:r>
            <a:r>
              <a:rPr lang="id-ID" sz="1800" i="1" dirty="0">
                <a:solidFill>
                  <a:srgbClr val="00B050"/>
                </a:solidFill>
                <a:latin typeface="Times New Roman" pitchFamily="18" charset="0"/>
                <a:cs typeface="Times New Roman" pitchFamily="18" charset="0"/>
              </a:rPr>
              <a:t>hibah</a:t>
            </a:r>
            <a:r>
              <a:rPr lang="id-ID" sz="1800" dirty="0">
                <a:solidFill>
                  <a:srgbClr val="00B050"/>
                </a:solidFill>
                <a:latin typeface="Times New Roman" pitchFamily="18" charset="0"/>
                <a:cs typeface="Times New Roman" pitchFamily="18" charset="0"/>
              </a:rPr>
              <a:t> dan </a:t>
            </a:r>
            <a:r>
              <a:rPr lang="id-ID" sz="1800" i="1" dirty="0">
                <a:solidFill>
                  <a:srgbClr val="00B050"/>
                </a:solidFill>
                <a:latin typeface="Times New Roman" pitchFamily="18" charset="0"/>
                <a:cs typeface="Times New Roman" pitchFamily="18" charset="0"/>
              </a:rPr>
              <a:t>shadaqah,</a:t>
            </a:r>
            <a:r>
              <a:rPr lang="id-ID" sz="1800" dirty="0">
                <a:solidFill>
                  <a:srgbClr val="00B050"/>
                </a:solidFill>
                <a:latin typeface="Times New Roman" pitchFamily="18" charset="0"/>
                <a:cs typeface="Times New Roman" pitchFamily="18" charset="0"/>
              </a:rPr>
              <a:t>yaitu:</a:t>
            </a:r>
          </a:p>
          <a:p>
            <a:pPr lvl="0"/>
            <a:r>
              <a:rPr lang="id-ID" sz="1800" dirty="0">
                <a:solidFill>
                  <a:srgbClr val="00B050"/>
                </a:solidFill>
                <a:latin typeface="Times New Roman" pitchFamily="18" charset="0"/>
                <a:cs typeface="Times New Roman" pitchFamily="18" charset="0"/>
              </a:rPr>
              <a:t>Orang yang memberi, syaratnya orang yang memiliki benda itu dan yang berhak mentasyarrufkan</a:t>
            </a:r>
          </a:p>
          <a:p>
            <a:pPr lvl="0"/>
            <a:r>
              <a:rPr lang="id-ID" sz="1800" dirty="0">
                <a:solidFill>
                  <a:srgbClr val="00B050"/>
                </a:solidFill>
                <a:latin typeface="Times New Roman" pitchFamily="18" charset="0"/>
                <a:cs typeface="Times New Roman" pitchFamily="18" charset="0"/>
              </a:rPr>
              <a:t>Orang yang diberi, syaratnya orang yang berhak memiliki</a:t>
            </a:r>
          </a:p>
          <a:p>
            <a:pPr lvl="0"/>
            <a:r>
              <a:rPr lang="id-ID" sz="1800" dirty="0">
                <a:solidFill>
                  <a:srgbClr val="00B050"/>
                </a:solidFill>
                <a:latin typeface="Times New Roman" pitchFamily="18" charset="0"/>
                <a:cs typeface="Times New Roman" pitchFamily="18" charset="0"/>
              </a:rPr>
              <a:t>Ijab dan qabul</a:t>
            </a:r>
          </a:p>
          <a:p>
            <a:pPr lvl="0"/>
            <a:r>
              <a:rPr lang="id-ID" sz="1800" dirty="0">
                <a:solidFill>
                  <a:srgbClr val="00B050"/>
                </a:solidFill>
                <a:latin typeface="Times New Roman" pitchFamily="18" charset="0"/>
                <a:cs typeface="Times New Roman" pitchFamily="18" charset="0"/>
              </a:rPr>
              <a:t>Barang yang diberikan, syaratnya barangnya dapat dijual</a:t>
            </a:r>
            <a:r>
              <a:rPr lang="id-ID" sz="1800" dirty="0" smtClean="0">
                <a:solidFill>
                  <a:srgbClr val="00B050"/>
                </a:solidFill>
                <a:latin typeface="Times New Roman" pitchFamily="18" charset="0"/>
                <a:cs typeface="Times New Roman" pitchFamily="18" charset="0"/>
              </a:rPr>
              <a:t>.</a:t>
            </a:r>
          </a:p>
          <a:p>
            <a:pPr lvl="0"/>
            <a:endParaRPr lang="id-ID" sz="1800" dirty="0">
              <a:solidFill>
                <a:srgbClr val="00B050"/>
              </a:solidFill>
              <a:latin typeface="Times New Roman" pitchFamily="18" charset="0"/>
              <a:cs typeface="Times New Roman" pitchFamily="18" charset="0"/>
            </a:endParaRPr>
          </a:p>
          <a:p>
            <a:pPr marL="0" lvl="0" indent="0">
              <a:buNone/>
            </a:pPr>
            <a:r>
              <a:rPr lang="id-ID" sz="1800" dirty="0" smtClean="0">
                <a:solidFill>
                  <a:schemeClr val="accent1">
                    <a:lumMod val="50000"/>
                  </a:schemeClr>
                </a:solidFill>
                <a:latin typeface="Times New Roman" pitchFamily="18" charset="0"/>
                <a:cs typeface="Times New Roman" pitchFamily="18" charset="0"/>
              </a:rPr>
              <a:t>Hikmah Hadiah:</a:t>
            </a:r>
          </a:p>
          <a:p>
            <a:pPr lvl="0">
              <a:buFont typeface="Wingdings" pitchFamily="2" charset="2"/>
              <a:buChar char="v"/>
            </a:pPr>
            <a:r>
              <a:rPr lang="id-ID" sz="1800" dirty="0" smtClean="0">
                <a:solidFill>
                  <a:schemeClr val="accent1">
                    <a:lumMod val="50000"/>
                  </a:schemeClr>
                </a:solidFill>
                <a:latin typeface="Times New Roman" pitchFamily="18" charset="0"/>
                <a:cs typeface="Times New Roman" pitchFamily="18" charset="0"/>
              </a:rPr>
              <a:t>Sebagai pernyataan rasa syukur kepada Allah SWT yang diwujudkan dengan memberi sebagian harta kepada orang lain</a:t>
            </a:r>
          </a:p>
          <a:p>
            <a:pPr lvl="0">
              <a:buFont typeface="Wingdings" pitchFamily="2" charset="2"/>
              <a:buChar char="v"/>
            </a:pPr>
            <a:r>
              <a:rPr lang="id-ID" sz="1800" dirty="0" smtClean="0">
                <a:solidFill>
                  <a:schemeClr val="accent1">
                    <a:lumMod val="50000"/>
                  </a:schemeClr>
                </a:solidFill>
                <a:latin typeface="Times New Roman" pitchFamily="18" charset="0"/>
                <a:cs typeface="Times New Roman" pitchFamily="18" charset="0"/>
              </a:rPr>
              <a:t>Dapat menciptakan rasa kasih sayang, kekeluargaan dan persaudaraan yang lebih intim antara pemberi dan penerima.</a:t>
            </a:r>
            <a:endParaRPr lang="id-ID" sz="1800" dirty="0">
              <a:solidFill>
                <a:schemeClr val="accent1">
                  <a:lumMod val="50000"/>
                </a:schemeClr>
              </a:solidFill>
              <a:latin typeface="Times New Roman" pitchFamily="18" charset="0"/>
              <a:cs typeface="Times New Roman" pitchFamily="18" charset="0"/>
            </a:endParaRPr>
          </a:p>
          <a:p>
            <a:pPr>
              <a:buFont typeface="Wingdings" pitchFamily="2" charset="2"/>
              <a:buChar char="v"/>
            </a:pPr>
            <a:endParaRPr lang="id-ID" sz="1800"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48974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242" y="2780928"/>
            <a:ext cx="8136904" cy="3600400"/>
          </a:xfrm>
        </p:spPr>
        <p:txBody>
          <a:bodyPr>
            <a:noAutofit/>
          </a:bodyPr>
          <a:lstStyle/>
          <a:p>
            <a:pPr marL="0" indent="0" algn="just">
              <a:buNone/>
            </a:pPr>
            <a:r>
              <a:rPr lang="id-ID" sz="1800" dirty="0"/>
              <a:t>Hibah dianggap syah apabila pemberian itu sudah mengalami proses serah terima. Jika barang yang dihibahkan itu telah diterima maka yang menghibahkan tidak boleh meminta kembali kecuali orang yang memberi itu orang tuanya sendiri (ayah/ibu) kepada anaknya. </a:t>
            </a:r>
            <a:endParaRPr lang="id-ID" sz="1800" dirty="0" smtClean="0"/>
          </a:p>
          <a:p>
            <a:pPr marL="0" indent="0" algn="just">
              <a:buNone/>
            </a:pPr>
            <a:endParaRPr lang="id-ID" sz="1800" dirty="0" smtClean="0"/>
          </a:p>
          <a:p>
            <a:pPr marL="0" indent="0" algn="just">
              <a:buNone/>
            </a:pPr>
            <a:r>
              <a:rPr lang="id-ID" sz="1800" dirty="0" smtClean="0"/>
              <a:t>Rukun </a:t>
            </a:r>
            <a:r>
              <a:rPr lang="id-ID" sz="1800" dirty="0"/>
              <a:t>hibah ada empat, </a:t>
            </a:r>
            <a:r>
              <a:rPr lang="id-ID" sz="1800" dirty="0" smtClean="0"/>
              <a:t>yaitu:</a:t>
            </a:r>
          </a:p>
          <a:p>
            <a:pPr marL="342900" indent="-342900" algn="just">
              <a:buFont typeface="+mj-lt"/>
              <a:buAutoNum type="arabicPeriod"/>
            </a:pPr>
            <a:r>
              <a:rPr lang="id-ID" sz="1800" dirty="0" smtClean="0"/>
              <a:t>Wahib </a:t>
            </a:r>
            <a:r>
              <a:rPr lang="id-ID" sz="1800" dirty="0"/>
              <a:t>(pemberi </a:t>
            </a:r>
            <a:r>
              <a:rPr lang="id-ID" sz="1800" dirty="0" smtClean="0"/>
              <a:t>hibah)</a:t>
            </a:r>
          </a:p>
          <a:p>
            <a:pPr marL="342900" indent="-342900" algn="just">
              <a:buFont typeface="+mj-lt"/>
              <a:buAutoNum type="arabicPeriod"/>
            </a:pPr>
            <a:r>
              <a:rPr lang="id-ID" sz="1800" dirty="0" smtClean="0"/>
              <a:t>Mauhub </a:t>
            </a:r>
            <a:r>
              <a:rPr lang="id-ID" sz="1800" dirty="0"/>
              <a:t>Lahu (pemanerima </a:t>
            </a:r>
            <a:r>
              <a:rPr lang="id-ID" sz="1800" dirty="0" smtClean="0"/>
              <a:t>hibah)</a:t>
            </a:r>
          </a:p>
          <a:p>
            <a:pPr marL="342900" indent="-342900" algn="just">
              <a:buFont typeface="+mj-lt"/>
              <a:buAutoNum type="arabicPeriod"/>
            </a:pPr>
            <a:r>
              <a:rPr lang="id-ID" sz="1800" dirty="0"/>
              <a:t>B</a:t>
            </a:r>
            <a:r>
              <a:rPr lang="id-ID" sz="1800" dirty="0" smtClean="0"/>
              <a:t>arang </a:t>
            </a:r>
            <a:r>
              <a:rPr lang="id-ID" sz="1800" dirty="0"/>
              <a:t>yang dihibahkan </a:t>
            </a:r>
          </a:p>
          <a:p>
            <a:pPr marL="342900" indent="-342900" algn="just">
              <a:buFont typeface="+mj-lt"/>
              <a:buAutoNum type="arabicPeriod"/>
            </a:pPr>
            <a:r>
              <a:rPr lang="id-ID" sz="1800" dirty="0"/>
              <a:t>P</a:t>
            </a:r>
            <a:r>
              <a:rPr lang="id-ID" sz="1800" dirty="0" smtClean="0"/>
              <a:t>enyerahan.</a:t>
            </a:r>
          </a:p>
          <a:p>
            <a:pPr marL="342900" indent="-342900" algn="just">
              <a:buFont typeface="+mj-lt"/>
              <a:buAutoNum type="arabicPeriod"/>
            </a:pPr>
            <a:endParaRPr lang="id-ID" sz="1800" dirty="0"/>
          </a:p>
          <a:p>
            <a:pPr marL="0" indent="0" algn="just">
              <a:buNone/>
            </a:pPr>
            <a:endParaRPr lang="id-ID" sz="1800" dirty="0" smtClean="0"/>
          </a:p>
          <a:p>
            <a:pPr marL="0" indent="0" algn="just">
              <a:buNone/>
            </a:pPr>
            <a:endParaRPr lang="id-ID" sz="1800" dirty="0"/>
          </a:p>
          <a:p>
            <a:pPr marL="0" indent="0" algn="just">
              <a:buNone/>
            </a:pPr>
            <a:endParaRPr lang="id-ID" sz="1800" dirty="0"/>
          </a:p>
          <a:p>
            <a:pPr marL="0" indent="0" algn="just">
              <a:buNone/>
            </a:pPr>
            <a:endParaRPr lang="id-ID" sz="1800" dirty="0">
              <a:latin typeface="Times New Roman" pitchFamily="18" charset="0"/>
              <a:cs typeface="Times New Roman" pitchFamily="18" charset="0"/>
            </a:endParaRPr>
          </a:p>
        </p:txBody>
      </p:sp>
      <p:sp>
        <p:nvSpPr>
          <p:cNvPr id="4" name="Curved Down Ribbon 3"/>
          <p:cNvSpPr/>
          <p:nvPr/>
        </p:nvSpPr>
        <p:spPr>
          <a:xfrm>
            <a:off x="323528" y="244205"/>
            <a:ext cx="2736304" cy="576064"/>
          </a:xfrm>
          <a:prstGeom prst="ellipseRibbon">
            <a:avLst>
              <a:gd name="adj1" fmla="val 25000"/>
              <a:gd name="adj2" fmla="val 62461"/>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t>7. Hibah</a:t>
            </a:r>
            <a:endParaRPr lang="id-ID" sz="2800" dirty="0"/>
          </a:p>
        </p:txBody>
      </p:sp>
      <p:sp>
        <p:nvSpPr>
          <p:cNvPr id="5" name="Rounded Rectangle 4"/>
          <p:cNvSpPr/>
          <p:nvPr/>
        </p:nvSpPr>
        <p:spPr>
          <a:xfrm>
            <a:off x="372941" y="1340768"/>
            <a:ext cx="8136904" cy="108012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id-ID" dirty="0">
                <a:latin typeface="Times New Roman" pitchFamily="18" charset="0"/>
                <a:cs typeface="Times New Roman" pitchFamily="18" charset="0"/>
              </a:rPr>
              <a:t>Menurut bahasa hibah artinya pemberian. Sedangkan menurut istilah hibah ialah pemberian sesuatu kepada seseorang secara cuma-Cuma tanpa mengharapkan apa-apa. Hukum hibah adalah mubah (boleh). </a:t>
            </a:r>
          </a:p>
        </p:txBody>
      </p:sp>
    </p:spTree>
    <p:extLst>
      <p:ext uri="{BB962C8B-B14F-4D97-AF65-F5344CB8AC3E}">
        <p14:creationId xmlns:p14="http://schemas.microsoft.com/office/powerpoint/2010/main" val="11308282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8147248" cy="6141296"/>
          </a:xfrm>
        </p:spPr>
        <p:txBody>
          <a:bodyPr>
            <a:normAutofit lnSpcReduction="10000"/>
          </a:bodyPr>
          <a:lstStyle/>
          <a:p>
            <a:pPr marL="0" indent="0" algn="just">
              <a:buNone/>
            </a:pPr>
            <a:r>
              <a:rPr lang="id-ID" sz="1800" dirty="0">
                <a:latin typeface="Times New Roman" pitchFamily="18" charset="0"/>
                <a:cs typeface="Times New Roman" pitchFamily="18" charset="0"/>
              </a:rPr>
              <a:t>Didasari oleh dalil QS. Al-Baqarah (2):177</a:t>
            </a:r>
            <a:r>
              <a:rPr lang="id-ID" sz="1800" dirty="0" smtClean="0">
                <a:latin typeface="Times New Roman" pitchFamily="18" charset="0"/>
                <a:cs typeface="Times New Roman" pitchFamily="18" charset="0"/>
              </a:rPr>
              <a:t>:</a:t>
            </a:r>
          </a:p>
          <a:p>
            <a:pPr marL="0" indent="0" algn="just">
              <a:buNone/>
            </a:pPr>
            <a:endParaRPr lang="id-ID" sz="1800" dirty="0">
              <a:latin typeface="Times New Roman" pitchFamily="18" charset="0"/>
              <a:cs typeface="Times New Roman" pitchFamily="18" charset="0"/>
            </a:endParaRPr>
          </a:p>
          <a:p>
            <a:pPr marL="0" indent="0" algn="just">
              <a:buNone/>
            </a:pPr>
            <a:endParaRPr lang="id-ID" sz="1800" dirty="0" smtClean="0">
              <a:latin typeface="Times New Roman" pitchFamily="18" charset="0"/>
              <a:cs typeface="Times New Roman" pitchFamily="18" charset="0"/>
            </a:endParaRPr>
          </a:p>
          <a:p>
            <a:pPr marL="0" indent="0" algn="just">
              <a:buNone/>
            </a:pPr>
            <a:endParaRPr lang="id-ID" sz="1800" dirty="0">
              <a:latin typeface="Times New Roman" pitchFamily="18" charset="0"/>
              <a:cs typeface="Times New Roman" pitchFamily="18" charset="0"/>
            </a:endParaRPr>
          </a:p>
          <a:p>
            <a:pPr marL="0" indent="0" algn="just">
              <a:buNone/>
            </a:pPr>
            <a:endParaRPr lang="id-ID" sz="1800" dirty="0" smtClean="0">
              <a:latin typeface="Times New Roman" pitchFamily="18" charset="0"/>
              <a:cs typeface="Times New Roman" pitchFamily="18" charset="0"/>
            </a:endParaRPr>
          </a:p>
          <a:p>
            <a:pPr marL="0" indent="0" algn="just">
              <a:buNone/>
            </a:pPr>
            <a:endParaRPr lang="id-ID" sz="1800" dirty="0">
              <a:latin typeface="Times New Roman" pitchFamily="18" charset="0"/>
              <a:cs typeface="Times New Roman" pitchFamily="18" charset="0"/>
            </a:endParaRPr>
          </a:p>
          <a:p>
            <a:pPr marL="0" indent="0" algn="just">
              <a:buNone/>
            </a:pPr>
            <a:endParaRPr lang="id-ID" sz="1800" dirty="0" smtClean="0">
              <a:latin typeface="Times New Roman" pitchFamily="18" charset="0"/>
              <a:cs typeface="Times New Roman" pitchFamily="18" charset="0"/>
            </a:endParaRPr>
          </a:p>
          <a:p>
            <a:pPr marL="0" indent="0" algn="just">
              <a:buNone/>
            </a:pPr>
            <a:endParaRPr lang="id-ID" sz="1800" dirty="0">
              <a:latin typeface="Times New Roman" pitchFamily="18" charset="0"/>
              <a:cs typeface="Times New Roman" pitchFamily="18" charset="0"/>
            </a:endParaRPr>
          </a:p>
          <a:p>
            <a:pPr marL="0" indent="0" algn="just">
              <a:buNone/>
            </a:pPr>
            <a:endParaRPr lang="id-ID" sz="1800" dirty="0" smtClean="0">
              <a:latin typeface="Times New Roman" pitchFamily="18" charset="0"/>
              <a:cs typeface="Times New Roman" pitchFamily="18" charset="0"/>
            </a:endParaRPr>
          </a:p>
          <a:p>
            <a:pPr marL="0" indent="0" algn="just">
              <a:buNone/>
            </a:pPr>
            <a:endParaRPr lang="id-ID" sz="1800" dirty="0" smtClean="0">
              <a:latin typeface="Times New Roman" pitchFamily="18" charset="0"/>
              <a:cs typeface="Times New Roman" pitchFamily="18" charset="0"/>
            </a:endParaRPr>
          </a:p>
          <a:p>
            <a:pPr marL="0" indent="0" algn="just">
              <a:buNone/>
            </a:pPr>
            <a:r>
              <a:rPr lang="id-ID" sz="1800" dirty="0"/>
              <a:t>Artinya: “Bukanlah menghadapkan wajahmu ke arah timur dan barat itu suatu kebajikan, akan tetapi sesungguhnya kebajikan itu ialah beriman kepada Allah, hari kemudian, malaikat-malaikat, kitab-kitab, nabi-nabi dan memberikan harta yang dicintainya kepada kerabatnya, anak-anak yatim, orang-orang miskin, musafir (yang memerlukan pertolongan) dan orang-orang yang meminta-minta; dan (memerdekakan) hamba sahaya, mendirikan shalat, dan menunaikan zakat; dan orang-orang yang menepati janjinya apabila ia berjanji, dan orang-orang yang sabar dalam kesempitan, penderitaan dan dalam peperangan. Mereka itulah orang-orang yang benar (imannya); dan mereka itulah orang-orang yang bertakwa”.</a:t>
            </a:r>
          </a:p>
          <a:p>
            <a:pPr algn="just"/>
            <a:endParaRPr lang="id-ID" sz="1800" dirty="0"/>
          </a:p>
          <a:p>
            <a:pPr marL="0" indent="0" algn="just">
              <a:buNone/>
            </a:pPr>
            <a:endParaRPr lang="id-ID" sz="1800" dirty="0">
              <a:latin typeface="Times New Roman" pitchFamily="18" charset="0"/>
              <a:cs typeface="Times New Roman" pitchFamily="18" charset="0"/>
            </a:endParaRPr>
          </a:p>
          <a:p>
            <a:pPr marL="0" indent="0" algn="just">
              <a:buNone/>
            </a:pPr>
            <a:endParaRPr lang="id-ID" sz="1800" dirty="0"/>
          </a:p>
        </p:txBody>
      </p:sp>
      <p:pic>
        <p:nvPicPr>
          <p:cNvPr id="4" name="Picture 3" descr="2:177"/>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7848872" cy="2448272"/>
          </a:xfrm>
          <a:prstGeom prst="rect">
            <a:avLst/>
          </a:prstGeom>
          <a:noFill/>
          <a:ln>
            <a:noFill/>
          </a:ln>
        </p:spPr>
      </p:pic>
    </p:spTree>
    <p:extLst>
      <p:ext uri="{BB962C8B-B14F-4D97-AF65-F5344CB8AC3E}">
        <p14:creationId xmlns:p14="http://schemas.microsoft.com/office/powerpoint/2010/main" val="37948659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124744"/>
            <a:ext cx="7467600" cy="4873752"/>
          </a:xfrm>
        </p:spPr>
        <p:txBody>
          <a:bodyPr>
            <a:normAutofit/>
          </a:bodyPr>
          <a:lstStyle/>
          <a:p>
            <a:pPr marL="0" indent="0">
              <a:buNone/>
            </a:pPr>
            <a:r>
              <a:rPr lang="id-ID" sz="1800" dirty="0"/>
              <a:t>A</a:t>
            </a:r>
            <a:r>
              <a:rPr lang="id-ID" sz="1800" dirty="0" smtClean="0"/>
              <a:t>da beberapa </a:t>
            </a:r>
            <a:r>
              <a:rPr lang="id-ID" sz="1800" dirty="0"/>
              <a:t>pendapat ulama tentang kadar dan jenis </a:t>
            </a:r>
            <a:r>
              <a:rPr lang="id-ID" sz="1800" dirty="0" smtClean="0"/>
              <a:t>fidyah:</a:t>
            </a:r>
          </a:p>
          <a:p>
            <a:pPr>
              <a:buFont typeface="Wingdings" pitchFamily="2" charset="2"/>
              <a:buChar char="Ø"/>
            </a:pPr>
            <a:r>
              <a:rPr lang="id-ID" sz="1800" dirty="0">
                <a:solidFill>
                  <a:srgbClr val="FF0000"/>
                </a:solidFill>
              </a:rPr>
              <a:t>Pendapat pertama, fidyah tersebut adalah sebanyak 1 mud dari makanan untuk setiap harinya, jenisnya sama dengan makanan pada zakat </a:t>
            </a:r>
            <a:r>
              <a:rPr lang="id-ID" sz="1800" dirty="0" smtClean="0">
                <a:solidFill>
                  <a:srgbClr val="FF0000"/>
                </a:solidFill>
              </a:rPr>
              <a:t>fitri.</a:t>
            </a:r>
          </a:p>
          <a:p>
            <a:pPr>
              <a:buFont typeface="Wingdings" pitchFamily="2" charset="2"/>
              <a:buChar char="Ø"/>
            </a:pPr>
            <a:r>
              <a:rPr lang="id-ID" sz="1800" dirty="0" smtClean="0">
                <a:solidFill>
                  <a:srgbClr val="0070C0"/>
                </a:solidFill>
              </a:rPr>
              <a:t>Kedua</a:t>
            </a:r>
            <a:r>
              <a:rPr lang="id-ID" sz="1800" dirty="0">
                <a:solidFill>
                  <a:srgbClr val="0070C0"/>
                </a:solidFill>
              </a:rPr>
              <a:t>, fidyah tersebut sebagaimana bisa dia makan setiap harinya. Ketiga, fidyah dapat dipilih dari makanan yang ada.</a:t>
            </a:r>
          </a:p>
          <a:p>
            <a:pPr>
              <a:buFont typeface="Wingdings" pitchFamily="2" charset="2"/>
              <a:buChar char="Ø"/>
            </a:pPr>
            <a:endParaRPr lang="id-ID" sz="1800" dirty="0">
              <a:solidFill>
                <a:srgbClr val="0070C0"/>
              </a:solidFill>
            </a:endParaRPr>
          </a:p>
        </p:txBody>
      </p:sp>
      <p:sp>
        <p:nvSpPr>
          <p:cNvPr id="4" name="Curved Down Ribbon 3"/>
          <p:cNvSpPr/>
          <p:nvPr/>
        </p:nvSpPr>
        <p:spPr>
          <a:xfrm>
            <a:off x="323528" y="244205"/>
            <a:ext cx="3024336" cy="576064"/>
          </a:xfrm>
          <a:prstGeom prst="ellipseRibbon">
            <a:avLst>
              <a:gd name="adj1" fmla="val 25000"/>
              <a:gd name="adj2" fmla="val 71575"/>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t>8. Fidyah</a:t>
            </a:r>
            <a:endParaRPr lang="id-ID" sz="2800" dirty="0"/>
          </a:p>
        </p:txBody>
      </p:sp>
      <p:sp>
        <p:nvSpPr>
          <p:cNvPr id="2" name="Rounded Rectangle 1"/>
          <p:cNvSpPr/>
          <p:nvPr/>
        </p:nvSpPr>
        <p:spPr>
          <a:xfrm>
            <a:off x="827584" y="3284984"/>
            <a:ext cx="6624736"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id-ID" dirty="0"/>
              <a:t>Inti pembayaran fidyah adalah mengganti satu hari puasa yang ditinggalkan dengan memberi makan satu orang miskin</a:t>
            </a:r>
          </a:p>
        </p:txBody>
      </p:sp>
      <p:sp>
        <p:nvSpPr>
          <p:cNvPr id="5" name="TextBox 4"/>
          <p:cNvSpPr txBox="1"/>
          <p:nvPr/>
        </p:nvSpPr>
        <p:spPr>
          <a:xfrm>
            <a:off x="369493" y="4509120"/>
            <a:ext cx="7992888" cy="923330"/>
          </a:xfrm>
          <a:prstGeom prst="rect">
            <a:avLst/>
          </a:prstGeom>
          <a:noFill/>
        </p:spPr>
        <p:txBody>
          <a:bodyPr wrap="square" rtlCol="0">
            <a:spAutoFit/>
          </a:bodyPr>
          <a:lstStyle/>
          <a:p>
            <a:pPr algn="just"/>
            <a:r>
              <a:rPr lang="id-ID" dirty="0"/>
              <a:t>Orang yang meninggalkan puasa dalam keadaan tertentu selain harus membayar fidyah juga harus mengqadha puasa, namun adapula yang hanya diharuskan membayar fidyah saja. </a:t>
            </a:r>
          </a:p>
        </p:txBody>
      </p:sp>
    </p:spTree>
    <p:extLst>
      <p:ext uri="{BB962C8B-B14F-4D97-AF65-F5344CB8AC3E}">
        <p14:creationId xmlns:p14="http://schemas.microsoft.com/office/powerpoint/2010/main" val="36795123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404664"/>
            <a:ext cx="8352928" cy="6120680"/>
          </a:xfrm>
        </p:spPr>
        <p:txBody>
          <a:bodyPr>
            <a:noAutofit/>
          </a:bodyPr>
          <a:lstStyle/>
          <a:p>
            <a:pPr marL="0" indent="0" algn="just">
              <a:buNone/>
            </a:pPr>
            <a:r>
              <a:rPr lang="id-ID" sz="1800" dirty="0">
                <a:solidFill>
                  <a:schemeClr val="accent2">
                    <a:lumMod val="50000"/>
                  </a:schemeClr>
                </a:solidFill>
              </a:rPr>
              <a:t>Pihak yang masuk kategori membayar fidyah dan qadha </a:t>
            </a:r>
            <a:r>
              <a:rPr lang="id-ID" sz="1800" dirty="0" smtClean="0">
                <a:solidFill>
                  <a:schemeClr val="accent2">
                    <a:lumMod val="50000"/>
                  </a:schemeClr>
                </a:solidFill>
              </a:rPr>
              <a:t>yaitu:</a:t>
            </a:r>
          </a:p>
          <a:p>
            <a:pPr algn="just">
              <a:buFont typeface="Wingdings" pitchFamily="2" charset="2"/>
              <a:buChar char="§"/>
            </a:pPr>
            <a:r>
              <a:rPr lang="id-ID" sz="1800" dirty="0" smtClean="0">
                <a:solidFill>
                  <a:schemeClr val="accent2">
                    <a:lumMod val="50000"/>
                  </a:schemeClr>
                </a:solidFill>
              </a:rPr>
              <a:t> </a:t>
            </a:r>
            <a:r>
              <a:rPr lang="id-ID" sz="1800" dirty="0">
                <a:solidFill>
                  <a:schemeClr val="accent2">
                    <a:lumMod val="50000"/>
                  </a:schemeClr>
                </a:solidFill>
              </a:rPr>
              <a:t>perempuan yang hamil dan menyusui apabila mengkhawatirkan kesehatan </a:t>
            </a:r>
            <a:r>
              <a:rPr lang="id-ID" sz="1800" dirty="0" smtClean="0">
                <a:solidFill>
                  <a:schemeClr val="accent2">
                    <a:lumMod val="50000"/>
                  </a:schemeClr>
                </a:solidFill>
              </a:rPr>
              <a:t>anaknya</a:t>
            </a:r>
          </a:p>
          <a:p>
            <a:pPr algn="just">
              <a:buFont typeface="Wingdings" pitchFamily="2" charset="2"/>
              <a:buChar char="§"/>
            </a:pPr>
            <a:r>
              <a:rPr lang="id-ID" sz="1800" dirty="0" smtClean="0">
                <a:solidFill>
                  <a:schemeClr val="accent2">
                    <a:lumMod val="50000"/>
                  </a:schemeClr>
                </a:solidFill>
              </a:rPr>
              <a:t>orang </a:t>
            </a:r>
            <a:r>
              <a:rPr lang="id-ID" sz="1800" dirty="0">
                <a:solidFill>
                  <a:schemeClr val="accent2">
                    <a:lumMod val="50000"/>
                  </a:schemeClr>
                </a:solidFill>
              </a:rPr>
              <a:t>yang terlambat mengqadha puasa sampai datang bulan Ramadhan berikutnya dengan tanpa udzur</a:t>
            </a:r>
            <a:r>
              <a:rPr lang="id-ID" sz="1800" dirty="0" smtClean="0">
                <a:solidFill>
                  <a:schemeClr val="accent2">
                    <a:lumMod val="50000"/>
                  </a:schemeClr>
                </a:solidFill>
              </a:rPr>
              <a:t>.</a:t>
            </a:r>
          </a:p>
          <a:p>
            <a:pPr marL="0" indent="0" algn="just">
              <a:buNone/>
            </a:pPr>
            <a:r>
              <a:rPr lang="id-ID" sz="1800" dirty="0" smtClean="0">
                <a:solidFill>
                  <a:srgbClr val="00B050"/>
                </a:solidFill>
              </a:rPr>
              <a:t>Sementara </a:t>
            </a:r>
            <a:r>
              <a:rPr lang="id-ID" sz="1800" dirty="0">
                <a:solidFill>
                  <a:srgbClr val="00B050"/>
                </a:solidFill>
              </a:rPr>
              <a:t>orang yang termasuk dalam kategori hanya membayar fidyah saja </a:t>
            </a:r>
            <a:r>
              <a:rPr lang="id-ID" sz="1800" dirty="0" smtClean="0">
                <a:solidFill>
                  <a:srgbClr val="00B050"/>
                </a:solidFill>
              </a:rPr>
              <a:t>yaitu:</a:t>
            </a:r>
          </a:p>
          <a:p>
            <a:pPr algn="just">
              <a:buFont typeface="Wingdings" pitchFamily="2" charset="2"/>
              <a:buChar char="§"/>
            </a:pPr>
            <a:r>
              <a:rPr lang="id-ID" sz="1800" dirty="0" smtClean="0">
                <a:solidFill>
                  <a:srgbClr val="00B050"/>
                </a:solidFill>
              </a:rPr>
              <a:t> </a:t>
            </a:r>
            <a:r>
              <a:rPr lang="id-ID" sz="1800" dirty="0">
                <a:solidFill>
                  <a:srgbClr val="00B050"/>
                </a:solidFill>
              </a:rPr>
              <a:t>seseorang yang kondisi fisknya memang tidak memungkinkan lagi </a:t>
            </a:r>
            <a:r>
              <a:rPr lang="id-ID" sz="1800" dirty="0" smtClean="0">
                <a:solidFill>
                  <a:srgbClr val="00B050"/>
                </a:solidFill>
              </a:rPr>
              <a:t>berpuasa</a:t>
            </a:r>
          </a:p>
          <a:p>
            <a:pPr algn="just">
              <a:buFont typeface="Wingdings" pitchFamily="2" charset="2"/>
              <a:buChar char="§"/>
            </a:pPr>
            <a:r>
              <a:rPr lang="id-ID" sz="1800" dirty="0" smtClean="0">
                <a:solidFill>
                  <a:srgbClr val="00B050"/>
                </a:solidFill>
              </a:rPr>
              <a:t>orang </a:t>
            </a:r>
            <a:r>
              <a:rPr lang="id-ID" sz="1800" dirty="0">
                <a:solidFill>
                  <a:srgbClr val="00B050"/>
                </a:solidFill>
              </a:rPr>
              <a:t>sakit yang tidak bisa diharapkan lagi kesembuhannya.</a:t>
            </a:r>
          </a:p>
          <a:p>
            <a:pPr marL="0" indent="0" algn="just">
              <a:buNone/>
            </a:pPr>
            <a:endParaRPr lang="id-ID" sz="1800" dirty="0"/>
          </a:p>
          <a:p>
            <a:pPr marL="0" indent="0" algn="just">
              <a:buNone/>
            </a:pPr>
            <a:r>
              <a:rPr lang="id-ID" sz="1800" dirty="0" smtClean="0"/>
              <a:t>Dalam </a:t>
            </a:r>
            <a:r>
              <a:rPr lang="id-ID" sz="1800" dirty="0"/>
              <a:t>membayar fidyah memiliki tata cara, yaitu:</a:t>
            </a:r>
          </a:p>
          <a:p>
            <a:pPr lvl="0" algn="just"/>
            <a:r>
              <a:rPr lang="id-ID" sz="1800" dirty="0"/>
              <a:t>Fidyah boleh dibayarkan dicicil beberapa hari sekaligus</a:t>
            </a:r>
          </a:p>
          <a:p>
            <a:pPr lvl="0" algn="just"/>
            <a:r>
              <a:rPr lang="id-ID" sz="1800" dirty="0"/>
              <a:t>Fidyah boleh juga dibayarkan sekaligus selama satu bulan</a:t>
            </a:r>
          </a:p>
          <a:p>
            <a:pPr lvl="0" algn="just"/>
            <a:r>
              <a:rPr lang="id-ID" sz="1800" dirty="0"/>
              <a:t>Membayar fidyah harus dalam bentuk makanan</a:t>
            </a:r>
          </a:p>
          <a:p>
            <a:pPr lvl="0" algn="just"/>
            <a:r>
              <a:rPr lang="id-ID" sz="1800" dirty="0"/>
              <a:t>Membayar fidyah harus sudah terlewatinya hari yang ia tidak berpuasa.</a:t>
            </a:r>
          </a:p>
          <a:p>
            <a:pPr lvl="0" algn="just"/>
            <a:r>
              <a:rPr lang="id-ID" sz="1800" dirty="0"/>
              <a:t>Fidyah boleh dibayarkan setiap hari selama bulan Ramadhan. Waktunya adalah ketika berbuka pada hari yang bersangkutan.</a:t>
            </a:r>
          </a:p>
          <a:p>
            <a:pPr marL="0" indent="0" algn="just">
              <a:buNone/>
            </a:pPr>
            <a:endParaRPr lang="id-ID" sz="1800" dirty="0"/>
          </a:p>
        </p:txBody>
      </p:sp>
    </p:spTree>
    <p:extLst>
      <p:ext uri="{BB962C8B-B14F-4D97-AF65-F5344CB8AC3E}">
        <p14:creationId xmlns:p14="http://schemas.microsoft.com/office/powerpoint/2010/main" val="35973442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2636912"/>
            <a:ext cx="8424936" cy="3837040"/>
          </a:xfrm>
        </p:spPr>
        <p:txBody>
          <a:bodyPr>
            <a:normAutofit lnSpcReduction="10000"/>
          </a:bodyPr>
          <a:lstStyle/>
          <a:p>
            <a:pPr marL="0" indent="0">
              <a:buNone/>
            </a:pPr>
            <a:r>
              <a:rPr lang="id-ID" sz="2000" dirty="0">
                <a:solidFill>
                  <a:srgbClr val="008000"/>
                </a:solidFill>
              </a:rPr>
              <a:t>Keutamaan waqaf yaitu untuk kepentingan umum. </a:t>
            </a:r>
            <a:r>
              <a:rPr lang="id-ID" sz="2000" dirty="0" smtClean="0">
                <a:solidFill>
                  <a:srgbClr val="008000"/>
                </a:solidFill>
              </a:rPr>
              <a:t>Hukum </a:t>
            </a:r>
            <a:r>
              <a:rPr lang="id-ID" sz="2000" dirty="0">
                <a:solidFill>
                  <a:srgbClr val="008000"/>
                </a:solidFill>
              </a:rPr>
              <a:t>waqaf sama dengan amal jariyah yaitu </a:t>
            </a:r>
            <a:r>
              <a:rPr lang="id-ID" sz="2000" dirty="0" smtClean="0">
                <a:solidFill>
                  <a:srgbClr val="008000"/>
                </a:solidFill>
              </a:rPr>
              <a:t>sunnah. </a:t>
            </a:r>
            <a:r>
              <a:rPr lang="id-ID" sz="2000" dirty="0">
                <a:solidFill>
                  <a:srgbClr val="008000"/>
                </a:solidFill>
              </a:rPr>
              <a:t>Harta yang diwaqafkan tidak boleh dijual, dihibahkan atau diwariskan</a:t>
            </a:r>
            <a:r>
              <a:rPr lang="id-ID" sz="2000" dirty="0" smtClean="0">
                <a:solidFill>
                  <a:srgbClr val="008000"/>
                </a:solidFill>
              </a:rPr>
              <a:t>. </a:t>
            </a:r>
            <a:r>
              <a:rPr lang="id-ID" sz="2000" dirty="0">
                <a:solidFill>
                  <a:srgbClr val="008000"/>
                </a:solidFill>
              </a:rPr>
              <a:t>Penyerahan waqaf  secara tertulis di atas materai atau dengan akta notaris adalah cara yang terbaik pengaturan waqaf. Dengan cara demikian, kemungkinan penyimpangan dan penyelewengan dari tujuan waqaf semula mudah dikontrol dan </a:t>
            </a:r>
            <a:r>
              <a:rPr lang="id-ID" sz="2000" dirty="0" smtClean="0">
                <a:solidFill>
                  <a:srgbClr val="008000"/>
                </a:solidFill>
              </a:rPr>
              <a:t>diselesaikan.</a:t>
            </a:r>
          </a:p>
          <a:p>
            <a:pPr marL="0" indent="0">
              <a:buNone/>
            </a:pPr>
            <a:endParaRPr lang="id-ID" sz="2000" dirty="0" smtClean="0">
              <a:solidFill>
                <a:srgbClr val="008000"/>
              </a:solidFill>
            </a:endParaRPr>
          </a:p>
          <a:p>
            <a:pPr marL="0" indent="0">
              <a:buNone/>
            </a:pPr>
            <a:r>
              <a:rPr lang="id-ID" sz="1800" dirty="0" smtClean="0"/>
              <a:t>Hikmah </a:t>
            </a:r>
            <a:r>
              <a:rPr lang="id-ID" sz="1800" dirty="0"/>
              <a:t>dari berwaqaf ialah:</a:t>
            </a:r>
          </a:p>
          <a:p>
            <a:pPr lvl="0"/>
            <a:r>
              <a:rPr lang="id-ID" sz="1800" dirty="0"/>
              <a:t>Melaksanakan perintah Allah SWT untuk selalu berbuat baik</a:t>
            </a:r>
          </a:p>
          <a:p>
            <a:pPr lvl="0"/>
            <a:r>
              <a:rPr lang="id-ID" sz="1800" dirty="0"/>
              <a:t>Memanfaatkan harta atau barang tempo yang tidak terbatas</a:t>
            </a:r>
          </a:p>
          <a:p>
            <a:pPr lvl="0"/>
            <a:r>
              <a:rPr lang="id-ID" sz="1800" dirty="0"/>
              <a:t>Mengutamakan kepentingan umum daripada kepentingan pribadi.</a:t>
            </a:r>
          </a:p>
          <a:p>
            <a:pPr marL="0" indent="0">
              <a:buNone/>
            </a:pPr>
            <a:endParaRPr lang="id-ID" sz="1800" dirty="0"/>
          </a:p>
        </p:txBody>
      </p:sp>
      <p:sp>
        <p:nvSpPr>
          <p:cNvPr id="4" name="Curved Down Ribbon 3"/>
          <p:cNvSpPr/>
          <p:nvPr/>
        </p:nvSpPr>
        <p:spPr>
          <a:xfrm>
            <a:off x="323528" y="244205"/>
            <a:ext cx="3024336" cy="576064"/>
          </a:xfrm>
          <a:prstGeom prst="ellipseRibbon">
            <a:avLst>
              <a:gd name="adj1" fmla="val 25000"/>
              <a:gd name="adj2" fmla="val 71575"/>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t>9. Waqaf</a:t>
            </a:r>
            <a:endParaRPr lang="id-ID" sz="2800" dirty="0"/>
          </a:p>
        </p:txBody>
      </p:sp>
      <p:sp>
        <p:nvSpPr>
          <p:cNvPr id="5" name="Rounded Rectangle 4"/>
          <p:cNvSpPr/>
          <p:nvPr/>
        </p:nvSpPr>
        <p:spPr>
          <a:xfrm>
            <a:off x="323528" y="1124744"/>
            <a:ext cx="8424936" cy="129614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id-ID" dirty="0">
                <a:latin typeface="Times New Roman" pitchFamily="18" charset="0"/>
                <a:cs typeface="Times New Roman" pitchFamily="18" charset="0"/>
              </a:rPr>
              <a:t>Dari segi bahasa waqaf berarti menahan. Sedangkan menurut istilah syar’i, ialah menahan sesuatu benda yang kekal zatnya, untuk diambil manfaatnya untuk kebaikan dan kemajuan Islam. Waqaf termasuk salah satu diantara pemberian, akan tetapi hanya boleh diambil manfaatnya, dan bendanya harus tetap utuh. </a:t>
            </a:r>
          </a:p>
        </p:txBody>
      </p:sp>
    </p:spTree>
    <p:extLst>
      <p:ext uri="{BB962C8B-B14F-4D97-AF65-F5344CB8AC3E}">
        <p14:creationId xmlns:p14="http://schemas.microsoft.com/office/powerpoint/2010/main" val="4596706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482373" y="388703"/>
            <a:ext cx="6264696" cy="914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endParaRPr lang="id-ID" sz="2400" dirty="0" smtClean="0">
              <a:latin typeface="Times New Roman" pitchFamily="18" charset="0"/>
              <a:cs typeface="Times New Roman" pitchFamily="18" charset="0"/>
            </a:endParaRPr>
          </a:p>
          <a:p>
            <a:endParaRPr lang="id-ID" sz="24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Ibadah Maliyah	         Ibadah dengan harta</a:t>
            </a:r>
          </a:p>
          <a:p>
            <a:endParaRPr lang="id-ID" sz="2400" dirty="0" smtClean="0">
              <a:latin typeface="Times New Roman" pitchFamily="18" charset="0"/>
              <a:cs typeface="Times New Roman" pitchFamily="18" charset="0"/>
            </a:endParaRPr>
          </a:p>
          <a:p>
            <a:endParaRPr lang="id-ID" sz="2400" dirty="0"/>
          </a:p>
        </p:txBody>
      </p:sp>
      <p:sp>
        <p:nvSpPr>
          <p:cNvPr id="12" name="Right Arrow 11"/>
          <p:cNvSpPr/>
          <p:nvPr/>
        </p:nvSpPr>
        <p:spPr>
          <a:xfrm>
            <a:off x="3851920" y="603587"/>
            <a:ext cx="864096" cy="484632"/>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d-ID"/>
          </a:p>
        </p:txBody>
      </p:sp>
      <p:sp>
        <p:nvSpPr>
          <p:cNvPr id="14" name="Oval 13"/>
          <p:cNvSpPr/>
          <p:nvPr/>
        </p:nvSpPr>
        <p:spPr>
          <a:xfrm>
            <a:off x="585276" y="2761394"/>
            <a:ext cx="2016224" cy="59559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dirty="0" smtClean="0">
                <a:latin typeface="Times New Roman" pitchFamily="18" charset="0"/>
                <a:cs typeface="Times New Roman" pitchFamily="18" charset="0"/>
              </a:rPr>
              <a:t>1. Zakat</a:t>
            </a:r>
            <a:endParaRPr lang="id-ID" dirty="0">
              <a:latin typeface="Times New Roman" pitchFamily="18" charset="0"/>
              <a:cs typeface="Times New Roman" pitchFamily="18" charset="0"/>
            </a:endParaRPr>
          </a:p>
        </p:txBody>
      </p:sp>
      <p:sp>
        <p:nvSpPr>
          <p:cNvPr id="15" name="Oval 14"/>
          <p:cNvSpPr/>
          <p:nvPr/>
        </p:nvSpPr>
        <p:spPr>
          <a:xfrm>
            <a:off x="3275856" y="4038066"/>
            <a:ext cx="2016224" cy="59559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d-ID" dirty="0" smtClean="0">
                <a:latin typeface="Times New Roman" pitchFamily="18" charset="0"/>
                <a:cs typeface="Times New Roman" pitchFamily="18" charset="0"/>
              </a:rPr>
              <a:t>5. Dam</a:t>
            </a:r>
            <a:endParaRPr lang="id-ID" dirty="0">
              <a:latin typeface="Times New Roman" pitchFamily="18" charset="0"/>
              <a:cs typeface="Times New Roman" pitchFamily="18" charset="0"/>
            </a:endParaRPr>
          </a:p>
        </p:txBody>
      </p:sp>
      <p:sp>
        <p:nvSpPr>
          <p:cNvPr id="16" name="Oval 15"/>
          <p:cNvSpPr/>
          <p:nvPr/>
        </p:nvSpPr>
        <p:spPr>
          <a:xfrm>
            <a:off x="6300192" y="2761394"/>
            <a:ext cx="2016224" cy="626934"/>
          </a:xfrm>
          <a:prstGeom prst="ellipse">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r>
              <a:rPr lang="id-ID" dirty="0" smtClean="0">
                <a:latin typeface="Times New Roman" pitchFamily="18" charset="0"/>
                <a:cs typeface="Times New Roman" pitchFamily="18" charset="0"/>
              </a:rPr>
              <a:t>7. Hibah</a:t>
            </a:r>
            <a:endParaRPr lang="id-ID" dirty="0">
              <a:latin typeface="Times New Roman" pitchFamily="18" charset="0"/>
              <a:cs typeface="Times New Roman" pitchFamily="18" charset="0"/>
            </a:endParaRPr>
          </a:p>
        </p:txBody>
      </p:sp>
      <p:sp>
        <p:nvSpPr>
          <p:cNvPr id="17" name="Oval 16"/>
          <p:cNvSpPr/>
          <p:nvPr/>
        </p:nvSpPr>
        <p:spPr>
          <a:xfrm>
            <a:off x="6300192" y="4038066"/>
            <a:ext cx="2016224" cy="59559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latin typeface="Times New Roman" pitchFamily="18" charset="0"/>
                <a:cs typeface="Times New Roman" pitchFamily="18" charset="0"/>
              </a:rPr>
              <a:t>8. Fidyah</a:t>
            </a:r>
            <a:endParaRPr lang="id-ID" dirty="0">
              <a:latin typeface="Times New Roman" pitchFamily="18" charset="0"/>
              <a:cs typeface="Times New Roman" pitchFamily="18" charset="0"/>
            </a:endParaRPr>
          </a:p>
        </p:txBody>
      </p:sp>
      <p:sp>
        <p:nvSpPr>
          <p:cNvPr id="18" name="Oval 17"/>
          <p:cNvSpPr/>
          <p:nvPr/>
        </p:nvSpPr>
        <p:spPr>
          <a:xfrm>
            <a:off x="585276" y="4038066"/>
            <a:ext cx="2016224" cy="615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dirty="0" smtClean="0">
                <a:latin typeface="Times New Roman" pitchFamily="18" charset="0"/>
                <a:cs typeface="Times New Roman" pitchFamily="18" charset="0"/>
              </a:rPr>
              <a:t>2. Shodaqoh</a:t>
            </a:r>
            <a:endParaRPr lang="id-ID" dirty="0">
              <a:latin typeface="Times New Roman" pitchFamily="18" charset="0"/>
              <a:cs typeface="Times New Roman" pitchFamily="18" charset="0"/>
            </a:endParaRPr>
          </a:p>
        </p:txBody>
      </p:sp>
      <p:sp>
        <p:nvSpPr>
          <p:cNvPr id="19" name="Oval 18"/>
          <p:cNvSpPr/>
          <p:nvPr/>
        </p:nvSpPr>
        <p:spPr>
          <a:xfrm>
            <a:off x="3419694" y="5261489"/>
            <a:ext cx="2016224" cy="61507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id-ID" dirty="0" smtClean="0">
                <a:latin typeface="Times New Roman" pitchFamily="18" charset="0"/>
                <a:cs typeface="Times New Roman" pitchFamily="18" charset="0"/>
              </a:rPr>
              <a:t>6. Hadiah</a:t>
            </a:r>
            <a:endParaRPr lang="id-ID" dirty="0">
              <a:latin typeface="Times New Roman" pitchFamily="18" charset="0"/>
              <a:cs typeface="Times New Roman" pitchFamily="18" charset="0"/>
            </a:endParaRPr>
          </a:p>
        </p:txBody>
      </p:sp>
      <p:sp>
        <p:nvSpPr>
          <p:cNvPr id="20" name="Oval 19"/>
          <p:cNvSpPr/>
          <p:nvPr/>
        </p:nvSpPr>
        <p:spPr>
          <a:xfrm>
            <a:off x="585276" y="5249625"/>
            <a:ext cx="2016224" cy="62693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dirty="0" smtClean="0">
                <a:latin typeface="Times New Roman" pitchFamily="18" charset="0"/>
                <a:cs typeface="Times New Roman" pitchFamily="18" charset="0"/>
              </a:rPr>
              <a:t>3. Infaq</a:t>
            </a:r>
            <a:endParaRPr lang="id-ID" dirty="0">
              <a:latin typeface="Times New Roman" pitchFamily="18" charset="0"/>
              <a:cs typeface="Times New Roman" pitchFamily="18" charset="0"/>
            </a:endParaRPr>
          </a:p>
        </p:txBody>
      </p:sp>
      <p:sp>
        <p:nvSpPr>
          <p:cNvPr id="21" name="Oval 20"/>
          <p:cNvSpPr/>
          <p:nvPr/>
        </p:nvSpPr>
        <p:spPr>
          <a:xfrm>
            <a:off x="6300192" y="5249625"/>
            <a:ext cx="2016224" cy="61507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dirty="0" smtClean="0">
                <a:latin typeface="Times New Roman" pitchFamily="18" charset="0"/>
                <a:cs typeface="Times New Roman" pitchFamily="18" charset="0"/>
              </a:rPr>
              <a:t>9. Waqaf</a:t>
            </a:r>
            <a:endParaRPr lang="id-ID" dirty="0">
              <a:latin typeface="Times New Roman" pitchFamily="18" charset="0"/>
              <a:cs typeface="Times New Roman" pitchFamily="18" charset="0"/>
            </a:endParaRPr>
          </a:p>
        </p:txBody>
      </p:sp>
      <p:sp>
        <p:nvSpPr>
          <p:cNvPr id="22" name="Oval 21"/>
          <p:cNvSpPr/>
          <p:nvPr/>
        </p:nvSpPr>
        <p:spPr>
          <a:xfrm>
            <a:off x="3275856" y="2765733"/>
            <a:ext cx="2016224" cy="62693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id-ID" dirty="0" smtClean="0">
                <a:latin typeface="Times New Roman" pitchFamily="18" charset="0"/>
                <a:cs typeface="Times New Roman" pitchFamily="18" charset="0"/>
              </a:rPr>
              <a:t>4. Kafarat</a:t>
            </a:r>
            <a:endParaRPr lang="id-ID" dirty="0">
              <a:latin typeface="Times New Roman" pitchFamily="18" charset="0"/>
              <a:cs typeface="Times New Roman" pitchFamily="18" charset="0"/>
            </a:endParaRPr>
          </a:p>
        </p:txBody>
      </p:sp>
      <p:sp>
        <p:nvSpPr>
          <p:cNvPr id="23" name="Down Ribbon 22"/>
          <p:cNvSpPr/>
          <p:nvPr/>
        </p:nvSpPr>
        <p:spPr>
          <a:xfrm>
            <a:off x="2274461" y="1700808"/>
            <a:ext cx="4680520" cy="612648"/>
          </a:xfrm>
          <a:prstGeom prst="ribbon">
            <a:avLst>
              <a:gd name="adj1" fmla="val 16667"/>
              <a:gd name="adj2" fmla="val 59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Ibadah Maliyah</a:t>
            </a:r>
            <a:endParaRPr lang="id-ID" dirty="0"/>
          </a:p>
        </p:txBody>
      </p:sp>
    </p:spTree>
    <p:extLst>
      <p:ext uri="{BB962C8B-B14F-4D97-AF65-F5344CB8AC3E}">
        <p14:creationId xmlns:p14="http://schemas.microsoft.com/office/powerpoint/2010/main" val="19300598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845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599" y="1340768"/>
            <a:ext cx="8229600" cy="4525963"/>
          </a:xfrm>
        </p:spPr>
        <p:txBody>
          <a:bodyPr>
            <a:normAutofit/>
          </a:bodyPr>
          <a:lstStyle/>
          <a:p>
            <a:pPr marL="0" indent="0" algn="just">
              <a:buNone/>
            </a:pPr>
            <a:r>
              <a:rPr lang="id-ID" sz="2400" dirty="0">
                <a:latin typeface="Times New Roman" pitchFamily="18" charset="0"/>
                <a:cs typeface="Times New Roman" pitchFamily="18" charset="0"/>
              </a:rPr>
              <a:t>Sebagai salah satu </a:t>
            </a:r>
            <a:r>
              <a:rPr lang="id-ID" sz="2400" dirty="0" smtClean="0">
                <a:latin typeface="Times New Roman" pitchFamily="18" charset="0"/>
                <a:cs typeface="Times New Roman" pitchFamily="18" charset="0"/>
              </a:rPr>
              <a:t>rukun Islam</a:t>
            </a:r>
            <a:r>
              <a:rPr lang="id-ID" sz="2400" dirty="0">
                <a:latin typeface="Times New Roman" pitchFamily="18" charset="0"/>
                <a:cs typeface="Times New Roman" pitchFamily="18" charset="0"/>
              </a:rPr>
              <a:t>, zakat berarti tumbuh dan bertambah, juga bisa berarti berkah, bersih suci, subur dan berkembang maju. Kewajiban menunaikan zakat bagi seorang muslim telah sejak awal bersamaan dengan Islam diperkenalkan kepada manusia. Seperti yang telah terdokumentasi pada surat An-Nur 24:56</a:t>
            </a:r>
            <a:r>
              <a:rPr lang="id-ID" sz="2400" dirty="0" smtClean="0">
                <a:latin typeface="Times New Roman" pitchFamily="18" charset="0"/>
                <a:cs typeface="Times New Roman" pitchFamily="18" charset="0"/>
              </a:rPr>
              <a:t>;</a:t>
            </a:r>
          </a:p>
          <a:p>
            <a:pPr marL="0" indent="0" algn="just">
              <a:buNone/>
            </a:pPr>
            <a:endParaRPr lang="id-ID" sz="2400" dirty="0">
              <a:latin typeface="Times New Roman" pitchFamily="18" charset="0"/>
              <a:cs typeface="Times New Roman" pitchFamily="18" charset="0"/>
            </a:endParaRPr>
          </a:p>
          <a:p>
            <a:pPr marL="0" indent="0" algn="just">
              <a:buNone/>
            </a:pPr>
            <a:endParaRPr lang="id-ID" sz="2400" dirty="0" smtClean="0">
              <a:latin typeface="Times New Roman" pitchFamily="18" charset="0"/>
              <a:cs typeface="Times New Roman" pitchFamily="18" charset="0"/>
            </a:endParaRPr>
          </a:p>
          <a:p>
            <a:pPr marL="0" indent="0" algn="just">
              <a:buNone/>
            </a:pPr>
            <a:endParaRPr lang="id-ID" sz="2400" dirty="0" smtClean="0">
              <a:latin typeface="Times New Roman" pitchFamily="18" charset="0"/>
              <a:cs typeface="Times New Roman" pitchFamily="18" charset="0"/>
            </a:endParaRPr>
          </a:p>
          <a:p>
            <a:pPr marL="0" indent="0" algn="just">
              <a:buNone/>
            </a:pPr>
            <a:r>
              <a:rPr lang="id-ID" sz="2400" dirty="0" smtClean="0">
                <a:latin typeface="Times New Roman" pitchFamily="18" charset="0"/>
                <a:cs typeface="Times New Roman" pitchFamily="18" charset="0"/>
              </a:rPr>
              <a:t>Artinya</a:t>
            </a:r>
            <a:r>
              <a:rPr lang="id-ID" sz="2400" dirty="0">
                <a:latin typeface="Times New Roman" pitchFamily="18" charset="0"/>
                <a:cs typeface="Times New Roman" pitchFamily="18" charset="0"/>
              </a:rPr>
              <a:t>: “Dan dirikanlah sho;at dan tunaikanlah zakat dan taatlah kepada Rasul, supaya kamu diberi rahmat.</a:t>
            </a:r>
          </a:p>
          <a:p>
            <a:pPr marL="0" indent="0" algn="just">
              <a:buNone/>
            </a:pPr>
            <a:endParaRPr lang="id-ID" sz="2400" dirty="0">
              <a:latin typeface="Times New Roman" pitchFamily="18" charset="0"/>
              <a:cs typeface="Times New Roman" pitchFamily="18" charset="0"/>
            </a:endParaRPr>
          </a:p>
        </p:txBody>
      </p:sp>
      <p:sp>
        <p:nvSpPr>
          <p:cNvPr id="4" name="Curved Down Ribbon 3"/>
          <p:cNvSpPr/>
          <p:nvPr/>
        </p:nvSpPr>
        <p:spPr>
          <a:xfrm>
            <a:off x="323528" y="260648"/>
            <a:ext cx="2880320" cy="758952"/>
          </a:xfrm>
          <a:prstGeom prst="ellipseRibbon">
            <a:avLst>
              <a:gd name="adj1" fmla="val 25000"/>
              <a:gd name="adj2" fmla="val 64430"/>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t>1. Zakat</a:t>
            </a:r>
            <a:endParaRPr lang="id-ID" sz="2800" dirty="0"/>
          </a:p>
        </p:txBody>
      </p:sp>
      <p:pic>
        <p:nvPicPr>
          <p:cNvPr id="5" name="Picture 4" descr="24:56"/>
          <p:cNvPicPr/>
          <p:nvPr/>
        </p:nvPicPr>
        <p:blipFill>
          <a:blip r:embed="rId2">
            <a:extLst>
              <a:ext uri="{28A0092B-C50C-407E-A947-70E740481C1C}">
                <a14:useLocalDpi xmlns:a14="http://schemas.microsoft.com/office/drawing/2010/main" val="0"/>
              </a:ext>
            </a:extLst>
          </a:blip>
          <a:srcRect/>
          <a:stretch>
            <a:fillRect/>
          </a:stretch>
        </p:blipFill>
        <p:spPr bwMode="auto">
          <a:xfrm>
            <a:off x="683568" y="3680261"/>
            <a:ext cx="7055346" cy="1188899"/>
          </a:xfrm>
          <a:prstGeom prst="rect">
            <a:avLst/>
          </a:prstGeom>
          <a:noFill/>
          <a:ln>
            <a:noFill/>
          </a:ln>
        </p:spPr>
      </p:pic>
    </p:spTree>
    <p:extLst>
      <p:ext uri="{BB962C8B-B14F-4D97-AF65-F5344CB8AC3E}">
        <p14:creationId xmlns:p14="http://schemas.microsoft.com/office/powerpoint/2010/main" val="6612859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476672"/>
            <a:ext cx="8229600" cy="5688632"/>
          </a:xfrm>
        </p:spPr>
        <p:txBody>
          <a:bodyPr>
            <a:noAutofit/>
          </a:bodyPr>
          <a:lstStyle/>
          <a:p>
            <a:pPr marL="0" indent="0" algn="ctr">
              <a:buNone/>
            </a:pPr>
            <a:r>
              <a:rPr lang="id-ID" sz="2400" dirty="0">
                <a:latin typeface="Times New Roman" pitchFamily="18" charset="0"/>
                <a:cs typeface="Times New Roman" pitchFamily="18" charset="0"/>
              </a:rPr>
              <a:t>Syarat umum bagi orang yang berzakat yaitu Islam, merdeka, milik sepenuhnya, cukup haul (genap setahun) dan cukup nisab. </a:t>
            </a:r>
            <a:endParaRPr lang="id-ID" sz="2400" dirty="0" smtClean="0">
              <a:latin typeface="Times New Roman" pitchFamily="18" charset="0"/>
              <a:cs typeface="Times New Roman" pitchFamily="18" charset="0"/>
            </a:endParaRPr>
          </a:p>
          <a:p>
            <a:pPr marL="0" indent="0" algn="ctr">
              <a:buNone/>
            </a:pPr>
            <a:endParaRPr lang="id-ID" sz="2400" dirty="0" smtClean="0">
              <a:latin typeface="Times New Roman" pitchFamily="18" charset="0"/>
              <a:cs typeface="Times New Roman" pitchFamily="18" charset="0"/>
            </a:endParaRPr>
          </a:p>
          <a:p>
            <a:pPr marL="0" indent="0" algn="just">
              <a:buNone/>
            </a:pPr>
            <a:r>
              <a:rPr lang="id-ID" sz="2400" dirty="0" smtClean="0">
                <a:latin typeface="Times New Roman" pitchFamily="18" charset="0"/>
                <a:cs typeface="Times New Roman" pitchFamily="18" charset="0"/>
              </a:rPr>
              <a:t>Hikmah </a:t>
            </a:r>
            <a:r>
              <a:rPr lang="id-ID" sz="2400" dirty="0">
                <a:latin typeface="Times New Roman" pitchFamily="18" charset="0"/>
                <a:cs typeface="Times New Roman" pitchFamily="18" charset="0"/>
              </a:rPr>
              <a:t>dari berzakat itu sendiri sangatlah banyak misalnya:</a:t>
            </a:r>
          </a:p>
          <a:p>
            <a:pPr lvl="0" algn="just"/>
            <a:r>
              <a:rPr lang="id-ID" sz="2400" dirty="0">
                <a:latin typeface="Times New Roman" pitchFamily="18" charset="0"/>
                <a:cs typeface="Times New Roman" pitchFamily="18" charset="0"/>
              </a:rPr>
              <a:t>membantu, mengurangi dan mengangkat kaum fakir miskin dari kesulitan hidup dan penderitaan mereka</a:t>
            </a:r>
          </a:p>
          <a:p>
            <a:pPr lvl="0" algn="just"/>
            <a:r>
              <a:rPr lang="id-ID" sz="2400" dirty="0">
                <a:latin typeface="Times New Roman" pitchFamily="18" charset="0"/>
                <a:cs typeface="Times New Roman" pitchFamily="18" charset="0"/>
              </a:rPr>
              <a:t>membina dan merentangkan tali solidaritas (persaudaraan) sesama umat manusia</a:t>
            </a:r>
          </a:p>
          <a:p>
            <a:pPr lvl="0" algn="just"/>
            <a:r>
              <a:rPr lang="id-ID" sz="2400" dirty="0">
                <a:latin typeface="Times New Roman" pitchFamily="18" charset="0"/>
                <a:cs typeface="Times New Roman" pitchFamily="18" charset="0"/>
              </a:rPr>
              <a:t>menghindarkan penumpukan kekayaan perseorangan yang dikumpulkan di atas penderitaan orang lain</a:t>
            </a:r>
          </a:p>
          <a:p>
            <a:pPr lvl="0" algn="just"/>
            <a:r>
              <a:rPr lang="id-ID" sz="2400" dirty="0">
                <a:latin typeface="Times New Roman" pitchFamily="18" charset="0"/>
                <a:cs typeface="Times New Roman" pitchFamily="18" charset="0"/>
              </a:rPr>
              <a:t>mampu meminimalisir kesenjangan antara yang kaya dan yang miskin</a:t>
            </a:r>
          </a:p>
          <a:p>
            <a:pPr lvl="0" algn="just"/>
            <a:r>
              <a:rPr lang="id-ID" sz="2400" dirty="0">
                <a:latin typeface="Times New Roman" pitchFamily="18" charset="0"/>
                <a:cs typeface="Times New Roman" pitchFamily="18" charset="0"/>
              </a:rPr>
              <a:t>mendorong untuk bekerja keras mendapatkan harta, sebab hanya mereka yang memiliki harta yang bisa mengeluarkan zakat</a:t>
            </a:r>
            <a:r>
              <a:rPr lang="id-ID"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a:p>
            <a:pPr marL="0" indent="0" algn="just">
              <a:buNone/>
            </a:pP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9495888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764705"/>
            <a:ext cx="4464496" cy="3600400"/>
          </a:xfrm>
        </p:spPr>
        <p:txBody>
          <a:bodyPr>
            <a:normAutofit/>
          </a:bodyPr>
          <a:lstStyle/>
          <a:p>
            <a:pPr marL="0" indent="0">
              <a:buNone/>
            </a:pPr>
            <a:r>
              <a:rPr lang="id-ID" sz="2400" dirty="0">
                <a:latin typeface="Times New Roman" pitchFamily="18" charset="0"/>
                <a:cs typeface="Times New Roman" pitchFamily="18" charset="0"/>
              </a:rPr>
              <a:t>Jenis-jenis zakat yaitu:</a:t>
            </a:r>
          </a:p>
          <a:p>
            <a:pPr lvl="0">
              <a:buFont typeface="Wingdings" pitchFamily="2" charset="2"/>
              <a:buChar char="Ø"/>
            </a:pPr>
            <a:r>
              <a:rPr lang="id-ID" sz="2400" dirty="0">
                <a:latin typeface="Times New Roman" pitchFamily="18" charset="0"/>
                <a:cs typeface="Times New Roman" pitchFamily="18" charset="0"/>
              </a:rPr>
              <a:t>Zakat Maal (Harta)</a:t>
            </a:r>
          </a:p>
          <a:p>
            <a:pPr lvl="0">
              <a:buFont typeface="Wingdings" pitchFamily="2" charset="2"/>
              <a:buChar char="Ø"/>
            </a:pPr>
            <a:r>
              <a:rPr lang="id-ID" sz="2400" dirty="0">
                <a:latin typeface="Times New Roman" pitchFamily="18" charset="0"/>
                <a:cs typeface="Times New Roman" pitchFamily="18" charset="0"/>
              </a:rPr>
              <a:t>Zakat Uang Simpanan</a:t>
            </a:r>
          </a:p>
          <a:p>
            <a:pPr lvl="0">
              <a:buFont typeface="Wingdings" pitchFamily="2" charset="2"/>
              <a:buChar char="Ø"/>
            </a:pPr>
            <a:r>
              <a:rPr lang="id-ID" sz="2400" dirty="0">
                <a:latin typeface="Times New Roman" pitchFamily="18" charset="0"/>
                <a:cs typeface="Times New Roman" pitchFamily="18" charset="0"/>
              </a:rPr>
              <a:t>Zakat Emas dan Perak</a:t>
            </a:r>
          </a:p>
          <a:p>
            <a:pPr lvl="0">
              <a:buFont typeface="Wingdings" pitchFamily="2" charset="2"/>
              <a:buChar char="Ø"/>
            </a:pPr>
            <a:r>
              <a:rPr lang="id-ID" sz="2400" dirty="0">
                <a:latin typeface="Times New Roman" pitchFamily="18" charset="0"/>
                <a:cs typeface="Times New Roman" pitchFamily="18" charset="0"/>
              </a:rPr>
              <a:t>Zakat Pendapatan atau Profesi</a:t>
            </a:r>
          </a:p>
          <a:p>
            <a:pPr lvl="0">
              <a:buFont typeface="Wingdings" pitchFamily="2" charset="2"/>
              <a:buChar char="Ø"/>
            </a:pPr>
            <a:r>
              <a:rPr lang="id-ID" sz="2400" dirty="0">
                <a:latin typeface="Times New Roman" pitchFamily="18" charset="0"/>
                <a:cs typeface="Times New Roman" pitchFamily="18" charset="0"/>
              </a:rPr>
              <a:t>Zakat Saham dan Obligasi</a:t>
            </a:r>
          </a:p>
          <a:p>
            <a:pPr lvl="0">
              <a:buFont typeface="Wingdings" pitchFamily="2" charset="2"/>
              <a:buChar char="Ø"/>
            </a:pPr>
            <a:r>
              <a:rPr lang="id-ID" sz="2400" dirty="0">
                <a:latin typeface="Times New Roman" pitchFamily="18" charset="0"/>
                <a:cs typeface="Times New Roman" pitchFamily="18" charset="0"/>
              </a:rPr>
              <a:t>Zakat An’am (Binatang Ternak)</a:t>
            </a:r>
          </a:p>
          <a:p>
            <a:pPr lvl="0">
              <a:buFont typeface="Wingdings" pitchFamily="2" charset="2"/>
              <a:buChar char="Ø"/>
            </a:pPr>
            <a:r>
              <a:rPr lang="id-ID" sz="2400" dirty="0">
                <a:latin typeface="Times New Roman" pitchFamily="18" charset="0"/>
                <a:cs typeface="Times New Roman" pitchFamily="18" charset="0"/>
              </a:rPr>
              <a:t>Zakat Fitrah.</a:t>
            </a:r>
          </a:p>
          <a:p>
            <a:pPr marL="0" indent="0">
              <a:buNone/>
            </a:pP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320735914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340768"/>
            <a:ext cx="8229600" cy="5517232"/>
          </a:xfrm>
        </p:spPr>
        <p:txBody>
          <a:bodyPr>
            <a:normAutofit fontScale="92500" lnSpcReduction="20000"/>
          </a:bodyPr>
          <a:lstStyle/>
          <a:p>
            <a:pPr marL="0" indent="0" algn="just">
              <a:buNone/>
            </a:pPr>
            <a:r>
              <a:rPr lang="id-ID" sz="2400" dirty="0">
                <a:latin typeface="Times New Roman" pitchFamily="18" charset="0"/>
                <a:cs typeface="Times New Roman" pitchFamily="18" charset="0"/>
              </a:rPr>
              <a:t>Dalam kosakata bahasa Arab secara etimologi shodaqoh berasal dari kata shidq yang berarti benar. Sedangkan dalam terminologi lain shodaqoh berarti suatu pemberian yang diberikan oleh seorang muslim kepada orang lain secara spontan dan sukarela tanpa dibatasi oleh waktu dan jumlah tertentu. Shodaqah </a:t>
            </a:r>
            <a:r>
              <a:rPr lang="id-ID" sz="2400" dirty="0" smtClean="0">
                <a:latin typeface="Times New Roman" pitchFamily="18" charset="0"/>
                <a:cs typeface="Times New Roman" pitchFamily="18" charset="0"/>
              </a:rPr>
              <a:t>hukum sunnah. </a:t>
            </a:r>
            <a:r>
              <a:rPr lang="id-ID" sz="2400" dirty="0">
                <a:latin typeface="Times New Roman" pitchFamily="18" charset="0"/>
                <a:cs typeface="Times New Roman" pitchFamily="18" charset="0"/>
              </a:rPr>
              <a:t>A</a:t>
            </a:r>
            <a:r>
              <a:rPr lang="id-ID" sz="2400" dirty="0" smtClean="0">
                <a:latin typeface="Times New Roman" pitchFamily="18" charset="0"/>
                <a:cs typeface="Times New Roman" pitchFamily="18" charset="0"/>
              </a:rPr>
              <a:t>yat </a:t>
            </a:r>
            <a:r>
              <a:rPr lang="id-ID" sz="2400" dirty="0">
                <a:latin typeface="Times New Roman" pitchFamily="18" charset="0"/>
                <a:cs typeface="Times New Roman" pitchFamily="18" charset="0"/>
              </a:rPr>
              <a:t>yang menganjurkan kaum Muslim untuk senantiasa bershodaqoh, diantaranya dalam QS. An-Nisaa (4):114 dan QS. Al-Baqarah (2):261</a:t>
            </a:r>
            <a:r>
              <a:rPr lang="id-ID" sz="2400" dirty="0" smtClean="0">
                <a:latin typeface="Times New Roman" pitchFamily="18" charset="0"/>
                <a:cs typeface="Times New Roman" pitchFamily="18" charset="0"/>
              </a:rPr>
              <a:t>;</a:t>
            </a:r>
          </a:p>
          <a:p>
            <a:pPr marL="0" indent="0" algn="just">
              <a:buNone/>
            </a:pPr>
            <a:endParaRPr lang="id-ID" sz="2400" dirty="0">
              <a:latin typeface="Times New Roman" pitchFamily="18" charset="0"/>
              <a:cs typeface="Times New Roman" pitchFamily="18" charset="0"/>
            </a:endParaRPr>
          </a:p>
          <a:p>
            <a:pPr marL="0" indent="0" algn="just">
              <a:buNone/>
            </a:pPr>
            <a:r>
              <a:rPr lang="id-ID" sz="2400" dirty="0">
                <a:latin typeface="Times New Roman" pitchFamily="18" charset="0"/>
                <a:cs typeface="Times New Roman" pitchFamily="18" charset="0"/>
              </a:rPr>
              <a:t> </a:t>
            </a:r>
          </a:p>
          <a:p>
            <a:pPr marL="0" indent="0" algn="just">
              <a:buNone/>
            </a:pPr>
            <a:endParaRPr lang="id-ID" sz="2400" dirty="0" smtClean="0">
              <a:latin typeface="Times New Roman" pitchFamily="18" charset="0"/>
              <a:cs typeface="Times New Roman" pitchFamily="18" charset="0"/>
            </a:endParaRPr>
          </a:p>
          <a:p>
            <a:pPr marL="0" indent="0" algn="just">
              <a:buNone/>
            </a:pPr>
            <a:endParaRPr lang="id-ID" sz="2400" dirty="0" smtClean="0">
              <a:latin typeface="Times New Roman" pitchFamily="18" charset="0"/>
              <a:cs typeface="Times New Roman" pitchFamily="18" charset="0"/>
            </a:endParaRPr>
          </a:p>
          <a:p>
            <a:pPr marL="0" indent="0" algn="just">
              <a:buNone/>
            </a:pPr>
            <a:endParaRPr lang="id-ID" sz="2400" dirty="0">
              <a:latin typeface="Times New Roman" pitchFamily="18" charset="0"/>
              <a:cs typeface="Times New Roman" pitchFamily="18" charset="0"/>
            </a:endParaRPr>
          </a:p>
          <a:p>
            <a:pPr marL="0" indent="0" algn="just">
              <a:buNone/>
            </a:pPr>
            <a:r>
              <a:rPr lang="id-ID" sz="2400" dirty="0" smtClean="0">
                <a:latin typeface="Times New Roman" pitchFamily="18" charset="0"/>
                <a:cs typeface="Times New Roman" pitchFamily="18" charset="0"/>
              </a:rPr>
              <a:t>Artinya</a:t>
            </a:r>
            <a:r>
              <a:rPr lang="id-ID" sz="2400" dirty="0">
                <a:latin typeface="Times New Roman" pitchFamily="18" charset="0"/>
                <a:cs typeface="Times New Roman" pitchFamily="18" charset="0"/>
              </a:rPr>
              <a:t>: “Tidak ada kebaikan pada kebanyakan bisikan-bisikan mereka, kecuali bisikan-bisikan dari orang yang menyuruh (manusia) memberi sedekah, atau berbuat ma´ruf, atau mengadakan perdamaian di antara manusia. Dan barangsiapa yang berbuat demikian karena mencari keridhaan Allah, maka kelak Kami memberi kepadanya pahala yang besar”.</a:t>
            </a:r>
          </a:p>
          <a:p>
            <a:pPr marL="0" indent="0">
              <a:buNone/>
            </a:pPr>
            <a:endParaRPr lang="id-ID" sz="2400" dirty="0">
              <a:latin typeface="Times New Roman" pitchFamily="18" charset="0"/>
              <a:cs typeface="Times New Roman" pitchFamily="18" charset="0"/>
            </a:endParaRPr>
          </a:p>
        </p:txBody>
      </p:sp>
      <p:sp>
        <p:nvSpPr>
          <p:cNvPr id="4" name="Curved Down Ribbon 3"/>
          <p:cNvSpPr/>
          <p:nvPr/>
        </p:nvSpPr>
        <p:spPr>
          <a:xfrm>
            <a:off x="323528" y="260648"/>
            <a:ext cx="3384376" cy="758952"/>
          </a:xfrm>
          <a:prstGeom prst="ellipseRibbon">
            <a:avLst>
              <a:gd name="adj1" fmla="val 25000"/>
              <a:gd name="adj2" fmla="val 69650"/>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t>2. Shodaqoh</a:t>
            </a:r>
            <a:endParaRPr lang="id-ID" sz="2800" dirty="0"/>
          </a:p>
        </p:txBody>
      </p:sp>
      <p:pic>
        <p:nvPicPr>
          <p:cNvPr id="5" name="Picture 4" descr="4:114"/>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29000"/>
            <a:ext cx="7777579" cy="1440160"/>
          </a:xfrm>
          <a:prstGeom prst="rect">
            <a:avLst/>
          </a:prstGeom>
          <a:noFill/>
          <a:ln>
            <a:noFill/>
          </a:ln>
        </p:spPr>
      </p:pic>
    </p:spTree>
    <p:extLst>
      <p:ext uri="{BB962C8B-B14F-4D97-AF65-F5344CB8AC3E}">
        <p14:creationId xmlns:p14="http://schemas.microsoft.com/office/powerpoint/2010/main" val="334410786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8229600" cy="5577483"/>
          </a:xfrm>
        </p:spPr>
        <p:txBody>
          <a:bodyPr>
            <a:normAutofit fontScale="92500" lnSpcReduction="20000"/>
          </a:bodyPr>
          <a:lstStyle/>
          <a:p>
            <a:pPr marL="0" indent="0" algn="just">
              <a:buNone/>
            </a:pPr>
            <a:endParaRPr lang="id-ID" sz="2000" dirty="0" smtClean="0">
              <a:latin typeface="Times New Roman" pitchFamily="18" charset="0"/>
              <a:cs typeface="Times New Roman" pitchFamily="18" charset="0"/>
            </a:endParaRPr>
          </a:p>
          <a:p>
            <a:pPr marL="0" indent="0" algn="just">
              <a:buNone/>
            </a:pPr>
            <a:endParaRPr lang="id-ID" sz="2000" dirty="0">
              <a:latin typeface="Times New Roman" pitchFamily="18" charset="0"/>
              <a:cs typeface="Times New Roman" pitchFamily="18" charset="0"/>
            </a:endParaRPr>
          </a:p>
          <a:p>
            <a:pPr marL="0" indent="0" algn="just">
              <a:buNone/>
            </a:pPr>
            <a:endParaRPr lang="id-ID" sz="2000" dirty="0" smtClean="0">
              <a:latin typeface="Times New Roman" pitchFamily="18" charset="0"/>
              <a:cs typeface="Times New Roman" pitchFamily="18" charset="0"/>
            </a:endParaRPr>
          </a:p>
          <a:p>
            <a:pPr marL="0" indent="0" algn="just">
              <a:buNone/>
            </a:pPr>
            <a:endParaRPr lang="id-ID" sz="2000" dirty="0">
              <a:latin typeface="Times New Roman" pitchFamily="18" charset="0"/>
              <a:cs typeface="Times New Roman" pitchFamily="18" charset="0"/>
            </a:endParaRPr>
          </a:p>
          <a:p>
            <a:pPr marL="0" indent="0" algn="just">
              <a:buNone/>
            </a:pPr>
            <a:endParaRPr lang="id-ID" sz="2000" dirty="0" smtClean="0">
              <a:latin typeface="Times New Roman" pitchFamily="18" charset="0"/>
              <a:cs typeface="Times New Roman" pitchFamily="18" charset="0"/>
            </a:endParaRPr>
          </a:p>
          <a:p>
            <a:pPr marL="0" indent="0" algn="just">
              <a:buNone/>
            </a:pPr>
            <a:r>
              <a:rPr lang="id-ID" sz="2000" dirty="0" smtClean="0">
                <a:latin typeface="Times New Roman" pitchFamily="18" charset="0"/>
                <a:cs typeface="Times New Roman" pitchFamily="18" charset="0"/>
              </a:rPr>
              <a:t>Artinya</a:t>
            </a:r>
            <a:r>
              <a:rPr lang="id-ID" sz="2000" dirty="0">
                <a:latin typeface="Times New Roman" pitchFamily="18" charset="0"/>
                <a:cs typeface="Times New Roman" pitchFamily="18" charset="0"/>
              </a:rPr>
              <a:t>: : ”Perumpamaan orang -orang yang menafkahkan hartanya di jalan Allah adalah serupa dengan sebutir benih yang menumbuhkan tujuh tangkai, pada tiap-tiap tangkai:tumbuh seratus biji. Allah melipat gandakan (ganjaran) bagi siapa yang Dia kehendaki. Dan Allah Maha Luas (karunia-Nya) lagi Maha Mengetahui.”</a:t>
            </a:r>
          </a:p>
          <a:p>
            <a:pPr marL="0" indent="0" algn="just">
              <a:buNone/>
            </a:pPr>
            <a:endParaRPr lang="id-ID" sz="2000" dirty="0" smtClean="0">
              <a:latin typeface="Times New Roman" pitchFamily="18" charset="0"/>
              <a:cs typeface="Times New Roman" pitchFamily="18" charset="0"/>
            </a:endParaRPr>
          </a:p>
          <a:p>
            <a:pPr marL="0" indent="0" algn="just">
              <a:buNone/>
            </a:pPr>
            <a:r>
              <a:rPr lang="id-ID" sz="2000" dirty="0"/>
              <a:t>Shodaqoh sangat bermacam-macam jenisnya tidak selalu berupa materil atau harta.  Memberi senyuman, mengucap zikir, menjenguk orang sakit juga termasuk dari shodaqoh</a:t>
            </a:r>
            <a:r>
              <a:rPr lang="id-ID" sz="2000" dirty="0" smtClean="0"/>
              <a:t>. </a:t>
            </a:r>
            <a:r>
              <a:rPr lang="id-ID" sz="2000" dirty="0"/>
              <a:t>Syarat dalam bershadaqoh yaitu harta milik sendiri dan halal, diberikan kepada yang berhak, kebutuhan pribadi terpenuhi, mengucapkan ijab dan qabul, serta ikhlas. Hikmah yang didapatkan dari bershodaqoh ialah mendapatkan pahala yang berlipat ganda, sebagai perisai dari neraka, penghapus kesalahan, sebagai penolak berbagai macam bencana dan musibah, sebagai obat bagi berbagai macam penyakit baik jasmani maupun rohani, serta masih banyak lagi manfaat dari shodaqah lainnya.</a:t>
            </a:r>
          </a:p>
          <a:p>
            <a:pPr marL="0" indent="0" algn="just">
              <a:buNone/>
            </a:pPr>
            <a:endParaRPr lang="id-ID" sz="2000" dirty="0">
              <a:latin typeface="Times New Roman" pitchFamily="18" charset="0"/>
              <a:cs typeface="Times New Roman" pitchFamily="18" charset="0"/>
            </a:endParaRPr>
          </a:p>
        </p:txBody>
      </p:sp>
      <p:pic>
        <p:nvPicPr>
          <p:cNvPr id="5" name="Picture 4" descr="2:26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04664"/>
            <a:ext cx="6090022" cy="1584176"/>
          </a:xfrm>
          <a:prstGeom prst="rect">
            <a:avLst/>
          </a:prstGeom>
          <a:noFill/>
          <a:ln>
            <a:noFill/>
          </a:ln>
        </p:spPr>
      </p:pic>
    </p:spTree>
    <p:extLst>
      <p:ext uri="{BB962C8B-B14F-4D97-AF65-F5344CB8AC3E}">
        <p14:creationId xmlns:p14="http://schemas.microsoft.com/office/powerpoint/2010/main" val="33896316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3134" y="2564904"/>
            <a:ext cx="8424936" cy="3793632"/>
          </a:xfrm>
        </p:spPr>
        <p:txBody>
          <a:bodyPr>
            <a:noAutofit/>
          </a:bodyPr>
          <a:lstStyle/>
          <a:p>
            <a:pPr marL="0" indent="0">
              <a:buNone/>
            </a:pPr>
            <a:r>
              <a:rPr lang="id-ID" sz="1800" dirty="0" smtClean="0"/>
              <a:t>Perintah </a:t>
            </a:r>
            <a:r>
              <a:rPr lang="id-ID" sz="1800" dirty="0"/>
              <a:t>seorang muslim untuk berinfaq tercermin dalam QS. Al-Baqarah (2):195</a:t>
            </a:r>
            <a:endParaRPr lang="id-ID" sz="1800" dirty="0">
              <a:latin typeface="Times New Roman" pitchFamily="18" charset="0"/>
              <a:cs typeface="Times New Roman" pitchFamily="18" charset="0"/>
            </a:endParaRPr>
          </a:p>
          <a:p>
            <a:endParaRPr lang="id-ID" sz="1800" dirty="0" smtClean="0">
              <a:latin typeface="Times New Roman" pitchFamily="18" charset="0"/>
              <a:cs typeface="Times New Roman" pitchFamily="18" charset="0"/>
            </a:endParaRPr>
          </a:p>
          <a:p>
            <a:pPr marL="0" indent="0">
              <a:buNone/>
            </a:pPr>
            <a:endParaRPr lang="id-ID" sz="1800" dirty="0">
              <a:latin typeface="Times New Roman" pitchFamily="18" charset="0"/>
              <a:cs typeface="Times New Roman" pitchFamily="18" charset="0"/>
            </a:endParaRPr>
          </a:p>
          <a:p>
            <a:endParaRPr lang="id-ID" sz="1800" dirty="0" smtClean="0">
              <a:latin typeface="Times New Roman" pitchFamily="18" charset="0"/>
              <a:cs typeface="Times New Roman" pitchFamily="18" charset="0"/>
            </a:endParaRPr>
          </a:p>
          <a:p>
            <a:endParaRPr lang="id-ID" sz="1800" dirty="0">
              <a:latin typeface="Times New Roman" pitchFamily="18" charset="0"/>
              <a:cs typeface="Times New Roman" pitchFamily="18" charset="0"/>
            </a:endParaRPr>
          </a:p>
          <a:p>
            <a:pPr marL="0" indent="0">
              <a:buNone/>
            </a:pPr>
            <a:r>
              <a:rPr lang="id-ID" sz="1800" dirty="0"/>
              <a:t>Artinya: “Dan belanjakanlah (harta bendamu) di jalan Allah, dan janganlah kamu menjatuhkan dirimu sendiri ke dalam kebinasaan, dan berbuat baiklah, karena sesungguhnya Allah menyukai orang-orang yang berbuat baik”</a:t>
            </a:r>
            <a:r>
              <a:rPr lang="id-ID" sz="1800" u="sng" dirty="0">
                <a:hlinkClick r:id="rId2"/>
              </a:rPr>
              <a:t> </a:t>
            </a:r>
            <a:endParaRPr lang="id-ID" sz="1800" dirty="0">
              <a:latin typeface="Times New Roman" pitchFamily="18" charset="0"/>
              <a:cs typeface="Times New Roman" pitchFamily="18" charset="0"/>
            </a:endParaRPr>
          </a:p>
          <a:p>
            <a:pPr marL="0" indent="0">
              <a:buNone/>
            </a:pPr>
            <a:r>
              <a:rPr lang="id-ID" sz="1800" dirty="0" smtClean="0">
                <a:latin typeface="Times New Roman" pitchFamily="18" charset="0"/>
                <a:cs typeface="Times New Roman" pitchFamily="18" charset="0"/>
              </a:rPr>
              <a:t>infaq </a:t>
            </a:r>
            <a:r>
              <a:rPr lang="id-ID" sz="1800" dirty="0">
                <a:latin typeface="Times New Roman" pitchFamily="18" charset="0"/>
                <a:cs typeface="Times New Roman" pitchFamily="18" charset="0"/>
              </a:rPr>
              <a:t>dapat dikeluarkan setiap muslim dalam situasi </a:t>
            </a:r>
            <a:r>
              <a:rPr lang="id-ID" sz="1800" dirty="0" smtClean="0">
                <a:latin typeface="Times New Roman" pitchFamily="18" charset="0"/>
                <a:cs typeface="Times New Roman" pitchFamily="18" charset="0"/>
              </a:rPr>
              <a:t>apapun. </a:t>
            </a:r>
            <a:r>
              <a:rPr lang="id-ID" sz="1800" dirty="0">
                <a:latin typeface="Times New Roman" pitchFamily="18" charset="0"/>
                <a:cs typeface="Times New Roman" pitchFamily="18" charset="0"/>
              </a:rPr>
              <a:t>I</a:t>
            </a:r>
            <a:r>
              <a:rPr lang="id-ID" sz="1800" dirty="0" smtClean="0">
                <a:latin typeface="Times New Roman" pitchFamily="18" charset="0"/>
                <a:cs typeface="Times New Roman" pitchFamily="18" charset="0"/>
              </a:rPr>
              <a:t>nfaq juga boleh </a:t>
            </a:r>
            <a:r>
              <a:rPr lang="id-ID" sz="1800" dirty="0">
                <a:latin typeface="Times New Roman" pitchFamily="18" charset="0"/>
                <a:cs typeface="Times New Roman" pitchFamily="18" charset="0"/>
              </a:rPr>
              <a:t>diberikan kepada siapapun kecuali pada pihak-pihak yang dimungkinkan untuk dibelanjakan dalam kemaksiatan.</a:t>
            </a:r>
          </a:p>
          <a:p>
            <a:endParaRPr lang="id-ID" sz="1800" dirty="0">
              <a:latin typeface="Times New Roman" pitchFamily="18" charset="0"/>
              <a:cs typeface="Times New Roman" pitchFamily="18" charset="0"/>
            </a:endParaRPr>
          </a:p>
        </p:txBody>
      </p:sp>
      <p:sp>
        <p:nvSpPr>
          <p:cNvPr id="4" name="Curved Down Ribbon 3"/>
          <p:cNvSpPr/>
          <p:nvPr/>
        </p:nvSpPr>
        <p:spPr>
          <a:xfrm>
            <a:off x="323528" y="260648"/>
            <a:ext cx="2880320" cy="758952"/>
          </a:xfrm>
          <a:prstGeom prst="ellipseRibbon">
            <a:avLst>
              <a:gd name="adj1" fmla="val 25000"/>
              <a:gd name="adj2" fmla="val 56182"/>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t>3. Infaq</a:t>
            </a:r>
            <a:endParaRPr lang="id-ID" sz="2800" dirty="0"/>
          </a:p>
        </p:txBody>
      </p:sp>
      <p:sp>
        <p:nvSpPr>
          <p:cNvPr id="5" name="Rounded Rectangle 4"/>
          <p:cNvSpPr/>
          <p:nvPr/>
        </p:nvSpPr>
        <p:spPr>
          <a:xfrm>
            <a:off x="323528" y="1340768"/>
            <a:ext cx="8352928" cy="1152128"/>
          </a:xfrm>
          <a:prstGeom prst="round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just"/>
            <a:r>
              <a:rPr lang="id-ID" dirty="0" smtClean="0">
                <a:latin typeface="Times New Roman" pitchFamily="18" charset="0"/>
                <a:cs typeface="Times New Roman" pitchFamily="18" charset="0"/>
              </a:rPr>
              <a:t>Infaq berasal dari kata infaqa, yanfiqu, infaq yang berarti mengeluarkan sesuatu untuk kepentingan sesuatu. Secara terminologi kemudian infaq diartikan dengan mengeluarkan sebagian harta untuk sebuah kepentingan yang diperintahkan ajaran Islam.</a:t>
            </a:r>
            <a:endParaRPr lang="id-ID" dirty="0">
              <a:latin typeface="Times New Roman" pitchFamily="18" charset="0"/>
              <a:cs typeface="Times New Roman" pitchFamily="18" charset="0"/>
            </a:endParaRPr>
          </a:p>
        </p:txBody>
      </p:sp>
      <p:pic>
        <p:nvPicPr>
          <p:cNvPr id="6" name="Picture 5" descr="2:195"/>
          <p:cNvPicPr/>
          <p:nvPr/>
        </p:nvPicPr>
        <p:blipFill>
          <a:blip r:embed="rId3">
            <a:extLst>
              <a:ext uri="{28A0092B-C50C-407E-A947-70E740481C1C}">
                <a14:useLocalDpi xmlns:a14="http://schemas.microsoft.com/office/drawing/2010/main" val="0"/>
              </a:ext>
            </a:extLst>
          </a:blip>
          <a:srcRect/>
          <a:stretch>
            <a:fillRect/>
          </a:stretch>
        </p:blipFill>
        <p:spPr bwMode="auto">
          <a:xfrm>
            <a:off x="539552" y="3429000"/>
            <a:ext cx="7848872" cy="899160"/>
          </a:xfrm>
          <a:prstGeom prst="rect">
            <a:avLst/>
          </a:prstGeom>
          <a:noFill/>
          <a:ln>
            <a:noFill/>
          </a:ln>
        </p:spPr>
      </p:pic>
    </p:spTree>
    <p:extLst>
      <p:ext uri="{BB962C8B-B14F-4D97-AF65-F5344CB8AC3E}">
        <p14:creationId xmlns:p14="http://schemas.microsoft.com/office/powerpoint/2010/main" val="282566058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2708920"/>
            <a:ext cx="7467600" cy="3981056"/>
          </a:xfrm>
        </p:spPr>
        <p:txBody>
          <a:bodyPr>
            <a:normAutofit/>
          </a:bodyPr>
          <a:lstStyle/>
          <a:p>
            <a:pPr marL="0" indent="0">
              <a:buNone/>
            </a:pPr>
            <a:r>
              <a:rPr lang="id-ID" sz="2000" dirty="0" smtClean="0"/>
              <a:t>Perbuatan dosa yang dikenakan Kafarat:</a:t>
            </a:r>
          </a:p>
          <a:p>
            <a:pPr>
              <a:buFont typeface="Wingdings" pitchFamily="2" charset="2"/>
              <a:buChar char="v"/>
            </a:pPr>
            <a:r>
              <a:rPr lang="id-ID" sz="2000" dirty="0"/>
              <a:t>melanggar </a:t>
            </a:r>
            <a:r>
              <a:rPr lang="id-ID" sz="2000" dirty="0" smtClean="0"/>
              <a:t>sumpah</a:t>
            </a:r>
          </a:p>
          <a:p>
            <a:pPr>
              <a:buFont typeface="Wingdings" pitchFamily="2" charset="2"/>
              <a:buChar char="v"/>
            </a:pPr>
            <a:r>
              <a:rPr lang="id-ID" sz="2000" dirty="0" smtClean="0"/>
              <a:t>melakukan </a:t>
            </a:r>
            <a:r>
              <a:rPr lang="id-ID" sz="2000" i="1" dirty="0"/>
              <a:t>jimak</a:t>
            </a:r>
            <a:r>
              <a:rPr lang="id-ID" sz="2000" dirty="0"/>
              <a:t> (hubungan suami istri) di siang hari pada bulan </a:t>
            </a:r>
            <a:r>
              <a:rPr lang="id-ID" sz="2000" dirty="0" smtClean="0"/>
              <a:t>Ramadhan</a:t>
            </a:r>
          </a:p>
          <a:p>
            <a:pPr>
              <a:buFont typeface="Wingdings" pitchFamily="2" charset="2"/>
              <a:buChar char="v"/>
            </a:pPr>
            <a:r>
              <a:rPr lang="id-ID" sz="2000" dirty="0" smtClean="0"/>
              <a:t>men-</a:t>
            </a:r>
            <a:r>
              <a:rPr lang="id-ID" sz="2000" i="1" dirty="0" smtClean="0"/>
              <a:t>zihar</a:t>
            </a:r>
            <a:r>
              <a:rPr lang="id-ID" sz="2000" dirty="0" smtClean="0"/>
              <a:t> </a:t>
            </a:r>
            <a:r>
              <a:rPr lang="id-ID" sz="2000" dirty="0"/>
              <a:t>istri (seorang suami menyatakan bahwa punggung istrinya sama dengan punggung </a:t>
            </a:r>
            <a:r>
              <a:rPr lang="id-ID" sz="2000" dirty="0" smtClean="0"/>
              <a:t>ibunya)</a:t>
            </a:r>
          </a:p>
          <a:p>
            <a:pPr>
              <a:buFont typeface="Wingdings" pitchFamily="2" charset="2"/>
              <a:buChar char="v"/>
            </a:pPr>
            <a:r>
              <a:rPr lang="id-ID" sz="2000" dirty="0" smtClean="0"/>
              <a:t>mempergauli </a:t>
            </a:r>
            <a:r>
              <a:rPr lang="id-ID" sz="2000" dirty="0"/>
              <a:t>istri ketika sedang melaksanakan ihram di Makkah</a:t>
            </a:r>
          </a:p>
        </p:txBody>
      </p:sp>
      <p:sp>
        <p:nvSpPr>
          <p:cNvPr id="5" name="Curved Down Ribbon 4"/>
          <p:cNvSpPr/>
          <p:nvPr/>
        </p:nvSpPr>
        <p:spPr>
          <a:xfrm>
            <a:off x="323528" y="260648"/>
            <a:ext cx="3168352" cy="758952"/>
          </a:xfrm>
          <a:prstGeom prst="ellipseRibbon">
            <a:avLst>
              <a:gd name="adj1" fmla="val 25000"/>
              <a:gd name="adj2" fmla="val 65000"/>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t>4. Kafarat</a:t>
            </a:r>
            <a:endParaRPr lang="id-ID" sz="2800" dirty="0"/>
          </a:p>
        </p:txBody>
      </p:sp>
      <p:sp>
        <p:nvSpPr>
          <p:cNvPr id="6" name="Rounded Rectangle 5"/>
          <p:cNvSpPr/>
          <p:nvPr/>
        </p:nvSpPr>
        <p:spPr>
          <a:xfrm>
            <a:off x="467544" y="1412776"/>
            <a:ext cx="748883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id-ID" dirty="0"/>
              <a:t>Kafarat berasal dari kata kafara (menutupi sesuatu). Artinya adalah denda yang wajib ditunaikan yang disebabkan oleh suatu perbuatan dosa.</a:t>
            </a:r>
          </a:p>
        </p:txBody>
      </p:sp>
    </p:spTree>
    <p:extLst>
      <p:ext uri="{BB962C8B-B14F-4D97-AF65-F5344CB8AC3E}">
        <p14:creationId xmlns:p14="http://schemas.microsoft.com/office/powerpoint/2010/main" val="235957934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269</TotalTime>
  <Words>1729</Words>
  <Application>Microsoft Office PowerPoint</Application>
  <PresentationFormat>On-screen Show (4:3)</PresentationFormat>
  <Paragraphs>161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Century Schoolbook</vt:lpstr>
      <vt:lpstr>Times New Roman</vt:lpstr>
      <vt:lpstr>Wingdings</vt:lpstr>
      <vt:lpstr>Wingdings 2</vt:lpstr>
      <vt:lpstr>Oriel</vt:lpstr>
      <vt:lpstr>MEMBUKA WAWASAN IBADAH MALIYAH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Asrifin Sofi</cp:lastModifiedBy>
  <cp:revision>21</cp:revision>
  <dcterms:created xsi:type="dcterms:W3CDTF">2014-03-03T17:15:27Z</dcterms:created>
  <dcterms:modified xsi:type="dcterms:W3CDTF">2015-03-24T17:01:22Z</dcterms:modified>
</cp:coreProperties>
</file>