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321" r:id="rId2"/>
    <p:sldId id="279" r:id="rId3"/>
    <p:sldId id="274" r:id="rId4"/>
    <p:sldId id="324" r:id="rId5"/>
    <p:sldId id="282" r:id="rId6"/>
    <p:sldId id="281" r:id="rId7"/>
    <p:sldId id="284" r:id="rId8"/>
    <p:sldId id="285" r:id="rId9"/>
    <p:sldId id="280" r:id="rId10"/>
    <p:sldId id="322" r:id="rId11"/>
    <p:sldId id="292" r:id="rId12"/>
    <p:sldId id="286" r:id="rId13"/>
    <p:sldId id="289" r:id="rId14"/>
    <p:sldId id="283" r:id="rId15"/>
    <p:sldId id="287" r:id="rId16"/>
    <p:sldId id="290" r:id="rId17"/>
    <p:sldId id="323" r:id="rId18"/>
    <p:sldId id="297" r:id="rId19"/>
    <p:sldId id="293" r:id="rId20"/>
    <p:sldId id="294" r:id="rId21"/>
    <p:sldId id="300" r:id="rId22"/>
    <p:sldId id="259" r:id="rId23"/>
    <p:sldId id="260" r:id="rId24"/>
    <p:sldId id="330" r:id="rId25"/>
    <p:sldId id="331" r:id="rId26"/>
    <p:sldId id="327" r:id="rId27"/>
    <p:sldId id="328" r:id="rId28"/>
    <p:sldId id="329" r:id="rId29"/>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Verdana" pitchFamily="34" charset="0"/>
        <a:ea typeface="+mn-ea"/>
        <a:cs typeface="Arial" charset="0"/>
      </a:defRPr>
    </a:lvl1pPr>
    <a:lvl2pPr marL="457200" algn="r" rtl="1" fontAlgn="base">
      <a:spcBef>
        <a:spcPct val="0"/>
      </a:spcBef>
      <a:spcAft>
        <a:spcPct val="0"/>
      </a:spcAft>
      <a:defRPr kern="1200">
        <a:solidFill>
          <a:schemeClr val="tx1"/>
        </a:solidFill>
        <a:latin typeface="Verdana" pitchFamily="34" charset="0"/>
        <a:ea typeface="+mn-ea"/>
        <a:cs typeface="Arial" charset="0"/>
      </a:defRPr>
    </a:lvl2pPr>
    <a:lvl3pPr marL="914400" algn="r" rtl="1" fontAlgn="base">
      <a:spcBef>
        <a:spcPct val="0"/>
      </a:spcBef>
      <a:spcAft>
        <a:spcPct val="0"/>
      </a:spcAft>
      <a:defRPr kern="1200">
        <a:solidFill>
          <a:schemeClr val="tx1"/>
        </a:solidFill>
        <a:latin typeface="Verdana" pitchFamily="34" charset="0"/>
        <a:ea typeface="+mn-ea"/>
        <a:cs typeface="Arial" charset="0"/>
      </a:defRPr>
    </a:lvl3pPr>
    <a:lvl4pPr marL="1371600" algn="r" rtl="1" fontAlgn="base">
      <a:spcBef>
        <a:spcPct val="0"/>
      </a:spcBef>
      <a:spcAft>
        <a:spcPct val="0"/>
      </a:spcAft>
      <a:defRPr kern="1200">
        <a:solidFill>
          <a:schemeClr val="tx1"/>
        </a:solidFill>
        <a:latin typeface="Verdana" pitchFamily="34" charset="0"/>
        <a:ea typeface="+mn-ea"/>
        <a:cs typeface="Arial" charset="0"/>
      </a:defRPr>
    </a:lvl4pPr>
    <a:lvl5pPr marL="1828800" algn="r" rtl="1"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CC6600"/>
    <a:srgbClr val="660033"/>
    <a:srgbClr val="FFFFFF"/>
    <a:srgbClr val="0000CC"/>
    <a:srgbClr val="008000"/>
    <a:srgbClr val="66FF33"/>
    <a:srgbClr val="FF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50" d="100"/>
          <a:sy n="50" d="100"/>
        </p:scale>
        <p:origin x="-70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9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CBF28-7095-46A9-A6E9-1F0D0615948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5B3BBABA-7207-4333-B1BE-37C72F5CF2CA}">
      <dgm:prSet phldrT="[Text]"/>
      <dgm:spPr>
        <a:solidFill>
          <a:srgbClr val="FFFF00"/>
        </a:solidFill>
      </dgm:spPr>
      <dgm:t>
        <a:bodyPr/>
        <a:lstStyle/>
        <a:p>
          <a:r>
            <a:rPr lang="en-ZW" b="1" dirty="0" err="1" smtClean="0">
              <a:solidFill>
                <a:schemeClr val="accent4">
                  <a:lumMod val="10000"/>
                </a:schemeClr>
              </a:solidFill>
            </a:rPr>
            <a:t>Fiqh</a:t>
          </a:r>
          <a:r>
            <a:rPr lang="en-ZW" b="1" dirty="0" smtClean="0">
              <a:solidFill>
                <a:schemeClr val="accent4">
                  <a:lumMod val="10000"/>
                </a:schemeClr>
              </a:solidFill>
            </a:rPr>
            <a:t> </a:t>
          </a:r>
          <a:r>
            <a:rPr lang="en-ZW" b="1" dirty="0" err="1" smtClean="0">
              <a:solidFill>
                <a:schemeClr val="accent4">
                  <a:lumMod val="10000"/>
                </a:schemeClr>
              </a:solidFill>
            </a:rPr>
            <a:t>muamalah</a:t>
          </a:r>
          <a:endParaRPr lang="en-US" b="1" dirty="0">
            <a:solidFill>
              <a:schemeClr val="accent4">
                <a:lumMod val="10000"/>
              </a:schemeClr>
            </a:solidFill>
          </a:endParaRPr>
        </a:p>
      </dgm:t>
    </dgm:pt>
    <dgm:pt modelId="{1D5C622F-B52B-478E-B14F-EAA1AB0559D4}" type="parTrans" cxnId="{5D0DA358-4E6F-41AF-8C5A-0392F001C8D9}">
      <dgm:prSet/>
      <dgm:spPr/>
      <dgm:t>
        <a:bodyPr/>
        <a:lstStyle/>
        <a:p>
          <a:endParaRPr lang="en-US"/>
        </a:p>
      </dgm:t>
    </dgm:pt>
    <dgm:pt modelId="{0866A34E-3E02-4118-81A9-5107AE821979}" type="sibTrans" cxnId="{5D0DA358-4E6F-41AF-8C5A-0392F001C8D9}">
      <dgm:prSet/>
      <dgm:spPr/>
      <dgm:t>
        <a:bodyPr/>
        <a:lstStyle/>
        <a:p>
          <a:endParaRPr lang="en-US"/>
        </a:p>
      </dgm:t>
    </dgm:pt>
    <dgm:pt modelId="{C1BA74DC-2637-4027-9747-57703C21287F}">
      <dgm:prSet phldrT="[Text]"/>
      <dgm:spPr>
        <a:solidFill>
          <a:srgbClr val="FFFF00"/>
        </a:solidFill>
        <a:ln>
          <a:solidFill>
            <a:srgbClr val="FFFF00"/>
          </a:solidFill>
        </a:ln>
      </dgm:spPr>
      <dgm:t>
        <a:bodyPr/>
        <a:lstStyle/>
        <a:p>
          <a:r>
            <a:rPr lang="en-ZW" b="1" dirty="0" err="1" smtClean="0">
              <a:solidFill>
                <a:schemeClr val="accent4">
                  <a:lumMod val="10000"/>
                </a:schemeClr>
              </a:solidFill>
            </a:rPr>
            <a:t>Hukum</a:t>
          </a:r>
          <a:r>
            <a:rPr lang="en-ZW" b="1" dirty="0" smtClean="0">
              <a:solidFill>
                <a:schemeClr val="accent4">
                  <a:lumMod val="10000"/>
                </a:schemeClr>
              </a:solidFill>
            </a:rPr>
            <a:t> </a:t>
          </a:r>
          <a:r>
            <a:rPr lang="en-ZW" b="1" dirty="0" err="1" smtClean="0">
              <a:solidFill>
                <a:schemeClr val="accent4">
                  <a:lumMod val="10000"/>
                </a:schemeClr>
              </a:solidFill>
            </a:rPr>
            <a:t>antara</a:t>
          </a:r>
          <a:r>
            <a:rPr lang="en-ZW" b="1" dirty="0" smtClean="0">
              <a:solidFill>
                <a:schemeClr val="accent4">
                  <a:lumMod val="10000"/>
                </a:schemeClr>
              </a:solidFill>
            </a:rPr>
            <a:t> </a:t>
          </a:r>
          <a:r>
            <a:rPr lang="en-ZW" b="1" dirty="0" err="1" smtClean="0">
              <a:solidFill>
                <a:schemeClr val="accent4">
                  <a:lumMod val="10000"/>
                </a:schemeClr>
              </a:solidFill>
            </a:rPr>
            <a:t>satu</a:t>
          </a:r>
          <a:r>
            <a:rPr lang="en-ZW" b="1" dirty="0" smtClean="0">
              <a:solidFill>
                <a:schemeClr val="accent4">
                  <a:lumMod val="10000"/>
                </a:schemeClr>
              </a:solidFill>
            </a:rPr>
            <a:t> </a:t>
          </a:r>
          <a:r>
            <a:rPr lang="en-ZW" b="1" dirty="0" err="1" smtClean="0">
              <a:solidFill>
                <a:schemeClr val="accent4">
                  <a:lumMod val="10000"/>
                </a:schemeClr>
              </a:solidFill>
            </a:rPr>
            <a:t>pribadi</a:t>
          </a:r>
          <a:r>
            <a:rPr lang="en-ZW" b="1" dirty="0" smtClean="0">
              <a:solidFill>
                <a:schemeClr val="accent4">
                  <a:lumMod val="10000"/>
                </a:schemeClr>
              </a:solidFill>
            </a:rPr>
            <a:t> </a:t>
          </a:r>
          <a:r>
            <a:rPr lang="en-ZW" b="1" dirty="0" err="1" smtClean="0">
              <a:solidFill>
                <a:schemeClr val="accent4">
                  <a:lumMod val="10000"/>
                </a:schemeClr>
              </a:solidFill>
            </a:rPr>
            <a:t>dengan</a:t>
          </a:r>
          <a:r>
            <a:rPr lang="en-ZW" b="1" dirty="0" smtClean="0">
              <a:solidFill>
                <a:schemeClr val="accent4">
                  <a:lumMod val="10000"/>
                </a:schemeClr>
              </a:solidFill>
            </a:rPr>
            <a:t> yang lain</a:t>
          </a:r>
          <a:endParaRPr lang="en-US" b="1" dirty="0">
            <a:solidFill>
              <a:schemeClr val="accent4">
                <a:lumMod val="10000"/>
              </a:schemeClr>
            </a:solidFill>
          </a:endParaRPr>
        </a:p>
      </dgm:t>
    </dgm:pt>
    <dgm:pt modelId="{84B72495-226F-4A6D-906A-DB6E095A4C69}" type="parTrans" cxnId="{4B0F6621-7A41-434A-A053-25FB22AA076F}">
      <dgm:prSet/>
      <dgm:spPr/>
      <dgm:t>
        <a:bodyPr/>
        <a:lstStyle/>
        <a:p>
          <a:endParaRPr lang="en-US"/>
        </a:p>
      </dgm:t>
    </dgm:pt>
    <dgm:pt modelId="{71CD60BF-83F0-42D8-9B2B-A31FB8CA9A5C}" type="sibTrans" cxnId="{4B0F6621-7A41-434A-A053-25FB22AA076F}">
      <dgm:prSet/>
      <dgm:spPr/>
      <dgm:t>
        <a:bodyPr/>
        <a:lstStyle/>
        <a:p>
          <a:endParaRPr lang="en-US"/>
        </a:p>
      </dgm:t>
    </dgm:pt>
    <dgm:pt modelId="{1333717B-2BD7-49F3-AC9B-4072022C6511}">
      <dgm:prSet phldrT="[Text]"/>
      <dgm:spPr>
        <a:solidFill>
          <a:srgbClr val="FFFF00"/>
        </a:solidFill>
      </dgm:spPr>
      <dgm:t>
        <a:bodyPr/>
        <a:lstStyle/>
        <a:p>
          <a:r>
            <a:rPr lang="en-ZW" b="1" dirty="0" err="1" smtClean="0">
              <a:solidFill>
                <a:schemeClr val="accent4">
                  <a:lumMod val="10000"/>
                </a:schemeClr>
              </a:solidFill>
            </a:rPr>
            <a:t>Hukum</a:t>
          </a:r>
          <a:r>
            <a:rPr lang="en-ZW" b="1" dirty="0" smtClean="0">
              <a:solidFill>
                <a:schemeClr val="accent4">
                  <a:lumMod val="10000"/>
                </a:schemeClr>
              </a:solidFill>
            </a:rPr>
            <a:t> </a:t>
          </a:r>
          <a:r>
            <a:rPr lang="en-ZW" b="1" dirty="0" err="1" smtClean="0">
              <a:solidFill>
                <a:schemeClr val="accent4">
                  <a:lumMod val="10000"/>
                </a:schemeClr>
              </a:solidFill>
            </a:rPr>
            <a:t>antar</a:t>
          </a:r>
          <a:r>
            <a:rPr lang="en-ZW" b="1" dirty="0" smtClean="0">
              <a:solidFill>
                <a:schemeClr val="accent4">
                  <a:lumMod val="10000"/>
                </a:schemeClr>
              </a:solidFill>
            </a:rPr>
            <a:t> </a:t>
          </a:r>
          <a:r>
            <a:rPr lang="en-ZW" b="1" dirty="0" err="1" smtClean="0">
              <a:solidFill>
                <a:schemeClr val="accent4">
                  <a:lumMod val="10000"/>
                </a:schemeClr>
              </a:solidFill>
            </a:rPr>
            <a:t>pribadi</a:t>
          </a:r>
          <a:r>
            <a:rPr lang="en-ZW" b="1" dirty="0" smtClean="0">
              <a:solidFill>
                <a:schemeClr val="accent4">
                  <a:lumMod val="10000"/>
                </a:schemeClr>
              </a:solidFill>
            </a:rPr>
            <a:t> </a:t>
          </a:r>
          <a:r>
            <a:rPr lang="en-ZW" b="1" dirty="0" err="1" smtClean="0">
              <a:solidFill>
                <a:schemeClr val="accent4">
                  <a:lumMod val="10000"/>
                </a:schemeClr>
              </a:solidFill>
            </a:rPr>
            <a:t>dengan</a:t>
          </a:r>
          <a:r>
            <a:rPr lang="en-ZW" b="1" dirty="0" smtClean="0">
              <a:solidFill>
                <a:schemeClr val="accent4">
                  <a:lumMod val="10000"/>
                </a:schemeClr>
              </a:solidFill>
            </a:rPr>
            <a:t> </a:t>
          </a:r>
          <a:r>
            <a:rPr lang="en-ZW" b="1" dirty="0" err="1" smtClean="0">
              <a:solidFill>
                <a:schemeClr val="accent4">
                  <a:lumMod val="10000"/>
                </a:schemeClr>
              </a:solidFill>
            </a:rPr>
            <a:t>negara</a:t>
          </a:r>
          <a:endParaRPr lang="en-US" b="1" dirty="0">
            <a:solidFill>
              <a:schemeClr val="accent4">
                <a:lumMod val="10000"/>
              </a:schemeClr>
            </a:solidFill>
          </a:endParaRPr>
        </a:p>
      </dgm:t>
    </dgm:pt>
    <dgm:pt modelId="{CF8ED817-54E1-437E-BB8D-F9568EE90EBC}" type="parTrans" cxnId="{372D7ED6-5375-4083-8256-92B6FDE03AAE}">
      <dgm:prSet/>
      <dgm:spPr/>
      <dgm:t>
        <a:bodyPr/>
        <a:lstStyle/>
        <a:p>
          <a:endParaRPr lang="en-US"/>
        </a:p>
      </dgm:t>
    </dgm:pt>
    <dgm:pt modelId="{C783E217-5199-424C-9391-8B5EEE77C908}" type="sibTrans" cxnId="{372D7ED6-5375-4083-8256-92B6FDE03AAE}">
      <dgm:prSet/>
      <dgm:spPr/>
      <dgm:t>
        <a:bodyPr/>
        <a:lstStyle/>
        <a:p>
          <a:endParaRPr lang="en-US"/>
        </a:p>
      </dgm:t>
    </dgm:pt>
    <dgm:pt modelId="{9D61D8D2-0EA8-48D1-83A8-B2F21C52A6BC}">
      <dgm:prSet phldrT="[Text]"/>
      <dgm:spPr>
        <a:solidFill>
          <a:srgbClr val="FFFF00"/>
        </a:solidFill>
      </dgm:spPr>
      <dgm:t>
        <a:bodyPr/>
        <a:lstStyle/>
        <a:p>
          <a:r>
            <a:rPr lang="en-ZW" b="1" dirty="0" err="1" smtClean="0">
              <a:solidFill>
                <a:schemeClr val="accent4">
                  <a:lumMod val="10000"/>
                </a:schemeClr>
              </a:solidFill>
            </a:rPr>
            <a:t>Hukum</a:t>
          </a:r>
          <a:r>
            <a:rPr lang="en-ZW" b="1" dirty="0" smtClean="0">
              <a:solidFill>
                <a:schemeClr val="accent4">
                  <a:lumMod val="10000"/>
                </a:schemeClr>
              </a:solidFill>
            </a:rPr>
            <a:t> </a:t>
          </a:r>
          <a:r>
            <a:rPr lang="en-ZW" b="1" dirty="0" err="1" smtClean="0">
              <a:solidFill>
                <a:schemeClr val="accent4">
                  <a:lumMod val="10000"/>
                </a:schemeClr>
              </a:solidFill>
            </a:rPr>
            <a:t>antara</a:t>
          </a:r>
          <a:r>
            <a:rPr lang="en-ZW" b="1" dirty="0" smtClean="0">
              <a:solidFill>
                <a:schemeClr val="accent4">
                  <a:lumMod val="10000"/>
                </a:schemeClr>
              </a:solidFill>
            </a:rPr>
            <a:t> </a:t>
          </a:r>
          <a:r>
            <a:rPr lang="en-ZW" b="1" dirty="0" err="1" smtClean="0">
              <a:solidFill>
                <a:schemeClr val="accent4">
                  <a:lumMod val="10000"/>
                </a:schemeClr>
              </a:solidFill>
            </a:rPr>
            <a:t>negara</a:t>
          </a:r>
          <a:r>
            <a:rPr lang="en-ZW" b="1" dirty="0" smtClean="0">
              <a:solidFill>
                <a:schemeClr val="accent4">
                  <a:lumMod val="10000"/>
                </a:schemeClr>
              </a:solidFill>
            </a:rPr>
            <a:t> </a:t>
          </a:r>
          <a:r>
            <a:rPr lang="en-ZW" b="1" dirty="0" err="1" smtClean="0">
              <a:solidFill>
                <a:schemeClr val="accent4">
                  <a:lumMod val="10000"/>
                </a:schemeClr>
              </a:solidFill>
            </a:rPr>
            <a:t>dengan</a:t>
          </a:r>
          <a:r>
            <a:rPr lang="en-ZW" b="1" dirty="0" smtClean="0">
              <a:solidFill>
                <a:schemeClr val="accent4">
                  <a:lumMod val="10000"/>
                </a:schemeClr>
              </a:solidFill>
            </a:rPr>
            <a:t> </a:t>
          </a:r>
          <a:r>
            <a:rPr lang="en-ZW" b="1" dirty="0" err="1" smtClean="0">
              <a:solidFill>
                <a:schemeClr val="accent4">
                  <a:lumMod val="10000"/>
                </a:schemeClr>
              </a:solidFill>
            </a:rPr>
            <a:t>negara</a:t>
          </a:r>
          <a:r>
            <a:rPr lang="en-ZW" b="1" dirty="0" smtClean="0">
              <a:solidFill>
                <a:schemeClr val="accent4">
                  <a:lumMod val="10000"/>
                </a:schemeClr>
              </a:solidFill>
            </a:rPr>
            <a:t> lain</a:t>
          </a:r>
          <a:endParaRPr lang="en-US" b="1" dirty="0">
            <a:solidFill>
              <a:schemeClr val="accent4">
                <a:lumMod val="10000"/>
              </a:schemeClr>
            </a:solidFill>
          </a:endParaRPr>
        </a:p>
      </dgm:t>
    </dgm:pt>
    <dgm:pt modelId="{AB5EC676-4A1B-416A-B2DB-2390D06A955C}" type="parTrans" cxnId="{65DEA4EC-038E-43E5-B9C5-9228460BFCA6}">
      <dgm:prSet/>
      <dgm:spPr/>
      <dgm:t>
        <a:bodyPr/>
        <a:lstStyle/>
        <a:p>
          <a:endParaRPr lang="en-US"/>
        </a:p>
      </dgm:t>
    </dgm:pt>
    <dgm:pt modelId="{2252E06A-2124-4FF0-93FC-FB909DCEF473}" type="sibTrans" cxnId="{65DEA4EC-038E-43E5-B9C5-9228460BFCA6}">
      <dgm:prSet/>
      <dgm:spPr/>
      <dgm:t>
        <a:bodyPr/>
        <a:lstStyle/>
        <a:p>
          <a:endParaRPr lang="en-US"/>
        </a:p>
      </dgm:t>
    </dgm:pt>
    <dgm:pt modelId="{369BF4AC-2D9A-4551-881A-2C3D7CFAFEAB}" type="pres">
      <dgm:prSet presAssocID="{69ACBF28-7095-46A9-A6E9-1F0D0615948D}" presName="cycle" presStyleCnt="0">
        <dgm:presLayoutVars>
          <dgm:chMax val="1"/>
          <dgm:dir/>
          <dgm:animLvl val="ctr"/>
          <dgm:resizeHandles val="exact"/>
        </dgm:presLayoutVars>
      </dgm:prSet>
      <dgm:spPr/>
      <dgm:t>
        <a:bodyPr/>
        <a:lstStyle/>
        <a:p>
          <a:endParaRPr lang="en-US"/>
        </a:p>
      </dgm:t>
    </dgm:pt>
    <dgm:pt modelId="{B7AB1CA5-11ED-4D68-9B01-900FF6F0CB66}" type="pres">
      <dgm:prSet presAssocID="{5B3BBABA-7207-4333-B1BE-37C72F5CF2CA}" presName="centerShape" presStyleLbl="node0" presStyleIdx="0" presStyleCnt="1" custLinFactNeighborX="53251" custLinFactNeighborY="-45099"/>
      <dgm:spPr/>
      <dgm:t>
        <a:bodyPr/>
        <a:lstStyle/>
        <a:p>
          <a:endParaRPr lang="en-US"/>
        </a:p>
      </dgm:t>
    </dgm:pt>
    <dgm:pt modelId="{6FC459FC-F53E-48B8-A451-43198DDEEAA1}" type="pres">
      <dgm:prSet presAssocID="{84B72495-226F-4A6D-906A-DB6E095A4C69}" presName="Name9" presStyleLbl="parChTrans1D2" presStyleIdx="0" presStyleCnt="3"/>
      <dgm:spPr/>
      <dgm:t>
        <a:bodyPr/>
        <a:lstStyle/>
        <a:p>
          <a:endParaRPr lang="en-US"/>
        </a:p>
      </dgm:t>
    </dgm:pt>
    <dgm:pt modelId="{638EBC66-6CA2-4D23-9801-326AC98F54AC}" type="pres">
      <dgm:prSet presAssocID="{84B72495-226F-4A6D-906A-DB6E095A4C69}" presName="connTx" presStyleLbl="parChTrans1D2" presStyleIdx="0" presStyleCnt="3"/>
      <dgm:spPr/>
      <dgm:t>
        <a:bodyPr/>
        <a:lstStyle/>
        <a:p>
          <a:endParaRPr lang="en-US"/>
        </a:p>
      </dgm:t>
    </dgm:pt>
    <dgm:pt modelId="{8D0A6237-167E-470D-993E-92CC88333751}" type="pres">
      <dgm:prSet presAssocID="{C1BA74DC-2637-4027-9747-57703C21287F}" presName="node" presStyleLbl="node1" presStyleIdx="0" presStyleCnt="3" custScaleX="177931" custRadScaleRad="133766" custRadScaleInc="-85306">
        <dgm:presLayoutVars>
          <dgm:bulletEnabled val="1"/>
        </dgm:presLayoutVars>
      </dgm:prSet>
      <dgm:spPr/>
      <dgm:t>
        <a:bodyPr/>
        <a:lstStyle/>
        <a:p>
          <a:endParaRPr lang="en-US"/>
        </a:p>
      </dgm:t>
    </dgm:pt>
    <dgm:pt modelId="{317AF730-EE8A-48E5-ABB7-D6841DE511FF}" type="pres">
      <dgm:prSet presAssocID="{CF8ED817-54E1-437E-BB8D-F9568EE90EBC}" presName="Name9" presStyleLbl="parChTrans1D2" presStyleIdx="1" presStyleCnt="3"/>
      <dgm:spPr/>
      <dgm:t>
        <a:bodyPr/>
        <a:lstStyle/>
        <a:p>
          <a:endParaRPr lang="en-US"/>
        </a:p>
      </dgm:t>
    </dgm:pt>
    <dgm:pt modelId="{D77B56B6-092A-4628-90EC-571E82B839E1}" type="pres">
      <dgm:prSet presAssocID="{CF8ED817-54E1-437E-BB8D-F9568EE90EBC}" presName="connTx" presStyleLbl="parChTrans1D2" presStyleIdx="1" presStyleCnt="3"/>
      <dgm:spPr/>
      <dgm:t>
        <a:bodyPr/>
        <a:lstStyle/>
        <a:p>
          <a:endParaRPr lang="en-US"/>
        </a:p>
      </dgm:t>
    </dgm:pt>
    <dgm:pt modelId="{2C9C7941-5FFB-4DF6-B342-5C1B7CFFCF93}" type="pres">
      <dgm:prSet presAssocID="{1333717B-2BD7-49F3-AC9B-4072022C6511}" presName="node" presStyleLbl="node1" presStyleIdx="1" presStyleCnt="3" custScaleX="123066" custScaleY="146910" custRadScaleRad="93564" custRadScaleInc="-4321">
        <dgm:presLayoutVars>
          <dgm:bulletEnabled val="1"/>
        </dgm:presLayoutVars>
      </dgm:prSet>
      <dgm:spPr/>
      <dgm:t>
        <a:bodyPr/>
        <a:lstStyle/>
        <a:p>
          <a:endParaRPr lang="en-US"/>
        </a:p>
      </dgm:t>
    </dgm:pt>
    <dgm:pt modelId="{B02F7479-E33A-4546-ADBF-C8A69F274EBB}" type="pres">
      <dgm:prSet presAssocID="{AB5EC676-4A1B-416A-B2DB-2390D06A955C}" presName="Name9" presStyleLbl="parChTrans1D2" presStyleIdx="2" presStyleCnt="3"/>
      <dgm:spPr/>
      <dgm:t>
        <a:bodyPr/>
        <a:lstStyle/>
        <a:p>
          <a:endParaRPr lang="en-US"/>
        </a:p>
      </dgm:t>
    </dgm:pt>
    <dgm:pt modelId="{F1E650D4-85F9-42C6-A6AC-5794BD96B85A}" type="pres">
      <dgm:prSet presAssocID="{AB5EC676-4A1B-416A-B2DB-2390D06A955C}" presName="connTx" presStyleLbl="parChTrans1D2" presStyleIdx="2" presStyleCnt="3"/>
      <dgm:spPr/>
      <dgm:t>
        <a:bodyPr/>
        <a:lstStyle/>
        <a:p>
          <a:endParaRPr lang="en-US"/>
        </a:p>
      </dgm:t>
    </dgm:pt>
    <dgm:pt modelId="{6C951330-57D3-4D12-B828-2C9943165C74}" type="pres">
      <dgm:prSet presAssocID="{9D61D8D2-0EA8-48D1-83A8-B2F21C52A6BC}" presName="node" presStyleLbl="node1" presStyleIdx="2" presStyleCnt="3" custScaleX="213255" custScaleY="77405" custRadScaleRad="115471" custRadScaleInc="2415">
        <dgm:presLayoutVars>
          <dgm:bulletEnabled val="1"/>
        </dgm:presLayoutVars>
      </dgm:prSet>
      <dgm:spPr/>
      <dgm:t>
        <a:bodyPr/>
        <a:lstStyle/>
        <a:p>
          <a:endParaRPr lang="en-US"/>
        </a:p>
      </dgm:t>
    </dgm:pt>
  </dgm:ptLst>
  <dgm:cxnLst>
    <dgm:cxn modelId="{E304B84C-5D87-447A-88A3-A2253FFA6CDB}" type="presOf" srcId="{84B72495-226F-4A6D-906A-DB6E095A4C69}" destId="{638EBC66-6CA2-4D23-9801-326AC98F54AC}" srcOrd="1" destOrd="0" presId="urn:microsoft.com/office/officeart/2005/8/layout/radial1"/>
    <dgm:cxn modelId="{5CADB05E-ABFD-4B61-8D36-C5D499160D3A}" type="presOf" srcId="{1333717B-2BD7-49F3-AC9B-4072022C6511}" destId="{2C9C7941-5FFB-4DF6-B342-5C1B7CFFCF93}" srcOrd="0" destOrd="0" presId="urn:microsoft.com/office/officeart/2005/8/layout/radial1"/>
    <dgm:cxn modelId="{372D7ED6-5375-4083-8256-92B6FDE03AAE}" srcId="{5B3BBABA-7207-4333-B1BE-37C72F5CF2CA}" destId="{1333717B-2BD7-49F3-AC9B-4072022C6511}" srcOrd="1" destOrd="0" parTransId="{CF8ED817-54E1-437E-BB8D-F9568EE90EBC}" sibTransId="{C783E217-5199-424C-9391-8B5EEE77C908}"/>
    <dgm:cxn modelId="{D7CED1A8-C895-4A84-8B82-101D287EE447}" type="presOf" srcId="{84B72495-226F-4A6D-906A-DB6E095A4C69}" destId="{6FC459FC-F53E-48B8-A451-43198DDEEAA1}" srcOrd="0" destOrd="0" presId="urn:microsoft.com/office/officeart/2005/8/layout/radial1"/>
    <dgm:cxn modelId="{68675C08-83BA-4CD0-8F63-F3BF5FBBEBDE}" type="presOf" srcId="{C1BA74DC-2637-4027-9747-57703C21287F}" destId="{8D0A6237-167E-470D-993E-92CC88333751}" srcOrd="0" destOrd="0" presId="urn:microsoft.com/office/officeart/2005/8/layout/radial1"/>
    <dgm:cxn modelId="{4CBF3C61-5020-434B-BD6A-5FAA673D8E9D}" type="presOf" srcId="{CF8ED817-54E1-437E-BB8D-F9568EE90EBC}" destId="{D77B56B6-092A-4628-90EC-571E82B839E1}" srcOrd="1" destOrd="0" presId="urn:microsoft.com/office/officeart/2005/8/layout/radial1"/>
    <dgm:cxn modelId="{4B0F6621-7A41-434A-A053-25FB22AA076F}" srcId="{5B3BBABA-7207-4333-B1BE-37C72F5CF2CA}" destId="{C1BA74DC-2637-4027-9747-57703C21287F}" srcOrd="0" destOrd="0" parTransId="{84B72495-226F-4A6D-906A-DB6E095A4C69}" sibTransId="{71CD60BF-83F0-42D8-9B2B-A31FB8CA9A5C}"/>
    <dgm:cxn modelId="{65DEA4EC-038E-43E5-B9C5-9228460BFCA6}" srcId="{5B3BBABA-7207-4333-B1BE-37C72F5CF2CA}" destId="{9D61D8D2-0EA8-48D1-83A8-B2F21C52A6BC}" srcOrd="2" destOrd="0" parTransId="{AB5EC676-4A1B-416A-B2DB-2390D06A955C}" sibTransId="{2252E06A-2124-4FF0-93FC-FB909DCEF473}"/>
    <dgm:cxn modelId="{75A5BA84-FAF9-4287-8C17-0366299A6818}" type="presOf" srcId="{9D61D8D2-0EA8-48D1-83A8-B2F21C52A6BC}" destId="{6C951330-57D3-4D12-B828-2C9943165C74}" srcOrd="0" destOrd="0" presId="urn:microsoft.com/office/officeart/2005/8/layout/radial1"/>
    <dgm:cxn modelId="{A1279D8E-EBA8-4650-895E-1CDF0A0B157B}" type="presOf" srcId="{AB5EC676-4A1B-416A-B2DB-2390D06A955C}" destId="{B02F7479-E33A-4546-ADBF-C8A69F274EBB}" srcOrd="0" destOrd="0" presId="urn:microsoft.com/office/officeart/2005/8/layout/radial1"/>
    <dgm:cxn modelId="{08F08A18-0587-4DD5-A9A3-898DE4415D4A}" type="presOf" srcId="{AB5EC676-4A1B-416A-B2DB-2390D06A955C}" destId="{F1E650D4-85F9-42C6-A6AC-5794BD96B85A}" srcOrd="1" destOrd="0" presId="urn:microsoft.com/office/officeart/2005/8/layout/radial1"/>
    <dgm:cxn modelId="{ABC088BB-EFCA-4BD9-9D75-F89717857F4F}" type="presOf" srcId="{5B3BBABA-7207-4333-B1BE-37C72F5CF2CA}" destId="{B7AB1CA5-11ED-4D68-9B01-900FF6F0CB66}" srcOrd="0" destOrd="0" presId="urn:microsoft.com/office/officeart/2005/8/layout/radial1"/>
    <dgm:cxn modelId="{64302F0A-40A1-472C-88C7-BA298D27DF75}" type="presOf" srcId="{CF8ED817-54E1-437E-BB8D-F9568EE90EBC}" destId="{317AF730-EE8A-48E5-ABB7-D6841DE511FF}" srcOrd="0" destOrd="0" presId="urn:microsoft.com/office/officeart/2005/8/layout/radial1"/>
    <dgm:cxn modelId="{5D0DA358-4E6F-41AF-8C5A-0392F001C8D9}" srcId="{69ACBF28-7095-46A9-A6E9-1F0D0615948D}" destId="{5B3BBABA-7207-4333-B1BE-37C72F5CF2CA}" srcOrd="0" destOrd="0" parTransId="{1D5C622F-B52B-478E-B14F-EAA1AB0559D4}" sibTransId="{0866A34E-3E02-4118-81A9-5107AE821979}"/>
    <dgm:cxn modelId="{B2342195-EF4B-44BD-866D-54FDF347F2B9}" type="presOf" srcId="{69ACBF28-7095-46A9-A6E9-1F0D0615948D}" destId="{369BF4AC-2D9A-4551-881A-2C3D7CFAFEAB}" srcOrd="0" destOrd="0" presId="urn:microsoft.com/office/officeart/2005/8/layout/radial1"/>
    <dgm:cxn modelId="{9C2E4F15-3260-45D3-AC8C-A8C7C8006993}" type="presParOf" srcId="{369BF4AC-2D9A-4551-881A-2C3D7CFAFEAB}" destId="{B7AB1CA5-11ED-4D68-9B01-900FF6F0CB66}" srcOrd="0" destOrd="0" presId="urn:microsoft.com/office/officeart/2005/8/layout/radial1"/>
    <dgm:cxn modelId="{6919A243-08B8-4EAC-AA9A-7A90D67A034A}" type="presParOf" srcId="{369BF4AC-2D9A-4551-881A-2C3D7CFAFEAB}" destId="{6FC459FC-F53E-48B8-A451-43198DDEEAA1}" srcOrd="1" destOrd="0" presId="urn:microsoft.com/office/officeart/2005/8/layout/radial1"/>
    <dgm:cxn modelId="{0C83A4EC-B9DD-4011-870C-F544FD3F0E09}" type="presParOf" srcId="{6FC459FC-F53E-48B8-A451-43198DDEEAA1}" destId="{638EBC66-6CA2-4D23-9801-326AC98F54AC}" srcOrd="0" destOrd="0" presId="urn:microsoft.com/office/officeart/2005/8/layout/radial1"/>
    <dgm:cxn modelId="{38DB0484-F13A-4726-A541-C2860F6064B4}" type="presParOf" srcId="{369BF4AC-2D9A-4551-881A-2C3D7CFAFEAB}" destId="{8D0A6237-167E-470D-993E-92CC88333751}" srcOrd="2" destOrd="0" presId="urn:microsoft.com/office/officeart/2005/8/layout/radial1"/>
    <dgm:cxn modelId="{76FA3E50-36A7-43C1-938F-39F403E0EE52}" type="presParOf" srcId="{369BF4AC-2D9A-4551-881A-2C3D7CFAFEAB}" destId="{317AF730-EE8A-48E5-ABB7-D6841DE511FF}" srcOrd="3" destOrd="0" presId="urn:microsoft.com/office/officeart/2005/8/layout/radial1"/>
    <dgm:cxn modelId="{0E478825-E709-4209-8BAD-931EC4A08BDD}" type="presParOf" srcId="{317AF730-EE8A-48E5-ABB7-D6841DE511FF}" destId="{D77B56B6-092A-4628-90EC-571E82B839E1}" srcOrd="0" destOrd="0" presId="urn:microsoft.com/office/officeart/2005/8/layout/radial1"/>
    <dgm:cxn modelId="{8D79D1BD-B224-49B5-A108-D2A20F3F3F7C}" type="presParOf" srcId="{369BF4AC-2D9A-4551-881A-2C3D7CFAFEAB}" destId="{2C9C7941-5FFB-4DF6-B342-5C1B7CFFCF93}" srcOrd="4" destOrd="0" presId="urn:microsoft.com/office/officeart/2005/8/layout/radial1"/>
    <dgm:cxn modelId="{741AFFFF-AFFA-4CAB-B9A7-343D5DC2BCDB}" type="presParOf" srcId="{369BF4AC-2D9A-4551-881A-2C3D7CFAFEAB}" destId="{B02F7479-E33A-4546-ADBF-C8A69F274EBB}" srcOrd="5" destOrd="0" presId="urn:microsoft.com/office/officeart/2005/8/layout/radial1"/>
    <dgm:cxn modelId="{FFB2E7B0-D471-40A3-BEAF-5DA5E4741576}" type="presParOf" srcId="{B02F7479-E33A-4546-ADBF-C8A69F274EBB}" destId="{F1E650D4-85F9-42C6-A6AC-5794BD96B85A}" srcOrd="0" destOrd="0" presId="urn:microsoft.com/office/officeart/2005/8/layout/radial1"/>
    <dgm:cxn modelId="{A0685BB6-39A0-453B-848C-40BCAE9B2DD6}" type="presParOf" srcId="{369BF4AC-2D9A-4551-881A-2C3D7CFAFEAB}" destId="{6C951330-57D3-4D12-B828-2C9943165C74}" srcOrd="6"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24579"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582"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24583"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fld id="{0D9D3616-6365-4C91-9303-2FE5049421D9}" type="slidenum">
              <a:rPr lang="ar-SA"/>
              <a:pPr/>
              <a:t>‹#›</a:t>
            </a:fld>
            <a:endParaRPr lang="en-US"/>
          </a:p>
        </p:txBody>
      </p:sp>
    </p:spTree>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Times New Roman" pitchFamily="18" charset="0"/>
        <a:ea typeface="+mn-ea"/>
        <a:cs typeface="Arial" charset="0"/>
      </a:defRPr>
    </a:lvl1pPr>
    <a:lvl2pPr marL="457200" algn="r" rtl="1" fontAlgn="base">
      <a:spcBef>
        <a:spcPct val="30000"/>
      </a:spcBef>
      <a:spcAft>
        <a:spcPct val="0"/>
      </a:spcAft>
      <a:defRPr sz="1200" kern="1200">
        <a:solidFill>
          <a:schemeClr val="tx1"/>
        </a:solidFill>
        <a:latin typeface="Times New Roman" pitchFamily="18" charset="0"/>
        <a:ea typeface="+mn-ea"/>
        <a:cs typeface="Arial" charset="0"/>
      </a:defRPr>
    </a:lvl2pPr>
    <a:lvl3pPr marL="914400" algn="r" rtl="1" fontAlgn="base">
      <a:spcBef>
        <a:spcPct val="30000"/>
      </a:spcBef>
      <a:spcAft>
        <a:spcPct val="0"/>
      </a:spcAft>
      <a:defRPr sz="1200" kern="1200">
        <a:solidFill>
          <a:schemeClr val="tx1"/>
        </a:solidFill>
        <a:latin typeface="Times New Roman" pitchFamily="18" charset="0"/>
        <a:ea typeface="+mn-ea"/>
        <a:cs typeface="Arial" charset="0"/>
      </a:defRPr>
    </a:lvl3pPr>
    <a:lvl4pPr marL="1371600" algn="r" rtl="1" fontAlgn="base">
      <a:spcBef>
        <a:spcPct val="30000"/>
      </a:spcBef>
      <a:spcAft>
        <a:spcPct val="0"/>
      </a:spcAft>
      <a:defRPr sz="1200" kern="1200">
        <a:solidFill>
          <a:schemeClr val="tx1"/>
        </a:solidFill>
        <a:latin typeface="Times New Roman" pitchFamily="18" charset="0"/>
        <a:ea typeface="+mn-ea"/>
        <a:cs typeface="Arial" charset="0"/>
      </a:defRPr>
    </a:lvl4pPr>
    <a:lvl5pPr marL="1828800" algn="r" rtl="1" fontAlgn="base">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9148763" cy="6851650"/>
            <a:chOff x="1" y="0"/>
            <a:chExt cx="5763" cy="4316"/>
          </a:xfrm>
        </p:grpSpPr>
        <p:sp>
          <p:nvSpPr>
            <p:cNvPr id="819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819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819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8198" name="Group 6"/>
            <p:cNvGrpSpPr>
              <a:grpSpLocks/>
            </p:cNvGrpSpPr>
            <p:nvPr/>
          </p:nvGrpSpPr>
          <p:grpSpPr bwMode="auto">
            <a:xfrm>
              <a:off x="288" y="0"/>
              <a:ext cx="5098" cy="4316"/>
              <a:chOff x="288" y="0"/>
              <a:chExt cx="5098" cy="4316"/>
            </a:xfrm>
          </p:grpSpPr>
          <p:sp>
            <p:nvSpPr>
              <p:cNvPr id="8199"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0"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1"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2"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3"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4"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5"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6"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7"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8"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09"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10"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8211"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8212"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8213"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8214"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8215"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8216"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8217"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8218"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8219"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8220"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8221"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8222"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8223" name="Group 31"/>
            <p:cNvGrpSpPr>
              <a:grpSpLocks/>
            </p:cNvGrpSpPr>
            <p:nvPr/>
          </p:nvGrpSpPr>
          <p:grpSpPr bwMode="auto">
            <a:xfrm>
              <a:off x="1" y="392"/>
              <a:ext cx="5758" cy="1571"/>
              <a:chOff x="1" y="392"/>
              <a:chExt cx="5758" cy="1571"/>
            </a:xfrm>
          </p:grpSpPr>
          <p:sp>
            <p:nvSpPr>
              <p:cNvPr id="8224"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8225"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8226"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8227"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8228"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8229"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8230"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8231"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23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8233" name="Rectangle 41"/>
          <p:cNvSpPr>
            <a:spLocks noGrp="1" noChangeArrowheads="1"/>
          </p:cNvSpPr>
          <p:nvPr>
            <p:ph type="dt" sz="quarter" idx="2"/>
          </p:nvPr>
        </p:nvSpPr>
        <p:spPr/>
        <p:txBody>
          <a:bodyPr/>
          <a:lstStyle>
            <a:lvl1pPr>
              <a:defRPr/>
            </a:lvl1pPr>
          </a:lstStyle>
          <a:p>
            <a:endParaRPr lang="en-US"/>
          </a:p>
        </p:txBody>
      </p:sp>
      <p:sp>
        <p:nvSpPr>
          <p:cNvPr id="8234" name="Rectangle 42"/>
          <p:cNvSpPr>
            <a:spLocks noGrp="1" noChangeArrowheads="1"/>
          </p:cNvSpPr>
          <p:nvPr>
            <p:ph type="ftr" sz="quarter" idx="3"/>
          </p:nvPr>
        </p:nvSpPr>
        <p:spPr/>
        <p:txBody>
          <a:bodyPr/>
          <a:lstStyle>
            <a:lvl1pPr>
              <a:defRPr/>
            </a:lvl1pPr>
          </a:lstStyle>
          <a:p>
            <a:endParaRPr lang="en-US"/>
          </a:p>
        </p:txBody>
      </p:sp>
      <p:sp>
        <p:nvSpPr>
          <p:cNvPr id="8235" name="Rectangle 43"/>
          <p:cNvSpPr>
            <a:spLocks noGrp="1" noChangeArrowheads="1"/>
          </p:cNvSpPr>
          <p:nvPr>
            <p:ph type="sldNum" sz="quarter" idx="4"/>
          </p:nvPr>
        </p:nvSpPr>
        <p:spPr/>
        <p:txBody>
          <a:bodyPr/>
          <a:lstStyle>
            <a:lvl1pPr>
              <a:defRPr/>
            </a:lvl1pPr>
          </a:lstStyle>
          <a:p>
            <a:fld id="{878F425E-6175-4F5A-8220-65AAA839194C}" type="slidenum">
              <a:rPr lang="ar-SA"/>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ECF9643-22CA-491B-AED1-26E7E0099DDE}" type="slidenum">
              <a:rPr lang="ar-SA"/>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6167421-4F91-45BD-B3BC-308ABC49915A}" type="slidenum">
              <a:rPr lang="ar-SA"/>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FEF7C21D-7E3F-4056-88A5-5A0D6A14283B}" type="slidenum">
              <a:rPr lang="ar-SA"/>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C9241FBD-DCCB-4C44-876C-3BBCC38D0AEB}" type="slidenum">
              <a:rPr lang="ar-SA"/>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3638"/>
            <a:ext cx="2133600" cy="457200"/>
          </a:xfrm>
        </p:spPr>
        <p:txBody>
          <a:bodyPr/>
          <a:lstStyle>
            <a:lvl1pPr>
              <a:defRPr/>
            </a:lvl1pPr>
          </a:lstStyle>
          <a:p>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3638"/>
            <a:ext cx="2133600" cy="457200"/>
          </a:xfrm>
        </p:spPr>
        <p:txBody>
          <a:bodyPr/>
          <a:lstStyle>
            <a:lvl1pPr>
              <a:defRPr/>
            </a:lvl1pPr>
          </a:lstStyle>
          <a:p>
            <a:fld id="{2F8C1683-BF8A-4F34-B67A-C306C5B5BCFC}"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AC6AA35-CC21-4ABA-BE96-DCEEDB98EA6C}" type="slidenum">
              <a:rPr lang="ar-SA"/>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CADA8F-11E4-4912-A8F9-9F077B3014E4}" type="slidenum">
              <a:rPr lang="ar-SA"/>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AE0D09-EEC2-4EB3-AAD7-8BCC6B8BB92A}" type="slidenum">
              <a:rPr lang="ar-SA"/>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7B8B2B0-F7A4-402E-AB7D-B3E6072457EE}" type="slidenum">
              <a:rPr lang="ar-SA"/>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2380C1F-D673-4045-92AB-2D913CC86924}" type="slidenum">
              <a:rPr lang="ar-SA"/>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41BF26C-5316-42F2-AF47-EC985DDBF0AE}" type="slidenum">
              <a:rPr lang="ar-SA"/>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294C1D-36D3-4F28-B08B-FE1241253563}" type="slidenum">
              <a:rPr lang="ar-SA"/>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FB5C77D-D831-4933-95FC-54C74F339F5D}" type="slidenum">
              <a:rPr lang="ar-SA"/>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1588" y="0"/>
            <a:ext cx="9148762" cy="6851650"/>
            <a:chOff x="1" y="0"/>
            <a:chExt cx="5763" cy="4316"/>
          </a:xfrm>
        </p:grpSpPr>
        <p:sp>
          <p:nvSpPr>
            <p:cNvPr id="717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717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717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7174" name="Group 6"/>
            <p:cNvGrpSpPr>
              <a:grpSpLocks/>
            </p:cNvGrpSpPr>
            <p:nvPr/>
          </p:nvGrpSpPr>
          <p:grpSpPr bwMode="auto">
            <a:xfrm>
              <a:off x="288" y="0"/>
              <a:ext cx="5098" cy="4316"/>
              <a:chOff x="288" y="0"/>
              <a:chExt cx="5098" cy="4316"/>
            </a:xfrm>
          </p:grpSpPr>
          <p:sp>
            <p:nvSpPr>
              <p:cNvPr id="717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7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7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7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7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8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8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8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8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8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8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8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718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718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718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719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7191"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7192"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719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7194"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7195"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7196"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7197"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7198"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7199" name="Group 31"/>
            <p:cNvGrpSpPr>
              <a:grpSpLocks/>
            </p:cNvGrpSpPr>
            <p:nvPr/>
          </p:nvGrpSpPr>
          <p:grpSpPr bwMode="auto">
            <a:xfrm>
              <a:off x="1" y="392"/>
              <a:ext cx="5758" cy="1571"/>
              <a:chOff x="1" y="392"/>
              <a:chExt cx="5758" cy="1571"/>
            </a:xfrm>
          </p:grpSpPr>
          <p:sp>
            <p:nvSpPr>
              <p:cNvPr id="720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720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720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720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720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7205"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7206"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7207"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7208"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a:defRPr sz="1000">
                <a:effectLst>
                  <a:outerShdw blurRad="38100" dist="38100" dir="2700000" algn="tl">
                    <a:srgbClr val="000000"/>
                  </a:outerShdw>
                </a:effectLst>
              </a:defRPr>
            </a:lvl1pPr>
          </a:lstStyle>
          <a:p>
            <a:endParaRPr lang="en-US"/>
          </a:p>
        </p:txBody>
      </p:sp>
      <p:sp>
        <p:nvSpPr>
          <p:cNvPr id="7209"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a:defRPr sz="1000">
                <a:effectLst>
                  <a:outerShdw blurRad="38100" dist="38100" dir="2700000" algn="tl">
                    <a:srgbClr val="000000"/>
                  </a:outerShdw>
                </a:effectLst>
              </a:defRPr>
            </a:lvl1pPr>
          </a:lstStyle>
          <a:p>
            <a:endParaRPr lang="en-US"/>
          </a:p>
        </p:txBody>
      </p:sp>
      <p:sp>
        <p:nvSpPr>
          <p:cNvPr id="7210"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rtl="0">
              <a:defRPr sz="1000">
                <a:effectLst>
                  <a:outerShdw blurRad="38100" dist="38100" dir="2700000" algn="tl">
                    <a:srgbClr val="000000"/>
                  </a:outerShdw>
                </a:effectLst>
              </a:defRPr>
            </a:lvl1pPr>
          </a:lstStyle>
          <a:p>
            <a:fld id="{2E2C75BB-6D23-4868-90AD-EECE5438F452}" type="slidenum">
              <a:rPr lang="ar-SA"/>
              <a:pPr/>
              <a:t>‹#›</a:t>
            </a:fld>
            <a:endParaRPr lang="en-US"/>
          </a:p>
        </p:txBody>
      </p:sp>
      <p:sp>
        <p:nvSpPr>
          <p:cNvPr id="7211"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txStyles>
    <p:titleStyle>
      <a:lvl1pPr algn="ctr" rtl="1"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2pPr>
      <a:lvl3pPr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3pPr>
      <a:lvl4pPr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4pPr>
      <a:lvl5pPr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5pPr>
      <a:lvl6pPr marL="457200"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6pPr>
      <a:lvl7pPr marL="914400"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7pPr>
      <a:lvl8pPr marL="1371600"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8pPr>
      <a:lvl9pPr marL="1828800"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9pPr>
    </p:titleStyle>
    <p:bodyStyle>
      <a:lvl1pPr marL="342900" indent="-342900" algn="r" rtl="1"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r" rtl="1"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cs typeface="+mn-cs"/>
        </a:defRPr>
      </a:lvl2pPr>
      <a:lvl3pPr marL="1143000" indent="-228600" algn="r" rtl="1"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r" rtl="1"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cs typeface="+mn-cs"/>
        </a:defRPr>
      </a:lvl4pPr>
      <a:lvl5pPr marL="2057400" indent="-228600" algn="r" rtl="1"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r" rtl="1"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r" rtl="1"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r" rtl="1"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r" rtl="1"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642919"/>
            <a:ext cx="7772400" cy="1928825"/>
          </a:xfrm>
        </p:spPr>
        <p:txBody>
          <a:bodyPr/>
          <a:lstStyle/>
          <a:p>
            <a:r>
              <a:rPr lang="en-ZW" sz="4400" dirty="0" smtClean="0">
                <a:latin typeface="Algerian" pitchFamily="82" charset="0"/>
              </a:rPr>
              <a:t>HUKUM PERDATA ISLAM</a:t>
            </a:r>
            <a:r>
              <a:rPr lang="en-ZW" sz="4400" dirty="0" smtClean="0"/>
              <a:t/>
            </a:r>
            <a:br>
              <a:rPr lang="en-ZW" sz="4400" dirty="0" smtClean="0"/>
            </a:br>
            <a:r>
              <a:rPr lang="en-ZW" sz="4400" dirty="0" smtClean="0">
                <a:latin typeface="Brush Script MT" pitchFamily="66" charset="0"/>
              </a:rPr>
              <a:t>(FIQH MUAMALAT)</a:t>
            </a:r>
            <a:endParaRPr lang="en-US" sz="4400" dirty="0">
              <a:latin typeface="Brush Script MT" pitchFamily="66" charset="0"/>
            </a:endParaRPr>
          </a:p>
        </p:txBody>
      </p:sp>
      <p:sp>
        <p:nvSpPr>
          <p:cNvPr id="3" name="Subtitle 2"/>
          <p:cNvSpPr>
            <a:spLocks noGrp="1"/>
          </p:cNvSpPr>
          <p:nvPr>
            <p:ph type="subTitle" sz="quarter" idx="1"/>
          </p:nvPr>
        </p:nvSpPr>
        <p:spPr>
          <a:xfrm>
            <a:off x="1000100" y="3214686"/>
            <a:ext cx="6772300" cy="828684"/>
          </a:xfrm>
        </p:spPr>
        <p:txBody>
          <a:bodyPr/>
          <a:lstStyle/>
          <a:p>
            <a:r>
              <a:rPr lang="en-ZW" sz="2800" dirty="0" smtClean="0"/>
              <a:t>JAUHAR FARADIS EL MASYKURY</a:t>
            </a:r>
            <a:endParaRPr lang="en-US" sz="2800" dirty="0"/>
          </a:p>
        </p:txBody>
      </p:sp>
      <p:pic>
        <p:nvPicPr>
          <p:cNvPr id="4" name="Picture 14" descr="pasar_turi"/>
          <p:cNvPicPr>
            <a:picLocks noChangeAspect="1" noChangeArrowheads="1"/>
          </p:cNvPicPr>
          <p:nvPr/>
        </p:nvPicPr>
        <p:blipFill>
          <a:blip r:embed="rId2"/>
          <a:srcRect/>
          <a:stretch>
            <a:fillRect/>
          </a:stretch>
        </p:blipFill>
        <p:spPr bwMode="auto">
          <a:xfrm>
            <a:off x="0" y="4805363"/>
            <a:ext cx="3081337" cy="2052637"/>
          </a:xfrm>
          <a:prstGeom prst="rect">
            <a:avLst/>
          </a:prstGeom>
          <a:noFill/>
          <a:ln w="9525">
            <a:noFill/>
            <a:miter lim="800000"/>
            <a:headEnd/>
            <a:tailEnd/>
          </a:ln>
          <a:effectLst/>
        </p:spPr>
      </p:pic>
      <p:pic>
        <p:nvPicPr>
          <p:cNvPr id="5" name="Picture 2" descr="D:\My Documents\Business\Appsi\300px-Makro_Reading.jpg"/>
          <p:cNvPicPr>
            <a:picLocks noChangeAspect="1" noChangeArrowheads="1"/>
          </p:cNvPicPr>
          <p:nvPr/>
        </p:nvPicPr>
        <p:blipFill>
          <a:blip r:embed="rId3"/>
          <a:srcRect t="16872" b="35129"/>
          <a:stretch>
            <a:fillRect/>
          </a:stretch>
        </p:blipFill>
        <p:spPr bwMode="auto">
          <a:xfrm>
            <a:off x="6072198" y="4786323"/>
            <a:ext cx="3071802" cy="2071678"/>
          </a:xfrm>
          <a:prstGeom prst="rect">
            <a:avLst/>
          </a:prstGeom>
          <a:noFill/>
          <a:ln w="9525">
            <a:noFill/>
            <a:miter lim="800000"/>
            <a:headEnd/>
            <a:tailEnd/>
          </a:ln>
        </p:spPr>
      </p:pic>
      <p:pic>
        <p:nvPicPr>
          <p:cNvPr id="94210" name="Picture 2" descr="D:\gmbr br\psca\100_0255.jpg"/>
          <p:cNvPicPr>
            <a:picLocks noChangeAspect="1" noChangeArrowheads="1"/>
          </p:cNvPicPr>
          <p:nvPr/>
        </p:nvPicPr>
        <p:blipFill>
          <a:blip r:embed="rId4" cstate="print"/>
          <a:srcRect/>
          <a:stretch>
            <a:fillRect/>
          </a:stretch>
        </p:blipFill>
        <p:spPr bwMode="auto">
          <a:xfrm>
            <a:off x="3071802" y="4786322"/>
            <a:ext cx="3000395" cy="207167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rtl="0">
              <a:lnSpc>
                <a:spcPct val="80000"/>
              </a:lnSpc>
            </a:pPr>
            <a:r>
              <a:rPr lang="en-US" b="1" u="sng" dirty="0" err="1" smtClean="0">
                <a:solidFill>
                  <a:srgbClr val="FFFF00"/>
                </a:solidFill>
              </a:rPr>
              <a:t>Menurut</a:t>
            </a:r>
            <a:r>
              <a:rPr lang="en-US" b="1" u="sng" dirty="0" smtClean="0">
                <a:solidFill>
                  <a:srgbClr val="FFFF00"/>
                </a:solidFill>
              </a:rPr>
              <a:t> Yusuf Musa</a:t>
            </a:r>
            <a:r>
              <a:rPr lang="en-US" b="1" dirty="0" smtClean="0">
                <a:solidFill>
                  <a:srgbClr val="FFFF00"/>
                </a:solidFill>
              </a:rPr>
              <a:t> </a:t>
            </a:r>
            <a:r>
              <a:rPr lang="en-US" dirty="0" smtClean="0"/>
              <a:t>:</a:t>
            </a:r>
          </a:p>
          <a:p>
            <a:pPr algn="l" rtl="0">
              <a:lnSpc>
                <a:spcPct val="80000"/>
              </a:lnSpc>
              <a:buNone/>
            </a:pPr>
            <a:r>
              <a:rPr lang="en-US" dirty="0" smtClean="0"/>
              <a:t>  </a:t>
            </a:r>
            <a:r>
              <a:rPr lang="en-US" dirty="0" smtClean="0">
                <a:latin typeface="Arial"/>
              </a:rPr>
              <a:t>“</a:t>
            </a:r>
            <a:r>
              <a:rPr lang="en-US" dirty="0" err="1" smtClean="0"/>
              <a:t>Peraturan-peraturan</a:t>
            </a:r>
            <a:r>
              <a:rPr lang="en-US" dirty="0" smtClean="0"/>
              <a:t> Allah yang </a:t>
            </a:r>
            <a:r>
              <a:rPr lang="en-US" dirty="0" err="1" smtClean="0"/>
              <a:t>harus</a:t>
            </a:r>
            <a:r>
              <a:rPr lang="en-US" dirty="0" smtClean="0"/>
              <a:t> </a:t>
            </a:r>
            <a:r>
              <a:rPr lang="en-US" dirty="0" err="1" smtClean="0"/>
              <a:t>diikuti</a:t>
            </a:r>
            <a:r>
              <a:rPr lang="en-US" dirty="0" smtClean="0"/>
              <a:t> </a:t>
            </a:r>
            <a:r>
              <a:rPr lang="en-US" dirty="0" err="1" smtClean="0"/>
              <a:t>dan</a:t>
            </a:r>
            <a:r>
              <a:rPr lang="en-US" dirty="0" smtClean="0"/>
              <a:t> </a:t>
            </a:r>
            <a:r>
              <a:rPr lang="en-US" dirty="0" err="1" smtClean="0"/>
              <a:t>dita</a:t>
            </a:r>
            <a:r>
              <a:rPr lang="en-US" dirty="0" err="1" smtClean="0">
                <a:latin typeface="Arial"/>
              </a:rPr>
              <a:t>’</a:t>
            </a:r>
            <a:r>
              <a:rPr lang="en-US" dirty="0" err="1" smtClean="0"/>
              <a:t>ati</a:t>
            </a:r>
            <a:r>
              <a:rPr lang="en-US" dirty="0" smtClean="0"/>
              <a:t> </a:t>
            </a:r>
            <a:r>
              <a:rPr lang="en-US" dirty="0" err="1" smtClean="0"/>
              <a:t>dalam</a:t>
            </a:r>
            <a:r>
              <a:rPr lang="en-US" dirty="0" smtClean="0"/>
              <a:t> </a:t>
            </a:r>
            <a:r>
              <a:rPr lang="en-US" dirty="0" err="1" smtClean="0"/>
              <a:t>hidup</a:t>
            </a:r>
            <a:r>
              <a:rPr lang="en-US" dirty="0" smtClean="0"/>
              <a:t> </a:t>
            </a:r>
            <a:r>
              <a:rPr lang="en-US" dirty="0" err="1" smtClean="0"/>
              <a:t>bermasyarakat</a:t>
            </a:r>
            <a:r>
              <a:rPr lang="en-US" dirty="0" smtClean="0"/>
              <a:t> </a:t>
            </a:r>
            <a:r>
              <a:rPr lang="en-US" dirty="0" err="1" smtClean="0"/>
              <a:t>untuk</a:t>
            </a:r>
            <a:r>
              <a:rPr lang="en-US" dirty="0" smtClean="0"/>
              <a:t> </a:t>
            </a:r>
            <a:r>
              <a:rPr lang="en-US" dirty="0" err="1" smtClean="0"/>
              <a:t>menjaga</a:t>
            </a:r>
            <a:r>
              <a:rPr lang="en-US" dirty="0" smtClean="0"/>
              <a:t> </a:t>
            </a:r>
            <a:r>
              <a:rPr lang="en-US" dirty="0" err="1" smtClean="0"/>
              <a:t>kepentingan</a:t>
            </a:r>
            <a:r>
              <a:rPr lang="en-US" dirty="0" smtClean="0"/>
              <a:t> </a:t>
            </a:r>
            <a:r>
              <a:rPr lang="en-US" dirty="0" err="1" smtClean="0"/>
              <a:t>manusia</a:t>
            </a:r>
            <a:r>
              <a:rPr lang="en-US" dirty="0" smtClean="0">
                <a:latin typeface="Arial"/>
              </a:rPr>
              <a:t>”</a:t>
            </a:r>
            <a:endParaRPr lang="en-US" dirty="0" smtClean="0"/>
          </a:p>
          <a:p>
            <a:pPr algn="l" rtl="0">
              <a:lnSpc>
                <a:spcPct val="80000"/>
              </a:lnSpc>
              <a:buNone/>
            </a:pPr>
            <a:endParaRPr lang="en-US" dirty="0" smtClean="0"/>
          </a:p>
          <a:p>
            <a:pPr algn="l" rtl="0">
              <a:lnSpc>
                <a:spcPct val="80000"/>
              </a:lnSpc>
            </a:pPr>
            <a:r>
              <a:rPr lang="en-US" dirty="0" smtClean="0">
                <a:latin typeface="Arial"/>
              </a:rPr>
              <a:t>“</a:t>
            </a:r>
            <a:r>
              <a:rPr lang="en-US" dirty="0" err="1" smtClean="0"/>
              <a:t>Segala</a:t>
            </a:r>
            <a:r>
              <a:rPr lang="en-US" dirty="0" smtClean="0"/>
              <a:t> </a:t>
            </a:r>
            <a:r>
              <a:rPr lang="en-US" dirty="0" err="1" smtClean="0"/>
              <a:t>peraturan</a:t>
            </a:r>
            <a:r>
              <a:rPr lang="en-US" dirty="0" smtClean="0"/>
              <a:t> yang </a:t>
            </a:r>
            <a:r>
              <a:rPr lang="en-US" dirty="0" err="1" smtClean="0"/>
              <a:t>diciptakan</a:t>
            </a:r>
            <a:r>
              <a:rPr lang="en-US" dirty="0" smtClean="0"/>
              <a:t> Allah </a:t>
            </a:r>
            <a:r>
              <a:rPr lang="en-US" dirty="0" err="1" smtClean="0"/>
              <a:t>untuk</a:t>
            </a:r>
            <a:r>
              <a:rPr lang="en-US" dirty="0" smtClean="0"/>
              <a:t> </a:t>
            </a:r>
            <a:r>
              <a:rPr lang="en-US" dirty="0" err="1" smtClean="0"/>
              <a:t>mengatur</a:t>
            </a:r>
            <a:r>
              <a:rPr lang="en-US" dirty="0" smtClean="0"/>
              <a:t> </a:t>
            </a:r>
            <a:r>
              <a:rPr lang="en-US" dirty="0" err="1" smtClean="0"/>
              <a:t>hubungan</a:t>
            </a:r>
            <a:r>
              <a:rPr lang="en-US" dirty="0" smtClean="0"/>
              <a:t> </a:t>
            </a:r>
            <a:r>
              <a:rPr lang="en-US" dirty="0" err="1" smtClean="0"/>
              <a:t>manusia</a:t>
            </a:r>
            <a:r>
              <a:rPr lang="en-US" dirty="0" smtClean="0"/>
              <a:t> </a:t>
            </a:r>
            <a:r>
              <a:rPr lang="en-US" dirty="0" err="1" smtClean="0"/>
              <a:t>dengan</a:t>
            </a:r>
            <a:r>
              <a:rPr lang="en-US" dirty="0" smtClean="0"/>
              <a:t> </a:t>
            </a:r>
            <a:r>
              <a:rPr lang="en-US" dirty="0" err="1" smtClean="0"/>
              <a:t>manusia</a:t>
            </a:r>
            <a:r>
              <a:rPr lang="en-US" dirty="0" smtClean="0"/>
              <a:t> </a:t>
            </a:r>
            <a:r>
              <a:rPr lang="en-US" dirty="0" err="1" smtClean="0"/>
              <a:t>dalam</a:t>
            </a:r>
            <a:r>
              <a:rPr lang="en-US" dirty="0" smtClean="0"/>
              <a:t> </a:t>
            </a:r>
            <a:r>
              <a:rPr lang="en-US" dirty="0" err="1" smtClean="0"/>
              <a:t>kehidupannya</a:t>
            </a:r>
            <a:r>
              <a:rPr lang="en-US" sz="3600" dirty="0" smtClean="0">
                <a:latin typeface="Arial"/>
              </a:rPr>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23850" y="277813"/>
            <a:ext cx="8569325" cy="1279525"/>
          </a:xfrm>
          <a:solidFill>
            <a:srgbClr val="006600"/>
          </a:solidFill>
          <a:ln w="76200" cmpd="tri">
            <a:solidFill>
              <a:schemeClr val="tx1"/>
            </a:solidFill>
          </a:ln>
        </p:spPr>
        <p:txBody>
          <a:bodyPr/>
          <a:lstStyle/>
          <a:p>
            <a:r>
              <a:rPr lang="en-US" sz="4000" b="1">
                <a:solidFill>
                  <a:srgbClr val="CCFF33"/>
                </a:solidFill>
              </a:rPr>
              <a:t>Dr.Abdul Sattar Fathullah Sa’id :</a:t>
            </a:r>
            <a:br>
              <a:rPr lang="en-US" sz="4000" b="1">
                <a:solidFill>
                  <a:srgbClr val="CCFF33"/>
                </a:solidFill>
              </a:rPr>
            </a:br>
            <a:r>
              <a:rPr lang="en-US" sz="4000" b="1">
                <a:solidFill>
                  <a:srgbClr val="CCFF33"/>
                </a:solidFill>
              </a:rPr>
              <a:t>dalam Al-Muamalah fil Islam</a:t>
            </a:r>
          </a:p>
        </p:txBody>
      </p:sp>
      <p:sp>
        <p:nvSpPr>
          <p:cNvPr id="48131" name="Rectangle 3"/>
          <p:cNvSpPr>
            <a:spLocks noGrp="1" noChangeArrowheads="1"/>
          </p:cNvSpPr>
          <p:nvPr>
            <p:ph type="body" idx="1"/>
          </p:nvPr>
        </p:nvSpPr>
        <p:spPr>
          <a:xfrm>
            <a:off x="900113" y="3141663"/>
            <a:ext cx="7561262" cy="3097212"/>
          </a:xfrm>
          <a:solidFill>
            <a:srgbClr val="800080"/>
          </a:solidFill>
          <a:ln w="76200">
            <a:solidFill>
              <a:srgbClr val="CCFF33"/>
            </a:solidFill>
          </a:ln>
        </p:spPr>
        <p:txBody>
          <a:bodyPr/>
          <a:lstStyle/>
          <a:p>
            <a:pPr algn="l" rtl="0">
              <a:buFont typeface="Wingdings" pitchFamily="2" charset="2"/>
              <a:buNone/>
            </a:pPr>
            <a:endParaRPr lang="ar-SA"/>
          </a:p>
          <a:p>
            <a:pPr algn="ctr">
              <a:buFont typeface="Wingdings" pitchFamily="2" charset="2"/>
              <a:buNone/>
            </a:pPr>
            <a:r>
              <a:rPr lang="ar-SA" sz="2800"/>
              <a:t>معاملة هي الأحكام المتعلقات بتصرفات  الناس في شؤنهم الدنيوية</a:t>
            </a:r>
          </a:p>
          <a:p>
            <a:pPr algn="ctr">
              <a:buFont typeface="Wingdings" pitchFamily="2" charset="2"/>
              <a:buNone/>
            </a:pPr>
            <a:r>
              <a:rPr lang="ar-SA" sz="2800"/>
              <a:t> كأحكام البيع والرهن والتجارة والمزا رعة والصنعة</a:t>
            </a:r>
          </a:p>
          <a:p>
            <a:pPr algn="ctr">
              <a:buFont typeface="Wingdings" pitchFamily="2" charset="2"/>
              <a:buNone/>
            </a:pPr>
            <a:r>
              <a:rPr lang="ar-SA" sz="2800"/>
              <a:t> والاجارة والشركة والمضاربة والنكاح و الرضاع والطلاق </a:t>
            </a:r>
          </a:p>
          <a:p>
            <a:pPr algn="ctr">
              <a:buFont typeface="Wingdings" pitchFamily="2" charset="2"/>
              <a:buNone/>
            </a:pPr>
            <a:r>
              <a:rPr lang="ar-SA" sz="2800"/>
              <a:t>والعدة  والهبات والهديات والموارث والوصايا والحرب والصلح </a:t>
            </a:r>
            <a:endParaRPr lang="en-US" sz="2800"/>
          </a:p>
        </p:txBody>
      </p:sp>
      <p:sp>
        <p:nvSpPr>
          <p:cNvPr id="48132" name="AutoShape 4"/>
          <p:cNvSpPr>
            <a:spLocks noChangeArrowheads="1"/>
          </p:cNvSpPr>
          <p:nvPr/>
        </p:nvSpPr>
        <p:spPr bwMode="auto">
          <a:xfrm>
            <a:off x="3851275" y="1773238"/>
            <a:ext cx="1584325" cy="976312"/>
          </a:xfrm>
          <a:prstGeom prst="downArrow">
            <a:avLst>
              <a:gd name="adj1" fmla="val 50000"/>
              <a:gd name="adj2" fmla="val 25000"/>
            </a:avLst>
          </a:prstGeom>
          <a:solidFill>
            <a:srgbClr val="660033"/>
          </a:solidFill>
          <a:ln w="57150" cmpd="thinThick">
            <a:solidFill>
              <a:srgbClr val="CCFF33"/>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AutoShape 4"/>
          <p:cNvSpPr>
            <a:spLocks noChangeArrowheads="1"/>
          </p:cNvSpPr>
          <p:nvPr/>
        </p:nvSpPr>
        <p:spPr bwMode="auto">
          <a:xfrm>
            <a:off x="323850" y="1"/>
            <a:ext cx="8424863" cy="5929329"/>
          </a:xfrm>
          <a:prstGeom prst="horizontalScroll">
            <a:avLst>
              <a:gd name="adj" fmla="val 12500"/>
            </a:avLst>
          </a:prstGeom>
          <a:solidFill>
            <a:srgbClr val="660033"/>
          </a:solidFill>
          <a:ln w="9525">
            <a:solidFill>
              <a:schemeClr val="tx1"/>
            </a:solidFill>
            <a:round/>
            <a:headEnd/>
            <a:tailEnd/>
          </a:ln>
          <a:effectLst/>
        </p:spPr>
        <p:txBody>
          <a:bodyPr wrap="none" anchor="ctr"/>
          <a:lstStyle/>
          <a:p>
            <a:pPr algn="ctr"/>
            <a:r>
              <a:rPr lang="en-US" b="1" u="sng" dirty="0" err="1">
                <a:solidFill>
                  <a:srgbClr val="CCFF33"/>
                </a:solidFill>
                <a:effectLst>
                  <a:outerShdw blurRad="38100" dist="38100" dir="2700000" algn="tl">
                    <a:srgbClr val="000000"/>
                  </a:outerShdw>
                </a:effectLst>
              </a:rPr>
              <a:t>Dr.Abdul</a:t>
            </a:r>
            <a:r>
              <a:rPr lang="en-US" b="1" u="sng" dirty="0">
                <a:solidFill>
                  <a:srgbClr val="CCFF33"/>
                </a:solidFill>
                <a:effectLst>
                  <a:outerShdw blurRad="38100" dist="38100" dir="2700000" algn="tl">
                    <a:srgbClr val="000000"/>
                  </a:outerShdw>
                </a:effectLst>
              </a:rPr>
              <a:t> </a:t>
            </a:r>
            <a:r>
              <a:rPr lang="en-US" b="1" u="sng" dirty="0" err="1">
                <a:solidFill>
                  <a:srgbClr val="CCFF33"/>
                </a:solidFill>
                <a:effectLst>
                  <a:outerShdw blurRad="38100" dist="38100" dir="2700000" algn="tl">
                    <a:srgbClr val="000000"/>
                  </a:outerShdw>
                </a:effectLst>
              </a:rPr>
              <a:t>Sattar</a:t>
            </a:r>
            <a:r>
              <a:rPr lang="en-US" b="1" u="sng" dirty="0">
                <a:solidFill>
                  <a:srgbClr val="CCFF33"/>
                </a:solidFill>
                <a:effectLst>
                  <a:outerShdw blurRad="38100" dist="38100" dir="2700000" algn="tl">
                    <a:srgbClr val="000000"/>
                  </a:outerShdw>
                </a:effectLst>
              </a:rPr>
              <a:t> </a:t>
            </a:r>
            <a:r>
              <a:rPr lang="en-US" b="1" u="sng" dirty="0" err="1">
                <a:solidFill>
                  <a:srgbClr val="CCFF33"/>
                </a:solidFill>
                <a:effectLst>
                  <a:outerShdw blurRad="38100" dist="38100" dir="2700000" algn="tl">
                    <a:srgbClr val="000000"/>
                  </a:outerShdw>
                </a:effectLst>
              </a:rPr>
              <a:t>Fathullah</a:t>
            </a:r>
            <a:r>
              <a:rPr lang="en-US" b="1" u="sng" dirty="0">
                <a:solidFill>
                  <a:srgbClr val="CCFF33"/>
                </a:solidFill>
                <a:effectLst>
                  <a:outerShdw blurRad="38100" dist="38100" dir="2700000" algn="tl">
                    <a:srgbClr val="000000"/>
                  </a:outerShdw>
                </a:effectLst>
              </a:rPr>
              <a:t> </a:t>
            </a:r>
            <a:r>
              <a:rPr lang="en-US" b="1" u="sng" dirty="0" err="1">
                <a:solidFill>
                  <a:srgbClr val="CCFF33"/>
                </a:solidFill>
                <a:effectLst>
                  <a:outerShdw blurRad="38100" dist="38100" dir="2700000" algn="tl">
                    <a:srgbClr val="000000"/>
                  </a:outerShdw>
                </a:effectLst>
              </a:rPr>
              <a:t>Sa</a:t>
            </a:r>
            <a:r>
              <a:rPr lang="en-US" b="1" u="sng" dirty="0" err="1">
                <a:solidFill>
                  <a:srgbClr val="CCFF33"/>
                </a:solidFill>
                <a:effectLst>
                  <a:outerShdw blurRad="38100" dist="38100" dir="2700000" algn="tl">
                    <a:srgbClr val="000000"/>
                  </a:outerShdw>
                </a:effectLst>
                <a:latin typeface="Arial"/>
              </a:rPr>
              <a:t>’</a:t>
            </a:r>
            <a:r>
              <a:rPr lang="en-US" b="1" u="sng" dirty="0" err="1">
                <a:solidFill>
                  <a:srgbClr val="CCFF33"/>
                </a:solidFill>
                <a:effectLst>
                  <a:outerShdw blurRad="38100" dist="38100" dir="2700000" algn="tl">
                    <a:srgbClr val="000000"/>
                  </a:outerShdw>
                </a:effectLst>
              </a:rPr>
              <a:t>id</a:t>
            </a:r>
            <a:r>
              <a:rPr lang="en-US" b="1" u="sng" dirty="0">
                <a:solidFill>
                  <a:srgbClr val="CCFF33"/>
                </a:solidFill>
                <a:effectLst>
                  <a:outerShdw blurRad="38100" dist="38100" dir="2700000" algn="tl">
                    <a:srgbClr val="000000"/>
                  </a:outerShdw>
                </a:effectLst>
              </a:rPr>
              <a:t> :</a:t>
            </a:r>
            <a:endParaRPr lang="en-US" sz="2800" b="1" u="sng" dirty="0">
              <a:solidFill>
                <a:srgbClr val="CCFF33"/>
              </a:solidFill>
              <a:effectLst>
                <a:outerShdw blurRad="38100" dist="38100" dir="2700000" algn="tl">
                  <a:srgbClr val="000000"/>
                </a:outerShdw>
              </a:effectLst>
            </a:endParaRPr>
          </a:p>
          <a:p>
            <a:pPr algn="ctr"/>
            <a:r>
              <a:rPr lang="en-US" sz="2800" dirty="0">
                <a:effectLst>
                  <a:outerShdw blurRad="38100" dist="38100" dir="2700000" algn="tl">
                    <a:srgbClr val="000000"/>
                  </a:outerShdw>
                </a:effectLst>
              </a:rPr>
              <a:t>  </a:t>
            </a:r>
            <a:r>
              <a:rPr lang="en-US" sz="2800" dirty="0">
                <a:effectLst>
                  <a:outerShdw blurRad="38100" dist="38100" dir="2700000" algn="tl">
                    <a:srgbClr val="000000"/>
                  </a:outerShdw>
                </a:effectLst>
                <a:latin typeface="Arial"/>
              </a:rPr>
              <a:t>“</a:t>
            </a:r>
            <a:r>
              <a:rPr lang="en-US" sz="2800" dirty="0" err="1">
                <a:effectLst>
                  <a:outerShdw blurRad="38100" dist="38100" dir="2700000" algn="tl">
                    <a:srgbClr val="000000"/>
                  </a:outerShdw>
                </a:effectLst>
              </a:rPr>
              <a:t>Fiqh</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muamalat</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ialah</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hukum</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syari</a:t>
            </a:r>
            <a:r>
              <a:rPr lang="en-US" sz="2800" dirty="0" err="1">
                <a:effectLst>
                  <a:outerShdw blurRad="38100" dist="38100" dir="2700000" algn="tl">
                    <a:srgbClr val="000000"/>
                  </a:outerShdw>
                </a:effectLst>
                <a:latin typeface="Arial"/>
              </a:rPr>
              <a:t>’</a:t>
            </a:r>
            <a:r>
              <a:rPr lang="en-US" sz="2800" dirty="0" err="1">
                <a:effectLst>
                  <a:outerShdw blurRad="38100" dist="38100" dir="2700000" algn="tl">
                    <a:srgbClr val="000000"/>
                  </a:outerShdw>
                </a:effectLst>
              </a:rPr>
              <a:t>ah</a:t>
            </a:r>
            <a:r>
              <a:rPr lang="en-US" sz="2800" dirty="0">
                <a:effectLst>
                  <a:outerShdw blurRad="38100" dist="38100" dir="2700000" algn="tl">
                    <a:srgbClr val="000000"/>
                  </a:outerShdw>
                </a:effectLst>
              </a:rPr>
              <a:t> </a:t>
            </a:r>
          </a:p>
          <a:p>
            <a:pPr algn="ctr" rtl="0"/>
            <a:r>
              <a:rPr lang="en-US" sz="2800" dirty="0">
                <a:effectLst>
                  <a:outerShdw blurRad="38100" dist="38100" dir="2700000" algn="tl">
                    <a:srgbClr val="000000"/>
                  </a:outerShdw>
                </a:effectLst>
              </a:rPr>
              <a:t>yang </a:t>
            </a:r>
            <a:r>
              <a:rPr lang="en-US" sz="2800" dirty="0" err="1">
                <a:effectLst>
                  <a:outerShdw blurRad="38100" dist="38100" dir="2700000" algn="tl">
                    <a:srgbClr val="000000"/>
                  </a:outerShdw>
                </a:effectLst>
              </a:rPr>
              <a:t>berkaitan</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dengan</a:t>
            </a:r>
            <a:r>
              <a:rPr lang="en-US" sz="2800" dirty="0">
                <a:effectLst>
                  <a:outerShdw blurRad="38100" dist="38100" dir="2700000" algn="tl">
                    <a:srgbClr val="000000"/>
                  </a:outerShdw>
                </a:effectLst>
              </a:rPr>
              <a:t> </a:t>
            </a:r>
          </a:p>
          <a:p>
            <a:pPr algn="ctr"/>
            <a:r>
              <a:rPr lang="en-US" sz="2800" dirty="0" err="1">
                <a:effectLst>
                  <a:outerShdw blurRad="38100" dist="38100" dir="2700000" algn="tl">
                    <a:srgbClr val="000000"/>
                  </a:outerShdw>
                </a:effectLst>
              </a:rPr>
              <a:t>transaksi</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manusia</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mengenai</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jual</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beli</a:t>
            </a:r>
            <a:r>
              <a:rPr lang="en-US" sz="2800" dirty="0">
                <a:effectLst>
                  <a:outerShdw blurRad="38100" dist="38100" dir="2700000" algn="tl">
                    <a:srgbClr val="000000"/>
                  </a:outerShdw>
                </a:effectLst>
              </a:rPr>
              <a:t>, </a:t>
            </a:r>
          </a:p>
          <a:p>
            <a:pPr algn="ctr" rtl="0"/>
            <a:r>
              <a:rPr lang="en-US" sz="2800" dirty="0" err="1">
                <a:effectLst>
                  <a:outerShdw blurRad="38100" dist="38100" dir="2700000" algn="tl">
                    <a:srgbClr val="000000"/>
                  </a:outerShdw>
                </a:effectLst>
              </a:rPr>
              <a:t>gadai</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perdagangan</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pertanian</a:t>
            </a:r>
            <a:r>
              <a:rPr lang="en-US" sz="2800" dirty="0">
                <a:effectLst>
                  <a:outerShdw blurRad="38100" dist="38100" dir="2700000" algn="tl">
                    <a:srgbClr val="000000"/>
                  </a:outerShdw>
                </a:effectLst>
              </a:rPr>
              <a:t>,</a:t>
            </a:r>
          </a:p>
          <a:p>
            <a:pPr algn="ctr" rtl="0"/>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sewa,menyewa</a:t>
            </a:r>
            <a:r>
              <a:rPr lang="en-US" sz="2800" dirty="0">
                <a:effectLst>
                  <a:outerShdw blurRad="38100" dist="38100" dir="2700000" algn="tl">
                    <a:srgbClr val="000000"/>
                  </a:outerShdw>
                </a:effectLst>
              </a:rPr>
              <a:t>, </a:t>
            </a:r>
          </a:p>
          <a:p>
            <a:pPr algn="ctr" rtl="0"/>
            <a:r>
              <a:rPr lang="en-US" sz="2800" dirty="0" err="1">
                <a:effectLst>
                  <a:outerShdw blurRad="38100" dist="38100" dir="2700000" algn="tl">
                    <a:srgbClr val="000000"/>
                  </a:outerShdw>
                </a:effectLst>
              </a:rPr>
              <a:t>perkongsian</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perkawinan</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penyusuan</a:t>
            </a:r>
            <a:r>
              <a:rPr lang="en-US" sz="2800" dirty="0">
                <a:effectLst>
                  <a:outerShdw blurRad="38100" dist="38100" dir="2700000" algn="tl">
                    <a:srgbClr val="000000"/>
                  </a:outerShdw>
                </a:effectLst>
              </a:rPr>
              <a:t> </a:t>
            </a:r>
          </a:p>
          <a:p>
            <a:pPr algn="ctr" rtl="0"/>
            <a:r>
              <a:rPr lang="en-US" sz="2800" dirty="0" err="1">
                <a:effectLst>
                  <a:outerShdw blurRad="38100" dist="38100" dir="2700000" algn="tl">
                    <a:srgbClr val="000000"/>
                  </a:outerShdw>
                </a:effectLst>
              </a:rPr>
              <a:t>thalak</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iddah</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hibah</a:t>
            </a:r>
            <a:r>
              <a:rPr lang="en-US" sz="2800" dirty="0">
                <a:effectLst>
                  <a:outerShdw blurRad="38100" dist="38100" dir="2700000" algn="tl">
                    <a:srgbClr val="000000"/>
                  </a:outerShdw>
                </a:effectLst>
              </a:rPr>
              <a:t> &amp; </a:t>
            </a:r>
            <a:r>
              <a:rPr lang="en-US" sz="2800" dirty="0" err="1">
                <a:effectLst>
                  <a:outerShdw blurRad="38100" dist="38100" dir="2700000" algn="tl">
                    <a:srgbClr val="000000"/>
                  </a:outerShdw>
                </a:effectLst>
              </a:rPr>
              <a:t>hadiah</a:t>
            </a:r>
            <a:r>
              <a:rPr lang="en-US" sz="2800" dirty="0">
                <a:effectLst>
                  <a:outerShdw blurRad="38100" dist="38100" dir="2700000" algn="tl">
                    <a:srgbClr val="000000"/>
                  </a:outerShdw>
                </a:effectLst>
              </a:rPr>
              <a:t>, </a:t>
            </a:r>
          </a:p>
          <a:p>
            <a:pPr algn="ctr" rtl="0"/>
            <a:r>
              <a:rPr lang="en-US" sz="2800" dirty="0" err="1">
                <a:effectLst>
                  <a:outerShdw blurRad="38100" dist="38100" dir="2700000" algn="tl">
                    <a:srgbClr val="000000"/>
                  </a:outerShdw>
                </a:effectLst>
              </a:rPr>
              <a:t>washiat</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warisan</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perang</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dan</a:t>
            </a:r>
            <a:r>
              <a:rPr lang="en-US" sz="2800" dirty="0">
                <a:effectLst>
                  <a:outerShdw blurRad="38100" dist="38100" dir="2700000" algn="tl">
                    <a:srgbClr val="000000"/>
                  </a:outerShdw>
                </a:effectLst>
              </a:rPr>
              <a:t> </a:t>
            </a:r>
            <a:r>
              <a:rPr lang="en-US" sz="2800" dirty="0" err="1">
                <a:effectLst>
                  <a:outerShdw blurRad="38100" dist="38100" dir="2700000" algn="tl">
                    <a:srgbClr val="000000"/>
                  </a:outerShdw>
                </a:effectLst>
              </a:rPr>
              <a:t>damai</a:t>
            </a:r>
            <a:r>
              <a:rPr lang="en-US" sz="2800" dirty="0">
                <a:effectLst>
                  <a:outerShdw blurRad="38100" dist="38100" dir="2700000" algn="tl">
                    <a:srgbClr val="000000"/>
                  </a:outerShdw>
                </a:effectLst>
                <a:latin typeface="Arial"/>
              </a:rPr>
              <a:t>”</a:t>
            </a:r>
            <a:r>
              <a:rPr lang="en-US" sz="2800" dirty="0">
                <a:effectLst>
                  <a:outerShdw blurRad="38100" dist="38100" dir="2700000" algn="tl">
                    <a:srgbClr val="000000"/>
                  </a:outerShdw>
                </a:effectLst>
              </a:rPr>
              <a:t>.</a:t>
            </a:r>
          </a:p>
          <a:p>
            <a:pPr algn="ctr"/>
            <a:endParaRPr lang="en-US" sz="2800" dirty="0"/>
          </a:p>
        </p:txBody>
      </p:sp>
      <p:sp>
        <p:nvSpPr>
          <p:cNvPr id="41989" name="AutoShape 5"/>
          <p:cNvSpPr>
            <a:spLocks noChangeArrowheads="1"/>
          </p:cNvSpPr>
          <p:nvPr/>
        </p:nvSpPr>
        <p:spPr bwMode="auto">
          <a:xfrm>
            <a:off x="1187450" y="5786455"/>
            <a:ext cx="7488238" cy="927084"/>
          </a:xfrm>
          <a:prstGeom prst="roundRect">
            <a:avLst>
              <a:gd name="adj" fmla="val 49116"/>
            </a:avLst>
          </a:prstGeom>
          <a:solidFill>
            <a:srgbClr val="006600"/>
          </a:solidFill>
          <a:ln w="9525">
            <a:solidFill>
              <a:schemeClr val="tx1"/>
            </a:solidFill>
            <a:round/>
            <a:headEnd/>
            <a:tailEnd/>
          </a:ln>
          <a:effectLst/>
        </p:spPr>
        <p:txBody>
          <a:bodyPr wrap="none" anchor="ctr"/>
          <a:lstStyle/>
          <a:p>
            <a:pPr algn="ctr"/>
            <a:r>
              <a:rPr lang="en-US" sz="1600" b="1">
                <a:solidFill>
                  <a:srgbClr val="CCFF33"/>
                </a:solidFill>
              </a:rPr>
              <a:t>Al-Muamalah fil Islam, Makkah, Rabithah alam Al-Islami, hlm.12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2800"/>
              <a:t>Dalam konteks </a:t>
            </a:r>
            <a:r>
              <a:rPr lang="en-US" sz="2800" i="1"/>
              <a:t>muamalah</a:t>
            </a:r>
            <a:r>
              <a:rPr lang="en-US" sz="2800"/>
              <a:t> dalam makna luas, Ibnu Abidin membagi muamalah kepada 5 bidang </a:t>
            </a:r>
          </a:p>
        </p:txBody>
      </p:sp>
      <p:sp>
        <p:nvSpPr>
          <p:cNvPr id="45059" name="Rectangle 3"/>
          <p:cNvSpPr>
            <a:spLocks noGrp="1" noChangeArrowheads="1"/>
          </p:cNvSpPr>
          <p:nvPr>
            <p:ph type="body" idx="1"/>
          </p:nvPr>
        </p:nvSpPr>
        <p:spPr/>
        <p:txBody>
          <a:bodyPr/>
          <a:lstStyle/>
          <a:p>
            <a:pPr algn="l" rtl="0"/>
            <a:r>
              <a:rPr lang="en-US" i="1">
                <a:solidFill>
                  <a:srgbClr val="CCFF33"/>
                </a:solidFill>
              </a:rPr>
              <a:t>Mu</a:t>
            </a:r>
            <a:r>
              <a:rPr lang="en-US" i="1">
                <a:solidFill>
                  <a:srgbClr val="CCFF33"/>
                </a:solidFill>
                <a:latin typeface="Arial"/>
              </a:rPr>
              <a:t>’</a:t>
            </a:r>
            <a:r>
              <a:rPr lang="en-US" i="1">
                <a:solidFill>
                  <a:srgbClr val="CCFF33"/>
                </a:solidFill>
              </a:rPr>
              <a:t>awadhah Maliyah</a:t>
            </a:r>
            <a:r>
              <a:rPr lang="en-US"/>
              <a:t> (hukum kebendaan)</a:t>
            </a:r>
          </a:p>
          <a:p>
            <a:pPr algn="l" rtl="0"/>
            <a:r>
              <a:rPr lang="en-US">
                <a:solidFill>
                  <a:srgbClr val="CCFF33"/>
                </a:solidFill>
              </a:rPr>
              <a:t>Munakahat</a:t>
            </a:r>
            <a:r>
              <a:rPr lang="en-US"/>
              <a:t> (Hukum perkawinan)</a:t>
            </a:r>
          </a:p>
          <a:p>
            <a:pPr algn="l" rtl="0"/>
            <a:r>
              <a:rPr lang="en-US">
                <a:solidFill>
                  <a:schemeClr val="accent2"/>
                </a:solidFill>
              </a:rPr>
              <a:t>Muhasanat</a:t>
            </a:r>
            <a:r>
              <a:rPr lang="en-US"/>
              <a:t> (Hukum Acara)</a:t>
            </a:r>
          </a:p>
          <a:p>
            <a:pPr algn="l" rtl="0"/>
            <a:r>
              <a:rPr lang="en-US">
                <a:solidFill>
                  <a:srgbClr val="66FF66"/>
                </a:solidFill>
              </a:rPr>
              <a:t>Amanat dan </a:t>
            </a:r>
            <a:r>
              <a:rPr lang="en-US">
                <a:solidFill>
                  <a:srgbClr val="66FF66"/>
                </a:solidFill>
                <a:latin typeface="Arial"/>
              </a:rPr>
              <a:t>‘</a:t>
            </a:r>
            <a:r>
              <a:rPr lang="en-US">
                <a:solidFill>
                  <a:srgbClr val="66FF66"/>
                </a:solidFill>
              </a:rPr>
              <a:t>Ariyah</a:t>
            </a:r>
            <a:r>
              <a:rPr lang="en-US"/>
              <a:t> (Pinjaman)</a:t>
            </a:r>
          </a:p>
          <a:p>
            <a:pPr algn="l" rtl="0"/>
            <a:r>
              <a:rPr lang="en-US">
                <a:solidFill>
                  <a:srgbClr val="FF0000"/>
                </a:solidFill>
              </a:rPr>
              <a:t>Tirkah</a:t>
            </a:r>
            <a:r>
              <a:rPr lang="en-US"/>
              <a:t> (harta warisan)</a:t>
            </a:r>
          </a:p>
        </p:txBody>
      </p:sp>
      <p:sp>
        <p:nvSpPr>
          <p:cNvPr id="45060" name="AutoShape 4"/>
          <p:cNvSpPr>
            <a:spLocks noChangeArrowheads="1"/>
          </p:cNvSpPr>
          <p:nvPr/>
        </p:nvSpPr>
        <p:spPr bwMode="auto">
          <a:xfrm>
            <a:off x="5580063" y="4375150"/>
            <a:ext cx="3563937" cy="2482850"/>
          </a:xfrm>
          <a:prstGeom prst="cloudCallout">
            <a:avLst>
              <a:gd name="adj1" fmla="val 15477"/>
              <a:gd name="adj2" fmla="val -171292"/>
            </a:avLst>
          </a:prstGeom>
          <a:solidFill>
            <a:srgbClr val="FFFFFF"/>
          </a:solidFill>
          <a:ln w="57150">
            <a:solidFill>
              <a:srgbClr val="800080"/>
            </a:solidFill>
            <a:round/>
            <a:headEnd/>
            <a:tailEnd/>
          </a:ln>
          <a:effectLst/>
        </p:spPr>
        <p:txBody>
          <a:bodyPr/>
          <a:lstStyle/>
          <a:p>
            <a:pPr algn="ctr"/>
            <a:r>
              <a:rPr lang="en-US" b="1">
                <a:solidFill>
                  <a:srgbClr val="FF0000"/>
                </a:solidFill>
              </a:rPr>
              <a:t>Dalam kajian</a:t>
            </a:r>
          </a:p>
          <a:p>
            <a:pPr algn="ctr"/>
            <a:r>
              <a:rPr lang="en-US" b="1">
                <a:solidFill>
                  <a:srgbClr val="FF0000"/>
                </a:solidFill>
              </a:rPr>
              <a:t>muamalah kita, pengertian luas ini</a:t>
            </a:r>
          </a:p>
          <a:p>
            <a:pPr algn="ctr"/>
            <a:r>
              <a:rPr lang="en-US" b="1">
                <a:solidFill>
                  <a:srgbClr val="FF0000"/>
                </a:solidFill>
              </a:rPr>
              <a:t>tidak kita</a:t>
            </a:r>
          </a:p>
          <a:p>
            <a:pPr algn="ctr"/>
            <a:r>
              <a:rPr lang="en-US" b="1">
                <a:solidFill>
                  <a:srgbClr val="FF0000"/>
                </a:solidFill>
              </a:rPr>
              <a:t>gunakan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00113" y="1628775"/>
            <a:ext cx="7056437" cy="1279525"/>
          </a:xfrm>
          <a:ln w="76200">
            <a:solidFill>
              <a:srgbClr val="CC6600"/>
            </a:solidFill>
          </a:ln>
        </p:spPr>
        <p:txBody>
          <a:bodyPr/>
          <a:lstStyle/>
          <a:p>
            <a:r>
              <a:rPr lang="en-US" sz="4000"/>
              <a:t>Pengertian Muamalah </a:t>
            </a:r>
            <a:br>
              <a:rPr lang="en-US" sz="4000"/>
            </a:br>
            <a:r>
              <a:rPr lang="en-US" sz="4000"/>
              <a:t>Secara Luas</a:t>
            </a:r>
          </a:p>
        </p:txBody>
      </p:sp>
      <p:sp>
        <p:nvSpPr>
          <p:cNvPr id="38915" name="Rectangle 3"/>
          <p:cNvSpPr>
            <a:spLocks noGrp="1" noChangeArrowheads="1"/>
          </p:cNvSpPr>
          <p:nvPr>
            <p:ph type="body" idx="1"/>
          </p:nvPr>
        </p:nvSpPr>
        <p:spPr>
          <a:xfrm>
            <a:off x="611188" y="4508500"/>
            <a:ext cx="8002587" cy="2087563"/>
          </a:xfrm>
          <a:ln w="76200" cmpd="tri">
            <a:solidFill>
              <a:schemeClr val="accent1"/>
            </a:solidFill>
          </a:ln>
        </p:spPr>
        <p:txBody>
          <a:bodyPr/>
          <a:lstStyle/>
          <a:p>
            <a:pPr algn="ctr" rtl="0">
              <a:buFont typeface="Wingdings" pitchFamily="2" charset="2"/>
              <a:buNone/>
            </a:pPr>
            <a:r>
              <a:rPr lang="en-US"/>
              <a:t>  </a:t>
            </a:r>
            <a:r>
              <a:rPr lang="en-US" sz="2800">
                <a:latin typeface="Arial"/>
              </a:rPr>
              <a:t>“</a:t>
            </a:r>
            <a:r>
              <a:rPr lang="en-US" sz="2800"/>
              <a:t>Muamalah adalah : </a:t>
            </a:r>
            <a:r>
              <a:rPr lang="en-US" sz="2800" u="sng">
                <a:latin typeface="Arial"/>
              </a:rPr>
              <a:t>“</a:t>
            </a:r>
            <a:r>
              <a:rPr lang="en-US" sz="2800" u="sng"/>
              <a:t>Aturan-aturan Allah untuk mengatur manusia dalam kaitannya dengan urusan duniawi dalam pergaulan sosial</a:t>
            </a:r>
            <a:r>
              <a:rPr lang="en-US" sz="2800" u="sng">
                <a:latin typeface="Arial"/>
              </a:rPr>
              <a:t>”</a:t>
            </a:r>
            <a:r>
              <a:rPr lang="en-US" sz="2800" u="sng"/>
              <a:t>.</a:t>
            </a:r>
            <a:endParaRPr lang="ar-SA" sz="2800" u="sng"/>
          </a:p>
          <a:p>
            <a:pPr algn="ctr" rtl="0">
              <a:buFont typeface="Wingdings" pitchFamily="2" charset="2"/>
              <a:buNone/>
            </a:pPr>
            <a:endParaRPr lang="en-US" sz="2800" u="sng"/>
          </a:p>
        </p:txBody>
      </p:sp>
      <p:sp>
        <p:nvSpPr>
          <p:cNvPr id="38916" name="AutoShape 4"/>
          <p:cNvSpPr>
            <a:spLocks noChangeArrowheads="1"/>
          </p:cNvSpPr>
          <p:nvPr/>
        </p:nvSpPr>
        <p:spPr bwMode="auto">
          <a:xfrm>
            <a:off x="827088" y="260350"/>
            <a:ext cx="7345362" cy="1008063"/>
          </a:xfrm>
          <a:prstGeom prst="ellipseRibbon2">
            <a:avLst>
              <a:gd name="adj1" fmla="val 25000"/>
              <a:gd name="adj2" fmla="val 59630"/>
              <a:gd name="adj3" fmla="val 5208"/>
            </a:avLst>
          </a:prstGeom>
          <a:solidFill>
            <a:srgbClr val="FF0000"/>
          </a:solidFill>
          <a:ln w="9525">
            <a:solidFill>
              <a:schemeClr val="tx1"/>
            </a:solidFill>
            <a:round/>
            <a:headEnd/>
            <a:tailEnd/>
          </a:ln>
          <a:effectLst/>
        </p:spPr>
        <p:txBody>
          <a:bodyPr wrap="none" anchor="ctr"/>
          <a:lstStyle/>
          <a:p>
            <a:pPr algn="ctr"/>
            <a:r>
              <a:rPr lang="en-US"/>
              <a:t>Kesimpulan</a:t>
            </a:r>
          </a:p>
        </p:txBody>
      </p:sp>
      <p:sp>
        <p:nvSpPr>
          <p:cNvPr id="38917" name="AutoShape 5"/>
          <p:cNvSpPr>
            <a:spLocks noChangeArrowheads="1"/>
          </p:cNvSpPr>
          <p:nvPr/>
        </p:nvSpPr>
        <p:spPr bwMode="auto">
          <a:xfrm rot="5400000">
            <a:off x="3949701" y="3186112"/>
            <a:ext cx="1223962" cy="98901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00"/>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1600200"/>
            <a:ext cx="8507413" cy="4530725"/>
          </a:xfrm>
        </p:spPr>
        <p:txBody>
          <a:bodyPr/>
          <a:lstStyle/>
          <a:p>
            <a:pPr algn="l" rtl="0"/>
            <a:r>
              <a:rPr lang="en-US"/>
              <a:t>Muamalah ialah : </a:t>
            </a:r>
            <a:r>
              <a:rPr lang="en-US" i="1" u="sng">
                <a:latin typeface="Arial"/>
              </a:rPr>
              <a:t>“</a:t>
            </a:r>
            <a:r>
              <a:rPr lang="en-US" i="1" u="sng"/>
              <a:t>Aturan-aturan Allah yang mengatur hubungan manusia dengan manusia dalam memperoleh dan mengembangkan harta benda</a:t>
            </a:r>
            <a:r>
              <a:rPr lang="en-US" i="1" u="sng">
                <a:latin typeface="Arial"/>
              </a:rPr>
              <a:t>”</a:t>
            </a:r>
            <a:endParaRPr lang="en-US" i="1" u="sng"/>
          </a:p>
          <a:p>
            <a:pPr algn="l" rtl="0"/>
            <a:r>
              <a:rPr lang="en-US"/>
              <a:t>Muamalah ialah </a:t>
            </a:r>
            <a:r>
              <a:rPr lang="en-US" b="1" u="sng">
                <a:latin typeface="Arial"/>
              </a:rPr>
              <a:t>“</a:t>
            </a:r>
            <a:r>
              <a:rPr lang="en-US" b="1" u="sng"/>
              <a:t>aturan tentang kegiatan ekonomi manusia</a:t>
            </a:r>
            <a:r>
              <a:rPr lang="en-US" b="1" u="sng">
                <a:latin typeface="Arial"/>
              </a:rPr>
              <a:t>”</a:t>
            </a:r>
            <a:endParaRPr lang="en-US" b="1"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333375"/>
            <a:ext cx="8137525" cy="6319838"/>
          </a:xfrm>
        </p:spPr>
        <p:txBody>
          <a:bodyPr/>
          <a:lstStyle/>
          <a:p>
            <a:r>
              <a:rPr lang="en-US" sz="3600"/>
              <a:t>Perbedaan Pengertian Muamalah </a:t>
            </a:r>
            <a:br>
              <a:rPr lang="en-US" sz="3600"/>
            </a:br>
            <a:r>
              <a:rPr lang="en-US" sz="3600"/>
              <a:t>dalam arti sempit dan luas adalah dalam cakupannya</a:t>
            </a:r>
            <a:br>
              <a:rPr lang="en-US" sz="3600"/>
            </a:br>
            <a:r>
              <a:rPr lang="en-US" sz="3600"/>
              <a:t>Pengertian luas mencakup munakahat, warisan, politik, pidana.</a:t>
            </a:r>
            <a:br>
              <a:rPr lang="en-US" sz="3600"/>
            </a:br>
            <a:r>
              <a:rPr lang="en-US" sz="3600"/>
              <a:t>Sedangkan dalam makna sempit cakupannya hanya tentang ekonomi (iqtishadiyah)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457200" y="285728"/>
          <a:ext cx="8229600" cy="6143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ChangeArrowheads="1"/>
          </p:cNvSpPr>
          <p:nvPr/>
        </p:nvSpPr>
        <p:spPr bwMode="auto">
          <a:xfrm>
            <a:off x="3348038" y="260350"/>
            <a:ext cx="2438400" cy="457200"/>
          </a:xfrm>
          <a:prstGeom prst="rect">
            <a:avLst/>
          </a:prstGeom>
          <a:solidFill>
            <a:schemeClr val="hlink"/>
          </a:solidFill>
          <a:ln w="76200" cmpd="tri">
            <a:solidFill>
              <a:srgbClr val="800080"/>
            </a:solidFill>
            <a:miter lim="800000"/>
            <a:headEnd/>
            <a:tailEnd/>
          </a:ln>
          <a:effectLst/>
        </p:spPr>
        <p:txBody>
          <a:bodyPr wrap="none" anchor="ctr"/>
          <a:lstStyle/>
          <a:p>
            <a:pPr algn="ctr" rtl="0"/>
            <a:r>
              <a:rPr lang="en-US" sz="2400">
                <a:solidFill>
                  <a:srgbClr val="660033"/>
                </a:solidFill>
                <a:latin typeface="Times New Roman" pitchFamily="18" charset="0"/>
                <a:cs typeface="Times New Roman" pitchFamily="18" charset="0"/>
              </a:rPr>
              <a:t>Muamalah</a:t>
            </a:r>
          </a:p>
        </p:txBody>
      </p:sp>
      <p:sp>
        <p:nvSpPr>
          <p:cNvPr id="53252" name="Rectangle 4"/>
          <p:cNvSpPr>
            <a:spLocks noChangeArrowheads="1"/>
          </p:cNvSpPr>
          <p:nvPr/>
        </p:nvSpPr>
        <p:spPr bwMode="auto">
          <a:xfrm>
            <a:off x="1187450" y="1412875"/>
            <a:ext cx="2592388" cy="1008063"/>
          </a:xfrm>
          <a:prstGeom prst="rect">
            <a:avLst/>
          </a:prstGeom>
          <a:solidFill>
            <a:srgbClr val="006600"/>
          </a:solidFill>
          <a:ln w="38100">
            <a:solidFill>
              <a:schemeClr val="folHlink"/>
            </a:solidFill>
            <a:miter lim="800000"/>
            <a:headEnd/>
            <a:tailEnd/>
          </a:ln>
          <a:effectLst/>
        </p:spPr>
        <p:txBody>
          <a:bodyPr wrap="none" anchor="ctr"/>
          <a:lstStyle/>
          <a:p>
            <a:pPr algn="ctr" rtl="0"/>
            <a:r>
              <a:rPr lang="en-US" sz="2400">
                <a:latin typeface="Times New Roman" pitchFamily="18" charset="0"/>
                <a:cs typeface="Times New Roman" pitchFamily="18" charset="0"/>
              </a:rPr>
              <a:t>Al-Muamalah</a:t>
            </a:r>
          </a:p>
          <a:p>
            <a:pPr algn="ctr" rtl="0"/>
            <a:r>
              <a:rPr lang="en-US" sz="2400">
                <a:latin typeface="Times New Roman" pitchFamily="18" charset="0"/>
                <a:cs typeface="Times New Roman" pitchFamily="18" charset="0"/>
              </a:rPr>
              <a:t>Al-Maddiyah</a:t>
            </a:r>
          </a:p>
        </p:txBody>
      </p:sp>
      <p:sp>
        <p:nvSpPr>
          <p:cNvPr id="53253" name="Line 5"/>
          <p:cNvSpPr>
            <a:spLocks noChangeShapeType="1"/>
          </p:cNvSpPr>
          <p:nvPr/>
        </p:nvSpPr>
        <p:spPr bwMode="auto">
          <a:xfrm>
            <a:off x="4572000" y="692150"/>
            <a:ext cx="0" cy="381000"/>
          </a:xfrm>
          <a:prstGeom prst="line">
            <a:avLst/>
          </a:prstGeom>
          <a:noFill/>
          <a:ln w="38100">
            <a:solidFill>
              <a:schemeClr val="tx1"/>
            </a:solidFill>
            <a:round/>
            <a:headEnd/>
            <a:tailEnd/>
          </a:ln>
          <a:effectLst/>
        </p:spPr>
        <p:txBody>
          <a:bodyPr wrap="none"/>
          <a:lstStyle/>
          <a:p>
            <a:endParaRPr lang="en-US"/>
          </a:p>
        </p:txBody>
      </p:sp>
      <p:sp>
        <p:nvSpPr>
          <p:cNvPr id="53254" name="Line 6"/>
          <p:cNvSpPr>
            <a:spLocks noChangeShapeType="1"/>
          </p:cNvSpPr>
          <p:nvPr/>
        </p:nvSpPr>
        <p:spPr bwMode="auto">
          <a:xfrm>
            <a:off x="2484438" y="1052513"/>
            <a:ext cx="4267200" cy="0"/>
          </a:xfrm>
          <a:prstGeom prst="line">
            <a:avLst/>
          </a:prstGeom>
          <a:noFill/>
          <a:ln w="38100">
            <a:solidFill>
              <a:schemeClr val="tx1"/>
            </a:solidFill>
            <a:round/>
            <a:headEnd/>
            <a:tailEnd/>
          </a:ln>
          <a:effectLst/>
        </p:spPr>
        <p:txBody>
          <a:bodyPr wrap="none"/>
          <a:lstStyle/>
          <a:p>
            <a:endParaRPr lang="en-US"/>
          </a:p>
        </p:txBody>
      </p:sp>
      <p:sp>
        <p:nvSpPr>
          <p:cNvPr id="53255" name="Line 7"/>
          <p:cNvSpPr>
            <a:spLocks noChangeShapeType="1"/>
          </p:cNvSpPr>
          <p:nvPr/>
        </p:nvSpPr>
        <p:spPr bwMode="auto">
          <a:xfrm>
            <a:off x="2484438" y="1052513"/>
            <a:ext cx="0" cy="304800"/>
          </a:xfrm>
          <a:prstGeom prst="line">
            <a:avLst/>
          </a:prstGeom>
          <a:noFill/>
          <a:ln w="38100">
            <a:solidFill>
              <a:schemeClr val="tx1"/>
            </a:solidFill>
            <a:round/>
            <a:headEnd/>
            <a:tailEnd type="triangle" w="med" len="med"/>
          </a:ln>
          <a:effectLst/>
        </p:spPr>
        <p:txBody>
          <a:bodyPr wrap="none"/>
          <a:lstStyle/>
          <a:p>
            <a:endParaRPr lang="en-US"/>
          </a:p>
        </p:txBody>
      </p:sp>
      <p:sp>
        <p:nvSpPr>
          <p:cNvPr id="53256" name="Line 8"/>
          <p:cNvSpPr>
            <a:spLocks noChangeShapeType="1"/>
          </p:cNvSpPr>
          <p:nvPr/>
        </p:nvSpPr>
        <p:spPr bwMode="auto">
          <a:xfrm>
            <a:off x="6732588" y="1052513"/>
            <a:ext cx="0" cy="304800"/>
          </a:xfrm>
          <a:prstGeom prst="line">
            <a:avLst/>
          </a:prstGeom>
          <a:noFill/>
          <a:ln w="38100">
            <a:solidFill>
              <a:schemeClr val="tx1"/>
            </a:solidFill>
            <a:round/>
            <a:headEnd/>
            <a:tailEnd type="triangle" w="med" len="med"/>
          </a:ln>
          <a:effectLst/>
        </p:spPr>
        <p:txBody>
          <a:bodyPr wrap="none"/>
          <a:lstStyle/>
          <a:p>
            <a:endParaRPr lang="en-US"/>
          </a:p>
        </p:txBody>
      </p:sp>
      <p:sp>
        <p:nvSpPr>
          <p:cNvPr id="53257" name="Rectangle 9"/>
          <p:cNvSpPr>
            <a:spLocks noChangeArrowheads="1"/>
          </p:cNvSpPr>
          <p:nvPr/>
        </p:nvSpPr>
        <p:spPr bwMode="auto">
          <a:xfrm>
            <a:off x="5651500" y="1412875"/>
            <a:ext cx="2376488" cy="935038"/>
          </a:xfrm>
          <a:prstGeom prst="rect">
            <a:avLst/>
          </a:prstGeom>
          <a:solidFill>
            <a:srgbClr val="006600"/>
          </a:solidFill>
          <a:ln w="76200" cmpd="tri">
            <a:solidFill>
              <a:schemeClr val="folHlink"/>
            </a:solidFill>
            <a:miter lim="800000"/>
            <a:headEnd/>
            <a:tailEnd/>
          </a:ln>
          <a:effectLst/>
        </p:spPr>
        <p:txBody>
          <a:bodyPr wrap="none" anchor="ctr"/>
          <a:lstStyle/>
          <a:p>
            <a:pPr algn="ctr" rtl="0"/>
            <a:r>
              <a:rPr lang="en-US" sz="2400">
                <a:latin typeface="Times New Roman" pitchFamily="18" charset="0"/>
                <a:cs typeface="Times New Roman" pitchFamily="18" charset="0"/>
              </a:rPr>
              <a:t>Al-Muamalah</a:t>
            </a:r>
          </a:p>
          <a:p>
            <a:pPr algn="ctr" rtl="0"/>
            <a:r>
              <a:rPr lang="en-US" sz="2400">
                <a:latin typeface="Times New Roman" pitchFamily="18" charset="0"/>
                <a:cs typeface="Times New Roman" pitchFamily="18" charset="0"/>
              </a:rPr>
              <a:t>Al-Adabiyah</a:t>
            </a:r>
          </a:p>
        </p:txBody>
      </p:sp>
      <p:sp>
        <p:nvSpPr>
          <p:cNvPr id="53275" name="AutoShape 27"/>
          <p:cNvSpPr>
            <a:spLocks noChangeArrowheads="1"/>
          </p:cNvSpPr>
          <p:nvPr/>
        </p:nvSpPr>
        <p:spPr bwMode="auto">
          <a:xfrm>
            <a:off x="323850" y="2565400"/>
            <a:ext cx="4176713" cy="3959225"/>
          </a:xfrm>
          <a:prstGeom prst="upArrowCallout">
            <a:avLst>
              <a:gd name="adj1" fmla="val 23619"/>
              <a:gd name="adj2" fmla="val 26373"/>
              <a:gd name="adj3" fmla="val 5574"/>
              <a:gd name="adj4" fmla="val 90940"/>
            </a:avLst>
          </a:prstGeom>
          <a:solidFill>
            <a:srgbClr val="800080"/>
          </a:solidFill>
          <a:ln w="9525">
            <a:solidFill>
              <a:srgbClr val="800080"/>
            </a:solidFill>
            <a:miter lim="800000"/>
            <a:headEnd/>
            <a:tailEnd/>
          </a:ln>
          <a:effectLst/>
        </p:spPr>
        <p:txBody>
          <a:bodyPr wrap="none" anchor="ctr"/>
          <a:lstStyle/>
          <a:p>
            <a:pPr algn="ctr"/>
            <a:r>
              <a:rPr lang="en-US"/>
              <a:t>Muamalah yang mengkaji </a:t>
            </a:r>
          </a:p>
          <a:p>
            <a:pPr algn="ctr"/>
            <a:r>
              <a:rPr lang="en-US"/>
              <a:t>Objeknya (bendanya).</a:t>
            </a:r>
          </a:p>
          <a:p>
            <a:pPr algn="ctr"/>
            <a:r>
              <a:rPr lang="en-US"/>
              <a:t>( Sehingga kajiannya </a:t>
            </a:r>
          </a:p>
          <a:p>
            <a:pPr algn="ctr"/>
            <a:r>
              <a:rPr lang="en-US"/>
              <a:t>Bersifat kebendaan)</a:t>
            </a:r>
          </a:p>
          <a:p>
            <a:pPr algn="ctr"/>
            <a:r>
              <a:rPr lang="en-US"/>
              <a:t>Seperti apakah benda itu</a:t>
            </a:r>
          </a:p>
          <a:p>
            <a:pPr algn="ctr"/>
            <a:r>
              <a:rPr lang="en-US"/>
              <a:t>Halal, haram, syubhat,mengan</a:t>
            </a:r>
          </a:p>
          <a:p>
            <a:pPr algn="ctr" rtl="0"/>
            <a:r>
              <a:rPr lang="en-US"/>
              <a:t>dung manfaat or mudharat</a:t>
            </a:r>
          </a:p>
          <a:p>
            <a:pPr algn="ctr"/>
            <a:endParaRPr lang="en-US"/>
          </a:p>
          <a:p>
            <a:pPr algn="ctr"/>
            <a:r>
              <a:rPr lang="en-US"/>
              <a:t>Keharusan membeli benda</a:t>
            </a:r>
          </a:p>
          <a:p>
            <a:pPr algn="ctr"/>
            <a:r>
              <a:rPr lang="en-US"/>
              <a:t>halal misalnya dimaksudkan</a:t>
            </a:r>
          </a:p>
          <a:p>
            <a:pPr algn="ctr"/>
            <a:r>
              <a:rPr lang="en-US"/>
              <a:t>Untuk mencari ridha Allah,</a:t>
            </a:r>
          </a:p>
          <a:p>
            <a:pPr algn="ctr"/>
            <a:r>
              <a:rPr lang="en-US"/>
              <a:t>Bukan profit oriented.</a:t>
            </a:r>
          </a:p>
          <a:p>
            <a:pPr algn="ctr" rtl="0"/>
            <a:endParaRPr lang="en-US"/>
          </a:p>
        </p:txBody>
      </p:sp>
      <p:sp>
        <p:nvSpPr>
          <p:cNvPr id="53276" name="AutoShape 28"/>
          <p:cNvSpPr>
            <a:spLocks noChangeArrowheads="1"/>
          </p:cNvSpPr>
          <p:nvPr/>
        </p:nvSpPr>
        <p:spPr bwMode="auto">
          <a:xfrm>
            <a:off x="4716463" y="2565400"/>
            <a:ext cx="4176712" cy="3959225"/>
          </a:xfrm>
          <a:prstGeom prst="upArrowCallout">
            <a:avLst>
              <a:gd name="adj1" fmla="val 23619"/>
              <a:gd name="adj2" fmla="val 26373"/>
              <a:gd name="adj3" fmla="val 5574"/>
              <a:gd name="adj4" fmla="val 90940"/>
            </a:avLst>
          </a:prstGeom>
          <a:solidFill>
            <a:srgbClr val="FF0000"/>
          </a:solidFill>
          <a:ln w="9525">
            <a:solidFill>
              <a:schemeClr val="tx1"/>
            </a:solidFill>
            <a:miter lim="800000"/>
            <a:headEnd/>
            <a:tailEnd/>
          </a:ln>
          <a:effectLst/>
        </p:spPr>
        <p:txBody>
          <a:bodyPr wrap="none" anchor="ctr"/>
          <a:lstStyle/>
          <a:p>
            <a:pPr algn="ctr"/>
            <a:r>
              <a:rPr lang="en-US"/>
              <a:t>Muamalah yang mengkaji </a:t>
            </a:r>
          </a:p>
          <a:p>
            <a:pPr algn="ctr"/>
            <a:r>
              <a:rPr lang="en-US"/>
              <a:t>Subjeknya,seperti kajian</a:t>
            </a:r>
          </a:p>
          <a:p>
            <a:pPr algn="ctr"/>
            <a:r>
              <a:rPr lang="en-US"/>
              <a:t>tentang </a:t>
            </a:r>
            <a:r>
              <a:rPr lang="en-US" b="1"/>
              <a:t>ijab-qabul,</a:t>
            </a:r>
            <a:r>
              <a:rPr lang="en-US"/>
              <a:t> penipuan,</a:t>
            </a:r>
          </a:p>
          <a:p>
            <a:pPr algn="ctr"/>
            <a:r>
              <a:rPr lang="en-US"/>
              <a:t>kerelaan, dusta,</a:t>
            </a:r>
          </a:p>
          <a:p>
            <a:pPr algn="ctr"/>
            <a:r>
              <a:rPr lang="en-US"/>
              <a:t>Sumpah palsu</a:t>
            </a:r>
          </a:p>
          <a:p>
            <a:pPr algn="ctr"/>
            <a:r>
              <a:rPr lang="en-US"/>
              <a:t> dan persoalan</a:t>
            </a:r>
          </a:p>
          <a:p>
            <a:pPr algn="ctr"/>
            <a:r>
              <a:rPr lang="en-US"/>
              <a:t>Yang berkaitan dengan</a:t>
            </a:r>
          </a:p>
          <a:p>
            <a:pPr algn="ctr"/>
            <a:r>
              <a:rPr lang="en-US"/>
              <a:t>Etika bisnis (adabiyah) dari</a:t>
            </a:r>
          </a:p>
          <a:p>
            <a:pPr algn="ctr"/>
            <a:r>
              <a:rPr lang="en-US"/>
              <a:t>pelakunya</a:t>
            </a:r>
          </a:p>
        </p:txBody>
      </p:sp>
      <p:sp>
        <p:nvSpPr>
          <p:cNvPr id="53277" name="AutoShape 29"/>
          <p:cNvSpPr>
            <a:spLocks noChangeArrowheads="1"/>
          </p:cNvSpPr>
          <p:nvPr/>
        </p:nvSpPr>
        <p:spPr bwMode="auto">
          <a:xfrm>
            <a:off x="250825" y="0"/>
            <a:ext cx="2376488" cy="863600"/>
          </a:xfrm>
          <a:prstGeom prst="rightArrow">
            <a:avLst>
              <a:gd name="adj1" fmla="val 62500"/>
              <a:gd name="adj2" fmla="val 68745"/>
            </a:avLst>
          </a:prstGeom>
          <a:solidFill>
            <a:srgbClr val="660033"/>
          </a:solidFill>
          <a:ln w="9525">
            <a:solidFill>
              <a:schemeClr val="tx1"/>
            </a:solidFill>
            <a:miter lim="800000"/>
            <a:headEnd/>
            <a:tailEnd/>
          </a:ln>
          <a:effectLst/>
        </p:spPr>
        <p:txBody>
          <a:bodyPr wrap="none" anchor="ctr"/>
          <a:lstStyle/>
          <a:p>
            <a:pPr algn="ctr"/>
            <a:r>
              <a:rPr lang="en-US"/>
              <a:t>Pembagian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6443663" cy="630238"/>
          </a:xfrm>
        </p:spPr>
        <p:txBody>
          <a:bodyPr/>
          <a:lstStyle/>
          <a:p>
            <a:r>
              <a:rPr lang="en-US" sz="2800"/>
              <a:t>Ruang Lingkup Fiqh Muamalah</a:t>
            </a:r>
          </a:p>
        </p:txBody>
      </p:sp>
      <p:sp>
        <p:nvSpPr>
          <p:cNvPr id="49155" name="Rectangle 3"/>
          <p:cNvSpPr>
            <a:spLocks noGrp="1" noChangeArrowheads="1"/>
          </p:cNvSpPr>
          <p:nvPr>
            <p:ph type="body" idx="1"/>
          </p:nvPr>
        </p:nvSpPr>
        <p:spPr>
          <a:xfrm>
            <a:off x="250825" y="549275"/>
            <a:ext cx="4537075" cy="6119813"/>
          </a:xfrm>
          <a:ln w="76200" cmpd="tri">
            <a:solidFill>
              <a:schemeClr val="folHlink"/>
            </a:solidFill>
          </a:ln>
        </p:spPr>
        <p:txBody>
          <a:bodyPr/>
          <a:lstStyle/>
          <a:p>
            <a:pPr marL="609600" indent="-609600" algn="l" rtl="0">
              <a:lnSpc>
                <a:spcPct val="80000"/>
              </a:lnSpc>
              <a:buSzPct val="90000"/>
              <a:buFont typeface="Wingdings" pitchFamily="2" charset="2"/>
              <a:buAutoNum type="arabicPeriod"/>
            </a:pPr>
            <a:r>
              <a:rPr lang="sv-SE" sz="1400"/>
              <a:t>Harta dan </a:t>
            </a:r>
            <a:r>
              <a:rPr lang="sv-SE" sz="1400">
                <a:latin typeface="Arial"/>
              </a:rPr>
              <a:t>’</a:t>
            </a:r>
            <a:r>
              <a:rPr lang="sv-SE" sz="1400"/>
              <a:t>Ukud </a:t>
            </a:r>
            <a:r>
              <a:rPr lang="ar-SA" sz="1400"/>
              <a:t>)</a:t>
            </a:r>
            <a:r>
              <a:rPr lang="sv-SE" sz="1400"/>
              <a:t>akad-akad)</a:t>
            </a:r>
            <a:endParaRPr lang="en-US"/>
          </a:p>
          <a:p>
            <a:pPr marL="609600" indent="-609600" algn="l" rtl="0">
              <a:lnSpc>
                <a:spcPct val="80000"/>
              </a:lnSpc>
              <a:buSzPct val="90000"/>
              <a:buFont typeface="Wingdings" pitchFamily="2" charset="2"/>
              <a:buAutoNum type="arabicPeriod"/>
            </a:pPr>
            <a:r>
              <a:rPr lang="en-US" sz="1600"/>
              <a:t>Buyu</a:t>
            </a:r>
            <a:r>
              <a:rPr lang="en-US" sz="1600">
                <a:latin typeface="Arial"/>
              </a:rPr>
              <a:t>’</a:t>
            </a:r>
            <a:r>
              <a:rPr lang="en-US" sz="1600"/>
              <a:t> (tentang jual beli)</a:t>
            </a:r>
          </a:p>
          <a:p>
            <a:pPr marL="609600" indent="-609600" algn="l" rtl="0">
              <a:lnSpc>
                <a:spcPct val="80000"/>
              </a:lnSpc>
              <a:buSzPct val="90000"/>
              <a:buFont typeface="Wingdings" pitchFamily="2" charset="2"/>
              <a:buAutoNum type="arabicPeriod"/>
            </a:pPr>
            <a:r>
              <a:rPr lang="en-US" sz="1600"/>
              <a:t>Ar-Rahn (tentang pegadaian)</a:t>
            </a:r>
          </a:p>
          <a:p>
            <a:pPr marL="609600" indent="-609600" algn="l" rtl="0">
              <a:lnSpc>
                <a:spcPct val="80000"/>
              </a:lnSpc>
              <a:buSzPct val="90000"/>
              <a:buFont typeface="Wingdings" pitchFamily="2" charset="2"/>
              <a:buAutoNum type="arabicPeriod"/>
            </a:pPr>
            <a:r>
              <a:rPr lang="en-US" sz="1600"/>
              <a:t>Hiwalah (pengalihan hutang)</a:t>
            </a:r>
          </a:p>
          <a:p>
            <a:pPr marL="609600" indent="-609600" algn="l" rtl="0">
              <a:lnSpc>
                <a:spcPct val="80000"/>
              </a:lnSpc>
              <a:buSzPct val="90000"/>
              <a:buFont typeface="Wingdings" pitchFamily="2" charset="2"/>
              <a:buAutoNum type="arabicPeriod"/>
            </a:pPr>
            <a:r>
              <a:rPr lang="en-US" sz="1600"/>
              <a:t>Ash-Shulhu (perdamaian  bisnis)</a:t>
            </a:r>
          </a:p>
          <a:p>
            <a:pPr marL="609600" indent="-609600" algn="l" rtl="0">
              <a:lnSpc>
                <a:spcPct val="80000"/>
              </a:lnSpc>
              <a:buSzPct val="90000"/>
              <a:buFont typeface="Wingdings" pitchFamily="2" charset="2"/>
              <a:buAutoNum type="arabicPeriod"/>
            </a:pPr>
            <a:r>
              <a:rPr lang="en-US" sz="1600"/>
              <a:t>Adh-Dhaman (jaminan, asuransi)</a:t>
            </a:r>
          </a:p>
          <a:p>
            <a:pPr marL="609600" indent="-609600" algn="l" rtl="0">
              <a:lnSpc>
                <a:spcPct val="80000"/>
              </a:lnSpc>
              <a:buSzPct val="90000"/>
              <a:buFont typeface="Wingdings" pitchFamily="2" charset="2"/>
              <a:buAutoNum type="arabicPeriod"/>
            </a:pPr>
            <a:r>
              <a:rPr lang="en-US" sz="1600"/>
              <a:t>Syirkah (tentang perkongsian)</a:t>
            </a:r>
          </a:p>
          <a:p>
            <a:pPr marL="609600" indent="-609600" algn="l" rtl="0">
              <a:lnSpc>
                <a:spcPct val="80000"/>
              </a:lnSpc>
              <a:buSzPct val="90000"/>
              <a:buFont typeface="Wingdings" pitchFamily="2" charset="2"/>
              <a:buAutoNum type="arabicPeriod"/>
            </a:pPr>
            <a:r>
              <a:rPr lang="en-US" sz="1600"/>
              <a:t>Wakalah (tentang perwakilan)</a:t>
            </a:r>
          </a:p>
          <a:p>
            <a:pPr marL="609600" indent="-609600" algn="l" rtl="0">
              <a:lnSpc>
                <a:spcPct val="80000"/>
              </a:lnSpc>
              <a:buSzPct val="90000"/>
              <a:buFont typeface="Wingdings" pitchFamily="2" charset="2"/>
              <a:buAutoNum type="arabicPeriod"/>
            </a:pPr>
            <a:r>
              <a:rPr lang="en-US" sz="1600"/>
              <a:t>Wadi</a:t>
            </a:r>
            <a:r>
              <a:rPr lang="en-US" sz="1600">
                <a:latin typeface="Arial"/>
              </a:rPr>
              <a:t>’</a:t>
            </a:r>
            <a:r>
              <a:rPr lang="en-US" sz="1600"/>
              <a:t>ah (tentang penitipan)</a:t>
            </a:r>
          </a:p>
          <a:p>
            <a:pPr marL="609600" indent="-609600" algn="l" rtl="0">
              <a:lnSpc>
                <a:spcPct val="80000"/>
              </a:lnSpc>
              <a:buSzPct val="90000"/>
              <a:buFont typeface="Wingdings" pitchFamily="2" charset="2"/>
              <a:buAutoNum type="arabicPeriod"/>
            </a:pPr>
            <a:r>
              <a:rPr lang="en-US" sz="1600">
                <a:latin typeface="Arial"/>
              </a:rPr>
              <a:t>‘</a:t>
            </a:r>
            <a:r>
              <a:rPr lang="en-US" sz="1600"/>
              <a:t>Ariyah (tentang peminjaman)</a:t>
            </a:r>
            <a:endParaRPr lang="sv-SE" sz="1600"/>
          </a:p>
          <a:p>
            <a:pPr marL="609600" indent="-609600" algn="l" rtl="0">
              <a:lnSpc>
                <a:spcPct val="80000"/>
              </a:lnSpc>
              <a:buSzPct val="90000"/>
              <a:buFont typeface="Wingdings" pitchFamily="2" charset="2"/>
              <a:buAutoNum type="arabicPeriod"/>
            </a:pPr>
            <a:r>
              <a:rPr lang="sv-SE" sz="1600"/>
              <a:t>Ghasab (perampasan harta orang lain dengan tidak shah)</a:t>
            </a:r>
          </a:p>
          <a:p>
            <a:pPr marL="609600" indent="-609600" algn="l" rtl="0">
              <a:lnSpc>
                <a:spcPct val="80000"/>
              </a:lnSpc>
              <a:buSzPct val="90000"/>
              <a:buFont typeface="Wingdings" pitchFamily="2" charset="2"/>
              <a:buAutoNum type="arabicPeriod"/>
            </a:pPr>
            <a:r>
              <a:rPr lang="sv-SE" sz="1600"/>
              <a:t>Syuf</a:t>
            </a:r>
            <a:r>
              <a:rPr lang="sv-SE" sz="1600">
                <a:latin typeface="Arial"/>
              </a:rPr>
              <a:t>’</a:t>
            </a:r>
            <a:r>
              <a:rPr lang="sv-SE" sz="1600"/>
              <a:t>ah (hak diutamakan dalam syirkah atau sepadan tanah)</a:t>
            </a:r>
            <a:endParaRPr lang="es-CR" sz="1600"/>
          </a:p>
          <a:p>
            <a:pPr marL="609600" indent="-609600" algn="l" rtl="0">
              <a:lnSpc>
                <a:spcPct val="80000"/>
              </a:lnSpc>
              <a:buSzPct val="90000"/>
              <a:buFont typeface="Wingdings" pitchFamily="2" charset="2"/>
              <a:buAutoNum type="arabicPeriod"/>
            </a:pPr>
            <a:r>
              <a:rPr lang="es-CR" sz="1600"/>
              <a:t>Mudharabah (syirkah modal dan tenaga)</a:t>
            </a:r>
          </a:p>
          <a:p>
            <a:pPr marL="609600" indent="-609600" algn="l" rtl="0">
              <a:lnSpc>
                <a:spcPct val="80000"/>
              </a:lnSpc>
              <a:buSzPct val="90000"/>
              <a:buFont typeface="Wingdings" pitchFamily="2" charset="2"/>
              <a:buAutoNum type="arabicPeriod"/>
            </a:pPr>
            <a:r>
              <a:rPr lang="es-CR" sz="1600"/>
              <a:t>Musaqat (syirkah dalam pengairan kebun)</a:t>
            </a:r>
          </a:p>
          <a:p>
            <a:pPr marL="609600" indent="-609600" algn="l" rtl="0">
              <a:lnSpc>
                <a:spcPct val="80000"/>
              </a:lnSpc>
              <a:buSzPct val="90000"/>
              <a:buFont typeface="Wingdings" pitchFamily="2" charset="2"/>
              <a:buAutoNum type="arabicPeriod"/>
            </a:pPr>
            <a:r>
              <a:rPr lang="es-CR" sz="1600"/>
              <a:t>Muzara</a:t>
            </a:r>
            <a:r>
              <a:rPr lang="es-CR" sz="1600">
                <a:latin typeface="Arial"/>
              </a:rPr>
              <a:t>’</a:t>
            </a:r>
            <a:r>
              <a:rPr lang="es-CR" sz="1600"/>
              <a:t>ah (kerjasama pertanian)</a:t>
            </a:r>
          </a:p>
          <a:p>
            <a:pPr marL="609600" indent="-609600" algn="l" rtl="0">
              <a:lnSpc>
                <a:spcPct val="80000"/>
              </a:lnSpc>
              <a:buSzPct val="90000"/>
              <a:buFont typeface="Wingdings" pitchFamily="2" charset="2"/>
              <a:buAutoNum type="arabicPeriod"/>
            </a:pPr>
            <a:r>
              <a:rPr lang="es-CR" sz="1600"/>
              <a:t>Kafalah (penjaminan)</a:t>
            </a:r>
          </a:p>
          <a:p>
            <a:pPr marL="609600" indent="-609600" algn="l" rtl="0">
              <a:lnSpc>
                <a:spcPct val="80000"/>
              </a:lnSpc>
              <a:buSzPct val="90000"/>
              <a:buFont typeface="Wingdings" pitchFamily="2" charset="2"/>
              <a:buAutoNum type="arabicPeriod"/>
            </a:pPr>
            <a:r>
              <a:rPr lang="es-CR" sz="1600"/>
              <a:t>Taflis (jatuh bangkrut)</a:t>
            </a:r>
          </a:p>
          <a:p>
            <a:pPr marL="609600" indent="-609600" algn="l" rtl="0">
              <a:lnSpc>
                <a:spcPct val="80000"/>
              </a:lnSpc>
              <a:buSzPct val="90000"/>
              <a:buFont typeface="Wingdings" pitchFamily="2" charset="2"/>
              <a:buAutoNum type="arabicPeriod"/>
            </a:pPr>
            <a:r>
              <a:rPr lang="es-CR" sz="1600"/>
              <a:t>Al-Hajru (batasan bertindak) </a:t>
            </a:r>
          </a:p>
          <a:p>
            <a:pPr marL="609600" indent="-609600" algn="l" rtl="0">
              <a:lnSpc>
                <a:spcPct val="80000"/>
              </a:lnSpc>
              <a:buSzPct val="90000"/>
              <a:buFont typeface="Wingdings" pitchFamily="2" charset="2"/>
              <a:buAutoNum type="arabicPeriod"/>
            </a:pPr>
            <a:r>
              <a:rPr lang="es-CR" sz="1600"/>
              <a:t>Ji</a:t>
            </a:r>
            <a:r>
              <a:rPr lang="es-CR" sz="1600">
                <a:latin typeface="Arial"/>
              </a:rPr>
              <a:t>’</a:t>
            </a:r>
            <a:r>
              <a:rPr lang="es-CR" sz="1600"/>
              <a:t>alah (sayembara, pemberian fee)</a:t>
            </a:r>
          </a:p>
          <a:p>
            <a:pPr marL="609600" indent="-609600" algn="l" rtl="0">
              <a:lnSpc>
                <a:spcPct val="80000"/>
              </a:lnSpc>
              <a:buSzPct val="90000"/>
              <a:buFont typeface="Wingdings" pitchFamily="2" charset="2"/>
              <a:buAutoNum type="arabicPeriod"/>
            </a:pPr>
            <a:r>
              <a:rPr lang="es-CR" sz="1600"/>
              <a:t>Qaradh (pejaman)</a:t>
            </a:r>
          </a:p>
        </p:txBody>
      </p:sp>
      <p:sp>
        <p:nvSpPr>
          <p:cNvPr id="49156" name="Rectangle 4"/>
          <p:cNvSpPr>
            <a:spLocks noChangeArrowheads="1"/>
          </p:cNvSpPr>
          <p:nvPr/>
        </p:nvSpPr>
        <p:spPr bwMode="auto">
          <a:xfrm>
            <a:off x="4859338" y="549275"/>
            <a:ext cx="3816350" cy="6165850"/>
          </a:xfrm>
          <a:prstGeom prst="rect">
            <a:avLst/>
          </a:prstGeom>
          <a:noFill/>
          <a:ln w="76200" cmpd="tri">
            <a:solidFill>
              <a:schemeClr val="folHlink"/>
            </a:solidFill>
            <a:miter lim="800000"/>
            <a:headEnd/>
            <a:tailEnd/>
          </a:ln>
          <a:effectLst/>
        </p:spPr>
        <p:txBody>
          <a:bodyPr/>
          <a:lstStyle/>
          <a:p>
            <a:pPr marL="609600" indent="-609600" algn="l" rtl="0">
              <a:spcBef>
                <a:spcPct val="20000"/>
              </a:spcBef>
              <a:buClr>
                <a:schemeClr val="hlink"/>
              </a:buClr>
              <a:buSzPct val="60000"/>
              <a:buFont typeface="Wingdings" pitchFamily="2" charset="2"/>
              <a:buNone/>
            </a:pPr>
            <a:endParaRPr lang="es-CR" sz="500">
              <a:effectLst>
                <a:outerShdw blurRad="38100" dist="38100" dir="2700000" algn="tl">
                  <a:srgbClr val="000000"/>
                </a:outerShdw>
              </a:effectLst>
            </a:endParaRP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Ba</a:t>
            </a:r>
            <a:r>
              <a:rPr lang="sv-SE" sz="1400">
                <a:effectLst>
                  <a:outerShdw blurRad="38100" dist="38100" dir="2700000" algn="tl">
                    <a:srgbClr val="000000"/>
                  </a:outerShdw>
                </a:effectLst>
                <a:latin typeface="Arial"/>
              </a:rPr>
              <a:t>’</a:t>
            </a:r>
            <a:r>
              <a:rPr lang="sv-SE" sz="1400">
                <a:effectLst>
                  <a:outerShdw blurRad="38100" dist="38100" dir="2700000" algn="tl">
                    <a:srgbClr val="000000"/>
                  </a:outerShdw>
                </a:effectLst>
              </a:rPr>
              <a:t>i Murabahah</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Bai</a:t>
            </a:r>
            <a:r>
              <a:rPr lang="sv-SE" sz="1400">
                <a:effectLst>
                  <a:outerShdw blurRad="38100" dist="38100" dir="2700000" algn="tl">
                    <a:srgbClr val="000000"/>
                  </a:outerShdw>
                </a:effectLst>
                <a:latin typeface="Arial"/>
              </a:rPr>
              <a:t>’</a:t>
            </a:r>
            <a:r>
              <a:rPr lang="sv-SE" sz="1400">
                <a:effectLst>
                  <a:outerShdw blurRad="38100" dist="38100" dir="2700000" algn="tl">
                    <a:srgbClr val="000000"/>
                  </a:outerShdw>
                </a:effectLst>
              </a:rPr>
              <a:t> Salam </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Bai Istishna</a:t>
            </a:r>
            <a:r>
              <a:rPr lang="sv-SE" sz="1400">
                <a:effectLst>
                  <a:outerShdw blurRad="38100" dist="38100" dir="2700000" algn="tl">
                    <a:srgbClr val="000000"/>
                  </a:outerShdw>
                </a:effectLst>
                <a:latin typeface="Arial"/>
              </a:rPr>
              <a:t>’</a:t>
            </a:r>
            <a:endParaRPr lang="sv-SE" sz="1400">
              <a:effectLst>
                <a:outerShdw blurRad="38100" dist="38100" dir="2700000" algn="tl">
                  <a:srgbClr val="000000"/>
                </a:outerShdw>
              </a:effectLst>
            </a:endParaRP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Ba</a:t>
            </a:r>
            <a:r>
              <a:rPr lang="sv-SE" sz="1400">
                <a:effectLst>
                  <a:outerShdw blurRad="38100" dist="38100" dir="2700000" algn="tl">
                    <a:srgbClr val="000000"/>
                  </a:outerShdw>
                </a:effectLst>
                <a:latin typeface="Arial"/>
              </a:rPr>
              <a:t>’</a:t>
            </a:r>
            <a:r>
              <a:rPr lang="sv-SE" sz="1400">
                <a:effectLst>
                  <a:outerShdw blurRad="38100" dist="38100" dir="2700000" algn="tl">
                    <a:srgbClr val="000000"/>
                  </a:outerShdw>
                </a:effectLst>
              </a:rPr>
              <a:t>i Muajjal dan Ba</a:t>
            </a:r>
            <a:r>
              <a:rPr lang="sv-SE" sz="1400">
                <a:effectLst>
                  <a:outerShdw blurRad="38100" dist="38100" dir="2700000" algn="tl">
                    <a:srgbClr val="000000"/>
                  </a:outerShdw>
                </a:effectLst>
                <a:latin typeface="Arial"/>
              </a:rPr>
              <a:t>’</a:t>
            </a:r>
            <a:r>
              <a:rPr lang="sv-SE" sz="1400">
                <a:effectLst>
                  <a:outerShdw blurRad="38100" dist="38100" dir="2700000" algn="tl">
                    <a:srgbClr val="000000"/>
                  </a:outerShdw>
                </a:effectLst>
              </a:rPr>
              <a:t>i Taqsith</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Ba</a:t>
            </a:r>
            <a:r>
              <a:rPr lang="sv-SE" sz="1400">
                <a:effectLst>
                  <a:outerShdw blurRad="38100" dist="38100" dir="2700000" algn="tl">
                    <a:srgbClr val="000000"/>
                  </a:outerShdw>
                </a:effectLst>
                <a:latin typeface="Arial"/>
              </a:rPr>
              <a:t>’</a:t>
            </a:r>
            <a:r>
              <a:rPr lang="sv-SE" sz="1400">
                <a:effectLst>
                  <a:outerShdw blurRad="38100" dist="38100" dir="2700000" algn="tl">
                    <a:srgbClr val="000000"/>
                  </a:outerShdw>
                </a:effectLst>
              </a:rPr>
              <a:t>i Sharf dan  Konsep Uang</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latin typeface="Arial"/>
              </a:rPr>
              <a:t>’</a:t>
            </a:r>
            <a:r>
              <a:rPr lang="sv-SE" sz="1400">
                <a:effectLst>
                  <a:outerShdw blurRad="38100" dist="38100" dir="2700000" algn="tl">
                    <a:srgbClr val="000000"/>
                  </a:outerShdw>
                </a:effectLst>
              </a:rPr>
              <a:t>Urbun (panjar/DP)</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Ijarah (se</a:t>
            </a:r>
            <a:r>
              <a:rPr lang="en-US" sz="1400">
                <a:effectLst>
                  <a:outerShdw blurRad="38100" dist="38100" dir="2700000" algn="tl">
                    <a:srgbClr val="000000"/>
                  </a:outerShdw>
                </a:effectLst>
              </a:rPr>
              <a:t>wa-</a:t>
            </a:r>
            <a:r>
              <a:rPr lang="sv-SE" sz="1400">
                <a:effectLst>
                  <a:outerShdw blurRad="38100" dist="38100" dir="2700000" algn="tl">
                    <a:srgbClr val="000000"/>
                  </a:outerShdw>
                </a:effectLst>
              </a:rPr>
              <a:t>menyewa)</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Riba</a:t>
            </a:r>
          </a:p>
          <a:p>
            <a:pPr marL="609600" indent="-609600" algn="l" rtl="0">
              <a:spcBef>
                <a:spcPct val="20000"/>
              </a:spcBef>
              <a:buClr>
                <a:schemeClr val="hlink"/>
              </a:buClr>
              <a:buSzPct val="60000"/>
              <a:buFont typeface="Wingdings" pitchFamily="2" charset="2"/>
              <a:buAutoNum type="arabicPeriod" startAt="21"/>
            </a:pPr>
            <a:r>
              <a:rPr lang="es-CR" sz="1400">
                <a:effectLst>
                  <a:outerShdw blurRad="38100" dist="38100" dir="2700000" algn="tl">
                    <a:srgbClr val="000000"/>
                  </a:outerShdw>
                </a:effectLst>
              </a:rPr>
              <a:t>Sukuk (surat utang)</a:t>
            </a:r>
            <a:endParaRPr lang="sv-SE" sz="1400">
              <a:effectLst>
                <a:outerShdw blurRad="38100" dist="38100" dir="2700000" algn="tl">
                  <a:srgbClr val="000000"/>
                </a:outerShdw>
              </a:effectLst>
            </a:endParaRP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Faraidh (warisan)</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Luqthah (barang tercecer)</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Waqaf</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Hibah</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Washiat</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Iqrar (pengakuan) </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Qismul fa</a:t>
            </a:r>
            <a:r>
              <a:rPr lang="sv-SE" sz="1400">
                <a:effectLst>
                  <a:outerShdw blurRad="38100" dist="38100" dir="2700000" algn="tl">
                    <a:srgbClr val="000000"/>
                  </a:outerShdw>
                </a:effectLst>
                <a:latin typeface="Arial"/>
              </a:rPr>
              <a:t>’</a:t>
            </a:r>
            <a:r>
              <a:rPr lang="sv-SE" sz="1400">
                <a:effectLst>
                  <a:outerShdw blurRad="38100" dist="38100" dir="2700000" algn="tl">
                    <a:srgbClr val="000000"/>
                  </a:outerShdw>
                </a:effectLst>
              </a:rPr>
              <a:t>i wal ghanimah (pembagian fa</a:t>
            </a:r>
            <a:r>
              <a:rPr lang="sv-SE" sz="1400">
                <a:effectLst>
                  <a:outerShdw blurRad="38100" dist="38100" dir="2700000" algn="tl">
                    <a:srgbClr val="000000"/>
                  </a:outerShdw>
                </a:effectLst>
                <a:latin typeface="Arial"/>
              </a:rPr>
              <a:t>’</a:t>
            </a:r>
            <a:r>
              <a:rPr lang="sv-SE" sz="1400">
                <a:effectLst>
                  <a:outerShdw blurRad="38100" dist="38100" dir="2700000" algn="tl">
                    <a:srgbClr val="000000"/>
                  </a:outerShdw>
                </a:effectLst>
              </a:rPr>
              <a:t>i dan ghanimah)</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 </a:t>
            </a:r>
            <a:r>
              <a:rPr lang="ar-SA" sz="1400">
                <a:effectLst>
                  <a:outerShdw blurRad="38100" dist="38100" dir="2700000" algn="tl">
                    <a:srgbClr val="000000"/>
                  </a:outerShdw>
                </a:effectLst>
              </a:rPr>
              <a:t>ََََََُ</a:t>
            </a:r>
            <a:r>
              <a:rPr lang="en-US" sz="1400">
                <a:effectLst>
                  <a:outerShdw blurRad="38100" dist="38100" dir="2700000" algn="tl">
                    <a:srgbClr val="000000"/>
                  </a:outerShdw>
                </a:effectLst>
              </a:rPr>
              <a:t>Q</a:t>
            </a:r>
            <a:r>
              <a:rPr lang="sv-SE" sz="1400">
                <a:effectLst>
                  <a:outerShdw blurRad="38100" dist="38100" dir="2700000" algn="tl">
                    <a:srgbClr val="000000"/>
                  </a:outerShdw>
                </a:effectLst>
              </a:rPr>
              <a:t>ism ash-Shadaqat (tentang pembagian zakat)</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Ibrak (pembebasan hutang)</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Muqasah (Discount)</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Kharaj, Jizyah, Dharibah,Ushur</a:t>
            </a:r>
          </a:p>
          <a:p>
            <a:pPr marL="609600" indent="-609600" algn="l" rtl="0">
              <a:spcBef>
                <a:spcPct val="20000"/>
              </a:spcBef>
              <a:buClr>
                <a:schemeClr val="hlink"/>
              </a:buClr>
              <a:buSzPct val="60000"/>
              <a:buFont typeface="Wingdings" pitchFamily="2" charset="2"/>
              <a:buAutoNum type="arabicPeriod" startAt="21"/>
            </a:pPr>
            <a:r>
              <a:rPr lang="sv-SE" sz="1400">
                <a:effectLst>
                  <a:outerShdw blurRad="38100" dist="38100" dir="2700000" algn="tl">
                    <a:srgbClr val="000000"/>
                  </a:outerShdw>
                </a:effectLst>
              </a:rPr>
              <a:t>Baitul Mal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04800" y="1981200"/>
            <a:ext cx="19812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400" b="1">
                <a:solidFill>
                  <a:srgbClr val="006600"/>
                </a:solidFill>
                <a:latin typeface="Times New Roman" pitchFamily="18" charset="0"/>
                <a:cs typeface="Times New Roman" pitchFamily="18" charset="0"/>
              </a:rPr>
              <a:t>AQIDAH</a:t>
            </a:r>
          </a:p>
        </p:txBody>
      </p:sp>
      <p:sp>
        <p:nvSpPr>
          <p:cNvPr id="34819" name="Rectangle 3"/>
          <p:cNvSpPr>
            <a:spLocks noChangeArrowheads="1"/>
          </p:cNvSpPr>
          <p:nvPr/>
        </p:nvSpPr>
        <p:spPr bwMode="auto">
          <a:xfrm>
            <a:off x="6934200" y="1981200"/>
            <a:ext cx="19812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400" b="1">
                <a:solidFill>
                  <a:srgbClr val="006600"/>
                </a:solidFill>
                <a:latin typeface="Times New Roman" pitchFamily="18" charset="0"/>
                <a:cs typeface="Times New Roman" pitchFamily="18" charset="0"/>
              </a:rPr>
              <a:t>ALKHLAK</a:t>
            </a:r>
          </a:p>
        </p:txBody>
      </p:sp>
      <p:sp>
        <p:nvSpPr>
          <p:cNvPr id="34820" name="Rectangle 4"/>
          <p:cNvSpPr>
            <a:spLocks noChangeArrowheads="1"/>
          </p:cNvSpPr>
          <p:nvPr/>
        </p:nvSpPr>
        <p:spPr bwMode="auto">
          <a:xfrm>
            <a:off x="3733800" y="1981200"/>
            <a:ext cx="17526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400" b="1">
                <a:solidFill>
                  <a:srgbClr val="006600"/>
                </a:solidFill>
                <a:latin typeface="Times New Roman" pitchFamily="18" charset="0"/>
                <a:cs typeface="Times New Roman" pitchFamily="18" charset="0"/>
              </a:rPr>
              <a:t>SYARIAH</a:t>
            </a:r>
          </a:p>
        </p:txBody>
      </p:sp>
      <p:sp>
        <p:nvSpPr>
          <p:cNvPr id="34821" name="WordArt 5"/>
          <p:cNvSpPr>
            <a:spLocks noChangeArrowheads="1" noChangeShapeType="1" noTextEdit="1"/>
          </p:cNvSpPr>
          <p:nvPr/>
        </p:nvSpPr>
        <p:spPr bwMode="auto">
          <a:xfrm>
            <a:off x="2514600" y="381000"/>
            <a:ext cx="4267200" cy="647700"/>
          </a:xfrm>
          <a:prstGeom prst="rect">
            <a:avLst/>
          </a:prstGeom>
        </p:spPr>
        <p:txBody>
          <a:bodyPr wrap="none" fromWordArt="1">
            <a:prstTxWarp prst="textPlain">
              <a:avLst>
                <a:gd name="adj" fmla="val 50000"/>
              </a:avLst>
            </a:prstTxWarp>
          </a:bodyPr>
          <a:lstStyle/>
          <a:p>
            <a:pPr algn="ctr" rtl="0"/>
            <a:r>
              <a:rPr lang="en-US" sz="3600" b="1" kern="10">
                <a:ln w="12700">
                  <a:solidFill>
                    <a:srgbClr val="B2B2B2"/>
                  </a:solidFill>
                  <a:round/>
                  <a:headEnd/>
                  <a:tailEnd/>
                </a:ln>
                <a:gradFill rotWithShape="0">
                  <a:gsLst>
                    <a:gs pos="0">
                      <a:srgbClr val="520402"/>
                    </a:gs>
                    <a:gs pos="100000">
                      <a:srgbClr val="FFCC00"/>
                    </a:gs>
                  </a:gsLst>
                  <a:lin ang="5400000" scaled="1"/>
                </a:gradFill>
                <a:effectLst>
                  <a:outerShdw dist="35921" dir="2700000" sy="50000" rotWithShape="0">
                    <a:srgbClr val="875B0D"/>
                  </a:outerShdw>
                </a:effectLst>
                <a:latin typeface="Arial Black"/>
              </a:rPr>
              <a:t>ISLAM</a:t>
            </a:r>
          </a:p>
        </p:txBody>
      </p:sp>
      <p:sp>
        <p:nvSpPr>
          <p:cNvPr id="34822" name="Rectangle 6"/>
          <p:cNvSpPr>
            <a:spLocks noChangeArrowheads="1"/>
          </p:cNvSpPr>
          <p:nvPr/>
        </p:nvSpPr>
        <p:spPr bwMode="auto">
          <a:xfrm>
            <a:off x="1828800" y="2971800"/>
            <a:ext cx="19812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400" b="1">
                <a:solidFill>
                  <a:srgbClr val="006600"/>
                </a:solidFill>
                <a:latin typeface="Times New Roman" pitchFamily="18" charset="0"/>
                <a:cs typeface="Times New Roman" pitchFamily="18" charset="0"/>
              </a:rPr>
              <a:t>IBADAH</a:t>
            </a:r>
          </a:p>
        </p:txBody>
      </p:sp>
      <p:sp>
        <p:nvSpPr>
          <p:cNvPr id="34823" name="Rectangle 7"/>
          <p:cNvSpPr>
            <a:spLocks noChangeArrowheads="1"/>
          </p:cNvSpPr>
          <p:nvPr/>
        </p:nvSpPr>
        <p:spPr bwMode="auto">
          <a:xfrm>
            <a:off x="5257800" y="2971800"/>
            <a:ext cx="19812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400" b="1">
                <a:solidFill>
                  <a:srgbClr val="006600"/>
                </a:solidFill>
                <a:latin typeface="Times New Roman" pitchFamily="18" charset="0"/>
                <a:cs typeface="Times New Roman" pitchFamily="18" charset="0"/>
              </a:rPr>
              <a:t>MUAMALAH</a:t>
            </a:r>
          </a:p>
        </p:txBody>
      </p:sp>
      <p:sp>
        <p:nvSpPr>
          <p:cNvPr id="34824" name="Rectangle 8"/>
          <p:cNvSpPr>
            <a:spLocks noChangeArrowheads="1"/>
          </p:cNvSpPr>
          <p:nvPr/>
        </p:nvSpPr>
        <p:spPr bwMode="auto">
          <a:xfrm>
            <a:off x="1981200" y="4038600"/>
            <a:ext cx="2895600" cy="685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Times New Roman" pitchFamily="18" charset="0"/>
                <a:cs typeface="Times New Roman" pitchFamily="18" charset="0"/>
              </a:rPr>
              <a:t>HUKUM PIDANA/</a:t>
            </a:r>
          </a:p>
          <a:p>
            <a:pPr algn="ctr" rtl="0"/>
            <a:r>
              <a:rPr lang="en-US" sz="2000" b="1">
                <a:solidFill>
                  <a:srgbClr val="006600"/>
                </a:solidFill>
                <a:latin typeface="Times New Roman" pitchFamily="18" charset="0"/>
                <a:cs typeface="Times New Roman" pitchFamily="18" charset="0"/>
              </a:rPr>
              <a:t>PERDATA</a:t>
            </a:r>
          </a:p>
        </p:txBody>
      </p:sp>
      <p:sp>
        <p:nvSpPr>
          <p:cNvPr id="34825" name="Rectangle 9"/>
          <p:cNvSpPr>
            <a:spLocks noChangeArrowheads="1"/>
          </p:cNvSpPr>
          <p:nvPr/>
        </p:nvSpPr>
        <p:spPr bwMode="auto">
          <a:xfrm>
            <a:off x="5334000" y="4038600"/>
            <a:ext cx="1828800" cy="685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Times New Roman" pitchFamily="18" charset="0"/>
                <a:cs typeface="Times New Roman" pitchFamily="18" charset="0"/>
              </a:rPr>
              <a:t>EKONOMI &amp;</a:t>
            </a:r>
          </a:p>
          <a:p>
            <a:pPr algn="ctr" rtl="0"/>
            <a:r>
              <a:rPr lang="en-US" sz="2000" b="1">
                <a:solidFill>
                  <a:srgbClr val="006600"/>
                </a:solidFill>
                <a:latin typeface="Times New Roman" pitchFamily="18" charset="0"/>
                <a:cs typeface="Times New Roman" pitchFamily="18" charset="0"/>
              </a:rPr>
              <a:t>FINANSIAL</a:t>
            </a:r>
          </a:p>
        </p:txBody>
      </p:sp>
      <p:sp>
        <p:nvSpPr>
          <p:cNvPr id="34826" name="Rectangle 10"/>
          <p:cNvSpPr>
            <a:spLocks noChangeArrowheads="1"/>
          </p:cNvSpPr>
          <p:nvPr/>
        </p:nvSpPr>
        <p:spPr bwMode="auto">
          <a:xfrm>
            <a:off x="7467600" y="4038600"/>
            <a:ext cx="1447800" cy="685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Times New Roman" pitchFamily="18" charset="0"/>
                <a:cs typeface="Times New Roman" pitchFamily="18" charset="0"/>
              </a:rPr>
              <a:t>POLITIK</a:t>
            </a:r>
          </a:p>
        </p:txBody>
      </p:sp>
      <p:sp>
        <p:nvSpPr>
          <p:cNvPr id="34827" name="Rectangle 11"/>
          <p:cNvSpPr>
            <a:spLocks noChangeArrowheads="1"/>
          </p:cNvSpPr>
          <p:nvPr/>
        </p:nvSpPr>
        <p:spPr bwMode="auto">
          <a:xfrm>
            <a:off x="228600" y="5562600"/>
            <a:ext cx="12192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Arial Narrow" pitchFamily="34" charset="0"/>
                <a:cs typeface="Times New Roman" pitchFamily="18" charset="0"/>
              </a:rPr>
              <a:t>ASURANSI</a:t>
            </a:r>
          </a:p>
        </p:txBody>
      </p:sp>
      <p:sp>
        <p:nvSpPr>
          <p:cNvPr id="34828" name="Rectangle 12"/>
          <p:cNvSpPr>
            <a:spLocks noChangeArrowheads="1"/>
          </p:cNvSpPr>
          <p:nvPr/>
        </p:nvSpPr>
        <p:spPr bwMode="auto">
          <a:xfrm>
            <a:off x="1524000" y="5562600"/>
            <a:ext cx="8382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Arial Narrow" pitchFamily="34" charset="0"/>
                <a:cs typeface="Times New Roman" pitchFamily="18" charset="0"/>
              </a:rPr>
              <a:t>BANK</a:t>
            </a:r>
          </a:p>
        </p:txBody>
      </p:sp>
      <p:sp>
        <p:nvSpPr>
          <p:cNvPr id="34829" name="Rectangle 13"/>
          <p:cNvSpPr>
            <a:spLocks noChangeArrowheads="1"/>
          </p:cNvSpPr>
          <p:nvPr/>
        </p:nvSpPr>
        <p:spPr bwMode="auto">
          <a:xfrm>
            <a:off x="2438400" y="5562600"/>
            <a:ext cx="16764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Arial Narrow" pitchFamily="34" charset="0"/>
                <a:cs typeface="Times New Roman" pitchFamily="18" charset="0"/>
              </a:rPr>
              <a:t>PASAR MODAL</a:t>
            </a:r>
          </a:p>
        </p:txBody>
      </p:sp>
      <p:sp>
        <p:nvSpPr>
          <p:cNvPr id="34830" name="Rectangle 14"/>
          <p:cNvSpPr>
            <a:spLocks noChangeArrowheads="1"/>
          </p:cNvSpPr>
          <p:nvPr/>
        </p:nvSpPr>
        <p:spPr bwMode="auto">
          <a:xfrm>
            <a:off x="4191000" y="5562600"/>
            <a:ext cx="10668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Arial Narrow" pitchFamily="34" charset="0"/>
                <a:cs typeface="Times New Roman" pitchFamily="18" charset="0"/>
              </a:rPr>
              <a:t>LEASING</a:t>
            </a:r>
          </a:p>
        </p:txBody>
      </p:sp>
      <p:sp>
        <p:nvSpPr>
          <p:cNvPr id="34831" name="Rectangle 15"/>
          <p:cNvSpPr>
            <a:spLocks noChangeArrowheads="1"/>
          </p:cNvSpPr>
          <p:nvPr/>
        </p:nvSpPr>
        <p:spPr bwMode="auto">
          <a:xfrm>
            <a:off x="5334000" y="5562600"/>
            <a:ext cx="12954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Arial Narrow" pitchFamily="34" charset="0"/>
                <a:cs typeface="Times New Roman" pitchFamily="18" charset="0"/>
              </a:rPr>
              <a:t>PEGADAIAN</a:t>
            </a:r>
          </a:p>
        </p:txBody>
      </p:sp>
      <p:sp>
        <p:nvSpPr>
          <p:cNvPr id="34832" name="Rectangle 16"/>
          <p:cNvSpPr>
            <a:spLocks noChangeArrowheads="1"/>
          </p:cNvSpPr>
          <p:nvPr/>
        </p:nvSpPr>
        <p:spPr bwMode="auto">
          <a:xfrm>
            <a:off x="6705600" y="5562600"/>
            <a:ext cx="15240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Arial Narrow" pitchFamily="34" charset="0"/>
                <a:cs typeface="Times New Roman" pitchFamily="18" charset="0"/>
              </a:rPr>
              <a:t>SEKTOR RIEL</a:t>
            </a:r>
          </a:p>
        </p:txBody>
      </p:sp>
      <p:sp>
        <p:nvSpPr>
          <p:cNvPr id="34833" name="Rectangle 17"/>
          <p:cNvSpPr>
            <a:spLocks noChangeArrowheads="1"/>
          </p:cNvSpPr>
          <p:nvPr/>
        </p:nvSpPr>
        <p:spPr bwMode="auto">
          <a:xfrm>
            <a:off x="8305800" y="5562600"/>
            <a:ext cx="5334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Arial Narrow" pitchFamily="34" charset="0"/>
                <a:cs typeface="Times New Roman" pitchFamily="18" charset="0"/>
              </a:rPr>
              <a:t>DLL</a:t>
            </a:r>
          </a:p>
        </p:txBody>
      </p:sp>
      <p:sp>
        <p:nvSpPr>
          <p:cNvPr id="34834" name="Line 18"/>
          <p:cNvSpPr>
            <a:spLocks noChangeShapeType="1"/>
          </p:cNvSpPr>
          <p:nvPr/>
        </p:nvSpPr>
        <p:spPr bwMode="auto">
          <a:xfrm>
            <a:off x="7467600" y="5867400"/>
            <a:ext cx="0" cy="381000"/>
          </a:xfrm>
          <a:prstGeom prst="line">
            <a:avLst/>
          </a:prstGeom>
          <a:noFill/>
          <a:ln w="38100">
            <a:solidFill>
              <a:srgbClr val="FF3300"/>
            </a:solidFill>
            <a:prstDash val="dash"/>
            <a:round/>
            <a:headEnd/>
            <a:tailEnd type="triangle" w="med" len="med"/>
          </a:ln>
          <a:effectLst/>
        </p:spPr>
        <p:txBody>
          <a:bodyPr wrap="none"/>
          <a:lstStyle/>
          <a:p>
            <a:endParaRPr lang="en-US"/>
          </a:p>
        </p:txBody>
      </p:sp>
      <p:sp>
        <p:nvSpPr>
          <p:cNvPr id="34835" name="Rectangle 19"/>
          <p:cNvSpPr>
            <a:spLocks noChangeArrowheads="1"/>
          </p:cNvSpPr>
          <p:nvPr/>
        </p:nvSpPr>
        <p:spPr bwMode="auto">
          <a:xfrm>
            <a:off x="6019800" y="6248400"/>
            <a:ext cx="2895600" cy="304800"/>
          </a:xfrm>
          <a:prstGeom prst="rect">
            <a:avLst/>
          </a:prstGeom>
          <a:solidFill>
            <a:schemeClr val="tx2"/>
          </a:solidFill>
          <a:ln w="9525">
            <a:solidFill>
              <a:schemeClr val="tx1"/>
            </a:solidFill>
            <a:miter lim="800000"/>
            <a:headEnd/>
            <a:tailEnd/>
          </a:ln>
          <a:effectLst/>
        </p:spPr>
        <p:txBody>
          <a:bodyPr wrap="none" anchor="ctr"/>
          <a:lstStyle/>
          <a:p>
            <a:pPr algn="ctr" rtl="0"/>
            <a:r>
              <a:rPr lang="en-US" sz="2000" b="1">
                <a:solidFill>
                  <a:srgbClr val="006600"/>
                </a:solidFill>
                <a:latin typeface="Arial Narrow" pitchFamily="34" charset="0"/>
                <a:cs typeface="Times New Roman" pitchFamily="18" charset="0"/>
              </a:rPr>
              <a:t>MLMS AHAD NET</a:t>
            </a:r>
          </a:p>
        </p:txBody>
      </p:sp>
      <p:cxnSp>
        <p:nvCxnSpPr>
          <p:cNvPr id="34836" name="AutoShape 20"/>
          <p:cNvCxnSpPr>
            <a:cxnSpLocks noChangeShapeType="1"/>
          </p:cNvCxnSpPr>
          <p:nvPr/>
        </p:nvCxnSpPr>
        <p:spPr bwMode="auto">
          <a:xfrm rot="5400000" flipV="1">
            <a:off x="5062537" y="1795463"/>
            <a:ext cx="695325" cy="1676400"/>
          </a:xfrm>
          <a:prstGeom prst="bentConnector3">
            <a:avLst>
              <a:gd name="adj1" fmla="val 42921"/>
            </a:avLst>
          </a:prstGeom>
          <a:noFill/>
          <a:ln w="38100">
            <a:solidFill>
              <a:srgbClr val="FF3300"/>
            </a:solidFill>
            <a:prstDash val="dash"/>
            <a:miter lim="800000"/>
            <a:headEnd/>
            <a:tailEnd type="triangle" w="med" len="med"/>
          </a:ln>
          <a:effectLst/>
        </p:spPr>
      </p:cxnSp>
      <p:cxnSp>
        <p:nvCxnSpPr>
          <p:cNvPr id="34837" name="AutoShape 21"/>
          <p:cNvCxnSpPr>
            <a:cxnSpLocks noChangeShapeType="1"/>
          </p:cNvCxnSpPr>
          <p:nvPr/>
        </p:nvCxnSpPr>
        <p:spPr bwMode="auto">
          <a:xfrm rot="5400000">
            <a:off x="3371850" y="1733550"/>
            <a:ext cx="685800" cy="1790700"/>
          </a:xfrm>
          <a:prstGeom prst="bentConnector3">
            <a:avLst>
              <a:gd name="adj1" fmla="val 43977"/>
            </a:avLst>
          </a:prstGeom>
          <a:noFill/>
          <a:ln w="19050">
            <a:solidFill>
              <a:schemeClr val="tx1"/>
            </a:solidFill>
            <a:miter lim="800000"/>
            <a:headEnd/>
            <a:tailEnd type="triangle" w="med" len="med"/>
          </a:ln>
          <a:effectLst/>
        </p:spPr>
      </p:cxnSp>
      <p:cxnSp>
        <p:nvCxnSpPr>
          <p:cNvPr id="34838" name="AutoShape 22"/>
          <p:cNvCxnSpPr>
            <a:cxnSpLocks noChangeShapeType="1"/>
            <a:stCxn id="34823" idx="2"/>
            <a:endCxn id="34824" idx="0"/>
          </p:cNvCxnSpPr>
          <p:nvPr/>
        </p:nvCxnSpPr>
        <p:spPr bwMode="auto">
          <a:xfrm rot="5400000">
            <a:off x="4457700" y="2247900"/>
            <a:ext cx="762000" cy="2819400"/>
          </a:xfrm>
          <a:prstGeom prst="bentConnector3">
            <a:avLst>
              <a:gd name="adj1" fmla="val 50000"/>
            </a:avLst>
          </a:prstGeom>
          <a:noFill/>
          <a:ln w="19050">
            <a:solidFill>
              <a:schemeClr val="tx1"/>
            </a:solidFill>
            <a:miter lim="800000"/>
            <a:headEnd/>
            <a:tailEnd type="triangle" w="med" len="med"/>
          </a:ln>
          <a:effectLst/>
        </p:spPr>
      </p:cxnSp>
      <p:cxnSp>
        <p:nvCxnSpPr>
          <p:cNvPr id="34839" name="AutoShape 23"/>
          <p:cNvCxnSpPr>
            <a:cxnSpLocks noChangeShapeType="1"/>
            <a:stCxn id="34823" idx="2"/>
            <a:endCxn id="34826" idx="0"/>
          </p:cNvCxnSpPr>
          <p:nvPr/>
        </p:nvCxnSpPr>
        <p:spPr bwMode="auto">
          <a:xfrm rot="16200000" flipH="1">
            <a:off x="6838950" y="2686050"/>
            <a:ext cx="762000" cy="1943100"/>
          </a:xfrm>
          <a:prstGeom prst="bentConnector3">
            <a:avLst>
              <a:gd name="adj1" fmla="val 50000"/>
            </a:avLst>
          </a:prstGeom>
          <a:noFill/>
          <a:ln w="19050">
            <a:solidFill>
              <a:schemeClr val="tx1"/>
            </a:solidFill>
            <a:miter lim="800000"/>
            <a:headEnd/>
            <a:tailEnd type="triangle" w="med" len="med"/>
          </a:ln>
          <a:effectLst/>
        </p:spPr>
      </p:cxnSp>
      <p:cxnSp>
        <p:nvCxnSpPr>
          <p:cNvPr id="34840" name="AutoShape 24"/>
          <p:cNvCxnSpPr>
            <a:cxnSpLocks noChangeShapeType="1"/>
            <a:stCxn id="34823" idx="2"/>
            <a:endCxn id="34825" idx="0"/>
          </p:cNvCxnSpPr>
          <p:nvPr/>
        </p:nvCxnSpPr>
        <p:spPr bwMode="auto">
          <a:xfrm>
            <a:off x="6248400" y="3276600"/>
            <a:ext cx="0" cy="762000"/>
          </a:xfrm>
          <a:prstGeom prst="straightConnector1">
            <a:avLst/>
          </a:prstGeom>
          <a:noFill/>
          <a:ln w="38100">
            <a:solidFill>
              <a:srgbClr val="FF3300"/>
            </a:solidFill>
            <a:prstDash val="dash"/>
            <a:round/>
            <a:headEnd/>
            <a:tailEnd type="triangle" w="med" len="med"/>
          </a:ln>
          <a:effectLst/>
        </p:spPr>
      </p:cxnSp>
      <p:cxnSp>
        <p:nvCxnSpPr>
          <p:cNvPr id="34841" name="AutoShape 25"/>
          <p:cNvCxnSpPr>
            <a:cxnSpLocks noChangeShapeType="1"/>
            <a:endCxn id="34818" idx="0"/>
          </p:cNvCxnSpPr>
          <p:nvPr/>
        </p:nvCxnSpPr>
        <p:spPr bwMode="auto">
          <a:xfrm rot="5400000">
            <a:off x="2571750" y="-57150"/>
            <a:ext cx="762000" cy="3314700"/>
          </a:xfrm>
          <a:prstGeom prst="bentConnector3">
            <a:avLst>
              <a:gd name="adj1" fmla="val 50000"/>
            </a:avLst>
          </a:prstGeom>
          <a:noFill/>
          <a:ln w="19050">
            <a:solidFill>
              <a:schemeClr val="tx1"/>
            </a:solidFill>
            <a:miter lim="800000"/>
            <a:headEnd/>
            <a:tailEnd type="triangle" w="med" len="med"/>
          </a:ln>
          <a:effectLst/>
        </p:spPr>
      </p:cxnSp>
      <p:cxnSp>
        <p:nvCxnSpPr>
          <p:cNvPr id="34842" name="AutoShape 26"/>
          <p:cNvCxnSpPr>
            <a:cxnSpLocks noChangeShapeType="1"/>
            <a:endCxn id="34819" idx="0"/>
          </p:cNvCxnSpPr>
          <p:nvPr/>
        </p:nvCxnSpPr>
        <p:spPr bwMode="auto">
          <a:xfrm rot="16200000" flipH="1">
            <a:off x="5886450" y="-57150"/>
            <a:ext cx="762000" cy="3314700"/>
          </a:xfrm>
          <a:prstGeom prst="bentConnector3">
            <a:avLst>
              <a:gd name="adj1" fmla="val 50000"/>
            </a:avLst>
          </a:prstGeom>
          <a:noFill/>
          <a:ln w="19050">
            <a:solidFill>
              <a:schemeClr val="tx1"/>
            </a:solidFill>
            <a:miter lim="800000"/>
            <a:headEnd/>
            <a:tailEnd type="triangle" w="med" len="med"/>
          </a:ln>
          <a:effectLst/>
        </p:spPr>
      </p:cxnSp>
      <p:cxnSp>
        <p:nvCxnSpPr>
          <p:cNvPr id="34843" name="AutoShape 27"/>
          <p:cNvCxnSpPr>
            <a:cxnSpLocks noChangeShapeType="1"/>
            <a:endCxn id="34820" idx="0"/>
          </p:cNvCxnSpPr>
          <p:nvPr/>
        </p:nvCxnSpPr>
        <p:spPr bwMode="auto">
          <a:xfrm>
            <a:off x="4610100" y="1219200"/>
            <a:ext cx="0" cy="762000"/>
          </a:xfrm>
          <a:prstGeom prst="straightConnector1">
            <a:avLst/>
          </a:prstGeom>
          <a:noFill/>
          <a:ln w="38100">
            <a:solidFill>
              <a:srgbClr val="FF3300"/>
            </a:solidFill>
            <a:prstDash val="dash"/>
            <a:round/>
            <a:headEnd/>
            <a:tailEnd type="triangle" w="med" len="med"/>
          </a:ln>
          <a:effectLst/>
        </p:spPr>
      </p:cxnSp>
      <p:cxnSp>
        <p:nvCxnSpPr>
          <p:cNvPr id="34844" name="AutoShape 28"/>
          <p:cNvCxnSpPr>
            <a:cxnSpLocks noChangeShapeType="1"/>
            <a:stCxn id="34825" idx="2"/>
            <a:endCxn id="34827" idx="0"/>
          </p:cNvCxnSpPr>
          <p:nvPr/>
        </p:nvCxnSpPr>
        <p:spPr bwMode="auto">
          <a:xfrm rot="5400000">
            <a:off x="3124200" y="2438400"/>
            <a:ext cx="838200" cy="5410200"/>
          </a:xfrm>
          <a:prstGeom prst="bentConnector3">
            <a:avLst>
              <a:gd name="adj1" fmla="val 50000"/>
            </a:avLst>
          </a:prstGeom>
          <a:noFill/>
          <a:ln w="38100">
            <a:solidFill>
              <a:srgbClr val="FF3300"/>
            </a:solidFill>
            <a:prstDash val="dash"/>
            <a:miter lim="800000"/>
            <a:headEnd/>
            <a:tailEnd type="triangle" w="med" len="med"/>
          </a:ln>
          <a:effectLst/>
        </p:spPr>
      </p:cxnSp>
      <p:cxnSp>
        <p:nvCxnSpPr>
          <p:cNvPr id="34845" name="AutoShape 29"/>
          <p:cNvCxnSpPr>
            <a:cxnSpLocks noChangeShapeType="1"/>
            <a:stCxn id="34825" idx="2"/>
            <a:endCxn id="34828" idx="0"/>
          </p:cNvCxnSpPr>
          <p:nvPr/>
        </p:nvCxnSpPr>
        <p:spPr bwMode="auto">
          <a:xfrm rot="5400000">
            <a:off x="3676650" y="2990850"/>
            <a:ext cx="838200" cy="4305300"/>
          </a:xfrm>
          <a:prstGeom prst="bentConnector3">
            <a:avLst>
              <a:gd name="adj1" fmla="val 50000"/>
            </a:avLst>
          </a:prstGeom>
          <a:noFill/>
          <a:ln w="38100">
            <a:solidFill>
              <a:srgbClr val="FF3300"/>
            </a:solidFill>
            <a:prstDash val="dash"/>
            <a:miter lim="800000"/>
            <a:headEnd/>
            <a:tailEnd type="triangle" w="med" len="med"/>
          </a:ln>
          <a:effectLst/>
        </p:spPr>
      </p:cxnSp>
      <p:cxnSp>
        <p:nvCxnSpPr>
          <p:cNvPr id="34846" name="AutoShape 30"/>
          <p:cNvCxnSpPr>
            <a:cxnSpLocks noChangeShapeType="1"/>
            <a:stCxn id="34825" idx="2"/>
            <a:endCxn id="34829" idx="0"/>
          </p:cNvCxnSpPr>
          <p:nvPr/>
        </p:nvCxnSpPr>
        <p:spPr bwMode="auto">
          <a:xfrm rot="5400000">
            <a:off x="4343400" y="3657600"/>
            <a:ext cx="838200" cy="2971800"/>
          </a:xfrm>
          <a:prstGeom prst="bentConnector3">
            <a:avLst>
              <a:gd name="adj1" fmla="val 50000"/>
            </a:avLst>
          </a:prstGeom>
          <a:noFill/>
          <a:ln w="38100">
            <a:solidFill>
              <a:srgbClr val="FF3300"/>
            </a:solidFill>
            <a:prstDash val="dash"/>
            <a:miter lim="800000"/>
            <a:headEnd/>
            <a:tailEnd type="triangle" w="med" len="med"/>
          </a:ln>
          <a:effectLst/>
        </p:spPr>
      </p:cxnSp>
      <p:cxnSp>
        <p:nvCxnSpPr>
          <p:cNvPr id="34847" name="AutoShape 31"/>
          <p:cNvCxnSpPr>
            <a:cxnSpLocks noChangeShapeType="1"/>
            <a:stCxn id="34825" idx="2"/>
            <a:endCxn id="34830" idx="0"/>
          </p:cNvCxnSpPr>
          <p:nvPr/>
        </p:nvCxnSpPr>
        <p:spPr bwMode="auto">
          <a:xfrm rot="5400000">
            <a:off x="5067300" y="4381500"/>
            <a:ext cx="838200" cy="1524000"/>
          </a:xfrm>
          <a:prstGeom prst="bentConnector3">
            <a:avLst>
              <a:gd name="adj1" fmla="val 50000"/>
            </a:avLst>
          </a:prstGeom>
          <a:noFill/>
          <a:ln w="38100">
            <a:solidFill>
              <a:srgbClr val="FF3300"/>
            </a:solidFill>
            <a:prstDash val="dash"/>
            <a:miter lim="800000"/>
            <a:headEnd/>
            <a:tailEnd type="triangle" w="med" len="med"/>
          </a:ln>
          <a:effectLst/>
        </p:spPr>
      </p:cxnSp>
      <p:cxnSp>
        <p:nvCxnSpPr>
          <p:cNvPr id="34848" name="AutoShape 32"/>
          <p:cNvCxnSpPr>
            <a:cxnSpLocks noChangeShapeType="1"/>
            <a:stCxn id="34825" idx="2"/>
            <a:endCxn id="34831" idx="0"/>
          </p:cNvCxnSpPr>
          <p:nvPr/>
        </p:nvCxnSpPr>
        <p:spPr bwMode="auto">
          <a:xfrm rot="5400000">
            <a:off x="5695950" y="5010150"/>
            <a:ext cx="838200" cy="266700"/>
          </a:xfrm>
          <a:prstGeom prst="bentConnector3">
            <a:avLst>
              <a:gd name="adj1" fmla="val 50000"/>
            </a:avLst>
          </a:prstGeom>
          <a:noFill/>
          <a:ln w="38100">
            <a:solidFill>
              <a:srgbClr val="FF3300"/>
            </a:solidFill>
            <a:prstDash val="dash"/>
            <a:miter lim="800000"/>
            <a:headEnd/>
            <a:tailEnd type="triangle" w="med" len="med"/>
          </a:ln>
          <a:effectLst/>
        </p:spPr>
      </p:cxnSp>
      <p:cxnSp>
        <p:nvCxnSpPr>
          <p:cNvPr id="34849" name="AutoShape 33"/>
          <p:cNvCxnSpPr>
            <a:cxnSpLocks noChangeShapeType="1"/>
            <a:stCxn id="34825" idx="2"/>
            <a:endCxn id="34832" idx="0"/>
          </p:cNvCxnSpPr>
          <p:nvPr/>
        </p:nvCxnSpPr>
        <p:spPr bwMode="auto">
          <a:xfrm rot="16200000" flipH="1">
            <a:off x="6438900" y="4533900"/>
            <a:ext cx="838200" cy="1219200"/>
          </a:xfrm>
          <a:prstGeom prst="bentConnector3">
            <a:avLst>
              <a:gd name="adj1" fmla="val 50000"/>
            </a:avLst>
          </a:prstGeom>
          <a:noFill/>
          <a:ln w="38100">
            <a:solidFill>
              <a:srgbClr val="FF3300"/>
            </a:solidFill>
            <a:prstDash val="dash"/>
            <a:miter lim="800000"/>
            <a:headEnd/>
            <a:tailEnd type="triangle" w="med" len="med"/>
          </a:ln>
          <a:effectLst/>
        </p:spPr>
      </p:cxnSp>
      <p:cxnSp>
        <p:nvCxnSpPr>
          <p:cNvPr id="34850" name="AutoShape 34"/>
          <p:cNvCxnSpPr>
            <a:cxnSpLocks noChangeShapeType="1"/>
            <a:stCxn id="34825" idx="2"/>
            <a:endCxn id="34833" idx="0"/>
          </p:cNvCxnSpPr>
          <p:nvPr/>
        </p:nvCxnSpPr>
        <p:spPr bwMode="auto">
          <a:xfrm rot="16200000" flipH="1">
            <a:off x="6991350" y="3981450"/>
            <a:ext cx="838200" cy="2324100"/>
          </a:xfrm>
          <a:prstGeom prst="bentConnector3">
            <a:avLst>
              <a:gd name="adj1" fmla="val 50000"/>
            </a:avLst>
          </a:prstGeom>
          <a:noFill/>
          <a:ln w="38100">
            <a:solidFill>
              <a:srgbClr val="FF3300"/>
            </a:solidFill>
            <a:prstDash val="dash"/>
            <a:miter lim="800000"/>
            <a:headEnd/>
            <a:tailEnd type="triangle" w="med" len="med"/>
          </a:ln>
          <a:effectLst/>
        </p:spPr>
      </p:cxn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 calcmode="lin" valueType="num">
                                      <p:cBhvr>
                                        <p:cTn id="7" dur="500" fill="hold"/>
                                        <p:tgtEl>
                                          <p:spTgt spid="34821"/>
                                        </p:tgtEl>
                                        <p:attrNameLst>
                                          <p:attrName>ppt_w</p:attrName>
                                        </p:attrNameLst>
                                      </p:cBhvr>
                                      <p:tavLst>
                                        <p:tav tm="0">
                                          <p:val>
                                            <p:fltVal val="0"/>
                                          </p:val>
                                        </p:tav>
                                        <p:tav tm="100000">
                                          <p:val>
                                            <p:strVal val="#ppt_w"/>
                                          </p:val>
                                        </p:tav>
                                      </p:tavLst>
                                    </p:anim>
                                    <p:anim calcmode="lin" valueType="num">
                                      <p:cBhvr>
                                        <p:cTn id="8" dur="500" fill="hold"/>
                                        <p:tgtEl>
                                          <p:spTgt spid="3482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841"/>
                                        </p:tgtEl>
                                        <p:attrNameLst>
                                          <p:attrName>style.visibility</p:attrName>
                                        </p:attrNameLst>
                                      </p:cBhvr>
                                      <p:to>
                                        <p:strVal val="visible"/>
                                      </p:to>
                                    </p:set>
                                    <p:anim calcmode="lin" valueType="num">
                                      <p:cBhvr additive="base">
                                        <p:cTn id="13" dur="500" fill="hold"/>
                                        <p:tgtEl>
                                          <p:spTgt spid="34841"/>
                                        </p:tgtEl>
                                        <p:attrNameLst>
                                          <p:attrName>ppt_x</p:attrName>
                                        </p:attrNameLst>
                                      </p:cBhvr>
                                      <p:tavLst>
                                        <p:tav tm="0">
                                          <p:val>
                                            <p:strVal val="0-#ppt_w/2"/>
                                          </p:val>
                                        </p:tav>
                                        <p:tav tm="100000">
                                          <p:val>
                                            <p:strVal val="#ppt_x"/>
                                          </p:val>
                                        </p:tav>
                                      </p:tavLst>
                                    </p:anim>
                                    <p:anim calcmode="lin" valueType="num">
                                      <p:cBhvr additive="base">
                                        <p:cTn id="14" dur="500" fill="hold"/>
                                        <p:tgtEl>
                                          <p:spTgt spid="348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laser.wav" builtIn="1"/>
                                        </p:tgtEl>
                                      </p:cMediaNode>
                                    </p:audio>
                                  </p:sub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34818"/>
                                        </p:tgtEl>
                                        <p:attrNameLst>
                                          <p:attrName>style.visibility</p:attrName>
                                        </p:attrNameLst>
                                      </p:cBhvr>
                                      <p:to>
                                        <p:strVal val="visible"/>
                                      </p:to>
                                    </p:set>
                                    <p:anim calcmode="lin" valueType="num">
                                      <p:cBhvr>
                                        <p:cTn id="19" dur="1000" fill="hold"/>
                                        <p:tgtEl>
                                          <p:spTgt spid="34818"/>
                                        </p:tgtEl>
                                        <p:attrNameLst>
                                          <p:attrName>ppt_w</p:attrName>
                                        </p:attrNameLst>
                                      </p:cBhvr>
                                      <p:tavLst>
                                        <p:tav tm="0">
                                          <p:val>
                                            <p:fltVal val="0"/>
                                          </p:val>
                                        </p:tav>
                                        <p:tav tm="100000">
                                          <p:val>
                                            <p:strVal val="#ppt_w"/>
                                          </p:val>
                                        </p:tav>
                                      </p:tavLst>
                                    </p:anim>
                                    <p:anim calcmode="lin" valueType="num">
                                      <p:cBhvr>
                                        <p:cTn id="20" dur="1000" fill="hold"/>
                                        <p:tgtEl>
                                          <p:spTgt spid="34818"/>
                                        </p:tgtEl>
                                        <p:attrNameLst>
                                          <p:attrName>ppt_h</p:attrName>
                                        </p:attrNameLst>
                                      </p:cBhvr>
                                      <p:tavLst>
                                        <p:tav tm="0">
                                          <p:val>
                                            <p:fltVal val="0"/>
                                          </p:val>
                                        </p:tav>
                                        <p:tav tm="100000">
                                          <p:val>
                                            <p:strVal val="#ppt_h"/>
                                          </p:val>
                                        </p:tav>
                                      </p:tavLst>
                                    </p:anim>
                                    <p:anim calcmode="lin" valueType="num">
                                      <p:cBhvr>
                                        <p:cTn id="21" dur="1000" fill="hold"/>
                                        <p:tgtEl>
                                          <p:spTgt spid="3481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481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4842"/>
                                        </p:tgtEl>
                                        <p:attrNameLst>
                                          <p:attrName>style.visibility</p:attrName>
                                        </p:attrNameLst>
                                      </p:cBhvr>
                                      <p:to>
                                        <p:strVal val="visible"/>
                                      </p:to>
                                    </p:set>
                                    <p:anim calcmode="lin" valueType="num">
                                      <p:cBhvr additive="base">
                                        <p:cTn id="27" dur="500" fill="hold"/>
                                        <p:tgtEl>
                                          <p:spTgt spid="34842"/>
                                        </p:tgtEl>
                                        <p:attrNameLst>
                                          <p:attrName>ppt_x</p:attrName>
                                        </p:attrNameLst>
                                      </p:cBhvr>
                                      <p:tavLst>
                                        <p:tav tm="0">
                                          <p:val>
                                            <p:strVal val="1+#ppt_w/2"/>
                                          </p:val>
                                        </p:tav>
                                        <p:tav tm="100000">
                                          <p:val>
                                            <p:strVal val="#ppt_x"/>
                                          </p:val>
                                        </p:tav>
                                      </p:tavLst>
                                    </p:anim>
                                    <p:anim calcmode="lin" valueType="num">
                                      <p:cBhvr additive="base">
                                        <p:cTn id="28" dur="500" fill="hold"/>
                                        <p:tgtEl>
                                          <p:spTgt spid="348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laser.wav" builtIn="1"/>
                                        </p:tgtEl>
                                      </p:cMediaNode>
                                    </p:audio>
                                  </p:sub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34819"/>
                                        </p:tgtEl>
                                        <p:attrNameLst>
                                          <p:attrName>style.visibility</p:attrName>
                                        </p:attrNameLst>
                                      </p:cBhvr>
                                      <p:to>
                                        <p:strVal val="visible"/>
                                      </p:to>
                                    </p:set>
                                    <p:anim calcmode="lin" valueType="num">
                                      <p:cBhvr>
                                        <p:cTn id="33" dur="1000" fill="hold"/>
                                        <p:tgtEl>
                                          <p:spTgt spid="34819"/>
                                        </p:tgtEl>
                                        <p:attrNameLst>
                                          <p:attrName>ppt_w</p:attrName>
                                        </p:attrNameLst>
                                      </p:cBhvr>
                                      <p:tavLst>
                                        <p:tav tm="0">
                                          <p:val>
                                            <p:fltVal val="0"/>
                                          </p:val>
                                        </p:tav>
                                        <p:tav tm="100000">
                                          <p:val>
                                            <p:strVal val="#ppt_w"/>
                                          </p:val>
                                        </p:tav>
                                      </p:tavLst>
                                    </p:anim>
                                    <p:anim calcmode="lin" valueType="num">
                                      <p:cBhvr>
                                        <p:cTn id="34" dur="1000" fill="hold"/>
                                        <p:tgtEl>
                                          <p:spTgt spid="34819"/>
                                        </p:tgtEl>
                                        <p:attrNameLst>
                                          <p:attrName>ppt_h</p:attrName>
                                        </p:attrNameLst>
                                      </p:cBhvr>
                                      <p:tavLst>
                                        <p:tav tm="0">
                                          <p:val>
                                            <p:fltVal val="0"/>
                                          </p:val>
                                        </p:tav>
                                        <p:tav tm="100000">
                                          <p:val>
                                            <p:strVal val="#ppt_h"/>
                                          </p:val>
                                        </p:tav>
                                      </p:tavLst>
                                    </p:anim>
                                    <p:anim calcmode="lin" valueType="num">
                                      <p:cBhvr>
                                        <p:cTn id="35" dur="1000" fill="hold"/>
                                        <p:tgtEl>
                                          <p:spTgt spid="34819"/>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34819"/>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31"/>
                                            </p:cond>
                                          </p:stCondLst>
                                          <p:endCondLst>
                                            <p:cond evt="onStopAudio" delay="0">
                                              <p:tgtEl>
                                                <p:sldTgt/>
                                              </p:tgtEl>
                                            </p:cond>
                                          </p:endCondLst>
                                        </p:cTn>
                                        <p:tgtEl>
                                          <p:sndTgt r:embed="rId2" name="camera.wav" builtIn="1"/>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34843"/>
                                        </p:tgtEl>
                                        <p:attrNameLst>
                                          <p:attrName>style.visibility</p:attrName>
                                        </p:attrNameLst>
                                      </p:cBhvr>
                                      <p:to>
                                        <p:strVal val="visible"/>
                                      </p:to>
                                    </p:set>
                                    <p:anim calcmode="lin" valueType="num">
                                      <p:cBhvr additive="base">
                                        <p:cTn id="41" dur="500" fill="hold"/>
                                        <p:tgtEl>
                                          <p:spTgt spid="34843"/>
                                        </p:tgtEl>
                                        <p:attrNameLst>
                                          <p:attrName>ppt_x</p:attrName>
                                        </p:attrNameLst>
                                      </p:cBhvr>
                                      <p:tavLst>
                                        <p:tav tm="0">
                                          <p:val>
                                            <p:strVal val="#ppt_x"/>
                                          </p:val>
                                        </p:tav>
                                        <p:tav tm="100000">
                                          <p:val>
                                            <p:strVal val="#ppt_x"/>
                                          </p:val>
                                        </p:tav>
                                      </p:tavLst>
                                    </p:anim>
                                    <p:anim calcmode="lin" valueType="num">
                                      <p:cBhvr additive="base">
                                        <p:cTn id="42" dur="500" fill="hold"/>
                                        <p:tgtEl>
                                          <p:spTgt spid="3484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laser.wav" builtIn="1"/>
                                        </p:tgtEl>
                                      </p:cMediaNode>
                                    </p:audio>
                                  </p:sub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34820"/>
                                        </p:tgtEl>
                                        <p:attrNameLst>
                                          <p:attrName>style.visibility</p:attrName>
                                        </p:attrNameLst>
                                      </p:cBhvr>
                                      <p:to>
                                        <p:strVal val="visible"/>
                                      </p:to>
                                    </p:set>
                                    <p:anim calcmode="lin" valueType="num">
                                      <p:cBhvr>
                                        <p:cTn id="47" dur="1000" fill="hold"/>
                                        <p:tgtEl>
                                          <p:spTgt spid="34820"/>
                                        </p:tgtEl>
                                        <p:attrNameLst>
                                          <p:attrName>ppt_w</p:attrName>
                                        </p:attrNameLst>
                                      </p:cBhvr>
                                      <p:tavLst>
                                        <p:tav tm="0">
                                          <p:val>
                                            <p:fltVal val="0"/>
                                          </p:val>
                                        </p:tav>
                                        <p:tav tm="100000">
                                          <p:val>
                                            <p:strVal val="#ppt_w"/>
                                          </p:val>
                                        </p:tav>
                                      </p:tavLst>
                                    </p:anim>
                                    <p:anim calcmode="lin" valueType="num">
                                      <p:cBhvr>
                                        <p:cTn id="48" dur="1000" fill="hold"/>
                                        <p:tgtEl>
                                          <p:spTgt spid="34820"/>
                                        </p:tgtEl>
                                        <p:attrNameLst>
                                          <p:attrName>ppt_h</p:attrName>
                                        </p:attrNameLst>
                                      </p:cBhvr>
                                      <p:tavLst>
                                        <p:tav tm="0">
                                          <p:val>
                                            <p:fltVal val="0"/>
                                          </p:val>
                                        </p:tav>
                                        <p:tav tm="100000">
                                          <p:val>
                                            <p:strVal val="#ppt_h"/>
                                          </p:val>
                                        </p:tav>
                                      </p:tavLst>
                                    </p:anim>
                                    <p:anim calcmode="lin" valueType="num">
                                      <p:cBhvr>
                                        <p:cTn id="49" dur="1000" fill="hold"/>
                                        <p:tgtEl>
                                          <p:spTgt spid="34820"/>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3482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45"/>
                                            </p:cond>
                                          </p:stCondLst>
                                          <p:endCondLst>
                                            <p:cond evt="onStopAudio" delay="0">
                                              <p:tgtEl>
                                                <p:sldTgt/>
                                              </p:tgtEl>
                                            </p:cond>
                                          </p:endCondLst>
                                        </p:cTn>
                                        <p:tgtEl>
                                          <p:sndTgt r:embed="rId2" name="camera.wav" builtIn="1"/>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4837"/>
                                        </p:tgtEl>
                                        <p:attrNameLst>
                                          <p:attrName>style.visibility</p:attrName>
                                        </p:attrNameLst>
                                      </p:cBhvr>
                                      <p:to>
                                        <p:strVal val="visible"/>
                                      </p:to>
                                    </p:set>
                                    <p:anim calcmode="lin" valueType="num">
                                      <p:cBhvr additive="base">
                                        <p:cTn id="55" dur="500" fill="hold"/>
                                        <p:tgtEl>
                                          <p:spTgt spid="34837"/>
                                        </p:tgtEl>
                                        <p:attrNameLst>
                                          <p:attrName>ppt_x</p:attrName>
                                        </p:attrNameLst>
                                      </p:cBhvr>
                                      <p:tavLst>
                                        <p:tav tm="0">
                                          <p:val>
                                            <p:strVal val="0-#ppt_w/2"/>
                                          </p:val>
                                        </p:tav>
                                        <p:tav tm="100000">
                                          <p:val>
                                            <p:strVal val="#ppt_x"/>
                                          </p:val>
                                        </p:tav>
                                      </p:tavLst>
                                    </p:anim>
                                    <p:anim calcmode="lin" valueType="num">
                                      <p:cBhvr additive="base">
                                        <p:cTn id="56" dur="500" fill="hold"/>
                                        <p:tgtEl>
                                          <p:spTgt spid="348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laser.wav" builtIn="1"/>
                                        </p:tgtEl>
                                      </p:cMediaNode>
                                    </p:audio>
                                  </p:subTnLst>
                                </p:cTn>
                              </p:par>
                            </p:childTnLst>
                          </p:cTn>
                        </p:par>
                      </p:childTnLst>
                    </p:cTn>
                  </p:par>
                  <p:par>
                    <p:cTn id="57" fill="hold">
                      <p:stCondLst>
                        <p:cond delay="indefinite"/>
                      </p:stCondLst>
                      <p:childTnLst>
                        <p:par>
                          <p:cTn id="58" fill="hold">
                            <p:stCondLst>
                              <p:cond delay="0"/>
                            </p:stCondLst>
                            <p:childTnLst>
                              <p:par>
                                <p:cTn id="59" presetID="15" presetClass="entr" presetSubtype="0" fill="hold" grpId="0" nodeType="clickEffect">
                                  <p:stCondLst>
                                    <p:cond delay="0"/>
                                  </p:stCondLst>
                                  <p:childTnLst>
                                    <p:set>
                                      <p:cBhvr>
                                        <p:cTn id="60" dur="1" fill="hold">
                                          <p:stCondLst>
                                            <p:cond delay="0"/>
                                          </p:stCondLst>
                                        </p:cTn>
                                        <p:tgtEl>
                                          <p:spTgt spid="34822"/>
                                        </p:tgtEl>
                                        <p:attrNameLst>
                                          <p:attrName>style.visibility</p:attrName>
                                        </p:attrNameLst>
                                      </p:cBhvr>
                                      <p:to>
                                        <p:strVal val="visible"/>
                                      </p:to>
                                    </p:set>
                                    <p:anim calcmode="lin" valueType="num">
                                      <p:cBhvr>
                                        <p:cTn id="61" dur="1000" fill="hold"/>
                                        <p:tgtEl>
                                          <p:spTgt spid="34822"/>
                                        </p:tgtEl>
                                        <p:attrNameLst>
                                          <p:attrName>ppt_w</p:attrName>
                                        </p:attrNameLst>
                                      </p:cBhvr>
                                      <p:tavLst>
                                        <p:tav tm="0">
                                          <p:val>
                                            <p:fltVal val="0"/>
                                          </p:val>
                                        </p:tav>
                                        <p:tav tm="100000">
                                          <p:val>
                                            <p:strVal val="#ppt_w"/>
                                          </p:val>
                                        </p:tav>
                                      </p:tavLst>
                                    </p:anim>
                                    <p:anim calcmode="lin" valueType="num">
                                      <p:cBhvr>
                                        <p:cTn id="62" dur="1000" fill="hold"/>
                                        <p:tgtEl>
                                          <p:spTgt spid="34822"/>
                                        </p:tgtEl>
                                        <p:attrNameLst>
                                          <p:attrName>ppt_h</p:attrName>
                                        </p:attrNameLst>
                                      </p:cBhvr>
                                      <p:tavLst>
                                        <p:tav tm="0">
                                          <p:val>
                                            <p:fltVal val="0"/>
                                          </p:val>
                                        </p:tav>
                                        <p:tav tm="100000">
                                          <p:val>
                                            <p:strVal val="#ppt_h"/>
                                          </p:val>
                                        </p:tav>
                                      </p:tavLst>
                                    </p:anim>
                                    <p:anim calcmode="lin" valueType="num">
                                      <p:cBhvr>
                                        <p:cTn id="63" dur="1000" fill="hold"/>
                                        <p:tgtEl>
                                          <p:spTgt spid="34822"/>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3482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9"/>
                                            </p:cond>
                                          </p:stCondLst>
                                          <p:endCondLst>
                                            <p:cond evt="onStopAudio" delay="0">
                                              <p:tgtEl>
                                                <p:sldTgt/>
                                              </p:tgtEl>
                                            </p:cond>
                                          </p:endCondLst>
                                        </p:cTn>
                                        <p:tgtEl>
                                          <p:sndTgt r:embed="rId2" name="camera.wav" builtIn="1"/>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34836"/>
                                        </p:tgtEl>
                                        <p:attrNameLst>
                                          <p:attrName>style.visibility</p:attrName>
                                        </p:attrNameLst>
                                      </p:cBhvr>
                                      <p:to>
                                        <p:strVal val="visible"/>
                                      </p:to>
                                    </p:set>
                                    <p:anim calcmode="lin" valueType="num">
                                      <p:cBhvr additive="base">
                                        <p:cTn id="69" dur="500" fill="hold"/>
                                        <p:tgtEl>
                                          <p:spTgt spid="34836"/>
                                        </p:tgtEl>
                                        <p:attrNameLst>
                                          <p:attrName>ppt_x</p:attrName>
                                        </p:attrNameLst>
                                      </p:cBhvr>
                                      <p:tavLst>
                                        <p:tav tm="0">
                                          <p:val>
                                            <p:strVal val="1+#ppt_w/2"/>
                                          </p:val>
                                        </p:tav>
                                        <p:tav tm="100000">
                                          <p:val>
                                            <p:strVal val="#ppt_x"/>
                                          </p:val>
                                        </p:tav>
                                      </p:tavLst>
                                    </p:anim>
                                    <p:anim calcmode="lin" valueType="num">
                                      <p:cBhvr additive="base">
                                        <p:cTn id="70" dur="500" fill="hold"/>
                                        <p:tgtEl>
                                          <p:spTgt spid="348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laser.wav" builtIn="1"/>
                                        </p:tgtEl>
                                      </p:cMediaNode>
                                    </p:audio>
                                  </p:subTnLst>
                                </p:cTn>
                              </p:par>
                            </p:childTnLst>
                          </p:cTn>
                        </p:par>
                      </p:childTnLst>
                    </p:cTn>
                  </p:par>
                  <p:par>
                    <p:cTn id="71" fill="hold">
                      <p:stCondLst>
                        <p:cond delay="indefinite"/>
                      </p:stCondLst>
                      <p:childTnLst>
                        <p:par>
                          <p:cTn id="72" fill="hold">
                            <p:stCondLst>
                              <p:cond delay="0"/>
                            </p:stCondLst>
                            <p:childTnLst>
                              <p:par>
                                <p:cTn id="73" presetID="15" presetClass="entr" presetSubtype="0" fill="hold" grpId="0" nodeType="clickEffect">
                                  <p:stCondLst>
                                    <p:cond delay="0"/>
                                  </p:stCondLst>
                                  <p:childTnLst>
                                    <p:set>
                                      <p:cBhvr>
                                        <p:cTn id="74" dur="1" fill="hold">
                                          <p:stCondLst>
                                            <p:cond delay="0"/>
                                          </p:stCondLst>
                                        </p:cTn>
                                        <p:tgtEl>
                                          <p:spTgt spid="34823"/>
                                        </p:tgtEl>
                                        <p:attrNameLst>
                                          <p:attrName>style.visibility</p:attrName>
                                        </p:attrNameLst>
                                      </p:cBhvr>
                                      <p:to>
                                        <p:strVal val="visible"/>
                                      </p:to>
                                    </p:set>
                                    <p:anim calcmode="lin" valueType="num">
                                      <p:cBhvr>
                                        <p:cTn id="75" dur="1000" fill="hold"/>
                                        <p:tgtEl>
                                          <p:spTgt spid="34823"/>
                                        </p:tgtEl>
                                        <p:attrNameLst>
                                          <p:attrName>ppt_w</p:attrName>
                                        </p:attrNameLst>
                                      </p:cBhvr>
                                      <p:tavLst>
                                        <p:tav tm="0">
                                          <p:val>
                                            <p:fltVal val="0"/>
                                          </p:val>
                                        </p:tav>
                                        <p:tav tm="100000">
                                          <p:val>
                                            <p:strVal val="#ppt_w"/>
                                          </p:val>
                                        </p:tav>
                                      </p:tavLst>
                                    </p:anim>
                                    <p:anim calcmode="lin" valueType="num">
                                      <p:cBhvr>
                                        <p:cTn id="76" dur="1000" fill="hold"/>
                                        <p:tgtEl>
                                          <p:spTgt spid="34823"/>
                                        </p:tgtEl>
                                        <p:attrNameLst>
                                          <p:attrName>ppt_h</p:attrName>
                                        </p:attrNameLst>
                                      </p:cBhvr>
                                      <p:tavLst>
                                        <p:tav tm="0">
                                          <p:val>
                                            <p:fltVal val="0"/>
                                          </p:val>
                                        </p:tav>
                                        <p:tav tm="100000">
                                          <p:val>
                                            <p:strVal val="#ppt_h"/>
                                          </p:val>
                                        </p:tav>
                                      </p:tavLst>
                                    </p:anim>
                                    <p:anim calcmode="lin" valueType="num">
                                      <p:cBhvr>
                                        <p:cTn id="77" dur="1000" fill="hold"/>
                                        <p:tgtEl>
                                          <p:spTgt spid="34823"/>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34823"/>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73"/>
                                            </p:cond>
                                          </p:stCondLst>
                                          <p:endCondLst>
                                            <p:cond evt="onStopAudio" delay="0">
                                              <p:tgtEl>
                                                <p:sldTgt/>
                                              </p:tgtEl>
                                            </p:cond>
                                          </p:endCondLst>
                                        </p:cTn>
                                        <p:tgtEl>
                                          <p:sndTgt r:embed="rId2" name="camera.wav" builtIn="1"/>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4838"/>
                                        </p:tgtEl>
                                        <p:attrNameLst>
                                          <p:attrName>style.visibility</p:attrName>
                                        </p:attrNameLst>
                                      </p:cBhvr>
                                      <p:to>
                                        <p:strVal val="visible"/>
                                      </p:to>
                                    </p:set>
                                    <p:anim calcmode="lin" valueType="num">
                                      <p:cBhvr additive="base">
                                        <p:cTn id="83" dur="500" fill="hold"/>
                                        <p:tgtEl>
                                          <p:spTgt spid="34838"/>
                                        </p:tgtEl>
                                        <p:attrNameLst>
                                          <p:attrName>ppt_x</p:attrName>
                                        </p:attrNameLst>
                                      </p:cBhvr>
                                      <p:tavLst>
                                        <p:tav tm="0">
                                          <p:val>
                                            <p:strVal val="0-#ppt_w/2"/>
                                          </p:val>
                                        </p:tav>
                                        <p:tav tm="100000">
                                          <p:val>
                                            <p:strVal val="#ppt_x"/>
                                          </p:val>
                                        </p:tav>
                                      </p:tavLst>
                                    </p:anim>
                                    <p:anim calcmode="lin" valueType="num">
                                      <p:cBhvr additive="base">
                                        <p:cTn id="84" dur="500" fill="hold"/>
                                        <p:tgtEl>
                                          <p:spTgt spid="348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3" name="laser.wav" builtIn="1"/>
                                        </p:tgtEl>
                                      </p:cMediaNode>
                                    </p:audio>
                                  </p:subTnLst>
                                </p:cTn>
                              </p:par>
                            </p:childTnLst>
                          </p:cTn>
                        </p:par>
                      </p:childTnLst>
                    </p:cTn>
                  </p:par>
                  <p:par>
                    <p:cTn id="85" fill="hold">
                      <p:stCondLst>
                        <p:cond delay="indefinite"/>
                      </p:stCondLst>
                      <p:childTnLst>
                        <p:par>
                          <p:cTn id="86" fill="hold">
                            <p:stCondLst>
                              <p:cond delay="0"/>
                            </p:stCondLst>
                            <p:childTnLst>
                              <p:par>
                                <p:cTn id="87" presetID="15" presetClass="entr" presetSubtype="0" fill="hold" grpId="0" nodeType="clickEffect">
                                  <p:stCondLst>
                                    <p:cond delay="0"/>
                                  </p:stCondLst>
                                  <p:childTnLst>
                                    <p:set>
                                      <p:cBhvr>
                                        <p:cTn id="88" dur="1" fill="hold">
                                          <p:stCondLst>
                                            <p:cond delay="0"/>
                                          </p:stCondLst>
                                        </p:cTn>
                                        <p:tgtEl>
                                          <p:spTgt spid="34824"/>
                                        </p:tgtEl>
                                        <p:attrNameLst>
                                          <p:attrName>style.visibility</p:attrName>
                                        </p:attrNameLst>
                                      </p:cBhvr>
                                      <p:to>
                                        <p:strVal val="visible"/>
                                      </p:to>
                                    </p:set>
                                    <p:anim calcmode="lin" valueType="num">
                                      <p:cBhvr>
                                        <p:cTn id="89" dur="1000" fill="hold"/>
                                        <p:tgtEl>
                                          <p:spTgt spid="34824"/>
                                        </p:tgtEl>
                                        <p:attrNameLst>
                                          <p:attrName>ppt_w</p:attrName>
                                        </p:attrNameLst>
                                      </p:cBhvr>
                                      <p:tavLst>
                                        <p:tav tm="0">
                                          <p:val>
                                            <p:fltVal val="0"/>
                                          </p:val>
                                        </p:tav>
                                        <p:tav tm="100000">
                                          <p:val>
                                            <p:strVal val="#ppt_w"/>
                                          </p:val>
                                        </p:tav>
                                      </p:tavLst>
                                    </p:anim>
                                    <p:anim calcmode="lin" valueType="num">
                                      <p:cBhvr>
                                        <p:cTn id="90" dur="1000" fill="hold"/>
                                        <p:tgtEl>
                                          <p:spTgt spid="34824"/>
                                        </p:tgtEl>
                                        <p:attrNameLst>
                                          <p:attrName>ppt_h</p:attrName>
                                        </p:attrNameLst>
                                      </p:cBhvr>
                                      <p:tavLst>
                                        <p:tav tm="0">
                                          <p:val>
                                            <p:fltVal val="0"/>
                                          </p:val>
                                        </p:tav>
                                        <p:tav tm="100000">
                                          <p:val>
                                            <p:strVal val="#ppt_h"/>
                                          </p:val>
                                        </p:tav>
                                      </p:tavLst>
                                    </p:anim>
                                    <p:anim calcmode="lin" valueType="num">
                                      <p:cBhvr>
                                        <p:cTn id="91" dur="1000" fill="hold"/>
                                        <p:tgtEl>
                                          <p:spTgt spid="34824"/>
                                        </p:tgtEl>
                                        <p:attrNameLst>
                                          <p:attrName>ppt_x</p:attrName>
                                        </p:attrNameLst>
                                      </p:cBhvr>
                                      <p:tavLst>
                                        <p:tav tm="0" fmla="#ppt_x+(cos(-2*pi*(1-$))*-#ppt_x-sin(-2*pi*(1-$))*(1-#ppt_y))*(1-$)">
                                          <p:val>
                                            <p:fltVal val="0"/>
                                          </p:val>
                                        </p:tav>
                                        <p:tav tm="100000">
                                          <p:val>
                                            <p:fltVal val="1"/>
                                          </p:val>
                                        </p:tav>
                                      </p:tavLst>
                                    </p:anim>
                                    <p:anim calcmode="lin" valueType="num">
                                      <p:cBhvr>
                                        <p:cTn id="92" dur="1000" fill="hold"/>
                                        <p:tgtEl>
                                          <p:spTgt spid="34824"/>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87"/>
                                            </p:cond>
                                          </p:stCondLst>
                                          <p:endCondLst>
                                            <p:cond evt="onStopAudio" delay="0">
                                              <p:tgtEl>
                                                <p:sldTgt/>
                                              </p:tgtEl>
                                            </p:cond>
                                          </p:endCondLst>
                                        </p:cTn>
                                        <p:tgtEl>
                                          <p:sndTgt r:embed="rId2" name="camera.wav" builtIn="1"/>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34839"/>
                                        </p:tgtEl>
                                        <p:attrNameLst>
                                          <p:attrName>style.visibility</p:attrName>
                                        </p:attrNameLst>
                                      </p:cBhvr>
                                      <p:to>
                                        <p:strVal val="visible"/>
                                      </p:to>
                                    </p:set>
                                    <p:anim calcmode="lin" valueType="num">
                                      <p:cBhvr additive="base">
                                        <p:cTn id="97" dur="500" fill="hold"/>
                                        <p:tgtEl>
                                          <p:spTgt spid="34839"/>
                                        </p:tgtEl>
                                        <p:attrNameLst>
                                          <p:attrName>ppt_x</p:attrName>
                                        </p:attrNameLst>
                                      </p:cBhvr>
                                      <p:tavLst>
                                        <p:tav tm="0">
                                          <p:val>
                                            <p:strVal val="1+#ppt_w/2"/>
                                          </p:val>
                                        </p:tav>
                                        <p:tav tm="100000">
                                          <p:val>
                                            <p:strVal val="#ppt_x"/>
                                          </p:val>
                                        </p:tav>
                                      </p:tavLst>
                                    </p:anim>
                                    <p:anim calcmode="lin" valueType="num">
                                      <p:cBhvr additive="base">
                                        <p:cTn id="98" dur="500" fill="hold"/>
                                        <p:tgtEl>
                                          <p:spTgt spid="348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laser.wav" builtIn="1"/>
                                        </p:tgtEl>
                                      </p:cMediaNode>
                                    </p:audio>
                                  </p:subTnLst>
                                </p:cTn>
                              </p:par>
                            </p:childTnLst>
                          </p:cTn>
                        </p:par>
                      </p:childTnLst>
                    </p:cTn>
                  </p:par>
                  <p:par>
                    <p:cTn id="99" fill="hold">
                      <p:stCondLst>
                        <p:cond delay="indefinite"/>
                      </p:stCondLst>
                      <p:childTnLst>
                        <p:par>
                          <p:cTn id="100" fill="hold">
                            <p:stCondLst>
                              <p:cond delay="0"/>
                            </p:stCondLst>
                            <p:childTnLst>
                              <p:par>
                                <p:cTn id="101" presetID="15" presetClass="entr" presetSubtype="0" fill="hold" grpId="0" nodeType="clickEffect">
                                  <p:stCondLst>
                                    <p:cond delay="0"/>
                                  </p:stCondLst>
                                  <p:childTnLst>
                                    <p:set>
                                      <p:cBhvr>
                                        <p:cTn id="102" dur="1" fill="hold">
                                          <p:stCondLst>
                                            <p:cond delay="0"/>
                                          </p:stCondLst>
                                        </p:cTn>
                                        <p:tgtEl>
                                          <p:spTgt spid="34826"/>
                                        </p:tgtEl>
                                        <p:attrNameLst>
                                          <p:attrName>style.visibility</p:attrName>
                                        </p:attrNameLst>
                                      </p:cBhvr>
                                      <p:to>
                                        <p:strVal val="visible"/>
                                      </p:to>
                                    </p:set>
                                    <p:anim calcmode="lin" valueType="num">
                                      <p:cBhvr>
                                        <p:cTn id="103" dur="1000" fill="hold"/>
                                        <p:tgtEl>
                                          <p:spTgt spid="34826"/>
                                        </p:tgtEl>
                                        <p:attrNameLst>
                                          <p:attrName>ppt_w</p:attrName>
                                        </p:attrNameLst>
                                      </p:cBhvr>
                                      <p:tavLst>
                                        <p:tav tm="0">
                                          <p:val>
                                            <p:fltVal val="0"/>
                                          </p:val>
                                        </p:tav>
                                        <p:tav tm="100000">
                                          <p:val>
                                            <p:strVal val="#ppt_w"/>
                                          </p:val>
                                        </p:tav>
                                      </p:tavLst>
                                    </p:anim>
                                    <p:anim calcmode="lin" valueType="num">
                                      <p:cBhvr>
                                        <p:cTn id="104" dur="1000" fill="hold"/>
                                        <p:tgtEl>
                                          <p:spTgt spid="34826"/>
                                        </p:tgtEl>
                                        <p:attrNameLst>
                                          <p:attrName>ppt_h</p:attrName>
                                        </p:attrNameLst>
                                      </p:cBhvr>
                                      <p:tavLst>
                                        <p:tav tm="0">
                                          <p:val>
                                            <p:fltVal val="0"/>
                                          </p:val>
                                        </p:tav>
                                        <p:tav tm="100000">
                                          <p:val>
                                            <p:strVal val="#ppt_h"/>
                                          </p:val>
                                        </p:tav>
                                      </p:tavLst>
                                    </p:anim>
                                    <p:anim calcmode="lin" valueType="num">
                                      <p:cBhvr>
                                        <p:cTn id="105" dur="1000" fill="hold"/>
                                        <p:tgtEl>
                                          <p:spTgt spid="34826"/>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34826"/>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01"/>
                                            </p:cond>
                                          </p:stCondLst>
                                          <p:endCondLst>
                                            <p:cond evt="onStopAudio" delay="0">
                                              <p:tgtEl>
                                                <p:sldTgt/>
                                              </p:tgtEl>
                                            </p:cond>
                                          </p:endCondLst>
                                        </p:cTn>
                                        <p:tgtEl>
                                          <p:sndTgt r:embed="rId2" name="camera.wav" builtIn="1"/>
                                        </p:tgtEl>
                                      </p:cMediaNode>
                                    </p:audio>
                                  </p:subTnLst>
                                </p:cTn>
                              </p:par>
                            </p:childTnLst>
                          </p:cTn>
                        </p:par>
                      </p:childTnLst>
                    </p:cTn>
                  </p:par>
                  <p:par>
                    <p:cTn id="107" fill="hold">
                      <p:stCondLst>
                        <p:cond delay="indefinite"/>
                      </p:stCondLst>
                      <p:childTnLst>
                        <p:par>
                          <p:cTn id="108" fill="hold">
                            <p:stCondLst>
                              <p:cond delay="0"/>
                            </p:stCondLst>
                            <p:childTnLst>
                              <p:par>
                                <p:cTn id="109" presetID="2" presetClass="entr" presetSubtype="1" fill="hold" nodeType="clickEffect">
                                  <p:stCondLst>
                                    <p:cond delay="0"/>
                                  </p:stCondLst>
                                  <p:childTnLst>
                                    <p:set>
                                      <p:cBhvr>
                                        <p:cTn id="110" dur="1" fill="hold">
                                          <p:stCondLst>
                                            <p:cond delay="0"/>
                                          </p:stCondLst>
                                        </p:cTn>
                                        <p:tgtEl>
                                          <p:spTgt spid="34840"/>
                                        </p:tgtEl>
                                        <p:attrNameLst>
                                          <p:attrName>style.visibility</p:attrName>
                                        </p:attrNameLst>
                                      </p:cBhvr>
                                      <p:to>
                                        <p:strVal val="visible"/>
                                      </p:to>
                                    </p:set>
                                    <p:anim calcmode="lin" valueType="num">
                                      <p:cBhvr additive="base">
                                        <p:cTn id="111" dur="500" fill="hold"/>
                                        <p:tgtEl>
                                          <p:spTgt spid="34840"/>
                                        </p:tgtEl>
                                        <p:attrNameLst>
                                          <p:attrName>ppt_x</p:attrName>
                                        </p:attrNameLst>
                                      </p:cBhvr>
                                      <p:tavLst>
                                        <p:tav tm="0">
                                          <p:val>
                                            <p:strVal val="#ppt_x"/>
                                          </p:val>
                                        </p:tav>
                                        <p:tav tm="100000">
                                          <p:val>
                                            <p:strVal val="#ppt_x"/>
                                          </p:val>
                                        </p:tav>
                                      </p:tavLst>
                                    </p:anim>
                                    <p:anim calcmode="lin" valueType="num">
                                      <p:cBhvr additive="base">
                                        <p:cTn id="112" dur="500" fill="hold"/>
                                        <p:tgtEl>
                                          <p:spTgt spid="3484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09"/>
                                            </p:cond>
                                          </p:stCondLst>
                                          <p:endCondLst>
                                            <p:cond evt="onStopAudio" delay="0">
                                              <p:tgtEl>
                                                <p:sldTgt/>
                                              </p:tgtEl>
                                            </p:cond>
                                          </p:endCondLst>
                                        </p:cTn>
                                        <p:tgtEl>
                                          <p:sndTgt r:embed="rId3" name="laser.wav" builtIn="1"/>
                                        </p:tgtEl>
                                      </p:cMediaNode>
                                    </p:audio>
                                  </p:subTnLst>
                                </p:cTn>
                              </p:par>
                            </p:childTnLst>
                          </p:cTn>
                        </p:par>
                      </p:childTnLst>
                    </p:cTn>
                  </p:par>
                  <p:par>
                    <p:cTn id="113" fill="hold">
                      <p:stCondLst>
                        <p:cond delay="indefinite"/>
                      </p:stCondLst>
                      <p:childTnLst>
                        <p:par>
                          <p:cTn id="114" fill="hold">
                            <p:stCondLst>
                              <p:cond delay="0"/>
                            </p:stCondLst>
                            <p:childTnLst>
                              <p:par>
                                <p:cTn id="115" presetID="15" presetClass="entr" presetSubtype="0" fill="hold" grpId="0" nodeType="clickEffect">
                                  <p:stCondLst>
                                    <p:cond delay="0"/>
                                  </p:stCondLst>
                                  <p:childTnLst>
                                    <p:set>
                                      <p:cBhvr>
                                        <p:cTn id="116" dur="1" fill="hold">
                                          <p:stCondLst>
                                            <p:cond delay="0"/>
                                          </p:stCondLst>
                                        </p:cTn>
                                        <p:tgtEl>
                                          <p:spTgt spid="34825"/>
                                        </p:tgtEl>
                                        <p:attrNameLst>
                                          <p:attrName>style.visibility</p:attrName>
                                        </p:attrNameLst>
                                      </p:cBhvr>
                                      <p:to>
                                        <p:strVal val="visible"/>
                                      </p:to>
                                    </p:set>
                                    <p:anim calcmode="lin" valueType="num">
                                      <p:cBhvr>
                                        <p:cTn id="117" dur="1000" fill="hold"/>
                                        <p:tgtEl>
                                          <p:spTgt spid="34825"/>
                                        </p:tgtEl>
                                        <p:attrNameLst>
                                          <p:attrName>ppt_w</p:attrName>
                                        </p:attrNameLst>
                                      </p:cBhvr>
                                      <p:tavLst>
                                        <p:tav tm="0">
                                          <p:val>
                                            <p:fltVal val="0"/>
                                          </p:val>
                                        </p:tav>
                                        <p:tav tm="100000">
                                          <p:val>
                                            <p:strVal val="#ppt_w"/>
                                          </p:val>
                                        </p:tav>
                                      </p:tavLst>
                                    </p:anim>
                                    <p:anim calcmode="lin" valueType="num">
                                      <p:cBhvr>
                                        <p:cTn id="118" dur="1000" fill="hold"/>
                                        <p:tgtEl>
                                          <p:spTgt spid="34825"/>
                                        </p:tgtEl>
                                        <p:attrNameLst>
                                          <p:attrName>ppt_h</p:attrName>
                                        </p:attrNameLst>
                                      </p:cBhvr>
                                      <p:tavLst>
                                        <p:tav tm="0">
                                          <p:val>
                                            <p:fltVal val="0"/>
                                          </p:val>
                                        </p:tav>
                                        <p:tav tm="100000">
                                          <p:val>
                                            <p:strVal val="#ppt_h"/>
                                          </p:val>
                                        </p:tav>
                                      </p:tavLst>
                                    </p:anim>
                                    <p:anim calcmode="lin" valueType="num">
                                      <p:cBhvr>
                                        <p:cTn id="119" dur="1000" fill="hold"/>
                                        <p:tgtEl>
                                          <p:spTgt spid="34825"/>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34825"/>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15"/>
                                            </p:cond>
                                          </p:stCondLst>
                                          <p:endCondLst>
                                            <p:cond evt="onStopAudio" delay="0">
                                              <p:tgtEl>
                                                <p:sldTgt/>
                                              </p:tgtEl>
                                            </p:cond>
                                          </p:endCondLst>
                                        </p:cTn>
                                        <p:tgtEl>
                                          <p:sndTgt r:embed="rId2" name="camera.wav" builtIn="1"/>
                                        </p:tgtEl>
                                      </p:cMediaNode>
                                    </p:audio>
                                  </p:subTnLst>
                                </p:cTn>
                              </p:par>
                            </p:childTnLst>
                          </p:cTn>
                        </p:par>
                      </p:childTnLst>
                    </p:cTn>
                  </p:par>
                  <p:par>
                    <p:cTn id="121" fill="hold">
                      <p:stCondLst>
                        <p:cond delay="indefinite"/>
                      </p:stCondLst>
                      <p:childTnLst>
                        <p:par>
                          <p:cTn id="122" fill="hold">
                            <p:stCondLst>
                              <p:cond delay="0"/>
                            </p:stCondLst>
                            <p:childTnLst>
                              <p:par>
                                <p:cTn id="123" presetID="2" presetClass="entr" presetSubtype="1" fill="hold" nodeType="clickEffect">
                                  <p:stCondLst>
                                    <p:cond delay="0"/>
                                  </p:stCondLst>
                                  <p:childTnLst>
                                    <p:set>
                                      <p:cBhvr>
                                        <p:cTn id="124" dur="1" fill="hold">
                                          <p:stCondLst>
                                            <p:cond delay="0"/>
                                          </p:stCondLst>
                                        </p:cTn>
                                        <p:tgtEl>
                                          <p:spTgt spid="34844"/>
                                        </p:tgtEl>
                                        <p:attrNameLst>
                                          <p:attrName>style.visibility</p:attrName>
                                        </p:attrNameLst>
                                      </p:cBhvr>
                                      <p:to>
                                        <p:strVal val="visible"/>
                                      </p:to>
                                    </p:set>
                                    <p:anim calcmode="lin" valueType="num">
                                      <p:cBhvr additive="base">
                                        <p:cTn id="125" dur="500" fill="hold"/>
                                        <p:tgtEl>
                                          <p:spTgt spid="34844"/>
                                        </p:tgtEl>
                                        <p:attrNameLst>
                                          <p:attrName>ppt_x</p:attrName>
                                        </p:attrNameLst>
                                      </p:cBhvr>
                                      <p:tavLst>
                                        <p:tav tm="0">
                                          <p:val>
                                            <p:strVal val="#ppt_x"/>
                                          </p:val>
                                        </p:tav>
                                        <p:tav tm="100000">
                                          <p:val>
                                            <p:strVal val="#ppt_x"/>
                                          </p:val>
                                        </p:tav>
                                      </p:tavLst>
                                    </p:anim>
                                    <p:anim calcmode="lin" valueType="num">
                                      <p:cBhvr additive="base">
                                        <p:cTn id="126" dur="500" fill="hold"/>
                                        <p:tgtEl>
                                          <p:spTgt spid="3484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23"/>
                                            </p:cond>
                                          </p:stCondLst>
                                          <p:endCondLst>
                                            <p:cond evt="onStopAudio" delay="0">
                                              <p:tgtEl>
                                                <p:sldTgt/>
                                              </p:tgtEl>
                                            </p:cond>
                                          </p:endCondLst>
                                        </p:cTn>
                                        <p:tgtEl>
                                          <p:sndTgt r:embed="rId3" name="laser.wav" builtIn="1"/>
                                        </p:tgtEl>
                                      </p:cMediaNode>
                                    </p:audio>
                                  </p:subTnLst>
                                </p:cTn>
                              </p:par>
                            </p:childTnLst>
                          </p:cTn>
                        </p:par>
                      </p:childTnLst>
                    </p:cTn>
                  </p:par>
                  <p:par>
                    <p:cTn id="127" fill="hold">
                      <p:stCondLst>
                        <p:cond delay="indefinite"/>
                      </p:stCondLst>
                      <p:childTnLst>
                        <p:par>
                          <p:cTn id="128" fill="hold">
                            <p:stCondLst>
                              <p:cond delay="0"/>
                            </p:stCondLst>
                            <p:childTnLst>
                              <p:par>
                                <p:cTn id="129" presetID="15" presetClass="entr" presetSubtype="0" fill="hold" grpId="0" nodeType="clickEffect">
                                  <p:stCondLst>
                                    <p:cond delay="0"/>
                                  </p:stCondLst>
                                  <p:childTnLst>
                                    <p:set>
                                      <p:cBhvr>
                                        <p:cTn id="130" dur="1" fill="hold">
                                          <p:stCondLst>
                                            <p:cond delay="0"/>
                                          </p:stCondLst>
                                        </p:cTn>
                                        <p:tgtEl>
                                          <p:spTgt spid="34827"/>
                                        </p:tgtEl>
                                        <p:attrNameLst>
                                          <p:attrName>style.visibility</p:attrName>
                                        </p:attrNameLst>
                                      </p:cBhvr>
                                      <p:to>
                                        <p:strVal val="visible"/>
                                      </p:to>
                                    </p:set>
                                    <p:anim calcmode="lin" valueType="num">
                                      <p:cBhvr>
                                        <p:cTn id="131" dur="1000" fill="hold"/>
                                        <p:tgtEl>
                                          <p:spTgt spid="34827"/>
                                        </p:tgtEl>
                                        <p:attrNameLst>
                                          <p:attrName>ppt_w</p:attrName>
                                        </p:attrNameLst>
                                      </p:cBhvr>
                                      <p:tavLst>
                                        <p:tav tm="0">
                                          <p:val>
                                            <p:fltVal val="0"/>
                                          </p:val>
                                        </p:tav>
                                        <p:tav tm="100000">
                                          <p:val>
                                            <p:strVal val="#ppt_w"/>
                                          </p:val>
                                        </p:tav>
                                      </p:tavLst>
                                    </p:anim>
                                    <p:anim calcmode="lin" valueType="num">
                                      <p:cBhvr>
                                        <p:cTn id="132" dur="1000" fill="hold"/>
                                        <p:tgtEl>
                                          <p:spTgt spid="34827"/>
                                        </p:tgtEl>
                                        <p:attrNameLst>
                                          <p:attrName>ppt_h</p:attrName>
                                        </p:attrNameLst>
                                      </p:cBhvr>
                                      <p:tavLst>
                                        <p:tav tm="0">
                                          <p:val>
                                            <p:fltVal val="0"/>
                                          </p:val>
                                        </p:tav>
                                        <p:tav tm="100000">
                                          <p:val>
                                            <p:strVal val="#ppt_h"/>
                                          </p:val>
                                        </p:tav>
                                      </p:tavLst>
                                    </p:anim>
                                    <p:anim calcmode="lin" valueType="num">
                                      <p:cBhvr>
                                        <p:cTn id="133" dur="1000" fill="hold"/>
                                        <p:tgtEl>
                                          <p:spTgt spid="34827"/>
                                        </p:tgtEl>
                                        <p:attrNameLst>
                                          <p:attrName>ppt_x</p:attrName>
                                        </p:attrNameLst>
                                      </p:cBhvr>
                                      <p:tavLst>
                                        <p:tav tm="0" fmla="#ppt_x+(cos(-2*pi*(1-$))*-#ppt_x-sin(-2*pi*(1-$))*(1-#ppt_y))*(1-$)">
                                          <p:val>
                                            <p:fltVal val="0"/>
                                          </p:val>
                                        </p:tav>
                                        <p:tav tm="100000">
                                          <p:val>
                                            <p:fltVal val="1"/>
                                          </p:val>
                                        </p:tav>
                                      </p:tavLst>
                                    </p:anim>
                                    <p:anim calcmode="lin" valueType="num">
                                      <p:cBhvr>
                                        <p:cTn id="134" dur="1000" fill="hold"/>
                                        <p:tgtEl>
                                          <p:spTgt spid="3482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9"/>
                                            </p:cond>
                                          </p:stCondLst>
                                          <p:endCondLst>
                                            <p:cond evt="onStopAudio" delay="0">
                                              <p:tgtEl>
                                                <p:sldTgt/>
                                              </p:tgtEl>
                                            </p:cond>
                                          </p:endCondLst>
                                        </p:cTn>
                                        <p:tgtEl>
                                          <p:sndTgt r:embed="rId2" name="camera.wav" builtIn="1"/>
                                        </p:tgtEl>
                                      </p:cMediaNode>
                                    </p:audio>
                                  </p:subTnLst>
                                </p:cTn>
                              </p:par>
                            </p:childTnLst>
                          </p:cTn>
                        </p:par>
                      </p:childTnLst>
                    </p:cTn>
                  </p:par>
                  <p:par>
                    <p:cTn id="135" fill="hold">
                      <p:stCondLst>
                        <p:cond delay="indefinite"/>
                      </p:stCondLst>
                      <p:childTnLst>
                        <p:par>
                          <p:cTn id="136" fill="hold">
                            <p:stCondLst>
                              <p:cond delay="0"/>
                            </p:stCondLst>
                            <p:childTnLst>
                              <p:par>
                                <p:cTn id="137" presetID="2" presetClass="entr" presetSubtype="1" fill="hold" nodeType="clickEffect">
                                  <p:stCondLst>
                                    <p:cond delay="0"/>
                                  </p:stCondLst>
                                  <p:childTnLst>
                                    <p:set>
                                      <p:cBhvr>
                                        <p:cTn id="138" dur="1" fill="hold">
                                          <p:stCondLst>
                                            <p:cond delay="0"/>
                                          </p:stCondLst>
                                        </p:cTn>
                                        <p:tgtEl>
                                          <p:spTgt spid="34845"/>
                                        </p:tgtEl>
                                        <p:attrNameLst>
                                          <p:attrName>style.visibility</p:attrName>
                                        </p:attrNameLst>
                                      </p:cBhvr>
                                      <p:to>
                                        <p:strVal val="visible"/>
                                      </p:to>
                                    </p:set>
                                    <p:anim calcmode="lin" valueType="num">
                                      <p:cBhvr additive="base">
                                        <p:cTn id="139" dur="500" fill="hold"/>
                                        <p:tgtEl>
                                          <p:spTgt spid="34845"/>
                                        </p:tgtEl>
                                        <p:attrNameLst>
                                          <p:attrName>ppt_x</p:attrName>
                                        </p:attrNameLst>
                                      </p:cBhvr>
                                      <p:tavLst>
                                        <p:tav tm="0">
                                          <p:val>
                                            <p:strVal val="#ppt_x"/>
                                          </p:val>
                                        </p:tav>
                                        <p:tav tm="100000">
                                          <p:val>
                                            <p:strVal val="#ppt_x"/>
                                          </p:val>
                                        </p:tav>
                                      </p:tavLst>
                                    </p:anim>
                                    <p:anim calcmode="lin" valueType="num">
                                      <p:cBhvr additive="base">
                                        <p:cTn id="140" dur="500" fill="hold"/>
                                        <p:tgtEl>
                                          <p:spTgt spid="3484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3" name="laser.wav" builtIn="1"/>
                                        </p:tgtEl>
                                      </p:cMediaNode>
                                    </p:audio>
                                  </p:subTnLst>
                                </p:cTn>
                              </p:par>
                            </p:childTnLst>
                          </p:cTn>
                        </p:par>
                      </p:childTnLst>
                    </p:cTn>
                  </p:par>
                  <p:par>
                    <p:cTn id="141" fill="hold">
                      <p:stCondLst>
                        <p:cond delay="indefinite"/>
                      </p:stCondLst>
                      <p:childTnLst>
                        <p:par>
                          <p:cTn id="142" fill="hold">
                            <p:stCondLst>
                              <p:cond delay="0"/>
                            </p:stCondLst>
                            <p:childTnLst>
                              <p:par>
                                <p:cTn id="143" presetID="15" presetClass="entr" presetSubtype="0" fill="hold" grpId="0" nodeType="clickEffect">
                                  <p:stCondLst>
                                    <p:cond delay="0"/>
                                  </p:stCondLst>
                                  <p:childTnLst>
                                    <p:set>
                                      <p:cBhvr>
                                        <p:cTn id="144" dur="1" fill="hold">
                                          <p:stCondLst>
                                            <p:cond delay="0"/>
                                          </p:stCondLst>
                                        </p:cTn>
                                        <p:tgtEl>
                                          <p:spTgt spid="34828"/>
                                        </p:tgtEl>
                                        <p:attrNameLst>
                                          <p:attrName>style.visibility</p:attrName>
                                        </p:attrNameLst>
                                      </p:cBhvr>
                                      <p:to>
                                        <p:strVal val="visible"/>
                                      </p:to>
                                    </p:set>
                                    <p:anim calcmode="lin" valueType="num">
                                      <p:cBhvr>
                                        <p:cTn id="145" dur="1000" fill="hold"/>
                                        <p:tgtEl>
                                          <p:spTgt spid="34828"/>
                                        </p:tgtEl>
                                        <p:attrNameLst>
                                          <p:attrName>ppt_w</p:attrName>
                                        </p:attrNameLst>
                                      </p:cBhvr>
                                      <p:tavLst>
                                        <p:tav tm="0">
                                          <p:val>
                                            <p:fltVal val="0"/>
                                          </p:val>
                                        </p:tav>
                                        <p:tav tm="100000">
                                          <p:val>
                                            <p:strVal val="#ppt_w"/>
                                          </p:val>
                                        </p:tav>
                                      </p:tavLst>
                                    </p:anim>
                                    <p:anim calcmode="lin" valueType="num">
                                      <p:cBhvr>
                                        <p:cTn id="146" dur="1000" fill="hold"/>
                                        <p:tgtEl>
                                          <p:spTgt spid="34828"/>
                                        </p:tgtEl>
                                        <p:attrNameLst>
                                          <p:attrName>ppt_h</p:attrName>
                                        </p:attrNameLst>
                                      </p:cBhvr>
                                      <p:tavLst>
                                        <p:tav tm="0">
                                          <p:val>
                                            <p:fltVal val="0"/>
                                          </p:val>
                                        </p:tav>
                                        <p:tav tm="100000">
                                          <p:val>
                                            <p:strVal val="#ppt_h"/>
                                          </p:val>
                                        </p:tav>
                                      </p:tavLst>
                                    </p:anim>
                                    <p:anim calcmode="lin" valueType="num">
                                      <p:cBhvr>
                                        <p:cTn id="147" dur="1000" fill="hold"/>
                                        <p:tgtEl>
                                          <p:spTgt spid="34828"/>
                                        </p:tgtEl>
                                        <p:attrNameLst>
                                          <p:attrName>ppt_x</p:attrName>
                                        </p:attrNameLst>
                                      </p:cBhvr>
                                      <p:tavLst>
                                        <p:tav tm="0" fmla="#ppt_x+(cos(-2*pi*(1-$))*-#ppt_x-sin(-2*pi*(1-$))*(1-#ppt_y))*(1-$)">
                                          <p:val>
                                            <p:fltVal val="0"/>
                                          </p:val>
                                        </p:tav>
                                        <p:tav tm="100000">
                                          <p:val>
                                            <p:fltVal val="1"/>
                                          </p:val>
                                        </p:tav>
                                      </p:tavLst>
                                    </p:anim>
                                    <p:anim calcmode="lin" valueType="num">
                                      <p:cBhvr>
                                        <p:cTn id="148" dur="1000" fill="hold"/>
                                        <p:tgtEl>
                                          <p:spTgt spid="3482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43"/>
                                            </p:cond>
                                          </p:stCondLst>
                                          <p:endCondLst>
                                            <p:cond evt="onStopAudio" delay="0">
                                              <p:tgtEl>
                                                <p:sldTgt/>
                                              </p:tgtEl>
                                            </p:cond>
                                          </p:endCondLst>
                                        </p:cTn>
                                        <p:tgtEl>
                                          <p:sndTgt r:embed="rId2" name="camera.wav" builtIn="1"/>
                                        </p:tgtEl>
                                      </p:cMediaNode>
                                    </p:audio>
                                  </p:subTnLst>
                                </p:cTn>
                              </p:par>
                            </p:childTnLst>
                          </p:cTn>
                        </p:par>
                      </p:childTnLst>
                    </p:cTn>
                  </p:par>
                  <p:par>
                    <p:cTn id="149" fill="hold">
                      <p:stCondLst>
                        <p:cond delay="indefinite"/>
                      </p:stCondLst>
                      <p:childTnLst>
                        <p:par>
                          <p:cTn id="150" fill="hold">
                            <p:stCondLst>
                              <p:cond delay="0"/>
                            </p:stCondLst>
                            <p:childTnLst>
                              <p:par>
                                <p:cTn id="151" presetID="2" presetClass="entr" presetSubtype="1" fill="hold" nodeType="clickEffect">
                                  <p:stCondLst>
                                    <p:cond delay="0"/>
                                  </p:stCondLst>
                                  <p:childTnLst>
                                    <p:set>
                                      <p:cBhvr>
                                        <p:cTn id="152" dur="1" fill="hold">
                                          <p:stCondLst>
                                            <p:cond delay="0"/>
                                          </p:stCondLst>
                                        </p:cTn>
                                        <p:tgtEl>
                                          <p:spTgt spid="34846"/>
                                        </p:tgtEl>
                                        <p:attrNameLst>
                                          <p:attrName>style.visibility</p:attrName>
                                        </p:attrNameLst>
                                      </p:cBhvr>
                                      <p:to>
                                        <p:strVal val="visible"/>
                                      </p:to>
                                    </p:set>
                                    <p:anim calcmode="lin" valueType="num">
                                      <p:cBhvr additive="base">
                                        <p:cTn id="153" dur="500" fill="hold"/>
                                        <p:tgtEl>
                                          <p:spTgt spid="34846"/>
                                        </p:tgtEl>
                                        <p:attrNameLst>
                                          <p:attrName>ppt_x</p:attrName>
                                        </p:attrNameLst>
                                      </p:cBhvr>
                                      <p:tavLst>
                                        <p:tav tm="0">
                                          <p:val>
                                            <p:strVal val="#ppt_x"/>
                                          </p:val>
                                        </p:tav>
                                        <p:tav tm="100000">
                                          <p:val>
                                            <p:strVal val="#ppt_x"/>
                                          </p:val>
                                        </p:tav>
                                      </p:tavLst>
                                    </p:anim>
                                    <p:anim calcmode="lin" valueType="num">
                                      <p:cBhvr additive="base">
                                        <p:cTn id="154" dur="500" fill="hold"/>
                                        <p:tgtEl>
                                          <p:spTgt spid="3484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51"/>
                                            </p:cond>
                                          </p:stCondLst>
                                          <p:endCondLst>
                                            <p:cond evt="onStopAudio" delay="0">
                                              <p:tgtEl>
                                                <p:sldTgt/>
                                              </p:tgtEl>
                                            </p:cond>
                                          </p:endCondLst>
                                        </p:cTn>
                                        <p:tgtEl>
                                          <p:sndTgt r:embed="rId3" name="laser.wav" builtIn="1"/>
                                        </p:tgtEl>
                                      </p:cMediaNode>
                                    </p:audio>
                                  </p:subTnLst>
                                </p:cTn>
                              </p:par>
                            </p:childTnLst>
                          </p:cTn>
                        </p:par>
                      </p:childTnLst>
                    </p:cTn>
                  </p:par>
                  <p:par>
                    <p:cTn id="155" fill="hold">
                      <p:stCondLst>
                        <p:cond delay="indefinite"/>
                      </p:stCondLst>
                      <p:childTnLst>
                        <p:par>
                          <p:cTn id="156" fill="hold">
                            <p:stCondLst>
                              <p:cond delay="0"/>
                            </p:stCondLst>
                            <p:childTnLst>
                              <p:par>
                                <p:cTn id="157" presetID="15" presetClass="entr" presetSubtype="0" fill="hold" grpId="0" nodeType="clickEffect">
                                  <p:stCondLst>
                                    <p:cond delay="0"/>
                                  </p:stCondLst>
                                  <p:childTnLst>
                                    <p:set>
                                      <p:cBhvr>
                                        <p:cTn id="158" dur="1" fill="hold">
                                          <p:stCondLst>
                                            <p:cond delay="0"/>
                                          </p:stCondLst>
                                        </p:cTn>
                                        <p:tgtEl>
                                          <p:spTgt spid="34829"/>
                                        </p:tgtEl>
                                        <p:attrNameLst>
                                          <p:attrName>style.visibility</p:attrName>
                                        </p:attrNameLst>
                                      </p:cBhvr>
                                      <p:to>
                                        <p:strVal val="visible"/>
                                      </p:to>
                                    </p:set>
                                    <p:anim calcmode="lin" valueType="num">
                                      <p:cBhvr>
                                        <p:cTn id="159" dur="1000" fill="hold"/>
                                        <p:tgtEl>
                                          <p:spTgt spid="34829"/>
                                        </p:tgtEl>
                                        <p:attrNameLst>
                                          <p:attrName>ppt_w</p:attrName>
                                        </p:attrNameLst>
                                      </p:cBhvr>
                                      <p:tavLst>
                                        <p:tav tm="0">
                                          <p:val>
                                            <p:fltVal val="0"/>
                                          </p:val>
                                        </p:tav>
                                        <p:tav tm="100000">
                                          <p:val>
                                            <p:strVal val="#ppt_w"/>
                                          </p:val>
                                        </p:tav>
                                      </p:tavLst>
                                    </p:anim>
                                    <p:anim calcmode="lin" valueType="num">
                                      <p:cBhvr>
                                        <p:cTn id="160" dur="1000" fill="hold"/>
                                        <p:tgtEl>
                                          <p:spTgt spid="34829"/>
                                        </p:tgtEl>
                                        <p:attrNameLst>
                                          <p:attrName>ppt_h</p:attrName>
                                        </p:attrNameLst>
                                      </p:cBhvr>
                                      <p:tavLst>
                                        <p:tav tm="0">
                                          <p:val>
                                            <p:fltVal val="0"/>
                                          </p:val>
                                        </p:tav>
                                        <p:tav tm="100000">
                                          <p:val>
                                            <p:strVal val="#ppt_h"/>
                                          </p:val>
                                        </p:tav>
                                      </p:tavLst>
                                    </p:anim>
                                    <p:anim calcmode="lin" valueType="num">
                                      <p:cBhvr>
                                        <p:cTn id="161" dur="1000" fill="hold"/>
                                        <p:tgtEl>
                                          <p:spTgt spid="34829"/>
                                        </p:tgtEl>
                                        <p:attrNameLst>
                                          <p:attrName>ppt_x</p:attrName>
                                        </p:attrNameLst>
                                      </p:cBhvr>
                                      <p:tavLst>
                                        <p:tav tm="0" fmla="#ppt_x+(cos(-2*pi*(1-$))*-#ppt_x-sin(-2*pi*(1-$))*(1-#ppt_y))*(1-$)">
                                          <p:val>
                                            <p:fltVal val="0"/>
                                          </p:val>
                                        </p:tav>
                                        <p:tav tm="100000">
                                          <p:val>
                                            <p:fltVal val="1"/>
                                          </p:val>
                                        </p:tav>
                                      </p:tavLst>
                                    </p:anim>
                                    <p:anim calcmode="lin" valueType="num">
                                      <p:cBhvr>
                                        <p:cTn id="162" dur="1000" fill="hold"/>
                                        <p:tgtEl>
                                          <p:spTgt spid="34829"/>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57"/>
                                            </p:cond>
                                          </p:stCondLst>
                                          <p:endCondLst>
                                            <p:cond evt="onStopAudio" delay="0">
                                              <p:tgtEl>
                                                <p:sldTgt/>
                                              </p:tgtEl>
                                            </p:cond>
                                          </p:endCondLst>
                                        </p:cTn>
                                        <p:tgtEl>
                                          <p:sndTgt r:embed="rId2" name="camera.wav" builtIn="1"/>
                                        </p:tgtEl>
                                      </p:cMediaNode>
                                    </p:audio>
                                  </p:subTnLst>
                                </p:cTn>
                              </p:par>
                            </p:childTnLst>
                          </p:cTn>
                        </p:par>
                      </p:childTnLst>
                    </p:cTn>
                  </p:par>
                  <p:par>
                    <p:cTn id="163" fill="hold">
                      <p:stCondLst>
                        <p:cond delay="indefinite"/>
                      </p:stCondLst>
                      <p:childTnLst>
                        <p:par>
                          <p:cTn id="164" fill="hold">
                            <p:stCondLst>
                              <p:cond delay="0"/>
                            </p:stCondLst>
                            <p:childTnLst>
                              <p:par>
                                <p:cTn id="165" presetID="2" presetClass="entr" presetSubtype="1" fill="hold" nodeType="clickEffect">
                                  <p:stCondLst>
                                    <p:cond delay="0"/>
                                  </p:stCondLst>
                                  <p:childTnLst>
                                    <p:set>
                                      <p:cBhvr>
                                        <p:cTn id="166" dur="1" fill="hold">
                                          <p:stCondLst>
                                            <p:cond delay="0"/>
                                          </p:stCondLst>
                                        </p:cTn>
                                        <p:tgtEl>
                                          <p:spTgt spid="34847"/>
                                        </p:tgtEl>
                                        <p:attrNameLst>
                                          <p:attrName>style.visibility</p:attrName>
                                        </p:attrNameLst>
                                      </p:cBhvr>
                                      <p:to>
                                        <p:strVal val="visible"/>
                                      </p:to>
                                    </p:set>
                                    <p:anim calcmode="lin" valueType="num">
                                      <p:cBhvr additive="base">
                                        <p:cTn id="167" dur="500" fill="hold"/>
                                        <p:tgtEl>
                                          <p:spTgt spid="34847"/>
                                        </p:tgtEl>
                                        <p:attrNameLst>
                                          <p:attrName>ppt_x</p:attrName>
                                        </p:attrNameLst>
                                      </p:cBhvr>
                                      <p:tavLst>
                                        <p:tav tm="0">
                                          <p:val>
                                            <p:strVal val="#ppt_x"/>
                                          </p:val>
                                        </p:tav>
                                        <p:tav tm="100000">
                                          <p:val>
                                            <p:strVal val="#ppt_x"/>
                                          </p:val>
                                        </p:tav>
                                      </p:tavLst>
                                    </p:anim>
                                    <p:anim calcmode="lin" valueType="num">
                                      <p:cBhvr additive="base">
                                        <p:cTn id="168" dur="500" fill="hold"/>
                                        <p:tgtEl>
                                          <p:spTgt spid="3484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65"/>
                                            </p:cond>
                                          </p:stCondLst>
                                          <p:endCondLst>
                                            <p:cond evt="onStopAudio" delay="0">
                                              <p:tgtEl>
                                                <p:sldTgt/>
                                              </p:tgtEl>
                                            </p:cond>
                                          </p:endCondLst>
                                        </p:cTn>
                                        <p:tgtEl>
                                          <p:sndTgt r:embed="rId3" name="laser.wav" builtIn="1"/>
                                        </p:tgtEl>
                                      </p:cMediaNode>
                                    </p:audio>
                                  </p:subTnLst>
                                </p:cTn>
                              </p:par>
                            </p:childTnLst>
                          </p:cTn>
                        </p:par>
                      </p:childTnLst>
                    </p:cTn>
                  </p:par>
                  <p:par>
                    <p:cTn id="169" fill="hold">
                      <p:stCondLst>
                        <p:cond delay="indefinite"/>
                      </p:stCondLst>
                      <p:childTnLst>
                        <p:par>
                          <p:cTn id="170" fill="hold">
                            <p:stCondLst>
                              <p:cond delay="0"/>
                            </p:stCondLst>
                            <p:childTnLst>
                              <p:par>
                                <p:cTn id="171" presetID="15" presetClass="entr" presetSubtype="0" fill="hold" grpId="0" nodeType="clickEffect">
                                  <p:stCondLst>
                                    <p:cond delay="0"/>
                                  </p:stCondLst>
                                  <p:childTnLst>
                                    <p:set>
                                      <p:cBhvr>
                                        <p:cTn id="172" dur="1" fill="hold">
                                          <p:stCondLst>
                                            <p:cond delay="0"/>
                                          </p:stCondLst>
                                        </p:cTn>
                                        <p:tgtEl>
                                          <p:spTgt spid="34830"/>
                                        </p:tgtEl>
                                        <p:attrNameLst>
                                          <p:attrName>style.visibility</p:attrName>
                                        </p:attrNameLst>
                                      </p:cBhvr>
                                      <p:to>
                                        <p:strVal val="visible"/>
                                      </p:to>
                                    </p:set>
                                    <p:anim calcmode="lin" valueType="num">
                                      <p:cBhvr>
                                        <p:cTn id="173" dur="1000" fill="hold"/>
                                        <p:tgtEl>
                                          <p:spTgt spid="34830"/>
                                        </p:tgtEl>
                                        <p:attrNameLst>
                                          <p:attrName>ppt_w</p:attrName>
                                        </p:attrNameLst>
                                      </p:cBhvr>
                                      <p:tavLst>
                                        <p:tav tm="0">
                                          <p:val>
                                            <p:fltVal val="0"/>
                                          </p:val>
                                        </p:tav>
                                        <p:tav tm="100000">
                                          <p:val>
                                            <p:strVal val="#ppt_w"/>
                                          </p:val>
                                        </p:tav>
                                      </p:tavLst>
                                    </p:anim>
                                    <p:anim calcmode="lin" valueType="num">
                                      <p:cBhvr>
                                        <p:cTn id="174" dur="1000" fill="hold"/>
                                        <p:tgtEl>
                                          <p:spTgt spid="34830"/>
                                        </p:tgtEl>
                                        <p:attrNameLst>
                                          <p:attrName>ppt_h</p:attrName>
                                        </p:attrNameLst>
                                      </p:cBhvr>
                                      <p:tavLst>
                                        <p:tav tm="0">
                                          <p:val>
                                            <p:fltVal val="0"/>
                                          </p:val>
                                        </p:tav>
                                        <p:tav tm="100000">
                                          <p:val>
                                            <p:strVal val="#ppt_h"/>
                                          </p:val>
                                        </p:tav>
                                      </p:tavLst>
                                    </p:anim>
                                    <p:anim calcmode="lin" valueType="num">
                                      <p:cBhvr>
                                        <p:cTn id="175" dur="1000" fill="hold"/>
                                        <p:tgtEl>
                                          <p:spTgt spid="34830"/>
                                        </p:tgtEl>
                                        <p:attrNameLst>
                                          <p:attrName>ppt_x</p:attrName>
                                        </p:attrNameLst>
                                      </p:cBhvr>
                                      <p:tavLst>
                                        <p:tav tm="0" fmla="#ppt_x+(cos(-2*pi*(1-$))*-#ppt_x-sin(-2*pi*(1-$))*(1-#ppt_y))*(1-$)">
                                          <p:val>
                                            <p:fltVal val="0"/>
                                          </p:val>
                                        </p:tav>
                                        <p:tav tm="100000">
                                          <p:val>
                                            <p:fltVal val="1"/>
                                          </p:val>
                                        </p:tav>
                                      </p:tavLst>
                                    </p:anim>
                                    <p:anim calcmode="lin" valueType="num">
                                      <p:cBhvr>
                                        <p:cTn id="176" dur="1000" fill="hold"/>
                                        <p:tgtEl>
                                          <p:spTgt spid="3483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71"/>
                                            </p:cond>
                                          </p:stCondLst>
                                          <p:endCondLst>
                                            <p:cond evt="onStopAudio" delay="0">
                                              <p:tgtEl>
                                                <p:sldTgt/>
                                              </p:tgtEl>
                                            </p:cond>
                                          </p:endCondLst>
                                        </p:cTn>
                                        <p:tgtEl>
                                          <p:sndTgt r:embed="rId2" name="camera.wav" builtIn="1"/>
                                        </p:tgtEl>
                                      </p:cMediaNode>
                                    </p:audio>
                                  </p:subTnLst>
                                </p:cTn>
                              </p:par>
                            </p:childTnLst>
                          </p:cTn>
                        </p:par>
                      </p:childTnLst>
                    </p:cTn>
                  </p:par>
                  <p:par>
                    <p:cTn id="177" fill="hold">
                      <p:stCondLst>
                        <p:cond delay="indefinite"/>
                      </p:stCondLst>
                      <p:childTnLst>
                        <p:par>
                          <p:cTn id="178" fill="hold">
                            <p:stCondLst>
                              <p:cond delay="0"/>
                            </p:stCondLst>
                            <p:childTnLst>
                              <p:par>
                                <p:cTn id="179" presetID="2" presetClass="entr" presetSubtype="1" fill="hold" nodeType="clickEffect">
                                  <p:stCondLst>
                                    <p:cond delay="0"/>
                                  </p:stCondLst>
                                  <p:childTnLst>
                                    <p:set>
                                      <p:cBhvr>
                                        <p:cTn id="180" dur="1" fill="hold">
                                          <p:stCondLst>
                                            <p:cond delay="0"/>
                                          </p:stCondLst>
                                        </p:cTn>
                                        <p:tgtEl>
                                          <p:spTgt spid="34848"/>
                                        </p:tgtEl>
                                        <p:attrNameLst>
                                          <p:attrName>style.visibility</p:attrName>
                                        </p:attrNameLst>
                                      </p:cBhvr>
                                      <p:to>
                                        <p:strVal val="visible"/>
                                      </p:to>
                                    </p:set>
                                    <p:anim calcmode="lin" valueType="num">
                                      <p:cBhvr additive="base">
                                        <p:cTn id="181" dur="500" fill="hold"/>
                                        <p:tgtEl>
                                          <p:spTgt spid="34848"/>
                                        </p:tgtEl>
                                        <p:attrNameLst>
                                          <p:attrName>ppt_x</p:attrName>
                                        </p:attrNameLst>
                                      </p:cBhvr>
                                      <p:tavLst>
                                        <p:tav tm="0">
                                          <p:val>
                                            <p:strVal val="#ppt_x"/>
                                          </p:val>
                                        </p:tav>
                                        <p:tav tm="100000">
                                          <p:val>
                                            <p:strVal val="#ppt_x"/>
                                          </p:val>
                                        </p:tav>
                                      </p:tavLst>
                                    </p:anim>
                                    <p:anim calcmode="lin" valueType="num">
                                      <p:cBhvr additive="base">
                                        <p:cTn id="182" dur="500" fill="hold"/>
                                        <p:tgtEl>
                                          <p:spTgt spid="348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9"/>
                                            </p:cond>
                                          </p:stCondLst>
                                          <p:endCondLst>
                                            <p:cond evt="onStopAudio" delay="0">
                                              <p:tgtEl>
                                                <p:sldTgt/>
                                              </p:tgtEl>
                                            </p:cond>
                                          </p:endCondLst>
                                        </p:cTn>
                                        <p:tgtEl>
                                          <p:sndTgt r:embed="rId3" name="laser.wav" builtIn="1"/>
                                        </p:tgtEl>
                                      </p:cMediaNode>
                                    </p:audio>
                                  </p:subTnLst>
                                </p:cTn>
                              </p:par>
                            </p:childTnLst>
                          </p:cTn>
                        </p:par>
                      </p:childTnLst>
                    </p:cTn>
                  </p:par>
                  <p:par>
                    <p:cTn id="183" fill="hold">
                      <p:stCondLst>
                        <p:cond delay="indefinite"/>
                      </p:stCondLst>
                      <p:childTnLst>
                        <p:par>
                          <p:cTn id="184" fill="hold">
                            <p:stCondLst>
                              <p:cond delay="0"/>
                            </p:stCondLst>
                            <p:childTnLst>
                              <p:par>
                                <p:cTn id="185" presetID="15" presetClass="entr" presetSubtype="0" fill="hold" grpId="0" nodeType="clickEffect">
                                  <p:stCondLst>
                                    <p:cond delay="0"/>
                                  </p:stCondLst>
                                  <p:childTnLst>
                                    <p:set>
                                      <p:cBhvr>
                                        <p:cTn id="186" dur="1" fill="hold">
                                          <p:stCondLst>
                                            <p:cond delay="0"/>
                                          </p:stCondLst>
                                        </p:cTn>
                                        <p:tgtEl>
                                          <p:spTgt spid="34831"/>
                                        </p:tgtEl>
                                        <p:attrNameLst>
                                          <p:attrName>style.visibility</p:attrName>
                                        </p:attrNameLst>
                                      </p:cBhvr>
                                      <p:to>
                                        <p:strVal val="visible"/>
                                      </p:to>
                                    </p:set>
                                    <p:anim calcmode="lin" valueType="num">
                                      <p:cBhvr>
                                        <p:cTn id="187" dur="1000" fill="hold"/>
                                        <p:tgtEl>
                                          <p:spTgt spid="34831"/>
                                        </p:tgtEl>
                                        <p:attrNameLst>
                                          <p:attrName>ppt_w</p:attrName>
                                        </p:attrNameLst>
                                      </p:cBhvr>
                                      <p:tavLst>
                                        <p:tav tm="0">
                                          <p:val>
                                            <p:fltVal val="0"/>
                                          </p:val>
                                        </p:tav>
                                        <p:tav tm="100000">
                                          <p:val>
                                            <p:strVal val="#ppt_w"/>
                                          </p:val>
                                        </p:tav>
                                      </p:tavLst>
                                    </p:anim>
                                    <p:anim calcmode="lin" valueType="num">
                                      <p:cBhvr>
                                        <p:cTn id="188" dur="1000" fill="hold"/>
                                        <p:tgtEl>
                                          <p:spTgt spid="34831"/>
                                        </p:tgtEl>
                                        <p:attrNameLst>
                                          <p:attrName>ppt_h</p:attrName>
                                        </p:attrNameLst>
                                      </p:cBhvr>
                                      <p:tavLst>
                                        <p:tav tm="0">
                                          <p:val>
                                            <p:fltVal val="0"/>
                                          </p:val>
                                        </p:tav>
                                        <p:tav tm="100000">
                                          <p:val>
                                            <p:strVal val="#ppt_h"/>
                                          </p:val>
                                        </p:tav>
                                      </p:tavLst>
                                    </p:anim>
                                    <p:anim calcmode="lin" valueType="num">
                                      <p:cBhvr>
                                        <p:cTn id="189" dur="1000" fill="hold"/>
                                        <p:tgtEl>
                                          <p:spTgt spid="34831"/>
                                        </p:tgtEl>
                                        <p:attrNameLst>
                                          <p:attrName>ppt_x</p:attrName>
                                        </p:attrNameLst>
                                      </p:cBhvr>
                                      <p:tavLst>
                                        <p:tav tm="0" fmla="#ppt_x+(cos(-2*pi*(1-$))*-#ppt_x-sin(-2*pi*(1-$))*(1-#ppt_y))*(1-$)">
                                          <p:val>
                                            <p:fltVal val="0"/>
                                          </p:val>
                                        </p:tav>
                                        <p:tav tm="100000">
                                          <p:val>
                                            <p:fltVal val="1"/>
                                          </p:val>
                                        </p:tav>
                                      </p:tavLst>
                                    </p:anim>
                                    <p:anim calcmode="lin" valueType="num">
                                      <p:cBhvr>
                                        <p:cTn id="190" dur="1000" fill="hold"/>
                                        <p:tgtEl>
                                          <p:spTgt spid="3483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85"/>
                                            </p:cond>
                                          </p:stCondLst>
                                          <p:endCondLst>
                                            <p:cond evt="onStopAudio" delay="0">
                                              <p:tgtEl>
                                                <p:sldTgt/>
                                              </p:tgtEl>
                                            </p:cond>
                                          </p:endCondLst>
                                        </p:cTn>
                                        <p:tgtEl>
                                          <p:sndTgt r:embed="rId2" name="camera.wav" builtIn="1"/>
                                        </p:tgtEl>
                                      </p:cMediaNode>
                                    </p:audio>
                                  </p:subTnLst>
                                </p:cTn>
                              </p:par>
                            </p:childTnLst>
                          </p:cTn>
                        </p:par>
                      </p:childTnLst>
                    </p:cTn>
                  </p:par>
                  <p:par>
                    <p:cTn id="191" fill="hold">
                      <p:stCondLst>
                        <p:cond delay="indefinite"/>
                      </p:stCondLst>
                      <p:childTnLst>
                        <p:par>
                          <p:cTn id="192" fill="hold">
                            <p:stCondLst>
                              <p:cond delay="0"/>
                            </p:stCondLst>
                            <p:childTnLst>
                              <p:par>
                                <p:cTn id="193" presetID="2" presetClass="entr" presetSubtype="1" fill="hold" nodeType="clickEffect">
                                  <p:stCondLst>
                                    <p:cond delay="0"/>
                                  </p:stCondLst>
                                  <p:childTnLst>
                                    <p:set>
                                      <p:cBhvr>
                                        <p:cTn id="194" dur="1" fill="hold">
                                          <p:stCondLst>
                                            <p:cond delay="0"/>
                                          </p:stCondLst>
                                        </p:cTn>
                                        <p:tgtEl>
                                          <p:spTgt spid="34849"/>
                                        </p:tgtEl>
                                        <p:attrNameLst>
                                          <p:attrName>style.visibility</p:attrName>
                                        </p:attrNameLst>
                                      </p:cBhvr>
                                      <p:to>
                                        <p:strVal val="visible"/>
                                      </p:to>
                                    </p:set>
                                    <p:anim calcmode="lin" valueType="num">
                                      <p:cBhvr additive="base">
                                        <p:cTn id="195" dur="500" fill="hold"/>
                                        <p:tgtEl>
                                          <p:spTgt spid="34849"/>
                                        </p:tgtEl>
                                        <p:attrNameLst>
                                          <p:attrName>ppt_x</p:attrName>
                                        </p:attrNameLst>
                                      </p:cBhvr>
                                      <p:tavLst>
                                        <p:tav tm="0">
                                          <p:val>
                                            <p:strVal val="#ppt_x"/>
                                          </p:val>
                                        </p:tav>
                                        <p:tav tm="100000">
                                          <p:val>
                                            <p:strVal val="#ppt_x"/>
                                          </p:val>
                                        </p:tav>
                                      </p:tavLst>
                                    </p:anim>
                                    <p:anim calcmode="lin" valueType="num">
                                      <p:cBhvr additive="base">
                                        <p:cTn id="196" dur="500" fill="hold"/>
                                        <p:tgtEl>
                                          <p:spTgt spid="3484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93"/>
                                            </p:cond>
                                          </p:stCondLst>
                                          <p:endCondLst>
                                            <p:cond evt="onStopAudio" delay="0">
                                              <p:tgtEl>
                                                <p:sldTgt/>
                                              </p:tgtEl>
                                            </p:cond>
                                          </p:endCondLst>
                                        </p:cTn>
                                        <p:tgtEl>
                                          <p:sndTgt r:embed="rId3" name="laser.wav" builtIn="1"/>
                                        </p:tgtEl>
                                      </p:cMediaNode>
                                    </p:audio>
                                  </p:subTnLst>
                                </p:cTn>
                              </p:par>
                            </p:childTnLst>
                          </p:cTn>
                        </p:par>
                      </p:childTnLst>
                    </p:cTn>
                  </p:par>
                  <p:par>
                    <p:cTn id="197" fill="hold">
                      <p:stCondLst>
                        <p:cond delay="indefinite"/>
                      </p:stCondLst>
                      <p:childTnLst>
                        <p:par>
                          <p:cTn id="198" fill="hold">
                            <p:stCondLst>
                              <p:cond delay="0"/>
                            </p:stCondLst>
                            <p:childTnLst>
                              <p:par>
                                <p:cTn id="199" presetID="15" presetClass="entr" presetSubtype="0" fill="hold" grpId="0" nodeType="clickEffect">
                                  <p:stCondLst>
                                    <p:cond delay="0"/>
                                  </p:stCondLst>
                                  <p:childTnLst>
                                    <p:set>
                                      <p:cBhvr>
                                        <p:cTn id="200" dur="1" fill="hold">
                                          <p:stCondLst>
                                            <p:cond delay="0"/>
                                          </p:stCondLst>
                                        </p:cTn>
                                        <p:tgtEl>
                                          <p:spTgt spid="34832"/>
                                        </p:tgtEl>
                                        <p:attrNameLst>
                                          <p:attrName>style.visibility</p:attrName>
                                        </p:attrNameLst>
                                      </p:cBhvr>
                                      <p:to>
                                        <p:strVal val="visible"/>
                                      </p:to>
                                    </p:set>
                                    <p:anim calcmode="lin" valueType="num">
                                      <p:cBhvr>
                                        <p:cTn id="201" dur="1000" fill="hold"/>
                                        <p:tgtEl>
                                          <p:spTgt spid="34832"/>
                                        </p:tgtEl>
                                        <p:attrNameLst>
                                          <p:attrName>ppt_w</p:attrName>
                                        </p:attrNameLst>
                                      </p:cBhvr>
                                      <p:tavLst>
                                        <p:tav tm="0">
                                          <p:val>
                                            <p:fltVal val="0"/>
                                          </p:val>
                                        </p:tav>
                                        <p:tav tm="100000">
                                          <p:val>
                                            <p:strVal val="#ppt_w"/>
                                          </p:val>
                                        </p:tav>
                                      </p:tavLst>
                                    </p:anim>
                                    <p:anim calcmode="lin" valueType="num">
                                      <p:cBhvr>
                                        <p:cTn id="202" dur="1000" fill="hold"/>
                                        <p:tgtEl>
                                          <p:spTgt spid="34832"/>
                                        </p:tgtEl>
                                        <p:attrNameLst>
                                          <p:attrName>ppt_h</p:attrName>
                                        </p:attrNameLst>
                                      </p:cBhvr>
                                      <p:tavLst>
                                        <p:tav tm="0">
                                          <p:val>
                                            <p:fltVal val="0"/>
                                          </p:val>
                                        </p:tav>
                                        <p:tav tm="100000">
                                          <p:val>
                                            <p:strVal val="#ppt_h"/>
                                          </p:val>
                                        </p:tav>
                                      </p:tavLst>
                                    </p:anim>
                                    <p:anim calcmode="lin" valueType="num">
                                      <p:cBhvr>
                                        <p:cTn id="203" dur="1000" fill="hold"/>
                                        <p:tgtEl>
                                          <p:spTgt spid="34832"/>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3483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9"/>
                                            </p:cond>
                                          </p:stCondLst>
                                          <p:endCondLst>
                                            <p:cond evt="onStopAudio" delay="0">
                                              <p:tgtEl>
                                                <p:sldTgt/>
                                              </p:tgtEl>
                                            </p:cond>
                                          </p:endCondLst>
                                        </p:cTn>
                                        <p:tgtEl>
                                          <p:sndTgt r:embed="rId2" name="camera.wav" builtIn="1"/>
                                        </p:tgtEl>
                                      </p:cMediaNode>
                                    </p:audio>
                                  </p:subTnLst>
                                </p:cTn>
                              </p:par>
                            </p:childTnLst>
                          </p:cTn>
                        </p:par>
                      </p:childTnLst>
                    </p:cTn>
                  </p:par>
                  <p:par>
                    <p:cTn id="205" fill="hold">
                      <p:stCondLst>
                        <p:cond delay="indefinite"/>
                      </p:stCondLst>
                      <p:childTnLst>
                        <p:par>
                          <p:cTn id="206" fill="hold">
                            <p:stCondLst>
                              <p:cond delay="0"/>
                            </p:stCondLst>
                            <p:childTnLst>
                              <p:par>
                                <p:cTn id="207" presetID="2" presetClass="entr" presetSubtype="1" fill="hold" grpId="0" nodeType="clickEffect">
                                  <p:stCondLst>
                                    <p:cond delay="0"/>
                                  </p:stCondLst>
                                  <p:childTnLst>
                                    <p:set>
                                      <p:cBhvr>
                                        <p:cTn id="208" dur="1" fill="hold">
                                          <p:stCondLst>
                                            <p:cond delay="0"/>
                                          </p:stCondLst>
                                        </p:cTn>
                                        <p:tgtEl>
                                          <p:spTgt spid="34834"/>
                                        </p:tgtEl>
                                        <p:attrNameLst>
                                          <p:attrName>style.visibility</p:attrName>
                                        </p:attrNameLst>
                                      </p:cBhvr>
                                      <p:to>
                                        <p:strVal val="visible"/>
                                      </p:to>
                                    </p:set>
                                    <p:anim calcmode="lin" valueType="num">
                                      <p:cBhvr additive="base">
                                        <p:cTn id="209" dur="500" fill="hold"/>
                                        <p:tgtEl>
                                          <p:spTgt spid="34834"/>
                                        </p:tgtEl>
                                        <p:attrNameLst>
                                          <p:attrName>ppt_x</p:attrName>
                                        </p:attrNameLst>
                                      </p:cBhvr>
                                      <p:tavLst>
                                        <p:tav tm="0">
                                          <p:val>
                                            <p:strVal val="#ppt_x"/>
                                          </p:val>
                                        </p:tav>
                                        <p:tav tm="100000">
                                          <p:val>
                                            <p:strVal val="#ppt_x"/>
                                          </p:val>
                                        </p:tav>
                                      </p:tavLst>
                                    </p:anim>
                                    <p:anim calcmode="lin" valueType="num">
                                      <p:cBhvr additive="base">
                                        <p:cTn id="210" dur="500" fill="hold"/>
                                        <p:tgtEl>
                                          <p:spTgt spid="3483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07"/>
                                            </p:cond>
                                          </p:stCondLst>
                                          <p:endCondLst>
                                            <p:cond evt="onStopAudio" delay="0">
                                              <p:tgtEl>
                                                <p:sldTgt/>
                                              </p:tgtEl>
                                            </p:cond>
                                          </p:endCondLst>
                                        </p:cTn>
                                        <p:tgtEl>
                                          <p:sndTgt r:embed="rId3" name="laser.wav" builtIn="1"/>
                                        </p:tgtEl>
                                      </p:cMediaNode>
                                    </p:audio>
                                  </p:subTnLst>
                                </p:cTn>
                              </p:par>
                            </p:childTnLst>
                          </p:cTn>
                        </p:par>
                      </p:childTnLst>
                    </p:cTn>
                  </p:par>
                  <p:par>
                    <p:cTn id="211" fill="hold">
                      <p:stCondLst>
                        <p:cond delay="indefinite"/>
                      </p:stCondLst>
                      <p:childTnLst>
                        <p:par>
                          <p:cTn id="212" fill="hold">
                            <p:stCondLst>
                              <p:cond delay="0"/>
                            </p:stCondLst>
                            <p:childTnLst>
                              <p:par>
                                <p:cTn id="213" presetID="15" presetClass="entr" presetSubtype="0" fill="hold" grpId="0" nodeType="clickEffect">
                                  <p:stCondLst>
                                    <p:cond delay="0"/>
                                  </p:stCondLst>
                                  <p:childTnLst>
                                    <p:set>
                                      <p:cBhvr>
                                        <p:cTn id="214" dur="1" fill="hold">
                                          <p:stCondLst>
                                            <p:cond delay="0"/>
                                          </p:stCondLst>
                                        </p:cTn>
                                        <p:tgtEl>
                                          <p:spTgt spid="34835"/>
                                        </p:tgtEl>
                                        <p:attrNameLst>
                                          <p:attrName>style.visibility</p:attrName>
                                        </p:attrNameLst>
                                      </p:cBhvr>
                                      <p:to>
                                        <p:strVal val="visible"/>
                                      </p:to>
                                    </p:set>
                                    <p:anim calcmode="lin" valueType="num">
                                      <p:cBhvr>
                                        <p:cTn id="215" dur="1000" fill="hold"/>
                                        <p:tgtEl>
                                          <p:spTgt spid="34835"/>
                                        </p:tgtEl>
                                        <p:attrNameLst>
                                          <p:attrName>ppt_w</p:attrName>
                                        </p:attrNameLst>
                                      </p:cBhvr>
                                      <p:tavLst>
                                        <p:tav tm="0">
                                          <p:val>
                                            <p:fltVal val="0"/>
                                          </p:val>
                                        </p:tav>
                                        <p:tav tm="100000">
                                          <p:val>
                                            <p:strVal val="#ppt_w"/>
                                          </p:val>
                                        </p:tav>
                                      </p:tavLst>
                                    </p:anim>
                                    <p:anim calcmode="lin" valueType="num">
                                      <p:cBhvr>
                                        <p:cTn id="216" dur="1000" fill="hold"/>
                                        <p:tgtEl>
                                          <p:spTgt spid="34835"/>
                                        </p:tgtEl>
                                        <p:attrNameLst>
                                          <p:attrName>ppt_h</p:attrName>
                                        </p:attrNameLst>
                                      </p:cBhvr>
                                      <p:tavLst>
                                        <p:tav tm="0">
                                          <p:val>
                                            <p:fltVal val="0"/>
                                          </p:val>
                                        </p:tav>
                                        <p:tav tm="100000">
                                          <p:val>
                                            <p:strVal val="#ppt_h"/>
                                          </p:val>
                                        </p:tav>
                                      </p:tavLst>
                                    </p:anim>
                                    <p:anim calcmode="lin" valueType="num">
                                      <p:cBhvr>
                                        <p:cTn id="217" dur="1000" fill="hold"/>
                                        <p:tgtEl>
                                          <p:spTgt spid="34835"/>
                                        </p:tgtEl>
                                        <p:attrNameLst>
                                          <p:attrName>ppt_x</p:attrName>
                                        </p:attrNameLst>
                                      </p:cBhvr>
                                      <p:tavLst>
                                        <p:tav tm="0" fmla="#ppt_x+(cos(-2*pi*(1-$))*-#ppt_x-sin(-2*pi*(1-$))*(1-#ppt_y))*(1-$)">
                                          <p:val>
                                            <p:fltVal val="0"/>
                                          </p:val>
                                        </p:tav>
                                        <p:tav tm="100000">
                                          <p:val>
                                            <p:fltVal val="1"/>
                                          </p:val>
                                        </p:tav>
                                      </p:tavLst>
                                    </p:anim>
                                    <p:anim calcmode="lin" valueType="num">
                                      <p:cBhvr>
                                        <p:cTn id="218" dur="1000" fill="hold"/>
                                        <p:tgtEl>
                                          <p:spTgt spid="34835"/>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13"/>
                                            </p:cond>
                                          </p:stCondLst>
                                          <p:endCondLst>
                                            <p:cond evt="onStopAudio" delay="0">
                                              <p:tgtEl>
                                                <p:sldTgt/>
                                              </p:tgtEl>
                                            </p:cond>
                                          </p:endCondLst>
                                        </p:cTn>
                                        <p:tgtEl>
                                          <p:sndTgt r:embed="rId2" name="camera.wav" builtIn="1"/>
                                        </p:tgtEl>
                                      </p:cMediaNode>
                                    </p:audio>
                                  </p:subTnLst>
                                </p:cTn>
                              </p:par>
                            </p:childTnLst>
                          </p:cTn>
                        </p:par>
                      </p:childTnLst>
                    </p:cTn>
                  </p:par>
                  <p:par>
                    <p:cTn id="219" fill="hold">
                      <p:stCondLst>
                        <p:cond delay="indefinite"/>
                      </p:stCondLst>
                      <p:childTnLst>
                        <p:par>
                          <p:cTn id="220" fill="hold">
                            <p:stCondLst>
                              <p:cond delay="0"/>
                            </p:stCondLst>
                            <p:childTnLst>
                              <p:par>
                                <p:cTn id="221" presetID="2" presetClass="entr" presetSubtype="1" fill="hold" nodeType="clickEffect">
                                  <p:stCondLst>
                                    <p:cond delay="0"/>
                                  </p:stCondLst>
                                  <p:childTnLst>
                                    <p:set>
                                      <p:cBhvr>
                                        <p:cTn id="222" dur="1" fill="hold">
                                          <p:stCondLst>
                                            <p:cond delay="0"/>
                                          </p:stCondLst>
                                        </p:cTn>
                                        <p:tgtEl>
                                          <p:spTgt spid="34850"/>
                                        </p:tgtEl>
                                        <p:attrNameLst>
                                          <p:attrName>style.visibility</p:attrName>
                                        </p:attrNameLst>
                                      </p:cBhvr>
                                      <p:to>
                                        <p:strVal val="visible"/>
                                      </p:to>
                                    </p:set>
                                    <p:anim calcmode="lin" valueType="num">
                                      <p:cBhvr additive="base">
                                        <p:cTn id="223" dur="500" fill="hold"/>
                                        <p:tgtEl>
                                          <p:spTgt spid="34850"/>
                                        </p:tgtEl>
                                        <p:attrNameLst>
                                          <p:attrName>ppt_x</p:attrName>
                                        </p:attrNameLst>
                                      </p:cBhvr>
                                      <p:tavLst>
                                        <p:tav tm="0">
                                          <p:val>
                                            <p:strVal val="#ppt_x"/>
                                          </p:val>
                                        </p:tav>
                                        <p:tav tm="100000">
                                          <p:val>
                                            <p:strVal val="#ppt_x"/>
                                          </p:val>
                                        </p:tav>
                                      </p:tavLst>
                                    </p:anim>
                                    <p:anim calcmode="lin" valueType="num">
                                      <p:cBhvr additive="base">
                                        <p:cTn id="224" dur="500" fill="hold"/>
                                        <p:tgtEl>
                                          <p:spTgt spid="3485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21"/>
                                            </p:cond>
                                          </p:stCondLst>
                                          <p:endCondLst>
                                            <p:cond evt="onStopAudio" delay="0">
                                              <p:tgtEl>
                                                <p:sldTgt/>
                                              </p:tgtEl>
                                            </p:cond>
                                          </p:endCondLst>
                                        </p:cTn>
                                        <p:tgtEl>
                                          <p:sndTgt r:embed="rId3" name="laser.wav" builtIn="1"/>
                                        </p:tgtEl>
                                      </p:cMediaNode>
                                    </p:audio>
                                  </p:subTnLst>
                                </p:cTn>
                              </p:par>
                            </p:childTnLst>
                          </p:cTn>
                        </p:par>
                      </p:childTnLst>
                    </p:cTn>
                  </p:par>
                  <p:par>
                    <p:cTn id="225" fill="hold">
                      <p:stCondLst>
                        <p:cond delay="indefinite"/>
                      </p:stCondLst>
                      <p:childTnLst>
                        <p:par>
                          <p:cTn id="226" fill="hold">
                            <p:stCondLst>
                              <p:cond delay="0"/>
                            </p:stCondLst>
                            <p:childTnLst>
                              <p:par>
                                <p:cTn id="227" presetID="15" presetClass="entr" presetSubtype="0" fill="hold" grpId="0" nodeType="clickEffect">
                                  <p:stCondLst>
                                    <p:cond delay="0"/>
                                  </p:stCondLst>
                                  <p:childTnLst>
                                    <p:set>
                                      <p:cBhvr>
                                        <p:cTn id="228" dur="1" fill="hold">
                                          <p:stCondLst>
                                            <p:cond delay="0"/>
                                          </p:stCondLst>
                                        </p:cTn>
                                        <p:tgtEl>
                                          <p:spTgt spid="34833"/>
                                        </p:tgtEl>
                                        <p:attrNameLst>
                                          <p:attrName>style.visibility</p:attrName>
                                        </p:attrNameLst>
                                      </p:cBhvr>
                                      <p:to>
                                        <p:strVal val="visible"/>
                                      </p:to>
                                    </p:set>
                                    <p:anim calcmode="lin" valueType="num">
                                      <p:cBhvr>
                                        <p:cTn id="229" dur="1000" fill="hold"/>
                                        <p:tgtEl>
                                          <p:spTgt spid="34833"/>
                                        </p:tgtEl>
                                        <p:attrNameLst>
                                          <p:attrName>ppt_w</p:attrName>
                                        </p:attrNameLst>
                                      </p:cBhvr>
                                      <p:tavLst>
                                        <p:tav tm="0">
                                          <p:val>
                                            <p:fltVal val="0"/>
                                          </p:val>
                                        </p:tav>
                                        <p:tav tm="100000">
                                          <p:val>
                                            <p:strVal val="#ppt_w"/>
                                          </p:val>
                                        </p:tav>
                                      </p:tavLst>
                                    </p:anim>
                                    <p:anim calcmode="lin" valueType="num">
                                      <p:cBhvr>
                                        <p:cTn id="230" dur="1000" fill="hold"/>
                                        <p:tgtEl>
                                          <p:spTgt spid="34833"/>
                                        </p:tgtEl>
                                        <p:attrNameLst>
                                          <p:attrName>ppt_h</p:attrName>
                                        </p:attrNameLst>
                                      </p:cBhvr>
                                      <p:tavLst>
                                        <p:tav tm="0">
                                          <p:val>
                                            <p:fltVal val="0"/>
                                          </p:val>
                                        </p:tav>
                                        <p:tav tm="100000">
                                          <p:val>
                                            <p:strVal val="#ppt_h"/>
                                          </p:val>
                                        </p:tav>
                                      </p:tavLst>
                                    </p:anim>
                                    <p:anim calcmode="lin" valueType="num">
                                      <p:cBhvr>
                                        <p:cTn id="231" dur="1000" fill="hold"/>
                                        <p:tgtEl>
                                          <p:spTgt spid="34833"/>
                                        </p:tgtEl>
                                        <p:attrNameLst>
                                          <p:attrName>ppt_x</p:attrName>
                                        </p:attrNameLst>
                                      </p:cBhvr>
                                      <p:tavLst>
                                        <p:tav tm="0" fmla="#ppt_x+(cos(-2*pi*(1-$))*-#ppt_x-sin(-2*pi*(1-$))*(1-#ppt_y))*(1-$)">
                                          <p:val>
                                            <p:fltVal val="0"/>
                                          </p:val>
                                        </p:tav>
                                        <p:tav tm="100000">
                                          <p:val>
                                            <p:fltVal val="1"/>
                                          </p:val>
                                        </p:tav>
                                      </p:tavLst>
                                    </p:anim>
                                    <p:anim calcmode="lin" valueType="num">
                                      <p:cBhvr>
                                        <p:cTn id="232" dur="1000" fill="hold"/>
                                        <p:tgtEl>
                                          <p:spTgt spid="34833"/>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227"/>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autoUpdateAnimBg="0"/>
      <p:bldP spid="34819" grpId="0" animBg="1" autoUpdateAnimBg="0"/>
      <p:bldP spid="34820" grpId="0" animBg="1" autoUpdateAnimBg="0"/>
      <p:bldP spid="34821" grpId="0" animBg="1"/>
      <p:bldP spid="34822" grpId="0" animBg="1" autoUpdateAnimBg="0"/>
      <p:bldP spid="34823" grpId="0" animBg="1" autoUpdateAnimBg="0"/>
      <p:bldP spid="34824" grpId="0" animBg="1" autoUpdateAnimBg="0"/>
      <p:bldP spid="34825" grpId="0" animBg="1" autoUpdateAnimBg="0"/>
      <p:bldP spid="34826" grpId="0" animBg="1" autoUpdateAnimBg="0"/>
      <p:bldP spid="34827" grpId="0" animBg="1" autoUpdateAnimBg="0"/>
      <p:bldP spid="34828" grpId="0" animBg="1" autoUpdateAnimBg="0"/>
      <p:bldP spid="34829" grpId="0" animBg="1" autoUpdateAnimBg="0"/>
      <p:bldP spid="34830" grpId="0" animBg="1" autoUpdateAnimBg="0"/>
      <p:bldP spid="34831" grpId="0" animBg="1" autoUpdateAnimBg="0"/>
      <p:bldP spid="34832" grpId="0" animBg="1" autoUpdateAnimBg="0"/>
      <p:bldP spid="34833" grpId="0" animBg="1" autoUpdateAnimBg="0"/>
      <p:bldP spid="34834" grpId="0" animBg="1"/>
      <p:bldP spid="3483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Ruang Lingkup di era Modern</a:t>
            </a:r>
          </a:p>
        </p:txBody>
      </p:sp>
      <p:sp>
        <p:nvSpPr>
          <p:cNvPr id="50179" name="Rectangle 3"/>
          <p:cNvSpPr>
            <a:spLocks noGrp="1" noChangeArrowheads="1"/>
          </p:cNvSpPr>
          <p:nvPr>
            <p:ph type="body" sz="half" idx="1"/>
          </p:nvPr>
        </p:nvSpPr>
        <p:spPr/>
        <p:txBody>
          <a:bodyPr/>
          <a:lstStyle/>
          <a:p>
            <a:pPr marL="457200" indent="-457200" algn="l" rtl="0">
              <a:lnSpc>
                <a:spcPct val="90000"/>
              </a:lnSpc>
              <a:buSzPct val="95000"/>
              <a:buFont typeface="Wingdings" pitchFamily="2" charset="2"/>
              <a:buAutoNum type="arabicPeriod"/>
            </a:pPr>
            <a:r>
              <a:rPr lang="en-US" sz="2000"/>
              <a:t>Perbankan</a:t>
            </a:r>
          </a:p>
          <a:p>
            <a:pPr marL="457200" indent="-457200" algn="l" rtl="0">
              <a:lnSpc>
                <a:spcPct val="90000"/>
              </a:lnSpc>
              <a:buSzPct val="95000"/>
              <a:buFont typeface="Wingdings" pitchFamily="2" charset="2"/>
              <a:buAutoNum type="arabicPeriod"/>
            </a:pPr>
            <a:r>
              <a:rPr lang="en-US" sz="2000"/>
              <a:t>Asuransi</a:t>
            </a:r>
          </a:p>
          <a:p>
            <a:pPr marL="457200" indent="-457200" algn="l" rtl="0">
              <a:lnSpc>
                <a:spcPct val="90000"/>
              </a:lnSpc>
              <a:buSzPct val="95000"/>
              <a:buFont typeface="Wingdings" pitchFamily="2" charset="2"/>
              <a:buAutoNum type="arabicPeriod"/>
            </a:pPr>
            <a:r>
              <a:rPr lang="en-US" sz="2000"/>
              <a:t>Pasar Modal</a:t>
            </a:r>
          </a:p>
          <a:p>
            <a:pPr marL="457200" indent="-457200" algn="l" rtl="0">
              <a:lnSpc>
                <a:spcPct val="90000"/>
              </a:lnSpc>
              <a:buSzPct val="95000"/>
              <a:buFont typeface="Wingdings" pitchFamily="2" charset="2"/>
              <a:buAutoNum type="arabicPeriod"/>
            </a:pPr>
            <a:r>
              <a:rPr lang="en-US" sz="2000"/>
              <a:t>Obligasi</a:t>
            </a:r>
          </a:p>
          <a:p>
            <a:pPr marL="457200" indent="-457200" algn="l" rtl="0">
              <a:lnSpc>
                <a:spcPct val="90000"/>
              </a:lnSpc>
              <a:buSzPct val="95000"/>
              <a:buFont typeface="Wingdings" pitchFamily="2" charset="2"/>
              <a:buAutoNum type="arabicPeriod"/>
            </a:pPr>
            <a:r>
              <a:rPr lang="en-US" sz="2000"/>
              <a:t>Reksadana</a:t>
            </a:r>
          </a:p>
          <a:p>
            <a:pPr marL="457200" indent="-457200" algn="l" rtl="0">
              <a:lnSpc>
                <a:spcPct val="90000"/>
              </a:lnSpc>
              <a:buSzPct val="95000"/>
              <a:buFont typeface="Wingdings" pitchFamily="2" charset="2"/>
              <a:buAutoNum type="arabicPeriod"/>
            </a:pPr>
            <a:r>
              <a:rPr lang="en-US" sz="2000"/>
              <a:t>BMT (Baitul Mal wat Tamwil)</a:t>
            </a:r>
          </a:p>
          <a:p>
            <a:pPr marL="457200" indent="-457200" algn="l" rtl="0">
              <a:lnSpc>
                <a:spcPct val="90000"/>
              </a:lnSpc>
              <a:buSzPct val="95000"/>
              <a:buFont typeface="Wingdings" pitchFamily="2" charset="2"/>
              <a:buAutoNum type="arabicPeriod"/>
            </a:pPr>
            <a:r>
              <a:rPr lang="en-US" sz="2000"/>
              <a:t>Koperasi</a:t>
            </a:r>
          </a:p>
          <a:p>
            <a:pPr marL="457200" indent="-457200" algn="l" rtl="0">
              <a:lnSpc>
                <a:spcPct val="90000"/>
              </a:lnSpc>
              <a:buSzPct val="95000"/>
              <a:buFont typeface="Wingdings" pitchFamily="2" charset="2"/>
              <a:buAutoNum type="arabicPeriod"/>
            </a:pPr>
            <a:r>
              <a:rPr lang="en-US" sz="2000"/>
              <a:t>Pegadaian</a:t>
            </a:r>
          </a:p>
          <a:p>
            <a:pPr marL="457200" indent="-457200" algn="l" rtl="0">
              <a:lnSpc>
                <a:spcPct val="90000"/>
              </a:lnSpc>
              <a:buSzPct val="95000"/>
              <a:buFont typeface="Wingdings" pitchFamily="2" charset="2"/>
              <a:buAutoNum type="arabicPeriod"/>
            </a:pPr>
            <a:r>
              <a:rPr lang="en-US" sz="2000"/>
              <a:t>MLM Syari</a:t>
            </a:r>
            <a:r>
              <a:rPr lang="en-US" sz="2000">
                <a:latin typeface="Arial"/>
              </a:rPr>
              <a:t>’</a:t>
            </a:r>
            <a:r>
              <a:rPr lang="en-US" sz="2000"/>
              <a:t>ah</a:t>
            </a:r>
          </a:p>
          <a:p>
            <a:pPr marL="457200" indent="-457200" algn="l" rtl="0">
              <a:lnSpc>
                <a:spcPct val="90000"/>
              </a:lnSpc>
              <a:buSzPct val="95000"/>
              <a:buFont typeface="Wingdings" pitchFamily="2" charset="2"/>
              <a:buAutoNum type="arabicPeriod"/>
            </a:pPr>
            <a:r>
              <a:rPr lang="en-US" sz="2000"/>
              <a:t>Fungsi Uang (Moneter)</a:t>
            </a:r>
          </a:p>
          <a:p>
            <a:pPr marL="457200" indent="-457200" algn="l" rtl="0">
              <a:lnSpc>
                <a:spcPct val="90000"/>
              </a:lnSpc>
              <a:buSzPct val="95000"/>
              <a:buFont typeface="Wingdings" pitchFamily="2" charset="2"/>
              <a:buAutoNum type="arabicPeriod"/>
            </a:pPr>
            <a:r>
              <a:rPr lang="en-US" sz="2000"/>
              <a:t>Kebijakan Fiskal</a:t>
            </a:r>
          </a:p>
          <a:p>
            <a:pPr marL="457200" indent="-457200" algn="l" rtl="0">
              <a:lnSpc>
                <a:spcPct val="90000"/>
              </a:lnSpc>
              <a:buSzPct val="95000"/>
              <a:buFont typeface="Wingdings" pitchFamily="2" charset="2"/>
              <a:buAutoNum type="arabicPeriod"/>
            </a:pPr>
            <a:r>
              <a:rPr lang="en-US" sz="2000"/>
              <a:t>Kebijakan Moneter,dll</a:t>
            </a:r>
          </a:p>
        </p:txBody>
      </p:sp>
      <p:pic>
        <p:nvPicPr>
          <p:cNvPr id="50180" name="Picture 4"/>
          <p:cNvPicPr>
            <a:picLocks noGrp="1" noChangeArrowheads="1"/>
          </p:cNvPicPr>
          <p:nvPr>
            <p:ph sz="half" idx="2"/>
          </p:nvPr>
        </p:nvPicPr>
        <p:blipFill>
          <a:blip r:embed="rId2"/>
          <a:srcRect/>
          <a:stretch>
            <a:fillRect/>
          </a:stretch>
        </p:blipFill>
        <p:spPr>
          <a:xfrm>
            <a:off x="4648200" y="1484313"/>
            <a:ext cx="4038600" cy="4392612"/>
          </a:xfrm>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9750" y="260350"/>
            <a:ext cx="8147050" cy="1063625"/>
          </a:xfrm>
        </p:spPr>
        <p:txBody>
          <a:bodyPr/>
          <a:lstStyle/>
          <a:p>
            <a:pPr rtl="0"/>
            <a:r>
              <a:rPr lang="en-US" sz="3600"/>
              <a:t>Maslahat sebagai prinsip Muamalah</a:t>
            </a:r>
          </a:p>
        </p:txBody>
      </p:sp>
      <p:sp>
        <p:nvSpPr>
          <p:cNvPr id="56323" name="Rectangle 3"/>
          <p:cNvSpPr>
            <a:spLocks noGrp="1" noChangeArrowheads="1"/>
          </p:cNvSpPr>
          <p:nvPr>
            <p:ph type="body" idx="1"/>
          </p:nvPr>
        </p:nvSpPr>
        <p:spPr>
          <a:xfrm>
            <a:off x="457200" y="1268413"/>
            <a:ext cx="8229600" cy="4862512"/>
          </a:xfrm>
        </p:spPr>
        <p:txBody>
          <a:bodyPr/>
          <a:lstStyle/>
          <a:p>
            <a:pPr algn="l" rtl="0">
              <a:lnSpc>
                <a:spcPct val="80000"/>
              </a:lnSpc>
            </a:pPr>
            <a:r>
              <a:rPr lang="en-US" sz="2400"/>
              <a:t>Muamalat adalah aturan syari</a:t>
            </a:r>
            <a:r>
              <a:rPr lang="en-US" sz="2400">
                <a:latin typeface="Arial"/>
              </a:rPr>
              <a:t>’</a:t>
            </a:r>
            <a:r>
              <a:rPr lang="en-US" sz="2400"/>
              <a:t>ah tentang hubungan sosial di antara manusia.</a:t>
            </a:r>
          </a:p>
          <a:p>
            <a:pPr algn="l" rtl="0">
              <a:lnSpc>
                <a:spcPct val="80000"/>
              </a:lnSpc>
            </a:pPr>
            <a:r>
              <a:rPr lang="en-US" sz="2400"/>
              <a:t>Hukum-hukum muamalat memberikan perhatian sangat besar  terhadap ke</a:t>
            </a:r>
            <a:r>
              <a:rPr lang="en-US" sz="2400" i="1" u="sng"/>
              <a:t>maslahat</a:t>
            </a:r>
            <a:r>
              <a:rPr lang="en-US" sz="2400"/>
              <a:t>an manusia dan maqashid syari</a:t>
            </a:r>
            <a:r>
              <a:rPr lang="en-US" sz="2400">
                <a:latin typeface="Arial"/>
              </a:rPr>
              <a:t>’</a:t>
            </a:r>
            <a:r>
              <a:rPr lang="en-US" sz="2400"/>
              <a:t>ahnya bisa ditemukan akal manusia.</a:t>
            </a:r>
          </a:p>
          <a:p>
            <a:pPr algn="l" rtl="0">
              <a:lnSpc>
                <a:spcPct val="80000"/>
              </a:lnSpc>
            </a:pPr>
            <a:r>
              <a:rPr lang="en-US" sz="2400"/>
              <a:t>Dalam muamalat, dijelaskan secara luas </a:t>
            </a:r>
            <a:r>
              <a:rPr lang="en-US" sz="2400" u="sng"/>
              <a:t>illat, rahasia dan tujuan</a:t>
            </a:r>
            <a:r>
              <a:rPr lang="en-US" sz="2400"/>
              <a:t> kemaslahatan suatu hukum muamalat. Ini mengandung indikasi agar manusia memperhatikan kemaslahatan dalam bidang muamalat dan tidak hanya berpegang pada tuntutan teks nash semata, karena mungkin suatu teks ditetapkan berdasarkan kemaslahatan tertentu, kondisi, adat, waktu dan tempat tertentu.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22" name="Group 34"/>
          <p:cNvGraphicFramePr>
            <a:graphicFrameLocks noGrp="1"/>
          </p:cNvGraphicFramePr>
          <p:nvPr/>
        </p:nvGraphicFramePr>
        <p:xfrm>
          <a:off x="152400" y="1143000"/>
          <a:ext cx="8763000" cy="5571490"/>
        </p:xfrm>
        <a:graphic>
          <a:graphicData uri="http://schemas.openxmlformats.org/drawingml/2006/table">
            <a:tbl>
              <a:tblPr/>
              <a:tblGrid>
                <a:gridCol w="533400"/>
                <a:gridCol w="3886200"/>
                <a:gridCol w="4343400"/>
              </a:tblGrid>
              <a:tr h="533400">
                <a:tc>
                  <a:txBody>
                    <a:bodyPr/>
                    <a:lstStyle/>
                    <a:p>
                      <a:pPr marL="0" marR="0" lvl="0" indent="0" algn="r"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IBADAH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6600"/>
                    </a:solidFill>
                  </a:tcPr>
                </a:tc>
                <a:tc>
                  <a:txBody>
                    <a:bodyPr/>
                    <a:lstStyle/>
                    <a:p>
                      <a:pPr marL="0" marR="0" lvl="0" indent="0" algn="ctr"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MUAMALAH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6600"/>
                    </a:solidFill>
                  </a:tcPr>
                </a:tc>
              </a:tr>
              <a:tr h="831850">
                <a:tc>
                  <a:txBody>
                    <a:bodyPr/>
                    <a:lstStyle/>
                    <a:p>
                      <a:pPr marL="0" marR="0" lvl="0" indent="0" algn="r"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Bersifat tetap</a:t>
                      </a:r>
                      <a:r>
                        <a:rPr kumimoji="0" lang="ar-SA"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 </a:t>
                      </a: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 (</a:t>
                      </a:r>
                      <a:r>
                        <a:rPr kumimoji="0" lang="ar-SA"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(ثابتة</a:t>
                      </a: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Bersifat Elastis (</a:t>
                      </a:r>
                      <a:r>
                        <a:rPr kumimoji="0" lang="ar-SA"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(متغيرة</a:t>
                      </a:r>
                      <a:endPar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5025">
                <a:tc>
                  <a:txBody>
                    <a:bodyPr/>
                    <a:lstStyle/>
                    <a:p>
                      <a:pPr marL="0" marR="0" lvl="0" indent="0" algn="r"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Tidak bisa berkembang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Dapat berkembang sesuai dengan zaman &amp; tempat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5025">
                <a:tc>
                  <a:txBody>
                    <a:bodyPr/>
                    <a:lstStyle/>
                    <a:p>
                      <a:pPr marL="0" marR="0" lvl="0" indent="0" algn="r"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Bersifat khusus,eksklusif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Bersifat universal, inklusif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1850">
                <a:tc>
                  <a:txBody>
                    <a:bodyPr/>
                    <a:lstStyle/>
                    <a:p>
                      <a:pPr marL="0" marR="0" lvl="0" indent="0" algn="r"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Nash-nash lebih terinci (tafshili)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Nash-nash umumnya general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5025">
                <a:tc>
                  <a:txBody>
                    <a:bodyPr/>
                    <a:lstStyle/>
                    <a:p>
                      <a:pPr marL="0" marR="0" lvl="0" indent="0" algn="r"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Verdana" pitchFamily="34" charset="0"/>
                          <a:cs typeface="Arial" charset="0"/>
                        </a:rPr>
                        <a:t>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Peluang Ijtihad sempit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smtClean="0">
                          <a:ln>
                            <a:noFill/>
                          </a:ln>
                          <a:solidFill>
                            <a:srgbClr val="FFFF00"/>
                          </a:solidFill>
                          <a:effectLst>
                            <a:outerShdw blurRad="38100" dist="38100" dir="2700000" algn="tl">
                              <a:srgbClr val="000000"/>
                            </a:outerShdw>
                          </a:effectLst>
                          <a:latin typeface="Verdana" pitchFamily="34" charset="0"/>
                          <a:cs typeface="Arial" charset="0"/>
                        </a:rPr>
                        <a:t>Peluang ijtihad luas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20" name="AutoShape 32"/>
          <p:cNvSpPr>
            <a:spLocks noChangeArrowheads="1"/>
          </p:cNvSpPr>
          <p:nvPr/>
        </p:nvSpPr>
        <p:spPr bwMode="auto">
          <a:xfrm>
            <a:off x="228600" y="228600"/>
            <a:ext cx="8610600" cy="609600"/>
          </a:xfrm>
          <a:prstGeom prst="roundRect">
            <a:avLst>
              <a:gd name="adj" fmla="val 35676"/>
            </a:avLst>
          </a:prstGeom>
          <a:solidFill>
            <a:srgbClr val="FF66FF"/>
          </a:solidFill>
          <a:ln w="9525">
            <a:solidFill>
              <a:schemeClr val="tx1"/>
            </a:solidFill>
            <a:round/>
            <a:headEnd/>
            <a:tailEnd/>
          </a:ln>
          <a:effectLst/>
        </p:spPr>
        <p:txBody>
          <a:bodyPr wrap="none" anchor="ctr"/>
          <a:lstStyle/>
          <a:p>
            <a:pPr algn="ctr" rtl="0" eaLnBrk="0" hangingPunct="0"/>
            <a:r>
              <a:rPr lang="en-US" sz="2400" b="1">
                <a:solidFill>
                  <a:srgbClr val="003300"/>
                </a:solidFill>
                <a:latin typeface="Tahoma" pitchFamily="34" charset="0"/>
              </a:rPr>
              <a:t>PERBEDAAN PRINSIP IBADAH DAN MUAMALAH</a:t>
            </a:r>
            <a:r>
              <a:rPr lang="en-US" sz="2400" b="1">
                <a:solidFill>
                  <a:srgbClr val="008000"/>
                </a:solidFill>
                <a:latin typeface="Tahoma" pitchFamily="34"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292100"/>
            <a:ext cx="8610600" cy="698500"/>
          </a:xfrm>
        </p:spPr>
        <p:txBody>
          <a:bodyPr/>
          <a:lstStyle/>
          <a:p>
            <a:r>
              <a:rPr lang="en-US" sz="3600" b="1">
                <a:solidFill>
                  <a:srgbClr val="FFFF00"/>
                </a:solidFill>
              </a:rPr>
              <a:t>KAEDAH IBADAH DAN MUAMALAH</a:t>
            </a:r>
          </a:p>
        </p:txBody>
      </p:sp>
      <p:sp>
        <p:nvSpPr>
          <p:cNvPr id="13315" name="AutoShape 3"/>
          <p:cNvSpPr>
            <a:spLocks noChangeArrowheads="1"/>
          </p:cNvSpPr>
          <p:nvPr/>
        </p:nvSpPr>
        <p:spPr bwMode="auto">
          <a:xfrm>
            <a:off x="0" y="1143000"/>
            <a:ext cx="9144000" cy="1143000"/>
          </a:xfrm>
          <a:prstGeom prst="ribbon">
            <a:avLst>
              <a:gd name="adj1" fmla="val 26042"/>
              <a:gd name="adj2" fmla="val 75000"/>
            </a:avLst>
          </a:prstGeom>
          <a:solidFill>
            <a:srgbClr val="008000"/>
          </a:solidFill>
          <a:ln w="9525">
            <a:solidFill>
              <a:schemeClr val="tx1"/>
            </a:solidFill>
            <a:round/>
            <a:headEnd/>
            <a:tailEnd/>
          </a:ln>
          <a:effectLst/>
        </p:spPr>
        <p:txBody>
          <a:bodyPr wrap="none" anchor="ctr"/>
          <a:lstStyle/>
          <a:p>
            <a:pPr algn="ctr" rtl="0" eaLnBrk="0" hangingPunct="0"/>
            <a:r>
              <a:rPr lang="ar-SA" sz="2800">
                <a:solidFill>
                  <a:srgbClr val="FFFF00"/>
                </a:solidFill>
                <a:latin typeface="Tahoma" pitchFamily="34" charset="0"/>
              </a:rPr>
              <a:t>الآصل في العبادة التحريم  حتى يدل الدليل على إ باحتها</a:t>
            </a:r>
            <a:r>
              <a:rPr lang="ar-SA">
                <a:latin typeface="Tahoma" pitchFamily="34" charset="0"/>
              </a:rPr>
              <a:t> </a:t>
            </a:r>
            <a:endParaRPr lang="en-US">
              <a:latin typeface="Tahoma" pitchFamily="34" charset="0"/>
            </a:endParaRPr>
          </a:p>
        </p:txBody>
      </p:sp>
      <p:sp>
        <p:nvSpPr>
          <p:cNvPr id="13316" name="AutoShape 4"/>
          <p:cNvSpPr>
            <a:spLocks noChangeArrowheads="1"/>
          </p:cNvSpPr>
          <p:nvPr/>
        </p:nvSpPr>
        <p:spPr bwMode="auto">
          <a:xfrm>
            <a:off x="0" y="4191000"/>
            <a:ext cx="9144000" cy="1143000"/>
          </a:xfrm>
          <a:prstGeom prst="ribbon">
            <a:avLst>
              <a:gd name="adj1" fmla="val 26042"/>
              <a:gd name="adj2" fmla="val 75000"/>
            </a:avLst>
          </a:prstGeom>
          <a:solidFill>
            <a:srgbClr val="008000"/>
          </a:solidFill>
          <a:ln w="9525">
            <a:solidFill>
              <a:schemeClr val="tx1"/>
            </a:solidFill>
            <a:round/>
            <a:headEnd/>
            <a:tailEnd/>
          </a:ln>
          <a:effectLst/>
        </p:spPr>
        <p:txBody>
          <a:bodyPr wrap="none" anchor="ctr"/>
          <a:lstStyle/>
          <a:p>
            <a:pPr algn="ctr" rtl="0" eaLnBrk="0" hangingPunct="0"/>
            <a:r>
              <a:rPr lang="ar-SA" sz="2800">
                <a:solidFill>
                  <a:srgbClr val="FFFF00"/>
                </a:solidFill>
                <a:latin typeface="Tahoma" pitchFamily="34" charset="0"/>
              </a:rPr>
              <a:t>الآصل في المعاملة الابا حة  حتى يدل الدليل على تحريمها</a:t>
            </a:r>
            <a:endParaRPr lang="en-US">
              <a:latin typeface="Tahoma" pitchFamily="34" charset="0"/>
            </a:endParaRPr>
          </a:p>
        </p:txBody>
      </p:sp>
      <p:sp>
        <p:nvSpPr>
          <p:cNvPr id="13317" name="Text Box 5"/>
          <p:cNvSpPr txBox="1">
            <a:spLocks noChangeArrowheads="1"/>
          </p:cNvSpPr>
          <p:nvPr/>
        </p:nvSpPr>
        <p:spPr bwMode="auto">
          <a:xfrm>
            <a:off x="317500" y="2819400"/>
            <a:ext cx="8664575" cy="822325"/>
          </a:xfrm>
          <a:prstGeom prst="rect">
            <a:avLst/>
          </a:prstGeom>
          <a:noFill/>
          <a:ln w="9525">
            <a:noFill/>
            <a:miter lim="800000"/>
            <a:headEnd/>
            <a:tailEnd/>
          </a:ln>
          <a:effectLst/>
        </p:spPr>
        <p:txBody>
          <a:bodyPr wrap="none">
            <a:spAutoFit/>
          </a:bodyPr>
          <a:lstStyle/>
          <a:p>
            <a:pPr algn="ctr" rtl="0" eaLnBrk="0" hangingPunct="0"/>
            <a:r>
              <a:rPr lang="en-US" sz="2400">
                <a:solidFill>
                  <a:srgbClr val="00FFFF"/>
                </a:solidFill>
                <a:latin typeface="Tahoma" pitchFamily="34" charset="0"/>
              </a:rPr>
              <a:t>“Pada dasarnya dalam ibadah adalah </a:t>
            </a:r>
            <a:r>
              <a:rPr lang="en-US" sz="2400" b="1" u="sng">
                <a:solidFill>
                  <a:srgbClr val="FFFF00"/>
                </a:solidFill>
                <a:latin typeface="Tahoma" pitchFamily="34" charset="0"/>
              </a:rPr>
              <a:t>haram</a:t>
            </a:r>
            <a:r>
              <a:rPr lang="en-US" sz="2400">
                <a:solidFill>
                  <a:srgbClr val="00FFFF"/>
                </a:solidFill>
                <a:latin typeface="Tahoma" pitchFamily="34" charset="0"/>
              </a:rPr>
              <a:t>, kecuali ada dalil </a:t>
            </a:r>
          </a:p>
          <a:p>
            <a:pPr algn="ctr" rtl="0" eaLnBrk="0" hangingPunct="0"/>
            <a:r>
              <a:rPr lang="en-US" sz="2400">
                <a:solidFill>
                  <a:srgbClr val="00FFFF"/>
                </a:solidFill>
                <a:latin typeface="Tahoma" pitchFamily="34" charset="0"/>
              </a:rPr>
              <a:t>Yang membolehkannya” </a:t>
            </a:r>
          </a:p>
        </p:txBody>
      </p:sp>
      <p:sp>
        <p:nvSpPr>
          <p:cNvPr id="13318" name="Text Box 6"/>
          <p:cNvSpPr txBox="1">
            <a:spLocks noChangeArrowheads="1"/>
          </p:cNvSpPr>
          <p:nvPr/>
        </p:nvSpPr>
        <p:spPr bwMode="auto">
          <a:xfrm>
            <a:off x="628650" y="5670550"/>
            <a:ext cx="7880350" cy="1187450"/>
          </a:xfrm>
          <a:prstGeom prst="rect">
            <a:avLst/>
          </a:prstGeom>
          <a:noFill/>
          <a:ln w="9525">
            <a:noFill/>
            <a:miter lim="800000"/>
            <a:headEnd/>
            <a:tailEnd/>
          </a:ln>
          <a:effectLst/>
        </p:spPr>
        <p:txBody>
          <a:bodyPr wrap="none">
            <a:spAutoFit/>
          </a:bodyPr>
          <a:lstStyle/>
          <a:p>
            <a:pPr algn="ctr" rtl="0" eaLnBrk="0" hangingPunct="0"/>
            <a:r>
              <a:rPr lang="en-US" sz="2400">
                <a:solidFill>
                  <a:srgbClr val="FFCC00"/>
                </a:solidFill>
                <a:latin typeface="Tahoma" pitchFamily="34" charset="0"/>
              </a:rPr>
              <a:t>“Pada dasarnya semua aktivitas muamalah adalah </a:t>
            </a:r>
            <a:r>
              <a:rPr lang="en-US" sz="2400" b="1" u="sng">
                <a:solidFill>
                  <a:srgbClr val="00FF00"/>
                </a:solidFill>
                <a:latin typeface="Tahoma" pitchFamily="34" charset="0"/>
              </a:rPr>
              <a:t>boleh</a:t>
            </a:r>
          </a:p>
          <a:p>
            <a:pPr algn="ctr" rtl="0" eaLnBrk="0" hangingPunct="0"/>
            <a:r>
              <a:rPr lang="en-US" sz="2400">
                <a:solidFill>
                  <a:srgbClr val="FFCC00"/>
                </a:solidFill>
                <a:latin typeface="Tahoma" pitchFamily="34" charset="0"/>
              </a:rPr>
              <a:t>  kecuali ada dalil yang melarangnya”</a:t>
            </a:r>
          </a:p>
          <a:p>
            <a:pPr algn="ctr" rtl="0" eaLnBrk="0" hangingPunct="0"/>
            <a:endParaRPr lang="en-US" sz="2400">
              <a:solidFill>
                <a:srgbClr val="FFCC00"/>
              </a:solidFill>
              <a:latin typeface="Tahom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74638"/>
            <a:ext cx="9144000" cy="1143000"/>
          </a:xfrm>
          <a:solidFill>
            <a:srgbClr val="CC0099"/>
          </a:solidFill>
        </p:spPr>
        <p:txBody>
          <a:bodyPr/>
          <a:lstStyle/>
          <a:p>
            <a:pPr eaLnBrk="1" hangingPunct="1">
              <a:defRPr/>
            </a:pPr>
            <a:r>
              <a:rPr lang="en-US" sz="3600" dirty="0" smtClean="0">
                <a:solidFill>
                  <a:schemeClr val="bg2">
                    <a:lumMod val="40000"/>
                    <a:lumOff val="60000"/>
                  </a:schemeClr>
                </a:solidFill>
              </a:rPr>
              <a:t>KONSEP DASAR FIQH MUAMALAH</a:t>
            </a:r>
          </a:p>
        </p:txBody>
      </p:sp>
      <p:sp>
        <p:nvSpPr>
          <p:cNvPr id="15363" name="Rectangle 3"/>
          <p:cNvSpPr>
            <a:spLocks noGrp="1" noChangeArrowheads="1"/>
          </p:cNvSpPr>
          <p:nvPr>
            <p:ph type="body" idx="1"/>
          </p:nvPr>
        </p:nvSpPr>
        <p:spPr>
          <a:xfrm>
            <a:off x="0" y="1600200"/>
            <a:ext cx="9144000" cy="5257800"/>
          </a:xfrm>
          <a:solidFill>
            <a:schemeClr val="accent1">
              <a:lumMod val="50000"/>
            </a:schemeClr>
          </a:solidFill>
        </p:spPr>
        <p:txBody>
          <a:bodyPr/>
          <a:lstStyle/>
          <a:p>
            <a:pPr algn="l" rtl="0" eaLnBrk="1" hangingPunct="1">
              <a:defRPr/>
            </a:pPr>
            <a:r>
              <a:rPr lang="en-US" sz="2800" dirty="0" err="1" smtClean="0">
                <a:solidFill>
                  <a:schemeClr val="bg2">
                    <a:lumMod val="40000"/>
                    <a:lumOff val="60000"/>
                  </a:schemeClr>
                </a:solidFill>
                <a:latin typeface="Arial Black" pitchFamily="34" charset="0"/>
              </a:rPr>
              <a:t>Hukum</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asal</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dalam</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muamalah</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adalah</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mubah</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diperbolehkan</a:t>
            </a:r>
            <a:r>
              <a:rPr lang="en-US" sz="2800" dirty="0" smtClean="0">
                <a:solidFill>
                  <a:schemeClr val="bg2">
                    <a:lumMod val="40000"/>
                    <a:lumOff val="60000"/>
                  </a:schemeClr>
                </a:solidFill>
                <a:latin typeface="Arial Black" pitchFamily="34" charset="0"/>
              </a:rPr>
              <a:t>)</a:t>
            </a:r>
          </a:p>
          <a:p>
            <a:pPr algn="l" rtl="0" eaLnBrk="1" hangingPunct="1">
              <a:defRPr/>
            </a:pPr>
            <a:r>
              <a:rPr lang="en-US" sz="2800" dirty="0" err="1" smtClean="0">
                <a:solidFill>
                  <a:schemeClr val="bg2">
                    <a:lumMod val="40000"/>
                    <a:lumOff val="60000"/>
                  </a:schemeClr>
                </a:solidFill>
                <a:latin typeface="Arial Black" pitchFamily="34" charset="0"/>
              </a:rPr>
              <a:t>Konsep</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Fiqh</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Muamalah</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untuk</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mewujudkan</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kemaslahatan</a:t>
            </a:r>
            <a:endParaRPr lang="en-US" sz="2800" dirty="0" smtClean="0">
              <a:solidFill>
                <a:schemeClr val="bg2">
                  <a:lumMod val="40000"/>
                  <a:lumOff val="60000"/>
                </a:schemeClr>
              </a:solidFill>
              <a:latin typeface="Arial Black" pitchFamily="34" charset="0"/>
            </a:endParaRPr>
          </a:p>
          <a:p>
            <a:pPr algn="l" rtl="0" eaLnBrk="1" hangingPunct="1">
              <a:defRPr/>
            </a:pPr>
            <a:r>
              <a:rPr lang="en-US" sz="2800" dirty="0" err="1" smtClean="0">
                <a:solidFill>
                  <a:schemeClr val="bg2">
                    <a:lumMod val="40000"/>
                    <a:lumOff val="60000"/>
                  </a:schemeClr>
                </a:solidFill>
                <a:latin typeface="Arial Black" pitchFamily="34" charset="0"/>
              </a:rPr>
              <a:t>Menetapkan</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harga</a:t>
            </a:r>
            <a:r>
              <a:rPr lang="en-US" sz="2800" dirty="0" smtClean="0">
                <a:solidFill>
                  <a:schemeClr val="bg2">
                    <a:lumMod val="40000"/>
                    <a:lumOff val="60000"/>
                  </a:schemeClr>
                </a:solidFill>
                <a:latin typeface="Arial Black" pitchFamily="34" charset="0"/>
              </a:rPr>
              <a:t> yang </a:t>
            </a:r>
            <a:r>
              <a:rPr lang="en-US" sz="2800" dirty="0" err="1" smtClean="0">
                <a:solidFill>
                  <a:schemeClr val="bg2">
                    <a:lumMod val="40000"/>
                    <a:lumOff val="60000"/>
                  </a:schemeClr>
                </a:solidFill>
                <a:latin typeface="Arial Black" pitchFamily="34" charset="0"/>
              </a:rPr>
              <a:t>kompetitif</a:t>
            </a:r>
            <a:endParaRPr lang="en-US" sz="2800" dirty="0" smtClean="0">
              <a:solidFill>
                <a:schemeClr val="bg2">
                  <a:lumMod val="40000"/>
                  <a:lumOff val="60000"/>
                </a:schemeClr>
              </a:solidFill>
              <a:latin typeface="Arial Black" pitchFamily="34" charset="0"/>
            </a:endParaRPr>
          </a:p>
          <a:p>
            <a:pPr algn="l" rtl="0" eaLnBrk="1" hangingPunct="1">
              <a:defRPr/>
            </a:pPr>
            <a:r>
              <a:rPr lang="en-US" sz="2800" dirty="0" err="1" smtClean="0">
                <a:solidFill>
                  <a:schemeClr val="bg2">
                    <a:lumMod val="40000"/>
                    <a:lumOff val="60000"/>
                  </a:schemeClr>
                </a:solidFill>
                <a:latin typeface="Arial Black" pitchFamily="34" charset="0"/>
              </a:rPr>
              <a:t>Meninggalkan</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intervensi</a:t>
            </a:r>
            <a:r>
              <a:rPr lang="en-US" sz="2800" dirty="0" smtClean="0">
                <a:solidFill>
                  <a:schemeClr val="bg2">
                    <a:lumMod val="40000"/>
                    <a:lumOff val="60000"/>
                  </a:schemeClr>
                </a:solidFill>
                <a:latin typeface="Arial Black" pitchFamily="34" charset="0"/>
              </a:rPr>
              <a:t> yang </a:t>
            </a:r>
            <a:r>
              <a:rPr lang="en-US" sz="2800" dirty="0" err="1" smtClean="0">
                <a:solidFill>
                  <a:schemeClr val="bg2">
                    <a:lumMod val="40000"/>
                    <a:lumOff val="60000"/>
                  </a:schemeClr>
                </a:solidFill>
                <a:latin typeface="Arial Black" pitchFamily="34" charset="0"/>
              </a:rPr>
              <a:t>dilarang</a:t>
            </a:r>
            <a:endParaRPr lang="en-US" sz="2800" dirty="0" smtClean="0">
              <a:solidFill>
                <a:schemeClr val="bg2">
                  <a:lumMod val="40000"/>
                  <a:lumOff val="60000"/>
                </a:schemeClr>
              </a:solidFill>
              <a:latin typeface="Arial Black" pitchFamily="34" charset="0"/>
            </a:endParaRPr>
          </a:p>
          <a:p>
            <a:pPr algn="l" rtl="0" eaLnBrk="1" hangingPunct="1">
              <a:defRPr/>
            </a:pPr>
            <a:r>
              <a:rPr lang="en-US" sz="2800" dirty="0" err="1" smtClean="0">
                <a:solidFill>
                  <a:schemeClr val="bg2">
                    <a:lumMod val="40000"/>
                    <a:lumOff val="60000"/>
                  </a:schemeClr>
                </a:solidFill>
                <a:latin typeface="Arial Black" pitchFamily="34" charset="0"/>
              </a:rPr>
              <a:t>Menghindari</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eksploitasi</a:t>
            </a:r>
            <a:endParaRPr lang="en-US" sz="2800" dirty="0" smtClean="0">
              <a:solidFill>
                <a:schemeClr val="bg2">
                  <a:lumMod val="40000"/>
                  <a:lumOff val="60000"/>
                </a:schemeClr>
              </a:solidFill>
              <a:latin typeface="Arial Black" pitchFamily="34" charset="0"/>
            </a:endParaRPr>
          </a:p>
          <a:p>
            <a:pPr algn="l" rtl="0" eaLnBrk="1" hangingPunct="1">
              <a:defRPr/>
            </a:pPr>
            <a:r>
              <a:rPr lang="en-US" sz="2800" dirty="0" err="1" smtClean="0">
                <a:solidFill>
                  <a:schemeClr val="bg2">
                    <a:lumMod val="40000"/>
                    <a:lumOff val="60000"/>
                  </a:schemeClr>
                </a:solidFill>
                <a:latin typeface="Arial Black" pitchFamily="34" charset="0"/>
              </a:rPr>
              <a:t>Memberikan</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kelenturan</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dan</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toleransi</a:t>
            </a:r>
            <a:endParaRPr lang="en-US" sz="2800" dirty="0" smtClean="0">
              <a:solidFill>
                <a:schemeClr val="bg2">
                  <a:lumMod val="40000"/>
                  <a:lumOff val="60000"/>
                </a:schemeClr>
              </a:solidFill>
              <a:latin typeface="Arial Black" pitchFamily="34" charset="0"/>
            </a:endParaRPr>
          </a:p>
          <a:p>
            <a:pPr algn="l" rtl="0" eaLnBrk="1" hangingPunct="1">
              <a:defRPr/>
            </a:pPr>
            <a:r>
              <a:rPr lang="en-US" sz="2800" dirty="0" err="1" smtClean="0">
                <a:solidFill>
                  <a:schemeClr val="bg2">
                    <a:lumMod val="40000"/>
                    <a:lumOff val="60000"/>
                  </a:schemeClr>
                </a:solidFill>
                <a:latin typeface="Arial Black" pitchFamily="34" charset="0"/>
              </a:rPr>
              <a:t>Jujur</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dan</a:t>
            </a:r>
            <a:r>
              <a:rPr lang="en-US" sz="2800" dirty="0" smtClean="0">
                <a:solidFill>
                  <a:schemeClr val="bg2">
                    <a:lumMod val="40000"/>
                    <a:lumOff val="60000"/>
                  </a:schemeClr>
                </a:solidFill>
                <a:latin typeface="Arial Black" pitchFamily="34" charset="0"/>
              </a:rPr>
              <a:t> </a:t>
            </a:r>
            <a:r>
              <a:rPr lang="en-US" sz="2800" dirty="0" err="1" smtClean="0">
                <a:solidFill>
                  <a:schemeClr val="bg2">
                    <a:lumMod val="40000"/>
                    <a:lumOff val="60000"/>
                  </a:schemeClr>
                </a:solidFill>
                <a:latin typeface="Arial Black" pitchFamily="34" charset="0"/>
              </a:rPr>
              <a:t>amanah</a:t>
            </a:r>
            <a:endParaRPr lang="en-US" sz="2800" dirty="0" smtClean="0">
              <a:solidFill>
                <a:schemeClr val="bg2">
                  <a:lumMod val="40000"/>
                  <a:lumOff val="60000"/>
                </a:schemeClr>
              </a:solidFill>
              <a:latin typeface="Arial Black" pitchFamily="34" charset="0"/>
            </a:endParaRPr>
          </a:p>
          <a:p>
            <a:pPr algn="l" rtl="0" eaLnBrk="1" hangingPunct="1">
              <a:buFontTx/>
              <a:buNone/>
              <a:defRPr/>
            </a:pPr>
            <a:r>
              <a:rPr lang="en-US" sz="2800" dirty="0" smtClean="0">
                <a:solidFill>
                  <a:schemeClr val="bg2">
                    <a:lumMod val="40000"/>
                    <a:lumOff val="60000"/>
                  </a:schemeClr>
                </a:solidFill>
                <a:latin typeface="Arial Black" pitchFamily="34" charset="0"/>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42988" y="1773238"/>
            <a:ext cx="7272337" cy="4359275"/>
          </a:xfrm>
          <a:prstGeom prst="rect">
            <a:avLst/>
          </a:prstGeom>
          <a:noFill/>
          <a:ln w="9525">
            <a:noFill/>
            <a:miter lim="800000"/>
            <a:headEnd/>
            <a:tailEnd/>
          </a:ln>
          <a:effectLst>
            <a:glow rad="139700">
              <a:schemeClr val="accent6">
                <a:satMod val="175000"/>
                <a:alpha val="40000"/>
              </a:schemeClr>
            </a:glow>
          </a:effectLst>
        </p:spPr>
        <p:txBody>
          <a:bodyPr>
            <a:spAutoFit/>
          </a:bodyPr>
          <a:lstStyle/>
          <a:p>
            <a:pPr marL="342900" indent="-342900" algn="l" rtl="0">
              <a:spcBef>
                <a:spcPct val="50000"/>
              </a:spcBef>
              <a:buFontTx/>
              <a:buAutoNum type="arabicPeriod"/>
              <a:defRPr/>
            </a:pPr>
            <a:r>
              <a:rPr lang="en-US" sz="2000" dirty="0" err="1">
                <a:latin typeface="Arial" pitchFamily="34" charset="0"/>
                <a:cs typeface="Arial" pitchFamily="34" charset="0"/>
              </a:rPr>
              <a:t>Bolehnya</a:t>
            </a:r>
            <a:r>
              <a:rPr lang="en-US" sz="2000" dirty="0">
                <a:latin typeface="Arial" pitchFamily="34" charset="0"/>
                <a:cs typeface="Arial" pitchFamily="34" charset="0"/>
              </a:rPr>
              <a:t> </a:t>
            </a:r>
            <a:r>
              <a:rPr lang="en-US" sz="2000" dirty="0" err="1">
                <a:latin typeface="Arial" pitchFamily="34" charset="0"/>
                <a:cs typeface="Arial" pitchFamily="34" charset="0"/>
              </a:rPr>
              <a:t>segala</a:t>
            </a:r>
            <a:r>
              <a:rPr lang="en-US" sz="2000" dirty="0">
                <a:latin typeface="Arial" pitchFamily="34" charset="0"/>
                <a:cs typeface="Arial" pitchFamily="34" charset="0"/>
              </a:rPr>
              <a:t> </a:t>
            </a:r>
            <a:r>
              <a:rPr lang="en-US" sz="2000" dirty="0" err="1">
                <a:latin typeface="Arial" pitchFamily="34" charset="0"/>
                <a:cs typeface="Arial" pitchFamily="34" charset="0"/>
              </a:rPr>
              <a:t>bentuk</a:t>
            </a:r>
            <a:r>
              <a:rPr lang="en-US" sz="2000" dirty="0">
                <a:latin typeface="Arial" pitchFamily="34" charset="0"/>
                <a:cs typeface="Arial" pitchFamily="34" charset="0"/>
              </a:rPr>
              <a:t> </a:t>
            </a:r>
            <a:r>
              <a:rPr lang="en-US" sz="2000" dirty="0" err="1">
                <a:latin typeface="Arial" pitchFamily="34" charset="0"/>
                <a:cs typeface="Arial" pitchFamily="34" charset="0"/>
              </a:rPr>
              <a:t>usaha</a:t>
            </a:r>
            <a:endParaRPr lang="en-US" sz="2000" dirty="0">
              <a:latin typeface="Arial" pitchFamily="34" charset="0"/>
              <a:cs typeface="Arial" pitchFamily="34" charset="0"/>
            </a:endParaRPr>
          </a:p>
          <a:p>
            <a:pPr marL="342900" indent="-342900" algn="l" rtl="0">
              <a:spcBef>
                <a:spcPct val="50000"/>
              </a:spcBef>
              <a:buFontTx/>
              <a:buAutoNum type="arabicPeriod"/>
              <a:defRPr/>
            </a:pPr>
            <a:r>
              <a:rPr lang="en-US" sz="2000" dirty="0" err="1">
                <a:latin typeface="Arial" pitchFamily="34" charset="0"/>
                <a:cs typeface="Arial" pitchFamily="34" charset="0"/>
              </a:rPr>
              <a:t>Haramnya</a:t>
            </a:r>
            <a:r>
              <a:rPr lang="en-US" sz="2000" dirty="0">
                <a:latin typeface="Arial" pitchFamily="34" charset="0"/>
                <a:cs typeface="Arial" pitchFamily="34" charset="0"/>
              </a:rPr>
              <a:t> </a:t>
            </a:r>
            <a:r>
              <a:rPr lang="en-US" sz="2000" dirty="0" err="1">
                <a:latin typeface="Arial" pitchFamily="34" charset="0"/>
                <a:cs typeface="Arial" pitchFamily="34" charset="0"/>
              </a:rPr>
              <a:t>segala</a:t>
            </a:r>
            <a:r>
              <a:rPr lang="en-US" sz="2000" dirty="0">
                <a:latin typeface="Arial" pitchFamily="34" charset="0"/>
                <a:cs typeface="Arial" pitchFamily="34" charset="0"/>
              </a:rPr>
              <a:t> </a:t>
            </a:r>
            <a:r>
              <a:rPr lang="en-US" sz="2000" dirty="0" err="1">
                <a:latin typeface="Arial" pitchFamily="34" charset="0"/>
                <a:cs typeface="Arial" pitchFamily="34" charset="0"/>
              </a:rPr>
              <a:t>kezaliman</a:t>
            </a:r>
            <a:r>
              <a:rPr lang="en-US" sz="2000" dirty="0">
                <a:latin typeface="Arial" pitchFamily="34" charset="0"/>
                <a:cs typeface="Arial" pitchFamily="34" charset="0"/>
              </a:rPr>
              <a:t> </a:t>
            </a:r>
            <a:r>
              <a:rPr lang="en-US" sz="2000" dirty="0" err="1">
                <a:latin typeface="Arial" pitchFamily="34" charset="0"/>
                <a:cs typeface="Arial" pitchFamily="34" charset="0"/>
              </a:rPr>
              <a:t>dengan</a:t>
            </a:r>
            <a:r>
              <a:rPr lang="en-US" sz="2000" dirty="0">
                <a:latin typeface="Arial" pitchFamily="34" charset="0"/>
                <a:cs typeface="Arial" pitchFamily="34" charset="0"/>
              </a:rPr>
              <a:t> </a:t>
            </a:r>
            <a:r>
              <a:rPr lang="en-US" sz="2000" dirty="0" err="1">
                <a:latin typeface="Arial" pitchFamily="34" charset="0"/>
                <a:cs typeface="Arial" pitchFamily="34" charset="0"/>
              </a:rPr>
              <a:t>memakan</a:t>
            </a:r>
            <a:r>
              <a:rPr lang="en-US" sz="2000" dirty="0">
                <a:latin typeface="Arial" pitchFamily="34" charset="0"/>
                <a:cs typeface="Arial" pitchFamily="34" charset="0"/>
              </a:rPr>
              <a:t> </a:t>
            </a:r>
            <a:r>
              <a:rPr lang="en-US" sz="2000" dirty="0" err="1">
                <a:latin typeface="Arial" pitchFamily="34" charset="0"/>
                <a:cs typeface="Arial" pitchFamily="34" charset="0"/>
              </a:rPr>
              <a:t>harta</a:t>
            </a:r>
            <a:r>
              <a:rPr lang="en-US" sz="2000" dirty="0">
                <a:latin typeface="Arial" pitchFamily="34" charset="0"/>
                <a:cs typeface="Arial" pitchFamily="34" charset="0"/>
              </a:rPr>
              <a:t> </a:t>
            </a:r>
            <a:r>
              <a:rPr lang="en-US" sz="2000" dirty="0" err="1">
                <a:latin typeface="Arial" pitchFamily="34" charset="0"/>
                <a:cs typeface="Arial" pitchFamily="34" charset="0"/>
              </a:rPr>
              <a:t>secara</a:t>
            </a:r>
            <a:r>
              <a:rPr lang="en-US" sz="2000" dirty="0">
                <a:latin typeface="Arial" pitchFamily="34" charset="0"/>
                <a:cs typeface="Arial" pitchFamily="34" charset="0"/>
              </a:rPr>
              <a:t> </a:t>
            </a:r>
            <a:r>
              <a:rPr lang="en-US" sz="2000" dirty="0" err="1">
                <a:latin typeface="Arial" pitchFamily="34" charset="0"/>
                <a:cs typeface="Arial" pitchFamily="34" charset="0"/>
              </a:rPr>
              <a:t>bathil</a:t>
            </a:r>
            <a:r>
              <a:rPr lang="en-US" sz="2000" dirty="0">
                <a:latin typeface="Arial" pitchFamily="34" charset="0"/>
                <a:cs typeface="Arial" pitchFamily="34" charset="0"/>
              </a:rPr>
              <a:t>, </a:t>
            </a:r>
            <a:r>
              <a:rPr lang="en-US" sz="2000" dirty="0" err="1">
                <a:latin typeface="Arial" pitchFamily="34" charset="0"/>
                <a:cs typeface="Arial" pitchFamily="34" charset="0"/>
              </a:rPr>
              <a:t>seperti</a:t>
            </a:r>
            <a:r>
              <a:rPr lang="en-US" sz="2000" dirty="0">
                <a:latin typeface="Arial" pitchFamily="34" charset="0"/>
                <a:cs typeface="Arial" pitchFamily="34" charset="0"/>
              </a:rPr>
              <a:t> : </a:t>
            </a:r>
            <a:r>
              <a:rPr lang="en-US" sz="2000" dirty="0" err="1">
                <a:latin typeface="Arial" pitchFamily="34" charset="0"/>
                <a:cs typeface="Arial" pitchFamily="34" charset="0"/>
              </a:rPr>
              <a:t>riba</a:t>
            </a:r>
            <a:r>
              <a:rPr lang="en-US" sz="2000" dirty="0">
                <a:latin typeface="Arial" pitchFamily="34" charset="0"/>
                <a:cs typeface="Arial" pitchFamily="34" charset="0"/>
              </a:rPr>
              <a:t>, </a:t>
            </a:r>
            <a:r>
              <a:rPr lang="en-US" sz="2000" dirty="0" err="1">
                <a:latin typeface="Arial" pitchFamily="34" charset="0"/>
                <a:cs typeface="Arial" pitchFamily="34" charset="0"/>
              </a:rPr>
              <a:t>ghasab</a:t>
            </a:r>
            <a:r>
              <a:rPr lang="en-US" sz="2000" dirty="0">
                <a:latin typeface="Arial" pitchFamily="34" charset="0"/>
                <a:cs typeface="Arial" pitchFamily="34" charset="0"/>
              </a:rPr>
              <a:t>, </a:t>
            </a:r>
            <a:r>
              <a:rPr lang="en-US" sz="2000" dirty="0" err="1">
                <a:latin typeface="Arial" pitchFamily="34" charset="0"/>
                <a:cs typeface="Arial" pitchFamily="34" charset="0"/>
              </a:rPr>
              <a:t>korupsi</a:t>
            </a:r>
            <a:r>
              <a:rPr lang="en-US" sz="2000" dirty="0">
                <a:latin typeface="Arial" pitchFamily="34" charset="0"/>
                <a:cs typeface="Arial" pitchFamily="34" charset="0"/>
              </a:rPr>
              <a:t>, </a:t>
            </a:r>
            <a:r>
              <a:rPr lang="en-US" sz="2000" dirty="0" err="1">
                <a:latin typeface="Arial" pitchFamily="34" charset="0"/>
                <a:cs typeface="Arial" pitchFamily="34" charset="0"/>
              </a:rPr>
              <a:t>monopoli</a:t>
            </a:r>
            <a:r>
              <a:rPr lang="en-US" sz="2000" dirty="0">
                <a:latin typeface="Arial" pitchFamily="34" charset="0"/>
                <a:cs typeface="Arial" pitchFamily="34" charset="0"/>
              </a:rPr>
              <a:t>, </a:t>
            </a:r>
            <a:r>
              <a:rPr lang="en-US" sz="2000" dirty="0" err="1">
                <a:latin typeface="Arial" pitchFamily="34" charset="0"/>
                <a:cs typeface="Arial" pitchFamily="34" charset="0"/>
              </a:rPr>
              <a:t>penimbunan</a:t>
            </a:r>
            <a:r>
              <a:rPr lang="en-US" sz="2000" dirty="0">
                <a:latin typeface="Arial" pitchFamily="34" charset="0"/>
                <a:cs typeface="Arial" pitchFamily="34" charset="0"/>
              </a:rPr>
              <a:t> , </a:t>
            </a:r>
            <a:r>
              <a:rPr lang="en-US" sz="2000" dirty="0" err="1">
                <a:latin typeface="Arial" pitchFamily="34" charset="0"/>
                <a:cs typeface="Arial" pitchFamily="34" charset="0"/>
              </a:rPr>
              <a:t>dll</a:t>
            </a:r>
            <a:endParaRPr lang="en-US" sz="2000" dirty="0">
              <a:latin typeface="Arial" pitchFamily="34" charset="0"/>
              <a:cs typeface="Arial" pitchFamily="34" charset="0"/>
            </a:endParaRPr>
          </a:p>
          <a:p>
            <a:pPr marL="342900" indent="-342900" algn="l" rtl="0">
              <a:spcBef>
                <a:spcPct val="50000"/>
              </a:spcBef>
              <a:buFontTx/>
              <a:buAutoNum type="arabicPeriod"/>
              <a:defRPr/>
            </a:pPr>
            <a:r>
              <a:rPr lang="en-US" sz="2000" dirty="0" err="1">
                <a:latin typeface="Arial" pitchFamily="34" charset="0"/>
                <a:cs typeface="Arial" pitchFamily="34" charset="0"/>
              </a:rPr>
              <a:t>Jujur</a:t>
            </a:r>
            <a:r>
              <a:rPr lang="en-US" sz="2000" dirty="0">
                <a:latin typeface="Arial" pitchFamily="34" charset="0"/>
                <a:cs typeface="Arial" pitchFamily="34" charset="0"/>
              </a:rPr>
              <a:t> </a:t>
            </a:r>
            <a:r>
              <a:rPr lang="en-US" sz="2000" dirty="0" err="1">
                <a:latin typeface="Arial" pitchFamily="34" charset="0"/>
                <a:cs typeface="Arial" pitchFamily="34" charset="0"/>
              </a:rPr>
              <a:t>dan</a:t>
            </a:r>
            <a:r>
              <a:rPr lang="en-US" sz="2000" dirty="0">
                <a:latin typeface="Arial" pitchFamily="34" charset="0"/>
                <a:cs typeface="Arial" pitchFamily="34" charset="0"/>
              </a:rPr>
              <a:t> </a:t>
            </a:r>
            <a:r>
              <a:rPr lang="en-US" sz="2000" dirty="0" err="1">
                <a:latin typeface="Arial" pitchFamily="34" charset="0"/>
                <a:cs typeface="Arial" pitchFamily="34" charset="0"/>
              </a:rPr>
              <a:t>saling</a:t>
            </a:r>
            <a:r>
              <a:rPr lang="en-US" sz="2000" dirty="0">
                <a:latin typeface="Arial" pitchFamily="34" charset="0"/>
                <a:cs typeface="Arial" pitchFamily="34" charset="0"/>
              </a:rPr>
              <a:t> </a:t>
            </a:r>
            <a:r>
              <a:rPr lang="en-US" sz="2000" dirty="0" err="1">
                <a:latin typeface="Arial" pitchFamily="34" charset="0"/>
                <a:cs typeface="Arial" pitchFamily="34" charset="0"/>
              </a:rPr>
              <a:t>menasehati</a:t>
            </a:r>
            <a:endParaRPr lang="en-US" sz="2000" dirty="0">
              <a:latin typeface="Arial" pitchFamily="34" charset="0"/>
              <a:cs typeface="Arial" pitchFamily="34" charset="0"/>
            </a:endParaRPr>
          </a:p>
          <a:p>
            <a:pPr marL="342900" indent="-342900" algn="l" rtl="0">
              <a:spcBef>
                <a:spcPct val="50000"/>
              </a:spcBef>
              <a:buFontTx/>
              <a:buAutoNum type="arabicPeriod"/>
              <a:defRPr/>
            </a:pPr>
            <a:r>
              <a:rPr lang="en-US" sz="2000" dirty="0" err="1">
                <a:latin typeface="Arial" pitchFamily="34" charset="0"/>
                <a:cs typeface="Arial" pitchFamily="34" charset="0"/>
              </a:rPr>
              <a:t>Asas</a:t>
            </a:r>
            <a:r>
              <a:rPr lang="en-US" sz="2000" dirty="0">
                <a:latin typeface="Arial" pitchFamily="34" charset="0"/>
                <a:cs typeface="Arial" pitchFamily="34" charset="0"/>
              </a:rPr>
              <a:t> </a:t>
            </a:r>
            <a:r>
              <a:rPr lang="en-US" sz="2000" dirty="0" err="1">
                <a:latin typeface="Arial" pitchFamily="34" charset="0"/>
                <a:cs typeface="Arial" pitchFamily="34" charset="0"/>
              </a:rPr>
              <a:t>manfaat</a:t>
            </a:r>
            <a:r>
              <a:rPr lang="en-US" sz="2000" dirty="0">
                <a:latin typeface="Arial" pitchFamily="34" charset="0"/>
                <a:cs typeface="Arial" pitchFamily="34" charset="0"/>
              </a:rPr>
              <a:t> yang </a:t>
            </a:r>
            <a:r>
              <a:rPr lang="en-US" sz="2000" dirty="0" err="1">
                <a:latin typeface="Arial" pitchFamily="34" charset="0"/>
                <a:cs typeface="Arial" pitchFamily="34" charset="0"/>
              </a:rPr>
              <a:t>diakui</a:t>
            </a:r>
            <a:r>
              <a:rPr lang="en-US" sz="2000" dirty="0">
                <a:latin typeface="Arial" pitchFamily="34" charset="0"/>
                <a:cs typeface="Arial" pitchFamily="34" charset="0"/>
              </a:rPr>
              <a:t> </a:t>
            </a:r>
            <a:r>
              <a:rPr lang="en-US" sz="2000" dirty="0" err="1">
                <a:latin typeface="Arial" pitchFamily="34" charset="0"/>
                <a:cs typeface="Arial" pitchFamily="34" charset="0"/>
              </a:rPr>
              <a:t>syara</a:t>
            </a:r>
            <a:r>
              <a:rPr lang="en-US" sz="2000" dirty="0">
                <a:latin typeface="Arial" pitchFamily="34" charset="0"/>
                <a:cs typeface="Arial" pitchFamily="34" charset="0"/>
              </a:rPr>
              <a:t>’  </a:t>
            </a:r>
            <a:r>
              <a:rPr lang="en-US" sz="2000" dirty="0" err="1">
                <a:latin typeface="Arial" pitchFamily="34" charset="0"/>
                <a:cs typeface="Arial" pitchFamily="34" charset="0"/>
              </a:rPr>
              <a:t>dalam</a:t>
            </a:r>
            <a:r>
              <a:rPr lang="en-US" sz="2000" dirty="0">
                <a:latin typeface="Arial" pitchFamily="34" charset="0"/>
                <a:cs typeface="Arial" pitchFamily="34" charset="0"/>
              </a:rPr>
              <a:t> </a:t>
            </a:r>
            <a:r>
              <a:rPr lang="en-US" sz="2000" dirty="0" err="1">
                <a:latin typeface="Arial" pitchFamily="34" charset="0"/>
                <a:cs typeface="Arial" pitchFamily="34" charset="0"/>
              </a:rPr>
              <a:t>setiap</a:t>
            </a:r>
            <a:r>
              <a:rPr lang="en-US" sz="2000" dirty="0">
                <a:latin typeface="Arial" pitchFamily="34" charset="0"/>
                <a:cs typeface="Arial" pitchFamily="34" charset="0"/>
              </a:rPr>
              <a:t> </a:t>
            </a:r>
            <a:r>
              <a:rPr lang="en-US" sz="2000" dirty="0" err="1">
                <a:latin typeface="Arial" pitchFamily="34" charset="0"/>
                <a:cs typeface="Arial" pitchFamily="34" charset="0"/>
              </a:rPr>
              <a:t>akad</a:t>
            </a:r>
            <a:endParaRPr lang="en-US" sz="2000" dirty="0">
              <a:latin typeface="Arial" pitchFamily="34" charset="0"/>
              <a:cs typeface="Arial" pitchFamily="34" charset="0"/>
            </a:endParaRPr>
          </a:p>
          <a:p>
            <a:pPr marL="342900" indent="-342900" algn="l" rtl="0">
              <a:spcBef>
                <a:spcPct val="50000"/>
              </a:spcBef>
              <a:buFontTx/>
              <a:buAutoNum type="arabicPeriod"/>
              <a:defRPr/>
            </a:pPr>
            <a:r>
              <a:rPr lang="en-US" sz="2000" dirty="0" err="1">
                <a:latin typeface="Arial" pitchFamily="34" charset="0"/>
                <a:cs typeface="Arial" pitchFamily="34" charset="0"/>
              </a:rPr>
              <a:t>Tidak</a:t>
            </a:r>
            <a:r>
              <a:rPr lang="en-US" sz="2000" dirty="0">
                <a:latin typeface="Arial" pitchFamily="34" charset="0"/>
                <a:cs typeface="Arial" pitchFamily="34" charset="0"/>
              </a:rPr>
              <a:t> </a:t>
            </a:r>
            <a:r>
              <a:rPr lang="en-US" sz="2000" dirty="0" err="1">
                <a:latin typeface="Arial" pitchFamily="34" charset="0"/>
                <a:cs typeface="Arial" pitchFamily="34" charset="0"/>
              </a:rPr>
              <a:t>ada</a:t>
            </a:r>
            <a:r>
              <a:rPr lang="en-US" sz="2000" dirty="0">
                <a:latin typeface="Arial" pitchFamily="34" charset="0"/>
                <a:cs typeface="Arial" pitchFamily="34" charset="0"/>
              </a:rPr>
              <a:t> </a:t>
            </a:r>
            <a:r>
              <a:rPr lang="en-US" sz="2000" dirty="0" err="1">
                <a:latin typeface="Arial" pitchFamily="34" charset="0"/>
                <a:cs typeface="Arial" pitchFamily="34" charset="0"/>
              </a:rPr>
              <a:t>penipuan</a:t>
            </a:r>
            <a:r>
              <a:rPr lang="en-US" sz="2000" dirty="0">
                <a:latin typeface="Arial" pitchFamily="34" charset="0"/>
                <a:cs typeface="Arial" pitchFamily="34" charset="0"/>
              </a:rPr>
              <a:t> &amp; </a:t>
            </a:r>
            <a:r>
              <a:rPr lang="en-US" sz="2000" dirty="0" err="1">
                <a:latin typeface="Arial" pitchFamily="34" charset="0"/>
                <a:cs typeface="Arial" pitchFamily="34" charset="0"/>
              </a:rPr>
              <a:t>manipulasi</a:t>
            </a:r>
            <a:r>
              <a:rPr lang="en-US" sz="2000" dirty="0">
                <a:latin typeface="Arial" pitchFamily="34" charset="0"/>
                <a:cs typeface="Arial" pitchFamily="34" charset="0"/>
              </a:rPr>
              <a:t>, MAGHRIB ( </a:t>
            </a:r>
            <a:r>
              <a:rPr lang="en-US" sz="2000" dirty="0" err="1">
                <a:latin typeface="Arial" pitchFamily="34" charset="0"/>
                <a:cs typeface="Arial" pitchFamily="34" charset="0"/>
              </a:rPr>
              <a:t>Maysir</a:t>
            </a:r>
            <a:r>
              <a:rPr lang="en-US" sz="2000" dirty="0">
                <a:latin typeface="Arial" pitchFamily="34" charset="0"/>
                <a:cs typeface="Arial" pitchFamily="34" charset="0"/>
              </a:rPr>
              <a:t>, </a:t>
            </a:r>
            <a:r>
              <a:rPr lang="en-US" sz="2000" dirty="0" err="1">
                <a:latin typeface="Arial" pitchFamily="34" charset="0"/>
                <a:cs typeface="Arial" pitchFamily="34" charset="0"/>
              </a:rPr>
              <a:t>Ghoror</a:t>
            </a:r>
            <a:r>
              <a:rPr lang="en-US" sz="2000" dirty="0">
                <a:latin typeface="Arial" pitchFamily="34" charset="0"/>
                <a:cs typeface="Arial" pitchFamily="34" charset="0"/>
              </a:rPr>
              <a:t>, </a:t>
            </a:r>
            <a:r>
              <a:rPr lang="en-US" sz="2000" dirty="0" err="1">
                <a:latin typeface="Arial" pitchFamily="34" charset="0"/>
                <a:cs typeface="Arial" pitchFamily="34" charset="0"/>
              </a:rPr>
              <a:t>Riba</a:t>
            </a:r>
            <a:r>
              <a:rPr lang="en-US" sz="2000" dirty="0">
                <a:latin typeface="Arial" pitchFamily="34" charset="0"/>
                <a:cs typeface="Arial" pitchFamily="34" charset="0"/>
              </a:rPr>
              <a:t> ) </a:t>
            </a:r>
          </a:p>
          <a:p>
            <a:pPr marL="342900" indent="-342900" algn="l" rtl="0">
              <a:spcBef>
                <a:spcPct val="50000"/>
              </a:spcBef>
              <a:buFontTx/>
              <a:buAutoNum type="arabicPeriod"/>
              <a:defRPr/>
            </a:pPr>
            <a:r>
              <a:rPr lang="en-US" sz="2000" dirty="0" err="1">
                <a:latin typeface="Arial" pitchFamily="34" charset="0"/>
                <a:cs typeface="Arial" pitchFamily="34" charset="0"/>
              </a:rPr>
              <a:t>Tidak</a:t>
            </a:r>
            <a:r>
              <a:rPr lang="en-US" sz="2000" dirty="0">
                <a:latin typeface="Arial" pitchFamily="34" charset="0"/>
                <a:cs typeface="Arial" pitchFamily="34" charset="0"/>
              </a:rPr>
              <a:t> </a:t>
            </a:r>
            <a:r>
              <a:rPr lang="en-US" sz="2000" dirty="0" err="1">
                <a:latin typeface="Arial" pitchFamily="34" charset="0"/>
                <a:cs typeface="Arial" pitchFamily="34" charset="0"/>
              </a:rPr>
              <a:t>melalaikan</a:t>
            </a:r>
            <a:r>
              <a:rPr lang="en-US" sz="2000" dirty="0">
                <a:latin typeface="Arial" pitchFamily="34" charset="0"/>
                <a:cs typeface="Arial" pitchFamily="34" charset="0"/>
              </a:rPr>
              <a:t> </a:t>
            </a:r>
            <a:r>
              <a:rPr lang="en-US" sz="2000" dirty="0" err="1">
                <a:latin typeface="Arial" pitchFamily="34" charset="0"/>
                <a:cs typeface="Arial" pitchFamily="34" charset="0"/>
              </a:rPr>
              <a:t>dan</a:t>
            </a:r>
            <a:r>
              <a:rPr lang="en-US" sz="2000" dirty="0">
                <a:latin typeface="Arial" pitchFamily="34" charset="0"/>
                <a:cs typeface="Arial" pitchFamily="34" charset="0"/>
              </a:rPr>
              <a:t> </a:t>
            </a:r>
            <a:r>
              <a:rPr lang="en-US" sz="2000" dirty="0" err="1">
                <a:latin typeface="Arial" pitchFamily="34" charset="0"/>
                <a:cs typeface="Arial" pitchFamily="34" charset="0"/>
              </a:rPr>
              <a:t>meninggalkan</a:t>
            </a:r>
            <a:r>
              <a:rPr lang="en-US" sz="2000" dirty="0">
                <a:latin typeface="Arial" pitchFamily="34" charset="0"/>
                <a:cs typeface="Arial" pitchFamily="34" charset="0"/>
              </a:rPr>
              <a:t> </a:t>
            </a:r>
            <a:r>
              <a:rPr lang="en-US" sz="2000" dirty="0" err="1">
                <a:latin typeface="Arial" pitchFamily="34" charset="0"/>
                <a:cs typeface="Arial" pitchFamily="34" charset="0"/>
              </a:rPr>
              <a:t>kewajiban</a:t>
            </a:r>
            <a:r>
              <a:rPr lang="en-US" sz="2000" dirty="0">
                <a:latin typeface="Arial" pitchFamily="34" charset="0"/>
                <a:cs typeface="Arial" pitchFamily="34" charset="0"/>
              </a:rPr>
              <a:t> </a:t>
            </a:r>
            <a:r>
              <a:rPr lang="en-US" sz="2000" dirty="0" err="1">
                <a:latin typeface="Arial" pitchFamily="34" charset="0"/>
                <a:cs typeface="Arial" pitchFamily="34" charset="0"/>
              </a:rPr>
              <a:t>atau</a:t>
            </a:r>
            <a:r>
              <a:rPr lang="en-US" sz="2000" dirty="0">
                <a:latin typeface="Arial" pitchFamily="34" charset="0"/>
                <a:cs typeface="Arial" pitchFamily="34" charset="0"/>
              </a:rPr>
              <a:t> </a:t>
            </a:r>
            <a:r>
              <a:rPr lang="en-US" sz="2000" dirty="0" err="1">
                <a:latin typeface="Arial" pitchFamily="34" charset="0"/>
                <a:cs typeface="Arial" pitchFamily="34" charset="0"/>
              </a:rPr>
              <a:t>bertentangan</a:t>
            </a:r>
            <a:r>
              <a:rPr lang="en-US" sz="2000" dirty="0">
                <a:latin typeface="Arial" pitchFamily="34" charset="0"/>
                <a:cs typeface="Arial" pitchFamily="34" charset="0"/>
              </a:rPr>
              <a:t> </a:t>
            </a:r>
            <a:r>
              <a:rPr lang="en-US" sz="2000" dirty="0" err="1">
                <a:latin typeface="Arial" pitchFamily="34" charset="0"/>
                <a:cs typeface="Arial" pitchFamily="34" charset="0"/>
              </a:rPr>
              <a:t>dengan</a:t>
            </a:r>
            <a:r>
              <a:rPr lang="en-US" sz="2000" dirty="0">
                <a:latin typeface="Arial" pitchFamily="34" charset="0"/>
                <a:cs typeface="Arial" pitchFamily="34" charset="0"/>
              </a:rPr>
              <a:t> </a:t>
            </a:r>
            <a:r>
              <a:rPr lang="en-US" sz="2000" dirty="0" err="1">
                <a:latin typeface="Arial" pitchFamily="34" charset="0"/>
                <a:cs typeface="Arial" pitchFamily="34" charset="0"/>
              </a:rPr>
              <a:t>manhaj</a:t>
            </a:r>
            <a:r>
              <a:rPr lang="en-US" sz="2000" dirty="0">
                <a:latin typeface="Arial" pitchFamily="34" charset="0"/>
                <a:cs typeface="Arial" pitchFamily="34" charset="0"/>
              </a:rPr>
              <a:t> Allah</a:t>
            </a:r>
          </a:p>
          <a:p>
            <a:pPr marL="342900" indent="-342900" algn="l" rtl="0">
              <a:spcBef>
                <a:spcPct val="50000"/>
              </a:spcBef>
              <a:buFontTx/>
              <a:buAutoNum type="arabicPeriod"/>
              <a:defRPr/>
            </a:pPr>
            <a:r>
              <a:rPr lang="en-US" sz="2000" dirty="0" err="1">
                <a:latin typeface="Arial" pitchFamily="34" charset="0"/>
                <a:cs typeface="Arial" pitchFamily="34" charset="0"/>
              </a:rPr>
              <a:t>Asas</a:t>
            </a:r>
            <a:r>
              <a:rPr lang="en-US" sz="2000" dirty="0">
                <a:latin typeface="Arial" pitchFamily="34" charset="0"/>
                <a:cs typeface="Arial" pitchFamily="34" charset="0"/>
              </a:rPr>
              <a:t> </a:t>
            </a:r>
            <a:r>
              <a:rPr lang="en-US" sz="2000" dirty="0" err="1">
                <a:latin typeface="Arial" pitchFamily="34" charset="0"/>
                <a:cs typeface="Arial" pitchFamily="34" charset="0"/>
              </a:rPr>
              <a:t>akuntabilitas</a:t>
            </a:r>
            <a:r>
              <a:rPr lang="en-US" sz="2000" dirty="0">
                <a:latin typeface="Arial" pitchFamily="34" charset="0"/>
                <a:cs typeface="Arial" pitchFamily="34" charset="0"/>
              </a:rPr>
              <a:t>   </a:t>
            </a:r>
          </a:p>
        </p:txBody>
      </p:sp>
      <p:sp>
        <p:nvSpPr>
          <p:cNvPr id="3" name="Text Box 3"/>
          <p:cNvSpPr txBox="1">
            <a:spLocks noChangeArrowheads="1"/>
          </p:cNvSpPr>
          <p:nvPr/>
        </p:nvSpPr>
        <p:spPr bwMode="auto">
          <a:xfrm>
            <a:off x="1295400" y="762000"/>
            <a:ext cx="4953000" cy="579438"/>
          </a:xfrm>
          <a:prstGeom prst="rect">
            <a:avLst/>
          </a:prstGeom>
          <a:noFill/>
          <a:ln w="9525">
            <a:noFill/>
            <a:miter lim="800000"/>
            <a:headEnd/>
            <a:tailEnd/>
          </a:ln>
          <a:effectLst>
            <a:glow rad="139700">
              <a:schemeClr val="accent6">
                <a:satMod val="175000"/>
                <a:alpha val="40000"/>
              </a:schemeClr>
            </a:glow>
          </a:effectLst>
        </p:spPr>
        <p:txBody>
          <a:bodyPr>
            <a:spAutoFit/>
          </a:bodyPr>
          <a:lstStyle/>
          <a:p>
            <a:pPr algn="ctr">
              <a:spcBef>
                <a:spcPct val="50000"/>
              </a:spcBef>
              <a:defRPr/>
            </a:pPr>
            <a:r>
              <a:rPr lang="en-US" sz="3200">
                <a:latin typeface="Arial" pitchFamily="34" charset="0"/>
                <a:cs typeface="Arial" pitchFamily="34" charset="0"/>
              </a:rPr>
              <a:t>Prinsip Muamalah</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990600" y="457200"/>
            <a:ext cx="6938986" cy="437043"/>
          </a:xfrm>
          <a:prstGeom prst="rect">
            <a:avLst/>
          </a:prstGeom>
          <a:noFill/>
          <a:ln w="9525">
            <a:noFill/>
            <a:miter lim="800000"/>
            <a:headEnd/>
            <a:tailEnd/>
          </a:ln>
        </p:spPr>
        <p:txBody>
          <a:bodyPr wrap="square">
            <a:spAutoFit/>
          </a:bodyPr>
          <a:lstStyle/>
          <a:p>
            <a:pPr algn="just">
              <a:lnSpc>
                <a:spcPct val="80000"/>
              </a:lnSpc>
              <a:spcBef>
                <a:spcPct val="50000"/>
              </a:spcBef>
            </a:pPr>
            <a:r>
              <a:rPr lang="en-US" sz="2800" dirty="0" err="1">
                <a:solidFill>
                  <a:srgbClr val="FFFF00"/>
                </a:solidFill>
                <a:latin typeface="Tahoma" pitchFamily="34" charset="0"/>
              </a:rPr>
              <a:t>Sumber</a:t>
            </a:r>
            <a:r>
              <a:rPr lang="en-US" sz="2800" dirty="0">
                <a:solidFill>
                  <a:srgbClr val="FFFF00"/>
                </a:solidFill>
                <a:latin typeface="Tahoma" pitchFamily="34" charset="0"/>
              </a:rPr>
              <a:t> </a:t>
            </a:r>
            <a:r>
              <a:rPr lang="en-US" sz="2800" dirty="0" err="1">
                <a:solidFill>
                  <a:srgbClr val="FFFF00"/>
                </a:solidFill>
                <a:latin typeface="Tahoma" pitchFamily="34" charset="0"/>
              </a:rPr>
              <a:t>Hukum</a:t>
            </a:r>
            <a:r>
              <a:rPr lang="en-US" sz="2800" dirty="0">
                <a:solidFill>
                  <a:srgbClr val="FFFF00"/>
                </a:solidFill>
                <a:latin typeface="Tahoma" pitchFamily="34" charset="0"/>
              </a:rPr>
              <a:t> </a:t>
            </a:r>
            <a:r>
              <a:rPr lang="en-US" sz="2800" dirty="0" err="1">
                <a:solidFill>
                  <a:srgbClr val="FFFF00"/>
                </a:solidFill>
                <a:latin typeface="Tahoma" pitchFamily="34" charset="0"/>
              </a:rPr>
              <a:t>Fiqh</a:t>
            </a:r>
            <a:r>
              <a:rPr lang="en-US" sz="2800" dirty="0">
                <a:solidFill>
                  <a:srgbClr val="FFFF00"/>
                </a:solidFill>
                <a:latin typeface="Tahoma" pitchFamily="34" charset="0"/>
              </a:rPr>
              <a:t> </a:t>
            </a:r>
            <a:r>
              <a:rPr lang="en-US" sz="2800" dirty="0" err="1">
                <a:solidFill>
                  <a:srgbClr val="FFFF00"/>
                </a:solidFill>
                <a:latin typeface="Tahoma" pitchFamily="34" charset="0"/>
              </a:rPr>
              <a:t>Muamalah</a:t>
            </a:r>
            <a:r>
              <a:rPr lang="en-US" sz="2800" dirty="0">
                <a:solidFill>
                  <a:srgbClr val="FFFF00"/>
                </a:solidFill>
                <a:latin typeface="Tahoma" pitchFamily="34" charset="0"/>
              </a:rPr>
              <a:t> </a:t>
            </a:r>
            <a:r>
              <a:rPr lang="en-US" sz="2800" dirty="0" err="1">
                <a:solidFill>
                  <a:srgbClr val="FFFF00"/>
                </a:solidFill>
                <a:latin typeface="Tahoma" pitchFamily="34" charset="0"/>
              </a:rPr>
              <a:t>Maliya</a:t>
            </a:r>
            <a:r>
              <a:rPr lang="en-US" sz="2800" dirty="0" err="1">
                <a:solidFill>
                  <a:schemeClr val="accent2"/>
                </a:solidFill>
                <a:latin typeface="Tahoma" pitchFamily="34" charset="0"/>
              </a:rPr>
              <a:t>h</a:t>
            </a:r>
            <a:endParaRPr lang="en-US" sz="2800" dirty="0">
              <a:solidFill>
                <a:schemeClr val="accent2"/>
              </a:solidFill>
              <a:latin typeface="Tahoma" pitchFamily="34" charset="0"/>
            </a:endParaRPr>
          </a:p>
        </p:txBody>
      </p:sp>
      <p:sp>
        <p:nvSpPr>
          <p:cNvPr id="6" name="AutoShape 81"/>
          <p:cNvSpPr>
            <a:spLocks noChangeArrowheads="1"/>
          </p:cNvSpPr>
          <p:nvPr/>
        </p:nvSpPr>
        <p:spPr bwMode="auto">
          <a:xfrm>
            <a:off x="0" y="1285860"/>
            <a:ext cx="1828800" cy="381000"/>
          </a:xfrm>
          <a:prstGeom prst="flowChartTerminator">
            <a:avLst/>
          </a:prstGeom>
          <a:solidFill>
            <a:srgbClr val="FFFF00"/>
          </a:solidFill>
          <a:ln w="9525">
            <a:solidFill>
              <a:srgbClr val="00CC99"/>
            </a:solidFill>
            <a:miter lim="800000"/>
            <a:headEnd/>
            <a:tailEnd/>
          </a:ln>
          <a:effectLst/>
        </p:spPr>
        <p:txBody>
          <a:bodyPr wrap="none" anchor="ctr"/>
          <a:lstStyle/>
          <a:p>
            <a:pPr algn="ctr">
              <a:spcBef>
                <a:spcPct val="50000"/>
              </a:spcBef>
              <a:defRPr/>
            </a:pPr>
            <a:r>
              <a:rPr lang="en-US" sz="2000" dirty="0">
                <a:solidFill>
                  <a:schemeClr val="accent4">
                    <a:lumMod val="10000"/>
                  </a:schemeClr>
                </a:solidFill>
                <a:latin typeface="Arial Black" pitchFamily="34" charset="0"/>
                <a:cs typeface="Arial" pitchFamily="34" charset="0"/>
              </a:rPr>
              <a:t>AL QURAN</a:t>
            </a:r>
            <a:endParaRPr lang="en-US" dirty="0">
              <a:solidFill>
                <a:schemeClr val="accent4">
                  <a:lumMod val="10000"/>
                </a:schemeClr>
              </a:solidFill>
              <a:latin typeface="Arial" pitchFamily="34" charset="0"/>
              <a:cs typeface="Arial" pitchFamily="34" charset="0"/>
            </a:endParaRPr>
          </a:p>
        </p:txBody>
      </p:sp>
      <p:sp>
        <p:nvSpPr>
          <p:cNvPr id="7" name="AutoShape 83"/>
          <p:cNvSpPr>
            <a:spLocks noChangeArrowheads="1"/>
          </p:cNvSpPr>
          <p:nvPr/>
        </p:nvSpPr>
        <p:spPr bwMode="auto">
          <a:xfrm>
            <a:off x="2143108" y="1285860"/>
            <a:ext cx="1828800" cy="381000"/>
          </a:xfrm>
          <a:prstGeom prst="flowChartTerminator">
            <a:avLst/>
          </a:prstGeom>
          <a:solidFill>
            <a:srgbClr val="FFFF00"/>
          </a:solidFill>
          <a:ln w="9525">
            <a:solidFill>
              <a:srgbClr val="00CC99"/>
            </a:solidFill>
            <a:miter lim="800000"/>
            <a:headEnd/>
            <a:tailEnd/>
          </a:ln>
          <a:effectLst/>
        </p:spPr>
        <p:txBody>
          <a:bodyPr wrap="none" anchor="ctr"/>
          <a:lstStyle/>
          <a:p>
            <a:pPr algn="ctr">
              <a:defRPr/>
            </a:pPr>
            <a:r>
              <a:rPr lang="en-US" sz="2000" dirty="0">
                <a:solidFill>
                  <a:schemeClr val="accent4">
                    <a:lumMod val="10000"/>
                  </a:schemeClr>
                </a:solidFill>
                <a:latin typeface="Arial Black" pitchFamily="34" charset="0"/>
                <a:cs typeface="Arial" pitchFamily="34" charset="0"/>
              </a:rPr>
              <a:t>AL HADITS</a:t>
            </a:r>
          </a:p>
        </p:txBody>
      </p:sp>
      <p:sp>
        <p:nvSpPr>
          <p:cNvPr id="8" name="AutoShape 8"/>
          <p:cNvSpPr>
            <a:spLocks noChangeArrowheads="1"/>
          </p:cNvSpPr>
          <p:nvPr/>
        </p:nvSpPr>
        <p:spPr bwMode="auto">
          <a:xfrm>
            <a:off x="285720" y="3286124"/>
            <a:ext cx="838200" cy="838200"/>
          </a:xfrm>
          <a:prstGeom prst="flowChartConnector">
            <a:avLst/>
          </a:prstGeom>
          <a:solidFill>
            <a:srgbClr val="FFFF00"/>
          </a:solidFill>
          <a:ln w="9525">
            <a:noFill/>
            <a:round/>
            <a:headEnd/>
            <a:tailEnd/>
          </a:ln>
          <a:effectLst/>
        </p:spPr>
        <p:txBody>
          <a:bodyPr wrap="none" anchor="ctr"/>
          <a:lstStyle/>
          <a:p>
            <a:pPr algn="ctr">
              <a:defRPr/>
            </a:pPr>
            <a:r>
              <a:rPr lang="en-US" sz="2000" b="1" dirty="0">
                <a:solidFill>
                  <a:schemeClr val="accent4">
                    <a:lumMod val="10000"/>
                  </a:schemeClr>
                </a:solidFill>
                <a:latin typeface="Times New Roman" pitchFamily="18" charset="0"/>
                <a:cs typeface="Arial" pitchFamily="34" charset="0"/>
              </a:rPr>
              <a:t>NASH</a:t>
            </a:r>
          </a:p>
        </p:txBody>
      </p:sp>
      <p:sp>
        <p:nvSpPr>
          <p:cNvPr id="9" name="Oval 12"/>
          <p:cNvSpPr>
            <a:spLocks noChangeArrowheads="1"/>
          </p:cNvSpPr>
          <p:nvPr/>
        </p:nvSpPr>
        <p:spPr bwMode="auto">
          <a:xfrm>
            <a:off x="2428860" y="2428868"/>
            <a:ext cx="3314700" cy="1066800"/>
          </a:xfrm>
          <a:prstGeom prst="ellipse">
            <a:avLst/>
          </a:prstGeom>
          <a:solidFill>
            <a:srgbClr val="FFFF00"/>
          </a:solidFill>
          <a:ln w="9525">
            <a:solidFill>
              <a:schemeClr val="accent2"/>
            </a:solidFill>
            <a:round/>
            <a:headEnd/>
            <a:tailEnd/>
          </a:ln>
          <a:effectLst/>
        </p:spPr>
        <p:txBody>
          <a:bodyPr wrap="none" anchor="ctr"/>
          <a:lstStyle/>
          <a:p>
            <a:pPr algn="ctr">
              <a:defRPr/>
            </a:pPr>
            <a:r>
              <a:rPr lang="en-US" b="1" dirty="0" err="1">
                <a:solidFill>
                  <a:schemeClr val="accent4">
                    <a:lumMod val="10000"/>
                  </a:schemeClr>
                </a:solidFill>
                <a:latin typeface="Arial" pitchFamily="34" charset="0"/>
                <a:cs typeface="Arial" pitchFamily="34" charset="0"/>
              </a:rPr>
              <a:t>Sumber</a:t>
            </a:r>
            <a:r>
              <a:rPr lang="en-US" b="1" dirty="0">
                <a:solidFill>
                  <a:schemeClr val="accent4">
                    <a:lumMod val="10000"/>
                  </a:schemeClr>
                </a:solidFill>
                <a:latin typeface="Arial" pitchFamily="34" charset="0"/>
                <a:cs typeface="Arial" pitchFamily="34" charset="0"/>
              </a:rPr>
              <a:t> </a:t>
            </a:r>
            <a:r>
              <a:rPr lang="en-US" b="1" dirty="0" err="1">
                <a:solidFill>
                  <a:schemeClr val="accent4">
                    <a:lumMod val="10000"/>
                  </a:schemeClr>
                </a:solidFill>
                <a:latin typeface="Arial" pitchFamily="34" charset="0"/>
                <a:cs typeface="Arial" pitchFamily="34" charset="0"/>
              </a:rPr>
              <a:t>Hukum</a:t>
            </a:r>
            <a:r>
              <a:rPr lang="en-US" b="1" dirty="0">
                <a:solidFill>
                  <a:schemeClr val="accent4">
                    <a:lumMod val="10000"/>
                  </a:schemeClr>
                </a:solidFill>
                <a:latin typeface="Arial" pitchFamily="34" charset="0"/>
                <a:cs typeface="Arial" pitchFamily="34" charset="0"/>
              </a:rPr>
              <a:t> </a:t>
            </a:r>
          </a:p>
          <a:p>
            <a:pPr algn="ctr">
              <a:defRPr/>
            </a:pPr>
            <a:r>
              <a:rPr lang="en-US" b="1" dirty="0" err="1">
                <a:solidFill>
                  <a:schemeClr val="accent4">
                    <a:lumMod val="10000"/>
                  </a:schemeClr>
                </a:solidFill>
                <a:latin typeface="Arial" pitchFamily="34" charset="0"/>
                <a:cs typeface="Arial" pitchFamily="34" charset="0"/>
              </a:rPr>
              <a:t>Fiqh</a:t>
            </a:r>
            <a:r>
              <a:rPr lang="en-US" b="1" dirty="0">
                <a:solidFill>
                  <a:schemeClr val="accent4">
                    <a:lumMod val="10000"/>
                  </a:schemeClr>
                </a:solidFill>
                <a:latin typeface="Arial" pitchFamily="34" charset="0"/>
                <a:cs typeface="Arial" pitchFamily="34" charset="0"/>
              </a:rPr>
              <a:t> </a:t>
            </a:r>
            <a:r>
              <a:rPr lang="en-US" b="1" dirty="0" err="1">
                <a:solidFill>
                  <a:schemeClr val="accent4">
                    <a:lumMod val="10000"/>
                  </a:schemeClr>
                </a:solidFill>
                <a:latin typeface="Arial" pitchFamily="34" charset="0"/>
                <a:cs typeface="Arial" pitchFamily="34" charset="0"/>
              </a:rPr>
              <a:t>Muamalah</a:t>
            </a:r>
            <a:r>
              <a:rPr lang="en-US" b="1" dirty="0">
                <a:solidFill>
                  <a:schemeClr val="accent4">
                    <a:lumMod val="10000"/>
                  </a:schemeClr>
                </a:solidFill>
                <a:latin typeface="Arial" pitchFamily="34" charset="0"/>
                <a:cs typeface="Arial" pitchFamily="34" charset="0"/>
              </a:rPr>
              <a:t> </a:t>
            </a:r>
            <a:r>
              <a:rPr lang="en-US" b="1" dirty="0" err="1">
                <a:solidFill>
                  <a:schemeClr val="accent4">
                    <a:lumMod val="10000"/>
                  </a:schemeClr>
                </a:solidFill>
                <a:latin typeface="Arial" pitchFamily="34" charset="0"/>
                <a:cs typeface="Arial" pitchFamily="34" charset="0"/>
              </a:rPr>
              <a:t>Maliyah</a:t>
            </a:r>
            <a:endParaRPr lang="en-US" b="1" dirty="0">
              <a:solidFill>
                <a:schemeClr val="accent4">
                  <a:lumMod val="10000"/>
                </a:schemeClr>
              </a:solidFill>
              <a:latin typeface="Arial" pitchFamily="34" charset="0"/>
              <a:cs typeface="Arial" pitchFamily="34" charset="0"/>
            </a:endParaRPr>
          </a:p>
        </p:txBody>
      </p:sp>
      <p:sp>
        <p:nvSpPr>
          <p:cNvPr id="10" name="Oval 14"/>
          <p:cNvSpPr>
            <a:spLocks noChangeArrowheads="1"/>
          </p:cNvSpPr>
          <p:nvPr/>
        </p:nvSpPr>
        <p:spPr bwMode="auto">
          <a:xfrm>
            <a:off x="5857884" y="4572008"/>
            <a:ext cx="914400" cy="609600"/>
          </a:xfrm>
          <a:prstGeom prst="ellipse">
            <a:avLst/>
          </a:prstGeom>
          <a:solidFill>
            <a:srgbClr val="FFFF00"/>
          </a:solidFill>
          <a:ln w="9525">
            <a:solidFill>
              <a:schemeClr val="accent2"/>
            </a:solidFill>
            <a:round/>
            <a:headEnd/>
            <a:tailEnd/>
          </a:ln>
          <a:effectLst/>
        </p:spPr>
        <p:txBody>
          <a:bodyPr wrap="none" anchor="ctr"/>
          <a:lstStyle/>
          <a:p>
            <a:pPr algn="ctr">
              <a:defRPr/>
            </a:pPr>
            <a:r>
              <a:rPr lang="en-US" sz="2000" b="1" dirty="0" err="1">
                <a:solidFill>
                  <a:schemeClr val="accent4">
                    <a:lumMod val="10000"/>
                  </a:schemeClr>
                </a:solidFill>
                <a:latin typeface="Times New Roman" pitchFamily="18" charset="0"/>
                <a:cs typeface="Arial" pitchFamily="34" charset="0"/>
              </a:rPr>
              <a:t>Ijtihad</a:t>
            </a:r>
            <a:endParaRPr lang="en-US" sz="2000" b="1" dirty="0">
              <a:solidFill>
                <a:schemeClr val="accent4">
                  <a:lumMod val="10000"/>
                </a:schemeClr>
              </a:solidFill>
              <a:latin typeface="Times New Roman" pitchFamily="18" charset="0"/>
              <a:cs typeface="Arial" pitchFamily="34" charset="0"/>
            </a:endParaRPr>
          </a:p>
        </p:txBody>
      </p:sp>
      <p:sp>
        <p:nvSpPr>
          <p:cNvPr id="25608" name="Text Box 16"/>
          <p:cNvSpPr txBox="1">
            <a:spLocks noChangeArrowheads="1"/>
          </p:cNvSpPr>
          <p:nvPr/>
        </p:nvSpPr>
        <p:spPr bwMode="auto">
          <a:xfrm>
            <a:off x="6357950" y="2786058"/>
            <a:ext cx="1143008" cy="338554"/>
          </a:xfrm>
          <a:prstGeom prst="rect">
            <a:avLst/>
          </a:prstGeom>
          <a:noFill/>
          <a:ln w="9525">
            <a:noFill/>
            <a:miter lim="800000"/>
            <a:headEnd/>
            <a:tailEnd/>
          </a:ln>
        </p:spPr>
        <p:txBody>
          <a:bodyPr wrap="square">
            <a:spAutoFit/>
          </a:bodyPr>
          <a:lstStyle/>
          <a:p>
            <a:pPr algn="ctr">
              <a:spcBef>
                <a:spcPct val="50000"/>
              </a:spcBef>
            </a:pPr>
            <a:r>
              <a:rPr lang="en-US" sz="1600" dirty="0" err="1"/>
              <a:t>Ijma</a:t>
            </a:r>
            <a:r>
              <a:rPr lang="en-US" sz="1600" dirty="0"/>
              <a:t> </a:t>
            </a:r>
          </a:p>
        </p:txBody>
      </p:sp>
      <p:sp>
        <p:nvSpPr>
          <p:cNvPr id="25609" name="Text Box 17"/>
          <p:cNvSpPr txBox="1">
            <a:spLocks noChangeArrowheads="1"/>
          </p:cNvSpPr>
          <p:nvPr/>
        </p:nvSpPr>
        <p:spPr bwMode="auto">
          <a:xfrm>
            <a:off x="7358082" y="3500438"/>
            <a:ext cx="1214446" cy="338554"/>
          </a:xfrm>
          <a:prstGeom prst="rect">
            <a:avLst/>
          </a:prstGeom>
          <a:noFill/>
          <a:ln w="9525">
            <a:noFill/>
            <a:miter lim="800000"/>
            <a:headEnd/>
            <a:tailEnd/>
          </a:ln>
        </p:spPr>
        <p:txBody>
          <a:bodyPr wrap="square">
            <a:spAutoFit/>
          </a:bodyPr>
          <a:lstStyle/>
          <a:p>
            <a:pPr>
              <a:spcBef>
                <a:spcPct val="50000"/>
              </a:spcBef>
            </a:pPr>
            <a:r>
              <a:rPr lang="en-US" sz="1600" dirty="0" err="1"/>
              <a:t>Qiyas</a:t>
            </a:r>
            <a:endParaRPr lang="en-US" sz="1600" dirty="0"/>
          </a:p>
        </p:txBody>
      </p:sp>
      <p:sp>
        <p:nvSpPr>
          <p:cNvPr id="25610" name="Text Box 18"/>
          <p:cNvSpPr txBox="1">
            <a:spLocks noChangeArrowheads="1"/>
          </p:cNvSpPr>
          <p:nvPr/>
        </p:nvSpPr>
        <p:spPr bwMode="auto">
          <a:xfrm>
            <a:off x="7643834" y="4286256"/>
            <a:ext cx="1214446" cy="338554"/>
          </a:xfrm>
          <a:prstGeom prst="rect">
            <a:avLst/>
          </a:prstGeom>
          <a:noFill/>
          <a:ln w="9525">
            <a:noFill/>
            <a:miter lim="800000"/>
            <a:headEnd/>
            <a:tailEnd/>
          </a:ln>
        </p:spPr>
        <p:txBody>
          <a:bodyPr wrap="square">
            <a:spAutoFit/>
          </a:bodyPr>
          <a:lstStyle/>
          <a:p>
            <a:pPr algn="ctr">
              <a:spcBef>
                <a:spcPct val="50000"/>
              </a:spcBef>
            </a:pPr>
            <a:r>
              <a:rPr lang="en-US" sz="1600" dirty="0" err="1"/>
              <a:t>Istihsan</a:t>
            </a:r>
            <a:endParaRPr lang="en-US" sz="1600" dirty="0"/>
          </a:p>
        </p:txBody>
      </p:sp>
      <p:sp>
        <p:nvSpPr>
          <p:cNvPr id="25611" name="Text Box 19"/>
          <p:cNvSpPr txBox="1">
            <a:spLocks noChangeArrowheads="1"/>
          </p:cNvSpPr>
          <p:nvPr/>
        </p:nvSpPr>
        <p:spPr bwMode="auto">
          <a:xfrm>
            <a:off x="7572396" y="4929198"/>
            <a:ext cx="1214446" cy="338554"/>
          </a:xfrm>
          <a:prstGeom prst="rect">
            <a:avLst/>
          </a:prstGeom>
          <a:noFill/>
          <a:ln w="9525">
            <a:noFill/>
            <a:miter lim="800000"/>
            <a:headEnd/>
            <a:tailEnd/>
          </a:ln>
        </p:spPr>
        <p:txBody>
          <a:bodyPr wrap="square">
            <a:spAutoFit/>
          </a:bodyPr>
          <a:lstStyle/>
          <a:p>
            <a:pPr>
              <a:spcBef>
                <a:spcPct val="50000"/>
              </a:spcBef>
            </a:pPr>
            <a:r>
              <a:rPr lang="en-US" sz="1600" dirty="0" err="1"/>
              <a:t>Istislah</a:t>
            </a:r>
            <a:endParaRPr lang="en-US" sz="1600" dirty="0"/>
          </a:p>
        </p:txBody>
      </p:sp>
      <p:sp>
        <p:nvSpPr>
          <p:cNvPr id="25612" name="Text Box 20"/>
          <p:cNvSpPr txBox="1">
            <a:spLocks noChangeArrowheads="1"/>
          </p:cNvSpPr>
          <p:nvPr/>
        </p:nvSpPr>
        <p:spPr bwMode="auto">
          <a:xfrm>
            <a:off x="6143636" y="5786454"/>
            <a:ext cx="571504" cy="338554"/>
          </a:xfrm>
          <a:prstGeom prst="rect">
            <a:avLst/>
          </a:prstGeom>
          <a:noFill/>
          <a:ln w="9525">
            <a:noFill/>
            <a:miter lim="800000"/>
            <a:headEnd/>
            <a:tailEnd/>
          </a:ln>
        </p:spPr>
        <p:txBody>
          <a:bodyPr wrap="square">
            <a:spAutoFit/>
          </a:bodyPr>
          <a:lstStyle/>
          <a:p>
            <a:pPr>
              <a:spcBef>
                <a:spcPct val="50000"/>
              </a:spcBef>
            </a:pPr>
            <a:r>
              <a:rPr lang="en-US" sz="1600" dirty="0"/>
              <a:t>‘</a:t>
            </a:r>
            <a:r>
              <a:rPr lang="en-US" sz="1600" dirty="0" err="1"/>
              <a:t>Urf</a:t>
            </a:r>
            <a:endParaRPr lang="en-US" sz="1600" dirty="0"/>
          </a:p>
        </p:txBody>
      </p:sp>
      <p:cxnSp>
        <p:nvCxnSpPr>
          <p:cNvPr id="25613" name="AutoShape 26"/>
          <p:cNvCxnSpPr>
            <a:cxnSpLocks noChangeShapeType="1"/>
          </p:cNvCxnSpPr>
          <p:nvPr/>
        </p:nvCxnSpPr>
        <p:spPr bwMode="auto">
          <a:xfrm rot="16200000" flipH="1">
            <a:off x="6051561" y="5449901"/>
            <a:ext cx="684216" cy="71438"/>
          </a:xfrm>
          <a:prstGeom prst="straightConnector1">
            <a:avLst/>
          </a:prstGeom>
          <a:noFill/>
          <a:ln w="12700">
            <a:solidFill>
              <a:schemeClr val="tx1"/>
            </a:solidFill>
            <a:round/>
            <a:headEnd/>
            <a:tailEnd type="triangle" w="med" len="med"/>
          </a:ln>
        </p:spPr>
      </p:cxnSp>
      <p:cxnSp>
        <p:nvCxnSpPr>
          <p:cNvPr id="25614" name="AutoShape 27"/>
          <p:cNvCxnSpPr>
            <a:cxnSpLocks noChangeShapeType="1"/>
            <a:stCxn id="10" idx="5"/>
          </p:cNvCxnSpPr>
          <p:nvPr/>
        </p:nvCxnSpPr>
        <p:spPr bwMode="auto">
          <a:xfrm rot="5400000" flipH="1" flipV="1">
            <a:off x="7059535" y="4650911"/>
            <a:ext cx="20260" cy="862585"/>
          </a:xfrm>
          <a:prstGeom prst="straightConnector1">
            <a:avLst/>
          </a:prstGeom>
          <a:noFill/>
          <a:ln w="12700">
            <a:solidFill>
              <a:schemeClr val="tx1"/>
            </a:solidFill>
            <a:round/>
            <a:headEnd/>
            <a:tailEnd type="triangle" w="med" len="med"/>
          </a:ln>
        </p:spPr>
      </p:cxnSp>
      <p:cxnSp>
        <p:nvCxnSpPr>
          <p:cNvPr id="25615" name="AutoShape 28"/>
          <p:cNvCxnSpPr>
            <a:cxnSpLocks noChangeShapeType="1"/>
            <a:stCxn id="10" idx="6"/>
          </p:cNvCxnSpPr>
          <p:nvPr/>
        </p:nvCxnSpPr>
        <p:spPr bwMode="auto">
          <a:xfrm flipV="1">
            <a:off x="6772284" y="4500570"/>
            <a:ext cx="800112" cy="376238"/>
          </a:xfrm>
          <a:prstGeom prst="straightConnector1">
            <a:avLst/>
          </a:prstGeom>
          <a:noFill/>
          <a:ln w="12700">
            <a:solidFill>
              <a:schemeClr val="tx1"/>
            </a:solidFill>
            <a:round/>
            <a:headEnd/>
            <a:tailEnd type="triangle" w="med" len="med"/>
          </a:ln>
        </p:spPr>
      </p:cxnSp>
      <p:cxnSp>
        <p:nvCxnSpPr>
          <p:cNvPr id="25616" name="AutoShape 29"/>
          <p:cNvCxnSpPr>
            <a:cxnSpLocks noChangeShapeType="1"/>
          </p:cNvCxnSpPr>
          <p:nvPr/>
        </p:nvCxnSpPr>
        <p:spPr bwMode="auto">
          <a:xfrm rot="5400000" flipH="1" flipV="1">
            <a:off x="5576103" y="3853657"/>
            <a:ext cx="1492258" cy="214316"/>
          </a:xfrm>
          <a:prstGeom prst="straightConnector1">
            <a:avLst/>
          </a:prstGeom>
          <a:noFill/>
          <a:ln w="12700">
            <a:solidFill>
              <a:schemeClr val="tx1"/>
            </a:solidFill>
            <a:round/>
            <a:headEnd/>
            <a:tailEnd type="triangle" w="med" len="med"/>
          </a:ln>
        </p:spPr>
      </p:cxnSp>
      <p:cxnSp>
        <p:nvCxnSpPr>
          <p:cNvPr id="25617" name="AutoShape 30"/>
          <p:cNvCxnSpPr>
            <a:cxnSpLocks noChangeShapeType="1"/>
            <a:stCxn id="10" idx="7"/>
          </p:cNvCxnSpPr>
          <p:nvPr/>
        </p:nvCxnSpPr>
        <p:spPr bwMode="auto">
          <a:xfrm rot="5400000" flipH="1" flipV="1">
            <a:off x="6560681" y="3863882"/>
            <a:ext cx="875092" cy="719709"/>
          </a:xfrm>
          <a:prstGeom prst="straightConnector1">
            <a:avLst/>
          </a:prstGeom>
          <a:noFill/>
          <a:ln w="12700">
            <a:solidFill>
              <a:schemeClr val="tx1"/>
            </a:solidFill>
            <a:round/>
            <a:headEnd/>
            <a:tailEnd type="triangle" w="med" len="med"/>
          </a:ln>
        </p:spPr>
      </p:cxnSp>
      <p:sp>
        <p:nvSpPr>
          <p:cNvPr id="21" name="Oval 32"/>
          <p:cNvSpPr>
            <a:spLocks noChangeArrowheads="1"/>
          </p:cNvSpPr>
          <p:nvPr/>
        </p:nvSpPr>
        <p:spPr bwMode="auto">
          <a:xfrm>
            <a:off x="857224" y="5286388"/>
            <a:ext cx="1223954" cy="814406"/>
          </a:xfrm>
          <a:prstGeom prst="ellipse">
            <a:avLst/>
          </a:prstGeom>
          <a:solidFill>
            <a:srgbClr val="FFFF00"/>
          </a:solidFill>
          <a:ln w="9525">
            <a:solidFill>
              <a:srgbClr val="00CC99"/>
            </a:solidFill>
            <a:round/>
            <a:headEnd/>
            <a:tailEnd/>
          </a:ln>
          <a:effectLst/>
        </p:spPr>
        <p:txBody>
          <a:bodyPr wrap="none" anchor="ctr"/>
          <a:lstStyle/>
          <a:p>
            <a:pPr algn="ctr">
              <a:defRPr/>
            </a:pPr>
            <a:r>
              <a:rPr lang="en-US" b="1" dirty="0">
                <a:solidFill>
                  <a:schemeClr val="accent4">
                    <a:lumMod val="10000"/>
                  </a:schemeClr>
                </a:solidFill>
                <a:latin typeface="Times New Roman" pitchFamily="18" charset="0"/>
                <a:cs typeface="Arial" pitchFamily="34" charset="0"/>
              </a:rPr>
              <a:t>PRIMER</a:t>
            </a:r>
          </a:p>
        </p:txBody>
      </p:sp>
      <p:sp>
        <p:nvSpPr>
          <p:cNvPr id="25619" name="Oval 33"/>
          <p:cNvSpPr>
            <a:spLocks noChangeArrowheads="1"/>
          </p:cNvSpPr>
          <p:nvPr/>
        </p:nvSpPr>
        <p:spPr bwMode="auto">
          <a:xfrm>
            <a:off x="3143240" y="5286388"/>
            <a:ext cx="2057400" cy="685800"/>
          </a:xfrm>
          <a:prstGeom prst="ellipse">
            <a:avLst/>
          </a:prstGeom>
          <a:solidFill>
            <a:srgbClr val="FFFF00"/>
          </a:solidFill>
          <a:ln w="9525">
            <a:solidFill>
              <a:srgbClr val="996633"/>
            </a:solidFill>
            <a:round/>
            <a:headEnd/>
            <a:tailEnd/>
          </a:ln>
        </p:spPr>
        <p:txBody>
          <a:bodyPr wrap="none" anchor="ctr"/>
          <a:lstStyle/>
          <a:p>
            <a:pPr algn="ctr"/>
            <a:r>
              <a:rPr lang="en-US" b="1" dirty="0">
                <a:solidFill>
                  <a:schemeClr val="accent4">
                    <a:lumMod val="10000"/>
                  </a:schemeClr>
                </a:solidFill>
                <a:latin typeface="Times New Roman" pitchFamily="18" charset="0"/>
              </a:rPr>
              <a:t>SEKUNDER</a:t>
            </a:r>
          </a:p>
        </p:txBody>
      </p:sp>
      <p:grpSp>
        <p:nvGrpSpPr>
          <p:cNvPr id="2" name="Group 105"/>
          <p:cNvGrpSpPr>
            <a:grpSpLocks/>
          </p:cNvGrpSpPr>
          <p:nvPr/>
        </p:nvGrpSpPr>
        <p:grpSpPr bwMode="auto">
          <a:xfrm>
            <a:off x="8077200" y="5486400"/>
            <a:ext cx="762000" cy="838200"/>
            <a:chOff x="4608" y="3552"/>
            <a:chExt cx="480" cy="528"/>
          </a:xfrm>
        </p:grpSpPr>
        <p:sp>
          <p:nvSpPr>
            <p:cNvPr id="25627" name="AutoShape 103"/>
            <p:cNvSpPr>
              <a:spLocks noChangeArrowheads="1"/>
            </p:cNvSpPr>
            <p:nvPr/>
          </p:nvSpPr>
          <p:spPr bwMode="auto">
            <a:xfrm>
              <a:off x="4608" y="3552"/>
              <a:ext cx="480" cy="52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noFill/>
              <a:miter lim="800000"/>
              <a:headEnd/>
              <a:tailEnd/>
            </a:ln>
          </p:spPr>
          <p:txBody>
            <a:bodyPr wrap="none" anchor="ctr"/>
            <a:lstStyle/>
            <a:p>
              <a:pPr algn="ctr"/>
              <a:endParaRPr lang="en-GB" sz="2000">
                <a:latin typeface="Verdana" pitchFamily="34" charset="0"/>
              </a:endParaRPr>
            </a:p>
          </p:txBody>
        </p:sp>
        <p:sp>
          <p:nvSpPr>
            <p:cNvPr id="25628" name="Text Box 104"/>
            <p:cNvSpPr txBox="1">
              <a:spLocks noChangeArrowheads="1"/>
            </p:cNvSpPr>
            <p:nvPr/>
          </p:nvSpPr>
          <p:spPr bwMode="auto">
            <a:xfrm>
              <a:off x="4640" y="3720"/>
              <a:ext cx="432" cy="192"/>
            </a:xfrm>
            <a:prstGeom prst="rect">
              <a:avLst/>
            </a:prstGeom>
            <a:noFill/>
            <a:ln w="9525">
              <a:noFill/>
              <a:miter lim="800000"/>
              <a:headEnd/>
              <a:tailEnd/>
            </a:ln>
          </p:spPr>
          <p:txBody>
            <a:bodyPr>
              <a:spAutoFit/>
            </a:bodyPr>
            <a:lstStyle/>
            <a:p>
              <a:pPr>
                <a:spcBef>
                  <a:spcPct val="50000"/>
                </a:spcBef>
              </a:pPr>
              <a:r>
                <a:rPr lang="en-US" sz="1400" b="1">
                  <a:latin typeface="Verdana" pitchFamily="34" charset="0"/>
                </a:rPr>
                <a:t>next</a:t>
              </a:r>
            </a:p>
          </p:txBody>
        </p:sp>
      </p:grpSp>
      <p:cxnSp>
        <p:nvCxnSpPr>
          <p:cNvPr id="25621" name="AutoShape 114"/>
          <p:cNvCxnSpPr>
            <a:cxnSpLocks noChangeShapeType="1"/>
            <a:stCxn id="8" idx="0"/>
            <a:endCxn id="6" idx="2"/>
          </p:cNvCxnSpPr>
          <p:nvPr/>
        </p:nvCxnSpPr>
        <p:spPr bwMode="auto">
          <a:xfrm rot="5400000" flipH="1" flipV="1">
            <a:off x="-22" y="2371702"/>
            <a:ext cx="1619264" cy="209580"/>
          </a:xfrm>
          <a:prstGeom prst="straightConnector1">
            <a:avLst/>
          </a:prstGeom>
          <a:noFill/>
          <a:ln w="9525">
            <a:solidFill>
              <a:schemeClr val="tx1"/>
            </a:solidFill>
            <a:round/>
            <a:headEnd/>
            <a:tailEnd type="triangle" w="med" len="med"/>
          </a:ln>
        </p:spPr>
      </p:cxnSp>
      <p:cxnSp>
        <p:nvCxnSpPr>
          <p:cNvPr id="25622" name="AutoShape 115"/>
          <p:cNvCxnSpPr>
            <a:cxnSpLocks noChangeShapeType="1"/>
            <a:stCxn id="8" idx="0"/>
            <a:endCxn id="7" idx="2"/>
          </p:cNvCxnSpPr>
          <p:nvPr/>
        </p:nvCxnSpPr>
        <p:spPr bwMode="auto">
          <a:xfrm rot="5400000" flipH="1" flipV="1">
            <a:off x="1071532" y="1300148"/>
            <a:ext cx="1619264" cy="2352688"/>
          </a:xfrm>
          <a:prstGeom prst="straightConnector1">
            <a:avLst/>
          </a:prstGeom>
          <a:noFill/>
          <a:ln w="9525">
            <a:solidFill>
              <a:schemeClr val="tx1"/>
            </a:solidFill>
            <a:round/>
            <a:headEnd/>
            <a:tailEnd type="triangle" w="med" len="med"/>
          </a:ln>
        </p:spPr>
      </p:cxnSp>
      <p:cxnSp>
        <p:nvCxnSpPr>
          <p:cNvPr id="25623" name="AutoShape 116"/>
          <p:cNvCxnSpPr>
            <a:cxnSpLocks noChangeShapeType="1"/>
            <a:stCxn id="9" idx="2"/>
            <a:endCxn id="8" idx="6"/>
          </p:cNvCxnSpPr>
          <p:nvPr/>
        </p:nvCxnSpPr>
        <p:spPr bwMode="auto">
          <a:xfrm rot="10800000" flipV="1">
            <a:off x="1123920" y="2962268"/>
            <a:ext cx="1304940" cy="742956"/>
          </a:xfrm>
          <a:prstGeom prst="straightConnector1">
            <a:avLst/>
          </a:prstGeom>
          <a:noFill/>
          <a:ln w="9525">
            <a:solidFill>
              <a:schemeClr val="tx1"/>
            </a:solidFill>
            <a:round/>
            <a:headEnd/>
            <a:tailEnd type="triangle" w="med" len="med"/>
          </a:ln>
        </p:spPr>
      </p:cxnSp>
      <p:cxnSp>
        <p:nvCxnSpPr>
          <p:cNvPr id="25624" name="AutoShape 117"/>
          <p:cNvCxnSpPr>
            <a:cxnSpLocks noChangeShapeType="1"/>
            <a:stCxn id="9" idx="6"/>
            <a:endCxn id="10" idx="2"/>
          </p:cNvCxnSpPr>
          <p:nvPr/>
        </p:nvCxnSpPr>
        <p:spPr bwMode="auto">
          <a:xfrm>
            <a:off x="5743560" y="2962268"/>
            <a:ext cx="114324" cy="1914540"/>
          </a:xfrm>
          <a:prstGeom prst="straightConnector1">
            <a:avLst/>
          </a:prstGeom>
          <a:noFill/>
          <a:ln w="9525">
            <a:solidFill>
              <a:schemeClr val="tx1"/>
            </a:solidFill>
            <a:round/>
            <a:headEnd/>
            <a:tailEnd type="triangle" w="med" len="med"/>
          </a:ln>
        </p:spPr>
      </p:cxnSp>
      <p:cxnSp>
        <p:nvCxnSpPr>
          <p:cNvPr id="25625" name="AutoShape 118"/>
          <p:cNvCxnSpPr>
            <a:cxnSpLocks noChangeShapeType="1"/>
            <a:stCxn id="9" idx="4"/>
            <a:endCxn id="21" idx="0"/>
          </p:cNvCxnSpPr>
          <p:nvPr/>
        </p:nvCxnSpPr>
        <p:spPr bwMode="auto">
          <a:xfrm rot="5400000">
            <a:off x="1882346" y="3082524"/>
            <a:ext cx="1790720" cy="2617009"/>
          </a:xfrm>
          <a:prstGeom prst="straightConnector1">
            <a:avLst/>
          </a:prstGeom>
          <a:noFill/>
          <a:ln w="9525">
            <a:solidFill>
              <a:schemeClr val="tx1"/>
            </a:solidFill>
            <a:round/>
            <a:headEnd/>
            <a:tailEnd type="triangle" w="med" len="med"/>
          </a:ln>
        </p:spPr>
      </p:cxnSp>
      <p:cxnSp>
        <p:nvCxnSpPr>
          <p:cNvPr id="25626" name="AutoShape 119"/>
          <p:cNvCxnSpPr>
            <a:cxnSpLocks noChangeShapeType="1"/>
            <a:stCxn id="9" idx="4"/>
            <a:endCxn id="25619" idx="0"/>
          </p:cNvCxnSpPr>
          <p:nvPr/>
        </p:nvCxnSpPr>
        <p:spPr bwMode="auto">
          <a:xfrm rot="16200000" flipH="1">
            <a:off x="3233715" y="4348163"/>
            <a:ext cx="1790720" cy="85730"/>
          </a:xfrm>
          <a:prstGeom prst="straightConnector1">
            <a:avLst/>
          </a:prstGeom>
          <a:noFill/>
          <a:ln w="9525">
            <a:solidFill>
              <a:schemeClr val="tx1"/>
            </a:solidFill>
            <a:round/>
            <a:headEnd/>
            <a:tailEnd type="triangle" w="med" len="med"/>
          </a:ln>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Oval 15"/>
          <p:cNvSpPr>
            <a:spLocks noChangeArrowheads="1"/>
          </p:cNvSpPr>
          <p:nvPr/>
        </p:nvSpPr>
        <p:spPr bwMode="auto">
          <a:xfrm>
            <a:off x="0" y="1214422"/>
            <a:ext cx="1857356" cy="785818"/>
          </a:xfrm>
          <a:prstGeom prst="ellipse">
            <a:avLst/>
          </a:prstGeom>
          <a:solidFill>
            <a:srgbClr val="FFFF00"/>
          </a:solidFill>
          <a:ln w="9525">
            <a:solidFill>
              <a:schemeClr val="accent1"/>
            </a:solidFill>
            <a:round/>
            <a:headEnd/>
            <a:tailEnd/>
          </a:ln>
        </p:spPr>
        <p:txBody>
          <a:bodyPr wrap="none" anchor="ctr"/>
          <a:lstStyle/>
          <a:p>
            <a:pPr algn="ctr"/>
            <a:r>
              <a:rPr lang="en-US" sz="1600" b="1" dirty="0">
                <a:solidFill>
                  <a:schemeClr val="accent4">
                    <a:lumMod val="10000"/>
                  </a:schemeClr>
                </a:solidFill>
              </a:rPr>
              <a:t>Al QURAN</a:t>
            </a:r>
          </a:p>
        </p:txBody>
      </p:sp>
      <p:sp>
        <p:nvSpPr>
          <p:cNvPr id="26628" name="Text Box 16"/>
          <p:cNvSpPr txBox="1">
            <a:spLocks noChangeArrowheads="1"/>
          </p:cNvSpPr>
          <p:nvPr/>
        </p:nvSpPr>
        <p:spPr bwMode="auto">
          <a:xfrm>
            <a:off x="-32" y="2857496"/>
            <a:ext cx="2143140" cy="276999"/>
          </a:xfrm>
          <a:prstGeom prst="rect">
            <a:avLst/>
          </a:prstGeom>
          <a:noFill/>
          <a:ln w="9525">
            <a:noFill/>
            <a:miter lim="800000"/>
            <a:headEnd/>
            <a:tailEnd/>
          </a:ln>
        </p:spPr>
        <p:txBody>
          <a:bodyPr wrap="square">
            <a:spAutoFit/>
          </a:bodyPr>
          <a:lstStyle/>
          <a:p>
            <a:pPr>
              <a:spcBef>
                <a:spcPct val="50000"/>
              </a:spcBef>
            </a:pPr>
            <a:r>
              <a:rPr lang="en-US" sz="1200" dirty="0">
                <a:sym typeface="Wingdings 2" pitchFamily="18" charset="2"/>
              </a:rPr>
              <a:t></a:t>
            </a:r>
            <a:r>
              <a:rPr lang="en-US" sz="1200" dirty="0"/>
              <a:t> </a:t>
            </a:r>
            <a:r>
              <a:rPr lang="en-US" sz="1200" b="1" dirty="0" err="1">
                <a:solidFill>
                  <a:schemeClr val="accent4">
                    <a:lumMod val="10000"/>
                  </a:schemeClr>
                </a:solidFill>
              </a:rPr>
              <a:t>Nilai-nilai</a:t>
            </a:r>
            <a:r>
              <a:rPr lang="en-US" sz="1200" b="1" dirty="0">
                <a:solidFill>
                  <a:schemeClr val="accent4">
                    <a:lumMod val="10000"/>
                  </a:schemeClr>
                </a:solidFill>
              </a:rPr>
              <a:t> </a:t>
            </a:r>
            <a:r>
              <a:rPr lang="en-US" sz="1200" b="1" dirty="0" err="1">
                <a:solidFill>
                  <a:schemeClr val="accent4">
                    <a:lumMod val="10000"/>
                  </a:schemeClr>
                </a:solidFill>
              </a:rPr>
              <a:t>Ekonomi</a:t>
            </a:r>
            <a:endParaRPr lang="en-US" sz="1200" b="1" dirty="0">
              <a:solidFill>
                <a:schemeClr val="accent4">
                  <a:lumMod val="10000"/>
                </a:schemeClr>
              </a:solidFill>
            </a:endParaRPr>
          </a:p>
        </p:txBody>
      </p:sp>
      <p:sp>
        <p:nvSpPr>
          <p:cNvPr id="26629" name="Text Box 17"/>
          <p:cNvSpPr txBox="1">
            <a:spLocks noChangeArrowheads="1"/>
          </p:cNvSpPr>
          <p:nvPr/>
        </p:nvSpPr>
        <p:spPr bwMode="auto">
          <a:xfrm>
            <a:off x="71406" y="2571744"/>
            <a:ext cx="2571768" cy="276999"/>
          </a:xfrm>
          <a:prstGeom prst="rect">
            <a:avLst/>
          </a:prstGeom>
          <a:noFill/>
          <a:ln w="9525">
            <a:noFill/>
            <a:miter lim="800000"/>
            <a:headEnd/>
            <a:tailEnd/>
          </a:ln>
        </p:spPr>
        <p:txBody>
          <a:bodyPr wrap="square">
            <a:spAutoFit/>
          </a:bodyPr>
          <a:lstStyle/>
          <a:p>
            <a:pPr>
              <a:spcBef>
                <a:spcPct val="50000"/>
              </a:spcBef>
            </a:pPr>
            <a:r>
              <a:rPr lang="en-US" sz="1200" b="1" dirty="0">
                <a:sym typeface="Wingdings 2" pitchFamily="18" charset="2"/>
              </a:rPr>
              <a:t></a:t>
            </a:r>
            <a:r>
              <a:rPr lang="en-US" sz="1200" b="1" dirty="0"/>
              <a:t> </a:t>
            </a:r>
            <a:r>
              <a:rPr lang="en-US" sz="1200" b="1" dirty="0" err="1"/>
              <a:t>Hukum</a:t>
            </a:r>
            <a:r>
              <a:rPr lang="en-US" sz="1200" b="1" dirty="0"/>
              <a:t> </a:t>
            </a:r>
            <a:r>
              <a:rPr lang="en-US" sz="1200" b="1" dirty="0" err="1"/>
              <a:t>yg</a:t>
            </a:r>
            <a:r>
              <a:rPr lang="en-US" sz="1200" b="1" dirty="0"/>
              <a:t> </a:t>
            </a:r>
            <a:r>
              <a:rPr lang="en-US" sz="1200" b="1" dirty="0" err="1"/>
              <a:t>bersifat</a:t>
            </a:r>
            <a:r>
              <a:rPr lang="en-US" sz="1200" b="1" dirty="0"/>
              <a:t> </a:t>
            </a:r>
            <a:r>
              <a:rPr lang="en-US" sz="1200" b="1" dirty="0" err="1"/>
              <a:t>umum</a:t>
            </a:r>
            <a:endParaRPr lang="en-US" sz="1200" b="1" dirty="0"/>
          </a:p>
        </p:txBody>
      </p:sp>
      <p:sp>
        <p:nvSpPr>
          <p:cNvPr id="26630" name="Text Box 18"/>
          <p:cNvSpPr txBox="1">
            <a:spLocks noChangeArrowheads="1"/>
          </p:cNvSpPr>
          <p:nvPr/>
        </p:nvSpPr>
        <p:spPr bwMode="auto">
          <a:xfrm>
            <a:off x="-214346" y="2285993"/>
            <a:ext cx="2786050" cy="276999"/>
          </a:xfrm>
          <a:prstGeom prst="rect">
            <a:avLst/>
          </a:prstGeom>
          <a:noFill/>
          <a:ln w="9525">
            <a:noFill/>
            <a:miter lim="800000"/>
            <a:headEnd/>
            <a:tailEnd/>
          </a:ln>
        </p:spPr>
        <p:txBody>
          <a:bodyPr wrap="square">
            <a:spAutoFit/>
          </a:bodyPr>
          <a:lstStyle/>
          <a:p>
            <a:pPr>
              <a:spcBef>
                <a:spcPct val="50000"/>
              </a:spcBef>
            </a:pPr>
            <a:r>
              <a:rPr lang="en-US" sz="1200" b="1" dirty="0">
                <a:solidFill>
                  <a:schemeClr val="accent4">
                    <a:lumMod val="10000"/>
                  </a:schemeClr>
                </a:solidFill>
                <a:sym typeface="Wingdings 2" pitchFamily="18" charset="2"/>
              </a:rPr>
              <a:t></a:t>
            </a:r>
            <a:r>
              <a:rPr lang="en-US" sz="1200" b="1" dirty="0">
                <a:solidFill>
                  <a:schemeClr val="accent4">
                    <a:lumMod val="10000"/>
                  </a:schemeClr>
                </a:solidFill>
              </a:rPr>
              <a:t> </a:t>
            </a:r>
            <a:r>
              <a:rPr lang="en-US" sz="1200" b="1" dirty="0" err="1">
                <a:solidFill>
                  <a:schemeClr val="accent4">
                    <a:lumMod val="10000"/>
                  </a:schemeClr>
                </a:solidFill>
              </a:rPr>
              <a:t>Hukum</a:t>
            </a:r>
            <a:r>
              <a:rPr lang="en-US" sz="1200" b="1" dirty="0">
                <a:solidFill>
                  <a:schemeClr val="accent4">
                    <a:lumMod val="10000"/>
                  </a:schemeClr>
                </a:solidFill>
              </a:rPr>
              <a:t> </a:t>
            </a:r>
            <a:r>
              <a:rPr lang="en-US" sz="1200" b="1" dirty="0" err="1">
                <a:solidFill>
                  <a:schemeClr val="accent4">
                    <a:lumMod val="10000"/>
                  </a:schemeClr>
                </a:solidFill>
              </a:rPr>
              <a:t>rinci</a:t>
            </a:r>
            <a:r>
              <a:rPr lang="en-US" sz="1200" b="1" dirty="0">
                <a:solidFill>
                  <a:schemeClr val="accent4">
                    <a:lumMod val="10000"/>
                  </a:schemeClr>
                </a:solidFill>
              </a:rPr>
              <a:t> </a:t>
            </a:r>
            <a:r>
              <a:rPr lang="en-US" sz="1200" b="1" dirty="0" err="1">
                <a:solidFill>
                  <a:schemeClr val="accent4">
                    <a:lumMod val="10000"/>
                  </a:schemeClr>
                </a:solidFill>
              </a:rPr>
              <a:t>yg</a:t>
            </a:r>
            <a:r>
              <a:rPr lang="en-US" sz="1200" b="1" dirty="0">
                <a:solidFill>
                  <a:schemeClr val="accent4">
                    <a:lumMod val="10000"/>
                  </a:schemeClr>
                </a:solidFill>
              </a:rPr>
              <a:t> </a:t>
            </a:r>
            <a:r>
              <a:rPr lang="en-US" sz="1200" b="1" dirty="0" err="1">
                <a:solidFill>
                  <a:schemeClr val="accent4">
                    <a:lumMod val="10000"/>
                  </a:schemeClr>
                </a:solidFill>
              </a:rPr>
              <a:t>mendas</a:t>
            </a:r>
            <a:r>
              <a:rPr lang="en-US" sz="1200" dirty="0" err="1">
                <a:solidFill>
                  <a:schemeClr val="accent4">
                    <a:lumMod val="10000"/>
                  </a:schemeClr>
                </a:solidFill>
              </a:rPr>
              <a:t>ar</a:t>
            </a:r>
            <a:endParaRPr lang="en-US" sz="1200" dirty="0">
              <a:solidFill>
                <a:schemeClr val="accent4">
                  <a:lumMod val="10000"/>
                </a:schemeClr>
              </a:solidFill>
            </a:endParaRPr>
          </a:p>
        </p:txBody>
      </p:sp>
      <p:sp>
        <p:nvSpPr>
          <p:cNvPr id="26631" name="Text Box 19"/>
          <p:cNvSpPr txBox="1">
            <a:spLocks noChangeArrowheads="1"/>
          </p:cNvSpPr>
          <p:nvPr/>
        </p:nvSpPr>
        <p:spPr bwMode="auto">
          <a:xfrm>
            <a:off x="219074" y="4214818"/>
            <a:ext cx="2066909" cy="277822"/>
          </a:xfrm>
          <a:prstGeom prst="rect">
            <a:avLst/>
          </a:prstGeom>
          <a:noFill/>
          <a:ln w="9525">
            <a:noFill/>
            <a:miter lim="800000"/>
            <a:headEnd/>
            <a:tailEnd/>
          </a:ln>
        </p:spPr>
        <p:txBody>
          <a:bodyPr wrap="square">
            <a:spAutoFit/>
          </a:bodyPr>
          <a:lstStyle/>
          <a:p>
            <a:pPr>
              <a:spcBef>
                <a:spcPct val="50000"/>
              </a:spcBef>
            </a:pPr>
            <a:r>
              <a:rPr lang="en-US" sz="1200" b="1" dirty="0">
                <a:solidFill>
                  <a:schemeClr val="accent4">
                    <a:lumMod val="10000"/>
                  </a:schemeClr>
                </a:solidFill>
                <a:sym typeface="Wingdings 2" pitchFamily="18" charset="2"/>
              </a:rPr>
              <a:t></a:t>
            </a:r>
            <a:r>
              <a:rPr lang="en-US" sz="1200" b="1" dirty="0">
                <a:solidFill>
                  <a:schemeClr val="accent4">
                    <a:lumMod val="10000"/>
                  </a:schemeClr>
                </a:solidFill>
              </a:rPr>
              <a:t> </a:t>
            </a:r>
            <a:r>
              <a:rPr lang="en-US" sz="1200" b="1" dirty="0" err="1">
                <a:solidFill>
                  <a:schemeClr val="accent4">
                    <a:lumMod val="10000"/>
                  </a:schemeClr>
                </a:solidFill>
              </a:rPr>
              <a:t>Rinciannya</a:t>
            </a:r>
            <a:r>
              <a:rPr lang="en-US" sz="1200" b="1" dirty="0">
                <a:solidFill>
                  <a:schemeClr val="accent4">
                    <a:lumMod val="10000"/>
                  </a:schemeClr>
                </a:solidFill>
              </a:rPr>
              <a:t> </a:t>
            </a:r>
            <a:r>
              <a:rPr lang="en-US" sz="1200" b="1" dirty="0" err="1">
                <a:solidFill>
                  <a:schemeClr val="accent4">
                    <a:lumMod val="10000"/>
                  </a:schemeClr>
                </a:solidFill>
              </a:rPr>
              <a:t>dalam</a:t>
            </a:r>
            <a:r>
              <a:rPr lang="en-US" sz="1200" b="1" dirty="0">
                <a:solidFill>
                  <a:schemeClr val="accent4">
                    <a:lumMod val="10000"/>
                  </a:schemeClr>
                </a:solidFill>
              </a:rPr>
              <a:t> :</a:t>
            </a:r>
          </a:p>
        </p:txBody>
      </p:sp>
      <p:sp>
        <p:nvSpPr>
          <p:cNvPr id="10" name="Oval 20"/>
          <p:cNvSpPr>
            <a:spLocks noChangeArrowheads="1"/>
          </p:cNvSpPr>
          <p:nvPr/>
        </p:nvSpPr>
        <p:spPr bwMode="auto">
          <a:xfrm>
            <a:off x="285720" y="3500438"/>
            <a:ext cx="1928826" cy="500066"/>
          </a:xfrm>
          <a:prstGeom prst="ellipse">
            <a:avLst/>
          </a:prstGeom>
          <a:solidFill>
            <a:srgbClr val="FFFF00"/>
          </a:solidFill>
          <a:ln w="9525">
            <a:solidFill>
              <a:schemeClr val="accent2"/>
            </a:solidFill>
            <a:round/>
            <a:headEnd/>
            <a:tailEnd/>
          </a:ln>
          <a:effectLst/>
        </p:spPr>
        <p:txBody>
          <a:bodyPr wrap="none" anchor="ctr"/>
          <a:lstStyle/>
          <a:p>
            <a:pPr algn="ctr">
              <a:defRPr/>
            </a:pPr>
            <a:r>
              <a:rPr lang="en-US" sz="1600" b="1" dirty="0">
                <a:solidFill>
                  <a:schemeClr val="accent4">
                    <a:lumMod val="10000"/>
                  </a:schemeClr>
                </a:solidFill>
                <a:cs typeface="Arial" pitchFamily="34" charset="0"/>
              </a:rPr>
              <a:t>ASSUNNAH</a:t>
            </a:r>
          </a:p>
        </p:txBody>
      </p:sp>
      <p:sp>
        <p:nvSpPr>
          <p:cNvPr id="26633" name="Text Box 21"/>
          <p:cNvSpPr txBox="1">
            <a:spLocks noChangeArrowheads="1"/>
          </p:cNvSpPr>
          <p:nvPr/>
        </p:nvSpPr>
        <p:spPr bwMode="auto">
          <a:xfrm>
            <a:off x="2000232" y="4192793"/>
            <a:ext cx="2357438" cy="307777"/>
          </a:xfrm>
          <a:prstGeom prst="rect">
            <a:avLst/>
          </a:prstGeom>
          <a:noFill/>
          <a:ln w="9525">
            <a:noFill/>
            <a:miter lim="800000"/>
            <a:headEnd/>
            <a:tailEnd/>
          </a:ln>
        </p:spPr>
        <p:txBody>
          <a:bodyPr wrap="square">
            <a:spAutoFit/>
          </a:bodyPr>
          <a:lstStyle/>
          <a:p>
            <a:pPr>
              <a:spcBef>
                <a:spcPct val="50000"/>
              </a:spcBef>
            </a:pPr>
            <a:r>
              <a:rPr lang="en-US" sz="1400" dirty="0">
                <a:sym typeface="Wingdings 2" pitchFamily="18" charset="2"/>
              </a:rPr>
              <a:t></a:t>
            </a:r>
            <a:r>
              <a:rPr lang="en-US" sz="1100" dirty="0">
                <a:sym typeface="Wingdings 2" pitchFamily="18" charset="2"/>
              </a:rPr>
              <a:t> </a:t>
            </a:r>
            <a:r>
              <a:rPr lang="en-US" sz="1200" b="1" dirty="0" err="1"/>
              <a:t>Penjelasan</a:t>
            </a:r>
            <a:r>
              <a:rPr lang="en-US" sz="1200" b="1" dirty="0"/>
              <a:t> Al Qur’an</a:t>
            </a:r>
          </a:p>
        </p:txBody>
      </p:sp>
      <p:sp>
        <p:nvSpPr>
          <p:cNvPr id="26634" name="Text Box 22"/>
          <p:cNvSpPr txBox="1">
            <a:spLocks noChangeArrowheads="1"/>
          </p:cNvSpPr>
          <p:nvPr/>
        </p:nvSpPr>
        <p:spPr bwMode="auto">
          <a:xfrm>
            <a:off x="1928794" y="4621421"/>
            <a:ext cx="2214578" cy="307777"/>
          </a:xfrm>
          <a:prstGeom prst="rect">
            <a:avLst/>
          </a:prstGeom>
          <a:noFill/>
          <a:ln w="9525">
            <a:noFill/>
            <a:miter lim="800000"/>
            <a:headEnd/>
            <a:tailEnd/>
          </a:ln>
        </p:spPr>
        <p:txBody>
          <a:bodyPr wrap="square">
            <a:spAutoFit/>
          </a:bodyPr>
          <a:lstStyle/>
          <a:p>
            <a:pPr>
              <a:spcBef>
                <a:spcPct val="50000"/>
              </a:spcBef>
            </a:pPr>
            <a:r>
              <a:rPr lang="en-US" sz="1400" dirty="0">
                <a:sym typeface="Wingdings 2" pitchFamily="18" charset="2"/>
              </a:rPr>
              <a:t></a:t>
            </a:r>
            <a:r>
              <a:rPr lang="en-US" sz="1100" dirty="0"/>
              <a:t> </a:t>
            </a:r>
            <a:r>
              <a:rPr lang="en-US" sz="1200" b="1" dirty="0" err="1"/>
              <a:t>Perinci</a:t>
            </a:r>
            <a:r>
              <a:rPr lang="en-US" sz="1200" b="1" dirty="0"/>
              <a:t> Al Qur’an</a:t>
            </a:r>
          </a:p>
        </p:txBody>
      </p:sp>
      <p:sp>
        <p:nvSpPr>
          <p:cNvPr id="26635" name="Text Box 23"/>
          <p:cNvSpPr txBox="1">
            <a:spLocks noChangeArrowheads="1"/>
          </p:cNvSpPr>
          <p:nvPr/>
        </p:nvSpPr>
        <p:spPr bwMode="auto">
          <a:xfrm>
            <a:off x="1643042" y="4929198"/>
            <a:ext cx="3000380" cy="307777"/>
          </a:xfrm>
          <a:prstGeom prst="rect">
            <a:avLst/>
          </a:prstGeom>
          <a:noFill/>
          <a:ln w="9525">
            <a:noFill/>
            <a:miter lim="800000"/>
            <a:headEnd/>
            <a:tailEnd/>
          </a:ln>
        </p:spPr>
        <p:txBody>
          <a:bodyPr wrap="square">
            <a:spAutoFit/>
          </a:bodyPr>
          <a:lstStyle/>
          <a:p>
            <a:pPr>
              <a:spcBef>
                <a:spcPct val="50000"/>
              </a:spcBef>
            </a:pPr>
            <a:r>
              <a:rPr lang="en-US" sz="1400" dirty="0">
                <a:sym typeface="Wingdings 2" pitchFamily="18" charset="2"/>
              </a:rPr>
              <a:t></a:t>
            </a:r>
            <a:r>
              <a:rPr lang="en-US" sz="1100" dirty="0"/>
              <a:t> </a:t>
            </a:r>
            <a:r>
              <a:rPr lang="en-US" sz="1200" b="1" dirty="0" err="1"/>
              <a:t>Penemu</a:t>
            </a:r>
            <a:r>
              <a:rPr lang="en-US" sz="1200" b="1" dirty="0"/>
              <a:t> </a:t>
            </a:r>
            <a:r>
              <a:rPr lang="en-US" sz="1200" b="1" dirty="0" err="1"/>
              <a:t>Hukum</a:t>
            </a:r>
            <a:r>
              <a:rPr lang="en-US" sz="1200" b="1" dirty="0"/>
              <a:t> </a:t>
            </a:r>
            <a:r>
              <a:rPr lang="en-US" sz="1200" b="1" dirty="0" err="1"/>
              <a:t>Ekonomi</a:t>
            </a:r>
            <a:endParaRPr lang="en-US" sz="1200" b="1" dirty="0"/>
          </a:p>
        </p:txBody>
      </p:sp>
      <p:sp>
        <p:nvSpPr>
          <p:cNvPr id="26636" name="Text Box 24"/>
          <p:cNvSpPr txBox="1">
            <a:spLocks noChangeArrowheads="1"/>
          </p:cNvSpPr>
          <p:nvPr/>
        </p:nvSpPr>
        <p:spPr bwMode="auto">
          <a:xfrm>
            <a:off x="1643042" y="5357826"/>
            <a:ext cx="3071834" cy="464743"/>
          </a:xfrm>
          <a:prstGeom prst="rect">
            <a:avLst/>
          </a:prstGeom>
          <a:noFill/>
          <a:ln w="9525">
            <a:noFill/>
            <a:miter lim="800000"/>
            <a:headEnd/>
            <a:tailEnd/>
          </a:ln>
        </p:spPr>
        <p:txBody>
          <a:bodyPr wrap="square">
            <a:spAutoFit/>
          </a:bodyPr>
          <a:lstStyle/>
          <a:p>
            <a:pPr>
              <a:lnSpc>
                <a:spcPct val="70000"/>
              </a:lnSpc>
              <a:spcBef>
                <a:spcPct val="50000"/>
              </a:spcBef>
              <a:buFont typeface="Wingdings 2" pitchFamily="18" charset="2"/>
              <a:buNone/>
            </a:pPr>
            <a:r>
              <a:rPr lang="en-US" sz="1400" dirty="0">
                <a:sym typeface="Wingdings 2" pitchFamily="18" charset="2"/>
              </a:rPr>
              <a:t></a:t>
            </a:r>
            <a:r>
              <a:rPr lang="en-US" sz="1100" dirty="0"/>
              <a:t> </a:t>
            </a:r>
            <a:r>
              <a:rPr lang="en-US" sz="1200" b="1" dirty="0" err="1"/>
              <a:t>Memberikan</a:t>
            </a:r>
            <a:r>
              <a:rPr lang="en-US" sz="1200" b="1" dirty="0"/>
              <a:t> </a:t>
            </a:r>
            <a:r>
              <a:rPr lang="en-US" sz="1200" b="1" dirty="0" err="1"/>
              <a:t>koridor</a:t>
            </a:r>
            <a:r>
              <a:rPr lang="en-US" sz="1200" b="1" dirty="0"/>
              <a:t> &amp; </a:t>
            </a:r>
            <a:r>
              <a:rPr lang="en-US" sz="1200" b="1" dirty="0" err="1"/>
              <a:t>batas</a:t>
            </a:r>
            <a:r>
              <a:rPr lang="en-US" sz="1200" b="1" dirty="0"/>
              <a:t> </a:t>
            </a:r>
          </a:p>
          <a:p>
            <a:pPr>
              <a:lnSpc>
                <a:spcPct val="70000"/>
              </a:lnSpc>
              <a:spcBef>
                <a:spcPct val="50000"/>
              </a:spcBef>
              <a:buFont typeface="Wingdings 2" pitchFamily="18" charset="2"/>
              <a:buNone/>
            </a:pPr>
            <a:r>
              <a:rPr lang="en-US" sz="1200" b="1" dirty="0"/>
              <a:t>     </a:t>
            </a:r>
            <a:r>
              <a:rPr lang="en-US" sz="1200" b="1" dirty="0" err="1"/>
              <a:t>kegiatan</a:t>
            </a:r>
            <a:r>
              <a:rPr lang="en-US" sz="1200" b="1" dirty="0"/>
              <a:t> </a:t>
            </a:r>
            <a:r>
              <a:rPr lang="en-US" sz="1200" b="1" dirty="0" err="1"/>
              <a:t>ekonomi</a:t>
            </a:r>
            <a:endParaRPr lang="en-US" sz="1200" b="1" dirty="0"/>
          </a:p>
        </p:txBody>
      </p:sp>
      <p:sp>
        <p:nvSpPr>
          <p:cNvPr id="26637" name="Text Box 25"/>
          <p:cNvSpPr txBox="1">
            <a:spLocks noChangeArrowheads="1"/>
          </p:cNvSpPr>
          <p:nvPr/>
        </p:nvSpPr>
        <p:spPr bwMode="auto">
          <a:xfrm>
            <a:off x="1785918" y="5857892"/>
            <a:ext cx="1928826" cy="276999"/>
          </a:xfrm>
          <a:prstGeom prst="rect">
            <a:avLst/>
          </a:prstGeom>
          <a:noFill/>
          <a:ln w="9525">
            <a:noFill/>
            <a:miter lim="800000"/>
            <a:headEnd/>
            <a:tailEnd/>
          </a:ln>
        </p:spPr>
        <p:txBody>
          <a:bodyPr wrap="square">
            <a:spAutoFit/>
          </a:bodyPr>
          <a:lstStyle/>
          <a:p>
            <a:pPr>
              <a:spcBef>
                <a:spcPct val="50000"/>
              </a:spcBef>
            </a:pPr>
            <a:r>
              <a:rPr lang="en-US" sz="1200" b="1" dirty="0">
                <a:solidFill>
                  <a:schemeClr val="accent4">
                    <a:lumMod val="10000"/>
                  </a:schemeClr>
                </a:solidFill>
                <a:sym typeface="Wingdings 2" pitchFamily="18" charset="2"/>
              </a:rPr>
              <a:t></a:t>
            </a:r>
            <a:r>
              <a:rPr lang="en-US" sz="1200" b="1" dirty="0">
                <a:solidFill>
                  <a:schemeClr val="accent4">
                    <a:lumMod val="10000"/>
                  </a:schemeClr>
                </a:solidFill>
              </a:rPr>
              <a:t> </a:t>
            </a:r>
            <a:r>
              <a:rPr lang="en-US" sz="1200" b="1" dirty="0" err="1"/>
              <a:t>Memberi</a:t>
            </a:r>
            <a:r>
              <a:rPr lang="en-US" sz="1200" b="1" dirty="0"/>
              <a:t> </a:t>
            </a:r>
            <a:r>
              <a:rPr lang="en-US" sz="1200" b="1" dirty="0" err="1"/>
              <a:t>subtansi</a:t>
            </a:r>
            <a:endParaRPr lang="en-US" sz="1200" b="1" dirty="0"/>
          </a:p>
        </p:txBody>
      </p:sp>
      <p:sp>
        <p:nvSpPr>
          <p:cNvPr id="26638" name="Oval 26"/>
          <p:cNvSpPr>
            <a:spLocks noChangeArrowheads="1"/>
          </p:cNvSpPr>
          <p:nvPr/>
        </p:nvSpPr>
        <p:spPr bwMode="auto">
          <a:xfrm>
            <a:off x="4572000" y="3071810"/>
            <a:ext cx="1857388" cy="500066"/>
          </a:xfrm>
          <a:prstGeom prst="ellipse">
            <a:avLst/>
          </a:prstGeom>
          <a:solidFill>
            <a:srgbClr val="FFFF00"/>
          </a:solidFill>
          <a:ln w="9525">
            <a:solidFill>
              <a:srgbClr val="996633"/>
            </a:solidFill>
            <a:round/>
            <a:headEnd/>
            <a:tailEnd/>
          </a:ln>
        </p:spPr>
        <p:txBody>
          <a:bodyPr wrap="none" anchor="ctr"/>
          <a:lstStyle/>
          <a:p>
            <a:pPr algn="ctr"/>
            <a:r>
              <a:rPr lang="en-US" sz="1600" b="1" dirty="0">
                <a:solidFill>
                  <a:schemeClr val="accent4">
                    <a:lumMod val="10000"/>
                  </a:schemeClr>
                </a:solidFill>
              </a:rPr>
              <a:t>IJMA</a:t>
            </a:r>
          </a:p>
        </p:txBody>
      </p:sp>
      <p:sp>
        <p:nvSpPr>
          <p:cNvPr id="26639" name="Text Box 27"/>
          <p:cNvSpPr txBox="1">
            <a:spLocks noChangeArrowheads="1"/>
          </p:cNvSpPr>
          <p:nvPr/>
        </p:nvSpPr>
        <p:spPr bwMode="auto">
          <a:xfrm>
            <a:off x="3929058" y="3857628"/>
            <a:ext cx="2286016" cy="276999"/>
          </a:xfrm>
          <a:prstGeom prst="rect">
            <a:avLst/>
          </a:prstGeom>
          <a:noFill/>
          <a:ln w="9525">
            <a:noFill/>
            <a:miter lim="800000"/>
            <a:headEnd/>
            <a:tailEnd/>
          </a:ln>
        </p:spPr>
        <p:txBody>
          <a:bodyPr wrap="square">
            <a:spAutoFit/>
          </a:bodyPr>
          <a:lstStyle/>
          <a:p>
            <a:pPr>
              <a:spcBef>
                <a:spcPct val="50000"/>
              </a:spcBef>
            </a:pPr>
            <a:r>
              <a:rPr lang="en-US" sz="1200" b="1" dirty="0">
                <a:sym typeface="Wingdings 2" pitchFamily="18" charset="2"/>
              </a:rPr>
              <a:t></a:t>
            </a:r>
            <a:r>
              <a:rPr lang="en-US" sz="1200" b="1" dirty="0"/>
              <a:t> </a:t>
            </a:r>
            <a:r>
              <a:rPr lang="en-US" sz="1200" b="1" dirty="0" err="1"/>
              <a:t>Kesepakatan</a:t>
            </a:r>
            <a:endParaRPr lang="en-US" sz="1200" b="1" dirty="0"/>
          </a:p>
        </p:txBody>
      </p:sp>
      <p:sp>
        <p:nvSpPr>
          <p:cNvPr id="26640" name="Text Box 28"/>
          <p:cNvSpPr txBox="1">
            <a:spLocks noChangeArrowheads="1"/>
          </p:cNvSpPr>
          <p:nvPr/>
        </p:nvSpPr>
        <p:spPr bwMode="auto">
          <a:xfrm>
            <a:off x="4500562" y="4214818"/>
            <a:ext cx="1857388" cy="276999"/>
          </a:xfrm>
          <a:prstGeom prst="rect">
            <a:avLst/>
          </a:prstGeom>
          <a:noFill/>
          <a:ln w="9525">
            <a:noFill/>
            <a:miter lim="800000"/>
            <a:headEnd/>
            <a:tailEnd/>
          </a:ln>
        </p:spPr>
        <p:txBody>
          <a:bodyPr wrap="square">
            <a:spAutoFit/>
          </a:bodyPr>
          <a:lstStyle/>
          <a:p>
            <a:pPr>
              <a:spcBef>
                <a:spcPct val="50000"/>
              </a:spcBef>
            </a:pPr>
            <a:r>
              <a:rPr lang="en-US" sz="1200" b="1" dirty="0">
                <a:sym typeface="Wingdings 2" pitchFamily="18" charset="2"/>
              </a:rPr>
              <a:t></a:t>
            </a:r>
            <a:r>
              <a:rPr lang="en-US" sz="1200" b="1" dirty="0"/>
              <a:t> </a:t>
            </a:r>
            <a:r>
              <a:rPr lang="en-US" sz="1200" b="1" dirty="0" err="1"/>
              <a:t>Ijma</a:t>
            </a:r>
            <a:r>
              <a:rPr lang="en-US" sz="1200" b="1" dirty="0"/>
              <a:t>’ Wilayah</a:t>
            </a:r>
          </a:p>
        </p:txBody>
      </p:sp>
      <p:sp>
        <p:nvSpPr>
          <p:cNvPr id="26641" name="Text Box 29"/>
          <p:cNvSpPr txBox="1">
            <a:spLocks noChangeArrowheads="1"/>
          </p:cNvSpPr>
          <p:nvPr/>
        </p:nvSpPr>
        <p:spPr bwMode="auto">
          <a:xfrm>
            <a:off x="4286248" y="4572008"/>
            <a:ext cx="2286016" cy="492443"/>
          </a:xfrm>
          <a:prstGeom prst="rect">
            <a:avLst/>
          </a:prstGeom>
          <a:noFill/>
          <a:ln w="9525">
            <a:noFill/>
            <a:miter lim="800000"/>
            <a:headEnd/>
            <a:tailEnd/>
          </a:ln>
        </p:spPr>
        <p:txBody>
          <a:bodyPr wrap="square">
            <a:spAutoFit/>
          </a:bodyPr>
          <a:lstStyle/>
          <a:p>
            <a:pPr>
              <a:spcBef>
                <a:spcPct val="50000"/>
              </a:spcBef>
            </a:pPr>
            <a:r>
              <a:rPr lang="en-US" sz="1400" dirty="0">
                <a:sym typeface="Wingdings 2" pitchFamily="18" charset="2"/>
              </a:rPr>
              <a:t></a:t>
            </a:r>
            <a:r>
              <a:rPr lang="en-US" sz="1100" dirty="0"/>
              <a:t> </a:t>
            </a:r>
            <a:r>
              <a:rPr lang="en-US" sz="1200" b="1" dirty="0" err="1"/>
              <a:t>Konferensi</a:t>
            </a:r>
            <a:r>
              <a:rPr lang="en-US" sz="1200" b="1" dirty="0"/>
              <a:t> </a:t>
            </a:r>
            <a:r>
              <a:rPr lang="en-US" sz="1200" b="1" dirty="0" err="1"/>
              <a:t>Fiqh</a:t>
            </a:r>
            <a:r>
              <a:rPr lang="en-US" sz="1200" b="1" dirty="0"/>
              <a:t> </a:t>
            </a:r>
            <a:r>
              <a:rPr lang="en-US" sz="1200" b="1" dirty="0" err="1"/>
              <a:t>Internasional</a:t>
            </a:r>
            <a:endParaRPr lang="en-US" sz="1200" b="1" dirty="0"/>
          </a:p>
        </p:txBody>
      </p:sp>
      <p:sp>
        <p:nvSpPr>
          <p:cNvPr id="20" name="Oval 30"/>
          <p:cNvSpPr>
            <a:spLocks noChangeArrowheads="1"/>
          </p:cNvSpPr>
          <p:nvPr/>
        </p:nvSpPr>
        <p:spPr bwMode="auto">
          <a:xfrm>
            <a:off x="6572264" y="1285860"/>
            <a:ext cx="1571636" cy="857256"/>
          </a:xfrm>
          <a:prstGeom prst="ellipse">
            <a:avLst/>
          </a:prstGeom>
          <a:solidFill>
            <a:srgbClr val="FFFF00"/>
          </a:solidFill>
          <a:ln w="9525">
            <a:solidFill>
              <a:schemeClr val="bg2"/>
            </a:solidFill>
            <a:round/>
            <a:headEnd/>
            <a:tailEnd/>
          </a:ln>
          <a:effectLst/>
        </p:spPr>
        <p:txBody>
          <a:bodyPr wrap="none" anchor="ctr"/>
          <a:lstStyle/>
          <a:p>
            <a:pPr algn="ctr">
              <a:defRPr/>
            </a:pPr>
            <a:r>
              <a:rPr lang="en-US" sz="1600" b="1" dirty="0">
                <a:solidFill>
                  <a:schemeClr val="accent4">
                    <a:lumMod val="10000"/>
                  </a:schemeClr>
                </a:solidFill>
                <a:cs typeface="Arial" pitchFamily="34" charset="0"/>
              </a:rPr>
              <a:t>QIYAS</a:t>
            </a:r>
          </a:p>
        </p:txBody>
      </p:sp>
      <p:sp>
        <p:nvSpPr>
          <p:cNvPr id="26643" name="Text Box 31"/>
          <p:cNvSpPr txBox="1">
            <a:spLocks noChangeArrowheads="1"/>
          </p:cNvSpPr>
          <p:nvPr/>
        </p:nvSpPr>
        <p:spPr bwMode="auto">
          <a:xfrm>
            <a:off x="5929322" y="2285992"/>
            <a:ext cx="2928958" cy="443198"/>
          </a:xfrm>
          <a:prstGeom prst="rect">
            <a:avLst/>
          </a:prstGeom>
          <a:noFill/>
          <a:ln w="9525">
            <a:noFill/>
            <a:miter lim="800000"/>
            <a:headEnd/>
            <a:tailEnd/>
          </a:ln>
        </p:spPr>
        <p:txBody>
          <a:bodyPr wrap="square">
            <a:spAutoFit/>
          </a:bodyPr>
          <a:lstStyle/>
          <a:p>
            <a:pPr>
              <a:lnSpc>
                <a:spcPct val="70000"/>
              </a:lnSpc>
              <a:spcBef>
                <a:spcPct val="50000"/>
              </a:spcBef>
              <a:buFont typeface="Wingdings 2" pitchFamily="18" charset="2"/>
              <a:buNone/>
            </a:pPr>
            <a:r>
              <a:rPr lang="en-US" sz="1200" b="1" dirty="0">
                <a:sym typeface="Wingdings 2" pitchFamily="18" charset="2"/>
              </a:rPr>
              <a:t></a:t>
            </a:r>
            <a:r>
              <a:rPr lang="en-US" sz="1200" b="1" dirty="0"/>
              <a:t> </a:t>
            </a:r>
            <a:r>
              <a:rPr lang="en-US" sz="1200" b="1" dirty="0" err="1"/>
              <a:t>Permasalahan</a:t>
            </a:r>
            <a:r>
              <a:rPr lang="en-US" sz="1200" b="1" dirty="0"/>
              <a:t> </a:t>
            </a:r>
            <a:r>
              <a:rPr lang="en-US" sz="1200" b="1" dirty="0" err="1"/>
              <a:t>ekonomi</a:t>
            </a:r>
            <a:r>
              <a:rPr lang="en-US" sz="1200" b="1" dirty="0"/>
              <a:t> </a:t>
            </a:r>
            <a:r>
              <a:rPr lang="en-US" sz="1200" b="1" dirty="0" err="1"/>
              <a:t>dan</a:t>
            </a:r>
            <a:r>
              <a:rPr lang="en-US" sz="1200" b="1" dirty="0"/>
              <a:t> </a:t>
            </a:r>
          </a:p>
          <a:p>
            <a:pPr>
              <a:lnSpc>
                <a:spcPct val="70000"/>
              </a:lnSpc>
              <a:spcBef>
                <a:spcPct val="50000"/>
              </a:spcBef>
              <a:buFont typeface="Wingdings 2" pitchFamily="18" charset="2"/>
              <a:buNone/>
            </a:pPr>
            <a:r>
              <a:rPr lang="en-US" sz="1200" b="1" dirty="0"/>
              <a:t>     </a:t>
            </a:r>
            <a:r>
              <a:rPr lang="en-US" sz="1200" b="1" dirty="0" err="1"/>
              <a:t>keluarga</a:t>
            </a:r>
            <a:r>
              <a:rPr lang="en-US" sz="1200" b="1" dirty="0"/>
              <a:t> </a:t>
            </a:r>
            <a:r>
              <a:rPr lang="en-US" sz="1200" b="1" dirty="0" err="1"/>
              <a:t>berkembang</a:t>
            </a:r>
            <a:endParaRPr lang="en-US" sz="1200" b="1" dirty="0"/>
          </a:p>
        </p:txBody>
      </p:sp>
      <p:sp>
        <p:nvSpPr>
          <p:cNvPr id="26644" name="Text Box 32"/>
          <p:cNvSpPr txBox="1">
            <a:spLocks noChangeArrowheads="1"/>
          </p:cNvSpPr>
          <p:nvPr/>
        </p:nvSpPr>
        <p:spPr bwMode="auto">
          <a:xfrm>
            <a:off x="6500826" y="2928934"/>
            <a:ext cx="2357454" cy="443198"/>
          </a:xfrm>
          <a:prstGeom prst="rect">
            <a:avLst/>
          </a:prstGeom>
          <a:noFill/>
          <a:ln w="9525">
            <a:noFill/>
            <a:miter lim="800000"/>
            <a:headEnd/>
            <a:tailEnd/>
          </a:ln>
        </p:spPr>
        <p:txBody>
          <a:bodyPr wrap="square">
            <a:spAutoFit/>
          </a:bodyPr>
          <a:lstStyle/>
          <a:p>
            <a:pPr>
              <a:lnSpc>
                <a:spcPct val="70000"/>
              </a:lnSpc>
              <a:spcBef>
                <a:spcPct val="50000"/>
              </a:spcBef>
              <a:buFont typeface="Wingdings 2" pitchFamily="18" charset="2"/>
              <a:buNone/>
            </a:pPr>
            <a:r>
              <a:rPr lang="en-US" sz="1200" b="1" dirty="0">
                <a:sym typeface="Wingdings 2" pitchFamily="18" charset="2"/>
              </a:rPr>
              <a:t></a:t>
            </a:r>
            <a:r>
              <a:rPr lang="en-US" sz="1200" b="1" dirty="0"/>
              <a:t> Al Qur’an &amp; </a:t>
            </a:r>
            <a:r>
              <a:rPr lang="en-US" sz="1200" b="1" dirty="0" err="1"/>
              <a:t>Hadits</a:t>
            </a:r>
            <a:r>
              <a:rPr lang="en-US" sz="1200" b="1" dirty="0"/>
              <a:t> </a:t>
            </a:r>
          </a:p>
          <a:p>
            <a:pPr>
              <a:lnSpc>
                <a:spcPct val="70000"/>
              </a:lnSpc>
              <a:spcBef>
                <a:spcPct val="50000"/>
              </a:spcBef>
              <a:buFont typeface="Wingdings 2" pitchFamily="18" charset="2"/>
              <a:buNone/>
            </a:pPr>
            <a:r>
              <a:rPr lang="en-US" sz="1200" b="1" dirty="0"/>
              <a:t>      </a:t>
            </a:r>
            <a:r>
              <a:rPr lang="en-US" sz="1200" b="1" dirty="0" err="1"/>
              <a:t>terbatas</a:t>
            </a:r>
            <a:r>
              <a:rPr lang="en-US" sz="1200" b="1" dirty="0"/>
              <a:t> </a:t>
            </a:r>
            <a:r>
              <a:rPr lang="en-US" sz="1200" b="1" dirty="0" err="1"/>
              <a:t>Nashnya</a:t>
            </a:r>
            <a:endParaRPr lang="en-US" sz="1200" b="1" dirty="0"/>
          </a:p>
        </p:txBody>
      </p:sp>
      <p:sp>
        <p:nvSpPr>
          <p:cNvPr id="26645" name="Text Box 33"/>
          <p:cNvSpPr txBox="1">
            <a:spLocks noChangeArrowheads="1"/>
          </p:cNvSpPr>
          <p:nvPr/>
        </p:nvSpPr>
        <p:spPr bwMode="auto">
          <a:xfrm>
            <a:off x="6286512" y="3500438"/>
            <a:ext cx="2857488" cy="764633"/>
          </a:xfrm>
          <a:prstGeom prst="rect">
            <a:avLst/>
          </a:prstGeom>
          <a:noFill/>
          <a:ln w="9525">
            <a:noFill/>
            <a:miter lim="800000"/>
            <a:headEnd/>
            <a:tailEnd/>
          </a:ln>
        </p:spPr>
        <p:txBody>
          <a:bodyPr wrap="square">
            <a:spAutoFit/>
          </a:bodyPr>
          <a:lstStyle/>
          <a:p>
            <a:pPr algn="just">
              <a:lnSpc>
                <a:spcPct val="70000"/>
              </a:lnSpc>
              <a:spcBef>
                <a:spcPct val="50000"/>
              </a:spcBef>
              <a:buFont typeface="Wingdings 2" pitchFamily="18" charset="2"/>
              <a:buNone/>
            </a:pPr>
            <a:r>
              <a:rPr lang="en-US" sz="1400" dirty="0">
                <a:sym typeface="Wingdings 2" pitchFamily="18" charset="2"/>
              </a:rPr>
              <a:t></a:t>
            </a:r>
            <a:r>
              <a:rPr lang="en-US" sz="1100" dirty="0"/>
              <a:t> </a:t>
            </a:r>
            <a:r>
              <a:rPr lang="en-US" sz="1400" b="1" dirty="0" err="1">
                <a:latin typeface="Times New Roman" pitchFamily="18" charset="0"/>
                <a:cs typeface="Times New Roman" pitchFamily="18" charset="0"/>
              </a:rPr>
              <a:t>Adanya</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persamaan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sebab</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dan</a:t>
            </a:r>
            <a:r>
              <a:rPr lang="en-US" sz="1400" b="1" dirty="0">
                <a:latin typeface="Times New Roman" pitchFamily="18" charset="0"/>
                <a:cs typeface="Times New Roman" pitchFamily="18" charset="0"/>
              </a:rPr>
              <a:t> </a:t>
            </a:r>
          </a:p>
          <a:p>
            <a:pPr algn="just">
              <a:lnSpc>
                <a:spcPct val="70000"/>
              </a:lnSpc>
              <a:spcBef>
                <a:spcPct val="50000"/>
              </a:spcBef>
              <a:buFont typeface="Wingdings 2" pitchFamily="18" charset="2"/>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permasalahan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hukum</a:t>
            </a:r>
            <a:r>
              <a:rPr lang="en-US" sz="1400" b="1" dirty="0">
                <a:latin typeface="Times New Roman" pitchFamily="18" charset="0"/>
                <a:cs typeface="Times New Roman" pitchFamily="18" charset="0"/>
              </a:rPr>
              <a:t> yang  </a:t>
            </a:r>
          </a:p>
          <a:p>
            <a:pPr algn="just">
              <a:lnSpc>
                <a:spcPct val="70000"/>
              </a:lnSpc>
              <a:spcBef>
                <a:spcPct val="50000"/>
              </a:spcBef>
              <a:buFont typeface="Wingdings 2" pitchFamily="18" charset="2"/>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berkemba</a:t>
            </a:r>
            <a:r>
              <a:rPr lang="en-US" sz="1200" b="1" dirty="0" err="1"/>
              <a:t>ng</a:t>
            </a:r>
            <a:r>
              <a:rPr lang="en-US" sz="1100" dirty="0"/>
              <a:t> </a:t>
            </a:r>
          </a:p>
        </p:txBody>
      </p:sp>
      <p:sp>
        <p:nvSpPr>
          <p:cNvPr id="24" name="Oval 34"/>
          <p:cNvSpPr>
            <a:spLocks noChangeArrowheads="1"/>
          </p:cNvSpPr>
          <p:nvPr/>
        </p:nvSpPr>
        <p:spPr bwMode="auto">
          <a:xfrm>
            <a:off x="3428992" y="1071546"/>
            <a:ext cx="1752600" cy="609600"/>
          </a:xfrm>
          <a:prstGeom prst="ellipse">
            <a:avLst/>
          </a:prstGeom>
          <a:solidFill>
            <a:srgbClr val="FFFF00"/>
          </a:solidFill>
          <a:ln w="9525">
            <a:solidFill>
              <a:schemeClr val="accent1"/>
            </a:solidFill>
            <a:round/>
            <a:headEnd/>
            <a:tailEnd/>
          </a:ln>
          <a:effectLst/>
        </p:spPr>
        <p:txBody>
          <a:bodyPr wrap="none" anchor="ctr"/>
          <a:lstStyle/>
          <a:p>
            <a:pPr algn="ctr">
              <a:defRPr/>
            </a:pPr>
            <a:r>
              <a:rPr lang="en-US" b="1" dirty="0">
                <a:solidFill>
                  <a:schemeClr val="accent4">
                    <a:lumMod val="10000"/>
                  </a:schemeClr>
                </a:solidFill>
                <a:latin typeface="Times New Roman" pitchFamily="18" charset="0"/>
                <a:cs typeface="Arial" pitchFamily="34" charset="0"/>
              </a:rPr>
              <a:t>PRIMER</a:t>
            </a:r>
          </a:p>
        </p:txBody>
      </p:sp>
      <p:sp>
        <p:nvSpPr>
          <p:cNvPr id="26647" name="Text Box 35"/>
          <p:cNvSpPr txBox="1">
            <a:spLocks noChangeArrowheads="1"/>
          </p:cNvSpPr>
          <p:nvPr/>
        </p:nvSpPr>
        <p:spPr bwMode="auto">
          <a:xfrm>
            <a:off x="-71470" y="4643446"/>
            <a:ext cx="1785950" cy="517065"/>
          </a:xfrm>
          <a:prstGeom prst="rect">
            <a:avLst/>
          </a:prstGeom>
          <a:noFill/>
          <a:ln w="9525">
            <a:noFill/>
            <a:miter lim="800000"/>
            <a:headEnd/>
            <a:tailEnd/>
          </a:ln>
        </p:spPr>
        <p:txBody>
          <a:bodyPr wrap="square">
            <a:spAutoFit/>
          </a:bodyPr>
          <a:lstStyle/>
          <a:p>
            <a:pPr>
              <a:lnSpc>
                <a:spcPct val="90000"/>
              </a:lnSpc>
              <a:spcBef>
                <a:spcPct val="50000"/>
              </a:spcBef>
              <a:buFont typeface="Wingdings" pitchFamily="2" charset="2"/>
              <a:buChar char="J"/>
            </a:pPr>
            <a:r>
              <a:rPr lang="en-US" sz="1100" dirty="0"/>
              <a:t> </a:t>
            </a:r>
            <a:r>
              <a:rPr lang="en-US" sz="1200" b="1" dirty="0">
                <a:solidFill>
                  <a:schemeClr val="accent4">
                    <a:lumMod val="10000"/>
                  </a:schemeClr>
                </a:solidFill>
              </a:rPr>
              <a:t>As </a:t>
            </a:r>
            <a:r>
              <a:rPr lang="en-US" sz="1200" b="1" dirty="0" err="1">
                <a:solidFill>
                  <a:schemeClr val="accent4">
                    <a:lumMod val="10000"/>
                  </a:schemeClr>
                </a:solidFill>
              </a:rPr>
              <a:t>sunnah</a:t>
            </a:r>
            <a:endParaRPr lang="en-US" sz="1200" b="1" dirty="0">
              <a:solidFill>
                <a:schemeClr val="accent4">
                  <a:lumMod val="10000"/>
                </a:schemeClr>
              </a:solidFill>
            </a:endParaRPr>
          </a:p>
          <a:p>
            <a:pPr>
              <a:lnSpc>
                <a:spcPct val="90000"/>
              </a:lnSpc>
              <a:spcBef>
                <a:spcPct val="50000"/>
              </a:spcBef>
              <a:buFont typeface="Wingdings" pitchFamily="2" charset="2"/>
              <a:buChar char="J"/>
            </a:pPr>
            <a:r>
              <a:rPr lang="en-US" sz="1200" b="1" dirty="0">
                <a:solidFill>
                  <a:schemeClr val="accent4">
                    <a:lumMod val="10000"/>
                  </a:schemeClr>
                </a:solidFill>
              </a:rPr>
              <a:t> </a:t>
            </a:r>
            <a:r>
              <a:rPr lang="en-US" sz="1200" b="1" dirty="0" err="1">
                <a:solidFill>
                  <a:schemeClr val="accent4">
                    <a:lumMod val="10000"/>
                  </a:schemeClr>
                </a:solidFill>
              </a:rPr>
              <a:t>Ijtihad</a:t>
            </a:r>
            <a:endParaRPr lang="en-US" sz="1200" b="1" dirty="0">
              <a:solidFill>
                <a:schemeClr val="accent4">
                  <a:lumMod val="10000"/>
                </a:schemeClr>
              </a:solidFill>
            </a:endParaRPr>
          </a:p>
        </p:txBody>
      </p:sp>
      <p:cxnSp>
        <p:nvCxnSpPr>
          <p:cNvPr id="26648" name="AutoShape 36"/>
          <p:cNvCxnSpPr>
            <a:cxnSpLocks noChangeShapeType="1"/>
            <a:stCxn id="24" idx="4"/>
            <a:endCxn id="26627" idx="0"/>
          </p:cNvCxnSpPr>
          <p:nvPr/>
        </p:nvCxnSpPr>
        <p:spPr bwMode="auto">
          <a:xfrm rot="5400000" flipH="1">
            <a:off x="2383623" y="-240523"/>
            <a:ext cx="466724" cy="3376614"/>
          </a:xfrm>
          <a:prstGeom prst="bentConnector5">
            <a:avLst>
              <a:gd name="adj1" fmla="val -48980"/>
              <a:gd name="adj2" fmla="val 49224"/>
              <a:gd name="adj3" fmla="val 148980"/>
            </a:avLst>
          </a:prstGeom>
          <a:noFill/>
          <a:ln w="9525">
            <a:solidFill>
              <a:schemeClr val="tx1"/>
            </a:solidFill>
            <a:miter lim="800000"/>
            <a:headEnd/>
            <a:tailEnd type="triangle" w="med" len="med"/>
          </a:ln>
        </p:spPr>
      </p:cxnSp>
      <p:cxnSp>
        <p:nvCxnSpPr>
          <p:cNvPr id="26649" name="AutoShape 37"/>
          <p:cNvCxnSpPr>
            <a:cxnSpLocks noChangeShapeType="1"/>
          </p:cNvCxnSpPr>
          <p:nvPr/>
        </p:nvCxnSpPr>
        <p:spPr bwMode="auto">
          <a:xfrm rot="10800000" flipV="1">
            <a:off x="2285984" y="1643050"/>
            <a:ext cx="2005804" cy="1928826"/>
          </a:xfrm>
          <a:prstGeom prst="bentConnector3">
            <a:avLst>
              <a:gd name="adj1" fmla="val 50000"/>
            </a:avLst>
          </a:prstGeom>
          <a:noFill/>
          <a:ln w="9525">
            <a:solidFill>
              <a:schemeClr val="tx1"/>
            </a:solidFill>
            <a:miter lim="800000"/>
            <a:headEnd/>
            <a:tailEnd type="triangle" w="med" len="med"/>
          </a:ln>
        </p:spPr>
      </p:cxnSp>
      <p:cxnSp>
        <p:nvCxnSpPr>
          <p:cNvPr id="26650" name="AutoShape 38"/>
          <p:cNvCxnSpPr>
            <a:cxnSpLocks noChangeShapeType="1"/>
            <a:stCxn id="24" idx="4"/>
            <a:endCxn id="26638" idx="0"/>
          </p:cNvCxnSpPr>
          <p:nvPr/>
        </p:nvCxnSpPr>
        <p:spPr bwMode="auto">
          <a:xfrm rot="16200000" flipH="1">
            <a:off x="4207661" y="1778777"/>
            <a:ext cx="1390664" cy="1195402"/>
          </a:xfrm>
          <a:prstGeom prst="bentConnector3">
            <a:avLst>
              <a:gd name="adj1" fmla="val 50000"/>
            </a:avLst>
          </a:prstGeom>
          <a:noFill/>
          <a:ln w="9525">
            <a:solidFill>
              <a:schemeClr val="tx1"/>
            </a:solidFill>
            <a:miter lim="800000"/>
            <a:headEnd/>
            <a:tailEnd type="triangle" w="med" len="med"/>
          </a:ln>
        </p:spPr>
      </p:cxnSp>
      <p:cxnSp>
        <p:nvCxnSpPr>
          <p:cNvPr id="26651" name="AutoShape 39"/>
          <p:cNvCxnSpPr>
            <a:cxnSpLocks noChangeShapeType="1"/>
            <a:stCxn id="24" idx="4"/>
            <a:endCxn id="20" idx="0"/>
          </p:cNvCxnSpPr>
          <p:nvPr/>
        </p:nvCxnSpPr>
        <p:spPr bwMode="auto">
          <a:xfrm rot="5400000" flipH="1" flipV="1">
            <a:off x="5634044" y="-42892"/>
            <a:ext cx="395286" cy="3052790"/>
          </a:xfrm>
          <a:prstGeom prst="bentConnector5">
            <a:avLst>
              <a:gd name="adj1" fmla="val -57832"/>
              <a:gd name="adj2" fmla="val 51482"/>
              <a:gd name="adj3" fmla="val 157832"/>
            </a:avLst>
          </a:prstGeom>
          <a:noFill/>
          <a:ln w="9525">
            <a:solidFill>
              <a:schemeClr val="tx1"/>
            </a:solidFill>
            <a:miter lim="800000"/>
            <a:headEnd/>
            <a:tailEnd type="triangle" w="med" len="med"/>
          </a:ln>
        </p:spPr>
      </p:cxnSp>
      <p:sp>
        <p:nvSpPr>
          <p:cNvPr id="26652" name="Text Box 40"/>
          <p:cNvSpPr txBox="1">
            <a:spLocks noChangeArrowheads="1"/>
          </p:cNvSpPr>
          <p:nvPr/>
        </p:nvSpPr>
        <p:spPr bwMode="auto">
          <a:xfrm>
            <a:off x="990600" y="457200"/>
            <a:ext cx="7224738" cy="437043"/>
          </a:xfrm>
          <a:prstGeom prst="rect">
            <a:avLst/>
          </a:prstGeom>
          <a:noFill/>
          <a:ln w="9525">
            <a:noFill/>
            <a:miter lim="800000"/>
            <a:headEnd/>
            <a:tailEnd/>
          </a:ln>
        </p:spPr>
        <p:txBody>
          <a:bodyPr wrap="square">
            <a:spAutoFit/>
          </a:bodyPr>
          <a:lstStyle/>
          <a:p>
            <a:pPr algn="just">
              <a:lnSpc>
                <a:spcPct val="80000"/>
              </a:lnSpc>
              <a:spcBef>
                <a:spcPct val="50000"/>
              </a:spcBef>
            </a:pPr>
            <a:r>
              <a:rPr lang="en-US" sz="2800" dirty="0" err="1">
                <a:solidFill>
                  <a:schemeClr val="accent4">
                    <a:lumMod val="10000"/>
                  </a:schemeClr>
                </a:solidFill>
                <a:latin typeface="Tahoma" pitchFamily="34" charset="0"/>
              </a:rPr>
              <a:t>Sumber</a:t>
            </a:r>
            <a:r>
              <a:rPr lang="en-US" sz="2800" dirty="0">
                <a:solidFill>
                  <a:schemeClr val="accent4">
                    <a:lumMod val="10000"/>
                  </a:schemeClr>
                </a:solidFill>
                <a:latin typeface="Tahoma" pitchFamily="34" charset="0"/>
              </a:rPr>
              <a:t> </a:t>
            </a:r>
            <a:r>
              <a:rPr lang="en-US" sz="2800" dirty="0" err="1">
                <a:solidFill>
                  <a:schemeClr val="accent4">
                    <a:lumMod val="10000"/>
                  </a:schemeClr>
                </a:solidFill>
                <a:latin typeface="Tahoma" pitchFamily="34" charset="0"/>
              </a:rPr>
              <a:t>Hukum</a:t>
            </a:r>
            <a:r>
              <a:rPr lang="en-US" sz="2800" dirty="0">
                <a:solidFill>
                  <a:schemeClr val="accent4">
                    <a:lumMod val="10000"/>
                  </a:schemeClr>
                </a:solidFill>
                <a:latin typeface="Tahoma" pitchFamily="34" charset="0"/>
              </a:rPr>
              <a:t> </a:t>
            </a:r>
            <a:r>
              <a:rPr lang="en-US" sz="2800" dirty="0" err="1">
                <a:solidFill>
                  <a:schemeClr val="accent4">
                    <a:lumMod val="10000"/>
                  </a:schemeClr>
                </a:solidFill>
                <a:latin typeface="Tahoma" pitchFamily="34" charset="0"/>
              </a:rPr>
              <a:t>Fiqh</a:t>
            </a:r>
            <a:r>
              <a:rPr lang="en-US" sz="2800" dirty="0">
                <a:solidFill>
                  <a:schemeClr val="accent4">
                    <a:lumMod val="10000"/>
                  </a:schemeClr>
                </a:solidFill>
                <a:latin typeface="Tahoma" pitchFamily="34" charset="0"/>
              </a:rPr>
              <a:t> </a:t>
            </a:r>
            <a:r>
              <a:rPr lang="en-US" sz="2800" dirty="0" err="1">
                <a:solidFill>
                  <a:schemeClr val="accent4">
                    <a:lumMod val="10000"/>
                  </a:schemeClr>
                </a:solidFill>
                <a:latin typeface="Tahoma" pitchFamily="34" charset="0"/>
              </a:rPr>
              <a:t>Muamalah</a:t>
            </a:r>
            <a:r>
              <a:rPr lang="en-US" sz="2800" dirty="0">
                <a:solidFill>
                  <a:schemeClr val="accent4">
                    <a:lumMod val="10000"/>
                  </a:schemeClr>
                </a:solidFill>
                <a:latin typeface="Tahoma" pitchFamily="34" charset="0"/>
              </a:rPr>
              <a:t> </a:t>
            </a:r>
            <a:r>
              <a:rPr lang="en-US" sz="2800" dirty="0" err="1">
                <a:solidFill>
                  <a:schemeClr val="accent4">
                    <a:lumMod val="10000"/>
                  </a:schemeClr>
                </a:solidFill>
                <a:latin typeface="Tahoma" pitchFamily="34" charset="0"/>
              </a:rPr>
              <a:t>Maliyah</a:t>
            </a:r>
            <a:endParaRPr lang="en-US" sz="2800" dirty="0">
              <a:solidFill>
                <a:schemeClr val="accent4">
                  <a:lumMod val="10000"/>
                </a:schemeClr>
              </a:solidFill>
              <a:latin typeface="Tahoma" pitchFamily="34" charset="0"/>
            </a:endParaRPr>
          </a:p>
        </p:txBody>
      </p:sp>
      <p:sp>
        <p:nvSpPr>
          <p:cNvPr id="26653" name="Text Box 41"/>
          <p:cNvSpPr txBox="1">
            <a:spLocks noChangeArrowheads="1"/>
          </p:cNvSpPr>
          <p:nvPr/>
        </p:nvSpPr>
        <p:spPr bwMode="auto">
          <a:xfrm>
            <a:off x="571472" y="6286520"/>
            <a:ext cx="4000528" cy="276999"/>
          </a:xfrm>
          <a:prstGeom prst="rect">
            <a:avLst/>
          </a:prstGeom>
          <a:noFill/>
          <a:ln w="9525">
            <a:noFill/>
            <a:miter lim="800000"/>
            <a:headEnd/>
            <a:tailEnd/>
          </a:ln>
        </p:spPr>
        <p:txBody>
          <a:bodyPr wrap="square">
            <a:spAutoFit/>
          </a:bodyPr>
          <a:lstStyle/>
          <a:p>
            <a:pPr>
              <a:spcBef>
                <a:spcPct val="50000"/>
              </a:spcBef>
            </a:pPr>
            <a:r>
              <a:rPr lang="en-US" sz="1200" dirty="0">
                <a:sym typeface="Wingdings 2" pitchFamily="18" charset="2"/>
              </a:rPr>
              <a:t></a:t>
            </a:r>
            <a:r>
              <a:rPr lang="en-US" sz="1200" dirty="0"/>
              <a:t> </a:t>
            </a:r>
            <a:r>
              <a:rPr lang="en-US" sz="1200" b="1" dirty="0" err="1"/>
              <a:t>Melihat</a:t>
            </a:r>
            <a:r>
              <a:rPr lang="en-US" sz="1200" b="1" dirty="0"/>
              <a:t> </a:t>
            </a:r>
            <a:r>
              <a:rPr lang="en-US" sz="1200" b="1" dirty="0" err="1"/>
              <a:t>Konteks</a:t>
            </a:r>
            <a:r>
              <a:rPr lang="en-US" sz="1200" b="1" dirty="0"/>
              <a:t> </a:t>
            </a:r>
            <a:r>
              <a:rPr lang="en-US" sz="1200" b="1" dirty="0" err="1"/>
              <a:t>Periwayatan</a:t>
            </a:r>
            <a:r>
              <a:rPr lang="en-US" sz="1200" b="1" dirty="0"/>
              <a:t> </a:t>
            </a:r>
            <a:r>
              <a:rPr lang="en-US" sz="1200" b="1" dirty="0" err="1"/>
              <a:t>sunnah</a:t>
            </a:r>
            <a:endParaRPr lang="en-US" sz="1200" b="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3"/>
          <p:cNvSpPr>
            <a:spLocks noChangeArrowheads="1"/>
          </p:cNvSpPr>
          <p:nvPr/>
        </p:nvSpPr>
        <p:spPr bwMode="auto">
          <a:xfrm>
            <a:off x="285720" y="857232"/>
            <a:ext cx="1714512" cy="714380"/>
          </a:xfrm>
          <a:prstGeom prst="ellipse">
            <a:avLst/>
          </a:prstGeom>
          <a:solidFill>
            <a:srgbClr val="FFFF00"/>
          </a:solidFill>
          <a:ln w="9525">
            <a:solidFill>
              <a:schemeClr val="accent1"/>
            </a:solidFill>
            <a:round/>
            <a:headEnd/>
            <a:tailEnd/>
          </a:ln>
        </p:spPr>
        <p:txBody>
          <a:bodyPr wrap="none" anchor="ctr"/>
          <a:lstStyle/>
          <a:p>
            <a:pPr algn="ctr"/>
            <a:r>
              <a:rPr lang="en-US" sz="1600" b="1" dirty="0">
                <a:solidFill>
                  <a:schemeClr val="accent4">
                    <a:lumMod val="10000"/>
                  </a:schemeClr>
                </a:solidFill>
              </a:rPr>
              <a:t>ISTIHSAN</a:t>
            </a:r>
          </a:p>
        </p:txBody>
      </p:sp>
      <p:sp>
        <p:nvSpPr>
          <p:cNvPr id="3" name="Oval 8"/>
          <p:cNvSpPr>
            <a:spLocks noChangeArrowheads="1"/>
          </p:cNvSpPr>
          <p:nvPr/>
        </p:nvSpPr>
        <p:spPr bwMode="auto">
          <a:xfrm>
            <a:off x="3143240" y="1785926"/>
            <a:ext cx="1857388" cy="428628"/>
          </a:xfrm>
          <a:prstGeom prst="ellipse">
            <a:avLst/>
          </a:prstGeom>
          <a:solidFill>
            <a:srgbClr val="FFFF00"/>
          </a:solidFill>
          <a:ln w="9525">
            <a:solidFill>
              <a:schemeClr val="accent2"/>
            </a:solidFill>
            <a:round/>
            <a:headEnd/>
            <a:tailEnd/>
          </a:ln>
          <a:effectLst/>
        </p:spPr>
        <p:txBody>
          <a:bodyPr wrap="none" anchor="ctr"/>
          <a:lstStyle/>
          <a:p>
            <a:pPr algn="ctr">
              <a:defRPr/>
            </a:pPr>
            <a:r>
              <a:rPr lang="en-US" sz="1600" b="1" dirty="0">
                <a:solidFill>
                  <a:schemeClr val="accent4">
                    <a:lumMod val="10000"/>
                  </a:schemeClr>
                </a:solidFill>
                <a:cs typeface="Arial" pitchFamily="34" charset="0"/>
              </a:rPr>
              <a:t>ISTISLAH</a:t>
            </a:r>
          </a:p>
        </p:txBody>
      </p:sp>
      <p:sp>
        <p:nvSpPr>
          <p:cNvPr id="27652" name="Oval 14"/>
          <p:cNvSpPr>
            <a:spLocks noChangeArrowheads="1"/>
          </p:cNvSpPr>
          <p:nvPr/>
        </p:nvSpPr>
        <p:spPr bwMode="auto">
          <a:xfrm>
            <a:off x="7072330" y="1000108"/>
            <a:ext cx="1214446" cy="357190"/>
          </a:xfrm>
          <a:prstGeom prst="ellipse">
            <a:avLst/>
          </a:prstGeom>
          <a:solidFill>
            <a:srgbClr val="FFFF00"/>
          </a:solidFill>
          <a:ln w="9525">
            <a:solidFill>
              <a:srgbClr val="996633"/>
            </a:solidFill>
            <a:round/>
            <a:headEnd/>
            <a:tailEnd/>
          </a:ln>
        </p:spPr>
        <p:txBody>
          <a:bodyPr wrap="none" anchor="ctr"/>
          <a:lstStyle/>
          <a:p>
            <a:pPr algn="ctr"/>
            <a:r>
              <a:rPr lang="en-US" sz="1600" b="1" dirty="0">
                <a:solidFill>
                  <a:schemeClr val="accent4">
                    <a:lumMod val="10000"/>
                  </a:schemeClr>
                </a:solidFill>
              </a:rPr>
              <a:t>AL ‘URF</a:t>
            </a:r>
          </a:p>
        </p:txBody>
      </p:sp>
      <p:sp>
        <p:nvSpPr>
          <p:cNvPr id="27653" name="Text Box 15"/>
          <p:cNvSpPr txBox="1">
            <a:spLocks noChangeArrowheads="1"/>
          </p:cNvSpPr>
          <p:nvPr/>
        </p:nvSpPr>
        <p:spPr bwMode="auto">
          <a:xfrm>
            <a:off x="5786446" y="1714488"/>
            <a:ext cx="3357554" cy="523220"/>
          </a:xfrm>
          <a:prstGeom prst="rect">
            <a:avLst/>
          </a:prstGeom>
          <a:noFill/>
          <a:ln w="9525">
            <a:solidFill>
              <a:schemeClr val="tx1"/>
            </a:solidFill>
            <a:miter lim="800000"/>
            <a:headEnd/>
            <a:tailEnd/>
          </a:ln>
        </p:spPr>
        <p:txBody>
          <a:bodyPr wrap="square">
            <a:spAutoFit/>
          </a:bodyPr>
          <a:lstStyle/>
          <a:p>
            <a:pPr>
              <a:spcBef>
                <a:spcPct val="50000"/>
              </a:spcBef>
            </a:pPr>
            <a:r>
              <a:rPr lang="en-US" sz="1400" dirty="0">
                <a:sym typeface="Wingdings 2" pitchFamily="18" charset="2"/>
              </a:rPr>
              <a:t></a:t>
            </a:r>
            <a:r>
              <a:rPr lang="en-US" sz="1100" dirty="0"/>
              <a:t> </a:t>
            </a:r>
            <a:r>
              <a:rPr lang="en-US" sz="1400" b="1" dirty="0" err="1">
                <a:latin typeface="Times New Roman" pitchFamily="18" charset="0"/>
                <a:cs typeface="Times New Roman" pitchFamily="18" charset="0"/>
              </a:rPr>
              <a:t>Kebiasaan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kelompok</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masyarakat</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akan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sesuatu</a:t>
            </a:r>
            <a:r>
              <a:rPr lang="en-US" sz="1400" b="1" dirty="0">
                <a:latin typeface="Times New Roman" pitchFamily="18" charset="0"/>
                <a:cs typeface="Times New Roman" pitchFamily="18" charset="0"/>
              </a:rPr>
              <a:t> yang </a:t>
            </a:r>
            <a:r>
              <a:rPr lang="en-US" sz="1400" b="1" dirty="0" err="1">
                <a:latin typeface="Times New Roman" pitchFamily="18" charset="0"/>
                <a:cs typeface="Times New Roman" pitchFamily="18" charset="0"/>
              </a:rPr>
              <a:t>menjadi</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rujukan</a:t>
            </a:r>
            <a:endParaRPr lang="en-US" sz="1400" b="1" dirty="0">
              <a:latin typeface="Times New Roman" pitchFamily="18" charset="0"/>
              <a:cs typeface="Times New Roman" pitchFamily="18" charset="0"/>
            </a:endParaRPr>
          </a:p>
        </p:txBody>
      </p:sp>
      <p:sp>
        <p:nvSpPr>
          <p:cNvPr id="27654" name="Text Box 27"/>
          <p:cNvSpPr txBox="1">
            <a:spLocks noChangeArrowheads="1"/>
          </p:cNvSpPr>
          <p:nvPr/>
        </p:nvSpPr>
        <p:spPr bwMode="auto">
          <a:xfrm>
            <a:off x="0" y="2857496"/>
            <a:ext cx="2786050" cy="1686616"/>
          </a:xfrm>
          <a:prstGeom prst="rect">
            <a:avLst/>
          </a:prstGeom>
          <a:noFill/>
          <a:ln w="9525">
            <a:noFill/>
            <a:miter lim="800000"/>
            <a:headEnd/>
            <a:tailEnd/>
          </a:ln>
        </p:spPr>
        <p:txBody>
          <a:bodyPr wrap="square">
            <a:spAutoFit/>
          </a:bodyPr>
          <a:lstStyle/>
          <a:p>
            <a:pPr algn="just">
              <a:lnSpc>
                <a:spcPct val="90000"/>
              </a:lnSpc>
              <a:spcBef>
                <a:spcPct val="50000"/>
              </a:spcBef>
              <a:buFont typeface="Wingdings" pitchFamily="2" charset="2"/>
              <a:buChar char="J"/>
            </a:pPr>
            <a:r>
              <a:rPr lang="en-US" sz="1100" dirty="0"/>
              <a:t> </a:t>
            </a:r>
            <a:r>
              <a:rPr lang="en-US" sz="1400" b="1" dirty="0" err="1">
                <a:latin typeface="Times New Roman" pitchFamily="18" charset="0"/>
                <a:cs typeface="Times New Roman" pitchFamily="18" charset="0"/>
              </a:rPr>
              <a:t>Istihsan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Qiyas</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daruri</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sunnah</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Ijma</a:t>
            </a:r>
            <a:endParaRPr lang="en-US" sz="1400" b="1" dirty="0">
              <a:latin typeface="Times New Roman" pitchFamily="18" charset="0"/>
              <a:cs typeface="Times New Roman" pitchFamily="18" charset="0"/>
            </a:endParaRPr>
          </a:p>
          <a:p>
            <a:pPr algn="just">
              <a:lnSpc>
                <a:spcPct val="90000"/>
              </a:lnSpc>
              <a:spcBef>
                <a:spcPct val="50000"/>
              </a:spcBef>
              <a:buFont typeface="Wingdings" pitchFamily="2" charset="2"/>
              <a:buChar char="J"/>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Istihsan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lebih</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diutamakan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dari</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Qiyas</a:t>
            </a:r>
            <a:endParaRPr lang="en-US" sz="1400" b="1" dirty="0">
              <a:latin typeface="Times New Roman" pitchFamily="18" charset="0"/>
              <a:cs typeface="Times New Roman" pitchFamily="18" charset="0"/>
            </a:endParaRPr>
          </a:p>
          <a:p>
            <a:pPr algn="just">
              <a:lnSpc>
                <a:spcPct val="90000"/>
              </a:lnSpc>
              <a:spcBef>
                <a:spcPct val="50000"/>
              </a:spcBef>
              <a:buFont typeface="Wingdings" pitchFamily="2" charset="2"/>
              <a:buChar char="J"/>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dilakukan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jika</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ada</a:t>
            </a:r>
            <a:r>
              <a:rPr lang="en-US" sz="1400" b="1" dirty="0">
                <a:latin typeface="Times New Roman" pitchFamily="18" charset="0"/>
                <a:cs typeface="Times New Roman" pitchFamily="18" charset="0"/>
              </a:rPr>
              <a:t> Nash </a:t>
            </a:r>
            <a:r>
              <a:rPr lang="en-US" sz="1400" b="1" dirty="0" err="1">
                <a:latin typeface="Times New Roman" pitchFamily="18" charset="0"/>
                <a:cs typeface="Times New Roman" pitchFamily="18" charset="0"/>
              </a:rPr>
              <a:t>dlm</a:t>
            </a:r>
            <a:r>
              <a:rPr lang="en-US" sz="1400" b="1" dirty="0">
                <a:latin typeface="Times New Roman" pitchFamily="18" charset="0"/>
                <a:cs typeface="Times New Roman" pitchFamily="18" charset="0"/>
              </a:rPr>
              <a:t> Al Qur’an,</a:t>
            </a:r>
          </a:p>
          <a:p>
            <a:pPr algn="just">
              <a:lnSpc>
                <a:spcPct val="50000"/>
              </a:lnSpc>
              <a:spcBef>
                <a:spcPct val="50000"/>
              </a:spcBef>
              <a:buFont typeface="Wingdings" pitchFamily="2" charset="2"/>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Sunnah</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Ijma</a:t>
            </a:r>
            <a:endParaRPr lang="en-US" sz="1400" b="1" dirty="0">
              <a:latin typeface="Times New Roman" pitchFamily="18" charset="0"/>
              <a:cs typeface="Times New Roman" pitchFamily="18" charset="0"/>
            </a:endParaRPr>
          </a:p>
        </p:txBody>
      </p:sp>
      <p:sp>
        <p:nvSpPr>
          <p:cNvPr id="27655" name="Oval 28"/>
          <p:cNvSpPr>
            <a:spLocks noChangeArrowheads="1"/>
          </p:cNvSpPr>
          <p:nvPr/>
        </p:nvSpPr>
        <p:spPr bwMode="auto">
          <a:xfrm>
            <a:off x="3643306" y="714356"/>
            <a:ext cx="2057400" cy="685800"/>
          </a:xfrm>
          <a:prstGeom prst="ellipse">
            <a:avLst/>
          </a:prstGeom>
          <a:solidFill>
            <a:srgbClr val="FFFF00"/>
          </a:solidFill>
          <a:ln w="9525">
            <a:solidFill>
              <a:schemeClr val="bg2"/>
            </a:solidFill>
            <a:round/>
            <a:headEnd/>
            <a:tailEnd/>
          </a:ln>
        </p:spPr>
        <p:txBody>
          <a:bodyPr wrap="none" anchor="ctr"/>
          <a:lstStyle/>
          <a:p>
            <a:pPr algn="ctr"/>
            <a:r>
              <a:rPr lang="en-US" b="1" dirty="0">
                <a:solidFill>
                  <a:schemeClr val="accent4">
                    <a:lumMod val="10000"/>
                  </a:schemeClr>
                </a:solidFill>
                <a:latin typeface="Times New Roman" pitchFamily="18" charset="0"/>
              </a:rPr>
              <a:t>SEKUNDER</a:t>
            </a:r>
          </a:p>
        </p:txBody>
      </p:sp>
      <p:sp>
        <p:nvSpPr>
          <p:cNvPr id="27656" name="Text Box 29"/>
          <p:cNvSpPr txBox="1">
            <a:spLocks noChangeArrowheads="1"/>
          </p:cNvSpPr>
          <p:nvPr/>
        </p:nvSpPr>
        <p:spPr bwMode="auto">
          <a:xfrm>
            <a:off x="-500098" y="2214554"/>
            <a:ext cx="3286148" cy="501676"/>
          </a:xfrm>
          <a:prstGeom prst="rect">
            <a:avLst/>
          </a:prstGeom>
          <a:noFill/>
          <a:ln w="9525">
            <a:solidFill>
              <a:schemeClr val="tx1"/>
            </a:solidFill>
            <a:miter lim="800000"/>
            <a:headEnd/>
            <a:tailEnd/>
          </a:ln>
        </p:spPr>
        <p:txBody>
          <a:bodyPr wrap="square">
            <a:spAutoFit/>
          </a:bodyPr>
          <a:lstStyle/>
          <a:p>
            <a:pPr>
              <a:lnSpc>
                <a:spcPct val="70000"/>
              </a:lnSpc>
              <a:spcBef>
                <a:spcPct val="50000"/>
              </a:spcBef>
              <a:buFont typeface="Wingdings 2" pitchFamily="18" charset="2"/>
              <a:buNone/>
            </a:pPr>
            <a:r>
              <a:rPr lang="en-US" sz="1400" dirty="0">
                <a:sym typeface="Wingdings 2" pitchFamily="18" charset="2"/>
              </a:rPr>
              <a:t></a:t>
            </a:r>
            <a:r>
              <a:rPr lang="en-US" sz="1100" dirty="0"/>
              <a:t> </a:t>
            </a:r>
            <a:r>
              <a:rPr lang="en-US" sz="1400" b="1" dirty="0" err="1">
                <a:latin typeface="Times New Roman" pitchFamily="18" charset="0"/>
                <a:cs typeface="Times New Roman" pitchFamily="18" charset="0"/>
              </a:rPr>
              <a:t>meninggalkan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Qiyas</a:t>
            </a:r>
            <a:endParaRPr lang="en-US" sz="1400" b="1" dirty="0">
              <a:latin typeface="Times New Roman" pitchFamily="18" charset="0"/>
              <a:cs typeface="Times New Roman" pitchFamily="18" charset="0"/>
            </a:endParaRPr>
          </a:p>
          <a:p>
            <a:pPr>
              <a:lnSpc>
                <a:spcPct val="70000"/>
              </a:lnSpc>
              <a:spcBef>
                <a:spcPct val="50000"/>
              </a:spcBef>
              <a:buFont typeface="Wingdings 2" pitchFamily="18" charset="2"/>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karena</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adan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alasan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yg</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lebih</a:t>
            </a:r>
            <a:r>
              <a:rPr lang="en-US" sz="1100" dirty="0"/>
              <a:t> </a:t>
            </a:r>
            <a:r>
              <a:rPr lang="en-US" sz="1100" dirty="0" err="1"/>
              <a:t>kuat</a:t>
            </a:r>
            <a:endParaRPr lang="en-US" sz="1100" dirty="0"/>
          </a:p>
        </p:txBody>
      </p:sp>
      <p:sp>
        <p:nvSpPr>
          <p:cNvPr id="27657" name="Text Box 32"/>
          <p:cNvSpPr txBox="1">
            <a:spLocks noChangeArrowheads="1"/>
          </p:cNvSpPr>
          <p:nvPr/>
        </p:nvSpPr>
        <p:spPr bwMode="auto">
          <a:xfrm>
            <a:off x="2857488" y="2357430"/>
            <a:ext cx="2928958" cy="764633"/>
          </a:xfrm>
          <a:prstGeom prst="rect">
            <a:avLst/>
          </a:prstGeom>
          <a:noFill/>
          <a:ln w="9525">
            <a:solidFill>
              <a:schemeClr val="tx1"/>
            </a:solidFill>
            <a:miter lim="800000"/>
            <a:headEnd/>
            <a:tailEnd/>
          </a:ln>
        </p:spPr>
        <p:txBody>
          <a:bodyPr wrap="square">
            <a:spAutoFit/>
          </a:bodyPr>
          <a:lstStyle/>
          <a:p>
            <a:pPr>
              <a:lnSpc>
                <a:spcPct val="70000"/>
              </a:lnSpc>
              <a:spcBef>
                <a:spcPct val="50000"/>
              </a:spcBef>
              <a:buFont typeface="Wingdings 2" pitchFamily="18" charset="2"/>
              <a:buNone/>
            </a:pPr>
            <a:r>
              <a:rPr lang="en-US" sz="1400" dirty="0">
                <a:sym typeface="Wingdings 2" pitchFamily="18" charset="2"/>
              </a:rPr>
              <a:t></a:t>
            </a:r>
            <a:r>
              <a:rPr lang="en-US" sz="1100" dirty="0"/>
              <a:t> </a:t>
            </a:r>
            <a:r>
              <a:rPr lang="en-US" sz="1400" b="1" dirty="0" err="1">
                <a:latin typeface="Times New Roman" pitchFamily="18" charset="0"/>
                <a:cs typeface="Times New Roman" pitchFamily="18" charset="0"/>
              </a:rPr>
              <a:t>Penetapan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hukum</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berlandaskan</a:t>
            </a:r>
            <a:r>
              <a:rPr lang="en-US" sz="1400" b="1" dirty="0">
                <a:latin typeface="Times New Roman" pitchFamily="18" charset="0"/>
                <a:cs typeface="Times New Roman" pitchFamily="18" charset="0"/>
              </a:rPr>
              <a:t> </a:t>
            </a:r>
          </a:p>
          <a:p>
            <a:pPr>
              <a:lnSpc>
                <a:spcPct val="70000"/>
              </a:lnSpc>
              <a:spcBef>
                <a:spcPct val="50000"/>
              </a:spcBef>
              <a:buFont typeface="Wingdings 2" pitchFamily="18" charset="2"/>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kepentingan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umum</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mashlahat</a:t>
            </a:r>
            <a:r>
              <a:rPr lang="en-US" sz="1400" b="1" dirty="0">
                <a:latin typeface="Times New Roman" pitchFamily="18" charset="0"/>
                <a:cs typeface="Times New Roman" pitchFamily="18" charset="0"/>
              </a:rPr>
              <a:t>) </a:t>
            </a:r>
          </a:p>
          <a:p>
            <a:pPr>
              <a:lnSpc>
                <a:spcPct val="70000"/>
              </a:lnSpc>
              <a:spcBef>
                <a:spcPct val="50000"/>
              </a:spcBef>
              <a:buFont typeface="Wingdings 2" pitchFamily="18" charset="2"/>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yg</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tidak</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terdapat</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dalam</a:t>
            </a:r>
            <a:r>
              <a:rPr lang="en-US" sz="1400" b="1" dirty="0">
                <a:latin typeface="Times New Roman" pitchFamily="18" charset="0"/>
                <a:cs typeface="Times New Roman" pitchFamily="18" charset="0"/>
              </a:rPr>
              <a:t> Nash</a:t>
            </a:r>
          </a:p>
        </p:txBody>
      </p:sp>
      <p:cxnSp>
        <p:nvCxnSpPr>
          <p:cNvPr id="27658" name="AutoShape 33"/>
          <p:cNvCxnSpPr>
            <a:cxnSpLocks noChangeShapeType="1"/>
            <a:stCxn id="27650" idx="4"/>
            <a:endCxn id="27656" idx="0"/>
          </p:cNvCxnSpPr>
          <p:nvPr/>
        </p:nvCxnSpPr>
        <p:spPr bwMode="auto">
          <a:xfrm rot="5400000">
            <a:off x="821505" y="1893083"/>
            <a:ext cx="642942" cy="1588"/>
          </a:xfrm>
          <a:prstGeom prst="straightConnector1">
            <a:avLst/>
          </a:prstGeom>
          <a:noFill/>
          <a:ln w="9525">
            <a:solidFill>
              <a:schemeClr val="tx1"/>
            </a:solidFill>
            <a:round/>
            <a:headEnd/>
            <a:tailEnd type="triangle" w="med" len="med"/>
          </a:ln>
        </p:spPr>
      </p:cxnSp>
      <p:cxnSp>
        <p:nvCxnSpPr>
          <p:cNvPr id="27659" name="AutoShape 34"/>
          <p:cNvCxnSpPr>
            <a:cxnSpLocks noChangeShapeType="1"/>
            <a:stCxn id="3" idx="4"/>
            <a:endCxn id="27657" idx="0"/>
          </p:cNvCxnSpPr>
          <p:nvPr/>
        </p:nvCxnSpPr>
        <p:spPr bwMode="auto">
          <a:xfrm rot="16200000" flipH="1">
            <a:off x="4125512" y="2160975"/>
            <a:ext cx="142876" cy="250033"/>
          </a:xfrm>
          <a:prstGeom prst="straightConnector1">
            <a:avLst/>
          </a:prstGeom>
          <a:noFill/>
          <a:ln w="9525">
            <a:solidFill>
              <a:schemeClr val="tx1"/>
            </a:solidFill>
            <a:round/>
            <a:headEnd/>
            <a:tailEnd type="triangle" w="med" len="med"/>
          </a:ln>
        </p:spPr>
      </p:cxnSp>
      <p:cxnSp>
        <p:nvCxnSpPr>
          <p:cNvPr id="27660" name="AutoShape 35"/>
          <p:cNvCxnSpPr>
            <a:cxnSpLocks noChangeShapeType="1"/>
            <a:stCxn id="27652" idx="4"/>
            <a:endCxn id="27653" idx="0"/>
          </p:cNvCxnSpPr>
          <p:nvPr/>
        </p:nvCxnSpPr>
        <p:spPr bwMode="auto">
          <a:xfrm rot="5400000">
            <a:off x="7393793" y="1428728"/>
            <a:ext cx="357190" cy="214330"/>
          </a:xfrm>
          <a:prstGeom prst="straightConnector1">
            <a:avLst/>
          </a:prstGeom>
          <a:noFill/>
          <a:ln w="9525">
            <a:solidFill>
              <a:schemeClr val="tx1"/>
            </a:solidFill>
            <a:round/>
            <a:headEnd/>
            <a:tailEnd type="triangle" w="med" len="med"/>
          </a:ln>
        </p:spPr>
      </p:cxnSp>
      <p:sp>
        <p:nvSpPr>
          <p:cNvPr id="27661" name="Text Box 36"/>
          <p:cNvSpPr txBox="1">
            <a:spLocks noChangeArrowheads="1"/>
          </p:cNvSpPr>
          <p:nvPr/>
        </p:nvSpPr>
        <p:spPr bwMode="auto">
          <a:xfrm>
            <a:off x="2928926" y="3143248"/>
            <a:ext cx="3286148" cy="3828740"/>
          </a:xfrm>
          <a:prstGeom prst="rect">
            <a:avLst/>
          </a:prstGeom>
          <a:noFill/>
          <a:ln w="9525">
            <a:noFill/>
            <a:miter lim="800000"/>
            <a:headEnd/>
            <a:tailEnd/>
          </a:ln>
        </p:spPr>
        <p:txBody>
          <a:bodyPr wrap="square">
            <a:spAutoFit/>
          </a:bodyPr>
          <a:lstStyle/>
          <a:p>
            <a:pPr algn="just" defTabSz="173038" rtl="0">
              <a:lnSpc>
                <a:spcPct val="80000"/>
              </a:lnSpc>
              <a:spcBef>
                <a:spcPct val="50000"/>
              </a:spcBef>
              <a:buFont typeface="Wingdings" pitchFamily="2" charset="2"/>
              <a:buChar char="J"/>
            </a:pPr>
            <a:r>
              <a:rPr lang="en-US" sz="14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maslahat</a:t>
            </a:r>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yg</a:t>
            </a:r>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dimaksud</a:t>
            </a:r>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sesuai</a:t>
            </a:r>
            <a:r>
              <a:rPr lang="en-US" sz="1200" b="1" dirty="0" smtClean="0">
                <a:latin typeface="Times New Roman" pitchFamily="18" charset="0"/>
                <a:cs typeface="Times New Roman" pitchFamily="18" charset="0"/>
              </a:rPr>
              <a:t> </a:t>
            </a:r>
          </a:p>
          <a:p>
            <a:pPr algn="just" defTabSz="173038" rtl="0">
              <a:lnSpc>
                <a:spcPct val="80000"/>
              </a:lnSpc>
              <a:spcBef>
                <a:spcPct val="50000"/>
              </a:spcBef>
              <a:buFont typeface="Wingdings" pitchFamily="2" charset="2"/>
              <a:buNone/>
            </a:pPr>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kehendak</a:t>
            </a:r>
            <a:r>
              <a:rPr lang="en-US" sz="1200" b="1" dirty="0" smtClean="0">
                <a:latin typeface="Times New Roman" pitchFamily="18" charset="0"/>
                <a:cs typeface="Times New Roman" pitchFamily="18" charset="0"/>
              </a:rPr>
              <a:t> </a:t>
            </a:r>
            <a:r>
              <a:rPr lang="en-US" sz="1200" b="1" dirty="0" err="1" smtClean="0">
                <a:latin typeface="Times New Roman" pitchFamily="18" charset="0"/>
                <a:cs typeface="Times New Roman" pitchFamily="18" charset="0"/>
              </a:rPr>
              <a:t>syariat</a:t>
            </a:r>
            <a:endParaRPr lang="en-US" sz="1200" b="1" dirty="0" smtClean="0">
              <a:latin typeface="Times New Roman" pitchFamily="18" charset="0"/>
              <a:cs typeface="Times New Roman" pitchFamily="18" charset="0"/>
            </a:endParaRPr>
          </a:p>
          <a:p>
            <a:pPr algn="just" defTabSz="173038" rtl="0">
              <a:lnSpc>
                <a:spcPct val="80000"/>
              </a:lnSpc>
              <a:spcBef>
                <a:spcPct val="50000"/>
              </a:spcBef>
              <a:buFont typeface="Wingdings" pitchFamily="2" charset="2"/>
              <a:buChar char="J"/>
            </a:pPr>
            <a:r>
              <a:rPr lang="en-US" sz="1200" b="1" dirty="0" smtClean="0">
                <a:latin typeface="Times New Roman" pitchFamily="18" charset="0"/>
                <a:cs typeface="Times New Roman" pitchFamily="18" charset="0"/>
              </a:rPr>
              <a:t> </a:t>
            </a:r>
            <a:r>
              <a:rPr lang="en-US" sz="1200" b="1" dirty="0" err="1">
                <a:latin typeface="Times New Roman" pitchFamily="18" charset="0"/>
                <a:cs typeface="Times New Roman" pitchFamily="18" charset="0"/>
              </a:rPr>
              <a:t>sesuai</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dgn</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maqosid</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syariah</a:t>
            </a:r>
            <a:endParaRPr lang="en-US" sz="1200" b="1" dirty="0">
              <a:latin typeface="Times New Roman" pitchFamily="18" charset="0"/>
              <a:cs typeface="Times New Roman" pitchFamily="18" charset="0"/>
            </a:endParaRPr>
          </a:p>
          <a:p>
            <a:pPr algn="just" defTabSz="173038" rtl="0">
              <a:lnSpc>
                <a:spcPct val="80000"/>
              </a:lnSpc>
              <a:spcBef>
                <a:spcPct val="50000"/>
              </a:spcBef>
              <a:buFont typeface="Wingdings" pitchFamily="2" charset="2"/>
              <a:buChar char="J"/>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manfaat</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lebih</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besar</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dari</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mudharatnya</a:t>
            </a:r>
            <a:endParaRPr lang="en-US" sz="1200" b="1" dirty="0">
              <a:latin typeface="Times New Roman" pitchFamily="18" charset="0"/>
              <a:cs typeface="Times New Roman" pitchFamily="18" charset="0"/>
            </a:endParaRPr>
          </a:p>
          <a:p>
            <a:pPr algn="just" defTabSz="173038" rtl="0">
              <a:lnSpc>
                <a:spcPct val="80000"/>
              </a:lnSpc>
              <a:spcBef>
                <a:spcPct val="50000"/>
              </a:spcBef>
              <a:buFont typeface="Wingdings" pitchFamily="2" charset="2"/>
              <a:buChar char="J"/>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maslahat</a:t>
            </a:r>
            <a:r>
              <a:rPr lang="en-US" sz="1200" b="1" dirty="0">
                <a:latin typeface="Times New Roman" pitchFamily="18" charset="0"/>
                <a:cs typeface="Times New Roman" pitchFamily="18" charset="0"/>
              </a:rPr>
              <a:t> VS </a:t>
            </a:r>
            <a:r>
              <a:rPr lang="en-US" sz="1200" b="1" dirty="0" err="1">
                <a:latin typeface="Times New Roman" pitchFamily="18" charset="0"/>
                <a:cs typeface="Times New Roman" pitchFamily="18" charset="0"/>
              </a:rPr>
              <a:t>kerusakan</a:t>
            </a:r>
            <a:endParaRPr lang="en-US" sz="1200" b="1" dirty="0">
              <a:latin typeface="Times New Roman" pitchFamily="18" charset="0"/>
              <a:cs typeface="Times New Roman" pitchFamily="18" charset="0"/>
            </a:endParaRPr>
          </a:p>
          <a:p>
            <a:pPr algn="just" defTabSz="173038" rtl="0">
              <a:lnSpc>
                <a:spcPct val="80000"/>
              </a:lnSpc>
              <a:spcBef>
                <a:spcPct val="50000"/>
              </a:spcBef>
              <a:buFont typeface="Wingdings" pitchFamily="2" charset="2"/>
              <a:buChar char="J"/>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preventif</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mechanisme</a:t>
            </a:r>
            <a:endParaRPr lang="en-US" sz="1200" b="1" dirty="0">
              <a:latin typeface="Times New Roman" pitchFamily="18" charset="0"/>
              <a:cs typeface="Times New Roman" pitchFamily="18" charset="0"/>
            </a:endParaRPr>
          </a:p>
          <a:p>
            <a:pPr algn="just" defTabSz="173038" rtl="0">
              <a:lnSpc>
                <a:spcPct val="80000"/>
              </a:lnSpc>
              <a:spcBef>
                <a:spcPct val="50000"/>
              </a:spcBef>
              <a:buFont typeface="Wingdings" pitchFamily="2" charset="2"/>
              <a:buChar char="J"/>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perubahan</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hukum</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sesuai</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perubahan</a:t>
            </a:r>
            <a:r>
              <a:rPr lang="en-US" sz="1200" b="1" dirty="0">
                <a:latin typeface="Times New Roman" pitchFamily="18" charset="0"/>
                <a:cs typeface="Times New Roman" pitchFamily="18" charset="0"/>
              </a:rPr>
              <a:t> </a:t>
            </a:r>
          </a:p>
          <a:p>
            <a:pPr algn="just" defTabSz="173038" rtl="0">
              <a:lnSpc>
                <a:spcPct val="80000"/>
              </a:lnSpc>
              <a:spcBef>
                <a:spcPct val="50000"/>
              </a:spcBef>
              <a:buFont typeface="Wingdings" pitchFamily="2" charset="2"/>
              <a:buNone/>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waktu</a:t>
            </a:r>
            <a:r>
              <a:rPr lang="en-US" sz="1200" b="1" dirty="0">
                <a:latin typeface="Times New Roman" pitchFamily="18" charset="0"/>
                <a:cs typeface="Times New Roman" pitchFamily="18" charset="0"/>
              </a:rPr>
              <a:t> &amp; </a:t>
            </a:r>
            <a:r>
              <a:rPr lang="en-US" sz="1200" b="1" dirty="0" err="1">
                <a:latin typeface="Times New Roman" pitchFamily="18" charset="0"/>
                <a:cs typeface="Times New Roman" pitchFamily="18" charset="0"/>
              </a:rPr>
              <a:t>tempat</a:t>
            </a:r>
            <a:endParaRPr lang="en-US" sz="1200" b="1" dirty="0">
              <a:latin typeface="Times New Roman" pitchFamily="18" charset="0"/>
              <a:cs typeface="Times New Roman" pitchFamily="18" charset="0"/>
            </a:endParaRPr>
          </a:p>
          <a:p>
            <a:pPr algn="just" defTabSz="173038" rtl="0">
              <a:lnSpc>
                <a:spcPct val="80000"/>
              </a:lnSpc>
              <a:spcBef>
                <a:spcPct val="50000"/>
              </a:spcBef>
              <a:buFont typeface="Wingdings" pitchFamily="2" charset="2"/>
              <a:buChar char="J"/>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maslahat</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vs</a:t>
            </a:r>
            <a:r>
              <a:rPr lang="en-US" sz="1200" b="1" dirty="0">
                <a:latin typeface="Times New Roman" pitchFamily="18" charset="0"/>
                <a:cs typeface="Times New Roman" pitchFamily="18" charset="0"/>
              </a:rPr>
              <a:t> Nash</a:t>
            </a:r>
          </a:p>
          <a:p>
            <a:pPr algn="just" defTabSz="173038" rtl="0">
              <a:lnSpc>
                <a:spcPct val="80000"/>
              </a:lnSpc>
              <a:spcBef>
                <a:spcPct val="50000"/>
              </a:spcBef>
              <a:buFont typeface="Wingdings" pitchFamily="2" charset="2"/>
              <a:buChar char="J"/>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Istislah</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vs</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Istihsan</a:t>
            </a:r>
            <a:endParaRPr lang="en-US" sz="1200" b="1" dirty="0">
              <a:latin typeface="Times New Roman" pitchFamily="18" charset="0"/>
              <a:cs typeface="Times New Roman" pitchFamily="18" charset="0"/>
            </a:endParaRPr>
          </a:p>
          <a:p>
            <a:pPr algn="just" defTabSz="173038" rtl="0">
              <a:lnSpc>
                <a:spcPct val="80000"/>
              </a:lnSpc>
              <a:spcBef>
                <a:spcPct val="50000"/>
              </a:spcBef>
              <a:buFont typeface="Wingdings" pitchFamily="2" charset="2"/>
              <a:buChar char="J"/>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masalah</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yg</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berlandaskan</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Istislah</a:t>
            </a:r>
            <a:r>
              <a:rPr lang="en-US" sz="1200" b="1" dirty="0">
                <a:latin typeface="Times New Roman" pitchFamily="18" charset="0"/>
                <a:cs typeface="Times New Roman" pitchFamily="18" charset="0"/>
              </a:rPr>
              <a:t> :</a:t>
            </a:r>
          </a:p>
          <a:p>
            <a:pPr algn="just" defTabSz="173038" rtl="0">
              <a:lnSpc>
                <a:spcPct val="80000"/>
              </a:lnSpc>
              <a:spcBef>
                <a:spcPct val="50000"/>
              </a:spcBef>
              <a:buFont typeface="Wingdings" pitchFamily="2" charset="2"/>
              <a:buNone/>
            </a:pPr>
            <a:r>
              <a:rPr lang="en-US" sz="1200" b="1" dirty="0">
                <a:latin typeface="Times New Roman" pitchFamily="18" charset="0"/>
                <a:cs typeface="Times New Roman" pitchFamily="18" charset="0"/>
              </a:rPr>
              <a:t>	</a:t>
            </a:r>
            <a:r>
              <a:rPr lang="en-US" sz="1200" b="1" dirty="0">
                <a:latin typeface="Times New Roman" pitchFamily="18" charset="0"/>
                <a:cs typeface="Times New Roman" pitchFamily="18" charset="0"/>
                <a:sym typeface="Wingdings 2" pitchFamily="18" charset="2"/>
              </a:rPr>
              <a:t> </a:t>
            </a:r>
            <a:r>
              <a:rPr lang="en-US" sz="1200" b="1" dirty="0" err="1">
                <a:latin typeface="Times New Roman" pitchFamily="18" charset="0"/>
                <a:cs typeface="Times New Roman" pitchFamily="18" charset="0"/>
                <a:sym typeface="Wingdings 2" pitchFamily="18" charset="2"/>
              </a:rPr>
              <a:t>Kepentingan</a:t>
            </a:r>
            <a:r>
              <a:rPr lang="en-US" sz="1200" b="1" dirty="0">
                <a:latin typeface="Times New Roman" pitchFamily="18" charset="0"/>
                <a:cs typeface="Times New Roman" pitchFamily="18" charset="0"/>
                <a:sym typeface="Wingdings 2" pitchFamily="18" charset="2"/>
              </a:rPr>
              <a:t> </a:t>
            </a:r>
            <a:r>
              <a:rPr lang="en-US" sz="1200" b="1" dirty="0" err="1">
                <a:latin typeface="Times New Roman" pitchFamily="18" charset="0"/>
                <a:cs typeface="Times New Roman" pitchFamily="18" charset="0"/>
                <a:sym typeface="Wingdings 2" pitchFamily="18" charset="2"/>
              </a:rPr>
              <a:t>Publik</a:t>
            </a:r>
            <a:endParaRPr lang="en-US" sz="1200" b="1" dirty="0">
              <a:latin typeface="Times New Roman" pitchFamily="18" charset="0"/>
              <a:cs typeface="Times New Roman" pitchFamily="18" charset="0"/>
              <a:sym typeface="Wingdings 2" pitchFamily="18" charset="2"/>
            </a:endParaRPr>
          </a:p>
          <a:p>
            <a:pPr algn="just" defTabSz="173038" rtl="0">
              <a:lnSpc>
                <a:spcPct val="50000"/>
              </a:lnSpc>
              <a:spcBef>
                <a:spcPct val="50000"/>
              </a:spcBef>
              <a:buFont typeface="Wingdings" pitchFamily="2" charset="2"/>
              <a:buNone/>
            </a:pPr>
            <a:r>
              <a:rPr lang="en-US" sz="1200" b="1" dirty="0">
                <a:latin typeface="Times New Roman" pitchFamily="18" charset="0"/>
                <a:cs typeface="Times New Roman" pitchFamily="18" charset="0"/>
                <a:sym typeface="Wingdings 2" pitchFamily="18" charset="2"/>
              </a:rPr>
              <a:t>	 </a:t>
            </a:r>
            <a:r>
              <a:rPr lang="en-US" sz="1200" b="1" dirty="0" err="1">
                <a:latin typeface="Times New Roman" pitchFamily="18" charset="0"/>
                <a:cs typeface="Times New Roman" pitchFamily="18" charset="0"/>
                <a:sym typeface="Wingdings 2" pitchFamily="18" charset="2"/>
              </a:rPr>
              <a:t>Peradilan</a:t>
            </a:r>
            <a:r>
              <a:rPr lang="en-US" sz="1200" b="1" dirty="0">
                <a:latin typeface="Times New Roman" pitchFamily="18" charset="0"/>
                <a:cs typeface="Times New Roman" pitchFamily="18" charset="0"/>
                <a:sym typeface="Wingdings 2" pitchFamily="18" charset="2"/>
              </a:rPr>
              <a:t> &amp; </a:t>
            </a:r>
            <a:r>
              <a:rPr lang="en-US" sz="1200" b="1" dirty="0" err="1">
                <a:latin typeface="Times New Roman" pitchFamily="18" charset="0"/>
                <a:cs typeface="Times New Roman" pitchFamily="18" charset="0"/>
                <a:sym typeface="Wingdings 2" pitchFamily="18" charset="2"/>
              </a:rPr>
              <a:t>Perdata</a:t>
            </a:r>
            <a:endParaRPr lang="en-US" sz="1200" b="1" dirty="0">
              <a:latin typeface="Times New Roman" pitchFamily="18" charset="0"/>
              <a:cs typeface="Times New Roman" pitchFamily="18" charset="0"/>
              <a:sym typeface="Wingdings 2" pitchFamily="18" charset="2"/>
            </a:endParaRPr>
          </a:p>
          <a:p>
            <a:pPr algn="just" defTabSz="173038" rtl="0">
              <a:lnSpc>
                <a:spcPct val="80000"/>
              </a:lnSpc>
              <a:spcBef>
                <a:spcPct val="50000"/>
              </a:spcBef>
              <a:buFont typeface="Wingdings" pitchFamily="2" charset="2"/>
              <a:buChar char="J"/>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Perubahan</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hukum</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sesuai</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perubahan</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waktu</a:t>
            </a:r>
            <a:r>
              <a:rPr lang="en-US" sz="1200" b="1" dirty="0">
                <a:latin typeface="Times New Roman" pitchFamily="18" charset="0"/>
                <a:cs typeface="Times New Roman" pitchFamily="18" charset="0"/>
              </a:rPr>
              <a:t> &amp; </a:t>
            </a:r>
            <a:r>
              <a:rPr lang="en-US" sz="1200" b="1" dirty="0" err="1">
                <a:latin typeface="Times New Roman" pitchFamily="18" charset="0"/>
                <a:cs typeface="Times New Roman" pitchFamily="18" charset="0"/>
              </a:rPr>
              <a:t>Tempat</a:t>
            </a:r>
            <a:endParaRPr lang="en-US" sz="1200" b="1" dirty="0">
              <a:latin typeface="Times New Roman" pitchFamily="18" charset="0"/>
              <a:cs typeface="Times New Roman" pitchFamily="18" charset="0"/>
            </a:endParaRPr>
          </a:p>
          <a:p>
            <a:pPr algn="just" defTabSz="173038" rtl="0">
              <a:lnSpc>
                <a:spcPct val="40000"/>
              </a:lnSpc>
              <a:spcBef>
                <a:spcPct val="50000"/>
              </a:spcBef>
              <a:buFont typeface="Wingdings" pitchFamily="2" charset="2"/>
              <a:buChar char="J"/>
            </a:pP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maslahat</a:t>
            </a:r>
            <a:r>
              <a:rPr lang="en-US" sz="1200" b="1" dirty="0">
                <a:latin typeface="Times New Roman" pitchFamily="18" charset="0"/>
                <a:cs typeface="Times New Roman" pitchFamily="18" charset="0"/>
              </a:rPr>
              <a:t> VS Nash</a:t>
            </a:r>
          </a:p>
          <a:p>
            <a:pPr algn="just" defTabSz="173038" rtl="0">
              <a:lnSpc>
                <a:spcPct val="50000"/>
              </a:lnSpc>
              <a:spcBef>
                <a:spcPct val="50000"/>
              </a:spcBef>
              <a:buFont typeface="Wingdings" pitchFamily="2" charset="2"/>
              <a:buNone/>
            </a:pPr>
            <a:endParaRPr lang="en-US" sz="1200" dirty="0">
              <a:sym typeface="Wingdings 2" pitchFamily="18" charset="2"/>
            </a:endParaRPr>
          </a:p>
        </p:txBody>
      </p:sp>
      <p:sp>
        <p:nvSpPr>
          <p:cNvPr id="27662" name="Text Box 37"/>
          <p:cNvSpPr txBox="1">
            <a:spLocks noChangeArrowheads="1"/>
          </p:cNvSpPr>
          <p:nvPr/>
        </p:nvSpPr>
        <p:spPr bwMode="auto">
          <a:xfrm>
            <a:off x="6019800" y="2357430"/>
            <a:ext cx="2895600" cy="1281698"/>
          </a:xfrm>
          <a:prstGeom prst="rect">
            <a:avLst/>
          </a:prstGeom>
          <a:noFill/>
          <a:ln w="9525">
            <a:noFill/>
            <a:miter lim="800000"/>
            <a:headEnd/>
            <a:tailEnd/>
          </a:ln>
        </p:spPr>
        <p:txBody>
          <a:bodyPr wrap="square">
            <a:spAutoFit/>
          </a:bodyPr>
          <a:lstStyle/>
          <a:p>
            <a:pPr algn="just" rtl="0">
              <a:lnSpc>
                <a:spcPct val="90000"/>
              </a:lnSpc>
              <a:spcBef>
                <a:spcPct val="50000"/>
              </a:spcBef>
              <a:buFont typeface="Wingdings" pitchFamily="2" charset="2"/>
              <a:buChar char="J"/>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sumber</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hukum</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sesuai</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dengan</a:t>
            </a:r>
            <a:r>
              <a:rPr lang="en-US" sz="1400" b="1" dirty="0">
                <a:latin typeface="Times New Roman" pitchFamily="18" charset="0"/>
                <a:cs typeface="Times New Roman" pitchFamily="18" charset="0"/>
              </a:rPr>
              <a:t> </a:t>
            </a:r>
          </a:p>
          <a:p>
            <a:pPr algn="just" rtl="0">
              <a:lnSpc>
                <a:spcPct val="60000"/>
              </a:lnSpc>
              <a:spcBef>
                <a:spcPct val="50000"/>
              </a:spcBef>
              <a:buFont typeface="Wingdings" pitchFamily="2" charset="2"/>
              <a:buNone/>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tujuan</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syariat</a:t>
            </a:r>
            <a:endParaRPr lang="en-US" sz="1400" b="1" dirty="0">
              <a:latin typeface="Times New Roman" pitchFamily="18" charset="0"/>
              <a:cs typeface="Times New Roman" pitchFamily="18" charset="0"/>
            </a:endParaRPr>
          </a:p>
          <a:p>
            <a:pPr algn="just" rtl="0">
              <a:lnSpc>
                <a:spcPct val="90000"/>
              </a:lnSpc>
              <a:spcBef>
                <a:spcPct val="50000"/>
              </a:spcBef>
              <a:buFont typeface="Wingdings" pitchFamily="2" charset="2"/>
              <a:buChar char="J"/>
            </a:pP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beberapa</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kaidah</a:t>
            </a:r>
            <a:r>
              <a:rPr lang="en-US" sz="1400" b="1" dirty="0">
                <a:latin typeface="Times New Roman" pitchFamily="18" charset="0"/>
                <a:cs typeface="Times New Roman" pitchFamily="18" charset="0"/>
              </a:rPr>
              <a:t> </a:t>
            </a:r>
            <a:r>
              <a:rPr lang="en-US" sz="1400" b="1" dirty="0" err="1">
                <a:latin typeface="Times New Roman" pitchFamily="18" charset="0"/>
                <a:cs typeface="Times New Roman" pitchFamily="18" charset="0"/>
              </a:rPr>
              <a:t>fiqh</a:t>
            </a:r>
            <a:r>
              <a:rPr lang="en-US" sz="1400" b="1" dirty="0">
                <a:latin typeface="Times New Roman" pitchFamily="18" charset="0"/>
                <a:cs typeface="Times New Roman" pitchFamily="18" charset="0"/>
              </a:rPr>
              <a:t> yang </a:t>
            </a:r>
            <a:r>
              <a:rPr lang="en-US" sz="1400" b="1" dirty="0" err="1">
                <a:latin typeface="Times New Roman" pitchFamily="18" charset="0"/>
                <a:cs typeface="Times New Roman" pitchFamily="18" charset="0"/>
              </a:rPr>
              <a:t>berlandaskan</a:t>
            </a:r>
            <a:endParaRPr lang="en-US" sz="1400" b="1" dirty="0">
              <a:latin typeface="Times New Roman" pitchFamily="18" charset="0"/>
              <a:cs typeface="Times New Roman" pitchFamily="18" charset="0"/>
            </a:endParaRPr>
          </a:p>
          <a:p>
            <a:pPr algn="just" rtl="0">
              <a:lnSpc>
                <a:spcPct val="70000"/>
              </a:lnSpc>
              <a:spcBef>
                <a:spcPct val="50000"/>
              </a:spcBef>
              <a:buFont typeface="Wingdings" pitchFamily="2" charset="2"/>
              <a:buNone/>
            </a:pPr>
            <a:r>
              <a:rPr lang="en-US" sz="1400" b="1" dirty="0">
                <a:latin typeface="Times New Roman" pitchFamily="18" charset="0"/>
                <a:cs typeface="Times New Roman" pitchFamily="18" charset="0"/>
              </a:rPr>
              <a:t>    al ‘</a:t>
            </a:r>
            <a:r>
              <a:rPr lang="en-US" sz="1400" b="1" dirty="0" err="1">
                <a:latin typeface="Times New Roman" pitchFamily="18" charset="0"/>
                <a:cs typeface="Times New Roman" pitchFamily="18" charset="0"/>
              </a:rPr>
              <a:t>urf</a:t>
            </a:r>
            <a:endParaRPr lang="en-US" sz="1400" b="1" dirty="0">
              <a:latin typeface="Times New Roman" pitchFamily="18" charset="0"/>
              <a:cs typeface="Times New Roman" pitchFamily="18" charset="0"/>
            </a:endParaRPr>
          </a:p>
        </p:txBody>
      </p:sp>
      <p:cxnSp>
        <p:nvCxnSpPr>
          <p:cNvPr id="27663" name="AutoShape 38"/>
          <p:cNvCxnSpPr>
            <a:cxnSpLocks noChangeShapeType="1"/>
            <a:stCxn id="27655" idx="4"/>
            <a:endCxn id="27650" idx="0"/>
          </p:cNvCxnSpPr>
          <p:nvPr/>
        </p:nvCxnSpPr>
        <p:spPr bwMode="auto">
          <a:xfrm rot="5400000" flipH="1">
            <a:off x="2636029" y="-635821"/>
            <a:ext cx="542924" cy="3529030"/>
          </a:xfrm>
          <a:prstGeom prst="bentConnector5">
            <a:avLst>
              <a:gd name="adj1" fmla="val -42105"/>
              <a:gd name="adj2" fmla="val 52429"/>
              <a:gd name="adj3" fmla="val 142105"/>
            </a:avLst>
          </a:prstGeom>
          <a:noFill/>
          <a:ln w="9525">
            <a:solidFill>
              <a:schemeClr val="tx1"/>
            </a:solidFill>
            <a:miter lim="800000"/>
            <a:headEnd/>
            <a:tailEnd type="triangle" w="med" len="med"/>
          </a:ln>
        </p:spPr>
      </p:cxnSp>
      <p:cxnSp>
        <p:nvCxnSpPr>
          <p:cNvPr id="27664" name="AutoShape 39"/>
          <p:cNvCxnSpPr>
            <a:cxnSpLocks noChangeShapeType="1"/>
            <a:stCxn id="27655" idx="4"/>
            <a:endCxn id="3" idx="0"/>
          </p:cNvCxnSpPr>
          <p:nvPr/>
        </p:nvCxnSpPr>
        <p:spPr bwMode="auto">
          <a:xfrm rot="5400000">
            <a:off x="4179085" y="1293005"/>
            <a:ext cx="385770" cy="600072"/>
          </a:xfrm>
          <a:prstGeom prst="bentConnector3">
            <a:avLst>
              <a:gd name="adj1" fmla="val 50000"/>
            </a:avLst>
          </a:prstGeom>
          <a:noFill/>
          <a:ln w="9525">
            <a:solidFill>
              <a:schemeClr val="tx1"/>
            </a:solidFill>
            <a:miter lim="800000"/>
            <a:headEnd/>
            <a:tailEnd type="triangle" w="med" len="med"/>
          </a:ln>
        </p:spPr>
      </p:cxnSp>
      <p:cxnSp>
        <p:nvCxnSpPr>
          <p:cNvPr id="27665" name="AutoShape 40"/>
          <p:cNvCxnSpPr>
            <a:cxnSpLocks noChangeShapeType="1"/>
            <a:stCxn id="27655" idx="4"/>
            <a:endCxn id="27652" idx="0"/>
          </p:cNvCxnSpPr>
          <p:nvPr/>
        </p:nvCxnSpPr>
        <p:spPr bwMode="auto">
          <a:xfrm rot="5400000" flipH="1" flipV="1">
            <a:off x="5975755" y="-303642"/>
            <a:ext cx="400048" cy="3007547"/>
          </a:xfrm>
          <a:prstGeom prst="bentConnector5">
            <a:avLst>
              <a:gd name="adj1" fmla="val -57143"/>
              <a:gd name="adj2" fmla="val 57007"/>
              <a:gd name="adj3" fmla="val 157143"/>
            </a:avLst>
          </a:prstGeom>
          <a:noFill/>
          <a:ln w="9525">
            <a:solidFill>
              <a:schemeClr val="tx1"/>
            </a:solidFill>
            <a:miter lim="800000"/>
            <a:headEnd/>
            <a:tailEnd type="triangle" w="med" len="med"/>
          </a:ln>
        </p:spPr>
      </p:cxnSp>
      <p:sp>
        <p:nvSpPr>
          <p:cNvPr id="27666" name="Text Box 42"/>
          <p:cNvSpPr txBox="1">
            <a:spLocks noChangeArrowheads="1"/>
          </p:cNvSpPr>
          <p:nvPr/>
        </p:nvSpPr>
        <p:spPr bwMode="auto">
          <a:xfrm>
            <a:off x="990600" y="228600"/>
            <a:ext cx="7367614" cy="437043"/>
          </a:xfrm>
          <a:prstGeom prst="rect">
            <a:avLst/>
          </a:prstGeom>
          <a:noFill/>
          <a:ln w="9525">
            <a:noFill/>
            <a:miter lim="800000"/>
            <a:headEnd/>
            <a:tailEnd/>
          </a:ln>
        </p:spPr>
        <p:txBody>
          <a:bodyPr wrap="square">
            <a:spAutoFit/>
          </a:bodyPr>
          <a:lstStyle/>
          <a:p>
            <a:pPr algn="just">
              <a:lnSpc>
                <a:spcPct val="80000"/>
              </a:lnSpc>
              <a:spcBef>
                <a:spcPct val="50000"/>
              </a:spcBef>
            </a:pPr>
            <a:r>
              <a:rPr lang="en-US" sz="2800" dirty="0" err="1">
                <a:solidFill>
                  <a:schemeClr val="accent4">
                    <a:lumMod val="10000"/>
                  </a:schemeClr>
                </a:solidFill>
                <a:latin typeface="Tahoma" pitchFamily="34" charset="0"/>
              </a:rPr>
              <a:t>Sumber</a:t>
            </a:r>
            <a:r>
              <a:rPr lang="en-US" sz="2800" dirty="0">
                <a:solidFill>
                  <a:schemeClr val="accent4">
                    <a:lumMod val="10000"/>
                  </a:schemeClr>
                </a:solidFill>
                <a:latin typeface="Tahoma" pitchFamily="34" charset="0"/>
              </a:rPr>
              <a:t> </a:t>
            </a:r>
            <a:r>
              <a:rPr lang="en-US" sz="2800" dirty="0" err="1">
                <a:solidFill>
                  <a:schemeClr val="accent4">
                    <a:lumMod val="10000"/>
                  </a:schemeClr>
                </a:solidFill>
                <a:latin typeface="Tahoma" pitchFamily="34" charset="0"/>
              </a:rPr>
              <a:t>Hukum</a:t>
            </a:r>
            <a:r>
              <a:rPr lang="en-US" sz="2800" dirty="0">
                <a:solidFill>
                  <a:schemeClr val="accent4">
                    <a:lumMod val="10000"/>
                  </a:schemeClr>
                </a:solidFill>
                <a:latin typeface="Tahoma" pitchFamily="34" charset="0"/>
              </a:rPr>
              <a:t> </a:t>
            </a:r>
            <a:r>
              <a:rPr lang="en-US" sz="2800" dirty="0" err="1">
                <a:solidFill>
                  <a:schemeClr val="accent4">
                    <a:lumMod val="10000"/>
                  </a:schemeClr>
                </a:solidFill>
                <a:latin typeface="Tahoma" pitchFamily="34" charset="0"/>
              </a:rPr>
              <a:t>Fiqh</a:t>
            </a:r>
            <a:r>
              <a:rPr lang="en-US" sz="2800" dirty="0">
                <a:solidFill>
                  <a:schemeClr val="accent4">
                    <a:lumMod val="10000"/>
                  </a:schemeClr>
                </a:solidFill>
                <a:latin typeface="Tahoma" pitchFamily="34" charset="0"/>
              </a:rPr>
              <a:t> </a:t>
            </a:r>
            <a:r>
              <a:rPr lang="en-US" sz="2800" dirty="0" err="1">
                <a:solidFill>
                  <a:schemeClr val="accent4">
                    <a:lumMod val="10000"/>
                  </a:schemeClr>
                </a:solidFill>
                <a:latin typeface="Tahoma" pitchFamily="34" charset="0"/>
              </a:rPr>
              <a:t>Muamalah</a:t>
            </a:r>
            <a:r>
              <a:rPr lang="en-US" sz="2800" dirty="0">
                <a:solidFill>
                  <a:schemeClr val="accent4">
                    <a:lumMod val="10000"/>
                  </a:schemeClr>
                </a:solidFill>
                <a:latin typeface="Tahoma" pitchFamily="34" charset="0"/>
              </a:rPr>
              <a:t> </a:t>
            </a:r>
            <a:r>
              <a:rPr lang="en-US" sz="2800" dirty="0" err="1">
                <a:solidFill>
                  <a:schemeClr val="accent4">
                    <a:lumMod val="10000"/>
                  </a:schemeClr>
                </a:solidFill>
                <a:latin typeface="Tahoma" pitchFamily="34" charset="0"/>
              </a:rPr>
              <a:t>Maliyah</a:t>
            </a:r>
            <a:endParaRPr lang="en-US" sz="2800" dirty="0">
              <a:solidFill>
                <a:schemeClr val="accent4">
                  <a:lumMod val="10000"/>
                </a:schemeClr>
              </a:solidFill>
              <a:latin typeface="Tahoma"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143000" y="381000"/>
            <a:ext cx="7037388" cy="822325"/>
          </a:xfrm>
          <a:prstGeom prst="rect">
            <a:avLst/>
          </a:prstGeom>
          <a:solidFill>
            <a:srgbClr val="FFFF00"/>
          </a:solidFill>
          <a:ln w="9525">
            <a:noFill/>
            <a:miter lim="800000"/>
            <a:headEnd/>
            <a:tailEnd/>
          </a:ln>
          <a:effectLst/>
        </p:spPr>
        <p:txBody>
          <a:bodyPr wrap="none">
            <a:spAutoFit/>
          </a:bodyPr>
          <a:lstStyle/>
          <a:p>
            <a:pPr algn="ctr" rtl="0" eaLnBrk="0" hangingPunct="0"/>
            <a:r>
              <a:rPr lang="en-US" sz="2400" b="1">
                <a:solidFill>
                  <a:srgbClr val="FF0066"/>
                </a:solidFill>
                <a:latin typeface="Tahoma" pitchFamily="34" charset="0"/>
              </a:rPr>
              <a:t>SISTEM SYARI’AH ADALAH SISTEM TERBAIK</a:t>
            </a:r>
          </a:p>
          <a:p>
            <a:pPr algn="ctr" rtl="0" eaLnBrk="0" hangingPunct="0"/>
            <a:r>
              <a:rPr lang="en-US" sz="2400" b="1">
                <a:solidFill>
                  <a:srgbClr val="FF0066"/>
                </a:solidFill>
                <a:latin typeface="Tahoma" pitchFamily="34" charset="0"/>
              </a:rPr>
              <a:t>CIPTAAN ALLAH YANG HARUS DIIKUTI</a:t>
            </a:r>
          </a:p>
        </p:txBody>
      </p:sp>
      <p:sp>
        <p:nvSpPr>
          <p:cNvPr id="29699" name="Text Box 3"/>
          <p:cNvSpPr txBox="1">
            <a:spLocks noChangeArrowheads="1"/>
          </p:cNvSpPr>
          <p:nvPr/>
        </p:nvSpPr>
        <p:spPr bwMode="auto">
          <a:xfrm>
            <a:off x="228600" y="2819400"/>
            <a:ext cx="8686800" cy="519113"/>
          </a:xfrm>
          <a:prstGeom prst="rect">
            <a:avLst/>
          </a:prstGeom>
          <a:noFill/>
          <a:ln w="9525">
            <a:noFill/>
            <a:miter lim="800000"/>
            <a:headEnd/>
            <a:tailEnd/>
          </a:ln>
          <a:effectLst/>
        </p:spPr>
        <p:txBody>
          <a:bodyPr>
            <a:spAutoFit/>
          </a:bodyPr>
          <a:lstStyle/>
          <a:p>
            <a:pPr algn="l" rtl="0" eaLnBrk="0" hangingPunct="0"/>
            <a:r>
              <a:rPr lang="ar-SA" sz="2800">
                <a:solidFill>
                  <a:schemeClr val="hlink"/>
                </a:solidFill>
                <a:latin typeface="Tahoma" pitchFamily="34" charset="0"/>
                <a:cs typeface="Times New Roman" pitchFamily="18" charset="0"/>
              </a:rPr>
              <a:t>ثم  جعلناك على شريعة من الأمر  فاتبعها  ولآ تتبع </a:t>
            </a:r>
            <a:r>
              <a:rPr lang="ar-SA" sz="2800">
                <a:solidFill>
                  <a:srgbClr val="66FFFF"/>
                </a:solidFill>
                <a:latin typeface="Tahoma" pitchFamily="34" charset="0"/>
                <a:cs typeface="Times New Roman" pitchFamily="18" charset="0"/>
              </a:rPr>
              <a:t>أهواء  الذين  لا يعلمون</a:t>
            </a:r>
            <a:endParaRPr lang="en-US" sz="2800">
              <a:solidFill>
                <a:srgbClr val="66FFFF"/>
              </a:solidFill>
              <a:latin typeface="Tahoma" pitchFamily="34" charset="0"/>
              <a:cs typeface="Times New Roman" pitchFamily="18" charset="0"/>
            </a:endParaRPr>
          </a:p>
        </p:txBody>
      </p:sp>
      <p:sp>
        <p:nvSpPr>
          <p:cNvPr id="29700" name="Text Box 4"/>
          <p:cNvSpPr txBox="1">
            <a:spLocks noChangeArrowheads="1"/>
          </p:cNvSpPr>
          <p:nvPr/>
        </p:nvSpPr>
        <p:spPr bwMode="auto">
          <a:xfrm>
            <a:off x="228600" y="4191000"/>
            <a:ext cx="8653463" cy="1800225"/>
          </a:xfrm>
          <a:prstGeom prst="rect">
            <a:avLst/>
          </a:prstGeom>
          <a:noFill/>
          <a:ln w="9525">
            <a:noFill/>
            <a:miter lim="800000"/>
            <a:headEnd/>
            <a:tailEnd/>
          </a:ln>
          <a:effectLst/>
        </p:spPr>
        <p:txBody>
          <a:bodyPr wrap="none">
            <a:spAutoFit/>
          </a:bodyPr>
          <a:lstStyle/>
          <a:p>
            <a:pPr algn="ctr" rtl="0" eaLnBrk="0" hangingPunct="0"/>
            <a:r>
              <a:rPr lang="en-US" sz="2800" i="1">
                <a:latin typeface="Tahoma" pitchFamily="34" charset="0"/>
              </a:rPr>
              <a:t>Kemudian kami menjadikan bagi kamu </a:t>
            </a:r>
            <a:r>
              <a:rPr lang="en-US" sz="2800" i="1">
                <a:solidFill>
                  <a:srgbClr val="FFFF00"/>
                </a:solidFill>
                <a:latin typeface="Tahoma" pitchFamily="34" charset="0"/>
              </a:rPr>
              <a:t>suatu syari’ah,</a:t>
            </a:r>
          </a:p>
          <a:p>
            <a:pPr algn="ctr" rtl="0" eaLnBrk="0" hangingPunct="0"/>
            <a:r>
              <a:rPr lang="en-US" sz="2800" i="1">
                <a:latin typeface="Tahoma" pitchFamily="34" charset="0"/>
              </a:rPr>
              <a:t>Maka ikutilah syari’ah itu,</a:t>
            </a:r>
          </a:p>
          <a:p>
            <a:pPr algn="ctr" rtl="0" eaLnBrk="0" hangingPunct="0"/>
            <a:r>
              <a:rPr lang="en-US" sz="2800" i="1">
                <a:latin typeface="Tahoma" pitchFamily="34" charset="0"/>
              </a:rPr>
              <a:t>Jangan ikuti hawa nafsu orang-orang</a:t>
            </a:r>
          </a:p>
          <a:p>
            <a:pPr algn="ctr" rtl="0" eaLnBrk="0" hangingPunct="0"/>
            <a:r>
              <a:rPr lang="en-US" sz="2800" i="1">
                <a:latin typeface="Tahoma" pitchFamily="34" charset="0"/>
              </a:rPr>
              <a:t> yang memahami syari’ah (Al-Jatsiyah : 18)</a:t>
            </a:r>
          </a:p>
        </p:txBody>
      </p:sp>
      <p:sp>
        <p:nvSpPr>
          <p:cNvPr id="29701" name="AutoShape 5" descr="F05"/>
          <p:cNvSpPr>
            <a:spLocks noChangeArrowheads="1"/>
          </p:cNvSpPr>
          <p:nvPr/>
        </p:nvSpPr>
        <p:spPr bwMode="auto">
          <a:xfrm>
            <a:off x="3048000" y="1371600"/>
            <a:ext cx="2895600" cy="1219200"/>
          </a:xfrm>
          <a:prstGeom prst="downArrow">
            <a:avLst>
              <a:gd name="adj1" fmla="val 50000"/>
              <a:gd name="adj2" fmla="val 25000"/>
            </a:avLst>
          </a:prstGeom>
          <a:blipFill dpi="0" rotWithShape="0">
            <a:blip r:embed="rId3"/>
            <a:srcRect/>
            <a:stretch>
              <a:fillRect/>
            </a:stretch>
          </a:blipFill>
          <a:ln w="9525">
            <a:solidFill>
              <a:schemeClr val="tx1"/>
            </a:solidFill>
            <a:miter lim="800000"/>
            <a:headEnd/>
            <a:tailEnd/>
          </a:ln>
          <a:effectLst/>
        </p:spPr>
        <p:txBody>
          <a:bodyPr wrap="none" anchor="ctr"/>
          <a:lstStyle/>
          <a:p>
            <a:pPr algn="ctr" rtl="0"/>
            <a:endParaRPr lang="en-GB" sz="2400">
              <a:solidFill>
                <a:srgbClr val="FFCC99"/>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ppt_x"/>
                                          </p:val>
                                        </p:tav>
                                        <p:tav tm="100000">
                                          <p:val>
                                            <p:strVal val="#ppt_x"/>
                                          </p:val>
                                        </p:tav>
                                      </p:tavLst>
                                    </p:anim>
                                    <p:anim calcmode="lin" valueType="num">
                                      <p:cBhvr additive="base">
                                        <p:cTn id="8" dur="500" fill="hold"/>
                                        <p:tgtEl>
                                          <p:spTgt spid="2970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5"/>
            <a:ext cx="7758138" cy="571504"/>
          </a:xfrm>
        </p:spPr>
        <p:txBody>
          <a:bodyPr/>
          <a:lstStyle/>
          <a:p>
            <a:pPr algn="l"/>
            <a:r>
              <a:rPr lang="en-US" b="1" dirty="0" smtClean="0">
                <a:latin typeface="Tahoma" pitchFamily="34" charset="0"/>
                <a:sym typeface="Wingdings" pitchFamily="2" charset="2"/>
              </a:rPr>
              <a:t/>
            </a:r>
            <a:br>
              <a:rPr lang="en-US" b="1" dirty="0" smtClean="0">
                <a:latin typeface="Tahoma" pitchFamily="34" charset="0"/>
                <a:sym typeface="Wingdings" pitchFamily="2" charset="2"/>
              </a:rPr>
            </a:br>
            <a:r>
              <a:rPr lang="en-US" sz="2800" b="1" dirty="0" err="1" smtClean="0">
                <a:latin typeface="Tahoma" pitchFamily="34" charset="0"/>
                <a:sym typeface="Wingdings" pitchFamily="2" charset="2"/>
              </a:rPr>
              <a:t>Fiqh</a:t>
            </a:r>
            <a:r>
              <a:rPr lang="en-US" b="1" dirty="0" smtClean="0">
                <a:latin typeface="Tahoma" pitchFamily="34" charset="0"/>
              </a:rPr>
              <a:t/>
            </a:r>
            <a:br>
              <a:rPr lang="en-US" b="1" dirty="0" smtClean="0">
                <a:latin typeface="Tahoma" pitchFamily="34" charset="0"/>
              </a:rPr>
            </a:br>
            <a:endParaRPr lang="en-US" dirty="0"/>
          </a:p>
        </p:txBody>
      </p:sp>
      <p:sp>
        <p:nvSpPr>
          <p:cNvPr id="3" name="Content Placeholder 2"/>
          <p:cNvSpPr>
            <a:spLocks noGrp="1"/>
          </p:cNvSpPr>
          <p:nvPr>
            <p:ph idx="1"/>
          </p:nvPr>
        </p:nvSpPr>
        <p:spPr>
          <a:xfrm>
            <a:off x="285720" y="1142984"/>
            <a:ext cx="8401080" cy="4987941"/>
          </a:xfrm>
        </p:spPr>
        <p:txBody>
          <a:bodyPr/>
          <a:lstStyle/>
          <a:p>
            <a:pPr algn="l"/>
            <a:r>
              <a:rPr lang="en-US" dirty="0" smtClean="0">
                <a:latin typeface="Tahoma" pitchFamily="34" charset="0"/>
              </a:rPr>
              <a:t> </a:t>
            </a:r>
            <a:r>
              <a:rPr lang="en-US" sz="2000" dirty="0" err="1" smtClean="0">
                <a:latin typeface="Tahoma" pitchFamily="34" charset="0"/>
              </a:rPr>
              <a:t>Pengetahuan</a:t>
            </a:r>
            <a:r>
              <a:rPr lang="en-US" sz="2000" dirty="0" smtClean="0">
                <a:latin typeface="Tahoma" pitchFamily="34" charset="0"/>
              </a:rPr>
              <a:t> (</a:t>
            </a:r>
            <a:r>
              <a:rPr lang="en-US" sz="2000" dirty="0" err="1" smtClean="0">
                <a:latin typeface="Tahoma" pitchFamily="34" charset="0"/>
              </a:rPr>
              <a:t>pemahaman</a:t>
            </a:r>
            <a:r>
              <a:rPr lang="en-US" sz="2000" dirty="0" smtClean="0">
                <a:latin typeface="Tahoma" pitchFamily="34" charset="0"/>
              </a:rPr>
              <a:t>) </a:t>
            </a:r>
            <a:r>
              <a:rPr lang="en-US" sz="2000" dirty="0" err="1" smtClean="0">
                <a:latin typeface="Tahoma" pitchFamily="34" charset="0"/>
              </a:rPr>
              <a:t>tentang</a:t>
            </a:r>
            <a:r>
              <a:rPr lang="en-US" sz="2000" dirty="0" smtClean="0">
                <a:latin typeface="Tahoma" pitchFamily="34" charset="0"/>
              </a:rPr>
              <a:t> </a:t>
            </a:r>
            <a:r>
              <a:rPr lang="en-US" sz="2000" dirty="0" err="1" smtClean="0">
                <a:latin typeface="Tahoma" pitchFamily="34" charset="0"/>
              </a:rPr>
              <a:t>hukum-hukum</a:t>
            </a:r>
            <a:r>
              <a:rPr lang="en-US" sz="2000" dirty="0" smtClean="0">
                <a:latin typeface="Tahoma" pitchFamily="34" charset="0"/>
              </a:rPr>
              <a:t> </a:t>
            </a:r>
            <a:r>
              <a:rPr lang="en-US" sz="2000" dirty="0" err="1" smtClean="0">
                <a:latin typeface="Tahoma" pitchFamily="34" charset="0"/>
              </a:rPr>
              <a:t>syara</a:t>
            </a:r>
            <a:r>
              <a:rPr lang="en-US" sz="2000" dirty="0" smtClean="0">
                <a:latin typeface="Tahoma" pitchFamily="34" charset="0"/>
              </a:rPr>
              <a:t>’ yang </a:t>
            </a:r>
            <a:r>
              <a:rPr lang="en-US" sz="2000" dirty="0" err="1" smtClean="0">
                <a:latin typeface="Tahoma" pitchFamily="34" charset="0"/>
              </a:rPr>
              <a:t>berhubungan</a:t>
            </a:r>
            <a:r>
              <a:rPr lang="en-US" sz="2000" dirty="0" smtClean="0">
                <a:latin typeface="Tahoma" pitchFamily="34" charset="0"/>
              </a:rPr>
              <a:t> </a:t>
            </a:r>
            <a:r>
              <a:rPr lang="en-US" sz="2000" dirty="0" err="1" smtClean="0">
                <a:latin typeface="Tahoma" pitchFamily="34" charset="0"/>
              </a:rPr>
              <a:t>dengan</a:t>
            </a:r>
            <a:r>
              <a:rPr lang="en-US" sz="2000" dirty="0" smtClean="0">
                <a:latin typeface="Tahoma" pitchFamily="34" charset="0"/>
              </a:rPr>
              <a:t> ‘</a:t>
            </a:r>
            <a:r>
              <a:rPr lang="en-US" sz="2000" dirty="0" err="1" smtClean="0">
                <a:latin typeface="Tahoma" pitchFamily="34" charset="0"/>
              </a:rPr>
              <a:t>amaliyah</a:t>
            </a:r>
            <a:r>
              <a:rPr lang="en-US" sz="2000" dirty="0" smtClean="0">
                <a:latin typeface="Tahoma" pitchFamily="34" charset="0"/>
              </a:rPr>
              <a:t> </a:t>
            </a:r>
            <a:r>
              <a:rPr lang="en-US" sz="2000" dirty="0" err="1" smtClean="0">
                <a:latin typeface="Tahoma" pitchFamily="34" charset="0"/>
              </a:rPr>
              <a:t>manusia</a:t>
            </a:r>
            <a:r>
              <a:rPr lang="en-US" sz="2000" dirty="0" smtClean="0">
                <a:latin typeface="Tahoma" pitchFamily="34" charset="0"/>
              </a:rPr>
              <a:t> </a:t>
            </a:r>
            <a:r>
              <a:rPr lang="en-US" sz="2000" dirty="0" err="1" smtClean="0">
                <a:latin typeface="Tahoma" pitchFamily="34" charset="0"/>
              </a:rPr>
              <a:t>berdasarkan</a:t>
            </a:r>
            <a:r>
              <a:rPr lang="en-US" sz="2000" dirty="0" smtClean="0">
                <a:latin typeface="Tahoma" pitchFamily="34" charset="0"/>
              </a:rPr>
              <a:t> </a:t>
            </a:r>
            <a:r>
              <a:rPr lang="en-US" sz="2000" dirty="0" err="1" smtClean="0">
                <a:latin typeface="Tahoma" pitchFamily="34" charset="0"/>
              </a:rPr>
              <a:t>atas</a:t>
            </a:r>
            <a:r>
              <a:rPr lang="en-US" sz="2000" dirty="0" smtClean="0">
                <a:latin typeface="Tahoma" pitchFamily="34" charset="0"/>
              </a:rPr>
              <a:t> </a:t>
            </a:r>
            <a:r>
              <a:rPr lang="en-US" sz="2000" dirty="0" err="1" smtClean="0">
                <a:latin typeface="Tahoma" pitchFamily="34" charset="0"/>
              </a:rPr>
              <a:t>dalil-dalil</a:t>
            </a:r>
            <a:r>
              <a:rPr lang="en-US" sz="2000" dirty="0" smtClean="0">
                <a:latin typeface="Tahoma" pitchFamily="34" charset="0"/>
              </a:rPr>
              <a:t> yang </a:t>
            </a:r>
            <a:r>
              <a:rPr lang="en-US" sz="2000" dirty="0" err="1" smtClean="0">
                <a:latin typeface="Tahoma" pitchFamily="34" charset="0"/>
              </a:rPr>
              <a:t>jelas</a:t>
            </a:r>
            <a:r>
              <a:rPr lang="en-US" sz="2000" dirty="0" smtClean="0">
                <a:latin typeface="Tahoma" pitchFamily="34" charset="0"/>
              </a:rPr>
              <a:t> </a:t>
            </a:r>
            <a:r>
              <a:rPr lang="en-US" sz="2000" dirty="0" err="1" smtClean="0">
                <a:latin typeface="Tahoma" pitchFamily="34" charset="0"/>
              </a:rPr>
              <a:t>dan</a:t>
            </a:r>
            <a:r>
              <a:rPr lang="en-US" sz="2000" dirty="0" smtClean="0">
                <a:latin typeface="Tahoma" pitchFamily="34" charset="0"/>
              </a:rPr>
              <a:t> </a:t>
            </a:r>
            <a:r>
              <a:rPr lang="en-US" sz="2000" dirty="0" err="1" smtClean="0">
                <a:latin typeface="Tahoma" pitchFamily="34" charset="0"/>
              </a:rPr>
              <a:t>terperinci</a:t>
            </a:r>
            <a:endParaRPr lang="en-US" sz="2000" dirty="0" smtClean="0">
              <a:latin typeface="Tahoma" pitchFamily="34" charset="0"/>
            </a:endParaRPr>
          </a:p>
          <a:p>
            <a:pPr marL="571500" indent="-114300" algn="l" rtl="0"/>
            <a:endParaRPr lang="en-US" sz="2000" b="1" dirty="0" smtClean="0">
              <a:latin typeface="Tahoma" pitchFamily="34" charset="0"/>
            </a:endParaRPr>
          </a:p>
          <a:p>
            <a:pPr marL="571500" indent="-114300" algn="l" rtl="0"/>
            <a:r>
              <a:rPr lang="en-US" sz="2000" b="1" dirty="0" err="1" smtClean="0">
                <a:latin typeface="Tahoma" pitchFamily="34" charset="0"/>
              </a:rPr>
              <a:t>Jenis</a:t>
            </a:r>
            <a:r>
              <a:rPr lang="en-US" sz="2000" b="1" dirty="0" smtClean="0">
                <a:latin typeface="Tahoma" pitchFamily="34" charset="0"/>
              </a:rPr>
              <a:t> – </a:t>
            </a:r>
            <a:r>
              <a:rPr lang="en-US" sz="2000" b="1" dirty="0" err="1" smtClean="0">
                <a:latin typeface="Tahoma" pitchFamily="34" charset="0"/>
              </a:rPr>
              <a:t>jenis</a:t>
            </a:r>
            <a:r>
              <a:rPr lang="en-US" sz="2000" b="1" dirty="0" smtClean="0">
                <a:latin typeface="Tahoma" pitchFamily="34" charset="0"/>
              </a:rPr>
              <a:t> </a:t>
            </a:r>
            <a:r>
              <a:rPr lang="en-US" sz="2000" b="1" dirty="0" err="1" smtClean="0">
                <a:latin typeface="Tahoma" pitchFamily="34" charset="0"/>
              </a:rPr>
              <a:t>fiqh</a:t>
            </a:r>
            <a:r>
              <a:rPr lang="en-US" sz="2000" dirty="0" smtClean="0">
                <a:latin typeface="Tahoma" pitchFamily="34" charset="0"/>
              </a:rPr>
              <a:t> : </a:t>
            </a:r>
            <a:r>
              <a:rPr lang="en-US" sz="2000" dirty="0" err="1" smtClean="0">
                <a:latin typeface="Tahoma" pitchFamily="34" charset="0"/>
              </a:rPr>
              <a:t>Ibadah</a:t>
            </a:r>
            <a:r>
              <a:rPr lang="en-US" sz="2000" dirty="0" smtClean="0">
                <a:latin typeface="Tahoma" pitchFamily="34" charset="0"/>
              </a:rPr>
              <a:t>, </a:t>
            </a:r>
            <a:r>
              <a:rPr lang="en-US" sz="2000" dirty="0" err="1" smtClean="0">
                <a:latin typeface="Tahoma" pitchFamily="34" charset="0"/>
              </a:rPr>
              <a:t>Muamalah</a:t>
            </a:r>
            <a:r>
              <a:rPr lang="en-US" sz="2000" dirty="0" smtClean="0">
                <a:latin typeface="Tahoma" pitchFamily="34" charset="0"/>
              </a:rPr>
              <a:t>, </a:t>
            </a:r>
            <a:r>
              <a:rPr lang="en-US" sz="2000" dirty="0" err="1" smtClean="0">
                <a:latin typeface="Tahoma" pitchFamily="34" charset="0"/>
              </a:rPr>
              <a:t>Munakahah</a:t>
            </a:r>
            <a:r>
              <a:rPr lang="en-US" sz="2000" dirty="0" smtClean="0">
                <a:latin typeface="Tahoma" pitchFamily="34" charset="0"/>
              </a:rPr>
              <a:t>, </a:t>
            </a:r>
            <a:r>
              <a:rPr lang="en-US" sz="2000" dirty="0" err="1" smtClean="0">
                <a:latin typeface="Tahoma" pitchFamily="34" charset="0"/>
              </a:rPr>
              <a:t>Siyasah</a:t>
            </a:r>
            <a:r>
              <a:rPr lang="en-US" sz="2000" dirty="0" smtClean="0">
                <a:latin typeface="Tahoma" pitchFamily="34" charset="0"/>
              </a:rPr>
              <a:t>, </a:t>
            </a:r>
            <a:r>
              <a:rPr lang="en-US" sz="2000" dirty="0" err="1" smtClean="0">
                <a:latin typeface="Tahoma" pitchFamily="34" charset="0"/>
              </a:rPr>
              <a:t>Jinayah</a:t>
            </a:r>
            <a:r>
              <a:rPr lang="en-US" sz="2000" dirty="0" smtClean="0">
                <a:latin typeface="Tahoma" pitchFamily="34" charset="0"/>
              </a:rPr>
              <a:t> </a:t>
            </a:r>
            <a:r>
              <a:rPr lang="en-US" sz="2000" dirty="0" err="1" smtClean="0">
                <a:latin typeface="Tahoma" pitchFamily="34" charset="0"/>
              </a:rPr>
              <a:t>dll</a:t>
            </a:r>
            <a:r>
              <a:rPr lang="en-US" sz="2000" dirty="0" smtClean="0">
                <a:latin typeface="Tahoma" pitchFamily="34" charset="0"/>
              </a:rPr>
              <a:t> </a:t>
            </a:r>
            <a:endParaRPr lang="en-US" sz="2000" dirty="0" smtClean="0">
              <a:latin typeface="Tahoma" pitchFamily="34" charset="0"/>
              <a:sym typeface="Wingdings" pitchFamily="2" charset="2"/>
            </a:endParaRPr>
          </a:p>
          <a:p>
            <a:pPr marL="571500" indent="-114300" algn="l" rtl="0"/>
            <a:r>
              <a:rPr lang="en-US" sz="2000" b="1" dirty="0" err="1" smtClean="0">
                <a:latin typeface="Tahoma" pitchFamily="34" charset="0"/>
                <a:sym typeface="Wingdings" pitchFamily="2" charset="2"/>
              </a:rPr>
              <a:t>Hubungan</a:t>
            </a:r>
            <a:r>
              <a:rPr lang="en-US" sz="2000" b="1" dirty="0" smtClean="0">
                <a:latin typeface="Tahoma" pitchFamily="34" charset="0"/>
                <a:sym typeface="Wingdings" pitchFamily="2" charset="2"/>
              </a:rPr>
              <a:t> </a:t>
            </a:r>
            <a:r>
              <a:rPr lang="en-US" sz="2000" b="1" dirty="0" err="1" smtClean="0">
                <a:latin typeface="Tahoma" pitchFamily="34" charset="0"/>
                <a:sym typeface="Wingdings 2" pitchFamily="18" charset="2"/>
              </a:rPr>
              <a:t>Syariah</a:t>
            </a:r>
            <a:r>
              <a:rPr lang="en-US" sz="2000" b="1" dirty="0" smtClean="0">
                <a:latin typeface="Tahoma" pitchFamily="34" charset="0"/>
                <a:sym typeface="Wingdings 2" pitchFamily="18" charset="2"/>
              </a:rPr>
              <a:t> </a:t>
            </a:r>
            <a:r>
              <a:rPr lang="en-US" sz="2000" b="1" dirty="0" err="1" smtClean="0">
                <a:latin typeface="Tahoma" pitchFamily="34" charset="0"/>
                <a:sym typeface="Wingdings 2" pitchFamily="18" charset="2"/>
              </a:rPr>
              <a:t>dan</a:t>
            </a:r>
            <a:r>
              <a:rPr lang="en-US" sz="2000" b="1" dirty="0" smtClean="0">
                <a:latin typeface="Tahoma" pitchFamily="34" charset="0"/>
                <a:sym typeface="Wingdings 2" pitchFamily="18" charset="2"/>
              </a:rPr>
              <a:t> </a:t>
            </a:r>
            <a:r>
              <a:rPr lang="en-US" sz="2000" b="1" dirty="0" err="1" smtClean="0">
                <a:latin typeface="Tahoma" pitchFamily="34" charset="0"/>
                <a:sym typeface="Wingdings 2" pitchFamily="18" charset="2"/>
              </a:rPr>
              <a:t>Fiqh</a:t>
            </a:r>
            <a:endParaRPr lang="en-US" sz="2000" b="1" dirty="0" smtClean="0">
              <a:latin typeface="Tahoma" pitchFamily="34" charset="0"/>
            </a:endParaRPr>
          </a:p>
          <a:p>
            <a:pPr marL="571500" indent="-114300" algn="l" rtl="0">
              <a:buFontTx/>
              <a:buChar char="•"/>
            </a:pPr>
            <a:r>
              <a:rPr lang="en-US" sz="2000" dirty="0" err="1" smtClean="0">
                <a:latin typeface="Tahoma" pitchFamily="34" charset="0"/>
              </a:rPr>
              <a:t>Syariah</a:t>
            </a:r>
            <a:r>
              <a:rPr lang="en-US" sz="2000" dirty="0" smtClean="0">
                <a:latin typeface="Tahoma" pitchFamily="34" charset="0"/>
              </a:rPr>
              <a:t> </a:t>
            </a:r>
            <a:r>
              <a:rPr lang="en-US" sz="2000" dirty="0" err="1" smtClean="0">
                <a:latin typeface="Tahoma" pitchFamily="34" charset="0"/>
              </a:rPr>
              <a:t>adalah</a:t>
            </a:r>
            <a:r>
              <a:rPr lang="en-US" sz="2000" dirty="0" smtClean="0">
                <a:latin typeface="Tahoma" pitchFamily="34" charset="0"/>
              </a:rPr>
              <a:t> </a:t>
            </a:r>
            <a:r>
              <a:rPr lang="en-US" sz="2000" dirty="0" err="1" smtClean="0">
                <a:latin typeface="Tahoma" pitchFamily="34" charset="0"/>
              </a:rPr>
              <a:t>ajaran</a:t>
            </a:r>
            <a:r>
              <a:rPr lang="en-US" sz="2000" dirty="0" smtClean="0">
                <a:latin typeface="Tahoma" pitchFamily="34" charset="0"/>
              </a:rPr>
              <a:t>, </a:t>
            </a:r>
            <a:r>
              <a:rPr lang="en-US" sz="2000" dirty="0" err="1" smtClean="0">
                <a:latin typeface="Tahoma" pitchFamily="34" charset="0"/>
              </a:rPr>
              <a:t>prinsip</a:t>
            </a:r>
            <a:r>
              <a:rPr lang="en-US" sz="2000" dirty="0" smtClean="0">
                <a:latin typeface="Tahoma" pitchFamily="34" charset="0"/>
              </a:rPr>
              <a:t>, </a:t>
            </a:r>
            <a:r>
              <a:rPr lang="en-US" sz="2000" dirty="0" err="1" smtClean="0">
                <a:latin typeface="Tahoma" pitchFamily="34" charset="0"/>
              </a:rPr>
              <a:t>dan</a:t>
            </a:r>
            <a:r>
              <a:rPr lang="en-US" sz="2000" dirty="0" smtClean="0">
                <a:latin typeface="Tahoma" pitchFamily="34" charset="0"/>
              </a:rPr>
              <a:t> </a:t>
            </a:r>
            <a:r>
              <a:rPr lang="en-US" sz="2000" dirty="0" err="1" smtClean="0">
                <a:latin typeface="Tahoma" pitchFamily="34" charset="0"/>
              </a:rPr>
              <a:t>hukum</a:t>
            </a:r>
            <a:r>
              <a:rPr lang="en-US" sz="2000" dirty="0" smtClean="0">
                <a:latin typeface="Tahoma" pitchFamily="34" charset="0"/>
              </a:rPr>
              <a:t> </a:t>
            </a:r>
            <a:r>
              <a:rPr lang="en-US" sz="2000" dirty="0" err="1" smtClean="0">
                <a:latin typeface="Tahoma" pitchFamily="34" charset="0"/>
              </a:rPr>
              <a:t>dari</a:t>
            </a:r>
            <a:r>
              <a:rPr lang="en-US" sz="2000" dirty="0" smtClean="0">
                <a:latin typeface="Tahoma" pitchFamily="34" charset="0"/>
              </a:rPr>
              <a:t> Allah </a:t>
            </a:r>
            <a:r>
              <a:rPr lang="en-US" sz="2000" dirty="0" err="1" smtClean="0">
                <a:latin typeface="Tahoma" pitchFamily="34" charset="0"/>
              </a:rPr>
              <a:t>dan</a:t>
            </a:r>
            <a:r>
              <a:rPr lang="en-US" sz="2000" dirty="0" smtClean="0">
                <a:latin typeface="Tahoma" pitchFamily="34" charset="0"/>
              </a:rPr>
              <a:t> </a:t>
            </a:r>
            <a:r>
              <a:rPr lang="en-US" sz="2000" dirty="0" err="1" smtClean="0">
                <a:latin typeface="Tahoma" pitchFamily="34" charset="0"/>
              </a:rPr>
              <a:t>Rasul</a:t>
            </a:r>
            <a:r>
              <a:rPr lang="en-US" sz="2000" dirty="0" smtClean="0">
                <a:latin typeface="Tahoma" pitchFamily="34" charset="0"/>
              </a:rPr>
              <a:t> </a:t>
            </a:r>
            <a:r>
              <a:rPr lang="en-US" sz="2000" dirty="0" err="1" smtClean="0">
                <a:latin typeface="Tahoma" pitchFamily="34" charset="0"/>
              </a:rPr>
              <a:t>atau</a:t>
            </a:r>
            <a:r>
              <a:rPr lang="en-US" sz="2000" dirty="0" smtClean="0">
                <a:latin typeface="Tahoma" pitchFamily="34" charset="0"/>
              </a:rPr>
              <a:t> </a:t>
            </a:r>
            <a:r>
              <a:rPr lang="en-US" sz="2000" dirty="0" err="1" smtClean="0">
                <a:latin typeface="Tahoma" pitchFamily="34" charset="0"/>
              </a:rPr>
              <a:t>dasar-dasar</a:t>
            </a:r>
            <a:r>
              <a:rPr lang="en-US" sz="2000" dirty="0" smtClean="0">
                <a:latin typeface="Tahoma" pitchFamily="34" charset="0"/>
              </a:rPr>
              <a:t> </a:t>
            </a:r>
            <a:r>
              <a:rPr lang="en-US" sz="2000" dirty="0" err="1" smtClean="0">
                <a:latin typeface="Tahoma" pitchFamily="34" charset="0"/>
              </a:rPr>
              <a:t>pokok</a:t>
            </a:r>
            <a:r>
              <a:rPr lang="en-US" sz="2000" dirty="0" smtClean="0">
                <a:latin typeface="Tahoma" pitchFamily="34" charset="0"/>
              </a:rPr>
              <a:t> agama Islam yang </a:t>
            </a:r>
            <a:r>
              <a:rPr lang="en-US" sz="2000" dirty="0" err="1" smtClean="0">
                <a:latin typeface="Tahoma" pitchFamily="34" charset="0"/>
              </a:rPr>
              <a:t>bersumber</a:t>
            </a:r>
            <a:r>
              <a:rPr lang="en-US" sz="2000" dirty="0" smtClean="0">
                <a:latin typeface="Tahoma" pitchFamily="34" charset="0"/>
              </a:rPr>
              <a:t> </a:t>
            </a:r>
            <a:r>
              <a:rPr lang="en-US" sz="2000" dirty="0" err="1" smtClean="0">
                <a:latin typeface="Tahoma" pitchFamily="34" charset="0"/>
              </a:rPr>
              <a:t>dari</a:t>
            </a:r>
            <a:r>
              <a:rPr lang="en-US" sz="2000" dirty="0" smtClean="0">
                <a:latin typeface="Tahoma" pitchFamily="34" charset="0"/>
              </a:rPr>
              <a:t> Allah </a:t>
            </a:r>
            <a:r>
              <a:rPr lang="en-US" sz="2000" dirty="0" err="1" smtClean="0">
                <a:latin typeface="Tahoma" pitchFamily="34" charset="0"/>
              </a:rPr>
              <a:t>dan</a:t>
            </a:r>
            <a:r>
              <a:rPr lang="en-US" sz="2000" dirty="0" smtClean="0">
                <a:latin typeface="Tahoma" pitchFamily="34" charset="0"/>
              </a:rPr>
              <a:t> </a:t>
            </a:r>
            <a:r>
              <a:rPr lang="en-US" sz="2000" dirty="0" err="1" smtClean="0">
                <a:latin typeface="Tahoma" pitchFamily="34" charset="0"/>
              </a:rPr>
              <a:t>Rasul</a:t>
            </a:r>
            <a:endParaRPr lang="en-US" sz="2000" dirty="0" smtClean="0">
              <a:latin typeface="Tahoma" pitchFamily="34" charset="0"/>
            </a:endParaRPr>
          </a:p>
          <a:p>
            <a:pPr marL="571500" indent="-114300" algn="l" rtl="0">
              <a:buFontTx/>
              <a:buChar char="•"/>
            </a:pPr>
            <a:r>
              <a:rPr lang="en-US" sz="2000" dirty="0" err="1" smtClean="0">
                <a:latin typeface="Tahoma" pitchFamily="34" charset="0"/>
              </a:rPr>
              <a:t>Fiqh</a:t>
            </a:r>
            <a:r>
              <a:rPr lang="en-US" sz="2000" dirty="0" smtClean="0">
                <a:latin typeface="Tahoma" pitchFamily="34" charset="0"/>
              </a:rPr>
              <a:t> </a:t>
            </a:r>
            <a:r>
              <a:rPr lang="en-US" sz="2000" dirty="0" err="1" smtClean="0">
                <a:latin typeface="Tahoma" pitchFamily="34" charset="0"/>
              </a:rPr>
              <a:t>adalah</a:t>
            </a:r>
            <a:r>
              <a:rPr lang="en-US" sz="2000" dirty="0" smtClean="0">
                <a:latin typeface="Tahoma" pitchFamily="34" charset="0"/>
              </a:rPr>
              <a:t> </a:t>
            </a:r>
            <a:r>
              <a:rPr lang="en-US" sz="2000" dirty="0" err="1" smtClean="0">
                <a:latin typeface="Tahoma" pitchFamily="34" charset="0"/>
              </a:rPr>
              <a:t>hukum</a:t>
            </a:r>
            <a:r>
              <a:rPr lang="en-US" sz="2000" dirty="0" smtClean="0">
                <a:latin typeface="Tahoma" pitchFamily="34" charset="0"/>
              </a:rPr>
              <a:t> </a:t>
            </a:r>
            <a:r>
              <a:rPr lang="en-US" sz="2000" dirty="0" err="1" smtClean="0">
                <a:latin typeface="Tahoma" pitchFamily="34" charset="0"/>
              </a:rPr>
              <a:t>aplikatif</a:t>
            </a:r>
            <a:r>
              <a:rPr lang="en-US" sz="2000" dirty="0" smtClean="0">
                <a:latin typeface="Tahoma" pitchFamily="34" charset="0"/>
              </a:rPr>
              <a:t> (</a:t>
            </a:r>
            <a:r>
              <a:rPr lang="en-US" sz="2000" dirty="0" err="1" smtClean="0">
                <a:latin typeface="Tahoma" pitchFamily="34" charset="0"/>
              </a:rPr>
              <a:t>ibadah</a:t>
            </a:r>
            <a:r>
              <a:rPr lang="en-US" sz="2000" dirty="0" smtClean="0">
                <a:latin typeface="Tahoma" pitchFamily="34" charset="0"/>
              </a:rPr>
              <a:t> </a:t>
            </a:r>
            <a:r>
              <a:rPr lang="en-US" sz="2000" dirty="0" err="1" smtClean="0">
                <a:latin typeface="Tahoma" pitchFamily="34" charset="0"/>
              </a:rPr>
              <a:t>dan</a:t>
            </a:r>
            <a:r>
              <a:rPr lang="en-US" sz="2000" dirty="0" smtClean="0">
                <a:latin typeface="Tahoma" pitchFamily="34" charset="0"/>
              </a:rPr>
              <a:t> </a:t>
            </a:r>
            <a:r>
              <a:rPr lang="en-US" sz="2000" dirty="0" err="1" smtClean="0">
                <a:latin typeface="Tahoma" pitchFamily="34" charset="0"/>
              </a:rPr>
              <a:t>muamalah</a:t>
            </a:r>
            <a:r>
              <a:rPr lang="en-US" sz="2000" dirty="0" smtClean="0">
                <a:latin typeface="Tahoma" pitchFamily="34" charset="0"/>
              </a:rPr>
              <a:t>) </a:t>
            </a:r>
            <a:r>
              <a:rPr lang="en-US" sz="2000" dirty="0" err="1" smtClean="0">
                <a:latin typeface="Tahoma" pitchFamily="34" charset="0"/>
              </a:rPr>
              <a:t>berdasarkan</a:t>
            </a:r>
            <a:r>
              <a:rPr lang="en-US" sz="2000" dirty="0" smtClean="0">
                <a:latin typeface="Tahoma" pitchFamily="34" charset="0"/>
              </a:rPr>
              <a:t> </a:t>
            </a:r>
            <a:r>
              <a:rPr lang="en-US" sz="2000" dirty="0" err="1" smtClean="0">
                <a:latin typeface="Tahoma" pitchFamily="34" charset="0"/>
              </a:rPr>
              <a:t>hukum</a:t>
            </a:r>
            <a:r>
              <a:rPr lang="en-US" sz="2000" dirty="0" smtClean="0">
                <a:latin typeface="Tahoma" pitchFamily="34" charset="0"/>
              </a:rPr>
              <a:t> Allah </a:t>
            </a:r>
            <a:r>
              <a:rPr lang="en-US" sz="2000" dirty="0" err="1" smtClean="0">
                <a:latin typeface="Tahoma" pitchFamily="34" charset="0"/>
              </a:rPr>
              <a:t>dan</a:t>
            </a:r>
            <a:r>
              <a:rPr lang="en-US" sz="2000" dirty="0" smtClean="0">
                <a:latin typeface="Tahoma" pitchFamily="34" charset="0"/>
              </a:rPr>
              <a:t> </a:t>
            </a:r>
            <a:r>
              <a:rPr lang="en-US" sz="2000" dirty="0" err="1" smtClean="0">
                <a:latin typeface="Tahoma" pitchFamily="34" charset="0"/>
              </a:rPr>
              <a:t>Rasul</a:t>
            </a:r>
            <a:endParaRPr lang="en-US" sz="2000" dirty="0" smtClean="0">
              <a:latin typeface="Tahoma" pitchFamily="34" charset="0"/>
            </a:endParaRPr>
          </a:p>
          <a:p>
            <a:pPr marL="571500" indent="-114300" algn="l" rtl="0">
              <a:buFontTx/>
              <a:buChar char="•"/>
            </a:pPr>
            <a:r>
              <a:rPr lang="en-US" sz="2000" dirty="0" err="1" smtClean="0">
                <a:latin typeface="Tahoma" pitchFamily="34" charset="0"/>
              </a:rPr>
              <a:t>Syariah</a:t>
            </a:r>
            <a:r>
              <a:rPr lang="en-US" sz="2000" dirty="0" smtClean="0">
                <a:latin typeface="Tahoma" pitchFamily="34" charset="0"/>
              </a:rPr>
              <a:t> </a:t>
            </a:r>
            <a:r>
              <a:rPr lang="en-US" sz="2000" dirty="0" err="1" smtClean="0">
                <a:latin typeface="Tahoma" pitchFamily="34" charset="0"/>
              </a:rPr>
              <a:t>lebih</a:t>
            </a:r>
            <a:r>
              <a:rPr lang="en-US" sz="2000" dirty="0" smtClean="0">
                <a:latin typeface="Tahoma" pitchFamily="34" charset="0"/>
              </a:rPr>
              <a:t> </a:t>
            </a:r>
            <a:r>
              <a:rPr lang="en-US" sz="2000" dirty="0" err="1" smtClean="0">
                <a:latin typeface="Tahoma" pitchFamily="34" charset="0"/>
              </a:rPr>
              <a:t>luas</a:t>
            </a:r>
            <a:r>
              <a:rPr lang="en-US" sz="2000" dirty="0" smtClean="0">
                <a:latin typeface="Tahoma" pitchFamily="34" charset="0"/>
              </a:rPr>
              <a:t> </a:t>
            </a:r>
            <a:r>
              <a:rPr lang="en-US" sz="2000" dirty="0" err="1" smtClean="0">
                <a:latin typeface="Tahoma" pitchFamily="34" charset="0"/>
              </a:rPr>
              <a:t>dan</a:t>
            </a:r>
            <a:r>
              <a:rPr lang="en-US" sz="2000" dirty="0" smtClean="0">
                <a:latin typeface="Tahoma" pitchFamily="34" charset="0"/>
              </a:rPr>
              <a:t> </a:t>
            </a:r>
            <a:r>
              <a:rPr lang="en-US" sz="2000" dirty="0" err="1" smtClean="0">
                <a:latin typeface="Tahoma" pitchFamily="34" charset="0"/>
              </a:rPr>
              <a:t>komprehensif</a:t>
            </a:r>
            <a:r>
              <a:rPr lang="en-US" sz="2000" dirty="0" smtClean="0">
                <a:latin typeface="Tahoma" pitchFamily="34" charset="0"/>
              </a:rPr>
              <a:t>, </a:t>
            </a:r>
            <a:r>
              <a:rPr lang="en-US" sz="2000" dirty="0" err="1" smtClean="0">
                <a:latin typeface="Tahoma" pitchFamily="34" charset="0"/>
              </a:rPr>
              <a:t>fiqh</a:t>
            </a:r>
            <a:r>
              <a:rPr lang="en-US" sz="2000" dirty="0" smtClean="0">
                <a:latin typeface="Tahoma" pitchFamily="34" charset="0"/>
              </a:rPr>
              <a:t> </a:t>
            </a:r>
            <a:r>
              <a:rPr lang="en-US" sz="2000" dirty="0" err="1" smtClean="0">
                <a:latin typeface="Tahoma" pitchFamily="34" charset="0"/>
              </a:rPr>
              <a:t>buah</a:t>
            </a:r>
            <a:r>
              <a:rPr lang="en-US" sz="2000" dirty="0" smtClean="0">
                <a:latin typeface="Tahoma" pitchFamily="34" charset="0"/>
              </a:rPr>
              <a:t> </a:t>
            </a:r>
            <a:r>
              <a:rPr lang="en-US" sz="2000" dirty="0" err="1" smtClean="0">
                <a:latin typeface="Tahoma" pitchFamily="34" charset="0"/>
              </a:rPr>
              <a:t>kajian</a:t>
            </a:r>
            <a:r>
              <a:rPr lang="en-US" sz="2000" dirty="0" smtClean="0">
                <a:latin typeface="Tahoma" pitchFamily="34" charset="0"/>
              </a:rPr>
              <a:t> </a:t>
            </a:r>
            <a:r>
              <a:rPr lang="en-US" sz="2000" dirty="0" err="1" smtClean="0">
                <a:latin typeface="Tahoma" pitchFamily="34" charset="0"/>
              </a:rPr>
              <a:t>manusia</a:t>
            </a:r>
            <a:r>
              <a:rPr lang="en-US" sz="2000" dirty="0" smtClean="0">
                <a:latin typeface="Tahoma" pitchFamily="34" charset="0"/>
              </a:rPr>
              <a:t> </a:t>
            </a:r>
            <a:r>
              <a:rPr lang="en-US" sz="2000" dirty="0" err="1" smtClean="0">
                <a:latin typeface="Tahoma" pitchFamily="34" charset="0"/>
              </a:rPr>
              <a:t>sebagai</a:t>
            </a:r>
            <a:r>
              <a:rPr lang="en-US" sz="2000" dirty="0" smtClean="0">
                <a:latin typeface="Tahoma" pitchFamily="34" charset="0"/>
              </a:rPr>
              <a:t> </a:t>
            </a:r>
            <a:r>
              <a:rPr lang="en-US" sz="2000" dirty="0" err="1" smtClean="0">
                <a:latin typeface="Tahoma" pitchFamily="34" charset="0"/>
              </a:rPr>
              <a:t>implementasi</a:t>
            </a:r>
            <a:r>
              <a:rPr lang="en-US" sz="2000" dirty="0" smtClean="0">
                <a:latin typeface="Tahoma" pitchFamily="34" charset="0"/>
              </a:rPr>
              <a:t> </a:t>
            </a:r>
            <a:r>
              <a:rPr lang="en-US" sz="2000" dirty="0" err="1" smtClean="0">
                <a:latin typeface="Tahoma" pitchFamily="34" charset="0"/>
              </a:rPr>
              <a:t>dari</a:t>
            </a:r>
            <a:r>
              <a:rPr lang="en-US" sz="2000" dirty="0" smtClean="0">
                <a:latin typeface="Tahoma" pitchFamily="34" charset="0"/>
              </a:rPr>
              <a:t> </a:t>
            </a:r>
            <a:r>
              <a:rPr lang="en-US" sz="2000" dirty="0" err="1" smtClean="0">
                <a:latin typeface="Tahoma" pitchFamily="34" charset="0"/>
              </a:rPr>
              <a:t>syariah</a:t>
            </a:r>
            <a:endParaRPr lang="en-US" sz="2000" dirty="0" smtClean="0">
              <a:latin typeface="Tahoma" pitchFamily="34" charset="0"/>
            </a:endParaRPr>
          </a:p>
          <a:p>
            <a:pPr algn="l"/>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7813"/>
            <a:ext cx="8229600" cy="703262"/>
          </a:xfrm>
        </p:spPr>
        <p:txBody>
          <a:bodyPr/>
          <a:lstStyle/>
          <a:p>
            <a:pPr rtl="0"/>
            <a:r>
              <a:rPr lang="en-US" sz="3200"/>
              <a:t>Pengertian Muamalah Menurut Etimologi</a:t>
            </a:r>
          </a:p>
        </p:txBody>
      </p:sp>
      <p:sp>
        <p:nvSpPr>
          <p:cNvPr id="37891" name="Rectangle 3"/>
          <p:cNvSpPr>
            <a:spLocks noGrp="1" noChangeArrowheads="1"/>
          </p:cNvSpPr>
          <p:nvPr>
            <p:ph type="body" idx="1"/>
          </p:nvPr>
        </p:nvSpPr>
        <p:spPr/>
        <p:txBody>
          <a:bodyPr/>
          <a:lstStyle/>
          <a:p>
            <a:pPr algn="l" rtl="0"/>
            <a:r>
              <a:rPr lang="en-US"/>
              <a:t>Muamalah berasal dari kata </a:t>
            </a:r>
            <a:r>
              <a:rPr lang="ar-SA" sz="4000"/>
              <a:t>معاملة</a:t>
            </a:r>
            <a:endParaRPr lang="en-US" sz="4000"/>
          </a:p>
          <a:p>
            <a:pPr algn="l" rtl="0">
              <a:buFont typeface="Wingdings" pitchFamily="2" charset="2"/>
              <a:buNone/>
            </a:pPr>
            <a:endParaRPr lang="en-US"/>
          </a:p>
        </p:txBody>
      </p:sp>
      <p:sp>
        <p:nvSpPr>
          <p:cNvPr id="37892" name="AutoShape 4"/>
          <p:cNvSpPr>
            <a:spLocks noChangeArrowheads="1"/>
          </p:cNvSpPr>
          <p:nvPr/>
        </p:nvSpPr>
        <p:spPr bwMode="auto">
          <a:xfrm>
            <a:off x="1835150" y="2852738"/>
            <a:ext cx="5451475" cy="2016125"/>
          </a:xfrm>
          <a:prstGeom prst="wedgeEllipseCallout">
            <a:avLst>
              <a:gd name="adj1" fmla="val 44671"/>
              <a:gd name="adj2" fmla="val -84880"/>
            </a:avLst>
          </a:prstGeom>
          <a:solidFill>
            <a:srgbClr val="CCFF33"/>
          </a:solidFill>
          <a:ln w="76200" cmpd="tri">
            <a:solidFill>
              <a:srgbClr val="660033"/>
            </a:solidFill>
            <a:miter lim="800000"/>
            <a:headEnd/>
            <a:tailEnd/>
          </a:ln>
          <a:effectLst/>
        </p:spPr>
        <p:txBody>
          <a:bodyPr/>
          <a:lstStyle/>
          <a:p>
            <a:pPr algn="ctr"/>
            <a:r>
              <a:rPr lang="en-US" sz="2400" b="1">
                <a:solidFill>
                  <a:srgbClr val="660033"/>
                </a:solidFill>
              </a:rPr>
              <a:t>Bentuk Masdar dari</a:t>
            </a:r>
          </a:p>
          <a:p>
            <a:pPr algn="ctr"/>
            <a:r>
              <a:rPr lang="ar-SA" sz="4000" b="1">
                <a:solidFill>
                  <a:srgbClr val="000066"/>
                </a:solidFill>
                <a:effectLst>
                  <a:outerShdw blurRad="38100" dist="38100" dir="2700000" algn="tl">
                    <a:srgbClr val="000000"/>
                  </a:outerShdw>
                </a:effectLst>
              </a:rPr>
              <a:t>عامل – يعامل- معاملة</a:t>
            </a:r>
            <a:endParaRPr lang="en-US" sz="4000" b="1">
              <a:solidFill>
                <a:srgbClr val="000066"/>
              </a:solidFill>
              <a:effectLst>
                <a:outerShdw blurRad="38100" dist="38100" dir="2700000" algn="tl">
                  <a:srgbClr val="000000"/>
                </a:outerShdw>
              </a:effectLst>
            </a:endParaRPr>
          </a:p>
        </p:txBody>
      </p:sp>
      <p:sp>
        <p:nvSpPr>
          <p:cNvPr id="37893" name="AutoShape 5"/>
          <p:cNvSpPr>
            <a:spLocks noChangeArrowheads="1"/>
          </p:cNvSpPr>
          <p:nvPr/>
        </p:nvSpPr>
        <p:spPr bwMode="auto">
          <a:xfrm>
            <a:off x="971550" y="4941888"/>
            <a:ext cx="6840538" cy="1727200"/>
          </a:xfrm>
          <a:prstGeom prst="upArrowCallout">
            <a:avLst>
              <a:gd name="adj1" fmla="val 99012"/>
              <a:gd name="adj2" fmla="val 99012"/>
              <a:gd name="adj3" fmla="val 16667"/>
              <a:gd name="adj4" fmla="val 71431"/>
            </a:avLst>
          </a:prstGeom>
          <a:solidFill>
            <a:srgbClr val="CC6600"/>
          </a:solidFill>
          <a:ln w="9525">
            <a:solidFill>
              <a:schemeClr val="tx1"/>
            </a:solidFill>
            <a:miter lim="800000"/>
            <a:headEnd/>
            <a:tailEnd/>
          </a:ln>
          <a:effectLst/>
        </p:spPr>
        <p:txBody>
          <a:bodyPr wrap="none" anchor="ctr"/>
          <a:lstStyle/>
          <a:p>
            <a:pPr algn="ctr" rtl="0"/>
            <a:r>
              <a:rPr lang="en-US" sz="2000" b="1">
                <a:solidFill>
                  <a:schemeClr val="accent2"/>
                </a:solidFill>
              </a:rPr>
              <a:t>Artinya : Saling bertindak, saling berbuat, </a:t>
            </a:r>
          </a:p>
          <a:p>
            <a:pPr algn="ctr" rtl="0"/>
            <a:r>
              <a:rPr lang="en-US" sz="2000" b="1">
                <a:solidFill>
                  <a:schemeClr val="accent2"/>
                </a:solidFill>
              </a:rPr>
              <a:t> saling mengamalkan</a:t>
            </a:r>
          </a:p>
          <a:p>
            <a:pPr algn="ctr"/>
            <a:endParaRPr lang="en-US" sz="2000" b="1">
              <a:solidFill>
                <a:schemeClr val="accent2"/>
              </a:solidFill>
            </a:endParaRPr>
          </a:p>
        </p:txBody>
      </p:sp>
      <p:sp>
        <p:nvSpPr>
          <p:cNvPr id="37894" name="AutoShape 6"/>
          <p:cNvSpPr>
            <a:spLocks noChangeArrowheads="1"/>
          </p:cNvSpPr>
          <p:nvPr/>
        </p:nvSpPr>
        <p:spPr bwMode="auto">
          <a:xfrm>
            <a:off x="6372225" y="3357563"/>
            <a:ext cx="733425" cy="719137"/>
          </a:xfrm>
          <a:prstGeom prst="curvedLeftArrow">
            <a:avLst>
              <a:gd name="adj1" fmla="val 20000"/>
              <a:gd name="adj2" fmla="val 40000"/>
              <a:gd name="adj3" fmla="val 33996"/>
            </a:avLst>
          </a:prstGeom>
          <a:solidFill>
            <a:srgbClr val="FF0000"/>
          </a:solidFill>
          <a:ln w="9525">
            <a:solidFill>
              <a:srgbClr val="660033"/>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43000" y="228600"/>
            <a:ext cx="7010400" cy="609600"/>
          </a:xfrm>
        </p:spPr>
        <p:txBody>
          <a:bodyPr/>
          <a:lstStyle/>
          <a:p>
            <a:pPr rtl="0"/>
            <a:r>
              <a:rPr lang="en-US" sz="2800" b="1"/>
              <a:t>Pengertian Muamalah menurut Istilah</a:t>
            </a:r>
          </a:p>
        </p:txBody>
      </p:sp>
      <p:sp>
        <p:nvSpPr>
          <p:cNvPr id="36867" name="Text Box 3"/>
          <p:cNvSpPr txBox="1">
            <a:spLocks noChangeArrowheads="1"/>
          </p:cNvSpPr>
          <p:nvPr/>
        </p:nvSpPr>
        <p:spPr bwMode="auto">
          <a:xfrm>
            <a:off x="227013" y="2997200"/>
            <a:ext cx="1543050" cy="514350"/>
          </a:xfrm>
          <a:prstGeom prst="rect">
            <a:avLst/>
          </a:prstGeom>
          <a:solidFill>
            <a:schemeClr val="hlink"/>
          </a:solidFill>
          <a:ln w="57150" cmpd="thickThin">
            <a:solidFill>
              <a:srgbClr val="660033"/>
            </a:solidFill>
            <a:miter lim="800000"/>
            <a:headEnd/>
            <a:tailEnd/>
          </a:ln>
          <a:effectLst/>
        </p:spPr>
        <p:txBody>
          <a:bodyPr wrap="none">
            <a:spAutoFit/>
          </a:bodyPr>
          <a:lstStyle/>
          <a:p>
            <a:pPr algn="ctr" rtl="0"/>
            <a:r>
              <a:rPr lang="en-US" sz="2400">
                <a:solidFill>
                  <a:srgbClr val="660033"/>
                </a:solidFill>
                <a:latin typeface="Times New Roman" pitchFamily="18" charset="0"/>
                <a:cs typeface="Times New Roman" pitchFamily="18" charset="0"/>
              </a:rPr>
              <a:t>Muamalah</a:t>
            </a:r>
          </a:p>
        </p:txBody>
      </p:sp>
      <p:sp>
        <p:nvSpPr>
          <p:cNvPr id="36868" name="AutoShape 4"/>
          <p:cNvSpPr>
            <a:spLocks/>
          </p:cNvSpPr>
          <p:nvPr/>
        </p:nvSpPr>
        <p:spPr bwMode="auto">
          <a:xfrm>
            <a:off x="1752600" y="1447800"/>
            <a:ext cx="1066800" cy="3657600"/>
          </a:xfrm>
          <a:prstGeom prst="leftBrace">
            <a:avLst>
              <a:gd name="adj1" fmla="val 28571"/>
              <a:gd name="adj2" fmla="val 50000"/>
            </a:avLst>
          </a:prstGeom>
          <a:noFill/>
          <a:ln w="76200">
            <a:solidFill>
              <a:schemeClr val="folHlink"/>
            </a:solidFill>
            <a:round/>
            <a:headEnd/>
            <a:tailEnd/>
          </a:ln>
          <a:effectLst/>
        </p:spPr>
        <p:txBody>
          <a:bodyPr wrap="none" anchor="ctr"/>
          <a:lstStyle/>
          <a:p>
            <a:endParaRPr lang="en-US"/>
          </a:p>
        </p:txBody>
      </p:sp>
      <p:sp>
        <p:nvSpPr>
          <p:cNvPr id="36869" name="AutoShape 5"/>
          <p:cNvSpPr>
            <a:spLocks noChangeArrowheads="1"/>
          </p:cNvSpPr>
          <p:nvPr/>
        </p:nvSpPr>
        <p:spPr bwMode="auto">
          <a:xfrm>
            <a:off x="2590800" y="990600"/>
            <a:ext cx="3657600" cy="990600"/>
          </a:xfrm>
          <a:prstGeom prst="roundRect">
            <a:avLst>
              <a:gd name="adj" fmla="val 50000"/>
            </a:avLst>
          </a:prstGeom>
          <a:solidFill>
            <a:srgbClr val="006600"/>
          </a:solidFill>
          <a:ln w="9525">
            <a:solidFill>
              <a:schemeClr val="tx1"/>
            </a:solidFill>
            <a:round/>
            <a:headEnd/>
            <a:tailEnd/>
          </a:ln>
          <a:effectLst/>
        </p:spPr>
        <p:txBody>
          <a:bodyPr wrap="none" anchor="ctr"/>
          <a:lstStyle/>
          <a:p>
            <a:pPr algn="ctr" rtl="0"/>
            <a:r>
              <a:rPr lang="en-US" sz="2400" dirty="0" err="1">
                <a:latin typeface="Times New Roman" pitchFamily="18" charset="0"/>
                <a:cs typeface="Times New Roman" pitchFamily="18" charset="0"/>
              </a:rPr>
              <a:t>Pengertian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Sempit</a:t>
            </a:r>
            <a:endParaRPr lang="en-US" sz="2400" dirty="0">
              <a:latin typeface="Times New Roman" pitchFamily="18" charset="0"/>
              <a:cs typeface="Times New Roman" pitchFamily="18" charset="0"/>
            </a:endParaRPr>
          </a:p>
        </p:txBody>
      </p:sp>
      <p:sp>
        <p:nvSpPr>
          <p:cNvPr id="36870" name="AutoShape 6"/>
          <p:cNvSpPr>
            <a:spLocks noChangeArrowheads="1"/>
          </p:cNvSpPr>
          <p:nvPr/>
        </p:nvSpPr>
        <p:spPr bwMode="auto">
          <a:xfrm>
            <a:off x="2590800" y="4572000"/>
            <a:ext cx="3657600" cy="990600"/>
          </a:xfrm>
          <a:prstGeom prst="roundRect">
            <a:avLst>
              <a:gd name="adj" fmla="val 50000"/>
            </a:avLst>
          </a:prstGeom>
          <a:solidFill>
            <a:srgbClr val="006600"/>
          </a:solidFill>
          <a:ln w="9525">
            <a:solidFill>
              <a:schemeClr val="tx1"/>
            </a:solidFill>
            <a:round/>
            <a:headEnd/>
            <a:tailEnd/>
          </a:ln>
          <a:effectLst/>
        </p:spPr>
        <p:txBody>
          <a:bodyPr wrap="none" anchor="ctr"/>
          <a:lstStyle/>
          <a:p>
            <a:pPr algn="ctr" rtl="0"/>
            <a:r>
              <a:rPr lang="en-US" sz="2400" dirty="0" err="1">
                <a:latin typeface="Times New Roman" pitchFamily="18" charset="0"/>
                <a:cs typeface="Times New Roman" pitchFamily="18" charset="0"/>
              </a:rPr>
              <a:t>Pengertian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Luas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Pengertian Sempit</a:t>
            </a:r>
          </a:p>
        </p:txBody>
      </p:sp>
      <p:sp>
        <p:nvSpPr>
          <p:cNvPr id="39939" name="Rectangle 3"/>
          <p:cNvSpPr>
            <a:spLocks noGrp="1" noChangeArrowheads="1"/>
          </p:cNvSpPr>
          <p:nvPr>
            <p:ph type="body" idx="1"/>
          </p:nvPr>
        </p:nvSpPr>
        <p:spPr/>
        <p:txBody>
          <a:bodyPr/>
          <a:lstStyle/>
          <a:p>
            <a:pPr algn="l" rtl="0"/>
            <a:r>
              <a:rPr lang="en-US" b="1" u="sng">
                <a:solidFill>
                  <a:srgbClr val="CCFF33"/>
                </a:solidFill>
              </a:rPr>
              <a:t>Khudhari Byk</a:t>
            </a:r>
            <a:r>
              <a:rPr lang="en-US"/>
              <a:t> </a:t>
            </a:r>
          </a:p>
          <a:p>
            <a:pPr algn="l" rtl="0"/>
            <a:r>
              <a:rPr lang="en-US"/>
              <a:t>Semua akad yang membolehkan manusia saling menukar manfaatnya</a:t>
            </a:r>
          </a:p>
          <a:p>
            <a:pPr algn="l" rtl="0"/>
            <a:r>
              <a:rPr lang="en-US" b="1" u="sng">
                <a:solidFill>
                  <a:srgbClr val="CCFF33"/>
                </a:solidFill>
              </a:rPr>
              <a:t>Rasyid Ridha</a:t>
            </a:r>
            <a:r>
              <a:rPr lang="en-US"/>
              <a:t> :</a:t>
            </a:r>
          </a:p>
          <a:p>
            <a:pPr algn="l" rtl="0"/>
            <a:r>
              <a:rPr lang="en-US">
                <a:latin typeface="Arial"/>
              </a:rPr>
              <a:t>“</a:t>
            </a:r>
            <a:r>
              <a:rPr lang="en-US"/>
              <a:t>Tukar menukar barang atau sesuatu yang bermanfaat  dengan cara yang ditentukan</a:t>
            </a:r>
            <a:r>
              <a:rPr lang="en-US">
                <a:latin typeface="Arial"/>
              </a:rPr>
              <a: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a:t>Pengertian Muamalah secara Sempit (Khusus)</a:t>
            </a:r>
          </a:p>
        </p:txBody>
      </p:sp>
      <p:sp>
        <p:nvSpPr>
          <p:cNvPr id="40963" name="Rectangle 3"/>
          <p:cNvSpPr>
            <a:spLocks noGrp="1" noChangeArrowheads="1"/>
          </p:cNvSpPr>
          <p:nvPr>
            <p:ph type="body" idx="1"/>
          </p:nvPr>
        </p:nvSpPr>
        <p:spPr/>
        <p:txBody>
          <a:bodyPr/>
          <a:lstStyle/>
          <a:p>
            <a:pPr algn="l" rtl="0"/>
            <a:r>
              <a:rPr lang="en-US"/>
              <a:t>Dr.Mustafa Ahmad  Zarqa, </a:t>
            </a:r>
          </a:p>
          <a:p>
            <a:pPr algn="l" rtl="0">
              <a:buFont typeface="Wingdings" pitchFamily="2" charset="2"/>
              <a:buNone/>
            </a:pPr>
            <a:r>
              <a:rPr lang="en-US"/>
              <a:t>  </a:t>
            </a:r>
            <a:r>
              <a:rPr lang="en-US">
                <a:latin typeface="Arial"/>
              </a:rPr>
              <a:t>“</a:t>
            </a:r>
            <a:r>
              <a:rPr lang="en-US"/>
              <a:t>Hukum-hukum tentang perbuatan manusia yang berkaitan dengan hubungan sesama manusia mengenai harta kekayaan, hak-hak dan penyelesaian sengketa</a:t>
            </a:r>
            <a:r>
              <a:rPr lang="en-US">
                <a:latin typeface="Arial"/>
              </a:rPr>
              <a:t>”</a:t>
            </a:r>
            <a:r>
              <a:rPr lang="en-US"/>
              <a:t>. </a:t>
            </a:r>
          </a:p>
          <a:p>
            <a:pPr algn="l" rtl="0"/>
            <a:endParaRPr lang="en-US"/>
          </a:p>
          <a:p>
            <a:pPr algn="l" rtl="0"/>
            <a:r>
              <a:rPr lang="en-US" sz="2000"/>
              <a:t>(Al-Madkhal al-Fiqh Al-Am, Damaskus, 1966-1967, Al-Adib, hlm.55)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0825" y="260350"/>
            <a:ext cx="8686800" cy="919163"/>
          </a:xfrm>
        </p:spPr>
        <p:txBody>
          <a:bodyPr/>
          <a:lstStyle/>
          <a:p>
            <a:pPr rtl="0"/>
            <a:r>
              <a:rPr lang="en-US" sz="4000" dirty="0" err="1"/>
              <a:t>Pengertian</a:t>
            </a:r>
            <a:r>
              <a:rPr lang="en-US" sz="4000" dirty="0"/>
              <a:t> </a:t>
            </a:r>
            <a:r>
              <a:rPr lang="en-US" sz="4000" dirty="0" err="1"/>
              <a:t>Muamalah</a:t>
            </a:r>
            <a:r>
              <a:rPr lang="en-US" sz="4000" dirty="0"/>
              <a:t> (</a:t>
            </a:r>
            <a:r>
              <a:rPr lang="en-US" sz="4000" dirty="0" err="1"/>
              <a:t>secara</a:t>
            </a:r>
            <a:r>
              <a:rPr lang="en-US" sz="4000" dirty="0"/>
              <a:t> </a:t>
            </a:r>
            <a:r>
              <a:rPr lang="en-US" sz="4000" dirty="0" err="1"/>
              <a:t>Luas</a:t>
            </a:r>
            <a:r>
              <a:rPr lang="en-US" sz="4000" dirty="0"/>
              <a:t>)</a:t>
            </a:r>
          </a:p>
        </p:txBody>
      </p:sp>
      <p:sp>
        <p:nvSpPr>
          <p:cNvPr id="35843" name="Rectangle 3"/>
          <p:cNvSpPr>
            <a:spLocks noGrp="1" noChangeArrowheads="1"/>
          </p:cNvSpPr>
          <p:nvPr>
            <p:ph type="body" idx="1"/>
          </p:nvPr>
        </p:nvSpPr>
        <p:spPr>
          <a:xfrm>
            <a:off x="468313" y="1196975"/>
            <a:ext cx="8229600" cy="5257800"/>
          </a:xfrm>
        </p:spPr>
        <p:txBody>
          <a:bodyPr/>
          <a:lstStyle/>
          <a:p>
            <a:pPr algn="l" rtl="0">
              <a:lnSpc>
                <a:spcPct val="80000"/>
              </a:lnSpc>
            </a:pPr>
            <a:r>
              <a:rPr lang="en-US" sz="2400" b="1" u="sng" dirty="0" smtClean="0">
                <a:solidFill>
                  <a:srgbClr val="FFFF00"/>
                </a:solidFill>
              </a:rPr>
              <a:t>Imam </a:t>
            </a:r>
            <a:r>
              <a:rPr lang="en-US" sz="2400" b="1" u="sng" dirty="0" err="1" smtClean="0">
                <a:solidFill>
                  <a:srgbClr val="FFFF00"/>
                </a:solidFill>
              </a:rPr>
              <a:t>Syafi’i</a:t>
            </a:r>
            <a:r>
              <a:rPr lang="en-US" sz="2400" dirty="0" smtClean="0"/>
              <a:t>:</a:t>
            </a:r>
            <a:endParaRPr lang="en-US" sz="2400" dirty="0"/>
          </a:p>
          <a:p>
            <a:pPr algn="l" rtl="0">
              <a:lnSpc>
                <a:spcPct val="80000"/>
              </a:lnSpc>
              <a:buFont typeface="Wingdings" pitchFamily="2" charset="2"/>
              <a:buNone/>
            </a:pPr>
            <a:r>
              <a:rPr lang="en-US" sz="2400" dirty="0"/>
              <a:t>  </a:t>
            </a:r>
            <a:r>
              <a:rPr lang="en-US" sz="2400" dirty="0" smtClean="0">
                <a:latin typeface="Arial"/>
              </a:rPr>
              <a:t>“</a:t>
            </a:r>
            <a:r>
              <a:rPr lang="en-US" sz="2400" i="1" dirty="0" smtClean="0"/>
              <a:t>al-’</a:t>
            </a:r>
            <a:r>
              <a:rPr lang="en-US" sz="2400" i="1" dirty="0" err="1" smtClean="0"/>
              <a:t>ilmu</a:t>
            </a:r>
            <a:r>
              <a:rPr lang="en-US" sz="2400" i="1" dirty="0" smtClean="0"/>
              <a:t> </a:t>
            </a:r>
            <a:r>
              <a:rPr lang="en-US" sz="2400" i="1" dirty="0" err="1" smtClean="0"/>
              <a:t>bil</a:t>
            </a:r>
            <a:r>
              <a:rPr lang="en-US" sz="2400" i="1" dirty="0" smtClean="0"/>
              <a:t> </a:t>
            </a:r>
            <a:r>
              <a:rPr lang="en-US" sz="2400" i="1" dirty="0" err="1" smtClean="0"/>
              <a:t>ahkam</a:t>
            </a:r>
            <a:r>
              <a:rPr lang="en-US" sz="2400" i="1" dirty="0" smtClean="0"/>
              <a:t> </a:t>
            </a:r>
            <a:r>
              <a:rPr lang="en-US" sz="2400" i="1" dirty="0" err="1" smtClean="0"/>
              <a:t>asy-syar’iyyah</a:t>
            </a:r>
            <a:r>
              <a:rPr lang="en-US" sz="2400" i="1" dirty="0" smtClean="0"/>
              <a:t> al-’</a:t>
            </a:r>
            <a:r>
              <a:rPr lang="en-US" sz="2400" i="1" dirty="0" err="1" smtClean="0"/>
              <a:t>amaliyyah</a:t>
            </a:r>
            <a:r>
              <a:rPr lang="en-US" sz="2400" i="1" dirty="0" smtClean="0"/>
              <a:t> al-</a:t>
            </a:r>
            <a:r>
              <a:rPr lang="en-US" sz="2400" i="1" dirty="0" err="1" smtClean="0"/>
              <a:t>muktasabah</a:t>
            </a:r>
            <a:r>
              <a:rPr lang="en-US" sz="2400" i="1" dirty="0" smtClean="0"/>
              <a:t> min </a:t>
            </a:r>
            <a:r>
              <a:rPr lang="en-US" sz="2400" i="1" dirty="0" err="1" smtClean="0"/>
              <a:t>adillatiha</a:t>
            </a:r>
            <a:r>
              <a:rPr lang="en-US" sz="2400" i="1" dirty="0" smtClean="0"/>
              <a:t> at-</a:t>
            </a:r>
            <a:r>
              <a:rPr lang="en-US" sz="2400" i="1" dirty="0" err="1" smtClean="0"/>
              <a:t>tafshiliyyah</a:t>
            </a:r>
            <a:r>
              <a:rPr lang="en-US" sz="2400" dirty="0" smtClean="0">
                <a:latin typeface="Arial"/>
              </a:rPr>
              <a:t>”</a:t>
            </a:r>
            <a:endParaRPr lang="en-US" sz="2400" dirty="0"/>
          </a:p>
          <a:p>
            <a:pPr algn="l" rtl="0">
              <a:lnSpc>
                <a:spcPct val="80000"/>
              </a:lnSpc>
              <a:buFont typeface="Wingdings" pitchFamily="2" charset="2"/>
              <a:buNone/>
            </a:pPr>
            <a:r>
              <a:rPr lang="en-ZW" sz="2400" dirty="0" smtClean="0"/>
              <a:t>	(</a:t>
            </a:r>
            <a:r>
              <a:rPr lang="en-ZW" sz="2400" dirty="0" err="1" smtClean="0"/>
              <a:t>mengetahui</a:t>
            </a:r>
            <a:r>
              <a:rPr lang="en-ZW" sz="2400" dirty="0" smtClean="0"/>
              <a:t> </a:t>
            </a:r>
            <a:r>
              <a:rPr lang="en-ZW" sz="2400" dirty="0" err="1" smtClean="0"/>
              <a:t>hukum-hukum</a:t>
            </a:r>
            <a:r>
              <a:rPr lang="en-ZW" sz="2400" dirty="0" smtClean="0"/>
              <a:t> </a:t>
            </a:r>
            <a:r>
              <a:rPr lang="en-ZW" sz="2400" dirty="0" err="1" smtClean="0"/>
              <a:t>syara</a:t>
            </a:r>
            <a:r>
              <a:rPr lang="en-ZW" sz="2400" dirty="0" smtClean="0"/>
              <a:t>’ yang </a:t>
            </a:r>
            <a:r>
              <a:rPr lang="en-ZW" sz="2400" dirty="0" err="1" smtClean="0"/>
              <a:t>bersifat</a:t>
            </a:r>
            <a:r>
              <a:rPr lang="en-ZW" sz="2400" dirty="0" smtClean="0"/>
              <a:t> </a:t>
            </a:r>
            <a:r>
              <a:rPr lang="en-ZW" sz="2400" i="1" dirty="0" err="1" smtClean="0"/>
              <a:t>amaliyah</a:t>
            </a:r>
            <a:r>
              <a:rPr lang="en-ZW" sz="2400" i="1" dirty="0" smtClean="0"/>
              <a:t> </a:t>
            </a:r>
            <a:r>
              <a:rPr lang="en-ZW" sz="2400" dirty="0" smtClean="0"/>
              <a:t>yang </a:t>
            </a:r>
            <a:r>
              <a:rPr lang="en-ZW" sz="2400" dirty="0" err="1" smtClean="0"/>
              <a:t>didapatkan</a:t>
            </a:r>
            <a:r>
              <a:rPr lang="en-ZW" sz="2400" dirty="0" smtClean="0"/>
              <a:t> </a:t>
            </a:r>
            <a:r>
              <a:rPr lang="en-ZW" sz="2400" dirty="0" err="1" smtClean="0"/>
              <a:t>dari</a:t>
            </a:r>
            <a:r>
              <a:rPr lang="en-ZW" sz="2400" dirty="0" smtClean="0"/>
              <a:t> </a:t>
            </a:r>
            <a:r>
              <a:rPr lang="en-ZW" sz="2400" dirty="0" err="1" smtClean="0"/>
              <a:t>dalil-dalil</a:t>
            </a:r>
            <a:r>
              <a:rPr lang="en-ZW" sz="2400" dirty="0" smtClean="0"/>
              <a:t> </a:t>
            </a:r>
            <a:r>
              <a:rPr lang="en-ZW" sz="2400" dirty="0" err="1" smtClean="0"/>
              <a:t>terperinci</a:t>
            </a:r>
            <a:r>
              <a:rPr lang="en-ZW" sz="2400" dirty="0" smtClean="0"/>
              <a:t>)</a:t>
            </a:r>
          </a:p>
          <a:p>
            <a:pPr algn="l" rtl="0">
              <a:lnSpc>
                <a:spcPct val="80000"/>
              </a:lnSpc>
              <a:buFont typeface="Wingdings" pitchFamily="2" charset="2"/>
              <a:buNone/>
            </a:pPr>
            <a:r>
              <a:rPr lang="en-ZW" sz="2400" dirty="0" smtClean="0"/>
              <a:t>Al-</a:t>
            </a:r>
            <a:r>
              <a:rPr lang="en-ZW" sz="2400" dirty="0" err="1" smtClean="0"/>
              <a:t>ilmu</a:t>
            </a:r>
            <a:r>
              <a:rPr lang="en-ZW" sz="2400" dirty="0" smtClean="0"/>
              <a:t> : </a:t>
            </a:r>
            <a:r>
              <a:rPr lang="en-ZW" sz="2400" dirty="0" err="1" smtClean="0"/>
              <a:t>ilmu</a:t>
            </a:r>
            <a:endParaRPr lang="en-ZW" sz="2400" dirty="0" smtClean="0"/>
          </a:p>
          <a:p>
            <a:pPr algn="l" rtl="0">
              <a:lnSpc>
                <a:spcPct val="80000"/>
              </a:lnSpc>
              <a:buFont typeface="Wingdings" pitchFamily="2" charset="2"/>
              <a:buNone/>
            </a:pPr>
            <a:r>
              <a:rPr lang="en-ZW" sz="2400" dirty="0" smtClean="0"/>
              <a:t>Al </a:t>
            </a:r>
            <a:r>
              <a:rPr lang="en-ZW" sz="2400" dirty="0" err="1" smtClean="0"/>
              <a:t>ahkam</a:t>
            </a:r>
            <a:r>
              <a:rPr lang="en-ZW" sz="2400" dirty="0" smtClean="0"/>
              <a:t> : </a:t>
            </a:r>
            <a:r>
              <a:rPr lang="en-ZW" sz="2400" dirty="0" err="1" smtClean="0"/>
              <a:t>tuntutan</a:t>
            </a:r>
            <a:r>
              <a:rPr lang="en-ZW" sz="2400" dirty="0" smtClean="0"/>
              <a:t> </a:t>
            </a:r>
            <a:r>
              <a:rPr lang="en-ZW" sz="2400" dirty="0" err="1" smtClean="0"/>
              <a:t>allah</a:t>
            </a:r>
            <a:r>
              <a:rPr lang="en-ZW" sz="2400" dirty="0" smtClean="0"/>
              <a:t> (</a:t>
            </a:r>
            <a:r>
              <a:rPr lang="en-ZW" sz="2400" dirty="0" err="1" smtClean="0"/>
              <a:t>perintah</a:t>
            </a:r>
            <a:r>
              <a:rPr lang="en-ZW" sz="2400" dirty="0" smtClean="0"/>
              <a:t>/</a:t>
            </a:r>
            <a:r>
              <a:rPr lang="en-ZW" sz="2400" dirty="0" err="1" smtClean="0"/>
              <a:t>larangan</a:t>
            </a:r>
            <a:r>
              <a:rPr lang="en-ZW" sz="2400" dirty="0" smtClean="0"/>
              <a:t>)</a:t>
            </a:r>
          </a:p>
          <a:p>
            <a:pPr algn="l" rtl="0">
              <a:lnSpc>
                <a:spcPct val="80000"/>
              </a:lnSpc>
              <a:buFont typeface="Wingdings" pitchFamily="2" charset="2"/>
              <a:buNone/>
            </a:pPr>
            <a:r>
              <a:rPr lang="en-ZW" sz="2400" dirty="0" err="1" smtClean="0"/>
              <a:t>Asy</a:t>
            </a:r>
            <a:r>
              <a:rPr lang="en-ZW" sz="2400" dirty="0" smtClean="0"/>
              <a:t> </a:t>
            </a:r>
            <a:r>
              <a:rPr lang="en-ZW" sz="2400" dirty="0" err="1" smtClean="0"/>
              <a:t>syari’yyah</a:t>
            </a:r>
            <a:r>
              <a:rPr lang="en-ZW" sz="2400" dirty="0" smtClean="0"/>
              <a:t> : </a:t>
            </a:r>
            <a:r>
              <a:rPr lang="en-ZW" sz="2400" dirty="0" err="1" smtClean="0"/>
              <a:t>hukum</a:t>
            </a:r>
            <a:r>
              <a:rPr lang="en-ZW" sz="2400" dirty="0" smtClean="0"/>
              <a:t> </a:t>
            </a:r>
            <a:r>
              <a:rPr lang="en-ZW" sz="2400" dirty="0" err="1" smtClean="0"/>
              <a:t>yag</a:t>
            </a:r>
            <a:r>
              <a:rPr lang="en-ZW" sz="2400" dirty="0" smtClean="0"/>
              <a:t> </a:t>
            </a:r>
            <a:r>
              <a:rPr lang="en-ZW" sz="2400" dirty="0" err="1" smtClean="0"/>
              <a:t>diambil</a:t>
            </a:r>
            <a:r>
              <a:rPr lang="en-ZW" sz="2400" dirty="0" smtClean="0"/>
              <a:t> </a:t>
            </a:r>
            <a:r>
              <a:rPr lang="en-ZW" sz="2400" dirty="0" err="1" smtClean="0"/>
              <a:t>dari</a:t>
            </a:r>
            <a:r>
              <a:rPr lang="en-ZW" sz="2400" dirty="0" smtClean="0"/>
              <a:t> </a:t>
            </a:r>
            <a:r>
              <a:rPr lang="en-ZW" sz="2400" dirty="0" err="1" smtClean="0"/>
              <a:t>syara</a:t>
            </a:r>
            <a:r>
              <a:rPr lang="en-ZW" sz="2400" dirty="0" smtClean="0"/>
              <a:t>’</a:t>
            </a:r>
          </a:p>
          <a:p>
            <a:pPr algn="l" rtl="0">
              <a:lnSpc>
                <a:spcPct val="80000"/>
              </a:lnSpc>
              <a:buFont typeface="Wingdings" pitchFamily="2" charset="2"/>
              <a:buNone/>
            </a:pPr>
            <a:r>
              <a:rPr lang="en-ZW" sz="2400" dirty="0" smtClean="0"/>
              <a:t>Al ‘</a:t>
            </a:r>
            <a:r>
              <a:rPr lang="en-ZW" sz="2400" dirty="0" err="1" smtClean="0"/>
              <a:t>amaliyyah</a:t>
            </a:r>
            <a:r>
              <a:rPr lang="en-ZW" sz="2400" dirty="0" smtClean="0"/>
              <a:t> : </a:t>
            </a:r>
            <a:r>
              <a:rPr lang="en-ZW" sz="2400" dirty="0" err="1" smtClean="0"/>
              <a:t>aktifitas</a:t>
            </a:r>
            <a:endParaRPr lang="en-ZW" sz="2400" dirty="0" smtClean="0"/>
          </a:p>
          <a:p>
            <a:pPr algn="l" rtl="0">
              <a:lnSpc>
                <a:spcPct val="80000"/>
              </a:lnSpc>
              <a:buFont typeface="Wingdings" pitchFamily="2" charset="2"/>
              <a:buNone/>
            </a:pPr>
            <a:r>
              <a:rPr lang="en-ZW" sz="2400" dirty="0" smtClean="0"/>
              <a:t>Al </a:t>
            </a:r>
            <a:r>
              <a:rPr lang="en-ZW" sz="2400" dirty="0" err="1" smtClean="0"/>
              <a:t>muktasabah</a:t>
            </a:r>
            <a:r>
              <a:rPr lang="en-ZW" sz="2400" dirty="0" smtClean="0"/>
              <a:t> : </a:t>
            </a:r>
            <a:r>
              <a:rPr lang="en-ZW" sz="2400" dirty="0" err="1" smtClean="0"/>
              <a:t>proses</a:t>
            </a:r>
            <a:r>
              <a:rPr lang="en-ZW" sz="2400" dirty="0" smtClean="0"/>
              <a:t> </a:t>
            </a:r>
            <a:r>
              <a:rPr lang="en-ZW" sz="2400" dirty="0" err="1" smtClean="0"/>
              <a:t>ijtihad</a:t>
            </a:r>
            <a:r>
              <a:rPr lang="en-ZW" sz="2400" dirty="0" smtClean="0"/>
              <a:t> </a:t>
            </a:r>
            <a:r>
              <a:rPr lang="en-ZW" sz="2400" dirty="0" err="1" smtClean="0"/>
              <a:t>ulama</a:t>
            </a:r>
            <a:endParaRPr lang="en-ZW" sz="2400" dirty="0" smtClean="0"/>
          </a:p>
          <a:p>
            <a:pPr algn="l" rtl="0">
              <a:lnSpc>
                <a:spcPct val="80000"/>
              </a:lnSpc>
              <a:buFont typeface="Wingdings" pitchFamily="2" charset="2"/>
              <a:buNone/>
            </a:pPr>
            <a:r>
              <a:rPr lang="en-ZW" sz="2400" dirty="0" err="1" smtClean="0"/>
              <a:t>Adillatiha</a:t>
            </a:r>
            <a:r>
              <a:rPr lang="en-ZW" sz="2400" dirty="0" smtClean="0"/>
              <a:t> at </a:t>
            </a:r>
            <a:r>
              <a:rPr lang="en-ZW" sz="2400" dirty="0" err="1" smtClean="0"/>
              <a:t>tafshiliyyah</a:t>
            </a:r>
            <a:r>
              <a:rPr lang="en-ZW" sz="2400" dirty="0" smtClean="0"/>
              <a:t> : </a:t>
            </a:r>
            <a:r>
              <a:rPr lang="en-ZW" sz="2400" dirty="0" err="1" smtClean="0"/>
              <a:t>dalil</a:t>
            </a:r>
            <a:r>
              <a:rPr lang="en-ZW" sz="2400" dirty="0" smtClean="0"/>
              <a:t> yang </a:t>
            </a:r>
            <a:r>
              <a:rPr lang="en-ZW" sz="2400" dirty="0" err="1" smtClean="0"/>
              <a:t>terdapat</a:t>
            </a:r>
            <a:r>
              <a:rPr lang="en-ZW" sz="2400" dirty="0" smtClean="0"/>
              <a:t> </a:t>
            </a:r>
            <a:r>
              <a:rPr lang="en-ZW" sz="2400" dirty="0" err="1" smtClean="0"/>
              <a:t>dalam</a:t>
            </a:r>
            <a:r>
              <a:rPr lang="en-ZW" sz="2400" dirty="0" smtClean="0"/>
              <a:t> </a:t>
            </a:r>
            <a:r>
              <a:rPr lang="en-ZW" sz="2400" dirty="0" err="1" smtClean="0"/>
              <a:t>qur’an</a:t>
            </a:r>
            <a:r>
              <a:rPr lang="en-ZW" sz="2400" dirty="0" smtClean="0"/>
              <a:t>, </a:t>
            </a:r>
            <a:r>
              <a:rPr lang="en-ZW" sz="2400" dirty="0" err="1" smtClean="0"/>
              <a:t>hadis</a:t>
            </a:r>
            <a:r>
              <a:rPr lang="en-ZW" sz="2400" dirty="0" smtClean="0"/>
              <a:t>, </a:t>
            </a:r>
            <a:r>
              <a:rPr lang="en-ZW" sz="2400" dirty="0" err="1" smtClean="0"/>
              <a:t>ijma</a:t>
            </a:r>
            <a:r>
              <a:rPr lang="en-ZW" sz="2400" dirty="0" smtClean="0"/>
              <a:t>’ </a:t>
            </a:r>
            <a:r>
              <a:rPr lang="en-ZW" sz="2400" dirty="0" err="1" smtClean="0"/>
              <a:t>ataupun</a:t>
            </a:r>
            <a:r>
              <a:rPr lang="en-ZW" sz="2400" dirty="0" smtClean="0"/>
              <a:t> </a:t>
            </a:r>
            <a:r>
              <a:rPr lang="en-ZW" sz="2400" dirty="0" err="1" smtClean="0"/>
              <a:t>qiyas</a:t>
            </a:r>
            <a:r>
              <a:rPr lang="en-ZW" sz="2400" dirty="0" smtClean="0"/>
              <a:t>.</a:t>
            </a:r>
            <a:endParaRPr lang="en-US" sz="2400" dirty="0"/>
          </a:p>
          <a:p>
            <a:pPr algn="l" rtl="0">
              <a:lnSpc>
                <a:spcPct val="80000"/>
              </a:lnSpc>
              <a:buNone/>
            </a:pP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1012</TotalTime>
  <Words>1448</Words>
  <Application>Microsoft PowerPoint</Application>
  <PresentationFormat>On-screen Show (4:3)</PresentationFormat>
  <Paragraphs>314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Globe</vt:lpstr>
      <vt:lpstr>HUKUM PERDATA ISLAM (FIQH MUAMALAT)</vt:lpstr>
      <vt:lpstr>Slide 2</vt:lpstr>
      <vt:lpstr>Slide 3</vt:lpstr>
      <vt:lpstr> Fiqh </vt:lpstr>
      <vt:lpstr>Pengertian Muamalah Menurut Etimologi</vt:lpstr>
      <vt:lpstr>Pengertian Muamalah menurut Istilah</vt:lpstr>
      <vt:lpstr>Pengertian Sempit</vt:lpstr>
      <vt:lpstr>Pengertian Muamalah secara Sempit (Khusus)</vt:lpstr>
      <vt:lpstr>Pengertian Muamalah (secara Luas)</vt:lpstr>
      <vt:lpstr>Slide 10</vt:lpstr>
      <vt:lpstr>Dr.Abdul Sattar Fathullah Sa’id : dalam Al-Muamalah fil Islam</vt:lpstr>
      <vt:lpstr>Slide 12</vt:lpstr>
      <vt:lpstr>Dalam konteks muamalah dalam makna luas, Ibnu Abidin membagi muamalah kepada 5 bidang </vt:lpstr>
      <vt:lpstr>Pengertian Muamalah  Secara Luas</vt:lpstr>
      <vt:lpstr>Slide 15</vt:lpstr>
      <vt:lpstr>Perbedaan Pengertian Muamalah  dalam arti sempit dan luas adalah dalam cakupannya Pengertian luas mencakup munakahat, warisan, politik, pidana. Sedangkan dalam makna sempit cakupannya hanya tentang ekonomi (iqtishadiyah)</vt:lpstr>
      <vt:lpstr>Slide 17</vt:lpstr>
      <vt:lpstr>Slide 18</vt:lpstr>
      <vt:lpstr>Ruang Lingkup Fiqh Muamalah</vt:lpstr>
      <vt:lpstr>Ruang Lingkup di era Modern</vt:lpstr>
      <vt:lpstr>Maslahat sebagai prinsip Muamalah</vt:lpstr>
      <vt:lpstr>Slide 22</vt:lpstr>
      <vt:lpstr>KAEDAH IBADAH DAN MUAMALAH</vt:lpstr>
      <vt:lpstr>KONSEP DASAR FIQH MUAMALAH</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Adis</dc:creator>
  <cp:lastModifiedBy>Adis</cp:lastModifiedBy>
  <cp:revision>84</cp:revision>
  <dcterms:created xsi:type="dcterms:W3CDTF">1601-01-01T00:00:00Z</dcterms:created>
  <dcterms:modified xsi:type="dcterms:W3CDTF">2011-11-04T04:03:19Z</dcterms:modified>
</cp:coreProperties>
</file>