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5" r:id="rId4"/>
    <p:sldId id="266" r:id="rId5"/>
    <p:sldId id="267" r:id="rId6"/>
    <p:sldId id="268" r:id="rId7"/>
    <p:sldId id="269" r:id="rId8"/>
    <p:sldId id="270"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8" autoAdjust="0"/>
    <p:restoredTop sz="94660"/>
  </p:normalViewPr>
  <p:slideViewPr>
    <p:cSldViewPr>
      <p:cViewPr varScale="1">
        <p:scale>
          <a:sx n="70" d="100"/>
          <a:sy n="70" d="100"/>
        </p:scale>
        <p:origin x="-133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475DEB-6534-4BF3-ABB9-0B5D11BA985F}" type="datetimeFigureOut">
              <a:rPr lang="en-IN" smtClean="0"/>
              <a:t>24-07-2016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FB29C-B1C0-47A0-AC2B-49ACE8AEC216}" type="slidenum">
              <a:rPr lang="en-IN" smtClean="0"/>
              <a:t>‹#›</a:t>
            </a:fld>
            <a:endParaRPr lang="en-IN"/>
          </a:p>
        </p:txBody>
      </p:sp>
    </p:spTree>
    <p:extLst>
      <p:ext uri="{BB962C8B-B14F-4D97-AF65-F5344CB8AC3E}">
        <p14:creationId xmlns:p14="http://schemas.microsoft.com/office/powerpoint/2010/main" val="330562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C4FB29C-B1C0-47A0-AC2B-49ACE8AEC216}" type="slidenum">
              <a:rPr lang="en-IN" smtClean="0"/>
              <a:t>9</a:t>
            </a:fld>
            <a:endParaRPr lang="en-IN"/>
          </a:p>
        </p:txBody>
      </p:sp>
    </p:spTree>
    <p:extLst>
      <p:ext uri="{BB962C8B-B14F-4D97-AF65-F5344CB8AC3E}">
        <p14:creationId xmlns:p14="http://schemas.microsoft.com/office/powerpoint/2010/main" val="237797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AEEB4A-CD5A-4392-BAF4-0680239359E1}" type="datetimeFigureOut">
              <a:rPr lang="en-IN" smtClean="0"/>
              <a:t>24-07-2016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29720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EEB4A-CD5A-4392-BAF4-0680239359E1}" type="datetimeFigureOut">
              <a:rPr lang="en-IN" smtClean="0"/>
              <a:t>24-07-2016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74446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EEB4A-CD5A-4392-BAF4-0680239359E1}" type="datetimeFigureOut">
              <a:rPr lang="en-IN" smtClean="0"/>
              <a:t>24-07-2016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393438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EEB4A-CD5A-4392-BAF4-0680239359E1}" type="datetimeFigureOut">
              <a:rPr lang="en-IN" smtClean="0"/>
              <a:t>24-07-2016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138088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EEB4A-CD5A-4392-BAF4-0680239359E1}" type="datetimeFigureOut">
              <a:rPr lang="en-IN" smtClean="0"/>
              <a:t>24-07-2016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218541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AEEB4A-CD5A-4392-BAF4-0680239359E1}" type="datetimeFigureOut">
              <a:rPr lang="en-IN" smtClean="0"/>
              <a:t>24-07-2016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296090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AEEB4A-CD5A-4392-BAF4-0680239359E1}" type="datetimeFigureOut">
              <a:rPr lang="en-IN" smtClean="0"/>
              <a:t>24-07-2016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209906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AEEB4A-CD5A-4392-BAF4-0680239359E1}" type="datetimeFigureOut">
              <a:rPr lang="en-IN" smtClean="0"/>
              <a:t>24-07-2016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144888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EEB4A-CD5A-4392-BAF4-0680239359E1}" type="datetimeFigureOut">
              <a:rPr lang="en-IN" smtClean="0"/>
              <a:t>24-07-2016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249524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EEB4A-CD5A-4392-BAF4-0680239359E1}" type="datetimeFigureOut">
              <a:rPr lang="en-IN" smtClean="0"/>
              <a:t>24-07-2016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391409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EEB4A-CD5A-4392-BAF4-0680239359E1}" type="datetimeFigureOut">
              <a:rPr lang="en-IN" smtClean="0"/>
              <a:t>24-07-2016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36E14-3AD9-40D6-A8B7-826C324D467C}" type="slidenum">
              <a:rPr lang="en-IN" smtClean="0"/>
              <a:t>‹#›</a:t>
            </a:fld>
            <a:endParaRPr lang="en-IN"/>
          </a:p>
        </p:txBody>
      </p:sp>
    </p:spTree>
    <p:extLst>
      <p:ext uri="{BB962C8B-B14F-4D97-AF65-F5344CB8AC3E}">
        <p14:creationId xmlns:p14="http://schemas.microsoft.com/office/powerpoint/2010/main" val="185774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EEB4A-CD5A-4392-BAF4-0680239359E1}" type="datetimeFigureOut">
              <a:rPr lang="en-IN" smtClean="0"/>
              <a:t>24-07-2016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36E14-3AD9-40D6-A8B7-826C324D467C}" type="slidenum">
              <a:rPr lang="en-IN" smtClean="0"/>
              <a:t>‹#›</a:t>
            </a:fld>
            <a:endParaRPr lang="en-IN"/>
          </a:p>
        </p:txBody>
      </p:sp>
    </p:spTree>
    <p:extLst>
      <p:ext uri="{BB962C8B-B14F-4D97-AF65-F5344CB8AC3E}">
        <p14:creationId xmlns:p14="http://schemas.microsoft.com/office/powerpoint/2010/main" val="341359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48880"/>
            <a:ext cx="7772400" cy="1470025"/>
          </a:xfrm>
        </p:spPr>
        <p:txBody>
          <a:bodyPr/>
          <a:lstStyle/>
          <a:p>
            <a:r>
              <a:rPr lang="en-IN" dirty="0" smtClean="0"/>
              <a:t>PHP </a:t>
            </a:r>
            <a:r>
              <a:rPr lang="en-IN" dirty="0" smtClean="0"/>
              <a:t>Strings</a:t>
            </a:r>
            <a:endParaRPr lang="en-IN" dirty="0"/>
          </a:p>
        </p:txBody>
      </p:sp>
      <p:sp>
        <p:nvSpPr>
          <p:cNvPr id="3" name="Subtitle 2"/>
          <p:cNvSpPr>
            <a:spLocks noGrp="1"/>
          </p:cNvSpPr>
          <p:nvPr>
            <p:ph type="subTitle" idx="1"/>
          </p:nvPr>
        </p:nvSpPr>
        <p:spPr>
          <a:xfrm>
            <a:off x="2036110" y="3861048"/>
            <a:ext cx="6400800" cy="1752600"/>
          </a:xfrm>
        </p:spPr>
        <p:txBody>
          <a:bodyPr>
            <a:normAutofit/>
          </a:bodyPr>
          <a:lstStyle/>
          <a:p>
            <a:pPr algn="r"/>
            <a:endParaRPr lang="en-IN" sz="2400" dirty="0">
              <a:solidFill>
                <a:schemeClr val="tx1"/>
              </a:solidFill>
            </a:endParaRPr>
          </a:p>
        </p:txBody>
      </p:sp>
      <p:sp>
        <p:nvSpPr>
          <p:cNvPr id="4" name="Rounded Rectangle 3"/>
          <p:cNvSpPr/>
          <p:nvPr/>
        </p:nvSpPr>
        <p:spPr>
          <a:xfrm>
            <a:off x="2987824" y="2564904"/>
            <a:ext cx="3240360"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4067944" y="1908060"/>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420144" y="1565176"/>
            <a:ext cx="1080120" cy="648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625799" y="2569452"/>
            <a:ext cx="1080120" cy="648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2062701" y="3717032"/>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inus 8"/>
          <p:cNvSpPr/>
          <p:nvPr/>
        </p:nvSpPr>
        <p:spPr>
          <a:xfrm>
            <a:off x="3059832" y="3866385"/>
            <a:ext cx="3096344" cy="16201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2690174" y="1746042"/>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1794172" y="2731470"/>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267744" y="3789040"/>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4236317" y="2000395"/>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1962545" y="2823805"/>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856518" y="1838377"/>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7957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6632"/>
            <a:ext cx="8496944" cy="2585323"/>
          </a:xfrm>
          <a:prstGeom prst="rect">
            <a:avLst/>
          </a:prstGeom>
        </p:spPr>
        <p:txBody>
          <a:bodyPr wrap="square">
            <a:spAutoFit/>
          </a:bodyPr>
          <a:lstStyle/>
          <a:p>
            <a:pPr hangingPunct="0"/>
            <a:r>
              <a:rPr lang="en-US" b="1" dirty="0"/>
              <a:t>String Variables in PHP</a:t>
            </a:r>
            <a:endParaRPr lang="en-IN" dirty="0"/>
          </a:p>
          <a:p>
            <a:pPr hangingPunct="0"/>
            <a:r>
              <a:rPr lang="en-US" b="1" dirty="0"/>
              <a:t> </a:t>
            </a:r>
            <a:endParaRPr lang="en-IN" dirty="0"/>
          </a:p>
          <a:p>
            <a:pPr hangingPunct="0"/>
            <a:r>
              <a:rPr lang="en-US" dirty="0" smtClean="0"/>
              <a:t>	Strings </a:t>
            </a:r>
            <a:r>
              <a:rPr lang="en-US" dirty="0"/>
              <a:t>in PHP  can be enclosed in either in single (or) double quotes with different behaviors.</a:t>
            </a:r>
            <a:endParaRPr lang="en-IN" dirty="0"/>
          </a:p>
          <a:p>
            <a:pPr algn="ctr" hangingPunct="0"/>
            <a:r>
              <a:rPr lang="en-US" dirty="0"/>
              <a:t> </a:t>
            </a:r>
            <a:r>
              <a:rPr lang="en-US" b="1" dirty="0" smtClean="0"/>
              <a:t>$</a:t>
            </a:r>
            <a:r>
              <a:rPr lang="en-US" b="1" dirty="0"/>
              <a:t>string=”Hello world”;   (or) $ string = ‘Hello world’;  </a:t>
            </a:r>
            <a:endParaRPr lang="en-US" b="1" dirty="0" smtClean="0"/>
          </a:p>
          <a:p>
            <a:pPr hangingPunct="0"/>
            <a:endParaRPr lang="en-IN" b="1" dirty="0"/>
          </a:p>
          <a:p>
            <a:pPr hangingPunct="0"/>
            <a:r>
              <a:rPr lang="en-US" dirty="0" smtClean="0"/>
              <a:t>	Both </a:t>
            </a:r>
            <a:r>
              <a:rPr lang="en-US" dirty="0"/>
              <a:t>representations are same. Strings with empty quotes is called empty string</a:t>
            </a:r>
            <a:endParaRPr lang="en-IN" dirty="0"/>
          </a:p>
          <a:p>
            <a:pPr algn="ctr" hangingPunct="0"/>
            <a:r>
              <a:rPr lang="en-US" dirty="0"/>
              <a:t> </a:t>
            </a:r>
            <a:r>
              <a:rPr lang="en-US" b="1" dirty="0" smtClean="0"/>
              <a:t>$</a:t>
            </a:r>
            <a:r>
              <a:rPr lang="en-US" b="1" dirty="0"/>
              <a:t>string= “  “;  (or)  $string= ‘  ‘; </a:t>
            </a:r>
            <a:r>
              <a:rPr lang="en-US" dirty="0"/>
              <a:t>  </a:t>
            </a:r>
            <a:endParaRPr lang="en-IN" dirty="0">
              <a:effectLst/>
            </a:endParaRPr>
          </a:p>
        </p:txBody>
      </p:sp>
      <p:sp>
        <p:nvSpPr>
          <p:cNvPr id="5" name="Rectangle 2"/>
          <p:cNvSpPr>
            <a:spLocks noChangeArrowheads="1"/>
          </p:cNvSpPr>
          <p:nvPr/>
        </p:nvSpPr>
        <p:spPr bwMode="auto">
          <a:xfrm>
            <a:off x="162236" y="2971978"/>
            <a:ext cx="8730244"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lang="en-US" b="1" dirty="0" smtClean="0"/>
              <a:t>Difference </a:t>
            </a:r>
            <a:r>
              <a:rPr lang="en-US" b="1" dirty="0"/>
              <a:t>between double quotes and single quotes for strings</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dirty="0"/>
          </a:p>
          <a:p>
            <a:pPr marL="0" marR="0" lvl="0" indent="457200" algn="l" defTabSz="914400" rtl="0" eaLnBrk="0" fontAlgn="base" latinLnBrk="0" hangingPunct="0">
              <a:lnSpc>
                <a:spcPct val="100000"/>
              </a:lnSpc>
              <a:spcBef>
                <a:spcPct val="0"/>
              </a:spcBef>
              <a:spcAft>
                <a:spcPct val="0"/>
              </a:spcAft>
              <a:buClrTx/>
              <a:buSzTx/>
              <a:buFontTx/>
              <a:buNone/>
              <a:tabLst/>
            </a:pPr>
            <a:r>
              <a:rPr lang="en-US" dirty="0"/>
              <a:t>Except for a couple of specially interpreted character sequences, singly quoted strings read in and store their characters literally. </a:t>
            </a:r>
            <a:r>
              <a:rPr lang="en-US" dirty="0"/>
              <a:t>The following code</a:t>
            </a:r>
            <a:r>
              <a:rPr lang="en-US" dirty="0" smtClean="0"/>
              <a:t>:</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dirty="0"/>
          </a:p>
          <a:p>
            <a:pPr marL="0" marR="0" lvl="0" indent="457200"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                                         $variable=”string”;</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p:cNvPicPr/>
          <p:nvPr/>
        </p:nvPicPr>
        <p:blipFill>
          <a:blip r:embed="rId2" cstate="print">
            <a:lum bright="-20000" contrast="40000"/>
          </a:blip>
          <a:srcRect/>
          <a:stretch>
            <a:fillRect/>
          </a:stretch>
        </p:blipFill>
        <p:spPr bwMode="auto">
          <a:xfrm>
            <a:off x="2051720" y="4653136"/>
            <a:ext cx="4896544" cy="1296144"/>
          </a:xfrm>
          <a:prstGeom prst="rect">
            <a:avLst/>
          </a:prstGeom>
          <a:noFill/>
          <a:ln w="9525">
            <a:noFill/>
            <a:miter lim="800000"/>
            <a:headEnd/>
            <a:tailEnd/>
          </a:ln>
        </p:spPr>
      </p:pic>
    </p:spTree>
    <p:extLst>
      <p:ext uri="{BB962C8B-B14F-4D97-AF65-F5344CB8AC3E}">
        <p14:creationId xmlns:p14="http://schemas.microsoft.com/office/powerpoint/2010/main" val="159685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6024" y="260648"/>
            <a:ext cx="88204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lang="en-US" dirty="0"/>
              <a:t>While using double quotes- Variable names (start with $) are replaced with string representations of their values</a:t>
            </a:r>
            <a:r>
              <a:rPr lang="en-US" dirty="0" smtClean="0"/>
              <a:t>.</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dirty="0"/>
          </a:p>
          <a:p>
            <a:pPr marL="0" marR="0" lvl="0" indent="457200" algn="l" defTabSz="914400" rtl="0" eaLnBrk="0" fontAlgn="base" latinLnBrk="0" hangingPunct="0">
              <a:lnSpc>
                <a:spcPct val="100000"/>
              </a:lnSpc>
              <a:spcBef>
                <a:spcPct val="0"/>
              </a:spcBef>
              <a:spcAft>
                <a:spcPct val="0"/>
              </a:spcAft>
              <a:buClrTx/>
              <a:buSzTx/>
              <a:buFontTx/>
              <a:buNone/>
              <a:tabLst/>
            </a:pPr>
            <a:r>
              <a:rPr lang="en-US" dirty="0"/>
              <a:t>$literally = “My $variable will not print!\\n”;</a:t>
            </a:r>
          </a:p>
          <a:p>
            <a:pPr marL="0" marR="0" lvl="0" indent="457200" algn="l" defTabSz="914400" rtl="0" eaLnBrk="0" fontAlgn="base" latinLnBrk="0" hangingPunct="0">
              <a:lnSpc>
                <a:spcPct val="100000"/>
              </a:lnSpc>
              <a:spcBef>
                <a:spcPct val="0"/>
              </a:spcBef>
              <a:spcAft>
                <a:spcPct val="0"/>
              </a:spcAft>
              <a:buClrTx/>
              <a:buSzTx/>
              <a:buFontTx/>
              <a:buNone/>
              <a:tabLst/>
            </a:pPr>
            <a:r>
              <a:rPr lang="en-US" dirty="0"/>
              <a:t>print($literally</a:t>
            </a:r>
            <a:r>
              <a:rPr lang="en-US" dirty="0" smtClean="0"/>
              <a:t>);</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dirty="0"/>
          </a:p>
          <a:p>
            <a:pPr marR="0" lvl="0" algn="l" defTabSz="914400" rtl="0" eaLnBrk="0" fontAlgn="base" latinLnBrk="0" hangingPunct="0">
              <a:lnSpc>
                <a:spcPct val="100000"/>
              </a:lnSpc>
              <a:spcBef>
                <a:spcPct val="0"/>
              </a:spcBef>
              <a:spcAft>
                <a:spcPct val="0"/>
              </a:spcAft>
              <a:buClrTx/>
              <a:buSzTx/>
              <a:buFontTx/>
              <a:buNone/>
              <a:tabLst/>
            </a:pPr>
            <a:r>
              <a:rPr lang="en-US" dirty="0"/>
              <a:t>Produces the browser output</a:t>
            </a:r>
            <a:r>
              <a:rPr lang="en-US" dirty="0" smtClean="0"/>
              <a:t>:</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dirty="0"/>
          </a:p>
          <a:p>
            <a:pPr marL="0" marR="0" lvl="0" indent="457200" algn="l" defTabSz="914400" rtl="0" eaLnBrk="0" fontAlgn="base" latinLnBrk="0" hangingPunct="0">
              <a:lnSpc>
                <a:spcPct val="100000"/>
              </a:lnSpc>
              <a:spcBef>
                <a:spcPct val="0"/>
              </a:spcBef>
              <a:spcAft>
                <a:spcPct val="0"/>
              </a:spcAft>
              <a:buClrTx/>
              <a:buSzTx/>
              <a:buFontTx/>
              <a:buNone/>
              <a:tabLst/>
            </a:pPr>
            <a:r>
              <a:rPr lang="en-US" dirty="0"/>
              <a:t>My string will not print!\</a:t>
            </a:r>
            <a:r>
              <a:rPr lang="en-US" dirty="0" smtClean="0"/>
              <a:t>n</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dirty="0"/>
          </a:p>
        </p:txBody>
      </p:sp>
      <p:sp>
        <p:nvSpPr>
          <p:cNvPr id="5" name="Rectangle 4"/>
          <p:cNvSpPr/>
          <p:nvPr/>
        </p:nvSpPr>
        <p:spPr>
          <a:xfrm>
            <a:off x="216024" y="3143617"/>
            <a:ext cx="8820472" cy="3416320"/>
          </a:xfrm>
          <a:prstGeom prst="rect">
            <a:avLst/>
          </a:prstGeom>
        </p:spPr>
        <p:txBody>
          <a:bodyPr wrap="square">
            <a:spAutoFit/>
          </a:bodyPr>
          <a:lstStyle/>
          <a:p>
            <a:pPr hangingPunct="0"/>
            <a:r>
              <a:rPr lang="en-US" b="1" dirty="0"/>
              <a:t>The Concatenation Operator</a:t>
            </a:r>
            <a:endParaRPr lang="en-IN" dirty="0"/>
          </a:p>
          <a:p>
            <a:r>
              <a:rPr lang="en-US" dirty="0"/>
              <a:t> </a:t>
            </a:r>
            <a:endParaRPr lang="en-IN" dirty="0"/>
          </a:p>
          <a:p>
            <a:pPr hangingPunct="0"/>
            <a:r>
              <a:rPr lang="en-US" dirty="0" smtClean="0"/>
              <a:t>	There </a:t>
            </a:r>
            <a:r>
              <a:rPr lang="en-US" dirty="0"/>
              <a:t>is only one string operator in PHP. The concatenation operator (.) is used to put two string values together. To concatenate two string variables together, use the concatenation operator:</a:t>
            </a:r>
            <a:endParaRPr lang="en-IN" dirty="0"/>
          </a:p>
          <a:p>
            <a:pPr lvl="3"/>
            <a:r>
              <a:rPr lang="en-US" b="1" dirty="0"/>
              <a:t> </a:t>
            </a:r>
            <a:endParaRPr lang="en-IN" b="1" dirty="0"/>
          </a:p>
          <a:p>
            <a:pPr lvl="3" hangingPunct="0"/>
            <a:r>
              <a:rPr lang="en-US" b="1" dirty="0"/>
              <a:t>&lt;?</a:t>
            </a:r>
            <a:r>
              <a:rPr lang="en-US" b="1" dirty="0" err="1"/>
              <a:t>php</a:t>
            </a:r>
            <a:endParaRPr lang="en-IN" b="1" dirty="0"/>
          </a:p>
          <a:p>
            <a:pPr lvl="3" hangingPunct="0"/>
            <a:r>
              <a:rPr lang="en-US" b="1" dirty="0"/>
              <a:t>$txt1="Hello World!"; $txt2="What a nice day!"; echo $txt1 . " " . $txt2;</a:t>
            </a:r>
            <a:endParaRPr lang="en-IN" b="1" dirty="0"/>
          </a:p>
          <a:p>
            <a:pPr lvl="3" hangingPunct="0"/>
            <a:r>
              <a:rPr lang="en-US" b="1" dirty="0"/>
              <a:t> ?&gt;</a:t>
            </a:r>
            <a:endParaRPr lang="en-IN" b="1" dirty="0"/>
          </a:p>
          <a:p>
            <a:pPr hangingPunct="0"/>
            <a:r>
              <a:rPr lang="en-US" dirty="0"/>
              <a:t>The output of the code above will be</a:t>
            </a:r>
            <a:r>
              <a:rPr lang="en-US" dirty="0" smtClean="0"/>
              <a:t>:</a:t>
            </a:r>
          </a:p>
          <a:p>
            <a:pPr hangingPunct="0"/>
            <a:endParaRPr lang="en-IN" dirty="0"/>
          </a:p>
          <a:p>
            <a:pPr hangingPunct="0"/>
            <a:r>
              <a:rPr lang="en-US" dirty="0"/>
              <a:t>Hello World! What a nice day!</a:t>
            </a:r>
            <a:endParaRPr lang="en-IN" dirty="0">
              <a:effectLst/>
            </a:endParaRPr>
          </a:p>
        </p:txBody>
      </p:sp>
    </p:spTree>
    <p:extLst>
      <p:ext uri="{BB962C8B-B14F-4D97-AF65-F5344CB8AC3E}">
        <p14:creationId xmlns:p14="http://schemas.microsoft.com/office/powerpoint/2010/main" val="149363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2656"/>
            <a:ext cx="8424936" cy="369332"/>
          </a:xfrm>
          <a:prstGeom prst="rect">
            <a:avLst/>
          </a:prstGeom>
        </p:spPr>
        <p:txBody>
          <a:bodyPr wrap="square">
            <a:spAutoFit/>
          </a:bodyPr>
          <a:lstStyle/>
          <a:p>
            <a:r>
              <a:rPr lang="en-US" b="1" dirty="0" smtClean="0"/>
              <a:t>String </a:t>
            </a:r>
            <a:r>
              <a:rPr lang="en-US" b="1" dirty="0"/>
              <a:t>Manipulation and Regular Expression</a:t>
            </a:r>
            <a:endParaRPr lang="en-IN" b="1" dirty="0"/>
          </a:p>
        </p:txBody>
      </p:sp>
      <p:sp>
        <p:nvSpPr>
          <p:cNvPr id="5" name="Rectangle 4"/>
          <p:cNvSpPr/>
          <p:nvPr/>
        </p:nvSpPr>
        <p:spPr>
          <a:xfrm>
            <a:off x="395536" y="904066"/>
            <a:ext cx="8064896" cy="5909310"/>
          </a:xfrm>
          <a:prstGeom prst="rect">
            <a:avLst/>
          </a:prstGeom>
        </p:spPr>
        <p:txBody>
          <a:bodyPr wrap="square">
            <a:spAutoFit/>
          </a:bodyPr>
          <a:lstStyle/>
          <a:p>
            <a:pPr marL="285750" indent="-285750">
              <a:buFont typeface="Arial" pitchFamily="34" charset="0"/>
              <a:buChar char="•"/>
            </a:pPr>
            <a:r>
              <a:rPr lang="en-US" b="1" dirty="0" err="1"/>
              <a:t>ucwords</a:t>
            </a:r>
            <a:r>
              <a:rPr lang="en-US" dirty="0"/>
              <a:t> - The </a:t>
            </a:r>
            <a:r>
              <a:rPr lang="en-US" dirty="0" err="1"/>
              <a:t>ucwords</a:t>
            </a:r>
            <a:r>
              <a:rPr lang="en-US" dirty="0"/>
              <a:t>() function converts the first character of each word in a string </a:t>
            </a:r>
            <a:r>
              <a:rPr lang="en-US" dirty="0" err="1"/>
              <a:t>touppercase</a:t>
            </a:r>
            <a:endParaRPr lang="en-IN" dirty="0"/>
          </a:p>
          <a:p>
            <a:pPr algn="ctr"/>
            <a:r>
              <a:rPr lang="en-US" dirty="0"/>
              <a:t>Syntax: </a:t>
            </a:r>
            <a:r>
              <a:rPr lang="en-US" dirty="0" err="1"/>
              <a:t>ucwords</a:t>
            </a:r>
            <a:r>
              <a:rPr lang="en-US" dirty="0"/>
              <a:t>(string</a:t>
            </a:r>
            <a:r>
              <a:rPr lang="en-US" dirty="0" smtClean="0"/>
              <a:t>);</a:t>
            </a:r>
          </a:p>
          <a:p>
            <a:r>
              <a:rPr lang="en-US" dirty="0" smtClean="0"/>
              <a:t>Example</a:t>
            </a:r>
          </a:p>
          <a:p>
            <a:endParaRPr lang="en-IN" dirty="0"/>
          </a:p>
          <a:p>
            <a:r>
              <a:rPr lang="en-US" b="1" dirty="0"/>
              <a:t>&lt;?</a:t>
            </a:r>
            <a:r>
              <a:rPr lang="en-US" b="1" dirty="0" err="1"/>
              <a:t>php</a:t>
            </a:r>
            <a:endParaRPr lang="en-IN" b="1" dirty="0"/>
          </a:p>
          <a:p>
            <a:r>
              <a:rPr lang="en-US" b="1" dirty="0"/>
              <a:t>echo </a:t>
            </a:r>
            <a:r>
              <a:rPr lang="en-US" b="1" dirty="0" err="1"/>
              <a:t>ucwords</a:t>
            </a:r>
            <a:r>
              <a:rPr lang="en-US" b="1" dirty="0"/>
              <a:t>("hello world");</a:t>
            </a:r>
            <a:endParaRPr lang="en-IN" b="1" dirty="0"/>
          </a:p>
          <a:p>
            <a:r>
              <a:rPr lang="en-US" b="1" dirty="0"/>
              <a:t>?&gt;</a:t>
            </a:r>
            <a:endParaRPr lang="en-IN" b="1" dirty="0"/>
          </a:p>
          <a:p>
            <a:r>
              <a:rPr lang="en-US" dirty="0"/>
              <a:t> </a:t>
            </a:r>
            <a:endParaRPr lang="en-IN" dirty="0"/>
          </a:p>
          <a:p>
            <a:r>
              <a:rPr lang="en-US" dirty="0"/>
              <a:t>The output of the code above will be:  Hello </a:t>
            </a:r>
            <a:r>
              <a:rPr lang="en-US" dirty="0" smtClean="0"/>
              <a:t>World</a:t>
            </a:r>
          </a:p>
          <a:p>
            <a:endParaRPr lang="en-US" dirty="0"/>
          </a:p>
          <a:p>
            <a:pPr marL="285750" indent="-285750">
              <a:buFont typeface="Arial" pitchFamily="34" charset="0"/>
              <a:buChar char="•"/>
            </a:pPr>
            <a:r>
              <a:rPr lang="en-US" b="1" dirty="0" err="1"/>
              <a:t>strtoupper</a:t>
            </a:r>
            <a:r>
              <a:rPr lang="en-US" dirty="0"/>
              <a:t> - The </a:t>
            </a:r>
            <a:r>
              <a:rPr lang="en-US" dirty="0" err="1"/>
              <a:t>strtoupper</a:t>
            </a:r>
            <a:r>
              <a:rPr lang="en-US" dirty="0"/>
              <a:t>() function converts a string to uppercase.</a:t>
            </a:r>
            <a:endParaRPr lang="en-IN" dirty="0"/>
          </a:p>
          <a:p>
            <a:r>
              <a:rPr lang="en-US" dirty="0"/>
              <a:t> </a:t>
            </a:r>
            <a:endParaRPr lang="en-IN" dirty="0"/>
          </a:p>
          <a:p>
            <a:pPr algn="ctr"/>
            <a:r>
              <a:rPr lang="en-US" dirty="0"/>
              <a:t>Syntax:  </a:t>
            </a:r>
            <a:r>
              <a:rPr lang="en-US" dirty="0" err="1"/>
              <a:t>strtoupper</a:t>
            </a:r>
            <a:r>
              <a:rPr lang="en-US" dirty="0"/>
              <a:t>(string);</a:t>
            </a:r>
            <a:endParaRPr lang="en-IN" dirty="0"/>
          </a:p>
          <a:p>
            <a:r>
              <a:rPr lang="en-IN" dirty="0" smtClean="0"/>
              <a:t>Example</a:t>
            </a:r>
            <a:endParaRPr lang="en-IN" dirty="0"/>
          </a:p>
          <a:p>
            <a:r>
              <a:rPr lang="en-US" b="1" dirty="0"/>
              <a:t>&lt;?</a:t>
            </a:r>
            <a:r>
              <a:rPr lang="en-US" b="1" dirty="0" err="1"/>
              <a:t>php</a:t>
            </a:r>
            <a:endParaRPr lang="en-IN" b="1" dirty="0"/>
          </a:p>
          <a:p>
            <a:r>
              <a:rPr lang="en-US" b="1" dirty="0"/>
              <a:t>echo </a:t>
            </a:r>
            <a:r>
              <a:rPr lang="en-US" b="1" dirty="0" err="1"/>
              <a:t>strtoupper</a:t>
            </a:r>
            <a:r>
              <a:rPr lang="en-US" b="1" dirty="0"/>
              <a:t>("Hello WORLD!");</a:t>
            </a:r>
            <a:endParaRPr lang="en-IN" b="1" dirty="0"/>
          </a:p>
          <a:p>
            <a:r>
              <a:rPr lang="en-US" b="1" dirty="0"/>
              <a:t>?&gt; </a:t>
            </a:r>
            <a:endParaRPr lang="en-US" b="1" dirty="0" smtClean="0"/>
          </a:p>
          <a:p>
            <a:endParaRPr lang="en-IN" b="1" dirty="0"/>
          </a:p>
          <a:p>
            <a:r>
              <a:rPr lang="en-US" dirty="0"/>
              <a:t>The output of the code above will </a:t>
            </a:r>
            <a:r>
              <a:rPr lang="en-US" dirty="0" smtClean="0"/>
              <a:t>be:</a:t>
            </a:r>
            <a:r>
              <a:rPr lang="en-IN" dirty="0"/>
              <a:t> </a:t>
            </a:r>
            <a:r>
              <a:rPr lang="en-IN" dirty="0" smtClean="0"/>
              <a:t>  </a:t>
            </a:r>
            <a:r>
              <a:rPr lang="en-US" dirty="0" smtClean="0"/>
              <a:t>HELLO </a:t>
            </a:r>
            <a:r>
              <a:rPr lang="en-US" dirty="0"/>
              <a:t>WORLD!</a:t>
            </a:r>
            <a:endParaRPr lang="en-IN" dirty="0"/>
          </a:p>
          <a:p>
            <a:pPr algn="ctr"/>
            <a:endParaRPr lang="en-IN" dirty="0"/>
          </a:p>
        </p:txBody>
      </p:sp>
    </p:spTree>
    <p:extLst>
      <p:ext uri="{BB962C8B-B14F-4D97-AF65-F5344CB8AC3E}">
        <p14:creationId xmlns:p14="http://schemas.microsoft.com/office/powerpoint/2010/main" val="366485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56110"/>
            <a:ext cx="8424936" cy="7017306"/>
          </a:xfrm>
          <a:prstGeom prst="rect">
            <a:avLst/>
          </a:prstGeom>
        </p:spPr>
        <p:txBody>
          <a:bodyPr wrap="square">
            <a:spAutoFit/>
          </a:bodyPr>
          <a:lstStyle/>
          <a:p>
            <a:pPr marL="285750" indent="-285750">
              <a:buFont typeface="Arial" pitchFamily="34" charset="0"/>
              <a:buChar char="•"/>
            </a:pPr>
            <a:r>
              <a:rPr lang="en-US" b="1" dirty="0"/>
              <a:t>3. </a:t>
            </a:r>
            <a:r>
              <a:rPr lang="en-US" b="1" dirty="0" err="1"/>
              <a:t>strtolower</a:t>
            </a:r>
            <a:r>
              <a:rPr lang="en-US" dirty="0"/>
              <a:t> - The </a:t>
            </a:r>
            <a:r>
              <a:rPr lang="en-US" dirty="0" err="1"/>
              <a:t>strtolower</a:t>
            </a:r>
            <a:r>
              <a:rPr lang="en-US" dirty="0"/>
              <a:t> () function converts a string to lowercase</a:t>
            </a:r>
            <a:r>
              <a:rPr lang="en-US" dirty="0" smtClean="0"/>
              <a:t>.</a:t>
            </a:r>
          </a:p>
          <a:p>
            <a:pPr algn="ctr"/>
            <a:r>
              <a:rPr lang="en-US" dirty="0" smtClean="0"/>
              <a:t>Syntax:   </a:t>
            </a:r>
            <a:r>
              <a:rPr lang="en-US" dirty="0" err="1" smtClean="0"/>
              <a:t>strtolower</a:t>
            </a:r>
            <a:r>
              <a:rPr lang="en-US" dirty="0" smtClean="0"/>
              <a:t>(string);</a:t>
            </a:r>
          </a:p>
          <a:p>
            <a:r>
              <a:rPr lang="en-US" dirty="0"/>
              <a:t>Example</a:t>
            </a:r>
            <a:endParaRPr lang="en-IN" dirty="0"/>
          </a:p>
          <a:p>
            <a:r>
              <a:rPr lang="en-US" b="1" dirty="0"/>
              <a:t>&lt;?</a:t>
            </a:r>
            <a:r>
              <a:rPr lang="en-US" b="1" dirty="0" err="1"/>
              <a:t>php</a:t>
            </a:r>
            <a:endParaRPr lang="en-IN" b="1" dirty="0"/>
          </a:p>
          <a:p>
            <a:r>
              <a:rPr lang="en-US" b="1" dirty="0"/>
              <a:t>echo </a:t>
            </a:r>
            <a:r>
              <a:rPr lang="en-US" b="1" dirty="0" err="1"/>
              <a:t>strtolower</a:t>
            </a:r>
            <a:r>
              <a:rPr lang="en-US" b="1" dirty="0"/>
              <a:t>("Hello WORLD.");</a:t>
            </a:r>
            <a:endParaRPr lang="en-IN" b="1" dirty="0"/>
          </a:p>
          <a:p>
            <a:r>
              <a:rPr lang="en-US" b="1" dirty="0"/>
              <a:t>?&gt; </a:t>
            </a:r>
            <a:endParaRPr lang="en-IN" b="1" dirty="0"/>
          </a:p>
          <a:p>
            <a:r>
              <a:rPr lang="en-US" dirty="0"/>
              <a:t>The output of the code above will be:   hello world</a:t>
            </a:r>
            <a:r>
              <a:rPr lang="en-US" dirty="0" smtClean="0"/>
              <a:t>.</a:t>
            </a:r>
          </a:p>
          <a:p>
            <a:endParaRPr lang="en-US" b="1" dirty="0" smtClean="0"/>
          </a:p>
          <a:p>
            <a:pPr marL="285750" indent="-285750">
              <a:buFont typeface="Arial" pitchFamily="34" charset="0"/>
              <a:buChar char="•"/>
            </a:pPr>
            <a:r>
              <a:rPr lang="en-US" b="1" dirty="0" err="1" smtClean="0"/>
              <a:t>str_replace</a:t>
            </a:r>
            <a:r>
              <a:rPr lang="en-US" b="1" dirty="0" smtClean="0"/>
              <a:t> </a:t>
            </a:r>
            <a:r>
              <a:rPr lang="en-US" b="1" dirty="0"/>
              <a:t>-</a:t>
            </a:r>
            <a:r>
              <a:rPr lang="en-US" dirty="0"/>
              <a:t> The </a:t>
            </a:r>
            <a:r>
              <a:rPr lang="en-US" dirty="0" err="1"/>
              <a:t>str_replace</a:t>
            </a:r>
            <a:r>
              <a:rPr lang="en-US" dirty="0"/>
              <a:t>() function replaces some characters with some other characters in a </a:t>
            </a:r>
            <a:r>
              <a:rPr lang="en-US" dirty="0" smtClean="0"/>
              <a:t>string.</a:t>
            </a:r>
          </a:p>
          <a:p>
            <a:pPr marL="285750" indent="-285750">
              <a:buFont typeface="Arial" pitchFamily="34" charset="0"/>
              <a:buChar char="•"/>
            </a:pPr>
            <a:endParaRPr lang="en-IN" dirty="0"/>
          </a:p>
          <a:p>
            <a:r>
              <a:rPr lang="en-US" b="1" dirty="0" smtClean="0"/>
              <a:t>&lt;?</a:t>
            </a:r>
            <a:r>
              <a:rPr lang="en-US" b="1" dirty="0" err="1"/>
              <a:t>php</a:t>
            </a:r>
            <a:endParaRPr lang="en-IN" b="1" dirty="0"/>
          </a:p>
          <a:p>
            <a:r>
              <a:rPr lang="en-US" b="1" dirty="0"/>
              <a:t>echo </a:t>
            </a:r>
            <a:r>
              <a:rPr lang="en-US" b="1" dirty="0" err="1"/>
              <a:t>str_replace</a:t>
            </a:r>
            <a:r>
              <a:rPr lang="en-US" b="1" dirty="0"/>
              <a:t>("</a:t>
            </a:r>
            <a:r>
              <a:rPr lang="en-US" b="1" dirty="0" err="1"/>
              <a:t>world","Peter","Hello</a:t>
            </a:r>
            <a:r>
              <a:rPr lang="en-US" b="1" dirty="0"/>
              <a:t> world!");</a:t>
            </a:r>
            <a:endParaRPr lang="en-IN" b="1" dirty="0"/>
          </a:p>
          <a:p>
            <a:r>
              <a:rPr lang="en-US" b="1" dirty="0"/>
              <a:t>?&gt; </a:t>
            </a:r>
            <a:endParaRPr lang="en-IN" b="1" dirty="0"/>
          </a:p>
          <a:p>
            <a:r>
              <a:rPr lang="en-US" dirty="0"/>
              <a:t>The output of the code above will be: Hello Peter</a:t>
            </a:r>
            <a:r>
              <a:rPr lang="en-US" dirty="0" smtClean="0"/>
              <a:t>!</a:t>
            </a:r>
          </a:p>
          <a:p>
            <a:endParaRPr lang="en-US" dirty="0"/>
          </a:p>
          <a:p>
            <a:r>
              <a:rPr lang="en-US" b="1" dirty="0"/>
              <a:t>. </a:t>
            </a:r>
            <a:r>
              <a:rPr lang="en-US" b="1" dirty="0" err="1"/>
              <a:t>strpos</a:t>
            </a:r>
            <a:r>
              <a:rPr lang="en-US" b="1" dirty="0"/>
              <a:t> -</a:t>
            </a:r>
            <a:r>
              <a:rPr lang="en-US" dirty="0"/>
              <a:t> The </a:t>
            </a:r>
            <a:r>
              <a:rPr lang="en-US" dirty="0" err="1"/>
              <a:t>strpos</a:t>
            </a:r>
            <a:r>
              <a:rPr lang="en-US" dirty="0"/>
              <a:t>() function returns the position of the first occurrence of a string inside another  string. If the string is not found, this function returns FALSE.</a:t>
            </a:r>
            <a:endParaRPr lang="en-IN" dirty="0"/>
          </a:p>
          <a:p>
            <a:pPr algn="ctr"/>
            <a:r>
              <a:rPr lang="en-US" dirty="0"/>
              <a:t> </a:t>
            </a:r>
            <a:r>
              <a:rPr lang="en-US" b="1" dirty="0" smtClean="0"/>
              <a:t>syntax</a:t>
            </a:r>
            <a:r>
              <a:rPr lang="en-US" b="1" dirty="0"/>
              <a:t>:  </a:t>
            </a:r>
            <a:r>
              <a:rPr lang="en-US" dirty="0" err="1"/>
              <a:t>strpos</a:t>
            </a:r>
            <a:r>
              <a:rPr lang="en-US" dirty="0"/>
              <a:t>(</a:t>
            </a:r>
            <a:r>
              <a:rPr lang="en-US" dirty="0" err="1"/>
              <a:t>string,find,start</a:t>
            </a:r>
            <a:r>
              <a:rPr lang="en-US" dirty="0"/>
              <a:t>);</a:t>
            </a:r>
            <a:endParaRPr lang="en-IN" dirty="0"/>
          </a:p>
          <a:p>
            <a:endParaRPr lang="en-IN" b="1" dirty="0"/>
          </a:p>
          <a:p>
            <a:r>
              <a:rPr lang="en-US" b="1" dirty="0"/>
              <a:t>&lt;?</a:t>
            </a:r>
            <a:r>
              <a:rPr lang="en-US" b="1" dirty="0" err="1"/>
              <a:t>php</a:t>
            </a:r>
            <a:endParaRPr lang="en-IN" b="1" dirty="0"/>
          </a:p>
          <a:p>
            <a:r>
              <a:rPr lang="en-US" b="1" dirty="0"/>
              <a:t>echo </a:t>
            </a:r>
            <a:r>
              <a:rPr lang="en-US" b="1" dirty="0" err="1"/>
              <a:t>strpos</a:t>
            </a:r>
            <a:r>
              <a:rPr lang="en-US" b="1" dirty="0"/>
              <a:t>("Hello world!","</a:t>
            </a:r>
            <a:r>
              <a:rPr lang="en-US" b="1" dirty="0" err="1"/>
              <a:t>wo</a:t>
            </a:r>
            <a:r>
              <a:rPr lang="en-US" b="1" dirty="0"/>
              <a:t>");</a:t>
            </a:r>
            <a:endParaRPr lang="en-IN" b="1" dirty="0"/>
          </a:p>
          <a:p>
            <a:r>
              <a:rPr lang="en-US" b="1" dirty="0"/>
              <a:t>?&gt; </a:t>
            </a:r>
            <a:endParaRPr lang="en-IN" b="1" dirty="0"/>
          </a:p>
          <a:p>
            <a:r>
              <a:rPr lang="en-US" dirty="0"/>
              <a:t>The output of the code above will be:     6</a:t>
            </a:r>
            <a:endParaRPr lang="en-IN" dirty="0"/>
          </a:p>
          <a:p>
            <a:pPr algn="ctr"/>
            <a:endParaRPr lang="en-IN" dirty="0"/>
          </a:p>
        </p:txBody>
      </p:sp>
    </p:spTree>
    <p:extLst>
      <p:ext uri="{BB962C8B-B14F-4D97-AF65-F5344CB8AC3E}">
        <p14:creationId xmlns:p14="http://schemas.microsoft.com/office/powerpoint/2010/main" val="427662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60648"/>
            <a:ext cx="8424936" cy="6463308"/>
          </a:xfrm>
          <a:prstGeom prst="rect">
            <a:avLst/>
          </a:prstGeom>
        </p:spPr>
        <p:txBody>
          <a:bodyPr wrap="square">
            <a:spAutoFit/>
          </a:bodyPr>
          <a:lstStyle/>
          <a:p>
            <a:pPr marL="285750" indent="-285750">
              <a:buFont typeface="Arial" pitchFamily="34" charset="0"/>
              <a:buChar char="•"/>
            </a:pPr>
            <a:r>
              <a:rPr lang="en-US" b="1" dirty="0" err="1"/>
              <a:t>substr</a:t>
            </a:r>
            <a:r>
              <a:rPr lang="en-US" b="1" dirty="0"/>
              <a:t> -</a:t>
            </a:r>
            <a:r>
              <a:rPr lang="en-US" dirty="0"/>
              <a:t> The </a:t>
            </a:r>
            <a:r>
              <a:rPr lang="en-US" dirty="0" err="1"/>
              <a:t>substr</a:t>
            </a:r>
            <a:r>
              <a:rPr lang="en-US" dirty="0"/>
              <a:t>() function returns a part of a string.</a:t>
            </a:r>
            <a:endParaRPr lang="en-IN" dirty="0"/>
          </a:p>
          <a:p>
            <a:pPr algn="ctr"/>
            <a:r>
              <a:rPr lang="en-US" dirty="0"/>
              <a:t> </a:t>
            </a:r>
            <a:r>
              <a:rPr lang="en-US" dirty="0" smtClean="0"/>
              <a:t>Syntax </a:t>
            </a:r>
            <a:r>
              <a:rPr lang="en-US" b="1" dirty="0"/>
              <a:t>:</a:t>
            </a:r>
            <a:r>
              <a:rPr lang="en-US" dirty="0"/>
              <a:t> </a:t>
            </a:r>
            <a:r>
              <a:rPr lang="en-US" dirty="0" err="1"/>
              <a:t>substr</a:t>
            </a:r>
            <a:r>
              <a:rPr lang="en-US" dirty="0"/>
              <a:t>(</a:t>
            </a:r>
            <a:r>
              <a:rPr lang="en-US" dirty="0" err="1"/>
              <a:t>string,start,length</a:t>
            </a:r>
            <a:r>
              <a:rPr lang="en-US" dirty="0" smtClean="0"/>
              <a:t>)</a:t>
            </a:r>
          </a:p>
          <a:p>
            <a:r>
              <a:rPr lang="en-US" b="1" dirty="0" smtClean="0"/>
              <a:t>&lt;?</a:t>
            </a:r>
            <a:r>
              <a:rPr lang="en-US" b="1" dirty="0" err="1"/>
              <a:t>php</a:t>
            </a:r>
            <a:endParaRPr lang="en-IN" b="1" dirty="0"/>
          </a:p>
          <a:p>
            <a:r>
              <a:rPr lang="en-US" b="1" dirty="0"/>
              <a:t>echo </a:t>
            </a:r>
            <a:r>
              <a:rPr lang="en-US" b="1" dirty="0" err="1"/>
              <a:t>substr</a:t>
            </a:r>
            <a:r>
              <a:rPr lang="en-US" b="1" dirty="0"/>
              <a:t>("Hello world!",6);</a:t>
            </a:r>
            <a:endParaRPr lang="en-IN" b="1" dirty="0"/>
          </a:p>
          <a:p>
            <a:r>
              <a:rPr lang="en-US" b="1" dirty="0"/>
              <a:t>?&gt; </a:t>
            </a:r>
            <a:endParaRPr lang="en-IN" b="1" dirty="0"/>
          </a:p>
          <a:p>
            <a:r>
              <a:rPr lang="en-US" dirty="0"/>
              <a:t>The output of the code above will be:   world</a:t>
            </a:r>
            <a:r>
              <a:rPr lang="en-US" dirty="0" smtClean="0"/>
              <a:t>!</a:t>
            </a:r>
          </a:p>
          <a:p>
            <a:endParaRPr lang="en-US" dirty="0"/>
          </a:p>
          <a:p>
            <a:pPr marL="285750" indent="-285750">
              <a:buFont typeface="Arial" pitchFamily="34" charset="0"/>
              <a:buChar char="•"/>
            </a:pPr>
            <a:r>
              <a:rPr lang="en-US" b="1" dirty="0" err="1"/>
              <a:t>stricmp</a:t>
            </a:r>
            <a:r>
              <a:rPr lang="en-US" b="1" dirty="0"/>
              <a:t> -</a:t>
            </a:r>
            <a:r>
              <a:rPr lang="en-US" dirty="0"/>
              <a:t> The </a:t>
            </a:r>
            <a:r>
              <a:rPr lang="en-US" dirty="0" err="1"/>
              <a:t>strcmp</a:t>
            </a:r>
            <a:r>
              <a:rPr lang="en-US" dirty="0"/>
              <a:t>() function compares two </a:t>
            </a:r>
            <a:r>
              <a:rPr lang="en-US" dirty="0" err="1"/>
              <a:t>strings.This</a:t>
            </a:r>
            <a:r>
              <a:rPr lang="en-US" dirty="0"/>
              <a:t> function returns:</a:t>
            </a:r>
            <a:endParaRPr lang="en-IN" dirty="0"/>
          </a:p>
          <a:p>
            <a:r>
              <a:rPr lang="en-US" dirty="0"/>
              <a:t> </a:t>
            </a:r>
            <a:endParaRPr lang="en-IN" dirty="0"/>
          </a:p>
          <a:p>
            <a:pPr marL="1257300" lvl="2" indent="-342900">
              <a:buFont typeface="+mj-lt"/>
              <a:buAutoNum type="arabicPeriod"/>
            </a:pPr>
            <a:r>
              <a:rPr lang="en-US" dirty="0"/>
              <a:t>• 0 - if the two strings are equal </a:t>
            </a:r>
            <a:endParaRPr lang="en-IN" dirty="0"/>
          </a:p>
          <a:p>
            <a:pPr marL="1257300" lvl="2" indent="-342900">
              <a:buFont typeface="+mj-lt"/>
              <a:buAutoNum type="arabicPeriod"/>
            </a:pPr>
            <a:r>
              <a:rPr lang="en-US" dirty="0"/>
              <a:t>• &lt;0 - if string1 is less than string2 </a:t>
            </a:r>
            <a:endParaRPr lang="en-IN" dirty="0"/>
          </a:p>
          <a:p>
            <a:pPr marL="1257300" lvl="2" indent="-342900">
              <a:buFont typeface="+mj-lt"/>
              <a:buAutoNum type="arabicPeriod"/>
            </a:pPr>
            <a:r>
              <a:rPr lang="en-US" dirty="0"/>
              <a:t>• &gt;0 - if string1 is greater than string2 </a:t>
            </a:r>
            <a:endParaRPr lang="en-US" dirty="0" smtClean="0"/>
          </a:p>
          <a:p>
            <a:r>
              <a:rPr lang="en-US" b="1" dirty="0" smtClean="0"/>
              <a:t>&lt;?</a:t>
            </a:r>
            <a:r>
              <a:rPr lang="en-US" b="1" dirty="0" err="1"/>
              <a:t>php</a:t>
            </a:r>
            <a:endParaRPr lang="en-IN" sz="1400" b="1" dirty="0"/>
          </a:p>
          <a:p>
            <a:r>
              <a:rPr lang="en-US" b="1" dirty="0"/>
              <a:t>echo </a:t>
            </a:r>
            <a:r>
              <a:rPr lang="en-US" b="1" dirty="0" err="1"/>
              <a:t>strcmp</a:t>
            </a:r>
            <a:r>
              <a:rPr lang="en-US" b="1" dirty="0"/>
              <a:t>("Hello </a:t>
            </a:r>
            <a:r>
              <a:rPr lang="en-US" b="1" dirty="0" err="1"/>
              <a:t>world!","Hello</a:t>
            </a:r>
            <a:r>
              <a:rPr lang="en-US" b="1" dirty="0"/>
              <a:t> world!");</a:t>
            </a:r>
            <a:endParaRPr lang="en-IN" sz="1400" b="1" dirty="0"/>
          </a:p>
          <a:p>
            <a:r>
              <a:rPr lang="en-US" b="1" dirty="0"/>
              <a:t>?&gt; </a:t>
            </a:r>
            <a:endParaRPr lang="en-IN" sz="1400" b="1" dirty="0"/>
          </a:p>
          <a:p>
            <a:r>
              <a:rPr lang="en-US" dirty="0"/>
              <a:t>The output of the code above will be:   0</a:t>
            </a:r>
            <a:endParaRPr lang="en-IN" sz="1400" dirty="0"/>
          </a:p>
          <a:p>
            <a:pPr marL="1257300" lvl="2" indent="-342900">
              <a:buFont typeface="+mj-lt"/>
              <a:buAutoNum type="arabicPeriod"/>
            </a:pPr>
            <a:endParaRPr lang="en-IN" dirty="0"/>
          </a:p>
          <a:p>
            <a:pPr marL="285750" indent="-285750">
              <a:buFont typeface="Arial" pitchFamily="34" charset="0"/>
              <a:buChar char="•"/>
            </a:pPr>
            <a:r>
              <a:rPr lang="en-US" b="1" dirty="0" err="1"/>
              <a:t>strrev</a:t>
            </a:r>
            <a:r>
              <a:rPr lang="en-US" b="1" dirty="0"/>
              <a:t> -</a:t>
            </a:r>
            <a:r>
              <a:rPr lang="en-US" dirty="0"/>
              <a:t> The </a:t>
            </a:r>
            <a:r>
              <a:rPr lang="en-US" dirty="0" err="1"/>
              <a:t>strrev</a:t>
            </a:r>
            <a:r>
              <a:rPr lang="en-US" dirty="0"/>
              <a:t>() function reverses a string.</a:t>
            </a:r>
            <a:endParaRPr lang="en-IN" dirty="0"/>
          </a:p>
          <a:p>
            <a:pPr algn="ctr"/>
            <a:r>
              <a:rPr lang="en-US" dirty="0"/>
              <a:t>Syntax : </a:t>
            </a:r>
            <a:r>
              <a:rPr lang="en-US" dirty="0" err="1"/>
              <a:t>strrev</a:t>
            </a:r>
            <a:r>
              <a:rPr lang="en-US" dirty="0"/>
              <a:t>(string);</a:t>
            </a:r>
            <a:endParaRPr lang="en-IN" dirty="0"/>
          </a:p>
          <a:p>
            <a:r>
              <a:rPr lang="en-US" b="1" dirty="0"/>
              <a:t>&lt;?</a:t>
            </a:r>
            <a:r>
              <a:rPr lang="en-US" b="1" dirty="0" err="1"/>
              <a:t>php</a:t>
            </a:r>
            <a:endParaRPr lang="en-IN" b="1" dirty="0"/>
          </a:p>
          <a:p>
            <a:r>
              <a:rPr lang="en-US" b="1" dirty="0"/>
              <a:t>echo </a:t>
            </a:r>
            <a:r>
              <a:rPr lang="en-US" b="1" dirty="0" err="1"/>
              <a:t>strrev</a:t>
            </a:r>
            <a:r>
              <a:rPr lang="en-US" b="1" dirty="0"/>
              <a:t>("Hello World!");</a:t>
            </a:r>
            <a:endParaRPr lang="en-IN" b="1" dirty="0"/>
          </a:p>
          <a:p>
            <a:r>
              <a:rPr lang="en-US" b="1" dirty="0"/>
              <a:t>?&gt; </a:t>
            </a:r>
            <a:endParaRPr lang="en-IN" b="1" dirty="0"/>
          </a:p>
          <a:p>
            <a:r>
              <a:rPr lang="en-US" dirty="0"/>
              <a:t>The output of the code above will be:    !</a:t>
            </a:r>
            <a:r>
              <a:rPr lang="en-US" dirty="0" err="1"/>
              <a:t>dlroW</a:t>
            </a:r>
            <a:r>
              <a:rPr lang="en-US" dirty="0"/>
              <a:t> </a:t>
            </a:r>
            <a:r>
              <a:rPr lang="en-US" dirty="0" err="1"/>
              <a:t>olleH</a:t>
            </a:r>
            <a:endParaRPr lang="en-IN" dirty="0"/>
          </a:p>
        </p:txBody>
      </p:sp>
    </p:spTree>
    <p:extLst>
      <p:ext uri="{BB962C8B-B14F-4D97-AF65-F5344CB8AC3E}">
        <p14:creationId xmlns:p14="http://schemas.microsoft.com/office/powerpoint/2010/main" val="281640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332656"/>
            <a:ext cx="8136904" cy="369332"/>
          </a:xfrm>
          <a:prstGeom prst="rect">
            <a:avLst/>
          </a:prstGeom>
        </p:spPr>
        <p:txBody>
          <a:bodyPr wrap="square">
            <a:spAutoFit/>
          </a:bodyPr>
          <a:lstStyle/>
          <a:p>
            <a:r>
              <a:rPr lang="en-US" b="1" dirty="0" err="1"/>
              <a:t>Strtok</a:t>
            </a:r>
            <a:r>
              <a:rPr lang="en-US" b="1" dirty="0"/>
              <a:t>() :</a:t>
            </a:r>
            <a:r>
              <a:rPr lang="en-US" dirty="0"/>
              <a:t> The process of breaking up a long string into words is called tokenizing</a:t>
            </a:r>
            <a:endParaRPr lang="en-IN" dirty="0"/>
          </a:p>
        </p:txBody>
      </p:sp>
      <p:sp>
        <p:nvSpPr>
          <p:cNvPr id="5" name="Rectangle 4"/>
          <p:cNvSpPr/>
          <p:nvPr/>
        </p:nvSpPr>
        <p:spPr>
          <a:xfrm>
            <a:off x="683568" y="620688"/>
            <a:ext cx="8064896" cy="2585323"/>
          </a:xfrm>
          <a:prstGeom prst="rect">
            <a:avLst/>
          </a:prstGeom>
        </p:spPr>
        <p:txBody>
          <a:bodyPr wrap="square">
            <a:spAutoFit/>
          </a:bodyPr>
          <a:lstStyle/>
          <a:p>
            <a:pPr marL="285750" indent="-285750">
              <a:buFont typeface="Arial" pitchFamily="34" charset="0"/>
              <a:buChar char="•"/>
            </a:pPr>
            <a:r>
              <a:rPr lang="en-US" dirty="0"/>
              <a:t>The </a:t>
            </a:r>
            <a:r>
              <a:rPr lang="en-US" dirty="0" err="1"/>
              <a:t>strtok</a:t>
            </a:r>
            <a:r>
              <a:rPr lang="en-US" dirty="0"/>
              <a:t>() function takes two arguments: the string to be broken up into tokens and a string containing all the delimiters (characters that count as boundaries between tokens). </a:t>
            </a:r>
            <a:endParaRPr lang="en-US" dirty="0" smtClean="0"/>
          </a:p>
          <a:p>
            <a:endParaRPr lang="en-US" dirty="0"/>
          </a:p>
          <a:p>
            <a:pPr marL="285750" indent="-285750">
              <a:buFont typeface="Arial" pitchFamily="34" charset="0"/>
              <a:buChar char="•"/>
            </a:pPr>
            <a:r>
              <a:rPr lang="en-US" dirty="0" smtClean="0"/>
              <a:t>On </a:t>
            </a:r>
            <a:r>
              <a:rPr lang="en-US" dirty="0"/>
              <a:t>the first call, both arguments are used, and the string value returned is the first token. To retrieve subsequent tokens, make the same call, but omit the source string argument. For example:</a:t>
            </a:r>
            <a:endParaRPr lang="en-IN" dirty="0"/>
          </a:p>
          <a:p>
            <a:r>
              <a:rPr lang="en-US" dirty="0"/>
              <a:t> </a:t>
            </a:r>
            <a:endParaRPr lang="en-IN" dirty="0" smtClean="0"/>
          </a:p>
          <a:p>
            <a:r>
              <a:rPr lang="en-US" dirty="0" smtClean="0"/>
              <a:t>$token = </a:t>
            </a:r>
            <a:r>
              <a:rPr lang="en-US" dirty="0" err="1" smtClean="0"/>
              <a:t>strtok</a:t>
            </a:r>
            <a:r>
              <a:rPr lang="en-US" dirty="0" smtClean="0"/>
              <a:t>(“open-source HTML-embedded server-side Web scripting”,“ “);</a:t>
            </a:r>
            <a:endParaRPr lang="en-IN" dirty="0"/>
          </a:p>
        </p:txBody>
      </p:sp>
      <p:pic>
        <p:nvPicPr>
          <p:cNvPr id="6" name="Picture 5"/>
          <p:cNvPicPr/>
          <p:nvPr/>
        </p:nvPicPr>
        <p:blipFill>
          <a:blip r:embed="rId2">
            <a:lum bright="-20000" contrast="40000"/>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570492" y="3212976"/>
            <a:ext cx="4217532" cy="2664296"/>
          </a:xfrm>
          <a:prstGeom prst="rect">
            <a:avLst/>
          </a:prstGeom>
          <a:noFill/>
          <a:ln w="9525">
            <a:noFill/>
            <a:miter lim="800000"/>
            <a:headEnd/>
            <a:tailEnd/>
          </a:ln>
        </p:spPr>
      </p:pic>
    </p:spTree>
    <p:extLst>
      <p:ext uri="{BB962C8B-B14F-4D97-AF65-F5344CB8AC3E}">
        <p14:creationId xmlns:p14="http://schemas.microsoft.com/office/powerpoint/2010/main" val="15225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620688"/>
            <a:ext cx="8496944" cy="2308324"/>
          </a:xfrm>
          <a:prstGeom prst="rect">
            <a:avLst/>
          </a:prstGeom>
        </p:spPr>
        <p:txBody>
          <a:bodyPr wrap="square">
            <a:spAutoFit/>
          </a:bodyPr>
          <a:lstStyle/>
          <a:p>
            <a:pPr marL="285750" indent="-285750">
              <a:buFont typeface="Arial" pitchFamily="34" charset="0"/>
              <a:buChar char="•"/>
            </a:pPr>
            <a:r>
              <a:rPr lang="en-US" b="1" dirty="0"/>
              <a:t>The explode() function:</a:t>
            </a:r>
            <a:r>
              <a:rPr lang="en-US" dirty="0"/>
              <a:t> It  takes two arguments: a separator string and the string to be separated. It returns an array where each element is a substring between instances of the separator in the string to be separated. For example:</a:t>
            </a:r>
            <a:endParaRPr lang="en-IN" dirty="0"/>
          </a:p>
          <a:p>
            <a:r>
              <a:rPr lang="en-US" dirty="0"/>
              <a:t> </a:t>
            </a:r>
            <a:endParaRPr lang="en-IN" dirty="0"/>
          </a:p>
          <a:p>
            <a:pPr algn="ctr"/>
            <a:r>
              <a:rPr lang="en-US" b="1" dirty="0"/>
              <a:t>$</a:t>
            </a:r>
            <a:r>
              <a:rPr lang="en-US" b="1" dirty="0" err="1"/>
              <a:t>explode_result</a:t>
            </a:r>
            <a:r>
              <a:rPr lang="en-US" b="1" dirty="0"/>
              <a:t> = explode(“AND”, “one AND a two AND a three”);</a:t>
            </a:r>
            <a:endParaRPr lang="en-IN" b="1" dirty="0"/>
          </a:p>
          <a:p>
            <a:r>
              <a:rPr lang="en-US" dirty="0"/>
              <a:t> </a:t>
            </a:r>
            <a:endParaRPr lang="en-IN" dirty="0"/>
          </a:p>
          <a:p>
            <a:r>
              <a:rPr lang="en-US" dirty="0"/>
              <a:t>results in the array $</a:t>
            </a:r>
            <a:r>
              <a:rPr lang="en-US" dirty="0" err="1"/>
              <a:t>explode_result</a:t>
            </a:r>
            <a:r>
              <a:rPr lang="en-US" dirty="0"/>
              <a:t> having three elements, each of which is a string: “one “, “ a two “, and “ a three”.</a:t>
            </a:r>
            <a:endParaRPr lang="en-IN" dirty="0"/>
          </a:p>
        </p:txBody>
      </p:sp>
    </p:spTree>
    <p:extLst>
      <p:ext uri="{BB962C8B-B14F-4D97-AF65-F5344CB8AC3E}">
        <p14:creationId xmlns:p14="http://schemas.microsoft.com/office/powerpoint/2010/main" val="53928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48880"/>
            <a:ext cx="7772400" cy="1470025"/>
          </a:xfrm>
        </p:spPr>
        <p:txBody>
          <a:bodyPr/>
          <a:lstStyle/>
          <a:p>
            <a:r>
              <a:rPr lang="en-IN" dirty="0" smtClean="0"/>
              <a:t>THANK YOU</a:t>
            </a:r>
            <a:endParaRPr lang="en-IN" dirty="0"/>
          </a:p>
        </p:txBody>
      </p:sp>
      <p:sp>
        <p:nvSpPr>
          <p:cNvPr id="4" name="Rounded Rectangle 3"/>
          <p:cNvSpPr/>
          <p:nvPr/>
        </p:nvSpPr>
        <p:spPr>
          <a:xfrm>
            <a:off x="2987824" y="2564904"/>
            <a:ext cx="3240360"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4067944" y="1908060"/>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420144" y="1565176"/>
            <a:ext cx="1080120" cy="648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625799" y="2569452"/>
            <a:ext cx="1080120" cy="648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2062701" y="3717032"/>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inus 8"/>
          <p:cNvSpPr/>
          <p:nvPr/>
        </p:nvSpPr>
        <p:spPr>
          <a:xfrm>
            <a:off x="3059832" y="3866385"/>
            <a:ext cx="3096344" cy="16201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2690174" y="1746042"/>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1794172" y="2731470"/>
            <a:ext cx="540060" cy="32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267744" y="3789040"/>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4236317" y="2000395"/>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1962545" y="2823805"/>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856518" y="1838377"/>
            <a:ext cx="203314" cy="139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inus 16"/>
          <p:cNvSpPr/>
          <p:nvPr/>
        </p:nvSpPr>
        <p:spPr>
          <a:xfrm rot="16200000">
            <a:off x="5751131" y="3005952"/>
            <a:ext cx="1548172" cy="1620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Minus 15"/>
          <p:cNvSpPr/>
          <p:nvPr/>
        </p:nvSpPr>
        <p:spPr>
          <a:xfrm>
            <a:off x="3023828" y="3347991"/>
            <a:ext cx="3096344" cy="16201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1981698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397</Words>
  <Application>Microsoft Office PowerPoint</Application>
  <PresentationFormat>On-screen Show (4:3)</PresentationFormat>
  <Paragraphs>109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PHP 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Arrays</dc:title>
  <dc:creator>Personal</dc:creator>
  <cp:lastModifiedBy>Personal</cp:lastModifiedBy>
  <cp:revision>10</cp:revision>
  <dcterms:created xsi:type="dcterms:W3CDTF">2016-07-20T14:15:30Z</dcterms:created>
  <dcterms:modified xsi:type="dcterms:W3CDTF">2016-07-24T05:40:15Z</dcterms:modified>
</cp:coreProperties>
</file>