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4658B-A440-439E-89C8-A9D0D54960B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B3B6B50-8D6C-4B57-9E74-C2843281DC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understand and compute Benefit of the model, I have chose clients as 3000 , default value as 8%, Average default as 250000 and payments as 25000.</a:t>
          </a:r>
          <a:endParaRPr lang="en-US" dirty="0"/>
        </a:p>
      </dgm:t>
    </dgm:pt>
    <dgm:pt modelId="{3B97AA5E-235D-4F24-B776-882194674DA4}" type="parTrans" cxnId="{64DDCE8B-24D3-48E6-99A0-79E1484BEF0F}">
      <dgm:prSet/>
      <dgm:spPr/>
      <dgm:t>
        <a:bodyPr/>
        <a:lstStyle/>
        <a:p>
          <a:endParaRPr lang="en-US"/>
        </a:p>
      </dgm:t>
    </dgm:pt>
    <dgm:pt modelId="{F70FE67D-3DBD-4311-A929-F871C7998315}" type="sibTrans" cxnId="{64DDCE8B-24D3-48E6-99A0-79E1484BEF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600F62-4FE1-4ABF-BB5A-3E2762AD7A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result of the code got recall of 88%, accuracy 72%, precision  21% and F1 of 54%.</a:t>
          </a:r>
        </a:p>
      </dgm:t>
    </dgm:pt>
    <dgm:pt modelId="{9812C33C-FA2C-4D14-AF6C-9DEACA9AC51A}" type="parTrans" cxnId="{B26174DA-979E-4E85-981F-AAAEE0F3AB7A}">
      <dgm:prSet/>
      <dgm:spPr/>
      <dgm:t>
        <a:bodyPr/>
        <a:lstStyle/>
        <a:p>
          <a:endParaRPr lang="en-US"/>
        </a:p>
      </dgm:t>
    </dgm:pt>
    <dgm:pt modelId="{06F33ADD-E1DB-4F17-B386-25A94D78A92C}" type="sibTrans" cxnId="{B26174DA-979E-4E85-981F-AAAEE0F3AB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1CA70A-D87A-4CE0-8B05-C6A5EE8896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Profits obtained without model are 9M.</a:t>
          </a:r>
        </a:p>
      </dgm:t>
    </dgm:pt>
    <dgm:pt modelId="{32AA776E-3E20-423A-872A-A63B16542F6D}" type="parTrans" cxnId="{12DF11F0-39AC-44C5-AE0C-43E20BBB355A}">
      <dgm:prSet/>
      <dgm:spPr/>
      <dgm:t>
        <a:bodyPr/>
        <a:lstStyle/>
        <a:p>
          <a:endParaRPr lang="en-US"/>
        </a:p>
      </dgm:t>
    </dgm:pt>
    <dgm:pt modelId="{C4EA0EA9-5944-4A10-8914-34B257E1C3B4}" type="sibTrans" cxnId="{12DF11F0-39AC-44C5-AE0C-43E20BBB355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65DA5A-EBC4-4836-A901-89D7E9E211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Profits obtained with Qda model are 41 M.</a:t>
          </a:r>
        </a:p>
      </dgm:t>
    </dgm:pt>
    <dgm:pt modelId="{40AFD862-EAFC-40A0-8ED4-C377D36E3057}" type="parTrans" cxnId="{79D52CF1-7A17-4E2A-AAA6-94142C399ED3}">
      <dgm:prSet/>
      <dgm:spPr/>
      <dgm:t>
        <a:bodyPr/>
        <a:lstStyle/>
        <a:p>
          <a:endParaRPr lang="en-US"/>
        </a:p>
      </dgm:t>
    </dgm:pt>
    <dgm:pt modelId="{958DBAF4-9A65-4BEF-B1E7-117A64A3ACF5}" type="sibTrans" cxnId="{79D52CF1-7A17-4E2A-AAA6-94142C399E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27592B-2250-4C1A-B09A-AEF3956493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 of the model is calculated by subtracting profits with model minus profits without model.</a:t>
          </a:r>
        </a:p>
      </dgm:t>
    </dgm:pt>
    <dgm:pt modelId="{230CF681-DAC0-48D9-9BC9-5D9D25975FFE}" type="parTrans" cxnId="{5806959A-0F77-4DDE-BEFB-80A541FCCF49}">
      <dgm:prSet/>
      <dgm:spPr/>
      <dgm:t>
        <a:bodyPr/>
        <a:lstStyle/>
        <a:p>
          <a:endParaRPr lang="en-US"/>
        </a:p>
      </dgm:t>
    </dgm:pt>
    <dgm:pt modelId="{7A228EC1-EE6D-47D6-BCA8-6D6B8267C5BC}" type="sibTrans" cxnId="{5806959A-0F77-4DDE-BEFB-80A541FCCF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10BFEA-2AB7-4B25-9861-7CF2A5B73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 of the model =$ 32,520,000</a:t>
          </a:r>
        </a:p>
      </dgm:t>
    </dgm:pt>
    <dgm:pt modelId="{20ACDCF9-873D-4E51-9C92-243787E1D938}" type="parTrans" cxnId="{41A77C9D-3FE4-492E-9E99-26E2C8404DA4}">
      <dgm:prSet/>
      <dgm:spPr/>
      <dgm:t>
        <a:bodyPr/>
        <a:lstStyle/>
        <a:p>
          <a:endParaRPr lang="en-US"/>
        </a:p>
      </dgm:t>
    </dgm:pt>
    <dgm:pt modelId="{2E5AD7E2-9511-423D-8733-44BCE9743769}" type="sibTrans" cxnId="{41A77C9D-3FE4-492E-9E99-26E2C8404DA4}">
      <dgm:prSet/>
      <dgm:spPr/>
      <dgm:t>
        <a:bodyPr/>
        <a:lstStyle/>
        <a:p>
          <a:endParaRPr lang="en-US"/>
        </a:p>
      </dgm:t>
    </dgm:pt>
    <dgm:pt modelId="{3833EDEF-706C-44A1-8D9E-1931B6C1F101}" type="pres">
      <dgm:prSet presAssocID="{0A64658B-A440-439E-89C8-A9D0D54960B2}" presName="root" presStyleCnt="0">
        <dgm:presLayoutVars>
          <dgm:dir/>
          <dgm:resizeHandles val="exact"/>
        </dgm:presLayoutVars>
      </dgm:prSet>
      <dgm:spPr/>
    </dgm:pt>
    <dgm:pt modelId="{1EE9704F-AA81-402E-82B2-E10D56328FB9}" type="pres">
      <dgm:prSet presAssocID="{0A64658B-A440-439E-89C8-A9D0D54960B2}" presName="container" presStyleCnt="0">
        <dgm:presLayoutVars>
          <dgm:dir/>
          <dgm:resizeHandles val="exact"/>
        </dgm:presLayoutVars>
      </dgm:prSet>
      <dgm:spPr/>
    </dgm:pt>
    <dgm:pt modelId="{A0707240-C929-435B-9EF3-C2E9E1B17D7B}" type="pres">
      <dgm:prSet presAssocID="{6B3B6B50-8D6C-4B57-9E74-C2843281DCC3}" presName="compNode" presStyleCnt="0"/>
      <dgm:spPr/>
    </dgm:pt>
    <dgm:pt modelId="{B125ACD4-0720-44C9-8112-930707ECF147}" type="pres">
      <dgm:prSet presAssocID="{6B3B6B50-8D6C-4B57-9E74-C2843281DCC3}" presName="iconBgRect" presStyleLbl="bgShp" presStyleIdx="0" presStyleCnt="6"/>
      <dgm:spPr/>
    </dgm:pt>
    <dgm:pt modelId="{0EE47356-A25B-4373-8357-5F2E35BC958C}" type="pres">
      <dgm:prSet presAssocID="{6B3B6B50-8D6C-4B57-9E74-C2843281DCC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6AEAEB4-348C-40DD-9056-14D0EAAF540E}" type="pres">
      <dgm:prSet presAssocID="{6B3B6B50-8D6C-4B57-9E74-C2843281DCC3}" presName="spaceRect" presStyleCnt="0"/>
      <dgm:spPr/>
    </dgm:pt>
    <dgm:pt modelId="{25848B58-B4B3-4B9F-8DCD-17A8019E3281}" type="pres">
      <dgm:prSet presAssocID="{6B3B6B50-8D6C-4B57-9E74-C2843281DCC3}" presName="textRect" presStyleLbl="revTx" presStyleIdx="0" presStyleCnt="6">
        <dgm:presLayoutVars>
          <dgm:chMax val="1"/>
          <dgm:chPref val="1"/>
        </dgm:presLayoutVars>
      </dgm:prSet>
      <dgm:spPr/>
    </dgm:pt>
    <dgm:pt modelId="{F73D0B48-4DC7-44D5-BC86-30CD722B5683}" type="pres">
      <dgm:prSet presAssocID="{F70FE67D-3DBD-4311-A929-F871C7998315}" presName="sibTrans" presStyleLbl="sibTrans2D1" presStyleIdx="0" presStyleCnt="0"/>
      <dgm:spPr/>
    </dgm:pt>
    <dgm:pt modelId="{38D58FBA-F27D-4773-8224-C59EEF712AC4}" type="pres">
      <dgm:prSet presAssocID="{C7600F62-4FE1-4ABF-BB5A-3E2762AD7A3C}" presName="compNode" presStyleCnt="0"/>
      <dgm:spPr/>
    </dgm:pt>
    <dgm:pt modelId="{73D6A366-1767-4735-9A88-9E63E5604E05}" type="pres">
      <dgm:prSet presAssocID="{C7600F62-4FE1-4ABF-BB5A-3E2762AD7A3C}" presName="iconBgRect" presStyleLbl="bgShp" presStyleIdx="1" presStyleCnt="6"/>
      <dgm:spPr/>
    </dgm:pt>
    <dgm:pt modelId="{04305EF4-736C-410A-BE58-D53ADAE13265}" type="pres">
      <dgm:prSet presAssocID="{C7600F62-4FE1-4ABF-BB5A-3E2762AD7A3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19D3FFC-7874-4CD0-B3E9-33EC986C3361}" type="pres">
      <dgm:prSet presAssocID="{C7600F62-4FE1-4ABF-BB5A-3E2762AD7A3C}" presName="spaceRect" presStyleCnt="0"/>
      <dgm:spPr/>
    </dgm:pt>
    <dgm:pt modelId="{8F9F63EF-21D6-4463-8659-7B7AA4220DC0}" type="pres">
      <dgm:prSet presAssocID="{C7600F62-4FE1-4ABF-BB5A-3E2762AD7A3C}" presName="textRect" presStyleLbl="revTx" presStyleIdx="1" presStyleCnt="6">
        <dgm:presLayoutVars>
          <dgm:chMax val="1"/>
          <dgm:chPref val="1"/>
        </dgm:presLayoutVars>
      </dgm:prSet>
      <dgm:spPr/>
    </dgm:pt>
    <dgm:pt modelId="{99ABEFF4-C89E-40C4-921E-A6EADBE80223}" type="pres">
      <dgm:prSet presAssocID="{06F33ADD-E1DB-4F17-B386-25A94D78A92C}" presName="sibTrans" presStyleLbl="sibTrans2D1" presStyleIdx="0" presStyleCnt="0"/>
      <dgm:spPr/>
    </dgm:pt>
    <dgm:pt modelId="{689C1F32-9C56-447A-8B3D-40389F8D87C7}" type="pres">
      <dgm:prSet presAssocID="{891CA70A-D87A-4CE0-8B05-C6A5EE8896A8}" presName="compNode" presStyleCnt="0"/>
      <dgm:spPr/>
    </dgm:pt>
    <dgm:pt modelId="{28C5098A-10D0-4F47-A5A2-690B2F53707F}" type="pres">
      <dgm:prSet presAssocID="{891CA70A-D87A-4CE0-8B05-C6A5EE8896A8}" presName="iconBgRect" presStyleLbl="bgShp" presStyleIdx="2" presStyleCnt="6"/>
      <dgm:spPr/>
    </dgm:pt>
    <dgm:pt modelId="{2A807652-058C-416A-9AC6-AD50A2765620}" type="pres">
      <dgm:prSet presAssocID="{891CA70A-D87A-4CE0-8B05-C6A5EE8896A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CAACC7B-69FE-4340-A1FA-6CA8B28CA154}" type="pres">
      <dgm:prSet presAssocID="{891CA70A-D87A-4CE0-8B05-C6A5EE8896A8}" presName="spaceRect" presStyleCnt="0"/>
      <dgm:spPr/>
    </dgm:pt>
    <dgm:pt modelId="{5BA63A0E-C5F2-48EB-AB08-2606D3A6291B}" type="pres">
      <dgm:prSet presAssocID="{891CA70A-D87A-4CE0-8B05-C6A5EE8896A8}" presName="textRect" presStyleLbl="revTx" presStyleIdx="2" presStyleCnt="6">
        <dgm:presLayoutVars>
          <dgm:chMax val="1"/>
          <dgm:chPref val="1"/>
        </dgm:presLayoutVars>
      </dgm:prSet>
      <dgm:spPr/>
    </dgm:pt>
    <dgm:pt modelId="{DE1AE23A-9917-490C-A658-591E5F0A06BF}" type="pres">
      <dgm:prSet presAssocID="{C4EA0EA9-5944-4A10-8914-34B257E1C3B4}" presName="sibTrans" presStyleLbl="sibTrans2D1" presStyleIdx="0" presStyleCnt="0"/>
      <dgm:spPr/>
    </dgm:pt>
    <dgm:pt modelId="{B8834567-2E45-4BB1-A472-2DDF242E0302}" type="pres">
      <dgm:prSet presAssocID="{3F65DA5A-EBC4-4836-A901-89D7E9E2112D}" presName="compNode" presStyleCnt="0"/>
      <dgm:spPr/>
    </dgm:pt>
    <dgm:pt modelId="{739E4DE8-6931-45D7-8FA9-BA1637E7626D}" type="pres">
      <dgm:prSet presAssocID="{3F65DA5A-EBC4-4836-A901-89D7E9E2112D}" presName="iconBgRect" presStyleLbl="bgShp" presStyleIdx="3" presStyleCnt="6"/>
      <dgm:spPr/>
    </dgm:pt>
    <dgm:pt modelId="{D407142A-1048-4437-B734-3875B11CA611}" type="pres">
      <dgm:prSet presAssocID="{3F65DA5A-EBC4-4836-A901-89D7E9E211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75B5468-2DBD-4101-9AB4-D160769BF44A}" type="pres">
      <dgm:prSet presAssocID="{3F65DA5A-EBC4-4836-A901-89D7E9E2112D}" presName="spaceRect" presStyleCnt="0"/>
      <dgm:spPr/>
    </dgm:pt>
    <dgm:pt modelId="{52B89E78-EF14-42C0-88F7-D9A3CC956A70}" type="pres">
      <dgm:prSet presAssocID="{3F65DA5A-EBC4-4836-A901-89D7E9E2112D}" presName="textRect" presStyleLbl="revTx" presStyleIdx="3" presStyleCnt="6">
        <dgm:presLayoutVars>
          <dgm:chMax val="1"/>
          <dgm:chPref val="1"/>
        </dgm:presLayoutVars>
      </dgm:prSet>
      <dgm:spPr/>
    </dgm:pt>
    <dgm:pt modelId="{B5D4C97B-5584-49F6-9C8C-53C8B9224ACD}" type="pres">
      <dgm:prSet presAssocID="{958DBAF4-9A65-4BEF-B1E7-117A64A3ACF5}" presName="sibTrans" presStyleLbl="sibTrans2D1" presStyleIdx="0" presStyleCnt="0"/>
      <dgm:spPr/>
    </dgm:pt>
    <dgm:pt modelId="{968EC89F-4DA6-4CB0-866F-22D1110B0C66}" type="pres">
      <dgm:prSet presAssocID="{9527592B-2250-4C1A-B09A-AEF3956493E6}" presName="compNode" presStyleCnt="0"/>
      <dgm:spPr/>
    </dgm:pt>
    <dgm:pt modelId="{4CFF2E6A-EB52-4BFB-93CE-CD67DA40975B}" type="pres">
      <dgm:prSet presAssocID="{9527592B-2250-4C1A-B09A-AEF3956493E6}" presName="iconBgRect" presStyleLbl="bgShp" presStyleIdx="4" presStyleCnt="6"/>
      <dgm:spPr/>
    </dgm:pt>
    <dgm:pt modelId="{F6520CBE-1694-41FA-8319-C727CF39BDAE}" type="pres">
      <dgm:prSet presAssocID="{9527592B-2250-4C1A-B09A-AEF3956493E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D423883-551D-4BB2-BF8A-E04FC20638C5}" type="pres">
      <dgm:prSet presAssocID="{9527592B-2250-4C1A-B09A-AEF3956493E6}" presName="spaceRect" presStyleCnt="0"/>
      <dgm:spPr/>
    </dgm:pt>
    <dgm:pt modelId="{6EBE83F9-F323-45FE-87F2-C8257ABDA6AE}" type="pres">
      <dgm:prSet presAssocID="{9527592B-2250-4C1A-B09A-AEF3956493E6}" presName="textRect" presStyleLbl="revTx" presStyleIdx="4" presStyleCnt="6">
        <dgm:presLayoutVars>
          <dgm:chMax val="1"/>
          <dgm:chPref val="1"/>
        </dgm:presLayoutVars>
      </dgm:prSet>
      <dgm:spPr/>
    </dgm:pt>
    <dgm:pt modelId="{109EB024-DE95-4BD8-AD28-65F0CAB88EF8}" type="pres">
      <dgm:prSet presAssocID="{7A228EC1-EE6D-47D6-BCA8-6D6B8267C5BC}" presName="sibTrans" presStyleLbl="sibTrans2D1" presStyleIdx="0" presStyleCnt="0"/>
      <dgm:spPr/>
    </dgm:pt>
    <dgm:pt modelId="{8E738549-371B-4162-AF0D-83C16A29ABAB}" type="pres">
      <dgm:prSet presAssocID="{6710BFEA-2AB7-4B25-9861-7CF2A5B73019}" presName="compNode" presStyleCnt="0"/>
      <dgm:spPr/>
    </dgm:pt>
    <dgm:pt modelId="{2D243B70-B982-44F1-B000-96AA0C9A4780}" type="pres">
      <dgm:prSet presAssocID="{6710BFEA-2AB7-4B25-9861-7CF2A5B73019}" presName="iconBgRect" presStyleLbl="bgShp" presStyleIdx="5" presStyleCnt="6"/>
      <dgm:spPr/>
    </dgm:pt>
    <dgm:pt modelId="{03B17AE8-B771-47EF-B089-A47A55996603}" type="pres">
      <dgm:prSet presAssocID="{6710BFEA-2AB7-4B25-9861-7CF2A5B7301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8A1B78E-A1F8-4D9F-9767-958DED09CC52}" type="pres">
      <dgm:prSet presAssocID="{6710BFEA-2AB7-4B25-9861-7CF2A5B73019}" presName="spaceRect" presStyleCnt="0"/>
      <dgm:spPr/>
    </dgm:pt>
    <dgm:pt modelId="{634855AF-3041-4AF5-BF6D-D11FEFA6B69D}" type="pres">
      <dgm:prSet presAssocID="{6710BFEA-2AB7-4B25-9861-7CF2A5B7301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31BD807-F3F1-4B66-BC77-9B47ECA326B0}" type="presOf" srcId="{06F33ADD-E1DB-4F17-B386-25A94D78A92C}" destId="{99ABEFF4-C89E-40C4-921E-A6EADBE80223}" srcOrd="0" destOrd="0" presId="urn:microsoft.com/office/officeart/2018/2/layout/IconCircleList"/>
    <dgm:cxn modelId="{315DF02C-319B-4C48-BF25-167476DCC9F0}" type="presOf" srcId="{6710BFEA-2AB7-4B25-9861-7CF2A5B73019}" destId="{634855AF-3041-4AF5-BF6D-D11FEFA6B69D}" srcOrd="0" destOrd="0" presId="urn:microsoft.com/office/officeart/2018/2/layout/IconCircleList"/>
    <dgm:cxn modelId="{68CF2E30-83CA-4B1B-9B77-95FE0DCFE1E6}" type="presOf" srcId="{3F65DA5A-EBC4-4836-A901-89D7E9E2112D}" destId="{52B89E78-EF14-42C0-88F7-D9A3CC956A70}" srcOrd="0" destOrd="0" presId="urn:microsoft.com/office/officeart/2018/2/layout/IconCircleList"/>
    <dgm:cxn modelId="{AC908433-C138-4ED9-966D-059146D88E72}" type="presOf" srcId="{6B3B6B50-8D6C-4B57-9E74-C2843281DCC3}" destId="{25848B58-B4B3-4B9F-8DCD-17A8019E3281}" srcOrd="0" destOrd="0" presId="urn:microsoft.com/office/officeart/2018/2/layout/IconCircleList"/>
    <dgm:cxn modelId="{EA6E2938-5549-4E65-9744-6521863AAEEE}" type="presOf" srcId="{7A228EC1-EE6D-47D6-BCA8-6D6B8267C5BC}" destId="{109EB024-DE95-4BD8-AD28-65F0CAB88EF8}" srcOrd="0" destOrd="0" presId="urn:microsoft.com/office/officeart/2018/2/layout/IconCircleList"/>
    <dgm:cxn modelId="{BC9DCA39-8E54-4EE3-8ED2-939ABA608EA9}" type="presOf" srcId="{891CA70A-D87A-4CE0-8B05-C6A5EE8896A8}" destId="{5BA63A0E-C5F2-48EB-AB08-2606D3A6291B}" srcOrd="0" destOrd="0" presId="urn:microsoft.com/office/officeart/2018/2/layout/IconCircleList"/>
    <dgm:cxn modelId="{3BAFC77E-F1A0-46D1-BBE3-597D858D8CDE}" type="presOf" srcId="{C7600F62-4FE1-4ABF-BB5A-3E2762AD7A3C}" destId="{8F9F63EF-21D6-4463-8659-7B7AA4220DC0}" srcOrd="0" destOrd="0" presId="urn:microsoft.com/office/officeart/2018/2/layout/IconCircleList"/>
    <dgm:cxn modelId="{4FB17D81-262B-4F70-AEC6-D850EEE6E819}" type="presOf" srcId="{0A64658B-A440-439E-89C8-A9D0D54960B2}" destId="{3833EDEF-706C-44A1-8D9E-1931B6C1F101}" srcOrd="0" destOrd="0" presId="urn:microsoft.com/office/officeart/2018/2/layout/IconCircleList"/>
    <dgm:cxn modelId="{64DDCE8B-24D3-48E6-99A0-79E1484BEF0F}" srcId="{0A64658B-A440-439E-89C8-A9D0D54960B2}" destId="{6B3B6B50-8D6C-4B57-9E74-C2843281DCC3}" srcOrd="0" destOrd="0" parTransId="{3B97AA5E-235D-4F24-B776-882194674DA4}" sibTransId="{F70FE67D-3DBD-4311-A929-F871C7998315}"/>
    <dgm:cxn modelId="{8CB1D596-3DD6-44DD-96BD-5BC882BBD007}" type="presOf" srcId="{9527592B-2250-4C1A-B09A-AEF3956493E6}" destId="{6EBE83F9-F323-45FE-87F2-C8257ABDA6AE}" srcOrd="0" destOrd="0" presId="urn:microsoft.com/office/officeart/2018/2/layout/IconCircleList"/>
    <dgm:cxn modelId="{5806959A-0F77-4DDE-BEFB-80A541FCCF49}" srcId="{0A64658B-A440-439E-89C8-A9D0D54960B2}" destId="{9527592B-2250-4C1A-B09A-AEF3956493E6}" srcOrd="4" destOrd="0" parTransId="{230CF681-DAC0-48D9-9BC9-5D9D25975FFE}" sibTransId="{7A228EC1-EE6D-47D6-BCA8-6D6B8267C5BC}"/>
    <dgm:cxn modelId="{41A77C9D-3FE4-492E-9E99-26E2C8404DA4}" srcId="{0A64658B-A440-439E-89C8-A9D0D54960B2}" destId="{6710BFEA-2AB7-4B25-9861-7CF2A5B73019}" srcOrd="5" destOrd="0" parTransId="{20ACDCF9-873D-4E51-9C92-243787E1D938}" sibTransId="{2E5AD7E2-9511-423D-8733-44BCE9743769}"/>
    <dgm:cxn modelId="{3BFEFCC8-F77E-4AF5-B414-EEAEED5A054D}" type="presOf" srcId="{C4EA0EA9-5944-4A10-8914-34B257E1C3B4}" destId="{DE1AE23A-9917-490C-A658-591E5F0A06BF}" srcOrd="0" destOrd="0" presId="urn:microsoft.com/office/officeart/2018/2/layout/IconCircleList"/>
    <dgm:cxn modelId="{4B8FB1CB-F835-4C3E-8C4E-CFFE1BA2ED77}" type="presOf" srcId="{F70FE67D-3DBD-4311-A929-F871C7998315}" destId="{F73D0B48-4DC7-44D5-BC86-30CD722B5683}" srcOrd="0" destOrd="0" presId="urn:microsoft.com/office/officeart/2018/2/layout/IconCircleList"/>
    <dgm:cxn modelId="{B26174DA-979E-4E85-981F-AAAEE0F3AB7A}" srcId="{0A64658B-A440-439E-89C8-A9D0D54960B2}" destId="{C7600F62-4FE1-4ABF-BB5A-3E2762AD7A3C}" srcOrd="1" destOrd="0" parTransId="{9812C33C-FA2C-4D14-AF6C-9DEACA9AC51A}" sibTransId="{06F33ADD-E1DB-4F17-B386-25A94D78A92C}"/>
    <dgm:cxn modelId="{12DF11F0-39AC-44C5-AE0C-43E20BBB355A}" srcId="{0A64658B-A440-439E-89C8-A9D0D54960B2}" destId="{891CA70A-D87A-4CE0-8B05-C6A5EE8896A8}" srcOrd="2" destOrd="0" parTransId="{32AA776E-3E20-423A-872A-A63B16542F6D}" sibTransId="{C4EA0EA9-5944-4A10-8914-34B257E1C3B4}"/>
    <dgm:cxn modelId="{79D52CF1-7A17-4E2A-AAA6-94142C399ED3}" srcId="{0A64658B-A440-439E-89C8-A9D0D54960B2}" destId="{3F65DA5A-EBC4-4836-A901-89D7E9E2112D}" srcOrd="3" destOrd="0" parTransId="{40AFD862-EAFC-40A0-8ED4-C377D36E3057}" sibTransId="{958DBAF4-9A65-4BEF-B1E7-117A64A3ACF5}"/>
    <dgm:cxn modelId="{54E130F5-554A-4179-97CC-5F59B68ABA4D}" type="presOf" srcId="{958DBAF4-9A65-4BEF-B1E7-117A64A3ACF5}" destId="{B5D4C97B-5584-49F6-9C8C-53C8B9224ACD}" srcOrd="0" destOrd="0" presId="urn:microsoft.com/office/officeart/2018/2/layout/IconCircleList"/>
    <dgm:cxn modelId="{C2A1D24C-F3E1-405C-9661-898415664005}" type="presParOf" srcId="{3833EDEF-706C-44A1-8D9E-1931B6C1F101}" destId="{1EE9704F-AA81-402E-82B2-E10D56328FB9}" srcOrd="0" destOrd="0" presId="urn:microsoft.com/office/officeart/2018/2/layout/IconCircleList"/>
    <dgm:cxn modelId="{451F5207-3876-4CD1-840C-0FA5ED044E0F}" type="presParOf" srcId="{1EE9704F-AA81-402E-82B2-E10D56328FB9}" destId="{A0707240-C929-435B-9EF3-C2E9E1B17D7B}" srcOrd="0" destOrd="0" presId="urn:microsoft.com/office/officeart/2018/2/layout/IconCircleList"/>
    <dgm:cxn modelId="{DA6245F5-A243-463A-B6E9-C2FC5E8D229C}" type="presParOf" srcId="{A0707240-C929-435B-9EF3-C2E9E1B17D7B}" destId="{B125ACD4-0720-44C9-8112-930707ECF147}" srcOrd="0" destOrd="0" presId="urn:microsoft.com/office/officeart/2018/2/layout/IconCircleList"/>
    <dgm:cxn modelId="{63C7BFD9-1347-4897-B2B7-11C83B30AD93}" type="presParOf" srcId="{A0707240-C929-435B-9EF3-C2E9E1B17D7B}" destId="{0EE47356-A25B-4373-8357-5F2E35BC958C}" srcOrd="1" destOrd="0" presId="urn:microsoft.com/office/officeart/2018/2/layout/IconCircleList"/>
    <dgm:cxn modelId="{51CC3EFF-BC92-4849-9FA7-A2383B5BF0A9}" type="presParOf" srcId="{A0707240-C929-435B-9EF3-C2E9E1B17D7B}" destId="{86AEAEB4-348C-40DD-9056-14D0EAAF540E}" srcOrd="2" destOrd="0" presId="urn:microsoft.com/office/officeart/2018/2/layout/IconCircleList"/>
    <dgm:cxn modelId="{FFFD7AB7-3A50-4FDC-A075-24A5B788D818}" type="presParOf" srcId="{A0707240-C929-435B-9EF3-C2E9E1B17D7B}" destId="{25848B58-B4B3-4B9F-8DCD-17A8019E3281}" srcOrd="3" destOrd="0" presId="urn:microsoft.com/office/officeart/2018/2/layout/IconCircleList"/>
    <dgm:cxn modelId="{4274B808-05BE-443E-B631-77DF3FDF02E6}" type="presParOf" srcId="{1EE9704F-AA81-402E-82B2-E10D56328FB9}" destId="{F73D0B48-4DC7-44D5-BC86-30CD722B5683}" srcOrd="1" destOrd="0" presId="urn:microsoft.com/office/officeart/2018/2/layout/IconCircleList"/>
    <dgm:cxn modelId="{E2A8A9FA-AE0E-46A1-B53F-486B0468289A}" type="presParOf" srcId="{1EE9704F-AA81-402E-82B2-E10D56328FB9}" destId="{38D58FBA-F27D-4773-8224-C59EEF712AC4}" srcOrd="2" destOrd="0" presId="urn:microsoft.com/office/officeart/2018/2/layout/IconCircleList"/>
    <dgm:cxn modelId="{0A34854A-D462-4544-981E-DE2E054723B3}" type="presParOf" srcId="{38D58FBA-F27D-4773-8224-C59EEF712AC4}" destId="{73D6A366-1767-4735-9A88-9E63E5604E05}" srcOrd="0" destOrd="0" presId="urn:microsoft.com/office/officeart/2018/2/layout/IconCircleList"/>
    <dgm:cxn modelId="{2CF01C4D-11DF-4D58-93C6-D671FCA941C9}" type="presParOf" srcId="{38D58FBA-F27D-4773-8224-C59EEF712AC4}" destId="{04305EF4-736C-410A-BE58-D53ADAE13265}" srcOrd="1" destOrd="0" presId="urn:microsoft.com/office/officeart/2018/2/layout/IconCircleList"/>
    <dgm:cxn modelId="{ABF137AB-2A54-49BD-91D2-D3F413CEFB5D}" type="presParOf" srcId="{38D58FBA-F27D-4773-8224-C59EEF712AC4}" destId="{219D3FFC-7874-4CD0-B3E9-33EC986C3361}" srcOrd="2" destOrd="0" presId="urn:microsoft.com/office/officeart/2018/2/layout/IconCircleList"/>
    <dgm:cxn modelId="{C58F8159-6993-46FF-801B-0F702FA5F09F}" type="presParOf" srcId="{38D58FBA-F27D-4773-8224-C59EEF712AC4}" destId="{8F9F63EF-21D6-4463-8659-7B7AA4220DC0}" srcOrd="3" destOrd="0" presId="urn:microsoft.com/office/officeart/2018/2/layout/IconCircleList"/>
    <dgm:cxn modelId="{2B8B64B9-E9DB-4C0D-BF2F-E41DAE24A593}" type="presParOf" srcId="{1EE9704F-AA81-402E-82B2-E10D56328FB9}" destId="{99ABEFF4-C89E-40C4-921E-A6EADBE80223}" srcOrd="3" destOrd="0" presId="urn:microsoft.com/office/officeart/2018/2/layout/IconCircleList"/>
    <dgm:cxn modelId="{66CC8499-D787-45B0-A0B5-60AC6EB76F94}" type="presParOf" srcId="{1EE9704F-AA81-402E-82B2-E10D56328FB9}" destId="{689C1F32-9C56-447A-8B3D-40389F8D87C7}" srcOrd="4" destOrd="0" presId="urn:microsoft.com/office/officeart/2018/2/layout/IconCircleList"/>
    <dgm:cxn modelId="{72B06EB5-4EDC-40F4-BF8E-1CD746EED970}" type="presParOf" srcId="{689C1F32-9C56-447A-8B3D-40389F8D87C7}" destId="{28C5098A-10D0-4F47-A5A2-690B2F53707F}" srcOrd="0" destOrd="0" presId="urn:microsoft.com/office/officeart/2018/2/layout/IconCircleList"/>
    <dgm:cxn modelId="{4BDE3A36-E937-4132-B721-62F09E4EFA85}" type="presParOf" srcId="{689C1F32-9C56-447A-8B3D-40389F8D87C7}" destId="{2A807652-058C-416A-9AC6-AD50A2765620}" srcOrd="1" destOrd="0" presId="urn:microsoft.com/office/officeart/2018/2/layout/IconCircleList"/>
    <dgm:cxn modelId="{9D26B368-A3FD-404D-9394-72F75E7A9F71}" type="presParOf" srcId="{689C1F32-9C56-447A-8B3D-40389F8D87C7}" destId="{DCAACC7B-69FE-4340-A1FA-6CA8B28CA154}" srcOrd="2" destOrd="0" presId="urn:microsoft.com/office/officeart/2018/2/layout/IconCircleList"/>
    <dgm:cxn modelId="{1C11EEEA-A20E-4440-95C6-A8413AC3229D}" type="presParOf" srcId="{689C1F32-9C56-447A-8B3D-40389F8D87C7}" destId="{5BA63A0E-C5F2-48EB-AB08-2606D3A6291B}" srcOrd="3" destOrd="0" presId="urn:microsoft.com/office/officeart/2018/2/layout/IconCircleList"/>
    <dgm:cxn modelId="{20178206-8CF1-4F4E-98AD-53A1A8B9B449}" type="presParOf" srcId="{1EE9704F-AA81-402E-82B2-E10D56328FB9}" destId="{DE1AE23A-9917-490C-A658-591E5F0A06BF}" srcOrd="5" destOrd="0" presId="urn:microsoft.com/office/officeart/2018/2/layout/IconCircleList"/>
    <dgm:cxn modelId="{85239BC2-2BCF-4B16-9DB0-83DA35F3C298}" type="presParOf" srcId="{1EE9704F-AA81-402E-82B2-E10D56328FB9}" destId="{B8834567-2E45-4BB1-A472-2DDF242E0302}" srcOrd="6" destOrd="0" presId="urn:microsoft.com/office/officeart/2018/2/layout/IconCircleList"/>
    <dgm:cxn modelId="{FA42B319-652F-4A75-94A5-6FF260A02AE8}" type="presParOf" srcId="{B8834567-2E45-4BB1-A472-2DDF242E0302}" destId="{739E4DE8-6931-45D7-8FA9-BA1637E7626D}" srcOrd="0" destOrd="0" presId="urn:microsoft.com/office/officeart/2018/2/layout/IconCircleList"/>
    <dgm:cxn modelId="{B4A5E4E8-022C-4BF0-B28E-4DBCF2E5BD7F}" type="presParOf" srcId="{B8834567-2E45-4BB1-A472-2DDF242E0302}" destId="{D407142A-1048-4437-B734-3875B11CA611}" srcOrd="1" destOrd="0" presId="urn:microsoft.com/office/officeart/2018/2/layout/IconCircleList"/>
    <dgm:cxn modelId="{5B6CD39C-1B8A-47D4-8EBF-106C603FFBBB}" type="presParOf" srcId="{B8834567-2E45-4BB1-A472-2DDF242E0302}" destId="{675B5468-2DBD-4101-9AB4-D160769BF44A}" srcOrd="2" destOrd="0" presId="urn:microsoft.com/office/officeart/2018/2/layout/IconCircleList"/>
    <dgm:cxn modelId="{1E06C9BC-22AC-4868-94C7-AF9C91A421AB}" type="presParOf" srcId="{B8834567-2E45-4BB1-A472-2DDF242E0302}" destId="{52B89E78-EF14-42C0-88F7-D9A3CC956A70}" srcOrd="3" destOrd="0" presId="urn:microsoft.com/office/officeart/2018/2/layout/IconCircleList"/>
    <dgm:cxn modelId="{27410849-3FC7-458E-9A5E-E5D037D05F15}" type="presParOf" srcId="{1EE9704F-AA81-402E-82B2-E10D56328FB9}" destId="{B5D4C97B-5584-49F6-9C8C-53C8B9224ACD}" srcOrd="7" destOrd="0" presId="urn:microsoft.com/office/officeart/2018/2/layout/IconCircleList"/>
    <dgm:cxn modelId="{52DA69F7-5B41-470F-B1F6-E11154ABA753}" type="presParOf" srcId="{1EE9704F-AA81-402E-82B2-E10D56328FB9}" destId="{968EC89F-4DA6-4CB0-866F-22D1110B0C66}" srcOrd="8" destOrd="0" presId="urn:microsoft.com/office/officeart/2018/2/layout/IconCircleList"/>
    <dgm:cxn modelId="{44601094-9ADB-41F6-BD2E-90E57DFF3DBA}" type="presParOf" srcId="{968EC89F-4DA6-4CB0-866F-22D1110B0C66}" destId="{4CFF2E6A-EB52-4BFB-93CE-CD67DA40975B}" srcOrd="0" destOrd="0" presId="urn:microsoft.com/office/officeart/2018/2/layout/IconCircleList"/>
    <dgm:cxn modelId="{45C4BA69-F54C-4BCD-97D2-1814C662DF6E}" type="presParOf" srcId="{968EC89F-4DA6-4CB0-866F-22D1110B0C66}" destId="{F6520CBE-1694-41FA-8319-C727CF39BDAE}" srcOrd="1" destOrd="0" presId="urn:microsoft.com/office/officeart/2018/2/layout/IconCircleList"/>
    <dgm:cxn modelId="{79B33507-AEC5-4484-AC98-8ED28AE06F27}" type="presParOf" srcId="{968EC89F-4DA6-4CB0-866F-22D1110B0C66}" destId="{2D423883-551D-4BB2-BF8A-E04FC20638C5}" srcOrd="2" destOrd="0" presId="urn:microsoft.com/office/officeart/2018/2/layout/IconCircleList"/>
    <dgm:cxn modelId="{C3C56DF6-D61B-4E76-841A-72761E548EF4}" type="presParOf" srcId="{968EC89F-4DA6-4CB0-866F-22D1110B0C66}" destId="{6EBE83F9-F323-45FE-87F2-C8257ABDA6AE}" srcOrd="3" destOrd="0" presId="urn:microsoft.com/office/officeart/2018/2/layout/IconCircleList"/>
    <dgm:cxn modelId="{40316FF2-C151-4CF9-844A-ABDDFBFDC6CF}" type="presParOf" srcId="{1EE9704F-AA81-402E-82B2-E10D56328FB9}" destId="{109EB024-DE95-4BD8-AD28-65F0CAB88EF8}" srcOrd="9" destOrd="0" presId="urn:microsoft.com/office/officeart/2018/2/layout/IconCircleList"/>
    <dgm:cxn modelId="{4A2F1EB7-C5BB-4CBD-BB37-AAC70533388A}" type="presParOf" srcId="{1EE9704F-AA81-402E-82B2-E10D56328FB9}" destId="{8E738549-371B-4162-AF0D-83C16A29ABAB}" srcOrd="10" destOrd="0" presId="urn:microsoft.com/office/officeart/2018/2/layout/IconCircleList"/>
    <dgm:cxn modelId="{01C18BF8-A676-4CC4-A642-171289B2D9AE}" type="presParOf" srcId="{8E738549-371B-4162-AF0D-83C16A29ABAB}" destId="{2D243B70-B982-44F1-B000-96AA0C9A4780}" srcOrd="0" destOrd="0" presId="urn:microsoft.com/office/officeart/2018/2/layout/IconCircleList"/>
    <dgm:cxn modelId="{503D8796-1E29-4459-9A72-355BE90C1758}" type="presParOf" srcId="{8E738549-371B-4162-AF0D-83C16A29ABAB}" destId="{03B17AE8-B771-47EF-B089-A47A55996603}" srcOrd="1" destOrd="0" presId="urn:microsoft.com/office/officeart/2018/2/layout/IconCircleList"/>
    <dgm:cxn modelId="{E6F9B9AD-1D62-47BA-9F43-9C28FC25ED19}" type="presParOf" srcId="{8E738549-371B-4162-AF0D-83C16A29ABAB}" destId="{D8A1B78E-A1F8-4D9F-9767-958DED09CC52}" srcOrd="2" destOrd="0" presId="urn:microsoft.com/office/officeart/2018/2/layout/IconCircleList"/>
    <dgm:cxn modelId="{8BF84742-9AFC-462D-A3DA-5A0CFA21AE21}" type="presParOf" srcId="{8E738549-371B-4162-AF0D-83C16A29ABAB}" destId="{634855AF-3041-4AF5-BF6D-D11FEFA6B6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5ACD4-0720-44C9-8112-930707ECF147}">
      <dsp:nvSpPr>
        <dsp:cNvPr id="0" name=""/>
        <dsp:cNvSpPr/>
      </dsp:nvSpPr>
      <dsp:spPr>
        <a:xfrm>
          <a:off x="54" y="345755"/>
          <a:ext cx="567000" cy="56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47356-A25B-4373-8357-5F2E35BC958C}">
      <dsp:nvSpPr>
        <dsp:cNvPr id="0" name=""/>
        <dsp:cNvSpPr/>
      </dsp:nvSpPr>
      <dsp:spPr>
        <a:xfrm>
          <a:off x="119124" y="464825"/>
          <a:ext cx="328860" cy="328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48B58-B4B3-4B9F-8DCD-17A8019E3281}">
      <dsp:nvSpPr>
        <dsp:cNvPr id="0" name=""/>
        <dsp:cNvSpPr/>
      </dsp:nvSpPr>
      <dsp:spPr>
        <a:xfrm>
          <a:off x="688554" y="345755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 understand and compute Benefit of the model, I have chose clients as 3000 , default value as 8%, Average default as 250000 and payments as 25000.</a:t>
          </a:r>
          <a:endParaRPr lang="en-US" sz="1100" kern="1200" dirty="0"/>
        </a:p>
      </dsp:txBody>
      <dsp:txXfrm>
        <a:off x="688554" y="345755"/>
        <a:ext cx="1336499" cy="567000"/>
      </dsp:txXfrm>
    </dsp:sp>
    <dsp:sp modelId="{73D6A366-1767-4735-9A88-9E63E5604E05}">
      <dsp:nvSpPr>
        <dsp:cNvPr id="0" name=""/>
        <dsp:cNvSpPr/>
      </dsp:nvSpPr>
      <dsp:spPr>
        <a:xfrm>
          <a:off x="2257929" y="345755"/>
          <a:ext cx="567000" cy="56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05EF4-736C-410A-BE58-D53ADAE13265}">
      <dsp:nvSpPr>
        <dsp:cNvPr id="0" name=""/>
        <dsp:cNvSpPr/>
      </dsp:nvSpPr>
      <dsp:spPr>
        <a:xfrm>
          <a:off x="2376999" y="464825"/>
          <a:ext cx="328860" cy="328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F63EF-21D6-4463-8659-7B7AA4220DC0}">
      <dsp:nvSpPr>
        <dsp:cNvPr id="0" name=""/>
        <dsp:cNvSpPr/>
      </dsp:nvSpPr>
      <dsp:spPr>
        <a:xfrm>
          <a:off x="2946429" y="345755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result of the code got recall of 88%, accuracy 72%, precision  21% and F1 of 54%.</a:t>
          </a:r>
        </a:p>
      </dsp:txBody>
      <dsp:txXfrm>
        <a:off x="2946429" y="345755"/>
        <a:ext cx="1336499" cy="567000"/>
      </dsp:txXfrm>
    </dsp:sp>
    <dsp:sp modelId="{28C5098A-10D0-4F47-A5A2-690B2F53707F}">
      <dsp:nvSpPr>
        <dsp:cNvPr id="0" name=""/>
        <dsp:cNvSpPr/>
      </dsp:nvSpPr>
      <dsp:spPr>
        <a:xfrm>
          <a:off x="54" y="1472471"/>
          <a:ext cx="567000" cy="56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07652-058C-416A-9AC6-AD50A2765620}">
      <dsp:nvSpPr>
        <dsp:cNvPr id="0" name=""/>
        <dsp:cNvSpPr/>
      </dsp:nvSpPr>
      <dsp:spPr>
        <a:xfrm>
          <a:off x="119124" y="1591541"/>
          <a:ext cx="328860" cy="328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63A0E-C5F2-48EB-AB08-2606D3A6291B}">
      <dsp:nvSpPr>
        <dsp:cNvPr id="0" name=""/>
        <dsp:cNvSpPr/>
      </dsp:nvSpPr>
      <dsp:spPr>
        <a:xfrm>
          <a:off x="688554" y="1472471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Profits obtained without model are 9M.</a:t>
          </a:r>
        </a:p>
      </dsp:txBody>
      <dsp:txXfrm>
        <a:off x="688554" y="1472471"/>
        <a:ext cx="1336499" cy="567000"/>
      </dsp:txXfrm>
    </dsp:sp>
    <dsp:sp modelId="{739E4DE8-6931-45D7-8FA9-BA1637E7626D}">
      <dsp:nvSpPr>
        <dsp:cNvPr id="0" name=""/>
        <dsp:cNvSpPr/>
      </dsp:nvSpPr>
      <dsp:spPr>
        <a:xfrm>
          <a:off x="2257929" y="1472471"/>
          <a:ext cx="567000" cy="56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7142A-1048-4437-B734-3875B11CA611}">
      <dsp:nvSpPr>
        <dsp:cNvPr id="0" name=""/>
        <dsp:cNvSpPr/>
      </dsp:nvSpPr>
      <dsp:spPr>
        <a:xfrm>
          <a:off x="2376999" y="1591541"/>
          <a:ext cx="328860" cy="328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89E78-EF14-42C0-88F7-D9A3CC956A70}">
      <dsp:nvSpPr>
        <dsp:cNvPr id="0" name=""/>
        <dsp:cNvSpPr/>
      </dsp:nvSpPr>
      <dsp:spPr>
        <a:xfrm>
          <a:off x="2946429" y="1472471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Profits obtained with Qda model are 41 M.</a:t>
          </a:r>
        </a:p>
      </dsp:txBody>
      <dsp:txXfrm>
        <a:off x="2946429" y="1472471"/>
        <a:ext cx="1336499" cy="567000"/>
      </dsp:txXfrm>
    </dsp:sp>
    <dsp:sp modelId="{4CFF2E6A-EB52-4BFB-93CE-CD67DA40975B}">
      <dsp:nvSpPr>
        <dsp:cNvPr id="0" name=""/>
        <dsp:cNvSpPr/>
      </dsp:nvSpPr>
      <dsp:spPr>
        <a:xfrm>
          <a:off x="54" y="2599187"/>
          <a:ext cx="567000" cy="56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20CBE-1694-41FA-8319-C727CF39BDAE}">
      <dsp:nvSpPr>
        <dsp:cNvPr id="0" name=""/>
        <dsp:cNvSpPr/>
      </dsp:nvSpPr>
      <dsp:spPr>
        <a:xfrm>
          <a:off x="119124" y="2718257"/>
          <a:ext cx="328860" cy="3288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E83F9-F323-45FE-87F2-C8257ABDA6AE}">
      <dsp:nvSpPr>
        <dsp:cNvPr id="0" name=""/>
        <dsp:cNvSpPr/>
      </dsp:nvSpPr>
      <dsp:spPr>
        <a:xfrm>
          <a:off x="688554" y="2599187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Benefit of the model is calculated by subtracting profits with model minus profits without model.</a:t>
          </a:r>
        </a:p>
      </dsp:txBody>
      <dsp:txXfrm>
        <a:off x="688554" y="2599187"/>
        <a:ext cx="1336499" cy="567000"/>
      </dsp:txXfrm>
    </dsp:sp>
    <dsp:sp modelId="{2D243B70-B982-44F1-B000-96AA0C9A4780}">
      <dsp:nvSpPr>
        <dsp:cNvPr id="0" name=""/>
        <dsp:cNvSpPr/>
      </dsp:nvSpPr>
      <dsp:spPr>
        <a:xfrm>
          <a:off x="2257929" y="2599187"/>
          <a:ext cx="567000" cy="56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17AE8-B771-47EF-B089-A47A55996603}">
      <dsp:nvSpPr>
        <dsp:cNvPr id="0" name=""/>
        <dsp:cNvSpPr/>
      </dsp:nvSpPr>
      <dsp:spPr>
        <a:xfrm>
          <a:off x="2376999" y="2718257"/>
          <a:ext cx="328860" cy="3288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55AF-3041-4AF5-BF6D-D11FEFA6B69D}">
      <dsp:nvSpPr>
        <dsp:cNvPr id="0" name=""/>
        <dsp:cNvSpPr/>
      </dsp:nvSpPr>
      <dsp:spPr>
        <a:xfrm>
          <a:off x="2946429" y="2599187"/>
          <a:ext cx="1336499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Benefit of the model =$ 32,520,000</a:t>
          </a:r>
        </a:p>
      </dsp:txBody>
      <dsp:txXfrm>
        <a:off x="2946429" y="2599187"/>
        <a:ext cx="1336499" cy="56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1CD5-56ED-313C-D3B9-4B85D5B26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1594F-8A3F-344F-8FA2-6E1583E64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E45F-040E-9D27-EA66-3330CC39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164B-ED92-4FCA-8974-71487A867704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9115-E698-14D5-194A-F053BF8B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CFD-D83E-BDB1-3BA0-ABE54D16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3DA6-4AC1-4BC0-8A33-9BC7774BA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4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BE52-B83F-4472-859E-1D4566B1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A75AC-9F32-3FB1-1CF0-FD4D2BCE8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EB49-45C1-1084-1B53-86969DE1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164B-ED92-4FCA-8974-71487A867704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C5B88-0B5A-9A34-44CC-F95BDA39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0EBA5-6AC2-E822-1831-73B1850D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3DA6-4AC1-4BC0-8A33-9BC7774BA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7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E471C-6BC1-014C-8A36-5F54D7E2D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A563A-A7D1-3451-0DF0-F45046A35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875B-97B6-CC1F-3ACA-5B0A7197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164B-ED92-4FCA-8974-71487A867704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110C-7157-9052-2681-10C1B701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95E8-A41A-A1A7-479E-FFEA02E7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3DA6-4AC1-4BC0-8A33-9BC7774BA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61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A763-0514-9BDA-FAAE-C7196917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23B9-2070-1BBC-5C4D-14C60FC4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88FCF-A013-DDFA-24FA-72937110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164B-ED92-4FCA-8974-71487A867704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6317-7E1E-1AA9-D10A-9AEEF46F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2B54-71DB-D179-E1D0-68316A95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3DA6-4AC1-4BC0-8A33-9BC7774BA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70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C945-9F7B-A1A3-7C11-3B0E86D8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E4100-78EA-34BD-8464-A0BDEC70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E904-DFF7-6565-7B63-59D8148B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164B-ED92-4FCA-8974-71487A867704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4718-0A57-A5B3-4341-4DD4A2EE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E0F7-7DBA-1D96-03E7-0B4940EA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3DA6-4AC1-4BC0-8A33-9BC7774BA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3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212F-87A9-4A8F-482B-CE5E0EE0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F6C0-02D5-46DB-5219-C50251D6E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058D2-332E-F19E-45DB-F40107D8F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3B337-A1C0-22D4-BB5F-F8974A94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164B-ED92-4FCA-8974-71487A867704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3C27B-E8F9-E41D-9172-6ECF7AA2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B2D0E-1593-C795-3D3C-BE4457B7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3DA6-4AC1-4BC0-8A33-9BC7774BA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3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7CF3-3464-79CE-E351-B2F606BA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93805-453E-4E4C-3BEA-6D8CDD63F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1F347-AF62-B372-F3D9-A86515EF0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3CA40-EF12-7C8D-D034-2BDA8EB0E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573D9-D0B1-144A-204E-47D4E1138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1D917-2BC5-A044-6955-943D0163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164B-ED92-4FCA-8974-71487A867704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F77C9-6B45-3BD1-73C8-81818F9F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DF0D5-2E98-24CE-9D96-08FF9CE5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3DA6-4AC1-4BC0-8A33-9BC7774BA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A62F-9246-64B8-0998-8135AFE0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DA148-6836-73A0-35BB-85069836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164B-ED92-4FCA-8974-71487A867704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AE01-5CF8-2B75-8B31-A7AA943E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41A07-6A82-1723-70FF-9A7CBA74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3DA6-4AC1-4BC0-8A33-9BC7774BA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8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2104C-E77B-759B-9162-52FB87BC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164B-ED92-4FCA-8974-71487A867704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AC031-8325-8E8E-13DC-7DF62AA5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4D5E4-F9F5-E379-5B56-68AB7B57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3DA6-4AC1-4BC0-8A33-9BC7774BA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8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4536-1959-BA0C-9381-3BAE0815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44DD-8231-3216-D920-2967DB220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55A3C-8C81-1E01-2792-BA2CC71AE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48DBA-969C-B8C4-2230-CE2A53DC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164B-ED92-4FCA-8974-71487A867704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A0C3F-2076-73CE-A247-B087A811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268C-D02F-CD14-52D2-2445C71A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3DA6-4AC1-4BC0-8A33-9BC7774BA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18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81D0-875F-EDDE-F3B3-E76F02D2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F38BB-E46C-3596-C880-75D4880B4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A39BB-0A53-AD16-46EC-FEDBFC3DD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03B44-91BC-B26D-6193-DFF2F6E8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164B-ED92-4FCA-8974-71487A867704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A466-DF47-1634-ED5C-48E5DD2E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8FBCF-7BAB-67D6-AE51-A54D5164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03DA6-4AC1-4BC0-8A33-9BC7774BA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2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4CDAF-F6DE-77FF-C810-3673ADEC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F047-0BBA-27BD-3E26-4FAF4C73F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7036A-5647-6ED5-0F2F-C81C7CFE9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164B-ED92-4FCA-8974-71487A867704}" type="datetimeFigureOut">
              <a:rPr lang="en-IN" smtClean="0"/>
              <a:t>24/04/24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E794-B584-AEB6-8630-299A96237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9F9AE-1B7B-189C-85B0-A7EF99B75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03DA6-4AC1-4BC0-8A33-9BC7774BA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8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des on papers">
            <a:extLst>
              <a:ext uri="{FF2B5EF4-FFF2-40B4-BE49-F238E27FC236}">
                <a16:creationId xmlns:a16="http://schemas.microsoft.com/office/drawing/2014/main" id="{8D72DA33-F313-8D31-E31F-AFA532114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5" r="1967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68A880-1F6D-23C3-5C3F-62B6C23424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93986" y="441435"/>
            <a:ext cx="5318235" cy="3268718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on credit bankruptcy 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88D5-E268-FAD0-3ECC-3FA1BCAE8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endParaRPr lang="en-US" sz="1300" dirty="0"/>
          </a:p>
          <a:p>
            <a:pPr algn="l"/>
            <a:r>
              <a:rPr lang="en-US" sz="1300" dirty="0"/>
              <a:t>                                                  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 Asritha Narra</a:t>
            </a:r>
          </a:p>
        </p:txBody>
      </p:sp>
    </p:spTree>
    <p:extLst>
      <p:ext uri="{BB962C8B-B14F-4D97-AF65-F5344CB8AC3E}">
        <p14:creationId xmlns:p14="http://schemas.microsoft.com/office/powerpoint/2010/main" val="89752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Table&#10;&#10;Description automatically generated">
            <a:extLst>
              <a:ext uri="{FF2B5EF4-FFF2-40B4-BE49-F238E27FC236}">
                <a16:creationId xmlns:a16="http://schemas.microsoft.com/office/drawing/2014/main" id="{7FB0B9A9-2F27-F049-367C-7D9DC75C61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 b="8190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D096A6-46FD-6260-0D2B-75CF148AC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998483"/>
            <a:ext cx="4162425" cy="4870505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and compute Benefit of the model, I have chose clients as 3000 , default value as 8%, Average default as 250000 and payments as 25000.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 code got recall of 90%, accuracy 72%, precision  21% and F1 of 55%.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Profits obtained without model are 9M.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Profits obtained with Regression tree model are 42 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the model is calculated by subtracting profits with model minus profits without model.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Benefit of the model =$ 33,600,000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4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79F22-DAED-3E17-9640-1E7724DB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MODEL -5(KNN)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6E131EAE-22D7-FA5F-4ED3-76D0AB2A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tested and built models deleting the insignificant variables(which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din’t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stars).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, the high accuracy and recall  is 76% and 94% respectively. which yielded benefit of model as 38M.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code for 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endParaRPr lang="en-US" sz="2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D6FE3B0-71A6-4C90-274F-244376709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" r="27224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0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Table&#10;&#10;Description automatically generated">
            <a:extLst>
              <a:ext uri="{FF2B5EF4-FFF2-40B4-BE49-F238E27FC236}">
                <a16:creationId xmlns:a16="http://schemas.microsoft.com/office/drawing/2014/main" id="{035850A9-6320-1CC4-6F9C-3B72A0B48D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 b="1204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C5F565-23BF-F25E-E3ED-AA4809F0A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93076"/>
            <a:ext cx="3932237" cy="4775912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and compute Benefit of the model, I have chose clients as 3000 , default value as 8%, Average default as 250000 and payments as 25000.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 code got recall of 94%, accuracy 76%, precision  24% and F1 of 59%.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Profits obtained without model are 9M.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Profits obtained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are 47 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the model is calculated by subtracting profits with model minus profits without model.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Benefit of the model =$ 38,760,000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3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DF821-7EF5-72D5-89AA-C42F9512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CONCLUSION</a:t>
            </a:r>
            <a:endParaRPr lang="en-IN" sz="48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E6991-E8C8-9086-4B2B-FEACD95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previous observations , we have got higher benefit of model for logistic model.</a:t>
            </a: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With Accuracy of 78% , recall 92% ,precision 26% and F1 59%.</a:t>
            </a:r>
          </a:p>
          <a:p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Among all of the models, I came to a conclusion that logistic model has the high benefit of model and is the best model among the rest </a:t>
            </a:r>
            <a:r>
              <a:rPr lang="en-IN" sz="2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42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3870D-86C3-5818-81CF-ADCC70D2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37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C3D71-5D6B-3B57-3A02-152270C2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used five different models in order to calculate the accuracy and recall which helped to yield Benefit of model.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 have used Credit data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five different models are: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Logistic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Lda Model(Latent Dirichlet Allocation 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Qda Model(Quadratic Discriminant Analysis)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Trees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Knn(K-nearest neighbour)</a:t>
            </a:r>
          </a:p>
        </p:txBody>
      </p:sp>
    </p:spTree>
    <p:extLst>
      <p:ext uri="{BB962C8B-B14F-4D97-AF65-F5344CB8AC3E}">
        <p14:creationId xmlns:p14="http://schemas.microsoft.com/office/powerpoint/2010/main" val="195947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BD7B4-8F0A-47F0-D055-2FFDEFAD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MODEL -1 (LOGISTIC MODEL)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53F3EBB-2E99-7D1D-E905-8A95BF946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have tested and built models deleting the insignificant variables(which din’t had stars).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logistic model , the high accuracy and recall  is 78% and 92% respectively. which yielded benefit of model as 39M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code for the logistic model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6A2B21D-C9C8-12A9-65E8-F68E78C0E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56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1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5E544-49F8-81CB-B3C9-5EFF77B4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700"/>
            </a:br>
            <a:endParaRPr lang="en-US" sz="370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B50B7935-E55A-7125-5624-430FEDD1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To understand and compute Benefit of the model, I have chose clients as 3000 , default value as 8%, Average default as 250000 and payments as 25000.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The result of the code got recall of 92%, accuracy 78%, precision  26% and F1 of 59%.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Profits obtained without model are 9M.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Profits obtained with Logistic model are 48 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Benefit of the model is calculated by subtracting profits with model minus profits without model.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700"/>
              <a:t> Benefit of the model =$ 39,180,000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 descr="Table&#10;&#10;Description automatically generated">
            <a:extLst>
              <a:ext uri="{FF2B5EF4-FFF2-40B4-BE49-F238E27FC236}">
                <a16:creationId xmlns:a16="http://schemas.microsoft.com/office/drawing/2014/main" id="{DB36C167-3C57-DF28-A781-529C31A9FB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83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05A87-20BD-F0D2-6196-25E8263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MODEL -2 (QDA MODEL)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46">
            <a:extLst>
              <a:ext uri="{FF2B5EF4-FFF2-40B4-BE49-F238E27FC236}">
                <a16:creationId xmlns:a16="http://schemas.microsoft.com/office/drawing/2014/main" id="{1183783C-A843-BA5F-B291-E520A50D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have tested and built models deleting the insignificant variables(which din’t had stars).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Qda model , the high accuracy and recall  is 72% and 88% respectively. which yielded benefit of model as 32M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code for the Qda model</a:t>
            </a:r>
          </a:p>
          <a:p>
            <a:endParaRPr lang="en-US" sz="200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01A0405-038F-80FD-9AF5-528A7B7A64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81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Table&#10;&#10;Description automatically generated">
            <a:extLst>
              <a:ext uri="{FF2B5EF4-FFF2-40B4-BE49-F238E27FC236}">
                <a16:creationId xmlns:a16="http://schemas.microsoft.com/office/drawing/2014/main" id="{A5BFE553-67AE-8AC7-673A-AF662DF90D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5" b="10945"/>
          <a:stretch/>
        </p:blipFill>
        <p:spPr>
          <a:xfrm>
            <a:off x="576244" y="1092340"/>
            <a:ext cx="5628018" cy="4440449"/>
          </a:xfrm>
          <a:prstGeom prst="rect">
            <a:avLst/>
          </a:prstGeom>
        </p:spPr>
      </p:pic>
      <p:sp>
        <p:nvSpPr>
          <p:cNvPr id="27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4C006-CB34-F930-D6B7-DBCA75365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3BA5A66B-170F-7765-8414-266557C23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8131985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484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7271E-7A8F-4B59-D1A8-6F73A8A4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MODEL -3 (LDA MODEL)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A15DDE9-D993-1B08-EF13-18C871AA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tested and built models deleting the insignificant variables(which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din’t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stars).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, the high accuracy and recall  is 78% and 92% respectively. which yielded benefit of model as 39M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code for 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endParaRPr lang="en-US" sz="20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4B64B6-EF6F-F3A3-5C23-7F4579E421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9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2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332F8A-82DB-FA23-4FD9-F13C98B4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7560" y="1124607"/>
            <a:ext cx="4813738" cy="4744381"/>
          </a:xfrm>
        </p:spPr>
        <p:txBody>
          <a:bodyPr/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and compute Benefit of the model, I have chose clients as 3000 , default value as 8%, Average default as 250000 and payments as 25000.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the code got recall of 92%, accuracy 78%, precision  26% and F1 of 59%.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Profits obtained without model are 9M.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Profits obtained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are 48 M.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of the model is calculated by subtracting profits with model minus profits without model.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Benefit of the model =$ 39,180,000</a:t>
            </a:r>
          </a:p>
          <a:p>
            <a:endParaRPr lang="en-US" dirty="0"/>
          </a:p>
        </p:txBody>
      </p:sp>
      <p:pic>
        <p:nvPicPr>
          <p:cNvPr id="20" name="Content Placeholder 19" descr="Table&#10;&#10;Description automatically generated">
            <a:extLst>
              <a:ext uri="{FF2B5EF4-FFF2-40B4-BE49-F238E27FC236}">
                <a16:creationId xmlns:a16="http://schemas.microsoft.com/office/drawing/2014/main" id="{CFCAEA5C-04A0-0CC3-B249-8BD4DBD87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61" y="987425"/>
            <a:ext cx="4543453" cy="4873625"/>
          </a:xfrm>
        </p:spPr>
      </p:pic>
    </p:spTree>
    <p:extLst>
      <p:ext uri="{BB962C8B-B14F-4D97-AF65-F5344CB8AC3E}">
        <p14:creationId xmlns:p14="http://schemas.microsoft.com/office/powerpoint/2010/main" val="215902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F4C1D-8047-0B88-D3CC-082728F9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latin typeface="+mj-lt"/>
                <a:ea typeface="+mj-ea"/>
                <a:cs typeface="+mj-cs"/>
              </a:rPr>
              <a:t>MODEL -4(REGRESSION TREE MODEL)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79E1802-D4CC-B496-C73C-97EC91CC8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 have tested and built models deleting the insignificant variables(which din’t had stars).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the Regression tree model , the high accuracy and recall  is 72% and 90% respectively. which yielded benefit of model as 33M.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code for the Regression tree model.</a:t>
            </a:r>
          </a:p>
          <a:p>
            <a:endParaRPr lang="en-US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4B7DE23-D2AE-3A67-24F0-67C07266A9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" r="32040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779</TotalTime>
  <Words>872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Project on credit bankruptcy  </vt:lpstr>
      <vt:lpstr>INTRODUCTION</vt:lpstr>
      <vt:lpstr>MODEL -1 (LOGISTIC MODEL)</vt:lpstr>
      <vt:lpstr> </vt:lpstr>
      <vt:lpstr>MODEL -2 (QDA MODEL)</vt:lpstr>
      <vt:lpstr>PowerPoint Presentation</vt:lpstr>
      <vt:lpstr>MODEL -3 (LDA MODEL)</vt:lpstr>
      <vt:lpstr>PowerPoint Presentation</vt:lpstr>
      <vt:lpstr>MODEL -4(REGRESSION TREE MODEL)</vt:lpstr>
      <vt:lpstr>PowerPoint Presentation</vt:lpstr>
      <vt:lpstr>MODEL -5(KNN)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ABI-FINAL PROJECT</dc:title>
  <dc:creator>Saketh Reddy</dc:creator>
  <cp:lastModifiedBy>Naga Asritha Narra</cp:lastModifiedBy>
  <cp:revision>5</cp:revision>
  <dcterms:created xsi:type="dcterms:W3CDTF">2022-12-21T02:58:59Z</dcterms:created>
  <dcterms:modified xsi:type="dcterms:W3CDTF">2024-04-24T15:43:30Z</dcterms:modified>
</cp:coreProperties>
</file>