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5"/>
    <p:restoredTop sz="76016"/>
  </p:normalViewPr>
  <p:slideViewPr>
    <p:cSldViewPr snapToGrid="0" snapToObjects="1">
      <p:cViewPr varScale="1">
        <p:scale>
          <a:sx n="96" d="100"/>
          <a:sy n="96" d="100"/>
        </p:scale>
        <p:origin x="2216" y="360"/>
      </p:cViewPr>
      <p:guideLst>
        <p:guide orient="horz" pos="2160"/>
        <p:guide pos="2880"/>
      </p:guideLst>
    </p:cSldViewPr>
  </p:slideViewPr>
  <p:notesTextViewPr>
    <p:cViewPr>
      <p:scale>
        <a:sx n="105" d="100"/>
        <a:sy n="10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3D6D8C-B29D-9E4E-ADA2-E1DAD65D6CC9}" type="datetimeFigureOut">
              <a:rPr lang="en-ET" smtClean="0"/>
              <a:t>25/01/2025</a:t>
            </a:fld>
            <a:endParaRPr lang="en-E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E1735D-D23A-4143-A302-12D2DEBFA1C8}" type="slidenum">
              <a:rPr lang="en-ET" smtClean="0"/>
              <a:t>‹#›</a:t>
            </a:fld>
            <a:endParaRPr lang="en-ET"/>
          </a:p>
        </p:txBody>
      </p:sp>
    </p:spTree>
    <p:extLst>
      <p:ext uri="{BB962C8B-B14F-4D97-AF65-F5344CB8AC3E}">
        <p14:creationId xmlns:p14="http://schemas.microsoft.com/office/powerpoint/2010/main" val="3336310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Serialization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 is the process of converting an object into a format that can be easily stored or transmitted and later reconstructed into its original form.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Purpose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: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• To save the trained model, preprocessing steps, or other objects so they can be reused later without retraining.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E0E0E"/>
              </a:solidFill>
              <a:effectLst/>
              <a:latin typeface=".AppleSystemUIFont"/>
            </a:endParaRPr>
          </a:p>
          <a:p>
            <a:endParaRPr lang="en-US" dirty="0">
              <a:solidFill>
                <a:srgbClr val="0E0E0E"/>
              </a:solidFill>
              <a:effectLst/>
              <a:latin typeface=".AppleSystemUIFont"/>
            </a:endParaRPr>
          </a:p>
          <a:p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en-US" b="1" dirty="0" err="1">
                <a:solidFill>
                  <a:srgbClr val="0E0E0E"/>
                </a:solidFill>
                <a:effectLst/>
                <a:latin typeface=".AppleSystemUIFont"/>
              </a:rPr>
              <a:t>Numpy</a:t>
            </a:r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: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 For numerical operations.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Pandas: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 For data manipulation.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Scikit-learn: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 For machine learning algorithms.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Pickle: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 For model serialization.</a:t>
            </a:r>
          </a:p>
          <a:p>
            <a:endParaRPr lang="en-E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E1735D-D23A-4143-A302-12D2DEBFA1C8}" type="slidenum">
              <a:rPr lang="en-ET" smtClean="0"/>
              <a:t>3</a:t>
            </a:fld>
            <a:endParaRPr lang="en-ET"/>
          </a:p>
        </p:txBody>
      </p:sp>
    </p:spTree>
    <p:extLst>
      <p:ext uri="{BB962C8B-B14F-4D97-AF65-F5344CB8AC3E}">
        <p14:creationId xmlns:p14="http://schemas.microsoft.com/office/powerpoint/2010/main" val="1869304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Data Preprocessing</a:t>
            </a:r>
            <a:r>
              <a:rPr lang="en-ET" b="1" dirty="0">
                <a:solidFill>
                  <a:srgbClr val="0E0E0E"/>
                </a:solidFill>
                <a:effectLst/>
                <a:latin typeface=".AppleSystemUIFont"/>
              </a:rPr>
              <a:t>: 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Prepare the raw dataset for training the machine learning model.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SVM (Support Vector Machine)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 is a powerful supervised machine learning algorithm used for classification and regression tasks.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In binary classification, the goal is to classify data points into one of two distinct categories, such as “Positive” or “Negative,” “1” or “0,” or “Yes” or “No.”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a </a:t>
            </a:r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linear kernel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 in an SVM classifier refers to the mathematical function used to compute the decision boundary (or hyperplane) in the feature space.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Standardization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: have a mean of 0 and a standard deviation of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E1735D-D23A-4143-A302-12D2DEBFA1C8}" type="slidenum">
              <a:rPr lang="en-ET" smtClean="0"/>
              <a:t>4</a:t>
            </a:fld>
            <a:endParaRPr lang="en-ET"/>
          </a:p>
        </p:txBody>
      </p:sp>
    </p:spTree>
    <p:extLst>
      <p:ext uri="{BB962C8B-B14F-4D97-AF65-F5344CB8AC3E}">
        <p14:creationId xmlns:p14="http://schemas.microsoft.com/office/powerpoint/2010/main" val="2176752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en-US" b="1" dirty="0">
                <a:solidFill>
                  <a:srgbClr val="0E0E0E"/>
                </a:solidFill>
                <a:effectLst/>
                <a:latin typeface=".AppleSystemUIFontMonospaced"/>
              </a:rPr>
              <a:t>stratify=</a:t>
            </a:r>
            <a:r>
              <a:rPr lang="en-US" b="1" dirty="0" err="1">
                <a:solidFill>
                  <a:srgbClr val="0E0E0E"/>
                </a:solidFill>
                <a:effectLst/>
                <a:latin typeface=".AppleSystemUIFontMonospaced"/>
              </a:rPr>
              <a:t>diabetes_y</a:t>
            </a:r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:</a:t>
            </a:r>
            <a:endParaRPr lang="en-US" b="1" dirty="0">
              <a:solidFill>
                <a:srgbClr val="0E0E0E"/>
              </a:solidFill>
              <a:effectLst/>
              <a:latin typeface=".AppleSystemUIFontMonospaced"/>
            </a:endParaRPr>
          </a:p>
          <a:p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	• Ensures the </a:t>
            </a:r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proportion of classes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 in the </a:t>
            </a:r>
            <a:r>
              <a:rPr lang="en-US" dirty="0" err="1">
                <a:solidFill>
                  <a:srgbClr val="0E0E0E"/>
                </a:solidFill>
                <a:effectLst/>
                <a:latin typeface=".AppleSystemUIFontMonospaced"/>
              </a:rPr>
              <a:t>diabetes_y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 labels (e.g., diabetic vs. non-diabetic) is maintained in both the training and test sets. This is important when dealing with imbalanced datasets.</a:t>
            </a:r>
          </a:p>
          <a:p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en-US" b="1" dirty="0" err="1">
                <a:solidFill>
                  <a:srgbClr val="0E0E0E"/>
                </a:solidFill>
                <a:effectLst/>
                <a:latin typeface=".AppleSystemUIFontMonospaced"/>
              </a:rPr>
              <a:t>random_state</a:t>
            </a:r>
            <a:r>
              <a:rPr lang="en-US" b="1" dirty="0">
                <a:solidFill>
                  <a:srgbClr val="0E0E0E"/>
                </a:solidFill>
                <a:effectLst/>
                <a:latin typeface=".AppleSystemUIFontMonospaced"/>
              </a:rPr>
              <a:t>=2</a:t>
            </a:r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:</a:t>
            </a:r>
            <a:endParaRPr lang="en-US" b="1" dirty="0">
              <a:solidFill>
                <a:srgbClr val="0E0E0E"/>
              </a:solidFill>
              <a:effectLst/>
              <a:latin typeface=".AppleSystemUIFontMonospaced"/>
            </a:endParaRPr>
          </a:p>
          <a:p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	• Sets a fixed random seed for reproducibility. This ensures that the data is split the same way every time you run the code.</a:t>
            </a:r>
          </a:p>
          <a:p>
            <a:endParaRPr lang="en-E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E1735D-D23A-4143-A302-12D2DEBFA1C8}" type="slidenum">
              <a:rPr lang="en-ET" smtClean="0"/>
              <a:t>5</a:t>
            </a:fld>
            <a:endParaRPr lang="en-ET"/>
          </a:p>
        </p:txBody>
      </p:sp>
    </p:spTree>
    <p:extLst>
      <p:ext uri="{BB962C8B-B14F-4D97-AF65-F5344CB8AC3E}">
        <p14:creationId xmlns:p14="http://schemas.microsoft.com/office/powerpoint/2010/main" val="663190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Noise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: Random errors or irrelevant data points that do not follow the general pattern of the dataset.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Example: Incorrectly recorded blood sugar levels in a medical dataset.</a:t>
            </a:r>
          </a:p>
          <a:p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Outliers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: Extreme data points that lie far away from the majority of the data.</a:t>
            </a:r>
          </a:p>
          <a:p>
            <a:r>
              <a:rPr lang="en-US">
                <a:solidFill>
                  <a:srgbClr val="0E0E0E"/>
                </a:solidFill>
                <a:effectLst/>
                <a:latin typeface=".AppleSystemUIFont"/>
              </a:rPr>
              <a:t>Example: A patient with an abnormally high glucose level compared to others in a diabetes dataset.</a:t>
            </a:r>
          </a:p>
          <a:p>
            <a:endParaRPr lang="en-E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E1735D-D23A-4143-A302-12D2DEBFA1C8}" type="slidenum">
              <a:rPr lang="en-ET" smtClean="0"/>
              <a:t>7</a:t>
            </a:fld>
            <a:endParaRPr lang="en-ET"/>
          </a:p>
        </p:txBody>
      </p:sp>
    </p:spTree>
    <p:extLst>
      <p:ext uri="{BB962C8B-B14F-4D97-AF65-F5344CB8AC3E}">
        <p14:creationId xmlns:p14="http://schemas.microsoft.com/office/powerpoint/2010/main" val="4001250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83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52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46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43399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01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1/25/25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49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1/25/25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823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79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043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06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92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752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524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1/25/25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38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1/25/25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78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1/25/25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062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856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257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mathchi/diabetes-data-se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442" y="1764209"/>
            <a:ext cx="8847116" cy="3329581"/>
          </a:xfrm>
        </p:spPr>
        <p:txBody>
          <a:bodyPr/>
          <a:lstStyle/>
          <a:p>
            <a:pPr algn="ctr"/>
            <a:r>
              <a:rPr dirty="0"/>
              <a:t>Diseases Diagnostic System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Purpose: Provide a unified framework for disease prediction.</a:t>
            </a:r>
          </a:p>
          <a:p>
            <a:r>
              <a:rPr dirty="0"/>
              <a:t>Objectives:</a:t>
            </a:r>
            <a:endParaRPr lang="en-US" dirty="0"/>
          </a:p>
          <a:p>
            <a:pPr lvl="1"/>
            <a:r>
              <a:rPr dirty="0"/>
              <a:t>Enhance early disease detection.</a:t>
            </a:r>
            <a:endParaRPr lang="en-US" dirty="0"/>
          </a:p>
          <a:p>
            <a:pPr lvl="1"/>
            <a:r>
              <a:rPr dirty="0"/>
              <a:t>Scalable for additional diseases.</a:t>
            </a:r>
            <a:endParaRPr lang="en-US" dirty="0"/>
          </a:p>
          <a:p>
            <a:pPr lvl="1"/>
            <a:r>
              <a:rPr dirty="0"/>
              <a:t>Maintain high accuracy across datasets.</a:t>
            </a:r>
          </a:p>
          <a:p>
            <a:r>
              <a:rPr dirty="0"/>
              <a:t>Supported Models: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  1. Diabetes Prediction</a:t>
            </a:r>
            <a:endParaRPr lang="en-US" dirty="0"/>
          </a:p>
          <a:p>
            <a:pPr marL="0" indent="0">
              <a:buNone/>
            </a:pPr>
            <a:r>
              <a:rPr lang="en-ET" dirty="0"/>
              <a:t>	  </a:t>
            </a:r>
            <a:r>
              <a:rPr dirty="0"/>
              <a:t>2. Heart Disease Prediction</a:t>
            </a:r>
          </a:p>
          <a:p>
            <a:pPr marL="0" indent="0">
              <a:buNone/>
            </a:pPr>
            <a:r>
              <a:rPr lang="en-US" dirty="0"/>
              <a:t>	  </a:t>
            </a:r>
            <a:r>
              <a:rPr dirty="0"/>
              <a:t>3. Parkinson’s Disease Prediction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Experiment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Workflow Overview:</a:t>
            </a:r>
            <a:endParaRPr lang="en-US" dirty="0"/>
          </a:p>
          <a:p>
            <a:pPr lvl="1"/>
            <a:r>
              <a:rPr dirty="0"/>
              <a:t>Data Loading: Import datasets using Pandas.</a:t>
            </a:r>
            <a:endParaRPr lang="en-US" dirty="0"/>
          </a:p>
          <a:p>
            <a:pPr lvl="1"/>
            <a:r>
              <a:rPr dirty="0"/>
              <a:t>Preprocessing: Handle missing values and standardize features.</a:t>
            </a:r>
            <a:endParaRPr lang="en-US" dirty="0"/>
          </a:p>
          <a:p>
            <a:pPr lvl="1"/>
            <a:r>
              <a:rPr dirty="0"/>
              <a:t>Model Training: Train SVM classifier on 80% of the data.</a:t>
            </a:r>
            <a:endParaRPr lang="en-US" dirty="0"/>
          </a:p>
          <a:p>
            <a:pPr lvl="1"/>
            <a:r>
              <a:rPr dirty="0"/>
              <a:t>Evaluation: Test on 20% of the data.</a:t>
            </a:r>
            <a:endParaRPr lang="en-US" dirty="0"/>
          </a:p>
          <a:p>
            <a:pPr lvl="1"/>
            <a:r>
              <a:rPr dirty="0"/>
              <a:t>Serialization: Save trained model for deployment.</a:t>
            </a:r>
          </a:p>
          <a:p>
            <a:r>
              <a:rPr dirty="0"/>
              <a:t>Software Requirements:</a:t>
            </a:r>
            <a:endParaRPr lang="en-US" dirty="0"/>
          </a:p>
          <a:p>
            <a:pPr lvl="1"/>
            <a:r>
              <a:rPr dirty="0"/>
              <a:t>Python 3.6+</a:t>
            </a:r>
            <a:endParaRPr lang="en-US" dirty="0"/>
          </a:p>
          <a:p>
            <a:pPr lvl="1"/>
            <a:r>
              <a:rPr dirty="0"/>
              <a:t>Libraries: </a:t>
            </a:r>
            <a:r>
              <a:rPr dirty="0" err="1"/>
              <a:t>numpy</a:t>
            </a:r>
            <a:r>
              <a:rPr dirty="0"/>
              <a:t>, pandas, scikit-learn, pickle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Preprocessing:</a:t>
            </a:r>
          </a:p>
          <a:p>
            <a:pPr lvl="1"/>
            <a:r>
              <a:rPr dirty="0"/>
              <a:t> Drop irrelevant columns.</a:t>
            </a:r>
            <a:endParaRPr lang="en-US" dirty="0"/>
          </a:p>
          <a:p>
            <a:pPr lvl="1"/>
            <a:r>
              <a:rPr dirty="0"/>
              <a:t>Standardize features using </a:t>
            </a:r>
            <a:r>
              <a:rPr dirty="0" err="1"/>
              <a:t>StandardScaler</a:t>
            </a:r>
            <a:r>
              <a:rPr dirty="0"/>
              <a:t>.</a:t>
            </a:r>
          </a:p>
          <a:p>
            <a:r>
              <a:rPr dirty="0"/>
              <a:t>Model Training:</a:t>
            </a:r>
            <a:endParaRPr lang="en-US" dirty="0"/>
          </a:p>
          <a:p>
            <a:pPr lvl="1"/>
            <a:r>
              <a:rPr dirty="0"/>
              <a:t>SVM classifier trained with a linear kernel.</a:t>
            </a:r>
            <a:endParaRPr lang="en-US" dirty="0"/>
          </a:p>
          <a:p>
            <a:pPr lvl="1"/>
            <a:r>
              <a:rPr dirty="0"/>
              <a:t>Evaluated on binary classification tasks.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Division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Class proportions are preserved in both training and testing sets to handle imbalanced data.</a:t>
            </a:r>
          </a:p>
          <a:p>
            <a:r>
              <a:rPr lang="en-US" dirty="0">
                <a:effectLst/>
              </a:rPr>
              <a:t>A fixed random seed ensures consistent and repeatable data splitting.</a:t>
            </a:r>
            <a:endParaRPr lang="en-US" dirty="0"/>
          </a:p>
          <a:p>
            <a:r>
              <a:rPr dirty="0"/>
              <a:t>Splitting:</a:t>
            </a:r>
            <a:endParaRPr lang="en-US" dirty="0"/>
          </a:p>
          <a:p>
            <a:pPr lvl="1"/>
            <a:r>
              <a:rPr dirty="0"/>
              <a:t>80% Training Set</a:t>
            </a:r>
            <a:endParaRPr lang="en-US" dirty="0"/>
          </a:p>
          <a:p>
            <a:pPr lvl="1"/>
            <a:r>
              <a:rPr lang="en-US" dirty="0"/>
              <a:t>2</a:t>
            </a:r>
            <a:r>
              <a:rPr dirty="0"/>
              <a:t>0% Testing Set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Accuracy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Diabetes Prediction Model: </a:t>
            </a:r>
          </a:p>
          <a:p>
            <a:pPr lvl="1"/>
            <a:r>
              <a:rPr lang="en-US" dirty="0"/>
              <a:t>Training Accuracy: 78.66%</a:t>
            </a:r>
          </a:p>
          <a:p>
            <a:pPr lvl="1"/>
            <a:r>
              <a:rPr lang="en-US" dirty="0"/>
              <a:t>Test Accuracy: 77.27</a:t>
            </a:r>
          </a:p>
          <a:p>
            <a:pPr marL="400051" indent="-342900"/>
            <a:r>
              <a:rPr lang="en-US" dirty="0"/>
              <a:t>Heart Diseases Prediction Model:</a:t>
            </a:r>
          </a:p>
          <a:p>
            <a:pPr marL="800107" lvl="1" indent="-342900"/>
            <a:r>
              <a:rPr lang="en-US" dirty="0"/>
              <a:t>Training Accuracy: 85.95%</a:t>
            </a:r>
          </a:p>
          <a:p>
            <a:pPr marL="800107" lvl="1" indent="-342900"/>
            <a:r>
              <a:rPr lang="en-US" dirty="0"/>
              <a:t>Test Accuracy: 81.97%</a:t>
            </a:r>
          </a:p>
          <a:p>
            <a:pPr marL="400051" indent="-342900"/>
            <a:r>
              <a:rPr lang="en-US" dirty="0"/>
              <a:t>Parkinson’s Disease Prediction Model:</a:t>
            </a:r>
          </a:p>
          <a:p>
            <a:pPr marL="800107" lvl="1" indent="-342900"/>
            <a:r>
              <a:rPr lang="en-US" dirty="0"/>
              <a:t>Training Accuracy: 88.46</a:t>
            </a:r>
          </a:p>
          <a:p>
            <a:pPr marL="800107" lvl="1" indent="-342900"/>
            <a:r>
              <a:rPr lang="en-US" dirty="0"/>
              <a:t>Test Accuracy: 87.18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Computational Complexity:</a:t>
            </a:r>
            <a:endParaRPr lang="en-US" dirty="0"/>
          </a:p>
          <a:p>
            <a:pPr lvl="1"/>
            <a:r>
              <a:rPr dirty="0"/>
              <a:t>SVM training is slow for large datasets.</a:t>
            </a:r>
            <a:endParaRPr lang="en-US" dirty="0"/>
          </a:p>
          <a:p>
            <a:pPr marL="400051" indent="-342900"/>
            <a:r>
              <a:rPr lang="en-US" dirty="0"/>
              <a:t>Sensitive to noise and outliners.</a:t>
            </a:r>
          </a:p>
          <a:p>
            <a:pPr marL="400051" indent="-342900"/>
            <a:r>
              <a:rPr lang="en-US" dirty="0"/>
              <a:t>Imbalanced Dataset.</a:t>
            </a:r>
          </a:p>
          <a:p>
            <a:pPr marL="57151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 robust framework for disease prediction using SVM.</a:t>
            </a:r>
          </a:p>
          <a:p>
            <a:r>
              <a:rPr dirty="0"/>
              <a:t>Early detection aids in timely intervention.</a:t>
            </a:r>
          </a:p>
          <a:p>
            <a:r>
              <a:rPr lang="en-US" dirty="0"/>
              <a:t>S</a:t>
            </a:r>
            <a:r>
              <a:rPr dirty="0"/>
              <a:t>calability for additional diseases and datasets.</a:t>
            </a:r>
          </a:p>
          <a:p>
            <a:r>
              <a:rPr dirty="0"/>
              <a:t>Paves the way for smarter healthcare solutions.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9D807-73DD-BD83-7CF3-845B096A9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T" dirty="0"/>
              <a:t>Reference For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A72F9-D06D-8985-2C83-D3303EE3C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ET" dirty="0"/>
              <a:t>Kaggle, Diabetes Dataset, </a:t>
            </a:r>
            <a:r>
              <a:rPr lang="en-US" dirty="0">
                <a:hlinkClick r:id="rId2"/>
              </a:rPr>
              <a:t>https://www.kaggle.com/datasets/mathchi/diabetes-data-set</a:t>
            </a:r>
            <a:r>
              <a:rPr lang="en-US" dirty="0"/>
              <a:t>, Kaggle</a:t>
            </a:r>
            <a:r>
              <a:rPr lang="en-E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29338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{842F6F3C-4FBB-074E-9F1A-7344242C58BE}tf10001062</Template>
  <TotalTime>2242</TotalTime>
  <Words>663</Words>
  <Application>Microsoft Macintosh PowerPoint</Application>
  <PresentationFormat>On-screen Show (4:3)</PresentationFormat>
  <Paragraphs>85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.AppleSystemUIFont</vt:lpstr>
      <vt:lpstr>.AppleSystemUIFontMonospaced</vt:lpstr>
      <vt:lpstr>Arial</vt:lpstr>
      <vt:lpstr>Calibri</vt:lpstr>
      <vt:lpstr>Century Gothic</vt:lpstr>
      <vt:lpstr>Wingdings 3</vt:lpstr>
      <vt:lpstr>Ion</vt:lpstr>
      <vt:lpstr>Diseases Diagnostic System</vt:lpstr>
      <vt:lpstr>Introduction</vt:lpstr>
      <vt:lpstr>Experiment Setup</vt:lpstr>
      <vt:lpstr>Code Execution</vt:lpstr>
      <vt:lpstr>Dataset Division</vt:lpstr>
      <vt:lpstr>Accuracy</vt:lpstr>
      <vt:lpstr>Limitations</vt:lpstr>
      <vt:lpstr>Conclusion</vt:lpstr>
      <vt:lpstr>Reference For Dataset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Diseases Diagnostic System Presentation</dc:title>
  <dc:subject/>
  <dc:creator/>
  <cp:keywords/>
  <dc:description>generated using python-pptx</dc:description>
  <cp:lastModifiedBy>Microsoft Office User</cp:lastModifiedBy>
  <cp:revision>6</cp:revision>
  <dcterms:created xsi:type="dcterms:W3CDTF">2013-01-27T09:14:16Z</dcterms:created>
  <dcterms:modified xsi:type="dcterms:W3CDTF">2025-01-27T07:10:53Z</dcterms:modified>
  <cp:category/>
</cp:coreProperties>
</file>