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7" r:id="rId2"/>
    <p:sldMasterId id="2147483684" r:id="rId3"/>
    <p:sldMasterId id="2147483723" r:id="rId4"/>
  </p:sldMasterIdLst>
  <p:notesMasterIdLst>
    <p:notesMasterId r:id="rId25"/>
  </p:notesMasterIdLst>
  <p:sldIdLst>
    <p:sldId id="257" r:id="rId5"/>
    <p:sldId id="287" r:id="rId6"/>
    <p:sldId id="259" r:id="rId7"/>
    <p:sldId id="264" r:id="rId8"/>
    <p:sldId id="274" r:id="rId9"/>
    <p:sldId id="273" r:id="rId10"/>
    <p:sldId id="289" r:id="rId11"/>
    <p:sldId id="291" r:id="rId12"/>
    <p:sldId id="293" r:id="rId13"/>
    <p:sldId id="282" r:id="rId14"/>
    <p:sldId id="280" r:id="rId15"/>
    <p:sldId id="283" r:id="rId16"/>
    <p:sldId id="284" r:id="rId17"/>
    <p:sldId id="297" r:id="rId18"/>
    <p:sldId id="275" r:id="rId19"/>
    <p:sldId id="285" r:id="rId20"/>
    <p:sldId id="286" r:id="rId21"/>
    <p:sldId id="294" r:id="rId22"/>
    <p:sldId id="296" r:id="rId23"/>
    <p:sldId id="261"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226"/>
    <a:srgbClr val="F6F6F6"/>
    <a:srgbClr val="F2F2F2"/>
    <a:srgbClr val="164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0"/>
    <p:restoredTop sz="94966"/>
  </p:normalViewPr>
  <p:slideViewPr>
    <p:cSldViewPr snapToGrid="0">
      <p:cViewPr varScale="1">
        <p:scale>
          <a:sx n="121" d="100"/>
          <a:sy n="121" d="100"/>
        </p:scale>
        <p:origin x="208" y="184"/>
      </p:cViewPr>
      <p:guideLst/>
    </p:cSldViewPr>
  </p:slideViewPr>
  <p:outlineViewPr>
    <p:cViewPr>
      <p:scale>
        <a:sx n="33" d="100"/>
        <a:sy n="33" d="100"/>
      </p:scale>
      <p:origin x="0" y="-51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32EF-2000-0B4A-812E-858E7A091F72}" type="datetimeFigureOut">
              <a:rPr lang="en-CH" smtClean="0"/>
              <a:t>7/17/23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0285A-BD72-5542-AACE-5D71D4184C82}" type="slidenum">
              <a:rPr lang="en-CH" smtClean="0"/>
              <a:t>‹N°›</a:t>
            </a:fld>
            <a:endParaRPr lang="en-CH"/>
          </a:p>
        </p:txBody>
      </p:sp>
    </p:spTree>
    <p:extLst>
      <p:ext uri="{BB962C8B-B14F-4D97-AF65-F5344CB8AC3E}">
        <p14:creationId xmlns:p14="http://schemas.microsoft.com/office/powerpoint/2010/main" val="86742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BDB0285A-BD72-5542-AACE-5D71D4184C82}" type="slidenum">
              <a:rPr lang="en-CH" smtClean="0"/>
              <a:t>7</a:t>
            </a:fld>
            <a:endParaRPr lang="en-CH"/>
          </a:p>
        </p:txBody>
      </p:sp>
    </p:spTree>
    <p:extLst>
      <p:ext uri="{BB962C8B-B14F-4D97-AF65-F5344CB8AC3E}">
        <p14:creationId xmlns:p14="http://schemas.microsoft.com/office/powerpoint/2010/main" val="125738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BDB0285A-BD72-5542-AACE-5D71D4184C82}" type="slidenum">
              <a:rPr lang="en-CH" smtClean="0"/>
              <a:t>14</a:t>
            </a:fld>
            <a:endParaRPr lang="en-CH"/>
          </a:p>
        </p:txBody>
      </p:sp>
    </p:spTree>
    <p:extLst>
      <p:ext uri="{BB962C8B-B14F-4D97-AF65-F5344CB8AC3E}">
        <p14:creationId xmlns:p14="http://schemas.microsoft.com/office/powerpoint/2010/main" val="3964454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6" name="Date Placeholder 5">
            <a:extLst>
              <a:ext uri="{FF2B5EF4-FFF2-40B4-BE49-F238E27FC236}">
                <a16:creationId xmlns:a16="http://schemas.microsoft.com/office/drawing/2014/main" id="{49B5C38E-EB2B-584E-110B-F6003A9F3A32}"/>
              </a:ext>
            </a:extLst>
          </p:cNvPr>
          <p:cNvSpPr>
            <a:spLocks noGrp="1"/>
          </p:cNvSpPr>
          <p:nvPr>
            <p:ph type="dt" sz="half" idx="10"/>
          </p:nvPr>
        </p:nvSpPr>
        <p:spPr>
          <a:xfrm>
            <a:off x="146539" y="6373684"/>
            <a:ext cx="1131655" cy="365125"/>
          </a:xfrm>
        </p:spPr>
        <p:txBody>
          <a:bodyPr/>
          <a:lstStyle/>
          <a:p>
            <a:r>
              <a:rPr lang="de-CH" dirty="0"/>
              <a:t>23.03.2023</a:t>
            </a:r>
            <a:endParaRPr lang="en-CH" dirty="0"/>
          </a:p>
        </p:txBody>
      </p:sp>
      <p:sp>
        <p:nvSpPr>
          <p:cNvPr id="9" name="Footer Placeholder 8">
            <a:extLst>
              <a:ext uri="{FF2B5EF4-FFF2-40B4-BE49-F238E27FC236}">
                <a16:creationId xmlns:a16="http://schemas.microsoft.com/office/drawing/2014/main" id="{5627A88A-69A3-ED41-1563-79576316181D}"/>
              </a:ext>
            </a:extLst>
          </p:cNvPr>
          <p:cNvSpPr>
            <a:spLocks noGrp="1"/>
          </p:cNvSpPr>
          <p:nvPr>
            <p:ph type="ftr" sz="quarter" idx="11"/>
          </p:nvPr>
        </p:nvSpPr>
        <p:spPr>
          <a:xfrm>
            <a:off x="1278194" y="6373684"/>
            <a:ext cx="3578011" cy="365125"/>
          </a:xfrm>
        </p:spPr>
        <p:txBody>
          <a:bodyPr/>
          <a:lstStyle/>
          <a:p>
            <a:r>
              <a:rPr lang="en-GB"/>
              <a:t>This is a sample presentation / BBR</a:t>
            </a:r>
            <a:endParaRPr lang="en-CH" dirty="0"/>
          </a:p>
        </p:txBody>
      </p:sp>
      <p:sp>
        <p:nvSpPr>
          <p:cNvPr id="10" name="Slide Number Placeholder 9">
            <a:extLst>
              <a:ext uri="{FF2B5EF4-FFF2-40B4-BE49-F238E27FC236}">
                <a16:creationId xmlns:a16="http://schemas.microsoft.com/office/drawing/2014/main" id="{611D9208-DDC4-EBCA-2DA6-68E6976A5872}"/>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12" name="Picture 11">
            <a:extLst>
              <a:ext uri="{FF2B5EF4-FFF2-40B4-BE49-F238E27FC236}">
                <a16:creationId xmlns:a16="http://schemas.microsoft.com/office/drawing/2014/main" id="{D4BDC65E-2AF7-D172-327B-C120B00F032B}"/>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392129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360062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158864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2" name="Picture 1">
            <a:extLst>
              <a:ext uri="{FF2B5EF4-FFF2-40B4-BE49-F238E27FC236}">
                <a16:creationId xmlns:a16="http://schemas.microsoft.com/office/drawing/2014/main" id="{B9104372-2CCC-7C98-DC31-4B4AFAD02C10}"/>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527748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2055051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11" name="Picture 10">
            <a:extLst>
              <a:ext uri="{FF2B5EF4-FFF2-40B4-BE49-F238E27FC236}">
                <a16:creationId xmlns:a16="http://schemas.microsoft.com/office/drawing/2014/main" id="{688C5230-21A6-1D86-C8FA-D7E76A703770}"/>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126736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403148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39648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1982827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C9CD0C1D-EC8C-D6D3-152E-DE4FD4F805B5}"/>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67540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194255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4DFC6CBF-30EC-B88E-6666-2B4106C5A746}"/>
              </a:ext>
            </a:extLst>
          </p:cNvPr>
          <p:cNvPicPr>
            <a:picLocks noChangeAspect="1"/>
          </p:cNvPicPr>
          <p:nvPr userDrawn="1"/>
        </p:nvPicPr>
        <p:blipFill>
          <a:blip r:embed="rId2"/>
          <a:stretch>
            <a:fillRect/>
          </a:stretch>
        </p:blipFill>
        <p:spPr>
          <a:xfrm>
            <a:off x="5366278" y="6319995"/>
            <a:ext cx="1459443" cy="437833"/>
          </a:xfrm>
          <a:prstGeom prst="rect">
            <a:avLst/>
          </a:prstGeom>
        </p:spPr>
      </p:pic>
      <p:sp>
        <p:nvSpPr>
          <p:cNvPr id="6" name="Date Placeholder 5">
            <a:extLst>
              <a:ext uri="{FF2B5EF4-FFF2-40B4-BE49-F238E27FC236}">
                <a16:creationId xmlns:a16="http://schemas.microsoft.com/office/drawing/2014/main" id="{D3FB0841-B03C-B2C1-14C7-67FBE26819FD}"/>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3D7588AF-2A82-3FA8-833A-012168B336D7}"/>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102EC84E-6143-7456-4374-1060C3AA984D}"/>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1866667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4" name="Picture 3">
            <a:extLst>
              <a:ext uri="{FF2B5EF4-FFF2-40B4-BE49-F238E27FC236}">
                <a16:creationId xmlns:a16="http://schemas.microsoft.com/office/drawing/2014/main" id="{A2638B42-2C2D-6FD2-36E9-28240A16D1B1}"/>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2234561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2200687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164190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437521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C9CD0C1D-EC8C-D6D3-152E-DE4FD4F805B5}"/>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2766190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303725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11" name="Date Placeholder 10">
            <a:extLst>
              <a:ext uri="{FF2B5EF4-FFF2-40B4-BE49-F238E27FC236}">
                <a16:creationId xmlns:a16="http://schemas.microsoft.com/office/drawing/2014/main" id="{2F5F0390-3BE3-33F4-498D-98A1F476DE42}"/>
              </a:ext>
            </a:extLst>
          </p:cNvPr>
          <p:cNvSpPr>
            <a:spLocks noGrp="1"/>
          </p:cNvSpPr>
          <p:nvPr>
            <p:ph type="dt" sz="half" idx="10"/>
          </p:nvPr>
        </p:nvSpPr>
        <p:spPr/>
        <p:txBody>
          <a:bodyPr/>
          <a:lstStyle/>
          <a:p>
            <a:r>
              <a:rPr lang="de-CH"/>
              <a:t>23.03.2023</a:t>
            </a:r>
            <a:endParaRPr lang="en-CH" dirty="0"/>
          </a:p>
        </p:txBody>
      </p:sp>
      <p:sp>
        <p:nvSpPr>
          <p:cNvPr id="12" name="Slide Number Placeholder 11">
            <a:extLst>
              <a:ext uri="{FF2B5EF4-FFF2-40B4-BE49-F238E27FC236}">
                <a16:creationId xmlns:a16="http://schemas.microsoft.com/office/drawing/2014/main" id="{7FBE6E6A-271F-001C-D2D0-845DA13D7E06}"/>
              </a:ext>
            </a:extLst>
          </p:cNvPr>
          <p:cNvSpPr>
            <a:spLocks noGrp="1"/>
          </p:cNvSpPr>
          <p:nvPr>
            <p:ph type="sldNum" sz="quarter" idx="11"/>
          </p:nvPr>
        </p:nvSpPr>
        <p:spPr/>
        <p:txBody>
          <a:bodyPr/>
          <a:lstStyle/>
          <a:p>
            <a:fld id="{0BF44003-1364-C84B-B059-253A9756166F}" type="slidenum">
              <a:rPr lang="en-CH" smtClean="0"/>
              <a:pPr/>
              <a:t>‹N°›</a:t>
            </a:fld>
            <a:endParaRPr lang="en-CH" dirty="0"/>
          </a:p>
        </p:txBody>
      </p:sp>
      <p:pic>
        <p:nvPicPr>
          <p:cNvPr id="5" name="Picture 4">
            <a:extLst>
              <a:ext uri="{FF2B5EF4-FFF2-40B4-BE49-F238E27FC236}">
                <a16:creationId xmlns:a16="http://schemas.microsoft.com/office/drawing/2014/main" id="{07A8D5C2-E7A5-484D-21B0-A2A185901AD2}"/>
              </a:ext>
            </a:extLst>
          </p:cNvPr>
          <p:cNvPicPr>
            <a:picLocks noChangeAspect="1"/>
          </p:cNvPicPr>
          <p:nvPr userDrawn="1"/>
        </p:nvPicPr>
        <p:blipFill>
          <a:blip r:embed="rId2"/>
          <a:stretch>
            <a:fillRect/>
          </a:stretch>
        </p:blipFill>
        <p:spPr>
          <a:xfrm>
            <a:off x="5366278" y="6319995"/>
            <a:ext cx="1459443" cy="437833"/>
          </a:xfrm>
          <a:prstGeom prst="rect">
            <a:avLst/>
          </a:prstGeom>
        </p:spPr>
      </p:pic>
    </p:spTree>
    <p:extLst>
      <p:ext uri="{BB962C8B-B14F-4D97-AF65-F5344CB8AC3E}">
        <p14:creationId xmlns:p14="http://schemas.microsoft.com/office/powerpoint/2010/main" val="311863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tx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tx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7839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6096000" y="605497"/>
            <a:ext cx="5648816" cy="5647006"/>
          </a:xfrm>
          <a:prstGeom prst="rect">
            <a:avLst/>
          </a:prstGeom>
          <a:no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47184" y="5163478"/>
            <a:ext cx="5372848" cy="544512"/>
          </a:xfrm>
        </p:spPr>
        <p:txBody>
          <a:bodyPr anchor="b">
            <a:normAutofit/>
          </a:bodyPr>
          <a:lstStyle>
            <a:lvl1pPr marL="0" indent="0">
              <a:buFont typeface="Arial" panose="020B0604020202020204" pitchFamily="34" charset="0"/>
              <a:buNone/>
              <a:defRPr sz="2000" b="0" i="0">
                <a:solidFill>
                  <a:schemeClr val="tx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47183" y="5707990"/>
            <a:ext cx="5372849" cy="544513"/>
          </a:xfrm>
        </p:spPr>
        <p:txBody>
          <a:bodyPr anchor="ctr">
            <a:noAutofit/>
          </a:bodyPr>
          <a:lstStyle>
            <a:lvl1pPr marL="0" indent="0">
              <a:lnSpc>
                <a:spcPct val="50000"/>
              </a:lnSpc>
              <a:buFont typeface="Arial" panose="020B0604020202020204" pitchFamily="34" charset="0"/>
              <a:buNone/>
              <a:defRPr sz="1600" b="0" i="0">
                <a:solidFill>
                  <a:schemeClr val="tx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274946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tretch>
            <a:fillRect/>
          </a:stretch>
        </p:blipFill>
        <p:spPr>
          <a:xfrm>
            <a:off x="5366278" y="6319995"/>
            <a:ext cx="1459443" cy="437833"/>
          </a:xfrm>
          <a:prstGeom prst="rect">
            <a:avLst/>
          </a:prstGeom>
        </p:spPr>
      </p:pic>
    </p:spTree>
    <p:extLst>
      <p:ext uri="{BB962C8B-B14F-4D97-AF65-F5344CB8AC3E}">
        <p14:creationId xmlns:p14="http://schemas.microsoft.com/office/powerpoint/2010/main" val="77081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tretch>
            <a:fillRect/>
          </a:stretch>
        </p:blipFill>
        <p:spPr>
          <a:xfrm>
            <a:off x="2926080" y="3025197"/>
            <a:ext cx="2937163" cy="881149"/>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latin typeface="Quicksand Light" pitchFamily="2" charset="77"/>
              </a:rPr>
              <a:t>Immensive SA</a:t>
            </a:r>
          </a:p>
          <a:p>
            <a:r>
              <a:rPr lang="en-CH" b="0" i="0" dirty="0">
                <a:latin typeface="Quicksand Light" pitchFamily="2" charset="77"/>
              </a:rPr>
              <a:t>Chemin de Mornex 3</a:t>
            </a:r>
          </a:p>
          <a:p>
            <a:r>
              <a:rPr lang="en-CH" b="0" i="0" dirty="0">
                <a:latin typeface="Quicksand Light" pitchFamily="2" charset="77"/>
              </a:rPr>
              <a:t>1003 Lausanne</a:t>
            </a:r>
          </a:p>
          <a:p>
            <a:endParaRPr lang="en-CH" b="0" i="0" dirty="0">
              <a:latin typeface="Quicksand Light" pitchFamily="2" charset="77"/>
            </a:endParaRPr>
          </a:p>
          <a:p>
            <a:r>
              <a:rPr lang="en-CH" b="0" i="0" dirty="0">
                <a:latin typeface="Quicksand Light" pitchFamily="2" charset="77"/>
              </a:rPr>
              <a:t>+41 21 546 86 00</a:t>
            </a:r>
          </a:p>
          <a:p>
            <a:endParaRPr lang="en-CH" b="0" i="0" dirty="0">
              <a:latin typeface="Quicksand Light" pitchFamily="2" charset="77"/>
            </a:endParaRPr>
          </a:p>
          <a:p>
            <a:r>
              <a:rPr lang="en-GB" b="0" i="0" dirty="0">
                <a:latin typeface="Quicksand Light" pitchFamily="2" charset="77"/>
              </a:rPr>
              <a:t>I</a:t>
            </a:r>
            <a:r>
              <a:rPr lang="en-CH" b="0" i="0" dirty="0">
                <a:latin typeface="Quicksand Light" pitchFamily="2" charset="77"/>
              </a:rPr>
              <a:t>mmensive.com</a:t>
            </a:r>
          </a:p>
        </p:txBody>
      </p:sp>
    </p:spTree>
    <p:extLst>
      <p:ext uri="{BB962C8B-B14F-4D97-AF65-F5344CB8AC3E}">
        <p14:creationId xmlns:p14="http://schemas.microsoft.com/office/powerpoint/2010/main" val="101584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E39A75AF-F9AE-69AE-14DE-ECC92E036E12}"/>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122263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206741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7" name="Date Placeholder 1">
            <a:extLst>
              <a:ext uri="{FF2B5EF4-FFF2-40B4-BE49-F238E27FC236}">
                <a16:creationId xmlns:a16="http://schemas.microsoft.com/office/drawing/2014/main" id="{F1711DED-3C54-96D2-8ED4-4FECF4D77174}"/>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50000"/>
                  </a:schemeClr>
                </a:solidFill>
                <a:latin typeface="Quicksand Light" pitchFamily="2" charset="77"/>
                <a:ea typeface="Roboto" panose="02000000000000000000" pitchFamily="2" charset="0"/>
              </a:defRPr>
            </a:lvl1pPr>
          </a:lstStyle>
          <a:p>
            <a:r>
              <a:rPr lang="de-CH"/>
              <a:t>23.03.2023</a:t>
            </a:r>
            <a:endParaRPr lang="en-CH" dirty="0"/>
          </a:p>
        </p:txBody>
      </p:sp>
      <p:sp>
        <p:nvSpPr>
          <p:cNvPr id="9" name="Slide Number Placeholder 3">
            <a:extLst>
              <a:ext uri="{FF2B5EF4-FFF2-40B4-BE49-F238E27FC236}">
                <a16:creationId xmlns:a16="http://schemas.microsoft.com/office/drawing/2014/main" id="{340FABA1-661C-41F9-D237-76CF76621B1D}"/>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50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5" name="Footer Placeholder 4">
            <a:extLst>
              <a:ext uri="{FF2B5EF4-FFF2-40B4-BE49-F238E27FC236}">
                <a16:creationId xmlns:a16="http://schemas.microsoft.com/office/drawing/2014/main" id="{5A355243-AAB7-B608-738F-204CC6D82C72}"/>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50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1689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716" r:id="rId4"/>
    <p:sldLayoutId id="2147483730" r:id="rId5"/>
    <p:sldLayoutId id="2147483729" r:id="rId6"/>
    <p:sldLayoutId id="2147483731" r:id="rId7"/>
  </p:sldLayoutIdLst>
  <p:hf hdr="0"/>
  <p:txStyles>
    <p:titleStyle>
      <a:lvl1pPr algn="l" defTabSz="914400" rtl="0" eaLnBrk="1" latinLnBrk="0" hangingPunct="1">
        <a:lnSpc>
          <a:spcPct val="90000"/>
        </a:lnSpc>
        <a:spcBef>
          <a:spcPct val="0"/>
        </a:spcBef>
        <a:buNone/>
        <a:defRPr sz="3600" kern="1200" baseline="0">
          <a:solidFill>
            <a:schemeClr val="tx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9"/>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36354092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18" r:id="rId5"/>
    <p:sldLayoutId id="2147483732"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9"/>
        </a:buBlip>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4A6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5295725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7" r:id="rId3"/>
    <p:sldLayoutId id="2147483667" r:id="rId4"/>
    <p:sldLayoutId id="2147483685" r:id="rId5"/>
    <p:sldLayoutId id="2147483733"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8"/>
        </a:buBlip>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3322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312646386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4" r:id="rId5"/>
    <p:sldLayoutId id="2147483734"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RC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HAV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4C1713-5EFC-0737-5175-D12EAFB1D9A3}"/>
              </a:ext>
            </a:extLst>
          </p:cNvPr>
          <p:cNvSpPr>
            <a:spLocks noGrp="1"/>
          </p:cNvSpPr>
          <p:nvPr>
            <p:ph type="ctrTitle"/>
          </p:nvPr>
        </p:nvSpPr>
        <p:spPr/>
        <p:txBody>
          <a:bodyPr/>
          <a:lstStyle/>
          <a:p>
            <a:r>
              <a:rPr lang="en-US"/>
              <a:t>Voltiris</a:t>
            </a:r>
          </a:p>
        </p:txBody>
      </p:sp>
      <p:sp>
        <p:nvSpPr>
          <p:cNvPr id="9" name="Subtitle 8">
            <a:extLst>
              <a:ext uri="{FF2B5EF4-FFF2-40B4-BE49-F238E27FC236}">
                <a16:creationId xmlns:a16="http://schemas.microsoft.com/office/drawing/2014/main" id="{35F50424-9CB3-2BA3-5A64-73BDC83C5206}"/>
              </a:ext>
            </a:extLst>
          </p:cNvPr>
          <p:cNvSpPr>
            <a:spLocks noGrp="1"/>
          </p:cNvSpPr>
          <p:nvPr>
            <p:ph type="subTitle" idx="1"/>
          </p:nvPr>
        </p:nvSpPr>
        <p:spPr/>
        <p:txBody>
          <a:bodyPr>
            <a:normAutofit/>
          </a:bodyPr>
          <a:lstStyle/>
          <a:p>
            <a:r>
              <a:rPr lang="en-US" dirty="0"/>
              <a:t>Low-Level Software Communication</a:t>
            </a:r>
            <a:br>
              <a:rPr lang="en-US" dirty="0"/>
            </a:br>
            <a:r>
              <a:rPr lang="en-US" dirty="0"/>
              <a:t>Detailed Specifications</a:t>
            </a:r>
            <a:br>
              <a:rPr lang="en-US" dirty="0"/>
            </a:br>
            <a:r>
              <a:rPr lang="en-US" dirty="0"/>
              <a:t>V1.2 (2023-07-16)</a:t>
            </a:r>
          </a:p>
        </p:txBody>
      </p:sp>
    </p:spTree>
    <p:extLst>
      <p:ext uri="{BB962C8B-B14F-4D97-AF65-F5344CB8AC3E}">
        <p14:creationId xmlns:p14="http://schemas.microsoft.com/office/powerpoint/2010/main" val="265674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Slave identification command (1/4)</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825625"/>
            <a:ext cx="5636172" cy="4351338"/>
          </a:xfrm>
        </p:spPr>
        <p:txBody>
          <a:bodyPr/>
          <a:lstStyle/>
          <a:p>
            <a:r>
              <a:rPr lang="en-US" dirty="0"/>
              <a:t>Broadcast not supported</a:t>
            </a:r>
          </a:p>
          <a:p>
            <a:r>
              <a:rPr lang="en-US" dirty="0"/>
              <a:t>Ask a slave to retrieve its 64 bytes unique ID. ID is represented </a:t>
            </a:r>
            <a:r>
              <a:rPr lang="en-US"/>
              <a:t>in big </a:t>
            </a:r>
            <a:r>
              <a:rPr lang="en-US" dirty="0"/>
              <a:t>endian</a:t>
            </a:r>
          </a:p>
          <a:p>
            <a:r>
              <a:rPr lang="en-US" dirty="0"/>
              <a:t>Also used to check if multiple slaves have the same ID. In case of collision, CRC will be invalid (and master will further ask slaves with this ID to Reset Slave ID)</a:t>
            </a:r>
          </a:p>
          <a:p>
            <a:endParaRPr lang="en-US" dirty="0"/>
          </a:p>
          <a:p>
            <a:endParaRPr lang="en-US"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10</a:t>
            </a:fld>
            <a:endParaRPr lang="en-US"/>
          </a:p>
        </p:txBody>
      </p:sp>
      <p:graphicFrame>
        <p:nvGraphicFramePr>
          <p:cNvPr id="4" name="Tableau 4">
            <a:extLst>
              <a:ext uri="{FF2B5EF4-FFF2-40B4-BE49-F238E27FC236}">
                <a16:creationId xmlns:a16="http://schemas.microsoft.com/office/drawing/2014/main" id="{A18243D2-CFD8-233D-79E2-8321730D2216}"/>
              </a:ext>
            </a:extLst>
          </p:cNvPr>
          <p:cNvGraphicFramePr>
            <a:graphicFrameLocks noGrp="1"/>
          </p:cNvGraphicFramePr>
          <p:nvPr>
            <p:extLst>
              <p:ext uri="{D42A27DB-BD31-4B8C-83A1-F6EECF244321}">
                <p14:modId xmlns:p14="http://schemas.microsoft.com/office/powerpoint/2010/main" val="2020372487"/>
              </p:ext>
            </p:extLst>
          </p:nvPr>
        </p:nvGraphicFramePr>
        <p:xfrm>
          <a:off x="6372771" y="1669917"/>
          <a:ext cx="5209629" cy="3235960"/>
        </p:xfrm>
        <a:graphic>
          <a:graphicData uri="http://schemas.openxmlformats.org/drawingml/2006/table">
            <a:tbl>
              <a:tblPr firstRow="1" bandRow="1">
                <a:tableStyleId>{5C22544A-7EE6-4342-B048-85BDC9FD1C3A}</a:tableStyleId>
              </a:tblPr>
              <a:tblGrid>
                <a:gridCol w="2029773">
                  <a:extLst>
                    <a:ext uri="{9D8B030D-6E8A-4147-A177-3AD203B41FA5}">
                      <a16:colId xmlns:a16="http://schemas.microsoft.com/office/drawing/2014/main" val="2585929452"/>
                    </a:ext>
                  </a:extLst>
                </a:gridCol>
                <a:gridCol w="724661">
                  <a:extLst>
                    <a:ext uri="{9D8B030D-6E8A-4147-A177-3AD203B41FA5}">
                      <a16:colId xmlns:a16="http://schemas.microsoft.com/office/drawing/2014/main" val="3374621007"/>
                    </a:ext>
                  </a:extLst>
                </a:gridCol>
                <a:gridCol w="2455195">
                  <a:extLst>
                    <a:ext uri="{9D8B030D-6E8A-4147-A177-3AD203B41FA5}">
                      <a16:colId xmlns:a16="http://schemas.microsoft.com/office/drawing/2014/main" val="1787461965"/>
                    </a:ext>
                  </a:extLst>
                </a:gridCol>
              </a:tblGrid>
              <a:tr h="370840">
                <a:tc>
                  <a:txBody>
                    <a:bodyPr/>
                    <a:lstStyle/>
                    <a:p>
                      <a:r>
                        <a:rPr lang="en-US" noProof="0" dirty="0"/>
                        <a:t>Modbus QUERY</a:t>
                      </a:r>
                    </a:p>
                  </a:txBody>
                  <a:tcPr/>
                </a:tc>
                <a:tc>
                  <a:txBody>
                    <a:bodyPr/>
                    <a:lstStyle/>
                    <a:p>
                      <a:r>
                        <a:rPr lang="en-US" noProof="0"/>
                        <a:t>Value</a:t>
                      </a:r>
                    </a:p>
                  </a:txBody>
                  <a:tcPr/>
                </a:tc>
                <a:tc>
                  <a:txBody>
                    <a:bodyPr/>
                    <a:lstStyle/>
                    <a:p>
                      <a:r>
                        <a:rPr lang="en-US" noProof="0"/>
                        <a:t>Description</a:t>
                      </a:r>
                    </a:p>
                  </a:txBody>
                  <a:tcPr/>
                </a:tc>
                <a:extLst>
                  <a:ext uri="{0D108BD9-81ED-4DB2-BD59-A6C34878D82A}">
                    <a16:rowId xmlns:a16="http://schemas.microsoft.com/office/drawing/2014/main" val="2800792985"/>
                  </a:ext>
                </a:extLst>
              </a:tr>
              <a:tr h="370840">
                <a:tc>
                  <a:txBody>
                    <a:bodyPr/>
                    <a:lstStyle/>
                    <a:p>
                      <a:r>
                        <a:rPr lang="en-US" noProof="0"/>
                        <a:t>Slave address</a:t>
                      </a:r>
                    </a:p>
                  </a:txBody>
                  <a:tcPr/>
                </a:tc>
                <a:tc>
                  <a:txBody>
                    <a:bodyPr/>
                    <a:lstStyle/>
                    <a:p>
                      <a:r>
                        <a:rPr lang="en-US" noProof="0" dirty="0"/>
                        <a:t>0x01</a:t>
                      </a:r>
                    </a:p>
                  </a:txBody>
                  <a:tcPr/>
                </a:tc>
                <a:tc>
                  <a:txBody>
                    <a:bodyPr/>
                    <a:lstStyle/>
                    <a:p>
                      <a:r>
                        <a:rPr lang="en-US" sz="1800" noProof="0" dirty="0"/>
                        <a:t>Target slave with this ID</a:t>
                      </a:r>
                    </a:p>
                  </a:txBody>
                  <a:tcPr/>
                </a:tc>
                <a:extLst>
                  <a:ext uri="{0D108BD9-81ED-4DB2-BD59-A6C34878D82A}">
                    <a16:rowId xmlns:a16="http://schemas.microsoft.com/office/drawing/2014/main" val="1529369904"/>
                  </a:ext>
                </a:extLst>
              </a:tr>
              <a:tr h="370840">
                <a:tc>
                  <a:txBody>
                    <a:bodyPr/>
                    <a:lstStyle/>
                    <a:p>
                      <a:r>
                        <a:rPr lang="en-US" noProof="0"/>
                        <a:t>Function</a:t>
                      </a:r>
                    </a:p>
                  </a:txBody>
                  <a:tcPr/>
                </a:tc>
                <a:tc>
                  <a:txBody>
                    <a:bodyPr/>
                    <a:lstStyle/>
                    <a:p>
                      <a:r>
                        <a:rPr lang="en-US" noProof="0" dirty="0"/>
                        <a:t>0x04</a:t>
                      </a:r>
                    </a:p>
                  </a:txBody>
                  <a:tcPr/>
                </a:tc>
                <a:tc>
                  <a:txBody>
                    <a:bodyPr/>
                    <a:lstStyle/>
                    <a:p>
                      <a:r>
                        <a:rPr lang="en-US" noProof="0" dirty="0"/>
                        <a:t>Read Input Registers</a:t>
                      </a:r>
                    </a:p>
                  </a:txBody>
                  <a:tcPr/>
                </a:tc>
                <a:extLst>
                  <a:ext uri="{0D108BD9-81ED-4DB2-BD59-A6C34878D82A}">
                    <a16:rowId xmlns:a16="http://schemas.microsoft.com/office/drawing/2014/main" val="1232434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Hi </a:t>
                      </a:r>
                      <a:endParaRPr lang="en-US" noProof="0"/>
                    </a:p>
                  </a:txBody>
                  <a:tcPr/>
                </a:tc>
                <a:tc>
                  <a:txBody>
                    <a:bodyPr/>
                    <a:lstStyle/>
                    <a:p>
                      <a:r>
                        <a:rPr lang="en-US" noProof="0"/>
                        <a:t>0x00</a:t>
                      </a:r>
                    </a:p>
                  </a:txBody>
                  <a:tcPr/>
                </a:tc>
                <a:tc rowSpan="2">
                  <a:txBody>
                    <a:bodyPr/>
                    <a:lstStyle/>
                    <a:p>
                      <a:r>
                        <a:rPr lang="en-US" noProof="0" dirty="0"/>
                        <a:t>Slave identification cmd.</a:t>
                      </a:r>
                    </a:p>
                  </a:txBody>
                  <a:tcPr anchor="ctr"/>
                </a:tc>
                <a:extLst>
                  <a:ext uri="{0D108BD9-81ED-4DB2-BD59-A6C34878D82A}">
                    <a16:rowId xmlns:a16="http://schemas.microsoft.com/office/drawing/2014/main" val="3282105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Lo </a:t>
                      </a:r>
                      <a:endParaRPr lang="en-US" noProof="0"/>
                    </a:p>
                  </a:txBody>
                  <a:tcPr/>
                </a:tc>
                <a:tc>
                  <a:txBody>
                    <a:bodyPr/>
                    <a:lstStyle/>
                    <a:p>
                      <a:r>
                        <a:rPr lang="en-US" noProof="0" dirty="0"/>
                        <a:t>0x02</a:t>
                      </a:r>
                    </a:p>
                  </a:txBody>
                  <a:tcPr/>
                </a:tc>
                <a:tc vMerge="1">
                  <a:txBody>
                    <a:bodyPr/>
                    <a:lstStyle/>
                    <a:p>
                      <a:r>
                        <a:rPr lang="en-US" noProof="0" dirty="0"/>
                        <a:t>Slave identification cmd.</a:t>
                      </a:r>
                    </a:p>
                  </a:txBody>
                  <a:tcPr/>
                </a:tc>
                <a:extLst>
                  <a:ext uri="{0D108BD9-81ED-4DB2-BD59-A6C34878D82A}">
                    <a16:rowId xmlns:a16="http://schemas.microsoft.com/office/drawing/2014/main" val="1428400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No. of Points Hi </a:t>
                      </a:r>
                      <a:endParaRPr lang="en-US" noProof="0" dirty="0"/>
                    </a:p>
                  </a:txBody>
                  <a:tcPr/>
                </a:tc>
                <a:tc>
                  <a:txBody>
                    <a:bodyPr/>
                    <a:lstStyle/>
                    <a:p>
                      <a:r>
                        <a:rPr lang="en-US" noProof="0" dirty="0"/>
                        <a:t>0x00</a:t>
                      </a:r>
                    </a:p>
                  </a:txBody>
                  <a:tcPr/>
                </a:tc>
                <a:tc>
                  <a:txBody>
                    <a:bodyPr/>
                    <a:lstStyle/>
                    <a:p>
                      <a:endParaRPr lang="en-US" noProof="0" dirty="0"/>
                    </a:p>
                  </a:txBody>
                  <a:tcPr/>
                </a:tc>
                <a:extLst>
                  <a:ext uri="{0D108BD9-81ED-4DB2-BD59-A6C34878D82A}">
                    <a16:rowId xmlns:a16="http://schemas.microsoft.com/office/drawing/2014/main" val="168069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No. of Points Lo </a:t>
                      </a:r>
                      <a:endParaRPr lang="en-US" noProof="0" dirty="0"/>
                    </a:p>
                  </a:txBody>
                  <a:tcPr/>
                </a:tc>
                <a:tc>
                  <a:txBody>
                    <a:bodyPr/>
                    <a:lstStyle/>
                    <a:p>
                      <a:r>
                        <a:rPr lang="en-US" noProof="0" dirty="0"/>
                        <a:t>0x04</a:t>
                      </a:r>
                    </a:p>
                  </a:txBody>
                  <a:tcPr/>
                </a:tc>
                <a:tc>
                  <a:txBody>
                    <a:bodyPr/>
                    <a:lstStyle/>
                    <a:p>
                      <a:r>
                        <a:rPr lang="en-US" noProof="0" dirty="0"/>
                        <a:t>4 * 16 bits =  64 bits register</a:t>
                      </a:r>
                    </a:p>
                  </a:txBody>
                  <a:tcPr/>
                </a:tc>
                <a:extLst>
                  <a:ext uri="{0D108BD9-81ED-4DB2-BD59-A6C34878D82A}">
                    <a16:rowId xmlns:a16="http://schemas.microsoft.com/office/drawing/2014/main" val="2044994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Error Check</a:t>
                      </a:r>
                      <a:endParaRPr lang="en-US" noProof="0"/>
                    </a:p>
                  </a:txBody>
                  <a:tcPr/>
                </a:tc>
                <a:tc>
                  <a:txBody>
                    <a:bodyPr/>
                    <a:lstStyle/>
                    <a:p>
                      <a:r>
                        <a:rPr lang="en-US" noProof="0"/>
                        <a:t>CRC</a:t>
                      </a:r>
                    </a:p>
                  </a:txBody>
                  <a:tcPr/>
                </a:tc>
                <a:tc>
                  <a:txBody>
                    <a:bodyPr/>
                    <a:lstStyle/>
                    <a:p>
                      <a:endParaRPr lang="en-US" noProof="0" dirty="0"/>
                    </a:p>
                  </a:txBody>
                  <a:tcPr/>
                </a:tc>
                <a:extLst>
                  <a:ext uri="{0D108BD9-81ED-4DB2-BD59-A6C34878D82A}">
                    <a16:rowId xmlns:a16="http://schemas.microsoft.com/office/drawing/2014/main" val="83169444"/>
                  </a:ext>
                </a:extLst>
              </a:tr>
            </a:tbl>
          </a:graphicData>
        </a:graphic>
      </p:graphicFrame>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6404301" y="5061585"/>
            <a:ext cx="5146567" cy="545673"/>
          </a:xfrm>
          <a:prstGeom prst="rect">
            <a:avLst/>
          </a:prstGeom>
        </p:spPr>
        <p:txBody>
          <a:bodyPr vert="horz" lIns="91440" tIns="45720" rIns="91440" bIns="45720" rtlCol="0">
            <a:normAutofit fontScale="92500" lnSpcReduction="20000"/>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Ask slave(s) with ID = 0x01 to retrieve its/their 64 bits unique ID</a:t>
            </a:r>
          </a:p>
        </p:txBody>
      </p:sp>
    </p:spTree>
    <p:extLst>
      <p:ext uri="{BB962C8B-B14F-4D97-AF65-F5344CB8AC3E}">
        <p14:creationId xmlns:p14="http://schemas.microsoft.com/office/powerpoint/2010/main" val="268657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Slave Identification command (2/4)</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825625"/>
            <a:ext cx="5636172" cy="4351338"/>
          </a:xfrm>
        </p:spPr>
        <p:txBody>
          <a:bodyPr/>
          <a:lstStyle/>
          <a:p>
            <a:r>
              <a:rPr lang="en-US" dirty="0"/>
              <a:t>Slave 1 returns its 64 bits unique ID: 0x00 … 04 </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11</a:t>
            </a:fld>
            <a:endParaRPr lang="en-US"/>
          </a:p>
        </p:txBody>
      </p:sp>
      <p:graphicFrame>
        <p:nvGraphicFramePr>
          <p:cNvPr id="4" name="Tableau 4">
            <a:extLst>
              <a:ext uri="{FF2B5EF4-FFF2-40B4-BE49-F238E27FC236}">
                <a16:creationId xmlns:a16="http://schemas.microsoft.com/office/drawing/2014/main" id="{A18243D2-CFD8-233D-79E2-8321730D2216}"/>
              </a:ext>
            </a:extLst>
          </p:cNvPr>
          <p:cNvGraphicFramePr>
            <a:graphicFrameLocks noGrp="1"/>
          </p:cNvGraphicFramePr>
          <p:nvPr>
            <p:extLst>
              <p:ext uri="{D42A27DB-BD31-4B8C-83A1-F6EECF244321}">
                <p14:modId xmlns:p14="http://schemas.microsoft.com/office/powerpoint/2010/main" val="2954220745"/>
              </p:ext>
            </p:extLst>
          </p:nvPr>
        </p:nvGraphicFramePr>
        <p:xfrm>
          <a:off x="6372772" y="1480930"/>
          <a:ext cx="5209629" cy="2966720"/>
        </p:xfrm>
        <a:graphic>
          <a:graphicData uri="http://schemas.openxmlformats.org/drawingml/2006/table">
            <a:tbl>
              <a:tblPr firstRow="1" bandRow="1">
                <a:tableStyleId>{5C22544A-7EE6-4342-B048-85BDC9FD1C3A}</a:tableStyleId>
              </a:tblPr>
              <a:tblGrid>
                <a:gridCol w="2029773">
                  <a:extLst>
                    <a:ext uri="{9D8B030D-6E8A-4147-A177-3AD203B41FA5}">
                      <a16:colId xmlns:a16="http://schemas.microsoft.com/office/drawing/2014/main" val="2585929452"/>
                    </a:ext>
                  </a:extLst>
                </a:gridCol>
                <a:gridCol w="724661">
                  <a:extLst>
                    <a:ext uri="{9D8B030D-6E8A-4147-A177-3AD203B41FA5}">
                      <a16:colId xmlns:a16="http://schemas.microsoft.com/office/drawing/2014/main" val="3374621007"/>
                    </a:ext>
                  </a:extLst>
                </a:gridCol>
                <a:gridCol w="2455195">
                  <a:extLst>
                    <a:ext uri="{9D8B030D-6E8A-4147-A177-3AD203B41FA5}">
                      <a16:colId xmlns:a16="http://schemas.microsoft.com/office/drawing/2014/main" val="1787461965"/>
                    </a:ext>
                  </a:extLst>
                </a:gridCol>
              </a:tblGrid>
              <a:tr h="370840">
                <a:tc>
                  <a:txBody>
                    <a:bodyPr/>
                    <a:lstStyle/>
                    <a:p>
                      <a:r>
                        <a:rPr lang="en-US" noProof="0" dirty="0"/>
                        <a:t>Modbus ANSWER</a:t>
                      </a:r>
                    </a:p>
                  </a:txBody>
                  <a:tcPr/>
                </a:tc>
                <a:tc>
                  <a:txBody>
                    <a:bodyPr/>
                    <a:lstStyle/>
                    <a:p>
                      <a:r>
                        <a:rPr lang="en-US" noProof="0"/>
                        <a:t>Value</a:t>
                      </a:r>
                    </a:p>
                  </a:txBody>
                  <a:tcPr/>
                </a:tc>
                <a:tc>
                  <a:txBody>
                    <a:bodyPr/>
                    <a:lstStyle/>
                    <a:p>
                      <a:r>
                        <a:rPr lang="en-US" noProof="0"/>
                        <a:t>Description</a:t>
                      </a:r>
                    </a:p>
                  </a:txBody>
                  <a:tcPr/>
                </a:tc>
                <a:extLst>
                  <a:ext uri="{0D108BD9-81ED-4DB2-BD59-A6C34878D82A}">
                    <a16:rowId xmlns:a16="http://schemas.microsoft.com/office/drawing/2014/main" val="2800792985"/>
                  </a:ext>
                </a:extLst>
              </a:tr>
              <a:tr h="370840">
                <a:tc>
                  <a:txBody>
                    <a:bodyPr/>
                    <a:lstStyle/>
                    <a:p>
                      <a:r>
                        <a:rPr lang="en-US" noProof="0" dirty="0"/>
                        <a:t>Slave address</a:t>
                      </a:r>
                    </a:p>
                  </a:txBody>
                  <a:tcPr/>
                </a:tc>
                <a:tc>
                  <a:txBody>
                    <a:bodyPr/>
                    <a:lstStyle/>
                    <a:p>
                      <a:r>
                        <a:rPr lang="en-US" noProof="0" dirty="0"/>
                        <a:t>0x01</a:t>
                      </a:r>
                    </a:p>
                  </a:txBody>
                  <a:tcPr/>
                </a:tc>
                <a:tc>
                  <a:txBody>
                    <a:bodyPr/>
                    <a:lstStyle/>
                    <a:p>
                      <a:r>
                        <a:rPr lang="en-US" sz="1800" noProof="0" dirty="0"/>
                        <a:t>Target slave with this ID</a:t>
                      </a:r>
                    </a:p>
                  </a:txBody>
                  <a:tcPr/>
                </a:tc>
                <a:extLst>
                  <a:ext uri="{0D108BD9-81ED-4DB2-BD59-A6C34878D82A}">
                    <a16:rowId xmlns:a16="http://schemas.microsoft.com/office/drawing/2014/main" val="1529369904"/>
                  </a:ext>
                </a:extLst>
              </a:tr>
              <a:tr h="370840">
                <a:tc>
                  <a:txBody>
                    <a:bodyPr/>
                    <a:lstStyle/>
                    <a:p>
                      <a:r>
                        <a:rPr lang="en-US" noProof="0"/>
                        <a:t>Function</a:t>
                      </a:r>
                    </a:p>
                  </a:txBody>
                  <a:tcPr/>
                </a:tc>
                <a:tc>
                  <a:txBody>
                    <a:bodyPr/>
                    <a:lstStyle/>
                    <a:p>
                      <a:r>
                        <a:rPr lang="en-US" noProof="0" dirty="0"/>
                        <a:t>0x04</a:t>
                      </a:r>
                    </a:p>
                  </a:txBody>
                  <a:tcPr/>
                </a:tc>
                <a:tc>
                  <a:txBody>
                    <a:bodyPr/>
                    <a:lstStyle/>
                    <a:p>
                      <a:r>
                        <a:rPr lang="en-US" noProof="0" dirty="0"/>
                        <a:t>Read Input Registers</a:t>
                      </a:r>
                    </a:p>
                  </a:txBody>
                  <a:tcPr/>
                </a:tc>
                <a:extLst>
                  <a:ext uri="{0D108BD9-81ED-4DB2-BD59-A6C34878D82A}">
                    <a16:rowId xmlns:a16="http://schemas.microsoft.com/office/drawing/2014/main" val="1232434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Byte Count</a:t>
                      </a:r>
                      <a:endParaRPr lang="en-US" noProof="0" dirty="0"/>
                    </a:p>
                  </a:txBody>
                  <a:tcPr/>
                </a:tc>
                <a:tc>
                  <a:txBody>
                    <a:bodyPr/>
                    <a:lstStyle/>
                    <a:p>
                      <a:r>
                        <a:rPr lang="en-US" noProof="0" dirty="0"/>
                        <a:t>0x08</a:t>
                      </a:r>
                    </a:p>
                  </a:txBody>
                  <a:tcPr/>
                </a:tc>
                <a:tc>
                  <a:txBody>
                    <a:bodyPr/>
                    <a:lstStyle/>
                    <a:p>
                      <a:endParaRPr lang="en-US" noProof="0"/>
                    </a:p>
                  </a:txBody>
                  <a:tcPr/>
                </a:tc>
                <a:extLst>
                  <a:ext uri="{0D108BD9-81ED-4DB2-BD59-A6C34878D82A}">
                    <a16:rowId xmlns:a16="http://schemas.microsoft.com/office/drawing/2014/main" val="3282105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Data Hi</a:t>
                      </a:r>
                      <a:endParaRPr lang="en-US" noProof="0" dirty="0"/>
                    </a:p>
                  </a:txBody>
                  <a:tcPr/>
                </a:tc>
                <a:tc>
                  <a:txBody>
                    <a:bodyPr/>
                    <a:lstStyle/>
                    <a:p>
                      <a:r>
                        <a:rPr lang="en-US" noProof="0" dirty="0"/>
                        <a:t>0x00</a:t>
                      </a:r>
                    </a:p>
                  </a:txBody>
                  <a:tcPr/>
                </a:tc>
                <a:tc rowSpan="3">
                  <a:txBody>
                    <a:bodyPr/>
                    <a:lstStyle/>
                    <a:p>
                      <a:r>
                        <a:rPr lang="en-US" noProof="0" dirty="0"/>
                        <a:t>Serial number</a:t>
                      </a:r>
                    </a:p>
                  </a:txBody>
                  <a:tcPr anchor="ctr"/>
                </a:tc>
                <a:extLst>
                  <a:ext uri="{0D108BD9-81ED-4DB2-BD59-A6C34878D82A}">
                    <a16:rowId xmlns:a16="http://schemas.microsoft.com/office/drawing/2014/main" val="1428400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6 * Data</a:t>
                      </a:r>
                      <a:endParaRPr lang="en-US" noProof="0" dirty="0"/>
                    </a:p>
                  </a:txBody>
                  <a:tcPr/>
                </a:tc>
                <a:tc>
                  <a:txBody>
                    <a:bodyPr/>
                    <a:lstStyle/>
                    <a:p>
                      <a:r>
                        <a:rPr lang="en-US" noProof="0" dirty="0"/>
                        <a:t>…</a:t>
                      </a:r>
                    </a:p>
                  </a:txBody>
                  <a:tcPr/>
                </a:tc>
                <a:tc vMerge="1">
                  <a:txBody>
                    <a:bodyPr/>
                    <a:lstStyle/>
                    <a:p>
                      <a:endParaRPr lang="en-US" noProof="0" dirty="0"/>
                    </a:p>
                  </a:txBody>
                  <a:tcPr/>
                </a:tc>
                <a:extLst>
                  <a:ext uri="{0D108BD9-81ED-4DB2-BD59-A6C34878D82A}">
                    <a16:rowId xmlns:a16="http://schemas.microsoft.com/office/drawing/2014/main" val="168069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Data low</a:t>
                      </a:r>
                      <a:endParaRPr lang="en-US" noProof="0" dirty="0"/>
                    </a:p>
                  </a:txBody>
                  <a:tcPr/>
                </a:tc>
                <a:tc>
                  <a:txBody>
                    <a:bodyPr/>
                    <a:lstStyle/>
                    <a:p>
                      <a:r>
                        <a:rPr lang="en-US" noProof="0" dirty="0"/>
                        <a:t>0x04</a:t>
                      </a:r>
                    </a:p>
                  </a:txBody>
                  <a:tcPr/>
                </a:tc>
                <a:tc vMerge="1">
                  <a:txBody>
                    <a:bodyPr/>
                    <a:lstStyle/>
                    <a:p>
                      <a:endParaRPr lang="en-US" noProof="0" dirty="0"/>
                    </a:p>
                  </a:txBody>
                  <a:tcPr/>
                </a:tc>
                <a:extLst>
                  <a:ext uri="{0D108BD9-81ED-4DB2-BD59-A6C34878D82A}">
                    <a16:rowId xmlns:a16="http://schemas.microsoft.com/office/drawing/2014/main" val="2044994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Error Check</a:t>
                      </a:r>
                      <a:endParaRPr lang="en-US" noProof="0" dirty="0"/>
                    </a:p>
                  </a:txBody>
                  <a:tcPr/>
                </a:tc>
                <a:tc>
                  <a:txBody>
                    <a:bodyPr/>
                    <a:lstStyle/>
                    <a:p>
                      <a:r>
                        <a:rPr lang="en-US" noProof="0"/>
                        <a:t>CRC</a:t>
                      </a:r>
                    </a:p>
                  </a:txBody>
                  <a:tcPr/>
                </a:tc>
                <a:tc>
                  <a:txBody>
                    <a:bodyPr/>
                    <a:lstStyle/>
                    <a:p>
                      <a:endParaRPr lang="en-US" noProof="0" dirty="0"/>
                    </a:p>
                  </a:txBody>
                  <a:tcPr/>
                </a:tc>
                <a:extLst>
                  <a:ext uri="{0D108BD9-81ED-4DB2-BD59-A6C34878D82A}">
                    <a16:rowId xmlns:a16="http://schemas.microsoft.com/office/drawing/2014/main" val="83169444"/>
                  </a:ext>
                </a:extLst>
              </a:tr>
            </a:tbl>
          </a:graphicData>
        </a:graphic>
      </p:graphicFrame>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6404302" y="4691046"/>
            <a:ext cx="5146567" cy="545673"/>
          </a:xfrm>
          <a:prstGeom prst="rect">
            <a:avLst/>
          </a:prstGeom>
        </p:spPr>
        <p:txBody>
          <a:bodyPr vert="horz" lIns="91440" tIns="45720" rIns="91440" bIns="45720" rtlCol="0">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Slave 1 returns its 64 bits unique ID</a:t>
            </a:r>
          </a:p>
        </p:txBody>
      </p:sp>
    </p:spTree>
    <p:extLst>
      <p:ext uri="{BB962C8B-B14F-4D97-AF65-F5344CB8AC3E}">
        <p14:creationId xmlns:p14="http://schemas.microsoft.com/office/powerpoint/2010/main" val="260229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Slave identification command (3/4)</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12</a:t>
            </a:fld>
            <a:endParaRPr lang="en-CH" dirty="0"/>
          </a:p>
        </p:txBody>
      </p:sp>
      <p:sp>
        <p:nvSpPr>
          <p:cNvPr id="4" name="ZoneTexte 3">
            <a:extLst>
              <a:ext uri="{FF2B5EF4-FFF2-40B4-BE49-F238E27FC236}">
                <a16:creationId xmlns:a16="http://schemas.microsoft.com/office/drawing/2014/main" id="{0A7B43A8-E53A-1CE9-DB39-801CF3E083D5}"/>
              </a:ext>
            </a:extLst>
          </p:cNvPr>
          <p:cNvSpPr txBox="1"/>
          <p:nvPr/>
        </p:nvSpPr>
        <p:spPr>
          <a:xfrm>
            <a:off x="1618593" y="1555531"/>
            <a:ext cx="1776248" cy="369332"/>
          </a:xfrm>
          <a:prstGeom prst="rect">
            <a:avLst/>
          </a:prstGeom>
          <a:noFill/>
          <a:ln>
            <a:solidFill>
              <a:schemeClr val="accent1"/>
            </a:solidFill>
          </a:ln>
        </p:spPr>
        <p:txBody>
          <a:bodyPr wrap="square" rtlCol="0">
            <a:spAutoFit/>
          </a:bodyPr>
          <a:lstStyle/>
          <a:p>
            <a:pPr algn="ctr"/>
            <a:r>
              <a:rPr lang="en-US" dirty="0"/>
              <a:t>Master</a:t>
            </a:r>
          </a:p>
        </p:txBody>
      </p:sp>
      <p:cxnSp>
        <p:nvCxnSpPr>
          <p:cNvPr id="9" name="Connecteur droit 8">
            <a:extLst>
              <a:ext uri="{FF2B5EF4-FFF2-40B4-BE49-F238E27FC236}">
                <a16:creationId xmlns:a16="http://schemas.microsoft.com/office/drawing/2014/main" id="{1ED6A703-3591-E1A6-2A08-05FF2931574B}"/>
              </a:ext>
            </a:extLst>
          </p:cNvPr>
          <p:cNvCxnSpPr>
            <a:stCxn id="4" idx="2"/>
          </p:cNvCxnSpPr>
          <p:nvPr/>
        </p:nvCxnSpPr>
        <p:spPr>
          <a:xfrm flipH="1">
            <a:off x="250146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DA70FE5-E97F-0641-6579-53B22287BFC2}"/>
              </a:ext>
            </a:extLst>
          </p:cNvPr>
          <p:cNvCxnSpPr/>
          <p:nvPr/>
        </p:nvCxnSpPr>
        <p:spPr>
          <a:xfrm>
            <a:off x="2501462" y="2439437"/>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2A91544-05CE-7479-35FB-B1C4DA210BD0}"/>
              </a:ext>
            </a:extLst>
          </p:cNvPr>
          <p:cNvSpPr txBox="1"/>
          <p:nvPr/>
        </p:nvSpPr>
        <p:spPr>
          <a:xfrm>
            <a:off x="5037151" y="2070105"/>
            <a:ext cx="2464714" cy="369332"/>
          </a:xfrm>
          <a:prstGeom prst="rect">
            <a:avLst/>
          </a:prstGeom>
          <a:noFill/>
        </p:spPr>
        <p:txBody>
          <a:bodyPr wrap="none" rtlCol="0">
            <a:spAutoFit/>
          </a:bodyPr>
          <a:lstStyle/>
          <a:p>
            <a:r>
              <a:rPr lang="en-US" dirty="0"/>
              <a:t>Slave 0x0F identification</a:t>
            </a:r>
          </a:p>
        </p:txBody>
      </p:sp>
      <p:sp>
        <p:nvSpPr>
          <p:cNvPr id="3" name="Arc 2">
            <a:extLst>
              <a:ext uri="{FF2B5EF4-FFF2-40B4-BE49-F238E27FC236}">
                <a16:creationId xmlns:a16="http://schemas.microsoft.com/office/drawing/2014/main" id="{099E0A7E-4155-E96E-AAE3-8F131D662262}"/>
              </a:ext>
            </a:extLst>
          </p:cNvPr>
          <p:cNvSpPr/>
          <p:nvPr/>
        </p:nvSpPr>
        <p:spPr>
          <a:xfrm flipH="1">
            <a:off x="1937970" y="2434958"/>
            <a:ext cx="1126398" cy="667434"/>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ZoneTexte 4">
            <a:extLst>
              <a:ext uri="{FF2B5EF4-FFF2-40B4-BE49-F238E27FC236}">
                <a16:creationId xmlns:a16="http://schemas.microsoft.com/office/drawing/2014/main" id="{0F2BE2A2-6B20-4CFA-A6FE-F7021C7BE174}"/>
              </a:ext>
            </a:extLst>
          </p:cNvPr>
          <p:cNvSpPr txBox="1"/>
          <p:nvPr/>
        </p:nvSpPr>
        <p:spPr>
          <a:xfrm>
            <a:off x="2501462" y="3016939"/>
            <a:ext cx="5817477" cy="369332"/>
          </a:xfrm>
          <a:prstGeom prst="rect">
            <a:avLst/>
          </a:prstGeom>
          <a:noFill/>
        </p:spPr>
        <p:txBody>
          <a:bodyPr wrap="square" rtlCol="0">
            <a:spAutoFit/>
          </a:bodyPr>
          <a:lstStyle/>
          <a:p>
            <a:r>
              <a:rPr lang="en-US" dirty="0"/>
              <a:t>Timeout </a:t>
            </a:r>
            <a:r>
              <a:rPr lang="en-US" dirty="0">
                <a:sym typeface="Wingdings" pitchFamily="2" charset="2"/>
              </a:rPr>
              <a:t> No slave 0x0F detected, continue searching</a:t>
            </a:r>
            <a:endParaRPr lang="en-US" dirty="0"/>
          </a:p>
        </p:txBody>
      </p:sp>
      <p:sp>
        <p:nvSpPr>
          <p:cNvPr id="12" name="ZoneTexte 11">
            <a:extLst>
              <a:ext uri="{FF2B5EF4-FFF2-40B4-BE49-F238E27FC236}">
                <a16:creationId xmlns:a16="http://schemas.microsoft.com/office/drawing/2014/main" id="{4DDF60BF-78DB-9EDE-0803-D0F8CF4F6919}"/>
              </a:ext>
            </a:extLst>
          </p:cNvPr>
          <p:cNvSpPr txBox="1"/>
          <p:nvPr/>
        </p:nvSpPr>
        <p:spPr>
          <a:xfrm>
            <a:off x="8177048" y="1391886"/>
            <a:ext cx="1776248" cy="369332"/>
          </a:xfrm>
          <a:prstGeom prst="rect">
            <a:avLst/>
          </a:prstGeom>
          <a:noFill/>
          <a:ln>
            <a:solidFill>
              <a:schemeClr val="accent1"/>
            </a:solidFill>
          </a:ln>
        </p:spPr>
        <p:txBody>
          <a:bodyPr wrap="square" rtlCol="0">
            <a:spAutoFit/>
          </a:bodyPr>
          <a:lstStyle/>
          <a:p>
            <a:pPr algn="ctr"/>
            <a:r>
              <a:rPr lang="en-US" dirty="0"/>
              <a:t>Slave 0x10</a:t>
            </a:r>
          </a:p>
        </p:txBody>
      </p:sp>
      <p:sp>
        <p:nvSpPr>
          <p:cNvPr id="15" name="ZoneTexte 14">
            <a:extLst>
              <a:ext uri="{FF2B5EF4-FFF2-40B4-BE49-F238E27FC236}">
                <a16:creationId xmlns:a16="http://schemas.microsoft.com/office/drawing/2014/main" id="{E6DBDEB2-2D5B-9348-F0E3-5419DEA88582}"/>
              </a:ext>
            </a:extLst>
          </p:cNvPr>
          <p:cNvSpPr txBox="1"/>
          <p:nvPr/>
        </p:nvSpPr>
        <p:spPr>
          <a:xfrm>
            <a:off x="10063654" y="1406185"/>
            <a:ext cx="1776248" cy="369332"/>
          </a:xfrm>
          <a:prstGeom prst="rect">
            <a:avLst/>
          </a:prstGeom>
          <a:noFill/>
          <a:ln>
            <a:solidFill>
              <a:schemeClr val="accent1"/>
            </a:solidFill>
          </a:ln>
        </p:spPr>
        <p:txBody>
          <a:bodyPr wrap="square" rtlCol="0">
            <a:spAutoFit/>
          </a:bodyPr>
          <a:lstStyle/>
          <a:p>
            <a:pPr algn="ctr"/>
            <a:r>
              <a:rPr lang="en-US" dirty="0"/>
              <a:t>Slave 0x07</a:t>
            </a:r>
          </a:p>
        </p:txBody>
      </p:sp>
      <p:cxnSp>
        <p:nvCxnSpPr>
          <p:cNvPr id="16" name="Connecteur droit 15">
            <a:extLst>
              <a:ext uri="{FF2B5EF4-FFF2-40B4-BE49-F238E27FC236}">
                <a16:creationId xmlns:a16="http://schemas.microsoft.com/office/drawing/2014/main" id="{C7E4DC10-BA53-9362-2B31-F982F5228A7F}"/>
              </a:ext>
            </a:extLst>
          </p:cNvPr>
          <p:cNvCxnSpPr/>
          <p:nvPr/>
        </p:nvCxnSpPr>
        <p:spPr>
          <a:xfrm flipH="1">
            <a:off x="9065172" y="1761217"/>
            <a:ext cx="5255" cy="34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13E3254-6811-0DE8-9D3D-622EF13EEC7D}"/>
              </a:ext>
            </a:extLst>
          </p:cNvPr>
          <p:cNvCxnSpPr/>
          <p:nvPr/>
        </p:nvCxnSpPr>
        <p:spPr>
          <a:xfrm flipH="1">
            <a:off x="10943680" y="1781475"/>
            <a:ext cx="5255" cy="34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EB0407D-65B6-7055-BE0E-6921A9CF9537}"/>
              </a:ext>
            </a:extLst>
          </p:cNvPr>
          <p:cNvCxnSpPr>
            <a:cxnSpLocks/>
          </p:cNvCxnSpPr>
          <p:nvPr/>
        </p:nvCxnSpPr>
        <p:spPr>
          <a:xfrm>
            <a:off x="2501462" y="2441247"/>
            <a:ext cx="8442218"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5477AC58-3A14-FD7C-F035-E7B3DA3EADD9}"/>
              </a:ext>
            </a:extLst>
          </p:cNvPr>
          <p:cNvCxnSpPr>
            <a:cxnSpLocks/>
          </p:cNvCxnSpPr>
          <p:nvPr/>
        </p:nvCxnSpPr>
        <p:spPr>
          <a:xfrm>
            <a:off x="2513158" y="3823678"/>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5DA338D-F090-61C8-B1AD-28F497C4330C}"/>
              </a:ext>
            </a:extLst>
          </p:cNvPr>
          <p:cNvSpPr txBox="1"/>
          <p:nvPr/>
        </p:nvSpPr>
        <p:spPr>
          <a:xfrm>
            <a:off x="5048847" y="3421563"/>
            <a:ext cx="2464714" cy="369332"/>
          </a:xfrm>
          <a:prstGeom prst="rect">
            <a:avLst/>
          </a:prstGeom>
          <a:noFill/>
        </p:spPr>
        <p:txBody>
          <a:bodyPr wrap="none" rtlCol="0">
            <a:spAutoFit/>
          </a:bodyPr>
          <a:lstStyle/>
          <a:p>
            <a:r>
              <a:rPr lang="en-US" dirty="0"/>
              <a:t>Slave 0x10 identification</a:t>
            </a:r>
          </a:p>
        </p:txBody>
      </p:sp>
      <p:cxnSp>
        <p:nvCxnSpPr>
          <p:cNvPr id="24" name="Connecteur droit avec flèche 23">
            <a:extLst>
              <a:ext uri="{FF2B5EF4-FFF2-40B4-BE49-F238E27FC236}">
                <a16:creationId xmlns:a16="http://schemas.microsoft.com/office/drawing/2014/main" id="{43F5D76F-33FF-7E9E-E0DC-43A3BD165DE4}"/>
              </a:ext>
            </a:extLst>
          </p:cNvPr>
          <p:cNvCxnSpPr>
            <a:cxnSpLocks/>
          </p:cNvCxnSpPr>
          <p:nvPr/>
        </p:nvCxnSpPr>
        <p:spPr>
          <a:xfrm flipH="1">
            <a:off x="2513158" y="4558666"/>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2DAF5CB-7456-6EF2-481A-B9BDAA741FED}"/>
              </a:ext>
            </a:extLst>
          </p:cNvPr>
          <p:cNvSpPr/>
          <p:nvPr/>
        </p:nvSpPr>
        <p:spPr>
          <a:xfrm>
            <a:off x="8477779" y="3830528"/>
            <a:ext cx="1150890" cy="728138"/>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ZoneTexte 27">
            <a:extLst>
              <a:ext uri="{FF2B5EF4-FFF2-40B4-BE49-F238E27FC236}">
                <a16:creationId xmlns:a16="http://schemas.microsoft.com/office/drawing/2014/main" id="{0998AD3C-DAA4-6CCB-DB35-EEC18C9FA753}"/>
              </a:ext>
            </a:extLst>
          </p:cNvPr>
          <p:cNvSpPr txBox="1"/>
          <p:nvPr/>
        </p:nvSpPr>
        <p:spPr>
          <a:xfrm>
            <a:off x="5019837" y="4158144"/>
            <a:ext cx="2867388" cy="369332"/>
          </a:xfrm>
          <a:prstGeom prst="rect">
            <a:avLst/>
          </a:prstGeom>
          <a:noFill/>
        </p:spPr>
        <p:txBody>
          <a:bodyPr wrap="none" rtlCol="0">
            <a:spAutoFit/>
          </a:bodyPr>
          <a:lstStyle/>
          <a:p>
            <a:r>
              <a:rPr lang="en-US" dirty="0"/>
              <a:t>Slave 0x10 returns unique ID</a:t>
            </a:r>
          </a:p>
        </p:txBody>
      </p:sp>
      <p:sp>
        <p:nvSpPr>
          <p:cNvPr id="29" name="ZoneTexte 28">
            <a:extLst>
              <a:ext uri="{FF2B5EF4-FFF2-40B4-BE49-F238E27FC236}">
                <a16:creationId xmlns:a16="http://schemas.microsoft.com/office/drawing/2014/main" id="{28A6269E-E38C-E8F5-51A0-1A9711B626FB}"/>
              </a:ext>
            </a:extLst>
          </p:cNvPr>
          <p:cNvSpPr txBox="1"/>
          <p:nvPr/>
        </p:nvSpPr>
        <p:spPr>
          <a:xfrm>
            <a:off x="2499530" y="4838389"/>
            <a:ext cx="5199853" cy="369332"/>
          </a:xfrm>
          <a:prstGeom prst="rect">
            <a:avLst/>
          </a:prstGeom>
          <a:noFill/>
        </p:spPr>
        <p:txBody>
          <a:bodyPr wrap="square" rtlCol="0">
            <a:spAutoFit/>
          </a:bodyPr>
          <a:lstStyle/>
          <a:p>
            <a:r>
              <a:rPr lang="en-US" dirty="0"/>
              <a:t>Correct CRC. Add slave 0x10 in the valid identified list</a:t>
            </a:r>
          </a:p>
        </p:txBody>
      </p:sp>
      <p:cxnSp>
        <p:nvCxnSpPr>
          <p:cNvPr id="30" name="Connecteur droit avec flèche 29">
            <a:extLst>
              <a:ext uri="{FF2B5EF4-FFF2-40B4-BE49-F238E27FC236}">
                <a16:creationId xmlns:a16="http://schemas.microsoft.com/office/drawing/2014/main" id="{39F1061C-AF5F-E6B1-B07E-B3EF1280BDE4}"/>
              </a:ext>
            </a:extLst>
          </p:cNvPr>
          <p:cNvCxnSpPr>
            <a:cxnSpLocks/>
          </p:cNvCxnSpPr>
          <p:nvPr/>
        </p:nvCxnSpPr>
        <p:spPr>
          <a:xfrm>
            <a:off x="2506717" y="3830528"/>
            <a:ext cx="8442218"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9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Slave identification command (4/4)</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13</a:t>
            </a:fld>
            <a:endParaRPr lang="en-CH" dirty="0"/>
          </a:p>
        </p:txBody>
      </p:sp>
      <p:sp>
        <p:nvSpPr>
          <p:cNvPr id="4" name="ZoneTexte 3">
            <a:extLst>
              <a:ext uri="{FF2B5EF4-FFF2-40B4-BE49-F238E27FC236}">
                <a16:creationId xmlns:a16="http://schemas.microsoft.com/office/drawing/2014/main" id="{0A7B43A8-E53A-1CE9-DB39-801CF3E083D5}"/>
              </a:ext>
            </a:extLst>
          </p:cNvPr>
          <p:cNvSpPr txBox="1"/>
          <p:nvPr/>
        </p:nvSpPr>
        <p:spPr>
          <a:xfrm>
            <a:off x="1618593" y="1555531"/>
            <a:ext cx="1776248" cy="369332"/>
          </a:xfrm>
          <a:prstGeom prst="rect">
            <a:avLst/>
          </a:prstGeom>
          <a:solidFill>
            <a:schemeClr val="bg1"/>
          </a:solidFill>
          <a:ln>
            <a:solidFill>
              <a:schemeClr val="accent1"/>
            </a:solidFill>
          </a:ln>
        </p:spPr>
        <p:txBody>
          <a:bodyPr wrap="square" rtlCol="0">
            <a:spAutoFit/>
          </a:bodyPr>
          <a:lstStyle/>
          <a:p>
            <a:pPr algn="ctr"/>
            <a:r>
              <a:rPr lang="en-US" dirty="0"/>
              <a:t>Master</a:t>
            </a:r>
          </a:p>
        </p:txBody>
      </p:sp>
      <p:cxnSp>
        <p:nvCxnSpPr>
          <p:cNvPr id="9" name="Connecteur droit 8">
            <a:extLst>
              <a:ext uri="{FF2B5EF4-FFF2-40B4-BE49-F238E27FC236}">
                <a16:creationId xmlns:a16="http://schemas.microsoft.com/office/drawing/2014/main" id="{1ED6A703-3591-E1A6-2A08-05FF2931574B}"/>
              </a:ext>
            </a:extLst>
          </p:cNvPr>
          <p:cNvCxnSpPr>
            <a:stCxn id="4" idx="2"/>
          </p:cNvCxnSpPr>
          <p:nvPr/>
        </p:nvCxnSpPr>
        <p:spPr>
          <a:xfrm flipH="1">
            <a:off x="250146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DA70FE5-E97F-0641-6579-53B22287BFC2}"/>
              </a:ext>
            </a:extLst>
          </p:cNvPr>
          <p:cNvCxnSpPr/>
          <p:nvPr/>
        </p:nvCxnSpPr>
        <p:spPr>
          <a:xfrm>
            <a:off x="2501462" y="2439437"/>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2A91544-05CE-7479-35FB-B1C4DA210BD0}"/>
              </a:ext>
            </a:extLst>
          </p:cNvPr>
          <p:cNvSpPr txBox="1"/>
          <p:nvPr/>
        </p:nvSpPr>
        <p:spPr>
          <a:xfrm>
            <a:off x="5037151" y="2070105"/>
            <a:ext cx="2464714" cy="369332"/>
          </a:xfrm>
          <a:prstGeom prst="rect">
            <a:avLst/>
          </a:prstGeom>
          <a:noFill/>
        </p:spPr>
        <p:txBody>
          <a:bodyPr wrap="none" rtlCol="0">
            <a:spAutoFit/>
          </a:bodyPr>
          <a:lstStyle/>
          <a:p>
            <a:r>
              <a:rPr lang="en-US" dirty="0"/>
              <a:t>Slave 0x10 identification</a:t>
            </a:r>
          </a:p>
        </p:txBody>
      </p:sp>
      <p:sp>
        <p:nvSpPr>
          <p:cNvPr id="12" name="ZoneTexte 11">
            <a:extLst>
              <a:ext uri="{FF2B5EF4-FFF2-40B4-BE49-F238E27FC236}">
                <a16:creationId xmlns:a16="http://schemas.microsoft.com/office/drawing/2014/main" id="{4DDF60BF-78DB-9EDE-0803-D0F8CF4F6919}"/>
              </a:ext>
            </a:extLst>
          </p:cNvPr>
          <p:cNvSpPr txBox="1"/>
          <p:nvPr/>
        </p:nvSpPr>
        <p:spPr>
          <a:xfrm>
            <a:off x="8177048" y="1391886"/>
            <a:ext cx="1776248" cy="369332"/>
          </a:xfrm>
          <a:prstGeom prst="rect">
            <a:avLst/>
          </a:prstGeom>
          <a:solidFill>
            <a:schemeClr val="bg1"/>
          </a:solidFill>
          <a:ln>
            <a:solidFill>
              <a:schemeClr val="accent1"/>
            </a:solidFill>
          </a:ln>
        </p:spPr>
        <p:txBody>
          <a:bodyPr wrap="square" rtlCol="0">
            <a:spAutoFit/>
          </a:bodyPr>
          <a:lstStyle/>
          <a:p>
            <a:pPr algn="ctr"/>
            <a:r>
              <a:rPr lang="en-US" dirty="0"/>
              <a:t>Slave 0x10</a:t>
            </a:r>
          </a:p>
        </p:txBody>
      </p:sp>
      <p:sp>
        <p:nvSpPr>
          <p:cNvPr id="15" name="ZoneTexte 14">
            <a:extLst>
              <a:ext uri="{FF2B5EF4-FFF2-40B4-BE49-F238E27FC236}">
                <a16:creationId xmlns:a16="http://schemas.microsoft.com/office/drawing/2014/main" id="{E6DBDEB2-2D5B-9348-F0E3-5419DEA88582}"/>
              </a:ext>
            </a:extLst>
          </p:cNvPr>
          <p:cNvSpPr txBox="1"/>
          <p:nvPr/>
        </p:nvSpPr>
        <p:spPr>
          <a:xfrm>
            <a:off x="10063654" y="1406185"/>
            <a:ext cx="1776248" cy="369332"/>
          </a:xfrm>
          <a:prstGeom prst="rect">
            <a:avLst/>
          </a:prstGeom>
          <a:solidFill>
            <a:schemeClr val="bg1"/>
          </a:solidFill>
          <a:ln>
            <a:solidFill>
              <a:schemeClr val="accent1"/>
            </a:solidFill>
          </a:ln>
        </p:spPr>
        <p:txBody>
          <a:bodyPr wrap="square" rtlCol="0">
            <a:spAutoFit/>
          </a:bodyPr>
          <a:lstStyle/>
          <a:p>
            <a:pPr algn="ctr"/>
            <a:r>
              <a:rPr lang="en-US" dirty="0"/>
              <a:t>Slave 0x10</a:t>
            </a:r>
          </a:p>
        </p:txBody>
      </p:sp>
      <p:cxnSp>
        <p:nvCxnSpPr>
          <p:cNvPr id="16" name="Connecteur droit 15">
            <a:extLst>
              <a:ext uri="{FF2B5EF4-FFF2-40B4-BE49-F238E27FC236}">
                <a16:creationId xmlns:a16="http://schemas.microsoft.com/office/drawing/2014/main" id="{C7E4DC10-BA53-9362-2B31-F982F5228A7F}"/>
              </a:ext>
            </a:extLst>
          </p:cNvPr>
          <p:cNvCxnSpPr>
            <a:cxnSpLocks/>
          </p:cNvCxnSpPr>
          <p:nvPr/>
        </p:nvCxnSpPr>
        <p:spPr>
          <a:xfrm>
            <a:off x="9070427" y="1761217"/>
            <a:ext cx="0" cy="4061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13E3254-6811-0DE8-9D3D-622EF13EEC7D}"/>
              </a:ext>
            </a:extLst>
          </p:cNvPr>
          <p:cNvCxnSpPr>
            <a:cxnSpLocks/>
          </p:cNvCxnSpPr>
          <p:nvPr/>
        </p:nvCxnSpPr>
        <p:spPr>
          <a:xfrm>
            <a:off x="10948935" y="1781475"/>
            <a:ext cx="0" cy="4041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EB0407D-65B6-7055-BE0E-6921A9CF9537}"/>
              </a:ext>
            </a:extLst>
          </p:cNvPr>
          <p:cNvCxnSpPr>
            <a:cxnSpLocks/>
          </p:cNvCxnSpPr>
          <p:nvPr/>
        </p:nvCxnSpPr>
        <p:spPr>
          <a:xfrm>
            <a:off x="2501462" y="2441247"/>
            <a:ext cx="8442218"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43F5D76F-33FF-7E9E-E0DC-43A3BD165DE4}"/>
              </a:ext>
            </a:extLst>
          </p:cNvPr>
          <p:cNvCxnSpPr>
            <a:cxnSpLocks/>
          </p:cNvCxnSpPr>
          <p:nvPr/>
        </p:nvCxnSpPr>
        <p:spPr>
          <a:xfrm flipH="1">
            <a:off x="2513158" y="3180435"/>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2DAF5CB-7456-6EF2-481A-B9BDAA741FED}"/>
              </a:ext>
            </a:extLst>
          </p:cNvPr>
          <p:cNvSpPr/>
          <p:nvPr/>
        </p:nvSpPr>
        <p:spPr>
          <a:xfrm>
            <a:off x="8477779" y="2452297"/>
            <a:ext cx="1150890" cy="728138"/>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ZoneTexte 27">
            <a:extLst>
              <a:ext uri="{FF2B5EF4-FFF2-40B4-BE49-F238E27FC236}">
                <a16:creationId xmlns:a16="http://schemas.microsoft.com/office/drawing/2014/main" id="{0998AD3C-DAA4-6CCB-DB35-EEC18C9FA753}"/>
              </a:ext>
            </a:extLst>
          </p:cNvPr>
          <p:cNvSpPr txBox="1"/>
          <p:nvPr/>
        </p:nvSpPr>
        <p:spPr>
          <a:xfrm>
            <a:off x="5019837" y="2779913"/>
            <a:ext cx="2867388" cy="369332"/>
          </a:xfrm>
          <a:prstGeom prst="rect">
            <a:avLst/>
          </a:prstGeom>
          <a:noFill/>
        </p:spPr>
        <p:txBody>
          <a:bodyPr wrap="none" rtlCol="0">
            <a:spAutoFit/>
          </a:bodyPr>
          <a:lstStyle/>
          <a:p>
            <a:r>
              <a:rPr lang="en-US" dirty="0"/>
              <a:t>Slave 0x10 returns unique ID</a:t>
            </a:r>
          </a:p>
        </p:txBody>
      </p:sp>
      <p:sp>
        <p:nvSpPr>
          <p:cNvPr id="29" name="ZoneTexte 28">
            <a:extLst>
              <a:ext uri="{FF2B5EF4-FFF2-40B4-BE49-F238E27FC236}">
                <a16:creationId xmlns:a16="http://schemas.microsoft.com/office/drawing/2014/main" id="{28A6269E-E38C-E8F5-51A0-1A9711B626FB}"/>
              </a:ext>
            </a:extLst>
          </p:cNvPr>
          <p:cNvSpPr txBox="1"/>
          <p:nvPr/>
        </p:nvSpPr>
        <p:spPr>
          <a:xfrm>
            <a:off x="2501462" y="3399807"/>
            <a:ext cx="6581408" cy="369332"/>
          </a:xfrm>
          <a:prstGeom prst="rect">
            <a:avLst/>
          </a:prstGeom>
          <a:noFill/>
        </p:spPr>
        <p:txBody>
          <a:bodyPr wrap="square" rtlCol="0">
            <a:spAutoFit/>
          </a:bodyPr>
          <a:lstStyle/>
          <a:p>
            <a:r>
              <a:rPr lang="en-US" dirty="0"/>
              <a:t>Invalid CRC. Probable cause is multiple slaves with ID =  0x10</a:t>
            </a:r>
          </a:p>
        </p:txBody>
      </p:sp>
      <p:sp>
        <p:nvSpPr>
          <p:cNvPr id="10" name="Arc 9">
            <a:extLst>
              <a:ext uri="{FF2B5EF4-FFF2-40B4-BE49-F238E27FC236}">
                <a16:creationId xmlns:a16="http://schemas.microsoft.com/office/drawing/2014/main" id="{30C66FE4-C475-B8E0-A5B5-707CE23ABE6F}"/>
              </a:ext>
            </a:extLst>
          </p:cNvPr>
          <p:cNvSpPr/>
          <p:nvPr/>
        </p:nvSpPr>
        <p:spPr>
          <a:xfrm>
            <a:off x="10375692" y="2439436"/>
            <a:ext cx="1150890" cy="818761"/>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Connecteur droit avec flèche 10">
            <a:extLst>
              <a:ext uri="{FF2B5EF4-FFF2-40B4-BE49-F238E27FC236}">
                <a16:creationId xmlns:a16="http://schemas.microsoft.com/office/drawing/2014/main" id="{36632548-7993-97E0-4CE2-3253278919A8}"/>
              </a:ext>
            </a:extLst>
          </p:cNvPr>
          <p:cNvCxnSpPr>
            <a:cxnSpLocks/>
          </p:cNvCxnSpPr>
          <p:nvPr/>
        </p:nvCxnSpPr>
        <p:spPr>
          <a:xfrm flipH="1">
            <a:off x="2513158" y="3258197"/>
            <a:ext cx="8430522"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F0803804-6409-94A9-F145-7F5515640F98}"/>
              </a:ext>
            </a:extLst>
          </p:cNvPr>
          <p:cNvSpPr txBox="1"/>
          <p:nvPr/>
        </p:nvSpPr>
        <p:spPr>
          <a:xfrm>
            <a:off x="2513158" y="3959060"/>
            <a:ext cx="6568960" cy="646331"/>
          </a:xfrm>
          <a:prstGeom prst="rect">
            <a:avLst/>
          </a:prstGeom>
          <a:noFill/>
        </p:spPr>
        <p:txBody>
          <a:bodyPr wrap="square" rtlCol="0">
            <a:spAutoFit/>
          </a:bodyPr>
          <a:lstStyle/>
          <a:p>
            <a:pPr algn="ctr"/>
            <a:r>
              <a:rPr lang="en-US" dirty="0"/>
              <a:t>Reset Slave ID 0x10</a:t>
            </a:r>
          </a:p>
          <a:p>
            <a:pPr algn="ctr"/>
            <a:r>
              <a:rPr lang="en-US" dirty="0"/>
              <a:t>Mask is 0b0000000000000000</a:t>
            </a:r>
            <a:r>
              <a:rPr lang="en-US" dirty="0">
                <a:highlight>
                  <a:srgbClr val="FFFF00"/>
                </a:highlight>
              </a:rPr>
              <a:t>1</a:t>
            </a:r>
            <a:r>
              <a:rPr lang="en-US" dirty="0"/>
              <a:t>000000000000000</a:t>
            </a:r>
          </a:p>
        </p:txBody>
      </p:sp>
      <p:cxnSp>
        <p:nvCxnSpPr>
          <p:cNvPr id="8" name="Connecteur droit avec flèche 7">
            <a:extLst>
              <a:ext uri="{FF2B5EF4-FFF2-40B4-BE49-F238E27FC236}">
                <a16:creationId xmlns:a16="http://schemas.microsoft.com/office/drawing/2014/main" id="{3EBDA853-0924-A945-20FE-C808C2DDB892}"/>
              </a:ext>
            </a:extLst>
          </p:cNvPr>
          <p:cNvCxnSpPr/>
          <p:nvPr/>
        </p:nvCxnSpPr>
        <p:spPr>
          <a:xfrm>
            <a:off x="2513158" y="4281111"/>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91ED9D97-4902-9810-C19A-CD37366769AB}"/>
              </a:ext>
            </a:extLst>
          </p:cNvPr>
          <p:cNvSpPr txBox="1"/>
          <p:nvPr/>
        </p:nvSpPr>
        <p:spPr>
          <a:xfrm>
            <a:off x="8177048" y="4646674"/>
            <a:ext cx="1776248" cy="369332"/>
          </a:xfrm>
          <a:prstGeom prst="rect">
            <a:avLst/>
          </a:prstGeom>
          <a:solidFill>
            <a:schemeClr val="bg1"/>
          </a:solidFill>
          <a:ln>
            <a:solidFill>
              <a:schemeClr val="accent1"/>
            </a:solidFill>
          </a:ln>
        </p:spPr>
        <p:txBody>
          <a:bodyPr wrap="square" rtlCol="0">
            <a:spAutoFit/>
          </a:bodyPr>
          <a:lstStyle/>
          <a:p>
            <a:pPr algn="ctr"/>
            <a:r>
              <a:rPr lang="en-US" dirty="0"/>
              <a:t>Slave 0x04</a:t>
            </a:r>
          </a:p>
        </p:txBody>
      </p:sp>
      <p:sp>
        <p:nvSpPr>
          <p:cNvPr id="21" name="ZoneTexte 20">
            <a:extLst>
              <a:ext uri="{FF2B5EF4-FFF2-40B4-BE49-F238E27FC236}">
                <a16:creationId xmlns:a16="http://schemas.microsoft.com/office/drawing/2014/main" id="{C6D51B77-F894-7A41-2746-7F09C238F170}"/>
              </a:ext>
            </a:extLst>
          </p:cNvPr>
          <p:cNvSpPr txBox="1"/>
          <p:nvPr/>
        </p:nvSpPr>
        <p:spPr>
          <a:xfrm>
            <a:off x="10063654" y="4660973"/>
            <a:ext cx="1776248" cy="369332"/>
          </a:xfrm>
          <a:prstGeom prst="rect">
            <a:avLst/>
          </a:prstGeom>
          <a:solidFill>
            <a:schemeClr val="bg1"/>
          </a:solidFill>
          <a:ln>
            <a:solidFill>
              <a:schemeClr val="accent1"/>
            </a:solidFill>
          </a:ln>
        </p:spPr>
        <p:txBody>
          <a:bodyPr wrap="square" rtlCol="0">
            <a:spAutoFit/>
          </a:bodyPr>
          <a:lstStyle/>
          <a:p>
            <a:pPr algn="ctr"/>
            <a:r>
              <a:rPr lang="en-US" dirty="0"/>
              <a:t>Slave 0x0A</a:t>
            </a:r>
          </a:p>
        </p:txBody>
      </p:sp>
      <p:cxnSp>
        <p:nvCxnSpPr>
          <p:cNvPr id="26" name="Connecteur droit avec flèche 25">
            <a:extLst>
              <a:ext uri="{FF2B5EF4-FFF2-40B4-BE49-F238E27FC236}">
                <a16:creationId xmlns:a16="http://schemas.microsoft.com/office/drawing/2014/main" id="{B1A8659A-70A1-005B-6FDE-2816FFD1BD33}"/>
              </a:ext>
            </a:extLst>
          </p:cNvPr>
          <p:cNvCxnSpPr>
            <a:cxnSpLocks/>
          </p:cNvCxnSpPr>
          <p:nvPr/>
        </p:nvCxnSpPr>
        <p:spPr>
          <a:xfrm>
            <a:off x="2513158" y="4278702"/>
            <a:ext cx="8442218"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3C8E308C-35F7-253E-4141-A66769DE5179}"/>
              </a:ext>
            </a:extLst>
          </p:cNvPr>
          <p:cNvSpPr txBox="1">
            <a:spLocks/>
          </p:cNvSpPr>
          <p:nvPr/>
        </p:nvSpPr>
        <p:spPr>
          <a:xfrm>
            <a:off x="3206531" y="5258546"/>
            <a:ext cx="4981028" cy="734697"/>
          </a:xfrm>
          <a:prstGeom prst="rect">
            <a:avLst/>
          </a:prstGeom>
          <a:ln w="22225">
            <a:solidFill>
              <a:srgbClr val="FF0000"/>
            </a:solidFill>
          </a:ln>
        </p:spPr>
        <p:txBody>
          <a:bodyPr vert="horz" lIns="91440" tIns="45720" rIns="91440" bIns="45720" rtlCol="0" anchor="ctr">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Note that slaves should take a random ID</a:t>
            </a:r>
            <a:br>
              <a:rPr lang="en-US" sz="2000" dirty="0"/>
            </a:br>
            <a:r>
              <a:rPr lang="en-US" sz="2000" dirty="0"/>
              <a:t>between 1 and 33</a:t>
            </a:r>
          </a:p>
        </p:txBody>
      </p:sp>
    </p:spTree>
    <p:extLst>
      <p:ext uri="{BB962C8B-B14F-4D97-AF65-F5344CB8AC3E}">
        <p14:creationId xmlns:p14="http://schemas.microsoft.com/office/powerpoint/2010/main" val="393729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Get the description of an option</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825625"/>
            <a:ext cx="5636172" cy="4351338"/>
          </a:xfrm>
        </p:spPr>
        <p:txBody>
          <a:bodyPr>
            <a:normAutofit fontScale="92500" lnSpcReduction="10000"/>
          </a:bodyPr>
          <a:lstStyle/>
          <a:p>
            <a:r>
              <a:rPr lang="en-US" dirty="0"/>
              <a:t>Broadcast not supported</a:t>
            </a:r>
          </a:p>
          <a:p>
            <a:r>
              <a:rPr lang="en-US" dirty="0"/>
              <a:t>Retrieve the description of an option </a:t>
            </a:r>
            <a:r>
              <a:rPr lang="en-US" strike="sngStrike" dirty="0">
                <a:highlight>
                  <a:srgbClr val="FFFF00"/>
                </a:highlight>
              </a:rPr>
              <a:t>in encrypted</a:t>
            </a:r>
            <a:r>
              <a:rPr lang="en-US" strike="sngStrike" dirty="0"/>
              <a:t> </a:t>
            </a:r>
            <a:r>
              <a:rPr lang="en-US" dirty="0"/>
              <a:t>JSON format</a:t>
            </a:r>
          </a:p>
          <a:p>
            <a:r>
              <a:rPr lang="en-US" dirty="0"/>
              <a:t>Index of the option address space starts at 0x20. Return an error if option index is out of bounds.</a:t>
            </a:r>
          </a:p>
          <a:p>
            <a:r>
              <a:rPr lang="en-US" dirty="0"/>
              <a:t>If option is successfully retrieved, option information will be stored in address space 0x200-0x2fe.</a:t>
            </a:r>
          </a:p>
          <a:p>
            <a:r>
              <a:rPr lang="en-US" dirty="0"/>
              <a:t>Return the memory size of the option information in the storage.</a:t>
            </a:r>
          </a:p>
          <a:p>
            <a:pPr marL="0" indent="0">
              <a:buNone/>
            </a:pPr>
            <a:endParaRPr lang="en-US" dirty="0"/>
          </a:p>
          <a:p>
            <a:endParaRPr lang="en-US"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14</a:t>
            </a:fld>
            <a:endParaRPr lang="en-US"/>
          </a:p>
        </p:txBody>
      </p:sp>
      <p:graphicFrame>
        <p:nvGraphicFramePr>
          <p:cNvPr id="4" name="Tableau 4">
            <a:extLst>
              <a:ext uri="{FF2B5EF4-FFF2-40B4-BE49-F238E27FC236}">
                <a16:creationId xmlns:a16="http://schemas.microsoft.com/office/drawing/2014/main" id="{A18243D2-CFD8-233D-79E2-8321730D2216}"/>
              </a:ext>
            </a:extLst>
          </p:cNvPr>
          <p:cNvGraphicFramePr>
            <a:graphicFrameLocks noGrp="1"/>
          </p:cNvGraphicFramePr>
          <p:nvPr>
            <p:extLst>
              <p:ext uri="{D42A27DB-BD31-4B8C-83A1-F6EECF244321}">
                <p14:modId xmlns:p14="http://schemas.microsoft.com/office/powerpoint/2010/main" val="578790460"/>
              </p:ext>
            </p:extLst>
          </p:nvPr>
        </p:nvGraphicFramePr>
        <p:xfrm>
          <a:off x="6372771" y="1669917"/>
          <a:ext cx="5209629" cy="2966720"/>
        </p:xfrm>
        <a:graphic>
          <a:graphicData uri="http://schemas.openxmlformats.org/drawingml/2006/table">
            <a:tbl>
              <a:tblPr firstRow="1" bandRow="1">
                <a:tableStyleId>{5C22544A-7EE6-4342-B048-85BDC9FD1C3A}</a:tableStyleId>
              </a:tblPr>
              <a:tblGrid>
                <a:gridCol w="2029773">
                  <a:extLst>
                    <a:ext uri="{9D8B030D-6E8A-4147-A177-3AD203B41FA5}">
                      <a16:colId xmlns:a16="http://schemas.microsoft.com/office/drawing/2014/main" val="2585929452"/>
                    </a:ext>
                  </a:extLst>
                </a:gridCol>
                <a:gridCol w="724661">
                  <a:extLst>
                    <a:ext uri="{9D8B030D-6E8A-4147-A177-3AD203B41FA5}">
                      <a16:colId xmlns:a16="http://schemas.microsoft.com/office/drawing/2014/main" val="3374621007"/>
                    </a:ext>
                  </a:extLst>
                </a:gridCol>
                <a:gridCol w="2455195">
                  <a:extLst>
                    <a:ext uri="{9D8B030D-6E8A-4147-A177-3AD203B41FA5}">
                      <a16:colId xmlns:a16="http://schemas.microsoft.com/office/drawing/2014/main" val="1787461965"/>
                    </a:ext>
                  </a:extLst>
                </a:gridCol>
              </a:tblGrid>
              <a:tr h="370840">
                <a:tc>
                  <a:txBody>
                    <a:bodyPr/>
                    <a:lstStyle/>
                    <a:p>
                      <a:r>
                        <a:rPr lang="en-US" noProof="0" dirty="0"/>
                        <a:t>Modbus QUERY</a:t>
                      </a:r>
                    </a:p>
                  </a:txBody>
                  <a:tcPr/>
                </a:tc>
                <a:tc>
                  <a:txBody>
                    <a:bodyPr/>
                    <a:lstStyle/>
                    <a:p>
                      <a:r>
                        <a:rPr lang="en-US" noProof="0"/>
                        <a:t>Value</a:t>
                      </a:r>
                    </a:p>
                  </a:txBody>
                  <a:tcPr/>
                </a:tc>
                <a:tc>
                  <a:txBody>
                    <a:bodyPr/>
                    <a:lstStyle/>
                    <a:p>
                      <a:r>
                        <a:rPr lang="en-US" noProof="0"/>
                        <a:t>Description</a:t>
                      </a:r>
                    </a:p>
                  </a:txBody>
                  <a:tcPr/>
                </a:tc>
                <a:extLst>
                  <a:ext uri="{0D108BD9-81ED-4DB2-BD59-A6C34878D82A}">
                    <a16:rowId xmlns:a16="http://schemas.microsoft.com/office/drawing/2014/main" val="2800792985"/>
                  </a:ext>
                </a:extLst>
              </a:tr>
              <a:tr h="370840">
                <a:tc>
                  <a:txBody>
                    <a:bodyPr/>
                    <a:lstStyle/>
                    <a:p>
                      <a:r>
                        <a:rPr lang="en-US" noProof="0"/>
                        <a:t>Slave address</a:t>
                      </a:r>
                    </a:p>
                  </a:txBody>
                  <a:tcPr/>
                </a:tc>
                <a:tc>
                  <a:txBody>
                    <a:bodyPr/>
                    <a:lstStyle/>
                    <a:p>
                      <a:r>
                        <a:rPr lang="en-US" noProof="0" dirty="0"/>
                        <a:t>0x01</a:t>
                      </a:r>
                    </a:p>
                  </a:txBody>
                  <a:tcPr/>
                </a:tc>
                <a:tc>
                  <a:txBody>
                    <a:bodyPr/>
                    <a:lstStyle/>
                    <a:p>
                      <a:r>
                        <a:rPr lang="en-US" sz="1800" noProof="0" dirty="0"/>
                        <a:t>Target slave with this ID</a:t>
                      </a:r>
                    </a:p>
                  </a:txBody>
                  <a:tcPr/>
                </a:tc>
                <a:extLst>
                  <a:ext uri="{0D108BD9-81ED-4DB2-BD59-A6C34878D82A}">
                    <a16:rowId xmlns:a16="http://schemas.microsoft.com/office/drawing/2014/main" val="1529369904"/>
                  </a:ext>
                </a:extLst>
              </a:tr>
              <a:tr h="370840">
                <a:tc>
                  <a:txBody>
                    <a:bodyPr/>
                    <a:lstStyle/>
                    <a:p>
                      <a:r>
                        <a:rPr lang="en-US" noProof="0"/>
                        <a:t>Function</a:t>
                      </a:r>
                    </a:p>
                  </a:txBody>
                  <a:tcPr/>
                </a:tc>
                <a:tc>
                  <a:txBody>
                    <a:bodyPr/>
                    <a:lstStyle/>
                    <a:p>
                      <a:r>
                        <a:rPr lang="en-US" noProof="0" dirty="0"/>
                        <a:t>0x04</a:t>
                      </a:r>
                    </a:p>
                  </a:txBody>
                  <a:tcPr/>
                </a:tc>
                <a:tc>
                  <a:txBody>
                    <a:bodyPr/>
                    <a:lstStyle/>
                    <a:p>
                      <a:r>
                        <a:rPr lang="en-US" noProof="0" dirty="0"/>
                        <a:t>Read Input Registers</a:t>
                      </a:r>
                    </a:p>
                  </a:txBody>
                  <a:tcPr/>
                </a:tc>
                <a:extLst>
                  <a:ext uri="{0D108BD9-81ED-4DB2-BD59-A6C34878D82A}">
                    <a16:rowId xmlns:a16="http://schemas.microsoft.com/office/drawing/2014/main" val="1232434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Hi </a:t>
                      </a:r>
                      <a:endParaRPr lang="en-US" noProof="0"/>
                    </a:p>
                  </a:txBody>
                  <a:tcPr/>
                </a:tc>
                <a:tc>
                  <a:txBody>
                    <a:bodyPr/>
                    <a:lstStyle/>
                    <a:p>
                      <a:r>
                        <a:rPr lang="en-US" noProof="0"/>
                        <a:t>0x00</a:t>
                      </a:r>
                    </a:p>
                  </a:txBody>
                  <a:tcPr/>
                </a:tc>
                <a:tc rowSpan="2">
                  <a:txBody>
                    <a:bodyPr/>
                    <a:lstStyle/>
                    <a:p>
                      <a:r>
                        <a:rPr lang="en-US" noProof="0" dirty="0"/>
                        <a:t>Get option1 info. cmd.</a:t>
                      </a:r>
                    </a:p>
                  </a:txBody>
                  <a:tcPr anchor="ctr"/>
                </a:tc>
                <a:extLst>
                  <a:ext uri="{0D108BD9-81ED-4DB2-BD59-A6C34878D82A}">
                    <a16:rowId xmlns:a16="http://schemas.microsoft.com/office/drawing/2014/main" val="3282105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Lo </a:t>
                      </a:r>
                      <a:endParaRPr lang="en-US" noProof="0"/>
                    </a:p>
                  </a:txBody>
                  <a:tcPr/>
                </a:tc>
                <a:tc>
                  <a:txBody>
                    <a:bodyPr/>
                    <a:lstStyle/>
                    <a:p>
                      <a:r>
                        <a:rPr lang="en-US" noProof="0" dirty="0"/>
                        <a:t>0x21</a:t>
                      </a:r>
                    </a:p>
                  </a:txBody>
                  <a:tcPr/>
                </a:tc>
                <a:tc vMerge="1">
                  <a:txBody>
                    <a:bodyPr/>
                    <a:lstStyle/>
                    <a:p>
                      <a:r>
                        <a:rPr lang="en-US" noProof="0" dirty="0"/>
                        <a:t>Get option1 info. cmd.</a:t>
                      </a:r>
                    </a:p>
                  </a:txBody>
                  <a:tcPr/>
                </a:tc>
                <a:extLst>
                  <a:ext uri="{0D108BD9-81ED-4DB2-BD59-A6C34878D82A}">
                    <a16:rowId xmlns:a16="http://schemas.microsoft.com/office/drawing/2014/main" val="1428400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No. of Points Hi </a:t>
                      </a:r>
                      <a:endParaRPr lang="en-US" noProof="0" dirty="0"/>
                    </a:p>
                  </a:txBody>
                  <a:tcPr/>
                </a:tc>
                <a:tc>
                  <a:txBody>
                    <a:bodyPr/>
                    <a:lstStyle/>
                    <a:p>
                      <a:r>
                        <a:rPr lang="en-US" noProof="0" dirty="0"/>
                        <a:t>0x00</a:t>
                      </a:r>
                    </a:p>
                  </a:txBody>
                  <a:tcPr/>
                </a:tc>
                <a:tc rowSpan="2">
                  <a:txBody>
                    <a:bodyPr/>
                    <a:lstStyle/>
                    <a:p>
                      <a:endParaRPr lang="en-US" noProof="0" dirty="0"/>
                    </a:p>
                  </a:txBody>
                  <a:tcPr/>
                </a:tc>
                <a:extLst>
                  <a:ext uri="{0D108BD9-81ED-4DB2-BD59-A6C34878D82A}">
                    <a16:rowId xmlns:a16="http://schemas.microsoft.com/office/drawing/2014/main" val="168069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No. of Points Lo </a:t>
                      </a:r>
                      <a:endParaRPr lang="en-US" noProof="0" dirty="0"/>
                    </a:p>
                  </a:txBody>
                  <a:tcPr/>
                </a:tc>
                <a:tc>
                  <a:txBody>
                    <a:bodyPr/>
                    <a:lstStyle/>
                    <a:p>
                      <a:r>
                        <a:rPr lang="en-US" noProof="0" dirty="0"/>
                        <a:t>0x01</a:t>
                      </a:r>
                    </a:p>
                  </a:txBody>
                  <a:tcPr/>
                </a:tc>
                <a:tc vMerge="1">
                  <a:txBody>
                    <a:bodyPr/>
                    <a:lstStyle/>
                    <a:p>
                      <a:endParaRPr lang="en-US" noProof="0" dirty="0"/>
                    </a:p>
                  </a:txBody>
                  <a:tcPr/>
                </a:tc>
                <a:extLst>
                  <a:ext uri="{0D108BD9-81ED-4DB2-BD59-A6C34878D82A}">
                    <a16:rowId xmlns:a16="http://schemas.microsoft.com/office/drawing/2014/main" val="2044994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Error Check</a:t>
                      </a:r>
                      <a:endParaRPr lang="en-US" noProof="0"/>
                    </a:p>
                  </a:txBody>
                  <a:tcPr/>
                </a:tc>
                <a:tc>
                  <a:txBody>
                    <a:bodyPr/>
                    <a:lstStyle/>
                    <a:p>
                      <a:r>
                        <a:rPr lang="en-US" noProof="0"/>
                        <a:t>CRC</a:t>
                      </a:r>
                    </a:p>
                  </a:txBody>
                  <a:tcPr/>
                </a:tc>
                <a:tc>
                  <a:txBody>
                    <a:bodyPr/>
                    <a:lstStyle/>
                    <a:p>
                      <a:endParaRPr lang="en-US" noProof="0" dirty="0"/>
                    </a:p>
                  </a:txBody>
                  <a:tcPr/>
                </a:tc>
                <a:extLst>
                  <a:ext uri="{0D108BD9-81ED-4DB2-BD59-A6C34878D82A}">
                    <a16:rowId xmlns:a16="http://schemas.microsoft.com/office/drawing/2014/main" val="83169444"/>
                  </a:ext>
                </a:extLst>
              </a:tr>
            </a:tbl>
          </a:graphicData>
        </a:graphic>
      </p:graphicFrame>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6435833" y="4792345"/>
            <a:ext cx="5146567" cy="545673"/>
          </a:xfrm>
          <a:prstGeom prst="rect">
            <a:avLst/>
          </a:prstGeom>
        </p:spPr>
        <p:txBody>
          <a:bodyPr vert="horz" lIns="91440" tIns="45720" rIns="91440" bIns="45720" rtlCol="0">
            <a:normAutofit fontScale="92500"/>
          </a:bodyPr>
          <a:lstStyle>
            <a:lvl1pPr marL="336600" indent="-336600" algn="l" defTabSz="914400" rtl="0" eaLnBrk="1" latinLnBrk="0" hangingPunct="1">
              <a:lnSpc>
                <a:spcPct val="90000"/>
              </a:lnSpc>
              <a:spcBef>
                <a:spcPts val="1000"/>
              </a:spcBef>
              <a:buFontTx/>
              <a:buBlip>
                <a:blip r:embed="rId3"/>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Ask slave 0x01 to retrieve description of Option[1]</a:t>
            </a:r>
          </a:p>
        </p:txBody>
      </p:sp>
    </p:spTree>
    <p:extLst>
      <p:ext uri="{BB962C8B-B14F-4D97-AF65-F5344CB8AC3E}">
        <p14:creationId xmlns:p14="http://schemas.microsoft.com/office/powerpoint/2010/main" val="347849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Error messages</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825625"/>
            <a:ext cx="6085490" cy="4351338"/>
          </a:xfrm>
        </p:spPr>
        <p:txBody>
          <a:bodyPr>
            <a:normAutofit/>
          </a:bodyPr>
          <a:lstStyle/>
          <a:p>
            <a:r>
              <a:rPr lang="en-US" dirty="0"/>
              <a:t>Error message will occur when:</a:t>
            </a:r>
          </a:p>
          <a:p>
            <a:pPr lvl="1"/>
            <a:r>
              <a:rPr lang="en-US" dirty="0"/>
              <a:t>Accessing an invalid memory space in R/W</a:t>
            </a:r>
          </a:p>
          <a:p>
            <a:pPr lvl="1"/>
            <a:r>
              <a:rPr lang="en-US" dirty="0"/>
              <a:t>Providing an invalid argument to the command</a:t>
            </a:r>
          </a:p>
          <a:p>
            <a:pPr lvl="1"/>
            <a:r>
              <a:rPr lang="en-US" dirty="0"/>
              <a:t>When reading at an invalid space, specify the “Byte Count” field at zero.</a:t>
            </a:r>
          </a:p>
          <a:p>
            <a:pPr lvl="1"/>
            <a:r>
              <a:rPr lang="en-US" dirty="0"/>
              <a:t>When writing at an invalid space, specify the “No. of Registers” field at zero.</a:t>
            </a:r>
          </a:p>
          <a:p>
            <a:r>
              <a:rPr lang="en-US" dirty="0"/>
              <a:t>Error will typically indicate that no data have been read or written</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15</a:t>
            </a:fld>
            <a:endParaRPr lang="en-CH" dirty="0"/>
          </a:p>
        </p:txBody>
      </p:sp>
      <p:graphicFrame>
        <p:nvGraphicFramePr>
          <p:cNvPr id="9" name="Tableau 4">
            <a:extLst>
              <a:ext uri="{FF2B5EF4-FFF2-40B4-BE49-F238E27FC236}">
                <a16:creationId xmlns:a16="http://schemas.microsoft.com/office/drawing/2014/main" id="{C2241724-ECD5-3320-DC56-5302D0FC8BCF}"/>
              </a:ext>
            </a:extLst>
          </p:cNvPr>
          <p:cNvGraphicFramePr>
            <a:graphicFrameLocks noGrp="1"/>
          </p:cNvGraphicFramePr>
          <p:nvPr>
            <p:extLst>
              <p:ext uri="{D42A27DB-BD31-4B8C-83A1-F6EECF244321}">
                <p14:modId xmlns:p14="http://schemas.microsoft.com/office/powerpoint/2010/main" val="2054559992"/>
              </p:ext>
            </p:extLst>
          </p:nvPr>
        </p:nvGraphicFramePr>
        <p:xfrm>
          <a:off x="7413027" y="1976996"/>
          <a:ext cx="3962400" cy="2661920"/>
        </p:xfrm>
        <a:graphic>
          <a:graphicData uri="http://schemas.openxmlformats.org/drawingml/2006/table">
            <a:tbl>
              <a:tblPr firstRow="1" bandRow="1">
                <a:tableStyleId>{5C22544A-7EE6-4342-B048-85BDC9FD1C3A}</a:tableStyleId>
              </a:tblPr>
              <a:tblGrid>
                <a:gridCol w="1392957">
                  <a:extLst>
                    <a:ext uri="{9D8B030D-6E8A-4147-A177-3AD203B41FA5}">
                      <a16:colId xmlns:a16="http://schemas.microsoft.com/office/drawing/2014/main" val="2585929452"/>
                    </a:ext>
                  </a:extLst>
                </a:gridCol>
                <a:gridCol w="793195">
                  <a:extLst>
                    <a:ext uri="{9D8B030D-6E8A-4147-A177-3AD203B41FA5}">
                      <a16:colId xmlns:a16="http://schemas.microsoft.com/office/drawing/2014/main" val="3374621007"/>
                    </a:ext>
                  </a:extLst>
                </a:gridCol>
                <a:gridCol w="1776248">
                  <a:extLst>
                    <a:ext uri="{9D8B030D-6E8A-4147-A177-3AD203B41FA5}">
                      <a16:colId xmlns:a16="http://schemas.microsoft.com/office/drawing/2014/main" val="1787461965"/>
                    </a:ext>
                  </a:extLst>
                </a:gridCol>
              </a:tblGrid>
              <a:tr h="370840">
                <a:tc>
                  <a:txBody>
                    <a:bodyPr/>
                    <a:lstStyle/>
                    <a:p>
                      <a:r>
                        <a:rPr lang="en-US" noProof="0" dirty="0"/>
                        <a:t>Modbus ANSWER</a:t>
                      </a:r>
                    </a:p>
                  </a:txBody>
                  <a:tcPr/>
                </a:tc>
                <a:tc>
                  <a:txBody>
                    <a:bodyPr/>
                    <a:lstStyle/>
                    <a:p>
                      <a:r>
                        <a:rPr lang="en-US" noProof="0"/>
                        <a:t>Value</a:t>
                      </a:r>
                    </a:p>
                  </a:txBody>
                  <a:tcPr/>
                </a:tc>
                <a:tc>
                  <a:txBody>
                    <a:bodyPr/>
                    <a:lstStyle/>
                    <a:p>
                      <a:r>
                        <a:rPr lang="en-US" noProof="0"/>
                        <a:t>Description</a:t>
                      </a:r>
                    </a:p>
                  </a:txBody>
                  <a:tcPr/>
                </a:tc>
                <a:extLst>
                  <a:ext uri="{0D108BD9-81ED-4DB2-BD59-A6C34878D82A}">
                    <a16:rowId xmlns:a16="http://schemas.microsoft.com/office/drawing/2014/main" val="2800792985"/>
                  </a:ext>
                </a:extLst>
              </a:tr>
              <a:tr h="370840">
                <a:tc>
                  <a:txBody>
                    <a:bodyPr/>
                    <a:lstStyle/>
                    <a:p>
                      <a:r>
                        <a:rPr lang="en-US" noProof="0" dirty="0"/>
                        <a:t>Slave address</a:t>
                      </a:r>
                    </a:p>
                  </a:txBody>
                  <a:tcPr/>
                </a:tc>
                <a:tc>
                  <a:txBody>
                    <a:bodyPr/>
                    <a:lstStyle/>
                    <a:p>
                      <a:r>
                        <a:rPr lang="en-US" noProof="0" dirty="0"/>
                        <a:t>0x01</a:t>
                      </a:r>
                    </a:p>
                  </a:txBody>
                  <a:tcPr/>
                </a:tc>
                <a:tc>
                  <a:txBody>
                    <a:bodyPr/>
                    <a:lstStyle/>
                    <a:p>
                      <a:r>
                        <a:rPr lang="en-US" sz="1800" noProof="0" dirty="0"/>
                        <a:t>Target slave with this ID</a:t>
                      </a:r>
                    </a:p>
                  </a:txBody>
                  <a:tcPr/>
                </a:tc>
                <a:extLst>
                  <a:ext uri="{0D108BD9-81ED-4DB2-BD59-A6C34878D82A}">
                    <a16:rowId xmlns:a16="http://schemas.microsoft.com/office/drawing/2014/main" val="1529369904"/>
                  </a:ext>
                </a:extLst>
              </a:tr>
              <a:tr h="370840">
                <a:tc>
                  <a:txBody>
                    <a:bodyPr/>
                    <a:lstStyle/>
                    <a:p>
                      <a:r>
                        <a:rPr lang="en-US" noProof="0"/>
                        <a:t>Function</a:t>
                      </a:r>
                    </a:p>
                  </a:txBody>
                  <a:tcPr/>
                </a:tc>
                <a:tc>
                  <a:txBody>
                    <a:bodyPr/>
                    <a:lstStyle/>
                    <a:p>
                      <a:r>
                        <a:rPr lang="en-US" noProof="0" dirty="0"/>
                        <a:t>0x04</a:t>
                      </a:r>
                    </a:p>
                  </a:txBody>
                  <a:tcPr/>
                </a:tc>
                <a:tc>
                  <a:txBody>
                    <a:bodyPr/>
                    <a:lstStyle/>
                    <a:p>
                      <a:r>
                        <a:rPr lang="en-US" noProof="0" dirty="0"/>
                        <a:t>Read Input Registers</a:t>
                      </a:r>
                    </a:p>
                  </a:txBody>
                  <a:tcPr/>
                </a:tc>
                <a:extLst>
                  <a:ext uri="{0D108BD9-81ED-4DB2-BD59-A6C34878D82A}">
                    <a16:rowId xmlns:a16="http://schemas.microsoft.com/office/drawing/2014/main" val="1232434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Byte Count</a:t>
                      </a:r>
                      <a:endParaRPr lang="en-US" noProof="0" dirty="0"/>
                    </a:p>
                  </a:txBody>
                  <a:tcPr/>
                </a:tc>
                <a:tc>
                  <a:txBody>
                    <a:bodyPr/>
                    <a:lstStyle/>
                    <a:p>
                      <a:r>
                        <a:rPr lang="en-US" noProof="0" dirty="0"/>
                        <a:t>0x00</a:t>
                      </a:r>
                    </a:p>
                  </a:txBody>
                  <a:tcPr/>
                </a:tc>
                <a:tc>
                  <a:txBody>
                    <a:bodyPr/>
                    <a:lstStyle/>
                    <a:p>
                      <a:r>
                        <a:rPr lang="en-US" noProof="0" dirty="0"/>
                        <a:t>*** ERROR ***</a:t>
                      </a:r>
                    </a:p>
                  </a:txBody>
                  <a:tcPr/>
                </a:tc>
                <a:extLst>
                  <a:ext uri="{0D108BD9-81ED-4DB2-BD59-A6C34878D82A}">
                    <a16:rowId xmlns:a16="http://schemas.microsoft.com/office/drawing/2014/main" val="3282105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effectLst/>
                          <a:latin typeface="+mn-lt"/>
                          <a:ea typeface="+mn-ea"/>
                          <a:cs typeface="+mn-cs"/>
                        </a:rPr>
                        <a:t>Error Check</a:t>
                      </a:r>
                      <a:endParaRPr lang="en-US" noProof="0" dirty="0"/>
                    </a:p>
                  </a:txBody>
                  <a:tcPr/>
                </a:tc>
                <a:tc>
                  <a:txBody>
                    <a:bodyPr/>
                    <a:lstStyle/>
                    <a:p>
                      <a:r>
                        <a:rPr lang="en-US" noProof="0"/>
                        <a:t>CRC</a:t>
                      </a:r>
                    </a:p>
                  </a:txBody>
                  <a:tcPr/>
                </a:tc>
                <a:tc>
                  <a:txBody>
                    <a:bodyPr/>
                    <a:lstStyle/>
                    <a:p>
                      <a:endParaRPr lang="en-US" noProof="0" dirty="0"/>
                    </a:p>
                  </a:txBody>
                  <a:tcPr/>
                </a:tc>
                <a:extLst>
                  <a:ext uri="{0D108BD9-81ED-4DB2-BD59-A6C34878D82A}">
                    <a16:rowId xmlns:a16="http://schemas.microsoft.com/office/drawing/2014/main" val="83169444"/>
                  </a:ext>
                </a:extLst>
              </a:tr>
            </a:tbl>
          </a:graphicData>
        </a:graphic>
      </p:graphicFrame>
      <p:sp>
        <p:nvSpPr>
          <p:cNvPr id="10" name="Espace réservé du contenu 2">
            <a:extLst>
              <a:ext uri="{FF2B5EF4-FFF2-40B4-BE49-F238E27FC236}">
                <a16:creationId xmlns:a16="http://schemas.microsoft.com/office/drawing/2014/main" id="{99A05FD9-1783-DD66-801D-168D14D39731}"/>
              </a:ext>
            </a:extLst>
          </p:cNvPr>
          <p:cNvSpPr txBox="1">
            <a:spLocks/>
          </p:cNvSpPr>
          <p:nvPr/>
        </p:nvSpPr>
        <p:spPr>
          <a:xfrm>
            <a:off x="7413027" y="4792345"/>
            <a:ext cx="3940773" cy="545673"/>
          </a:xfrm>
          <a:prstGeom prst="rect">
            <a:avLst/>
          </a:prstGeom>
        </p:spPr>
        <p:txBody>
          <a:bodyPr vert="horz" lIns="91440" tIns="45720" rIns="91440" bIns="45720" rtlCol="0">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Typical Read error packet</a:t>
            </a:r>
          </a:p>
        </p:txBody>
      </p:sp>
    </p:spTree>
    <p:extLst>
      <p:ext uri="{BB962C8B-B14F-4D97-AF65-F5344CB8AC3E}">
        <p14:creationId xmlns:p14="http://schemas.microsoft.com/office/powerpoint/2010/main" val="242692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a:xfrm>
            <a:off x="838200" y="279398"/>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Options</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BF44003-1364-C84B-B059-253A9756166F}" type="slidenum">
              <a:rPr lang="en-US" smtClean="0">
                <a:solidFill>
                  <a:schemeClr val="tx1">
                    <a:tint val="75000"/>
                  </a:schemeClr>
                </a:solidFill>
                <a:latin typeface="+mn-lt"/>
                <a:ea typeface="+mn-ea"/>
              </a:rPr>
              <a:pPr>
                <a:spcAft>
                  <a:spcPts val="600"/>
                </a:spcAft>
              </a:pPr>
              <a:t>16</a:t>
            </a:fld>
            <a:endParaRPr lang="en-US">
              <a:solidFill>
                <a:schemeClr val="tx1">
                  <a:tint val="75000"/>
                </a:schemeClr>
              </a:solidFill>
              <a:latin typeface="+mn-lt"/>
              <a:ea typeface="+mn-ea"/>
            </a:endParaRPr>
          </a:p>
        </p:txBody>
      </p:sp>
      <p:graphicFrame>
        <p:nvGraphicFramePr>
          <p:cNvPr id="10" name="Tableau 9">
            <a:extLst>
              <a:ext uri="{FF2B5EF4-FFF2-40B4-BE49-F238E27FC236}">
                <a16:creationId xmlns:a16="http://schemas.microsoft.com/office/drawing/2014/main" id="{6085FA90-7773-F4AF-6A06-9C49DAF1A142}"/>
              </a:ext>
            </a:extLst>
          </p:cNvPr>
          <p:cNvGraphicFramePr>
            <a:graphicFrameLocks noGrp="1"/>
          </p:cNvGraphicFramePr>
          <p:nvPr>
            <p:extLst>
              <p:ext uri="{D42A27DB-BD31-4B8C-83A1-F6EECF244321}">
                <p14:modId xmlns:p14="http://schemas.microsoft.com/office/powerpoint/2010/main" val="2091212983"/>
              </p:ext>
            </p:extLst>
          </p:nvPr>
        </p:nvGraphicFramePr>
        <p:xfrm>
          <a:off x="838200" y="1913303"/>
          <a:ext cx="10512550" cy="3533073"/>
        </p:xfrm>
        <a:graphic>
          <a:graphicData uri="http://schemas.openxmlformats.org/drawingml/2006/table">
            <a:tbl>
              <a:tblPr firstRow="1" bandRow="1">
                <a:tableStyleId>{5C22544A-7EE6-4342-B048-85BDC9FD1C3A}</a:tableStyleId>
              </a:tblPr>
              <a:tblGrid>
                <a:gridCol w="1815620">
                  <a:extLst>
                    <a:ext uri="{9D8B030D-6E8A-4147-A177-3AD203B41FA5}">
                      <a16:colId xmlns:a16="http://schemas.microsoft.com/office/drawing/2014/main" val="1044796657"/>
                    </a:ext>
                  </a:extLst>
                </a:gridCol>
                <a:gridCol w="1265593">
                  <a:extLst>
                    <a:ext uri="{9D8B030D-6E8A-4147-A177-3AD203B41FA5}">
                      <a16:colId xmlns:a16="http://schemas.microsoft.com/office/drawing/2014/main" val="1710551649"/>
                    </a:ext>
                  </a:extLst>
                </a:gridCol>
                <a:gridCol w="1201512">
                  <a:extLst>
                    <a:ext uri="{9D8B030D-6E8A-4147-A177-3AD203B41FA5}">
                      <a16:colId xmlns:a16="http://schemas.microsoft.com/office/drawing/2014/main" val="3149179151"/>
                    </a:ext>
                  </a:extLst>
                </a:gridCol>
                <a:gridCol w="1153452">
                  <a:extLst>
                    <a:ext uri="{9D8B030D-6E8A-4147-A177-3AD203B41FA5}">
                      <a16:colId xmlns:a16="http://schemas.microsoft.com/office/drawing/2014/main" val="3064773608"/>
                    </a:ext>
                  </a:extLst>
                </a:gridCol>
                <a:gridCol w="1238893">
                  <a:extLst>
                    <a:ext uri="{9D8B030D-6E8A-4147-A177-3AD203B41FA5}">
                      <a16:colId xmlns:a16="http://schemas.microsoft.com/office/drawing/2014/main" val="2810224177"/>
                    </a:ext>
                  </a:extLst>
                </a:gridCol>
                <a:gridCol w="1778238">
                  <a:extLst>
                    <a:ext uri="{9D8B030D-6E8A-4147-A177-3AD203B41FA5}">
                      <a16:colId xmlns:a16="http://schemas.microsoft.com/office/drawing/2014/main" val="277644992"/>
                    </a:ext>
                  </a:extLst>
                </a:gridCol>
                <a:gridCol w="2059242">
                  <a:extLst>
                    <a:ext uri="{9D8B030D-6E8A-4147-A177-3AD203B41FA5}">
                      <a16:colId xmlns:a16="http://schemas.microsoft.com/office/drawing/2014/main" val="149497308"/>
                    </a:ext>
                  </a:extLst>
                </a:gridCol>
              </a:tblGrid>
              <a:tr h="407157">
                <a:tc>
                  <a:txBody>
                    <a:bodyPr/>
                    <a:lstStyle/>
                    <a:p>
                      <a:pPr algn="ctr" fontAlgn="b"/>
                      <a:r>
                        <a:rPr lang="fr-CH" sz="1300" b="1" u="none" strike="noStrike" cap="none" spc="0" dirty="0">
                          <a:solidFill>
                            <a:schemeClr val="bg1"/>
                          </a:solidFill>
                          <a:effectLst/>
                        </a:rPr>
                        <a:t>Options</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a:solidFill>
                            <a:schemeClr val="bg1"/>
                          </a:solidFill>
                          <a:effectLst/>
                        </a:rPr>
                        <a:t>Unit</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a:solidFill>
                            <a:schemeClr val="bg1"/>
                          </a:solidFill>
                          <a:effectLst/>
                        </a:rPr>
                        <a:t>Range</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a:solidFill>
                            <a:schemeClr val="bg1"/>
                          </a:solidFill>
                          <a:effectLst/>
                        </a:rPr>
                        <a:t>Dimension</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err="1">
                          <a:solidFill>
                            <a:schemeClr val="bg1"/>
                          </a:solidFill>
                          <a:effectLst/>
                        </a:rPr>
                        <a:t>Function</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a:solidFill>
                            <a:schemeClr val="bg1"/>
                          </a:solidFill>
                          <a:effectLst/>
                        </a:rPr>
                        <a:t>Write for all slaves</a:t>
                      </a:r>
                      <a:endParaRPr lang="fr-CH" sz="1300" b="1" i="0" u="none" strike="noStrike" cap="none" spc="0" dirty="0">
                        <a:solidFill>
                          <a:schemeClr val="bg1"/>
                        </a:solidFill>
                        <a:effectLst/>
                        <a:latin typeface="Calibri" panose="020F0502020204030204" pitchFamily="34" charset="0"/>
                      </a:endParaRPr>
                    </a:p>
                  </a:txBody>
                  <a:tcPr marL="0" marR="0" marT="68954" marB="68954" anchor="b"/>
                </a:tc>
                <a:tc>
                  <a:txBody>
                    <a:bodyPr/>
                    <a:lstStyle/>
                    <a:p>
                      <a:pPr algn="ctr" fontAlgn="b"/>
                      <a:r>
                        <a:rPr lang="fr-CH" sz="1300" b="1" u="none" strike="noStrike" cap="none" spc="0" dirty="0">
                          <a:solidFill>
                            <a:schemeClr val="bg1"/>
                          </a:solidFill>
                          <a:effectLst/>
                        </a:rPr>
                        <a:t>Example</a:t>
                      </a:r>
                      <a:endParaRPr lang="fr-CH" sz="1300" b="1" i="0" u="none" strike="noStrike" cap="none" spc="0" dirty="0">
                        <a:solidFill>
                          <a:schemeClr val="bg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2580403938"/>
                  </a:ext>
                </a:extLst>
              </a:tr>
              <a:tr h="374322">
                <a:tc>
                  <a:txBody>
                    <a:bodyPr/>
                    <a:lstStyle/>
                    <a:p>
                      <a:pPr algn="l" fontAlgn="b"/>
                      <a:r>
                        <a:rPr lang="fr-CH" sz="1300" u="none" strike="noStrike" cap="none" spc="0" dirty="0">
                          <a:solidFill>
                            <a:schemeClr val="tx1"/>
                          </a:solidFill>
                          <a:effectLst/>
                        </a:rPr>
                        <a:t>Position_b1</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mm/10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[0,6000]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No</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[105,1001]</a:t>
                      </a:r>
                      <a:endParaRPr lang="fr-CH" sz="1300" b="0" i="0" u="none" strike="noStrike" cap="none" spc="0" dirty="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2965604778"/>
                  </a:ext>
                </a:extLst>
              </a:tr>
              <a:tr h="407157">
                <a:tc>
                  <a:txBody>
                    <a:bodyPr/>
                    <a:lstStyle/>
                    <a:p>
                      <a:pPr algn="l" fontAlgn="b"/>
                      <a:r>
                        <a:rPr lang="fr-CH" sz="1300" u="none" strike="noStrike" cap="none" spc="0">
                          <a:solidFill>
                            <a:schemeClr val="tx1"/>
                          </a:solidFill>
                          <a:effectLst/>
                        </a:rPr>
                        <a:t>Position_b2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mm/10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[0,6000]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No</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[105,1001]</a:t>
                      </a:r>
                      <a:endParaRPr lang="fr-CH" sz="1300" b="0" i="0" u="none" strike="noStrike" cap="none" spc="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3016270665"/>
                  </a:ext>
                </a:extLst>
              </a:tr>
              <a:tr h="407157">
                <a:tc>
                  <a:txBody>
                    <a:bodyPr/>
                    <a:lstStyle/>
                    <a:p>
                      <a:pPr algn="l" fontAlgn="b"/>
                      <a:r>
                        <a:rPr lang="fr-CH" sz="1300" u="none" strike="noStrike" cap="none" spc="0">
                          <a:solidFill>
                            <a:schemeClr val="tx1"/>
                          </a:solidFill>
                          <a:effectLst/>
                        </a:rPr>
                        <a:t>Speed Levels_b1</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mm/s/10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[0,990]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4</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Yes</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[20,105,55,10]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3063313035"/>
                  </a:ext>
                </a:extLst>
              </a:tr>
              <a:tr h="374322">
                <a:tc>
                  <a:txBody>
                    <a:bodyPr/>
                    <a:lstStyle/>
                    <a:p>
                      <a:pPr algn="l" fontAlgn="b"/>
                      <a:r>
                        <a:rPr lang="fr-CH" sz="1300" u="none" strike="noStrike" cap="none" spc="0">
                          <a:solidFill>
                            <a:schemeClr val="tx1"/>
                          </a:solidFill>
                          <a:effectLst/>
                        </a:rPr>
                        <a:t>Speed Levels_b2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mm/s/10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[0,990]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4</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Yes</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[20,105,55,10]</a:t>
                      </a:r>
                      <a:endParaRPr lang="fr-CH" sz="1300" b="0" i="0" u="none" strike="noStrike" cap="none" spc="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477712228"/>
                  </a:ext>
                </a:extLst>
              </a:tr>
              <a:tr h="407157">
                <a:tc>
                  <a:txBody>
                    <a:bodyPr/>
                    <a:lstStyle/>
                    <a:p>
                      <a:pPr algn="l" fontAlgn="b"/>
                      <a:r>
                        <a:rPr lang="fr-CH" sz="1300" u="none" strike="noStrike" cap="none" spc="0">
                          <a:solidFill>
                            <a:schemeClr val="tx1"/>
                          </a:solidFill>
                          <a:effectLst/>
                        </a:rPr>
                        <a:t>Vthresh_b1</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v/10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[-250,250]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4</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Read/Write</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Yes</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[-50,50,-10,40]</a:t>
                      </a:r>
                      <a:endParaRPr lang="fr-CH" sz="1300" b="0" i="0" u="none" strike="noStrike" cap="none" spc="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1245097093"/>
                  </a:ext>
                </a:extLst>
              </a:tr>
              <a:tr h="374322">
                <a:tc>
                  <a:txBody>
                    <a:bodyPr/>
                    <a:lstStyle/>
                    <a:p>
                      <a:pPr algn="l" fontAlgn="b"/>
                      <a:r>
                        <a:rPr lang="fr-CH" sz="1300" u="none" strike="noStrike" cap="none" spc="0" dirty="0">
                          <a:solidFill>
                            <a:schemeClr val="tx1"/>
                          </a:solidFill>
                          <a:effectLst/>
                        </a:rPr>
                        <a:t>Vthresh_b2</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v/10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[-250,250]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4</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Read/Write</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Yes</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[-50,50,-10,40]</a:t>
                      </a:r>
                      <a:endParaRPr lang="fr-CH" sz="1300" b="0" i="0" u="none" strike="noStrike" cap="none" spc="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3199273649"/>
                  </a:ext>
                </a:extLst>
              </a:tr>
              <a:tr h="407157">
                <a:tc>
                  <a:txBody>
                    <a:bodyPr/>
                    <a:lstStyle/>
                    <a:p>
                      <a:pPr algn="l" fontAlgn="b"/>
                      <a:r>
                        <a:rPr lang="fr-CH" sz="1300" u="none" strike="noStrike" cap="none" spc="0">
                          <a:solidFill>
                            <a:schemeClr val="tx1"/>
                          </a:solidFill>
                          <a:effectLst/>
                        </a:rPr>
                        <a:t>Rescale_b1</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1/100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[0,1000]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Yes</a:t>
                      </a:r>
                      <a:endParaRPr lang="fr-CH" sz="1300" b="0" i="0" u="none" strike="noStrike" cap="none" spc="0" dirty="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[50,170]</a:t>
                      </a:r>
                      <a:endParaRPr lang="fr-CH" sz="1300" b="0" i="0" u="none" strike="noStrike" cap="none" spc="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3614146472"/>
                  </a:ext>
                </a:extLst>
              </a:tr>
              <a:tr h="374322">
                <a:tc>
                  <a:txBody>
                    <a:bodyPr/>
                    <a:lstStyle/>
                    <a:p>
                      <a:pPr algn="l" fontAlgn="b"/>
                      <a:r>
                        <a:rPr lang="fr-CH" sz="1300" u="none" strike="noStrike" cap="none" spc="0">
                          <a:solidFill>
                            <a:schemeClr val="tx1"/>
                          </a:solidFill>
                          <a:effectLst/>
                        </a:rPr>
                        <a:t>Rescale_b2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1/100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[0,1000]</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2</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Read/Write</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a:solidFill>
                            <a:schemeClr val="tx1"/>
                          </a:solidFill>
                          <a:effectLst/>
                        </a:rPr>
                        <a:t>Yes</a:t>
                      </a:r>
                      <a:endParaRPr lang="fr-CH" sz="1300" b="0" i="0" u="none" strike="noStrike" cap="none" spc="0">
                        <a:solidFill>
                          <a:schemeClr val="tx1"/>
                        </a:solidFill>
                        <a:effectLst/>
                        <a:latin typeface="Calibri" panose="020F0502020204030204" pitchFamily="34" charset="0"/>
                      </a:endParaRPr>
                    </a:p>
                  </a:txBody>
                  <a:tcPr marL="0" marR="0" marT="68954" marB="68954" anchor="b"/>
                </a:tc>
                <a:tc>
                  <a:txBody>
                    <a:bodyPr/>
                    <a:lstStyle/>
                    <a:p>
                      <a:pPr algn="ctr" fontAlgn="b"/>
                      <a:r>
                        <a:rPr lang="fr-CH" sz="1300" u="none" strike="noStrike" cap="none" spc="0" dirty="0">
                          <a:solidFill>
                            <a:schemeClr val="tx1"/>
                          </a:solidFill>
                          <a:effectLst/>
                        </a:rPr>
                        <a:t>[50,170]</a:t>
                      </a:r>
                      <a:endParaRPr lang="fr-CH" sz="1300" b="0" i="0" u="none" strike="noStrike" cap="none" spc="0" dirty="0">
                        <a:solidFill>
                          <a:schemeClr val="tx1"/>
                        </a:solidFill>
                        <a:effectLst/>
                        <a:latin typeface="Calibri" panose="020F0502020204030204" pitchFamily="34" charset="0"/>
                      </a:endParaRPr>
                    </a:p>
                  </a:txBody>
                  <a:tcPr marL="0" marR="0" marT="68954" marB="68954" anchor="b"/>
                </a:tc>
                <a:extLst>
                  <a:ext uri="{0D108BD9-81ED-4DB2-BD59-A6C34878D82A}">
                    <a16:rowId xmlns:a16="http://schemas.microsoft.com/office/drawing/2014/main" val="2653766973"/>
                  </a:ext>
                </a:extLst>
              </a:tr>
            </a:tbl>
          </a:graphicData>
        </a:graphic>
      </p:graphicFrame>
    </p:spTree>
    <p:extLst>
      <p:ext uri="{BB962C8B-B14F-4D97-AF65-F5344CB8AC3E}">
        <p14:creationId xmlns:p14="http://schemas.microsoft.com/office/powerpoint/2010/main" val="35131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Option Description</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17</a:t>
            </a:fld>
            <a:endParaRPr lang="en-US"/>
          </a:p>
        </p:txBody>
      </p:sp>
      <p:sp>
        <p:nvSpPr>
          <p:cNvPr id="7" name="ZoneTexte 6">
            <a:extLst>
              <a:ext uri="{FF2B5EF4-FFF2-40B4-BE49-F238E27FC236}">
                <a16:creationId xmlns:a16="http://schemas.microsoft.com/office/drawing/2014/main" id="{863478F1-82BB-4813-1A4F-64AAAF6A5F47}"/>
              </a:ext>
            </a:extLst>
          </p:cNvPr>
          <p:cNvSpPr txBox="1"/>
          <p:nvPr/>
        </p:nvSpPr>
        <p:spPr>
          <a:xfrm>
            <a:off x="7552288" y="2090172"/>
            <a:ext cx="3920359" cy="2677656"/>
          </a:xfrm>
          <a:prstGeom prst="rect">
            <a:avLst/>
          </a:prstGeom>
          <a:solidFill>
            <a:schemeClr val="accent2">
              <a:lumMod val="40000"/>
              <a:lumOff val="60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"name": "Position_b1",</a:t>
            </a:r>
          </a:p>
          <a:p>
            <a:r>
              <a:rPr lang="en-US" sz="1400" dirty="0">
                <a:latin typeface="Courier New" panose="02070309020205020404" pitchFamily="49" charset="0"/>
                <a:cs typeface="Courier New" panose="02070309020205020404" pitchFamily="49" charset="0"/>
              </a:rPr>
              <a:t>	"type": "uint16",</a:t>
            </a:r>
          </a:p>
          <a:p>
            <a:r>
              <a:rPr lang="en-US" sz="1400" dirty="0">
                <a:latin typeface="Courier New" panose="02070309020205020404" pitchFamily="49" charset="0"/>
                <a:cs typeface="Courier New" panose="02070309020205020404" pitchFamily="49" charset="0"/>
              </a:rPr>
              <a:t>	"min": 0,</a:t>
            </a:r>
          </a:p>
          <a:p>
            <a:r>
              <a:rPr lang="en-US" sz="1400" dirty="0">
                <a:latin typeface="Courier New" panose="02070309020205020404" pitchFamily="49" charset="0"/>
                <a:cs typeface="Courier New" panose="02070309020205020404" pitchFamily="49" charset="0"/>
              </a:rPr>
              <a:t>	"max": 6000,</a:t>
            </a:r>
          </a:p>
          <a:p>
            <a:r>
              <a:rPr lang="en-US" sz="1400" dirty="0">
                <a:latin typeface="Courier New" panose="02070309020205020404" pitchFamily="49" charset="0"/>
                <a:cs typeface="Courier New" panose="02070309020205020404" pitchFamily="49" charset="0"/>
              </a:rPr>
              <a:t>	"scale": 10,</a:t>
            </a:r>
          </a:p>
          <a:p>
            <a:r>
              <a:rPr lang="en-US" sz="1400" dirty="0">
                <a:latin typeface="Courier New" panose="02070309020205020404" pitchFamily="49" charset="0"/>
                <a:cs typeface="Courier New" panose="02070309020205020404" pitchFamily="49" charset="0"/>
              </a:rPr>
              <a:t>	"access": "RW",</a:t>
            </a:r>
          </a:p>
          <a:p>
            <a:r>
              <a:rPr lang="en-US" sz="1400" dirty="0">
                <a:latin typeface="Courier New" panose="02070309020205020404" pitchFamily="49" charset="0"/>
                <a:cs typeface="Courier New" panose="02070309020205020404" pitchFamily="49" charset="0"/>
              </a:rPr>
              <a:t>	"dim": 2,</a:t>
            </a:r>
          </a:p>
          <a:p>
            <a:r>
              <a:rPr lang="en-US" sz="1400" dirty="0">
                <a:latin typeface="Courier New" panose="02070309020205020404" pitchFamily="49" charset="0"/>
                <a:cs typeface="Courier New" panose="02070309020205020404" pitchFamily="49" charset="0"/>
              </a:rPr>
              <a:t>	"unit": "mm",</a:t>
            </a:r>
          </a:p>
          <a:p>
            <a:r>
              <a:rPr lang="en-US" sz="1400" dirty="0">
                <a:latin typeface="Courier New" panose="02070309020205020404" pitchFamily="49" charset="0"/>
                <a:cs typeface="Courier New" panose="02070309020205020404" pitchFamily="49" charset="0"/>
              </a:rPr>
              <a:t>	"address": 768,</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broadcase</a:t>
            </a:r>
            <a:r>
              <a:rPr lang="en-US" sz="1400" dirty="0">
                <a:latin typeface="Courier New" panose="02070309020205020404" pitchFamily="49" charset="0"/>
                <a:cs typeface="Courier New" panose="02070309020205020404" pitchFamily="49" charset="0"/>
              </a:rPr>
              <a:t>": "false"</a:t>
            </a:r>
          </a:p>
          <a:p>
            <a:r>
              <a:rPr lang="en-US" sz="1400" dirty="0">
                <a:latin typeface="Courier New" panose="02070309020205020404" pitchFamily="49" charset="0"/>
                <a:cs typeface="Courier New" panose="02070309020205020404" pitchFamily="49" charset="0"/>
              </a:rPr>
              <a:t>}</a:t>
            </a:r>
          </a:p>
        </p:txBody>
      </p:sp>
      <p:sp>
        <p:nvSpPr>
          <p:cNvPr id="8" name="Espace réservé du contenu 2">
            <a:extLst>
              <a:ext uri="{FF2B5EF4-FFF2-40B4-BE49-F238E27FC236}">
                <a16:creationId xmlns:a16="http://schemas.microsoft.com/office/drawing/2014/main" id="{4344007D-8441-7274-3489-A0F4B63AA6BE}"/>
              </a:ext>
            </a:extLst>
          </p:cNvPr>
          <p:cNvSpPr>
            <a:spLocks noGrp="1"/>
          </p:cNvSpPr>
          <p:nvPr>
            <p:ph idx="1"/>
          </p:nvPr>
        </p:nvSpPr>
        <p:spPr>
          <a:xfrm>
            <a:off x="838200" y="1825625"/>
            <a:ext cx="6085490" cy="4351338"/>
          </a:xfrm>
        </p:spPr>
        <p:txBody>
          <a:bodyPr>
            <a:normAutofit/>
          </a:bodyPr>
          <a:lstStyle/>
          <a:p>
            <a:r>
              <a:rPr lang="en-US" dirty="0"/>
              <a:t>Example of JSON generated for option “Position_b1”</a:t>
            </a:r>
          </a:p>
          <a:p>
            <a:r>
              <a:rPr lang="en-US" dirty="0"/>
              <a:t>Note that scale is used by the GUI</a:t>
            </a:r>
          </a:p>
        </p:txBody>
      </p:sp>
    </p:spTree>
    <p:extLst>
      <p:ext uri="{BB962C8B-B14F-4D97-AF65-F5344CB8AC3E}">
        <p14:creationId xmlns:p14="http://schemas.microsoft.com/office/powerpoint/2010/main" val="93068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Encryption of configuration section</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p:txBody>
          <a:bodyPr>
            <a:normAutofit fontScale="92500" lnSpcReduction="20000"/>
          </a:bodyPr>
          <a:lstStyle/>
          <a:p>
            <a:r>
              <a:rPr lang="en-US" strike="sngStrike" dirty="0">
                <a:highlight>
                  <a:srgbClr val="FFFF00"/>
                </a:highlight>
              </a:rPr>
              <a:t>Configuration section is encrypted using the RC4 algorithm (</a:t>
            </a:r>
            <a:r>
              <a:rPr lang="en-US" strike="sngStrike" dirty="0">
                <a:highlight>
                  <a:srgbClr val="FFFF00"/>
                </a:highlight>
                <a:hlinkClick r:id="rId2"/>
              </a:rPr>
              <a:t>https://en.wikipedia.org/wiki/RC4</a:t>
            </a:r>
            <a:r>
              <a:rPr lang="en-US" strike="sngStrike" dirty="0">
                <a:highlight>
                  <a:srgbClr val="FFFF00"/>
                </a:highlight>
              </a:rPr>
              <a:t>)*</a:t>
            </a:r>
          </a:p>
          <a:p>
            <a:pPr lvl="1"/>
            <a:r>
              <a:rPr lang="en-US" strike="sngStrike" dirty="0">
                <a:highlight>
                  <a:srgbClr val="FFFF00"/>
                </a:highlight>
              </a:rPr>
              <a:t>The Key is the 64 bits unique ID</a:t>
            </a:r>
          </a:p>
          <a:p>
            <a:r>
              <a:rPr lang="en-US" strike="sngStrike" dirty="0">
                <a:highlight>
                  <a:srgbClr val="FFFF00"/>
                </a:highlight>
              </a:rPr>
              <a:t>Master can decrypt configuration section as unique ID can be retrieve with Slave Identification command</a:t>
            </a:r>
          </a:p>
          <a:p>
            <a:pPr lvl="1"/>
            <a:endParaRPr lang="en-US" strike="sngStrike" dirty="0">
              <a:highlight>
                <a:srgbClr val="FFFF00"/>
              </a:highlight>
            </a:endParaRPr>
          </a:p>
          <a:p>
            <a:pPr lvl="1"/>
            <a:endParaRPr lang="en-US" strike="sngStrike" dirty="0">
              <a:highlight>
                <a:srgbClr val="FFFF00"/>
              </a:highlight>
            </a:endParaRPr>
          </a:p>
          <a:p>
            <a:pPr lvl="1"/>
            <a:endParaRPr lang="en-US" strike="sngStrike" dirty="0">
              <a:highlight>
                <a:srgbClr val="FFFF00"/>
              </a:highlight>
            </a:endParaRPr>
          </a:p>
          <a:p>
            <a:pPr lvl="1"/>
            <a:endParaRPr lang="en-US" strike="sngStrike" dirty="0">
              <a:highlight>
                <a:srgbClr val="FFFF00"/>
              </a:highlight>
            </a:endParaRPr>
          </a:p>
          <a:p>
            <a:pPr lvl="1"/>
            <a:endParaRPr lang="en-US" strike="sngStrike" dirty="0">
              <a:highlight>
                <a:srgbClr val="FFFF00"/>
              </a:highlight>
            </a:endParaRPr>
          </a:p>
          <a:p>
            <a:pPr lvl="1"/>
            <a:endParaRPr lang="en-US" strike="sngStrike" dirty="0">
              <a:highlight>
                <a:srgbClr val="FFFF00"/>
              </a:highlight>
            </a:endParaRPr>
          </a:p>
          <a:p>
            <a:pPr marL="72000" indent="0">
              <a:buNone/>
            </a:pPr>
            <a:r>
              <a:rPr lang="en-US" sz="2600" strike="sngStrike" dirty="0">
                <a:highlight>
                  <a:srgbClr val="FFFF00"/>
                </a:highlight>
              </a:rPr>
              <a:t>* Example of C implementation: https://</a:t>
            </a:r>
            <a:r>
              <a:rPr lang="en-US" sz="2600" strike="sngStrike" dirty="0" err="1">
                <a:highlight>
                  <a:srgbClr val="FFFF00"/>
                </a:highlight>
              </a:rPr>
              <a:t>gist.github.com</a:t>
            </a:r>
            <a:r>
              <a:rPr lang="en-US" sz="2600" strike="sngStrike" dirty="0">
                <a:highlight>
                  <a:srgbClr val="FFFF00"/>
                </a:highlight>
              </a:rPr>
              <a:t>/</a:t>
            </a:r>
            <a:r>
              <a:rPr lang="en-US" sz="2600" strike="sngStrike" dirty="0" err="1">
                <a:highlight>
                  <a:srgbClr val="FFFF00"/>
                </a:highlight>
              </a:rPr>
              <a:t>rverton</a:t>
            </a:r>
            <a:r>
              <a:rPr lang="en-US" sz="2600" strike="sngStrike" dirty="0">
                <a:highlight>
                  <a:srgbClr val="FFFF00"/>
                </a:highlight>
              </a:rPr>
              <a:t>/a44fc8ca67ab9ec32089</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18</a:t>
            </a:fld>
            <a:endParaRPr lang="en-CH" dirty="0"/>
          </a:p>
        </p:txBody>
      </p:sp>
    </p:spTree>
    <p:extLst>
      <p:ext uri="{BB962C8B-B14F-4D97-AF65-F5344CB8AC3E}">
        <p14:creationId xmlns:p14="http://schemas.microsoft.com/office/powerpoint/2010/main" val="296618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Firmware update (2/4)</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051034"/>
            <a:ext cx="5636172" cy="5125929"/>
          </a:xfrm>
        </p:spPr>
        <p:txBody>
          <a:bodyPr>
            <a:normAutofit/>
          </a:bodyPr>
          <a:lstStyle/>
          <a:p>
            <a:r>
              <a:rPr lang="en-US" sz="2400" strike="sngStrike" dirty="0">
                <a:highlight>
                  <a:srgbClr val="FFFF00"/>
                </a:highlight>
              </a:rPr>
              <a:t>Broadcast not supported</a:t>
            </a:r>
          </a:p>
          <a:p>
            <a:r>
              <a:rPr lang="en-US" sz="2400" strike="sngStrike" dirty="0">
                <a:highlight>
                  <a:srgbClr val="FFFF00"/>
                </a:highlight>
              </a:rPr>
              <a:t>Prior to firmware update, binary data should be uploaded in memory range 0x106-0xFFFF</a:t>
            </a:r>
          </a:p>
          <a:p>
            <a:r>
              <a:rPr lang="en-US" sz="2400" strike="sngStrike" dirty="0">
                <a:highlight>
                  <a:srgbClr val="FFFF00"/>
                </a:highlight>
              </a:rPr>
              <a:t>Hash code is using HAVAL algorithm</a:t>
            </a:r>
            <a:br>
              <a:rPr lang="en-US" sz="2400" strike="sngStrike" dirty="0">
                <a:highlight>
                  <a:srgbClr val="FFFF00"/>
                </a:highlight>
              </a:rPr>
            </a:br>
            <a:r>
              <a:rPr lang="en-US" sz="2400" strike="sngStrike" dirty="0">
                <a:highlight>
                  <a:srgbClr val="FFFF00"/>
                </a:highlight>
              </a:rPr>
              <a:t>(128 bits / 3 passes) </a:t>
            </a:r>
            <a:r>
              <a:rPr lang="en-US" sz="2400" strike="sngStrike" dirty="0">
                <a:highlight>
                  <a:srgbClr val="FFFF00"/>
                </a:highlight>
                <a:hlinkClick r:id="rId2"/>
              </a:rPr>
              <a:t>https://en.wikipedia.org/wiki/HAVAL</a:t>
            </a:r>
            <a:endParaRPr lang="en-US" sz="2400" strike="sngStrike" dirty="0">
              <a:highlight>
                <a:srgbClr val="FFFF00"/>
              </a:highlight>
            </a:endParaRPr>
          </a:p>
          <a:p>
            <a:r>
              <a:rPr lang="en-US" sz="2400" strike="sngStrike" dirty="0">
                <a:highlight>
                  <a:srgbClr val="FFFF00"/>
                </a:highlight>
              </a:rPr>
              <a:t>If hash code is correct, device return a valid answer and perform the update</a:t>
            </a:r>
          </a:p>
          <a:p>
            <a:r>
              <a:rPr lang="en-US" sz="2400" strike="sngStrike" dirty="0">
                <a:highlight>
                  <a:srgbClr val="FFFF00"/>
                </a:highlight>
              </a:rPr>
              <a:t>Otherwise, it sends an error answer</a:t>
            </a:r>
          </a:p>
          <a:p>
            <a:pPr marL="0" indent="0">
              <a:buNone/>
            </a:pPr>
            <a:endParaRPr lang="en-US" sz="2400" strike="sngStrike" dirty="0">
              <a:highlight>
                <a:srgbClr val="FFFF00"/>
              </a:highlight>
            </a:endParaRP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19</a:t>
            </a:fld>
            <a:endParaRPr lang="en-US"/>
          </a:p>
        </p:txBody>
      </p:sp>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6344306" y="5422474"/>
            <a:ext cx="5146567" cy="545673"/>
          </a:xfrm>
          <a:prstGeom prst="rect">
            <a:avLst/>
          </a:prstGeom>
        </p:spPr>
        <p:txBody>
          <a:bodyPr vert="horz" lIns="91440" tIns="45720" rIns="91440" bIns="45720" rtlCol="0">
            <a:normAutofit/>
          </a:bodyPr>
          <a:lstStyle>
            <a:lvl1pPr marL="336600" indent="-336600" algn="l" defTabSz="914400" rtl="0" eaLnBrk="1" latinLnBrk="0" hangingPunct="1">
              <a:lnSpc>
                <a:spcPct val="90000"/>
              </a:lnSpc>
              <a:spcBef>
                <a:spcPts val="1000"/>
              </a:spcBef>
              <a:buFontTx/>
              <a:buBlip>
                <a:blip r:embed="rId3"/>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Slave 10 returns its 64 bits unique ID</a:t>
            </a:r>
          </a:p>
        </p:txBody>
      </p:sp>
      <p:graphicFrame>
        <p:nvGraphicFramePr>
          <p:cNvPr id="8" name="Tableau 4">
            <a:extLst>
              <a:ext uri="{FF2B5EF4-FFF2-40B4-BE49-F238E27FC236}">
                <a16:creationId xmlns:a16="http://schemas.microsoft.com/office/drawing/2014/main" id="{DEFCE87D-B35D-42A8-DDD3-FF9E4044DCB1}"/>
              </a:ext>
            </a:extLst>
          </p:cNvPr>
          <p:cNvGraphicFramePr>
            <a:graphicFrameLocks noGrp="1"/>
          </p:cNvGraphicFramePr>
          <p:nvPr>
            <p:extLst>
              <p:ext uri="{D42A27DB-BD31-4B8C-83A1-F6EECF244321}">
                <p14:modId xmlns:p14="http://schemas.microsoft.com/office/powerpoint/2010/main" val="3174215989"/>
              </p:ext>
            </p:extLst>
          </p:nvPr>
        </p:nvGraphicFramePr>
        <p:xfrm>
          <a:off x="6207891" y="889853"/>
          <a:ext cx="5549463" cy="4819995"/>
        </p:xfrm>
        <a:graphic>
          <a:graphicData uri="http://schemas.openxmlformats.org/drawingml/2006/table">
            <a:tbl>
              <a:tblPr firstRow="1" bandRow="1">
                <a:tableStyleId>{5C22544A-7EE6-4342-B048-85BDC9FD1C3A}</a:tableStyleId>
              </a:tblPr>
              <a:tblGrid>
                <a:gridCol w="1591763">
                  <a:extLst>
                    <a:ext uri="{9D8B030D-6E8A-4147-A177-3AD203B41FA5}">
                      <a16:colId xmlns:a16="http://schemas.microsoft.com/office/drawing/2014/main" val="2585929452"/>
                    </a:ext>
                  </a:extLst>
                </a:gridCol>
                <a:gridCol w="1155160">
                  <a:extLst>
                    <a:ext uri="{9D8B030D-6E8A-4147-A177-3AD203B41FA5}">
                      <a16:colId xmlns:a16="http://schemas.microsoft.com/office/drawing/2014/main" val="3374621007"/>
                    </a:ext>
                  </a:extLst>
                </a:gridCol>
                <a:gridCol w="2802540">
                  <a:extLst>
                    <a:ext uri="{9D8B030D-6E8A-4147-A177-3AD203B41FA5}">
                      <a16:colId xmlns:a16="http://schemas.microsoft.com/office/drawing/2014/main" val="1787461965"/>
                    </a:ext>
                  </a:extLst>
                </a:gridCol>
              </a:tblGrid>
              <a:tr h="362835">
                <a:tc>
                  <a:txBody>
                    <a:bodyPr/>
                    <a:lstStyle/>
                    <a:p>
                      <a:r>
                        <a:rPr lang="en-US" sz="1400" strike="sngStrike" noProof="0" dirty="0"/>
                        <a:t>Modbus QUERY</a:t>
                      </a:r>
                    </a:p>
                  </a:txBody>
                  <a:tcPr/>
                </a:tc>
                <a:tc>
                  <a:txBody>
                    <a:bodyPr/>
                    <a:lstStyle/>
                    <a:p>
                      <a:r>
                        <a:rPr lang="en-US" sz="1400" strike="sngStrike" noProof="0" dirty="0"/>
                        <a:t>Value</a:t>
                      </a:r>
                    </a:p>
                  </a:txBody>
                  <a:tcPr/>
                </a:tc>
                <a:tc>
                  <a:txBody>
                    <a:bodyPr/>
                    <a:lstStyle/>
                    <a:p>
                      <a:r>
                        <a:rPr lang="en-US" sz="1400" strike="sngStrike" noProof="0" dirty="0"/>
                        <a:t>Description</a:t>
                      </a:r>
                    </a:p>
                  </a:txBody>
                  <a:tcPr/>
                </a:tc>
                <a:extLst>
                  <a:ext uri="{0D108BD9-81ED-4DB2-BD59-A6C34878D82A}">
                    <a16:rowId xmlns:a16="http://schemas.microsoft.com/office/drawing/2014/main" val="2800792985"/>
                  </a:ext>
                </a:extLst>
              </a:tr>
              <a:tr h="362835">
                <a:tc>
                  <a:txBody>
                    <a:bodyPr/>
                    <a:lstStyle/>
                    <a:p>
                      <a:r>
                        <a:rPr lang="en-US" sz="1400" strike="sngStrike" noProof="0" dirty="0"/>
                        <a:t>Slave address</a:t>
                      </a:r>
                    </a:p>
                  </a:txBody>
                  <a:tcPr/>
                </a:tc>
                <a:tc>
                  <a:txBody>
                    <a:bodyPr/>
                    <a:lstStyle/>
                    <a:p>
                      <a:r>
                        <a:rPr lang="en-US" sz="1400" strike="sngStrike" noProof="0" dirty="0"/>
                        <a:t>0x10</a:t>
                      </a:r>
                    </a:p>
                  </a:txBody>
                  <a:tcPr/>
                </a:tc>
                <a:tc>
                  <a:txBody>
                    <a:bodyPr/>
                    <a:lstStyle/>
                    <a:p>
                      <a:r>
                        <a:rPr lang="en-US" sz="1400" strike="sngStrike" noProof="0" dirty="0"/>
                        <a:t>Target slave(s) with this ID</a:t>
                      </a:r>
                    </a:p>
                  </a:txBody>
                  <a:tcPr/>
                </a:tc>
                <a:extLst>
                  <a:ext uri="{0D108BD9-81ED-4DB2-BD59-A6C34878D82A}">
                    <a16:rowId xmlns:a16="http://schemas.microsoft.com/office/drawing/2014/main" val="1529369904"/>
                  </a:ext>
                </a:extLst>
              </a:tr>
              <a:tr h="362835">
                <a:tc>
                  <a:txBody>
                    <a:bodyPr/>
                    <a:lstStyle/>
                    <a:p>
                      <a:r>
                        <a:rPr lang="en-US" sz="1400" strike="sngStrike" noProof="0" dirty="0"/>
                        <a:t>Function</a:t>
                      </a:r>
                    </a:p>
                  </a:txBody>
                  <a:tcPr/>
                </a:tc>
                <a:tc>
                  <a:txBody>
                    <a:bodyPr/>
                    <a:lstStyle/>
                    <a:p>
                      <a:r>
                        <a:rPr lang="en-US" sz="1400" strike="sngStrike" noProof="0"/>
                        <a:t>0x10</a:t>
                      </a:r>
                    </a:p>
                  </a:txBody>
                  <a:tcPr/>
                </a:tc>
                <a:tc>
                  <a:txBody>
                    <a:bodyPr/>
                    <a:lstStyle/>
                    <a:p>
                      <a:r>
                        <a:rPr lang="en-US" sz="1400" strike="sngStrike" noProof="0"/>
                        <a:t>Preset Multiple Registers</a:t>
                      </a:r>
                    </a:p>
                  </a:txBody>
                  <a:tcPr/>
                </a:tc>
                <a:extLst>
                  <a:ext uri="{0D108BD9-81ED-4DB2-BD59-A6C34878D82A}">
                    <a16:rowId xmlns:a16="http://schemas.microsoft.com/office/drawing/2014/main" val="123243486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dirty="0">
                          <a:solidFill>
                            <a:schemeClr val="dk1"/>
                          </a:solidFill>
                          <a:effectLst/>
                          <a:latin typeface="+mn-lt"/>
                          <a:ea typeface="+mn-ea"/>
                          <a:cs typeface="+mn-cs"/>
                        </a:rPr>
                        <a:t>Starting Address Hi </a:t>
                      </a:r>
                      <a:endParaRPr lang="en-US" sz="1400" strike="sngStrike" noProof="0" dirty="0"/>
                    </a:p>
                  </a:txBody>
                  <a:tcPr/>
                </a:tc>
                <a:tc>
                  <a:txBody>
                    <a:bodyPr/>
                    <a:lstStyle/>
                    <a:p>
                      <a:r>
                        <a:rPr lang="en-US" sz="1400" strike="sngStrike" noProof="0"/>
                        <a:t>0x00</a:t>
                      </a:r>
                    </a:p>
                  </a:txBody>
                  <a:tcPr/>
                </a:tc>
                <a:tc>
                  <a:txBody>
                    <a:bodyPr/>
                    <a:lstStyle/>
                    <a:p>
                      <a:endParaRPr lang="en-US" sz="1400" strike="sngStrike" noProof="0"/>
                    </a:p>
                  </a:txBody>
                  <a:tcPr/>
                </a:tc>
                <a:extLst>
                  <a:ext uri="{0D108BD9-81ED-4DB2-BD59-A6C34878D82A}">
                    <a16:rowId xmlns:a16="http://schemas.microsoft.com/office/drawing/2014/main" val="3282105777"/>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dirty="0">
                          <a:solidFill>
                            <a:schemeClr val="dk1"/>
                          </a:solidFill>
                          <a:effectLst/>
                          <a:latin typeface="+mn-lt"/>
                          <a:ea typeface="+mn-ea"/>
                          <a:cs typeface="+mn-cs"/>
                        </a:rPr>
                        <a:t>Starting Address Lo </a:t>
                      </a:r>
                      <a:endParaRPr lang="en-US" sz="1400" strike="sngStrike" noProof="0" dirty="0"/>
                    </a:p>
                  </a:txBody>
                  <a:tcPr/>
                </a:tc>
                <a:tc>
                  <a:txBody>
                    <a:bodyPr/>
                    <a:lstStyle/>
                    <a:p>
                      <a:r>
                        <a:rPr lang="en-US" sz="1400" strike="sngStrike" noProof="0" dirty="0"/>
                        <a:t>0x10</a:t>
                      </a:r>
                    </a:p>
                  </a:txBody>
                  <a:tcPr/>
                </a:tc>
                <a:tc>
                  <a:txBody>
                    <a:bodyPr/>
                    <a:lstStyle/>
                    <a:p>
                      <a:r>
                        <a:rPr lang="en-US" sz="1400" strike="sngStrike" noProof="0" dirty="0"/>
                        <a:t>Firmware update command</a:t>
                      </a:r>
                    </a:p>
                  </a:txBody>
                  <a:tcPr/>
                </a:tc>
                <a:extLst>
                  <a:ext uri="{0D108BD9-81ED-4DB2-BD59-A6C34878D82A}">
                    <a16:rowId xmlns:a16="http://schemas.microsoft.com/office/drawing/2014/main" val="142840094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dirty="0">
                          <a:solidFill>
                            <a:schemeClr val="dk1"/>
                          </a:solidFill>
                          <a:effectLst/>
                          <a:latin typeface="+mn-lt"/>
                          <a:ea typeface="+mn-ea"/>
                          <a:cs typeface="+mn-cs"/>
                        </a:rPr>
                        <a:t>No. of Registers Hi </a:t>
                      </a:r>
                      <a:endParaRPr lang="en-US" sz="1400" strike="sngStrike" noProof="0" dirty="0"/>
                    </a:p>
                  </a:txBody>
                  <a:tcPr/>
                </a:tc>
                <a:tc>
                  <a:txBody>
                    <a:bodyPr/>
                    <a:lstStyle/>
                    <a:p>
                      <a:r>
                        <a:rPr lang="en-US" sz="1400" strike="sngStrike" noProof="0"/>
                        <a:t>0x00</a:t>
                      </a:r>
                    </a:p>
                  </a:txBody>
                  <a:tcPr/>
                </a:tc>
                <a:tc>
                  <a:txBody>
                    <a:bodyPr/>
                    <a:lstStyle/>
                    <a:p>
                      <a:endParaRPr lang="en-US" sz="1400" strike="sngStrike" noProof="0"/>
                    </a:p>
                  </a:txBody>
                  <a:tcPr/>
                </a:tc>
                <a:extLst>
                  <a:ext uri="{0D108BD9-81ED-4DB2-BD59-A6C34878D82A}">
                    <a16:rowId xmlns:a16="http://schemas.microsoft.com/office/drawing/2014/main" val="1680691186"/>
                  </a:ext>
                </a:extLst>
              </a:tr>
              <a:tr h="317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dirty="0">
                          <a:solidFill>
                            <a:schemeClr val="dk1"/>
                          </a:solidFill>
                          <a:effectLst/>
                          <a:latin typeface="+mn-lt"/>
                          <a:ea typeface="+mn-ea"/>
                          <a:cs typeface="+mn-cs"/>
                        </a:rPr>
                        <a:t>No. of Registers Lo </a:t>
                      </a:r>
                      <a:endParaRPr lang="en-US" sz="1400" strike="sngStrike" noProof="0" dirty="0"/>
                    </a:p>
                  </a:txBody>
                  <a:tcPr/>
                </a:tc>
                <a:tc>
                  <a:txBody>
                    <a:bodyPr/>
                    <a:lstStyle/>
                    <a:p>
                      <a:r>
                        <a:rPr lang="en-US" sz="1400" strike="sngStrike" noProof="0" dirty="0"/>
                        <a:t>0x02</a:t>
                      </a:r>
                    </a:p>
                  </a:txBody>
                  <a:tcPr/>
                </a:tc>
                <a:tc>
                  <a:txBody>
                    <a:bodyPr/>
                    <a:lstStyle/>
                    <a:p>
                      <a:r>
                        <a:rPr lang="en-US" sz="1400" strike="sngStrike" noProof="0" dirty="0"/>
                        <a:t>Two 16 bits registers are required to store the mask</a:t>
                      </a:r>
                    </a:p>
                  </a:txBody>
                  <a:tcPr/>
                </a:tc>
                <a:extLst>
                  <a:ext uri="{0D108BD9-81ED-4DB2-BD59-A6C34878D82A}">
                    <a16:rowId xmlns:a16="http://schemas.microsoft.com/office/drawing/2014/main" val="2044994528"/>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noProof="0"/>
                        <a:t>Byte count</a:t>
                      </a:r>
                    </a:p>
                  </a:txBody>
                  <a:tcPr/>
                </a:tc>
                <a:tc>
                  <a:txBody>
                    <a:bodyPr/>
                    <a:lstStyle/>
                    <a:p>
                      <a:r>
                        <a:rPr lang="en-US" sz="1400" strike="sngStrike" noProof="0" dirty="0"/>
                        <a:t>0x14</a:t>
                      </a:r>
                    </a:p>
                  </a:txBody>
                  <a:tcPr/>
                </a:tc>
                <a:tc>
                  <a:txBody>
                    <a:bodyPr/>
                    <a:lstStyle/>
                    <a:p>
                      <a:r>
                        <a:rPr lang="en-US" sz="1400" strike="sngStrike" noProof="0" dirty="0"/>
                        <a:t>20 bytes</a:t>
                      </a:r>
                    </a:p>
                  </a:txBody>
                  <a:tcPr/>
                </a:tc>
                <a:extLst>
                  <a:ext uri="{0D108BD9-81ED-4DB2-BD59-A6C34878D82A}">
                    <a16:rowId xmlns:a16="http://schemas.microsoft.com/office/drawing/2014/main" val="74362661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noProof="0" dirty="0"/>
                        <a:t>Address (2 bytes)</a:t>
                      </a:r>
                    </a:p>
                  </a:txBody>
                  <a:tcPr/>
                </a:tc>
                <a:tc>
                  <a:txBody>
                    <a:bodyPr/>
                    <a:lstStyle/>
                    <a:p>
                      <a:r>
                        <a:rPr lang="en-US" sz="1400" strike="sngStrike" noProof="0" dirty="0"/>
                        <a:t>0x0160</a:t>
                      </a:r>
                    </a:p>
                  </a:txBody>
                  <a:tcPr/>
                </a:tc>
                <a:tc>
                  <a:txBody>
                    <a:bodyPr/>
                    <a:lstStyle/>
                    <a:p>
                      <a:r>
                        <a:rPr lang="en-US" sz="1400" strike="sngStrike" noProof="0" dirty="0"/>
                        <a:t>Starting address of firmware binary location</a:t>
                      </a:r>
                    </a:p>
                  </a:txBody>
                  <a:tcPr/>
                </a:tc>
                <a:extLst>
                  <a:ext uri="{0D108BD9-81ED-4DB2-BD59-A6C34878D82A}">
                    <a16:rowId xmlns:a16="http://schemas.microsoft.com/office/drawing/2014/main" val="133919683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dirty="0">
                          <a:solidFill>
                            <a:schemeClr val="dk1"/>
                          </a:solidFill>
                          <a:effectLst/>
                          <a:latin typeface="+mn-lt"/>
                          <a:ea typeface="+mn-ea"/>
                          <a:cs typeface="+mn-cs"/>
                        </a:rPr>
                        <a:t>Length (2 bytes)</a:t>
                      </a:r>
                      <a:endParaRPr lang="en-US" sz="1400" strike="sngStrike" noProof="0" dirty="0"/>
                    </a:p>
                  </a:txBody>
                  <a:tcPr/>
                </a:tc>
                <a:tc>
                  <a:txBody>
                    <a:bodyPr/>
                    <a:lstStyle/>
                    <a:p>
                      <a:r>
                        <a:rPr lang="en-US" sz="1400" strike="sngStrike" noProof="0" dirty="0"/>
                        <a:t>0xXXXX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noProof="0" dirty="0"/>
                        <a:t>Length of firmware binary</a:t>
                      </a:r>
                    </a:p>
                  </a:txBody>
                  <a:tcPr/>
                </a:tc>
                <a:extLst>
                  <a:ext uri="{0D108BD9-81ED-4DB2-BD59-A6C34878D82A}">
                    <a16:rowId xmlns:a16="http://schemas.microsoft.com/office/drawing/2014/main" val="66731176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noProof="0" dirty="0"/>
                        <a:t>Hash (16 bytes)</a:t>
                      </a:r>
                    </a:p>
                  </a:txBody>
                  <a:tcPr/>
                </a:tc>
                <a:tc>
                  <a:txBody>
                    <a:bodyPr/>
                    <a:lstStyle/>
                    <a:p>
                      <a:r>
                        <a:rPr lang="en-US" sz="1400" strike="sngStrike" noProof="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noProof="0" dirty="0"/>
                        <a:t>Slave ID 1 and 2 are already attributed.</a:t>
                      </a:r>
                    </a:p>
                  </a:txBody>
                  <a:tcPr/>
                </a:tc>
                <a:extLst>
                  <a:ext uri="{0D108BD9-81ED-4DB2-BD59-A6C34878D82A}">
                    <a16:rowId xmlns:a16="http://schemas.microsoft.com/office/drawing/2014/main" val="260669390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trike="sngStrike" kern="1200" noProof="0">
                          <a:solidFill>
                            <a:schemeClr val="dk1"/>
                          </a:solidFill>
                          <a:effectLst/>
                          <a:latin typeface="+mn-lt"/>
                          <a:ea typeface="+mn-ea"/>
                          <a:cs typeface="+mn-cs"/>
                        </a:rPr>
                        <a:t>Error Check</a:t>
                      </a:r>
                      <a:endParaRPr lang="en-US" sz="1400" strike="sngStrike" noProof="0"/>
                    </a:p>
                  </a:txBody>
                  <a:tcPr/>
                </a:tc>
                <a:tc>
                  <a:txBody>
                    <a:bodyPr/>
                    <a:lstStyle/>
                    <a:p>
                      <a:r>
                        <a:rPr lang="en-US" sz="1400" strike="sngStrike" noProof="0"/>
                        <a:t>CRC</a:t>
                      </a:r>
                    </a:p>
                  </a:txBody>
                  <a:tcPr/>
                </a:tc>
                <a:tc>
                  <a:txBody>
                    <a:bodyPr/>
                    <a:lstStyle/>
                    <a:p>
                      <a:endParaRPr lang="en-US" sz="1400" strike="sngStrike" noProof="0" dirty="0"/>
                    </a:p>
                  </a:txBody>
                  <a:tcPr/>
                </a:tc>
                <a:extLst>
                  <a:ext uri="{0D108BD9-81ED-4DB2-BD59-A6C34878D82A}">
                    <a16:rowId xmlns:a16="http://schemas.microsoft.com/office/drawing/2014/main" val="83169444"/>
                  </a:ext>
                </a:extLst>
              </a:tr>
            </a:tbl>
          </a:graphicData>
        </a:graphic>
      </p:graphicFrame>
    </p:spTree>
    <p:extLst>
      <p:ext uri="{BB962C8B-B14F-4D97-AF65-F5344CB8AC3E}">
        <p14:creationId xmlns:p14="http://schemas.microsoft.com/office/powerpoint/2010/main" val="396270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2B74A-4C23-E6F9-EA8D-FD53D62DD841}"/>
              </a:ext>
            </a:extLst>
          </p:cNvPr>
          <p:cNvSpPr>
            <a:spLocks noGrp="1"/>
          </p:cNvSpPr>
          <p:nvPr>
            <p:ph type="title"/>
          </p:nvPr>
        </p:nvSpPr>
        <p:spPr/>
        <p:txBody>
          <a:bodyPr/>
          <a:lstStyle/>
          <a:p>
            <a:r>
              <a:rPr lang="en-US" dirty="0"/>
              <a:t>Tracklog</a:t>
            </a:r>
          </a:p>
        </p:txBody>
      </p:sp>
      <p:sp>
        <p:nvSpPr>
          <p:cNvPr id="3" name="Espace réservé du contenu 2">
            <a:extLst>
              <a:ext uri="{FF2B5EF4-FFF2-40B4-BE49-F238E27FC236}">
                <a16:creationId xmlns:a16="http://schemas.microsoft.com/office/drawing/2014/main" id="{B6D524C6-FF2A-E588-BADE-CD1C2D3DECD2}"/>
              </a:ext>
            </a:extLst>
          </p:cNvPr>
          <p:cNvSpPr>
            <a:spLocks noGrp="1"/>
          </p:cNvSpPr>
          <p:nvPr>
            <p:ph idx="1"/>
          </p:nvPr>
        </p:nvSpPr>
        <p:spPr/>
        <p:txBody>
          <a:bodyPr>
            <a:normAutofit fontScale="85000" lnSpcReduction="20000"/>
          </a:bodyPr>
          <a:lstStyle/>
          <a:p>
            <a:pPr marL="0" indent="0">
              <a:buNone/>
            </a:pPr>
            <a:r>
              <a:rPr lang="en-US" dirty="0"/>
              <a:t>Add-ons from version 1.1:</a:t>
            </a:r>
          </a:p>
          <a:p>
            <a:r>
              <a:rPr lang="en-US" dirty="0"/>
              <a:t>Changing from INI to JSON and from global description “file” to individual options.</a:t>
            </a:r>
          </a:p>
          <a:p>
            <a:r>
              <a:rPr lang="en-US" dirty="0">
                <a:highlight>
                  <a:srgbClr val="FFFF00"/>
                </a:highlight>
              </a:rPr>
              <a:t>Features not implemented are highlighted in yellow</a:t>
            </a:r>
          </a:p>
          <a:p>
            <a:pPr marL="0" indent="0">
              <a:buNone/>
            </a:pPr>
            <a:r>
              <a:rPr lang="en-US" dirty="0"/>
              <a:t>Add-ons from version 1.0:</a:t>
            </a:r>
          </a:p>
          <a:p>
            <a:r>
              <a:rPr lang="en-US" dirty="0"/>
              <a:t>Create two distinct commands: one for Hard Reset (0x00) and the second for ID Reset (0x01)</a:t>
            </a:r>
          </a:p>
          <a:p>
            <a:r>
              <a:rPr lang="en-US" dirty="0"/>
              <a:t>Add Broadcast field in the configuration section</a:t>
            </a:r>
            <a:br>
              <a:rPr lang="en-US" dirty="0"/>
            </a:br>
            <a:r>
              <a:rPr lang="en-US" dirty="0"/>
              <a:t>(ID can be retrieved via the Slave Identification command)</a:t>
            </a:r>
          </a:p>
          <a:p>
            <a:r>
              <a:rPr lang="en-US" dirty="0"/>
              <a:t>Remove ID in the configuration section</a:t>
            </a:r>
          </a:p>
          <a:p>
            <a:r>
              <a:rPr lang="en-US" dirty="0"/>
              <a:t>Adding Firmware Update command</a:t>
            </a:r>
          </a:p>
          <a:p>
            <a:r>
              <a:rPr lang="en-US" dirty="0"/>
              <a:t>Specify how to encrypt configuration section</a:t>
            </a:r>
          </a:p>
        </p:txBody>
      </p:sp>
      <p:sp>
        <p:nvSpPr>
          <p:cNvPr id="6" name="Espace réservé du numéro de diapositive 5">
            <a:extLst>
              <a:ext uri="{FF2B5EF4-FFF2-40B4-BE49-F238E27FC236}">
                <a16:creationId xmlns:a16="http://schemas.microsoft.com/office/drawing/2014/main" id="{551990E4-F0EB-4EBC-7983-29C87F998E57}"/>
              </a:ext>
            </a:extLst>
          </p:cNvPr>
          <p:cNvSpPr>
            <a:spLocks noGrp="1"/>
          </p:cNvSpPr>
          <p:nvPr>
            <p:ph type="sldNum" sz="quarter" idx="12"/>
          </p:nvPr>
        </p:nvSpPr>
        <p:spPr/>
        <p:txBody>
          <a:bodyPr/>
          <a:lstStyle/>
          <a:p>
            <a:fld id="{0BF44003-1364-C84B-B059-253A9756166F}" type="slidenum">
              <a:rPr lang="en-CH" smtClean="0"/>
              <a:pPr/>
              <a:t>2</a:t>
            </a:fld>
            <a:endParaRPr lang="en-CH" dirty="0"/>
          </a:p>
        </p:txBody>
      </p:sp>
    </p:spTree>
    <p:extLst>
      <p:ext uri="{BB962C8B-B14F-4D97-AF65-F5344CB8AC3E}">
        <p14:creationId xmlns:p14="http://schemas.microsoft.com/office/powerpoint/2010/main" val="172097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48C6E8-B630-D187-7E43-6EFA1E24EFF9}"/>
              </a:ext>
            </a:extLst>
          </p:cNvPr>
          <p:cNvSpPr>
            <a:spLocks noGrp="1"/>
          </p:cNvSpPr>
          <p:nvPr>
            <p:ph type="sldNum" sz="quarter" idx="12"/>
          </p:nvPr>
        </p:nvSpPr>
        <p:spPr/>
        <p:txBody>
          <a:bodyPr/>
          <a:lstStyle/>
          <a:p>
            <a:fld id="{0BF44003-1364-C84B-B059-253A9756166F}" type="slidenum">
              <a:rPr lang="en-CH" smtClean="0"/>
              <a:pPr/>
              <a:t>20</a:t>
            </a:fld>
            <a:endParaRPr lang="en-CH" dirty="0"/>
          </a:p>
        </p:txBody>
      </p:sp>
    </p:spTree>
    <p:extLst>
      <p:ext uri="{BB962C8B-B14F-4D97-AF65-F5344CB8AC3E}">
        <p14:creationId xmlns:p14="http://schemas.microsoft.com/office/powerpoint/2010/main" val="219123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fr-CH" dirty="0"/>
              <a:t>Introduction</a:t>
            </a:r>
            <a:endParaRPr lang="en-CH" dirty="0"/>
          </a:p>
        </p:txBody>
      </p:sp>
      <p:sp>
        <p:nvSpPr>
          <p:cNvPr id="3" name="Content Placeholder 2">
            <a:extLst>
              <a:ext uri="{FF2B5EF4-FFF2-40B4-BE49-F238E27FC236}">
                <a16:creationId xmlns:a16="http://schemas.microsoft.com/office/drawing/2014/main" id="{E38FD393-E35B-3C47-D673-7DFCAC69E845}"/>
              </a:ext>
            </a:extLst>
          </p:cNvPr>
          <p:cNvSpPr>
            <a:spLocks noGrp="1"/>
          </p:cNvSpPr>
          <p:nvPr>
            <p:ph idx="1"/>
          </p:nvPr>
        </p:nvSpPr>
        <p:spPr/>
        <p:txBody>
          <a:bodyPr/>
          <a:lstStyle/>
          <a:p>
            <a:r>
              <a:rPr lang="en-US" dirty="0"/>
              <a:t>Accessible Memory Registers</a:t>
            </a:r>
          </a:p>
          <a:p>
            <a:r>
              <a:rPr lang="en-US" dirty="0"/>
              <a:t>Hard Reset Command</a:t>
            </a:r>
          </a:p>
          <a:p>
            <a:r>
              <a:rPr lang="en-US" dirty="0"/>
              <a:t>Reset Slave ID Command</a:t>
            </a:r>
          </a:p>
          <a:p>
            <a:r>
              <a:rPr lang="en-US" dirty="0"/>
              <a:t>Slave Identification</a:t>
            </a:r>
          </a:p>
          <a:p>
            <a:r>
              <a:rPr lang="en-US" dirty="0"/>
              <a:t>Error message</a:t>
            </a:r>
          </a:p>
          <a:p>
            <a:r>
              <a:rPr lang="en-US" dirty="0"/>
              <a:t>Options</a:t>
            </a:r>
          </a:p>
          <a:p>
            <a:r>
              <a:rPr lang="en-US" strike="sngStrike" dirty="0"/>
              <a:t>Firmware update</a:t>
            </a:r>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3</a:t>
            </a:fld>
            <a:endParaRPr lang="en-CH" dirty="0"/>
          </a:p>
        </p:txBody>
      </p:sp>
    </p:spTree>
    <p:extLst>
      <p:ext uri="{BB962C8B-B14F-4D97-AF65-F5344CB8AC3E}">
        <p14:creationId xmlns:p14="http://schemas.microsoft.com/office/powerpoint/2010/main" val="276459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Accessible Memory Registers / Commands</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4</a:t>
            </a:fld>
            <a:endParaRPr lang="en-CH" dirty="0"/>
          </a:p>
        </p:txBody>
      </p:sp>
      <p:graphicFrame>
        <p:nvGraphicFramePr>
          <p:cNvPr id="9" name="Tableau 9">
            <a:extLst>
              <a:ext uri="{FF2B5EF4-FFF2-40B4-BE49-F238E27FC236}">
                <a16:creationId xmlns:a16="http://schemas.microsoft.com/office/drawing/2014/main" id="{831C99CB-481D-D85F-8CC1-9062D082E6AB}"/>
              </a:ext>
            </a:extLst>
          </p:cNvPr>
          <p:cNvGraphicFramePr>
            <a:graphicFrameLocks noGrp="1"/>
          </p:cNvGraphicFramePr>
          <p:nvPr>
            <p:ph idx="1"/>
            <p:extLst>
              <p:ext uri="{D42A27DB-BD31-4B8C-83A1-F6EECF244321}">
                <p14:modId xmlns:p14="http://schemas.microsoft.com/office/powerpoint/2010/main" val="954141366"/>
              </p:ext>
            </p:extLst>
          </p:nvPr>
        </p:nvGraphicFramePr>
        <p:xfrm>
          <a:off x="838200" y="1203960"/>
          <a:ext cx="10515597" cy="4348480"/>
        </p:xfrm>
        <a:graphic>
          <a:graphicData uri="http://schemas.openxmlformats.org/drawingml/2006/table">
            <a:tbl>
              <a:tblPr firstRow="1" bandRow="1">
                <a:tableStyleId>{5C22544A-7EE6-4342-B048-85BDC9FD1C3A}</a:tableStyleId>
              </a:tblPr>
              <a:tblGrid>
                <a:gridCol w="1495097">
                  <a:extLst>
                    <a:ext uri="{9D8B030D-6E8A-4147-A177-3AD203B41FA5}">
                      <a16:colId xmlns:a16="http://schemas.microsoft.com/office/drawing/2014/main" val="923596971"/>
                    </a:ext>
                  </a:extLst>
                </a:gridCol>
                <a:gridCol w="1429406">
                  <a:extLst>
                    <a:ext uri="{9D8B030D-6E8A-4147-A177-3AD203B41FA5}">
                      <a16:colId xmlns:a16="http://schemas.microsoft.com/office/drawing/2014/main" val="3559158173"/>
                    </a:ext>
                  </a:extLst>
                </a:gridCol>
                <a:gridCol w="1124607">
                  <a:extLst>
                    <a:ext uri="{9D8B030D-6E8A-4147-A177-3AD203B41FA5}">
                      <a16:colId xmlns:a16="http://schemas.microsoft.com/office/drawing/2014/main" val="2933071650"/>
                    </a:ext>
                  </a:extLst>
                </a:gridCol>
                <a:gridCol w="6466487">
                  <a:extLst>
                    <a:ext uri="{9D8B030D-6E8A-4147-A177-3AD203B41FA5}">
                      <a16:colId xmlns:a16="http://schemas.microsoft.com/office/drawing/2014/main" val="914370215"/>
                    </a:ext>
                  </a:extLst>
                </a:gridCol>
              </a:tblGrid>
              <a:tr h="370840">
                <a:tc>
                  <a:txBody>
                    <a:bodyPr/>
                    <a:lstStyle/>
                    <a:p>
                      <a:r>
                        <a:rPr lang="en-US" dirty="0"/>
                        <a:t>Address</a:t>
                      </a:r>
                    </a:p>
                  </a:txBody>
                  <a:tcPr/>
                </a:tc>
                <a:tc>
                  <a:txBody>
                    <a:bodyPr/>
                    <a:lstStyle/>
                    <a:p>
                      <a:r>
                        <a:rPr lang="en-US" dirty="0"/>
                        <a:t>Type</a:t>
                      </a:r>
                    </a:p>
                  </a:txBody>
                  <a:tcPr/>
                </a:tc>
                <a:tc>
                  <a:txBody>
                    <a:bodyPr/>
                    <a:lstStyle/>
                    <a:p>
                      <a:r>
                        <a:rPr lang="en-US"/>
                        <a:t>Read / Write</a:t>
                      </a:r>
                      <a:endParaRPr lang="en-US" dirty="0"/>
                    </a:p>
                  </a:txBody>
                  <a:tcPr/>
                </a:tc>
                <a:tc>
                  <a:txBody>
                    <a:bodyPr/>
                    <a:lstStyle/>
                    <a:p>
                      <a:r>
                        <a:rPr lang="en-US" dirty="0"/>
                        <a:t>Description</a:t>
                      </a:r>
                    </a:p>
                  </a:txBody>
                  <a:tcPr/>
                </a:tc>
                <a:extLst>
                  <a:ext uri="{0D108BD9-81ED-4DB2-BD59-A6C34878D82A}">
                    <a16:rowId xmlns:a16="http://schemas.microsoft.com/office/drawing/2014/main" val="1706505216"/>
                  </a:ext>
                </a:extLst>
              </a:tr>
              <a:tr h="370840">
                <a:tc>
                  <a:txBody>
                    <a:bodyPr/>
                    <a:lstStyle/>
                    <a:p>
                      <a:r>
                        <a:rPr lang="en-US" sz="1600" dirty="0"/>
                        <a:t>0x00</a:t>
                      </a:r>
                    </a:p>
                  </a:txBody>
                  <a:tcPr/>
                </a:tc>
                <a:tc>
                  <a:txBody>
                    <a:bodyPr/>
                    <a:lstStyle/>
                    <a:p>
                      <a:r>
                        <a:rPr lang="en-US" sz="1600" dirty="0"/>
                        <a:t>Command</a:t>
                      </a:r>
                    </a:p>
                  </a:txBody>
                  <a:tcPr/>
                </a:tc>
                <a:tc>
                  <a:txBody>
                    <a:bodyPr/>
                    <a:lstStyle/>
                    <a:p>
                      <a:r>
                        <a:rPr lang="en-US" sz="1600" dirty="0"/>
                        <a:t>Write</a:t>
                      </a:r>
                    </a:p>
                  </a:txBody>
                  <a:tcPr/>
                </a:tc>
                <a:tc>
                  <a:txBody>
                    <a:bodyPr/>
                    <a:lstStyle/>
                    <a:p>
                      <a:r>
                        <a:rPr lang="en-US" sz="1600" dirty="0"/>
                        <a:t>Hard Reset command</a:t>
                      </a:r>
                    </a:p>
                  </a:txBody>
                  <a:tcPr/>
                </a:tc>
                <a:extLst>
                  <a:ext uri="{0D108BD9-81ED-4DB2-BD59-A6C34878D82A}">
                    <a16:rowId xmlns:a16="http://schemas.microsoft.com/office/drawing/2014/main" val="2864339481"/>
                  </a:ext>
                </a:extLst>
              </a:tr>
              <a:tr h="370840">
                <a:tc>
                  <a:txBody>
                    <a:bodyPr/>
                    <a:lstStyle/>
                    <a:p>
                      <a:r>
                        <a:rPr lang="en-US" sz="1600" dirty="0"/>
                        <a:t>0x01</a:t>
                      </a:r>
                    </a:p>
                  </a:txBody>
                  <a:tcPr/>
                </a:tc>
                <a:tc>
                  <a:txBody>
                    <a:bodyPr/>
                    <a:lstStyle/>
                    <a:p>
                      <a:r>
                        <a:rPr lang="en-US" sz="1600" dirty="0"/>
                        <a:t>Command</a:t>
                      </a:r>
                    </a:p>
                  </a:txBody>
                  <a:tcPr/>
                </a:tc>
                <a:tc>
                  <a:txBody>
                    <a:bodyPr/>
                    <a:lstStyle/>
                    <a:p>
                      <a:r>
                        <a:rPr lang="en-US" sz="1600" dirty="0"/>
                        <a:t>Write</a:t>
                      </a:r>
                    </a:p>
                  </a:txBody>
                  <a:tcPr/>
                </a:tc>
                <a:tc>
                  <a:txBody>
                    <a:bodyPr/>
                    <a:lstStyle/>
                    <a:p>
                      <a:r>
                        <a:rPr lang="en-US" sz="1600" dirty="0"/>
                        <a:t>Reset Slave ID command</a:t>
                      </a:r>
                    </a:p>
                  </a:txBody>
                  <a:tcPr/>
                </a:tc>
                <a:extLst>
                  <a:ext uri="{0D108BD9-81ED-4DB2-BD59-A6C34878D82A}">
                    <a16:rowId xmlns:a16="http://schemas.microsoft.com/office/drawing/2014/main" val="4177140507"/>
                  </a:ext>
                </a:extLst>
              </a:tr>
              <a:tr h="370840">
                <a:tc>
                  <a:txBody>
                    <a:bodyPr/>
                    <a:lstStyle/>
                    <a:p>
                      <a:r>
                        <a:rPr lang="en-US" sz="1600" dirty="0"/>
                        <a:t>0x02</a:t>
                      </a:r>
                    </a:p>
                  </a:txBody>
                  <a:tcPr/>
                </a:tc>
                <a:tc>
                  <a:txBody>
                    <a:bodyPr/>
                    <a:lstStyle/>
                    <a:p>
                      <a:r>
                        <a:rPr lang="en-US" sz="1600" dirty="0"/>
                        <a:t>Command</a:t>
                      </a:r>
                    </a:p>
                  </a:txBody>
                  <a:tcPr/>
                </a:tc>
                <a:tc>
                  <a:txBody>
                    <a:bodyPr/>
                    <a:lstStyle/>
                    <a:p>
                      <a:r>
                        <a:rPr lang="en-US" sz="1600" dirty="0"/>
                        <a:t>Read</a:t>
                      </a:r>
                    </a:p>
                  </a:txBody>
                  <a:tcPr/>
                </a:tc>
                <a:tc>
                  <a:txBody>
                    <a:bodyPr/>
                    <a:lstStyle/>
                    <a:p>
                      <a:r>
                        <a:rPr lang="en-US" sz="1600" dirty="0"/>
                        <a:t>Slave Identification command</a:t>
                      </a:r>
                    </a:p>
                  </a:txBody>
                  <a:tcPr/>
                </a:tc>
                <a:extLst>
                  <a:ext uri="{0D108BD9-81ED-4DB2-BD59-A6C34878D82A}">
                    <a16:rowId xmlns:a16="http://schemas.microsoft.com/office/drawing/2014/main" val="1042695447"/>
                  </a:ext>
                </a:extLst>
              </a:tr>
              <a:tr h="370840">
                <a:tc>
                  <a:txBody>
                    <a:bodyPr/>
                    <a:lstStyle/>
                    <a:p>
                      <a:r>
                        <a:rPr lang="en-US" sz="1600" dirty="0">
                          <a:highlight>
                            <a:srgbClr val="FFFF00"/>
                          </a:highlight>
                        </a:rPr>
                        <a:t>0x10</a:t>
                      </a:r>
                    </a:p>
                  </a:txBody>
                  <a:tcPr/>
                </a:tc>
                <a:tc>
                  <a:txBody>
                    <a:bodyPr/>
                    <a:lstStyle/>
                    <a:p>
                      <a:r>
                        <a:rPr lang="en-US" sz="1600" dirty="0">
                          <a:highlight>
                            <a:srgbClr val="FFFF00"/>
                          </a:highlight>
                        </a:rPr>
                        <a:t>Command</a:t>
                      </a:r>
                    </a:p>
                  </a:txBody>
                  <a:tcPr/>
                </a:tc>
                <a:tc>
                  <a:txBody>
                    <a:bodyPr/>
                    <a:lstStyle/>
                    <a:p>
                      <a:r>
                        <a:rPr lang="en-US" sz="1600" dirty="0">
                          <a:highlight>
                            <a:srgbClr val="FFFF00"/>
                          </a:highlight>
                        </a:rPr>
                        <a:t>Write</a:t>
                      </a:r>
                    </a:p>
                  </a:txBody>
                  <a:tcPr/>
                </a:tc>
                <a:tc>
                  <a:txBody>
                    <a:bodyPr/>
                    <a:lstStyle/>
                    <a:p>
                      <a:r>
                        <a:rPr lang="en-US" sz="1600" dirty="0">
                          <a:highlight>
                            <a:srgbClr val="FFFF00"/>
                          </a:highlight>
                        </a:rPr>
                        <a:t>[NOT IMPLEMENTED] Firmware Update command</a:t>
                      </a:r>
                    </a:p>
                  </a:txBody>
                  <a:tcPr/>
                </a:tc>
                <a:extLst>
                  <a:ext uri="{0D108BD9-81ED-4DB2-BD59-A6C34878D82A}">
                    <a16:rowId xmlns:a16="http://schemas.microsoft.com/office/drawing/2014/main" val="3988124142"/>
                  </a:ext>
                </a:extLst>
              </a:tr>
              <a:tr h="370840">
                <a:tc>
                  <a:txBody>
                    <a:bodyPr/>
                    <a:lstStyle/>
                    <a:p>
                      <a:r>
                        <a:rPr lang="en-US" sz="1600" dirty="0"/>
                        <a:t>0x20-0x50</a:t>
                      </a:r>
                    </a:p>
                  </a:txBody>
                  <a:tcPr/>
                </a:tc>
                <a:tc>
                  <a:txBody>
                    <a:bodyPr/>
                    <a:lstStyle/>
                    <a:p>
                      <a:r>
                        <a:rPr lang="en-US" sz="1600" dirty="0"/>
                        <a:t>Command</a:t>
                      </a:r>
                    </a:p>
                  </a:txBody>
                  <a:tcPr/>
                </a:tc>
                <a:tc>
                  <a:txBody>
                    <a:bodyPr/>
                    <a:lstStyle/>
                    <a:p>
                      <a:r>
                        <a:rPr lang="en-US" sz="1600" dirty="0"/>
                        <a:t>Read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Get the description of an option (Option0 = 0x20, Option1 = 0x21)</a:t>
                      </a:r>
                    </a:p>
                  </a:txBody>
                  <a:tcPr/>
                </a:tc>
                <a:extLst>
                  <a:ext uri="{0D108BD9-81ED-4DB2-BD59-A6C34878D82A}">
                    <a16:rowId xmlns:a16="http://schemas.microsoft.com/office/drawing/2014/main" val="3541668278"/>
                  </a:ext>
                </a:extLst>
              </a:tr>
              <a:tr h="370840">
                <a:tc>
                  <a:txBody>
                    <a:bodyPr/>
                    <a:lstStyle/>
                    <a:p>
                      <a:r>
                        <a:rPr lang="en-US" sz="1600" dirty="0"/>
                        <a:t>0x51 – 0xFF</a:t>
                      </a:r>
                    </a:p>
                  </a:txBody>
                  <a:tcPr/>
                </a:tc>
                <a:tc gridSpan="3">
                  <a:txBody>
                    <a:bodyPr/>
                    <a:lstStyle/>
                    <a:p>
                      <a:pPr algn="ctr"/>
                      <a:r>
                        <a:rPr lang="en-US" sz="1600" dirty="0"/>
                        <a:t>Reserved</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545323976"/>
                  </a:ext>
                </a:extLst>
              </a:tr>
              <a:tr h="370840">
                <a:tc>
                  <a:txBody>
                    <a:bodyPr/>
                    <a:lstStyle/>
                    <a:p>
                      <a:r>
                        <a:rPr lang="en-US" sz="1600" dirty="0"/>
                        <a:t>0x100-0x101</a:t>
                      </a:r>
                    </a:p>
                  </a:txBody>
                  <a:tcPr/>
                </a:tc>
                <a:tc>
                  <a:txBody>
                    <a:bodyPr/>
                    <a:lstStyle/>
                    <a:p>
                      <a:r>
                        <a:rPr lang="en-US" sz="1600" dirty="0"/>
                        <a:t>uint16</a:t>
                      </a:r>
                    </a:p>
                  </a:txBody>
                  <a:tcPr/>
                </a:tc>
                <a:tc>
                  <a:txBody>
                    <a:bodyPr/>
                    <a:lstStyle/>
                    <a:p>
                      <a:r>
                        <a:rPr lang="en-US" sz="1600"/>
                        <a:t>Read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Version of the memory register (currently 0)</a:t>
                      </a:r>
                    </a:p>
                  </a:txBody>
                  <a:tcPr/>
                </a:tc>
                <a:extLst>
                  <a:ext uri="{0D108BD9-81ED-4DB2-BD59-A6C34878D82A}">
                    <a16:rowId xmlns:a16="http://schemas.microsoft.com/office/drawing/2014/main" val="2661218308"/>
                  </a:ext>
                </a:extLst>
              </a:tr>
              <a:tr h="370840">
                <a:tc>
                  <a:txBody>
                    <a:bodyPr/>
                    <a:lstStyle/>
                    <a:p>
                      <a:r>
                        <a:rPr lang="en-US" sz="1600" dirty="0"/>
                        <a:t>0x102-0x1ff</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Reserved</a:t>
                      </a:r>
                    </a:p>
                  </a:txBody>
                  <a:tcPr/>
                </a:tc>
                <a:tc hMerge="1">
                  <a:txBody>
                    <a:bodyPr/>
                    <a:lstStyle/>
                    <a:p>
                      <a:endParaRPr lang="en-US"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51480275"/>
                  </a:ext>
                </a:extLst>
              </a:tr>
              <a:tr h="370840">
                <a:tc>
                  <a:txBody>
                    <a:bodyPr/>
                    <a:lstStyle/>
                    <a:p>
                      <a:r>
                        <a:rPr lang="en-US" sz="1600" dirty="0"/>
                        <a:t>0x200-0x2fe</a:t>
                      </a:r>
                    </a:p>
                  </a:txBody>
                  <a:tcPr/>
                </a:tc>
                <a:tc>
                  <a:txBody>
                    <a:bodyPr/>
                    <a:lstStyle/>
                    <a:p>
                      <a:r>
                        <a:rPr lang="en-US" sz="1600" dirty="0"/>
                        <a:t>uint16</a:t>
                      </a:r>
                    </a:p>
                  </a:txBody>
                  <a:tcPr/>
                </a:tc>
                <a:tc>
                  <a:txBody>
                    <a:bodyPr/>
                    <a:lstStyle/>
                    <a:p>
                      <a:r>
                        <a:rPr lang="en-US" sz="1600" dirty="0"/>
                        <a:t>R/W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Space for memory operations</a:t>
                      </a:r>
                    </a:p>
                  </a:txBody>
                  <a:tcPr/>
                </a:tc>
                <a:extLst>
                  <a:ext uri="{0D108BD9-81ED-4DB2-BD59-A6C34878D82A}">
                    <a16:rowId xmlns:a16="http://schemas.microsoft.com/office/drawing/2014/main" val="552859604"/>
                  </a:ext>
                </a:extLst>
              </a:tr>
              <a:tr h="370840">
                <a:tc>
                  <a:txBody>
                    <a:bodyPr/>
                    <a:lstStyle/>
                    <a:p>
                      <a:r>
                        <a:rPr lang="en-US" sz="1600" dirty="0"/>
                        <a:t>0x300-0x3ff</a:t>
                      </a:r>
                    </a:p>
                  </a:txBody>
                  <a:tcPr/>
                </a:tc>
                <a:tc>
                  <a:txBody>
                    <a:bodyPr/>
                    <a:lstStyle/>
                    <a:p>
                      <a:r>
                        <a:rPr lang="en-US" sz="1600" dirty="0"/>
                        <a:t>uint16</a:t>
                      </a:r>
                    </a:p>
                  </a:txBody>
                  <a:tcPr/>
                </a:tc>
                <a:tc>
                  <a:txBody>
                    <a:bodyPr/>
                    <a:lstStyle/>
                    <a:p>
                      <a:r>
                        <a:rPr lang="en-US" sz="1600" dirty="0"/>
                        <a:t>R/W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Space for options operations</a:t>
                      </a:r>
                    </a:p>
                  </a:txBody>
                  <a:tcPr/>
                </a:tc>
                <a:extLst>
                  <a:ext uri="{0D108BD9-81ED-4DB2-BD59-A6C34878D82A}">
                    <a16:rowId xmlns:a16="http://schemas.microsoft.com/office/drawing/2014/main" val="616659515"/>
                  </a:ext>
                </a:extLst>
              </a:tr>
            </a:tbl>
          </a:graphicData>
        </a:graphic>
      </p:graphicFrame>
      <p:sp>
        <p:nvSpPr>
          <p:cNvPr id="11" name="Espace réservé du contenu 2">
            <a:extLst>
              <a:ext uri="{FF2B5EF4-FFF2-40B4-BE49-F238E27FC236}">
                <a16:creationId xmlns:a16="http://schemas.microsoft.com/office/drawing/2014/main" id="{41EFE1C9-E455-E6FD-5346-183C80232E34}"/>
              </a:ext>
            </a:extLst>
          </p:cNvPr>
          <p:cNvSpPr txBox="1">
            <a:spLocks/>
          </p:cNvSpPr>
          <p:nvPr/>
        </p:nvSpPr>
        <p:spPr>
          <a:xfrm>
            <a:off x="838200" y="5624019"/>
            <a:ext cx="10515600" cy="767256"/>
          </a:xfrm>
          <a:prstGeom prst="rect">
            <a:avLst/>
          </a:prstGeom>
        </p:spPr>
        <p:txBody>
          <a:bodyPr vert="horz" lIns="91440" tIns="45720" rIns="91440" bIns="45720" rtlCol="0">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Read / write operations take place in space 0x000-0x3fff.</a:t>
            </a:r>
            <a:br>
              <a:rPr lang="en-US" sz="1600" dirty="0"/>
            </a:br>
            <a:r>
              <a:rPr lang="en-US" sz="1600" dirty="0"/>
              <a:t>Accessing an invalid address space generates an error </a:t>
            </a:r>
            <a:r>
              <a:rPr lang="en-US" sz="1600" dirty="0" err="1"/>
              <a:t>respomse</a:t>
            </a:r>
            <a:r>
              <a:rPr lang="en-US" sz="1600" dirty="0"/>
              <a:t>.</a:t>
            </a:r>
          </a:p>
        </p:txBody>
      </p:sp>
    </p:spTree>
    <p:extLst>
      <p:ext uri="{BB962C8B-B14F-4D97-AF65-F5344CB8AC3E}">
        <p14:creationId xmlns:p14="http://schemas.microsoft.com/office/powerpoint/2010/main" val="252622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Hard Reset command (1/2)</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825625"/>
            <a:ext cx="5362903" cy="4351338"/>
          </a:xfrm>
        </p:spPr>
        <p:txBody>
          <a:bodyPr/>
          <a:lstStyle/>
          <a:p>
            <a:r>
              <a:rPr lang="en-US" dirty="0"/>
              <a:t>This command can be broadcasted to all slaves on the bus (0x00) or targeted to a specific slave address</a:t>
            </a:r>
          </a:p>
          <a:p>
            <a:r>
              <a:rPr lang="en-US" dirty="0"/>
              <a:t>Hard reset will reboot the slave Firmware and make it ready for pairing</a:t>
            </a:r>
          </a:p>
          <a:p>
            <a:r>
              <a:rPr lang="en-US" dirty="0"/>
              <a:t>No Modbus answer expected from this command.</a:t>
            </a:r>
          </a:p>
          <a:p>
            <a:endParaRPr lang="en-US"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5</a:t>
            </a:fld>
            <a:endParaRPr lang="en-US"/>
          </a:p>
        </p:txBody>
      </p:sp>
      <p:graphicFrame>
        <p:nvGraphicFramePr>
          <p:cNvPr id="4" name="Tableau 4">
            <a:extLst>
              <a:ext uri="{FF2B5EF4-FFF2-40B4-BE49-F238E27FC236}">
                <a16:creationId xmlns:a16="http://schemas.microsoft.com/office/drawing/2014/main" id="{A18243D2-CFD8-233D-79E2-8321730D2216}"/>
              </a:ext>
            </a:extLst>
          </p:cNvPr>
          <p:cNvGraphicFramePr>
            <a:graphicFrameLocks noGrp="1"/>
          </p:cNvGraphicFramePr>
          <p:nvPr>
            <p:extLst>
              <p:ext uri="{D42A27DB-BD31-4B8C-83A1-F6EECF244321}">
                <p14:modId xmlns:p14="http://schemas.microsoft.com/office/powerpoint/2010/main" val="423645832"/>
              </p:ext>
            </p:extLst>
          </p:nvPr>
        </p:nvGraphicFramePr>
        <p:xfrm>
          <a:off x="6372772" y="1480930"/>
          <a:ext cx="5062483" cy="4150360"/>
        </p:xfrm>
        <a:graphic>
          <a:graphicData uri="http://schemas.openxmlformats.org/drawingml/2006/table">
            <a:tbl>
              <a:tblPr firstRow="1" bandRow="1">
                <a:tableStyleId>{5C22544A-7EE6-4342-B048-85BDC9FD1C3A}</a:tableStyleId>
              </a:tblPr>
              <a:tblGrid>
                <a:gridCol w="2067035">
                  <a:extLst>
                    <a:ext uri="{9D8B030D-6E8A-4147-A177-3AD203B41FA5}">
                      <a16:colId xmlns:a16="http://schemas.microsoft.com/office/drawing/2014/main" val="2585929452"/>
                    </a:ext>
                  </a:extLst>
                </a:gridCol>
                <a:gridCol w="735724">
                  <a:extLst>
                    <a:ext uri="{9D8B030D-6E8A-4147-A177-3AD203B41FA5}">
                      <a16:colId xmlns:a16="http://schemas.microsoft.com/office/drawing/2014/main" val="3374621007"/>
                    </a:ext>
                  </a:extLst>
                </a:gridCol>
                <a:gridCol w="2259724">
                  <a:extLst>
                    <a:ext uri="{9D8B030D-6E8A-4147-A177-3AD203B41FA5}">
                      <a16:colId xmlns:a16="http://schemas.microsoft.com/office/drawing/2014/main" val="1787461965"/>
                    </a:ext>
                  </a:extLst>
                </a:gridCol>
              </a:tblGrid>
              <a:tr h="370840">
                <a:tc>
                  <a:txBody>
                    <a:bodyPr/>
                    <a:lstStyle/>
                    <a:p>
                      <a:r>
                        <a:rPr lang="en-US" noProof="0" dirty="0"/>
                        <a:t>Modbus QUERY</a:t>
                      </a:r>
                    </a:p>
                  </a:txBody>
                  <a:tcPr/>
                </a:tc>
                <a:tc>
                  <a:txBody>
                    <a:bodyPr/>
                    <a:lstStyle/>
                    <a:p>
                      <a:r>
                        <a:rPr lang="en-US" noProof="0"/>
                        <a:t>Value</a:t>
                      </a:r>
                    </a:p>
                  </a:txBody>
                  <a:tcPr/>
                </a:tc>
                <a:tc>
                  <a:txBody>
                    <a:bodyPr/>
                    <a:lstStyle/>
                    <a:p>
                      <a:r>
                        <a:rPr lang="en-US" noProof="0"/>
                        <a:t>Description</a:t>
                      </a:r>
                    </a:p>
                  </a:txBody>
                  <a:tcPr/>
                </a:tc>
                <a:extLst>
                  <a:ext uri="{0D108BD9-81ED-4DB2-BD59-A6C34878D82A}">
                    <a16:rowId xmlns:a16="http://schemas.microsoft.com/office/drawing/2014/main" val="2800792985"/>
                  </a:ext>
                </a:extLst>
              </a:tr>
              <a:tr h="370840">
                <a:tc>
                  <a:txBody>
                    <a:bodyPr/>
                    <a:lstStyle/>
                    <a:p>
                      <a:r>
                        <a:rPr lang="en-US" noProof="0"/>
                        <a:t>Slave address</a:t>
                      </a:r>
                    </a:p>
                  </a:txBody>
                  <a:tcPr/>
                </a:tc>
                <a:tc>
                  <a:txBody>
                    <a:bodyPr/>
                    <a:lstStyle/>
                    <a:p>
                      <a:r>
                        <a:rPr lang="en-US" noProof="0"/>
                        <a:t>0x00</a:t>
                      </a:r>
                    </a:p>
                  </a:txBody>
                  <a:tcPr/>
                </a:tc>
                <a:tc>
                  <a:txBody>
                    <a:bodyPr/>
                    <a:lstStyle/>
                    <a:p>
                      <a:r>
                        <a:rPr lang="en-US" noProof="0" dirty="0"/>
                        <a:t>Command broadcasted to all slaves</a:t>
                      </a:r>
                    </a:p>
                  </a:txBody>
                  <a:tcPr/>
                </a:tc>
                <a:extLst>
                  <a:ext uri="{0D108BD9-81ED-4DB2-BD59-A6C34878D82A}">
                    <a16:rowId xmlns:a16="http://schemas.microsoft.com/office/drawing/2014/main" val="1529369904"/>
                  </a:ext>
                </a:extLst>
              </a:tr>
              <a:tr h="370840">
                <a:tc>
                  <a:txBody>
                    <a:bodyPr/>
                    <a:lstStyle/>
                    <a:p>
                      <a:r>
                        <a:rPr lang="en-US" noProof="0"/>
                        <a:t>Function</a:t>
                      </a:r>
                    </a:p>
                  </a:txBody>
                  <a:tcPr/>
                </a:tc>
                <a:tc>
                  <a:txBody>
                    <a:bodyPr/>
                    <a:lstStyle/>
                    <a:p>
                      <a:r>
                        <a:rPr lang="en-US" noProof="0"/>
                        <a:t>0x10</a:t>
                      </a:r>
                    </a:p>
                  </a:txBody>
                  <a:tcPr/>
                </a:tc>
                <a:tc>
                  <a:txBody>
                    <a:bodyPr/>
                    <a:lstStyle/>
                    <a:p>
                      <a:r>
                        <a:rPr lang="en-US" noProof="0"/>
                        <a:t>Preset Multiple Registers</a:t>
                      </a:r>
                    </a:p>
                  </a:txBody>
                  <a:tcPr/>
                </a:tc>
                <a:extLst>
                  <a:ext uri="{0D108BD9-81ED-4DB2-BD59-A6C34878D82A}">
                    <a16:rowId xmlns:a16="http://schemas.microsoft.com/office/drawing/2014/main" val="1232434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Hi </a:t>
                      </a:r>
                      <a:endParaRPr lang="en-US" noProof="0"/>
                    </a:p>
                  </a:txBody>
                  <a:tcPr/>
                </a:tc>
                <a:tc>
                  <a:txBody>
                    <a:bodyPr/>
                    <a:lstStyle/>
                    <a:p>
                      <a:r>
                        <a:rPr lang="en-US" noProof="0"/>
                        <a:t>0x00</a:t>
                      </a:r>
                    </a:p>
                  </a:txBody>
                  <a:tcPr/>
                </a:tc>
                <a:tc rowSpan="2">
                  <a:txBody>
                    <a:bodyPr/>
                    <a:lstStyle/>
                    <a:p>
                      <a:r>
                        <a:rPr lang="en-US" noProof="0" dirty="0"/>
                        <a:t>Hard Reset cmd.</a:t>
                      </a:r>
                    </a:p>
                  </a:txBody>
                  <a:tcPr anchor="ctr"/>
                </a:tc>
                <a:extLst>
                  <a:ext uri="{0D108BD9-81ED-4DB2-BD59-A6C34878D82A}">
                    <a16:rowId xmlns:a16="http://schemas.microsoft.com/office/drawing/2014/main" val="3282105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Starting Address Lo </a:t>
                      </a:r>
                      <a:endParaRPr lang="en-US" noProof="0"/>
                    </a:p>
                  </a:txBody>
                  <a:tcPr/>
                </a:tc>
                <a:tc>
                  <a:txBody>
                    <a:bodyPr/>
                    <a:lstStyle/>
                    <a:p>
                      <a:r>
                        <a:rPr lang="en-US" noProof="0"/>
                        <a:t>0x00</a:t>
                      </a:r>
                    </a:p>
                  </a:txBody>
                  <a:tcPr/>
                </a:tc>
                <a:tc vMerge="1">
                  <a:txBody>
                    <a:bodyPr/>
                    <a:lstStyle/>
                    <a:p>
                      <a:r>
                        <a:rPr lang="en-US" noProof="0" dirty="0"/>
                        <a:t>Hard Reset cmd.</a:t>
                      </a:r>
                    </a:p>
                  </a:txBody>
                  <a:tcPr/>
                </a:tc>
                <a:extLst>
                  <a:ext uri="{0D108BD9-81ED-4DB2-BD59-A6C34878D82A}">
                    <a16:rowId xmlns:a16="http://schemas.microsoft.com/office/drawing/2014/main" val="14284009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No. of Registers Hi </a:t>
                      </a:r>
                      <a:endParaRPr lang="en-US" noProof="0"/>
                    </a:p>
                  </a:txBody>
                  <a:tcPr/>
                </a:tc>
                <a:tc>
                  <a:txBody>
                    <a:bodyPr/>
                    <a:lstStyle/>
                    <a:p>
                      <a:r>
                        <a:rPr lang="en-US" noProof="0"/>
                        <a:t>0x00</a:t>
                      </a:r>
                    </a:p>
                  </a:txBody>
                  <a:tcPr/>
                </a:tc>
                <a:tc rowSpan="2">
                  <a:txBody>
                    <a:bodyPr/>
                    <a:lstStyle/>
                    <a:p>
                      <a:r>
                        <a:rPr lang="en-US" noProof="0" dirty="0"/>
                        <a:t>No data</a:t>
                      </a:r>
                    </a:p>
                  </a:txBody>
                  <a:tcPr anchor="ctr"/>
                </a:tc>
                <a:extLst>
                  <a:ext uri="{0D108BD9-81ED-4DB2-BD59-A6C34878D82A}">
                    <a16:rowId xmlns:a16="http://schemas.microsoft.com/office/drawing/2014/main" val="168069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No. of Registers Lo </a:t>
                      </a:r>
                      <a:endParaRPr lang="en-US" noProof="0"/>
                    </a:p>
                  </a:txBody>
                  <a:tcPr/>
                </a:tc>
                <a:tc>
                  <a:txBody>
                    <a:bodyPr/>
                    <a:lstStyle/>
                    <a:p>
                      <a:r>
                        <a:rPr lang="en-US" noProof="0"/>
                        <a:t>0x00</a:t>
                      </a:r>
                    </a:p>
                  </a:txBody>
                  <a:tcPr/>
                </a:tc>
                <a:tc vMerge="1">
                  <a:txBody>
                    <a:bodyPr/>
                    <a:lstStyle/>
                    <a:p>
                      <a:r>
                        <a:rPr lang="en-US" noProof="0" dirty="0"/>
                        <a:t>No data</a:t>
                      </a:r>
                    </a:p>
                  </a:txBody>
                  <a:tcPr/>
                </a:tc>
                <a:extLst>
                  <a:ext uri="{0D108BD9-81ED-4DB2-BD59-A6C34878D82A}">
                    <a16:rowId xmlns:a16="http://schemas.microsoft.com/office/drawing/2014/main" val="2044994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Byte count</a:t>
                      </a:r>
                    </a:p>
                  </a:txBody>
                  <a:tcPr/>
                </a:tc>
                <a:tc>
                  <a:txBody>
                    <a:bodyPr/>
                    <a:lstStyle/>
                    <a:p>
                      <a:r>
                        <a:rPr lang="en-US" noProof="0"/>
                        <a:t>0x00</a:t>
                      </a:r>
                    </a:p>
                  </a:txBody>
                  <a:tcPr/>
                </a:tc>
                <a:tc>
                  <a:txBody>
                    <a:bodyPr/>
                    <a:lstStyle/>
                    <a:p>
                      <a:r>
                        <a:rPr lang="en-US" noProof="0"/>
                        <a:t>No data section</a:t>
                      </a:r>
                    </a:p>
                  </a:txBody>
                  <a:tcPr/>
                </a:tc>
                <a:extLst>
                  <a:ext uri="{0D108BD9-81ED-4DB2-BD59-A6C34878D82A}">
                    <a16:rowId xmlns:a16="http://schemas.microsoft.com/office/drawing/2014/main" val="7436266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chemeClr val="dk1"/>
                          </a:solidFill>
                          <a:effectLst/>
                          <a:latin typeface="+mn-lt"/>
                          <a:ea typeface="+mn-ea"/>
                          <a:cs typeface="+mn-cs"/>
                        </a:rPr>
                        <a:t>Error Check</a:t>
                      </a:r>
                      <a:endParaRPr lang="en-US" noProof="0"/>
                    </a:p>
                  </a:txBody>
                  <a:tcPr/>
                </a:tc>
                <a:tc>
                  <a:txBody>
                    <a:bodyPr/>
                    <a:lstStyle/>
                    <a:p>
                      <a:r>
                        <a:rPr lang="en-US" noProof="0"/>
                        <a:t>CRC</a:t>
                      </a:r>
                    </a:p>
                  </a:txBody>
                  <a:tcPr/>
                </a:tc>
                <a:tc>
                  <a:txBody>
                    <a:bodyPr/>
                    <a:lstStyle/>
                    <a:p>
                      <a:endParaRPr lang="en-US" noProof="0" dirty="0"/>
                    </a:p>
                  </a:txBody>
                  <a:tcPr/>
                </a:tc>
                <a:extLst>
                  <a:ext uri="{0D108BD9-81ED-4DB2-BD59-A6C34878D82A}">
                    <a16:rowId xmlns:a16="http://schemas.microsoft.com/office/drawing/2014/main" val="83169444"/>
                  </a:ext>
                </a:extLst>
              </a:tr>
            </a:tbl>
          </a:graphicData>
        </a:graphic>
      </p:graphicFrame>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6372772" y="5631289"/>
            <a:ext cx="4981028" cy="545673"/>
          </a:xfrm>
          <a:prstGeom prst="rect">
            <a:avLst/>
          </a:prstGeom>
        </p:spPr>
        <p:txBody>
          <a:bodyPr vert="horz" lIns="91440" tIns="45720" rIns="91440" bIns="45720" rtlCol="0">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Example to Hard Reset all slaves on the bus</a:t>
            </a:r>
          </a:p>
        </p:txBody>
      </p:sp>
    </p:spTree>
    <p:extLst>
      <p:ext uri="{BB962C8B-B14F-4D97-AF65-F5344CB8AC3E}">
        <p14:creationId xmlns:p14="http://schemas.microsoft.com/office/powerpoint/2010/main" val="296441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Hard Reset command (2/2)</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6</a:t>
            </a:fld>
            <a:endParaRPr lang="en-CH" dirty="0"/>
          </a:p>
        </p:txBody>
      </p:sp>
      <p:sp>
        <p:nvSpPr>
          <p:cNvPr id="4" name="ZoneTexte 3">
            <a:extLst>
              <a:ext uri="{FF2B5EF4-FFF2-40B4-BE49-F238E27FC236}">
                <a16:creationId xmlns:a16="http://schemas.microsoft.com/office/drawing/2014/main" id="{0A7B43A8-E53A-1CE9-DB39-801CF3E083D5}"/>
              </a:ext>
            </a:extLst>
          </p:cNvPr>
          <p:cNvSpPr txBox="1"/>
          <p:nvPr/>
        </p:nvSpPr>
        <p:spPr>
          <a:xfrm>
            <a:off x="1618593" y="1555531"/>
            <a:ext cx="1776248" cy="369332"/>
          </a:xfrm>
          <a:prstGeom prst="rect">
            <a:avLst/>
          </a:prstGeom>
          <a:noFill/>
          <a:ln>
            <a:solidFill>
              <a:schemeClr val="accent1"/>
            </a:solidFill>
          </a:ln>
        </p:spPr>
        <p:txBody>
          <a:bodyPr wrap="square" rtlCol="0">
            <a:spAutoFit/>
          </a:bodyPr>
          <a:lstStyle/>
          <a:p>
            <a:pPr algn="ctr"/>
            <a:r>
              <a:rPr lang="en-US" dirty="0"/>
              <a:t>Master</a:t>
            </a:r>
          </a:p>
        </p:txBody>
      </p:sp>
      <p:cxnSp>
        <p:nvCxnSpPr>
          <p:cNvPr id="9" name="Connecteur droit 8">
            <a:extLst>
              <a:ext uri="{FF2B5EF4-FFF2-40B4-BE49-F238E27FC236}">
                <a16:creationId xmlns:a16="http://schemas.microsoft.com/office/drawing/2014/main" id="{1ED6A703-3591-E1A6-2A08-05FF2931574B}"/>
              </a:ext>
            </a:extLst>
          </p:cNvPr>
          <p:cNvCxnSpPr>
            <a:stCxn id="4" idx="2"/>
          </p:cNvCxnSpPr>
          <p:nvPr/>
        </p:nvCxnSpPr>
        <p:spPr>
          <a:xfrm flipH="1">
            <a:off x="250146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12AF14B-B4FD-57D7-259C-F321EE03978A}"/>
              </a:ext>
            </a:extLst>
          </p:cNvPr>
          <p:cNvSpPr txBox="1"/>
          <p:nvPr/>
        </p:nvSpPr>
        <p:spPr>
          <a:xfrm>
            <a:off x="8182303" y="1555531"/>
            <a:ext cx="1776248" cy="369332"/>
          </a:xfrm>
          <a:prstGeom prst="rect">
            <a:avLst/>
          </a:prstGeom>
          <a:noFill/>
          <a:ln>
            <a:solidFill>
              <a:schemeClr val="accent1"/>
            </a:solidFill>
          </a:ln>
        </p:spPr>
        <p:txBody>
          <a:bodyPr wrap="square" rtlCol="0">
            <a:spAutoFit/>
          </a:bodyPr>
          <a:lstStyle/>
          <a:p>
            <a:pPr algn="ctr"/>
            <a:r>
              <a:rPr lang="en-US" dirty="0"/>
              <a:t>Slave 0x10</a:t>
            </a:r>
          </a:p>
        </p:txBody>
      </p:sp>
      <p:cxnSp>
        <p:nvCxnSpPr>
          <p:cNvPr id="13" name="Connecteur droit avec flèche 12">
            <a:extLst>
              <a:ext uri="{FF2B5EF4-FFF2-40B4-BE49-F238E27FC236}">
                <a16:creationId xmlns:a16="http://schemas.microsoft.com/office/drawing/2014/main" id="{3DA70FE5-E97F-0641-6579-53B22287BFC2}"/>
              </a:ext>
            </a:extLst>
          </p:cNvPr>
          <p:cNvCxnSpPr/>
          <p:nvPr/>
        </p:nvCxnSpPr>
        <p:spPr>
          <a:xfrm>
            <a:off x="2501462" y="2439437"/>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2A91544-05CE-7479-35FB-B1C4DA210BD0}"/>
              </a:ext>
            </a:extLst>
          </p:cNvPr>
          <p:cNvSpPr txBox="1"/>
          <p:nvPr/>
        </p:nvSpPr>
        <p:spPr>
          <a:xfrm>
            <a:off x="4791352" y="1997754"/>
            <a:ext cx="2419380" cy="369332"/>
          </a:xfrm>
          <a:prstGeom prst="rect">
            <a:avLst/>
          </a:prstGeom>
          <a:noFill/>
        </p:spPr>
        <p:txBody>
          <a:bodyPr wrap="none" rtlCol="0">
            <a:spAutoFit/>
          </a:bodyPr>
          <a:lstStyle/>
          <a:p>
            <a:r>
              <a:rPr lang="en-US" dirty="0"/>
              <a:t>Hard Reset broadcasted</a:t>
            </a:r>
          </a:p>
        </p:txBody>
      </p:sp>
      <p:sp>
        <p:nvSpPr>
          <p:cNvPr id="39" name="Arc 38">
            <a:extLst>
              <a:ext uri="{FF2B5EF4-FFF2-40B4-BE49-F238E27FC236}">
                <a16:creationId xmlns:a16="http://schemas.microsoft.com/office/drawing/2014/main" id="{D6E75B84-9243-85AF-42AF-26E9C8717927}"/>
              </a:ext>
            </a:extLst>
          </p:cNvPr>
          <p:cNvSpPr/>
          <p:nvPr/>
        </p:nvSpPr>
        <p:spPr>
          <a:xfrm flipH="1">
            <a:off x="8498896" y="2804241"/>
            <a:ext cx="1132552" cy="1287624"/>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ZoneTexte 39">
            <a:extLst>
              <a:ext uri="{FF2B5EF4-FFF2-40B4-BE49-F238E27FC236}">
                <a16:creationId xmlns:a16="http://schemas.microsoft.com/office/drawing/2014/main" id="{ABBE4069-704D-69C4-8E23-04D5D55DE619}"/>
              </a:ext>
            </a:extLst>
          </p:cNvPr>
          <p:cNvSpPr txBox="1"/>
          <p:nvPr/>
        </p:nvSpPr>
        <p:spPr>
          <a:xfrm>
            <a:off x="5922571" y="2948944"/>
            <a:ext cx="2576323" cy="1200329"/>
          </a:xfrm>
          <a:prstGeom prst="rect">
            <a:avLst/>
          </a:prstGeom>
          <a:noFill/>
        </p:spPr>
        <p:txBody>
          <a:bodyPr wrap="square" rtlCol="0">
            <a:spAutoFit/>
          </a:bodyPr>
          <a:lstStyle/>
          <a:p>
            <a:r>
              <a:rPr lang="en-US" dirty="0"/>
              <a:t>Slave will perform a full firmware reset and restart a pairing operation</a:t>
            </a:r>
          </a:p>
        </p:txBody>
      </p:sp>
      <p:sp>
        <p:nvSpPr>
          <p:cNvPr id="41" name="Espace réservé du contenu 2">
            <a:extLst>
              <a:ext uri="{FF2B5EF4-FFF2-40B4-BE49-F238E27FC236}">
                <a16:creationId xmlns:a16="http://schemas.microsoft.com/office/drawing/2014/main" id="{1B6E6888-982E-CB72-DBE9-59E61E96127E}"/>
              </a:ext>
            </a:extLst>
          </p:cNvPr>
          <p:cNvSpPr txBox="1">
            <a:spLocks/>
          </p:cNvSpPr>
          <p:nvPr/>
        </p:nvSpPr>
        <p:spPr>
          <a:xfrm>
            <a:off x="3201275" y="4972843"/>
            <a:ext cx="4981028" cy="734697"/>
          </a:xfrm>
          <a:prstGeom prst="rect">
            <a:avLst/>
          </a:prstGeom>
          <a:ln w="22225">
            <a:solidFill>
              <a:srgbClr val="FF0000"/>
            </a:solidFill>
          </a:ln>
        </p:spPr>
        <p:txBody>
          <a:bodyPr vert="horz" lIns="91440" tIns="45720" rIns="91440" bIns="45720" rtlCol="0" anchor="ctr">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Note that slaves will take a random ID</a:t>
            </a:r>
            <a:br>
              <a:rPr lang="en-US" sz="2000" dirty="0"/>
            </a:br>
            <a:r>
              <a:rPr lang="en-US" sz="2000" dirty="0"/>
              <a:t>between 1 and 33</a:t>
            </a:r>
          </a:p>
        </p:txBody>
      </p:sp>
      <p:cxnSp>
        <p:nvCxnSpPr>
          <p:cNvPr id="3" name="Connecteur droit 2">
            <a:extLst>
              <a:ext uri="{FF2B5EF4-FFF2-40B4-BE49-F238E27FC236}">
                <a16:creationId xmlns:a16="http://schemas.microsoft.com/office/drawing/2014/main" id="{6C63D0C3-C11A-33D9-E1DC-F3B05095C20A}"/>
              </a:ext>
            </a:extLst>
          </p:cNvPr>
          <p:cNvCxnSpPr>
            <a:cxnSpLocks/>
          </p:cNvCxnSpPr>
          <p:nvPr/>
        </p:nvCxnSpPr>
        <p:spPr>
          <a:xfrm>
            <a:off x="9070427" y="1924863"/>
            <a:ext cx="0" cy="2423202"/>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B6D1C41-061E-396B-8901-25B56FD48867}"/>
              </a:ext>
            </a:extLst>
          </p:cNvPr>
          <p:cNvSpPr txBox="1"/>
          <p:nvPr/>
        </p:nvSpPr>
        <p:spPr>
          <a:xfrm>
            <a:off x="8182303" y="4351925"/>
            <a:ext cx="1776248" cy="369332"/>
          </a:xfrm>
          <a:prstGeom prst="rect">
            <a:avLst/>
          </a:prstGeom>
          <a:noFill/>
          <a:ln>
            <a:solidFill>
              <a:schemeClr val="accent1"/>
            </a:solidFill>
          </a:ln>
        </p:spPr>
        <p:txBody>
          <a:bodyPr wrap="square" rtlCol="0">
            <a:spAutoFit/>
          </a:bodyPr>
          <a:lstStyle/>
          <a:p>
            <a:pPr algn="ctr"/>
            <a:r>
              <a:rPr lang="en-US" dirty="0"/>
              <a:t>Slave 0x1A</a:t>
            </a:r>
          </a:p>
        </p:txBody>
      </p:sp>
      <p:cxnSp>
        <p:nvCxnSpPr>
          <p:cNvPr id="12" name="Connecteur droit 11">
            <a:extLst>
              <a:ext uri="{FF2B5EF4-FFF2-40B4-BE49-F238E27FC236}">
                <a16:creationId xmlns:a16="http://schemas.microsoft.com/office/drawing/2014/main" id="{8800C59D-5123-820A-9E95-F141883836E2}"/>
              </a:ext>
            </a:extLst>
          </p:cNvPr>
          <p:cNvCxnSpPr>
            <a:cxnSpLocks/>
          </p:cNvCxnSpPr>
          <p:nvPr/>
        </p:nvCxnSpPr>
        <p:spPr>
          <a:xfrm>
            <a:off x="9079650" y="4721257"/>
            <a:ext cx="0" cy="6410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22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Reset Slave ID command (1/3)</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649014" y="1106163"/>
            <a:ext cx="4711262" cy="5070800"/>
          </a:xfrm>
        </p:spPr>
        <p:txBody>
          <a:bodyPr>
            <a:normAutofit fontScale="77500" lnSpcReduction="20000"/>
          </a:bodyPr>
          <a:lstStyle/>
          <a:p>
            <a:r>
              <a:rPr lang="en-US" dirty="0"/>
              <a:t>This command can be broadcasted to all slaves on the bus (0x00) or targeted to a specific slave address</a:t>
            </a:r>
          </a:p>
          <a:p>
            <a:r>
              <a:rPr lang="en-US" dirty="0"/>
              <a:t>It asks the targeted slave(s) to change their ID and take a new one that is not set in the mask</a:t>
            </a:r>
          </a:p>
          <a:p>
            <a:r>
              <a:rPr lang="en-US" dirty="0"/>
              <a:t>A 32bits mask is provided in the data section. Bits with 1 means address is already attributed. New slave ID should only be in the available set. For example, 0x0003 means Slave IDs 2 and 3 are already taken, new Slave ID is randomly selected in the range 1-33 (except values 2 and 3)</a:t>
            </a:r>
          </a:p>
          <a:p>
            <a:r>
              <a:rPr lang="en-US" dirty="0"/>
              <a:t>No Modbus answer expected from this command.</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7</a:t>
            </a:fld>
            <a:endParaRPr lang="en-US"/>
          </a:p>
        </p:txBody>
      </p:sp>
      <p:graphicFrame>
        <p:nvGraphicFramePr>
          <p:cNvPr id="4" name="Tableau 4">
            <a:extLst>
              <a:ext uri="{FF2B5EF4-FFF2-40B4-BE49-F238E27FC236}">
                <a16:creationId xmlns:a16="http://schemas.microsoft.com/office/drawing/2014/main" id="{A18243D2-CFD8-233D-79E2-8321730D2216}"/>
              </a:ext>
            </a:extLst>
          </p:cNvPr>
          <p:cNvGraphicFramePr>
            <a:graphicFrameLocks noGrp="1"/>
          </p:cNvGraphicFramePr>
          <p:nvPr>
            <p:extLst>
              <p:ext uri="{D42A27DB-BD31-4B8C-83A1-F6EECF244321}">
                <p14:modId xmlns:p14="http://schemas.microsoft.com/office/powerpoint/2010/main" val="3158439527"/>
              </p:ext>
            </p:extLst>
          </p:nvPr>
        </p:nvGraphicFramePr>
        <p:xfrm>
          <a:off x="5804337" y="1106163"/>
          <a:ext cx="5549463" cy="4509345"/>
        </p:xfrm>
        <a:graphic>
          <a:graphicData uri="http://schemas.openxmlformats.org/drawingml/2006/table">
            <a:tbl>
              <a:tblPr firstRow="1" bandRow="1">
                <a:tableStyleId>{5C22544A-7EE6-4342-B048-85BDC9FD1C3A}</a:tableStyleId>
              </a:tblPr>
              <a:tblGrid>
                <a:gridCol w="1591763">
                  <a:extLst>
                    <a:ext uri="{9D8B030D-6E8A-4147-A177-3AD203B41FA5}">
                      <a16:colId xmlns:a16="http://schemas.microsoft.com/office/drawing/2014/main" val="2585929452"/>
                    </a:ext>
                  </a:extLst>
                </a:gridCol>
                <a:gridCol w="657450">
                  <a:extLst>
                    <a:ext uri="{9D8B030D-6E8A-4147-A177-3AD203B41FA5}">
                      <a16:colId xmlns:a16="http://schemas.microsoft.com/office/drawing/2014/main" val="3374621007"/>
                    </a:ext>
                  </a:extLst>
                </a:gridCol>
                <a:gridCol w="3300250">
                  <a:extLst>
                    <a:ext uri="{9D8B030D-6E8A-4147-A177-3AD203B41FA5}">
                      <a16:colId xmlns:a16="http://schemas.microsoft.com/office/drawing/2014/main" val="1787461965"/>
                    </a:ext>
                  </a:extLst>
                </a:gridCol>
              </a:tblGrid>
              <a:tr h="362835">
                <a:tc>
                  <a:txBody>
                    <a:bodyPr/>
                    <a:lstStyle/>
                    <a:p>
                      <a:r>
                        <a:rPr lang="en-US" sz="1400" noProof="0" dirty="0"/>
                        <a:t>Modbus QUERY</a:t>
                      </a:r>
                    </a:p>
                  </a:txBody>
                  <a:tcPr/>
                </a:tc>
                <a:tc>
                  <a:txBody>
                    <a:bodyPr/>
                    <a:lstStyle/>
                    <a:p>
                      <a:r>
                        <a:rPr lang="en-US" sz="1400" noProof="0" dirty="0"/>
                        <a:t>Value</a:t>
                      </a:r>
                    </a:p>
                  </a:txBody>
                  <a:tcPr/>
                </a:tc>
                <a:tc>
                  <a:txBody>
                    <a:bodyPr/>
                    <a:lstStyle/>
                    <a:p>
                      <a:r>
                        <a:rPr lang="en-US" sz="1400" noProof="0"/>
                        <a:t>Description</a:t>
                      </a:r>
                    </a:p>
                  </a:txBody>
                  <a:tcPr/>
                </a:tc>
                <a:extLst>
                  <a:ext uri="{0D108BD9-81ED-4DB2-BD59-A6C34878D82A}">
                    <a16:rowId xmlns:a16="http://schemas.microsoft.com/office/drawing/2014/main" val="2800792985"/>
                  </a:ext>
                </a:extLst>
              </a:tr>
              <a:tr h="362835">
                <a:tc>
                  <a:txBody>
                    <a:bodyPr/>
                    <a:lstStyle/>
                    <a:p>
                      <a:r>
                        <a:rPr lang="en-US" sz="1400" noProof="0" dirty="0"/>
                        <a:t>Slave address</a:t>
                      </a:r>
                    </a:p>
                  </a:txBody>
                  <a:tcPr/>
                </a:tc>
                <a:tc>
                  <a:txBody>
                    <a:bodyPr/>
                    <a:lstStyle/>
                    <a:p>
                      <a:r>
                        <a:rPr lang="en-US" sz="1400" noProof="0" dirty="0"/>
                        <a:t>0x10</a:t>
                      </a:r>
                    </a:p>
                  </a:txBody>
                  <a:tcPr/>
                </a:tc>
                <a:tc>
                  <a:txBody>
                    <a:bodyPr/>
                    <a:lstStyle/>
                    <a:p>
                      <a:r>
                        <a:rPr lang="en-US" sz="1400" noProof="0" dirty="0"/>
                        <a:t>Target slave(s) with this ID</a:t>
                      </a:r>
                    </a:p>
                  </a:txBody>
                  <a:tcPr/>
                </a:tc>
                <a:extLst>
                  <a:ext uri="{0D108BD9-81ED-4DB2-BD59-A6C34878D82A}">
                    <a16:rowId xmlns:a16="http://schemas.microsoft.com/office/drawing/2014/main" val="1529369904"/>
                  </a:ext>
                </a:extLst>
              </a:tr>
              <a:tr h="362835">
                <a:tc>
                  <a:txBody>
                    <a:bodyPr/>
                    <a:lstStyle/>
                    <a:p>
                      <a:r>
                        <a:rPr lang="en-US" sz="1400" noProof="0"/>
                        <a:t>Function</a:t>
                      </a:r>
                    </a:p>
                  </a:txBody>
                  <a:tcPr/>
                </a:tc>
                <a:tc>
                  <a:txBody>
                    <a:bodyPr/>
                    <a:lstStyle/>
                    <a:p>
                      <a:r>
                        <a:rPr lang="en-US" sz="1400" noProof="0"/>
                        <a:t>0x10</a:t>
                      </a:r>
                    </a:p>
                  </a:txBody>
                  <a:tcPr/>
                </a:tc>
                <a:tc>
                  <a:txBody>
                    <a:bodyPr/>
                    <a:lstStyle/>
                    <a:p>
                      <a:r>
                        <a:rPr lang="en-US" sz="1400" noProof="0"/>
                        <a:t>Preset Multiple Registers</a:t>
                      </a:r>
                    </a:p>
                  </a:txBody>
                  <a:tcPr/>
                </a:tc>
                <a:extLst>
                  <a:ext uri="{0D108BD9-81ED-4DB2-BD59-A6C34878D82A}">
                    <a16:rowId xmlns:a16="http://schemas.microsoft.com/office/drawing/2014/main" val="123243486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Starting Address Hi </a:t>
                      </a:r>
                      <a:endParaRPr lang="en-US" sz="1400" noProof="0" dirty="0"/>
                    </a:p>
                  </a:txBody>
                  <a:tcPr/>
                </a:tc>
                <a:tc>
                  <a:txBody>
                    <a:bodyPr/>
                    <a:lstStyle/>
                    <a:p>
                      <a:r>
                        <a:rPr lang="en-US" sz="1400" noProof="0"/>
                        <a:t>0x00</a:t>
                      </a:r>
                    </a:p>
                  </a:txBody>
                  <a:tcPr/>
                </a:tc>
                <a:tc>
                  <a:txBody>
                    <a:bodyPr/>
                    <a:lstStyle/>
                    <a:p>
                      <a:endParaRPr lang="en-US" sz="1400" noProof="0"/>
                    </a:p>
                  </a:txBody>
                  <a:tcPr/>
                </a:tc>
                <a:extLst>
                  <a:ext uri="{0D108BD9-81ED-4DB2-BD59-A6C34878D82A}">
                    <a16:rowId xmlns:a16="http://schemas.microsoft.com/office/drawing/2014/main" val="3282105777"/>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Starting Address Lo </a:t>
                      </a:r>
                      <a:endParaRPr lang="en-US" sz="1400" noProof="0" dirty="0"/>
                    </a:p>
                  </a:txBody>
                  <a:tcPr/>
                </a:tc>
                <a:tc>
                  <a:txBody>
                    <a:bodyPr/>
                    <a:lstStyle/>
                    <a:p>
                      <a:r>
                        <a:rPr lang="en-US" sz="1400" noProof="0" dirty="0"/>
                        <a:t>0x01</a:t>
                      </a:r>
                    </a:p>
                  </a:txBody>
                  <a:tcPr/>
                </a:tc>
                <a:tc>
                  <a:txBody>
                    <a:bodyPr/>
                    <a:lstStyle/>
                    <a:p>
                      <a:r>
                        <a:rPr lang="en-US" sz="1400" noProof="0" dirty="0"/>
                        <a:t>Reset Slave ID cmd.</a:t>
                      </a:r>
                    </a:p>
                  </a:txBody>
                  <a:tcPr/>
                </a:tc>
                <a:extLst>
                  <a:ext uri="{0D108BD9-81ED-4DB2-BD59-A6C34878D82A}">
                    <a16:rowId xmlns:a16="http://schemas.microsoft.com/office/drawing/2014/main" val="142840094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No. of Registers Hi </a:t>
                      </a:r>
                      <a:endParaRPr lang="en-US" sz="1400" noProof="0" dirty="0"/>
                    </a:p>
                  </a:txBody>
                  <a:tcPr/>
                </a:tc>
                <a:tc>
                  <a:txBody>
                    <a:bodyPr/>
                    <a:lstStyle/>
                    <a:p>
                      <a:r>
                        <a:rPr lang="en-US" sz="1400" noProof="0"/>
                        <a:t>0x00</a:t>
                      </a:r>
                    </a:p>
                  </a:txBody>
                  <a:tcPr/>
                </a:tc>
                <a:tc>
                  <a:txBody>
                    <a:bodyPr/>
                    <a:lstStyle/>
                    <a:p>
                      <a:endParaRPr lang="en-US" sz="1400" noProof="0"/>
                    </a:p>
                  </a:txBody>
                  <a:tcPr/>
                </a:tc>
                <a:extLst>
                  <a:ext uri="{0D108BD9-81ED-4DB2-BD59-A6C34878D82A}">
                    <a16:rowId xmlns:a16="http://schemas.microsoft.com/office/drawing/2014/main" val="1680691186"/>
                  </a:ext>
                </a:extLst>
              </a:tr>
              <a:tr h="317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No. of Registers Lo </a:t>
                      </a:r>
                      <a:endParaRPr lang="en-US" sz="1400" noProof="0" dirty="0"/>
                    </a:p>
                  </a:txBody>
                  <a:tcPr/>
                </a:tc>
                <a:tc>
                  <a:txBody>
                    <a:bodyPr/>
                    <a:lstStyle/>
                    <a:p>
                      <a:r>
                        <a:rPr lang="en-US" sz="1400" noProof="0" dirty="0"/>
                        <a:t>0x02</a:t>
                      </a:r>
                    </a:p>
                  </a:txBody>
                  <a:tcPr/>
                </a:tc>
                <a:tc>
                  <a:txBody>
                    <a:bodyPr/>
                    <a:lstStyle/>
                    <a:p>
                      <a:r>
                        <a:rPr lang="en-US" sz="1400" noProof="0" dirty="0"/>
                        <a:t>Two 16 bits registers are required to store the mask (0x0002)</a:t>
                      </a:r>
                    </a:p>
                  </a:txBody>
                  <a:tcPr/>
                </a:tc>
                <a:extLst>
                  <a:ext uri="{0D108BD9-81ED-4DB2-BD59-A6C34878D82A}">
                    <a16:rowId xmlns:a16="http://schemas.microsoft.com/office/drawing/2014/main" val="2044994528"/>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noProof="0"/>
                        <a:t>Byte count</a:t>
                      </a:r>
                    </a:p>
                  </a:txBody>
                  <a:tcPr/>
                </a:tc>
                <a:tc>
                  <a:txBody>
                    <a:bodyPr/>
                    <a:lstStyle/>
                    <a:p>
                      <a:r>
                        <a:rPr lang="en-US" sz="1400" noProof="0" dirty="0"/>
                        <a:t>0x04</a:t>
                      </a:r>
                    </a:p>
                  </a:txBody>
                  <a:tcPr/>
                </a:tc>
                <a:tc>
                  <a:txBody>
                    <a:bodyPr/>
                    <a:lstStyle/>
                    <a:p>
                      <a:r>
                        <a:rPr lang="en-US" sz="1400" noProof="0" dirty="0"/>
                        <a:t>2 * 16 bits registers = 4 bytes</a:t>
                      </a:r>
                    </a:p>
                  </a:txBody>
                  <a:tcPr/>
                </a:tc>
                <a:extLst>
                  <a:ext uri="{0D108BD9-81ED-4DB2-BD59-A6C34878D82A}">
                    <a16:rowId xmlns:a16="http://schemas.microsoft.com/office/drawing/2014/main" val="74362661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noProof="0" dirty="0"/>
                        <a:t>Data Hi</a:t>
                      </a:r>
                    </a:p>
                  </a:txBody>
                  <a:tcPr/>
                </a:tc>
                <a:tc>
                  <a:txBody>
                    <a:bodyPr/>
                    <a:lstStyle/>
                    <a:p>
                      <a:r>
                        <a:rPr lang="en-US" sz="1400" noProof="0" dirty="0"/>
                        <a:t>0x00</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noProof="0" dirty="0"/>
                        <a:t>Slave ID 1 and 2 are already attributed.</a:t>
                      </a:r>
                    </a:p>
                  </a:txBody>
                  <a:tcPr anchor="ctr"/>
                </a:tc>
                <a:extLst>
                  <a:ext uri="{0D108BD9-81ED-4DB2-BD59-A6C34878D82A}">
                    <a16:rowId xmlns:a16="http://schemas.microsoft.com/office/drawing/2014/main" val="133919683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effectLst/>
                          <a:latin typeface="+mn-lt"/>
                          <a:ea typeface="+mn-ea"/>
                          <a:cs typeface="+mn-cs"/>
                        </a:rPr>
                        <a:t>2 * Data</a:t>
                      </a:r>
                      <a:endParaRPr lang="en-US" sz="1400" noProof="0" dirty="0"/>
                    </a:p>
                  </a:txBody>
                  <a:tcPr/>
                </a:tc>
                <a:tc>
                  <a:txBody>
                    <a:bodyPr/>
                    <a:lstStyle/>
                    <a:p>
                      <a:r>
                        <a:rPr lang="en-US" sz="1400" noProof="0" dirty="0"/>
                        <a:t>0x00</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noProof="0" dirty="0"/>
                    </a:p>
                  </a:txBody>
                  <a:tcPr/>
                </a:tc>
                <a:extLst>
                  <a:ext uri="{0D108BD9-81ED-4DB2-BD59-A6C34878D82A}">
                    <a16:rowId xmlns:a16="http://schemas.microsoft.com/office/drawing/2014/main" val="667311763"/>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noProof="0" dirty="0"/>
                        <a:t>Data Low</a:t>
                      </a:r>
                    </a:p>
                  </a:txBody>
                  <a:tcPr/>
                </a:tc>
                <a:tc>
                  <a:txBody>
                    <a:bodyPr/>
                    <a:lstStyle/>
                    <a:p>
                      <a:r>
                        <a:rPr lang="en-US" sz="1400" noProof="0" dirty="0"/>
                        <a:t>0x03</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noProof="0" dirty="0"/>
                        <a:t>Slave ID 1 and 2 are already attributed.</a:t>
                      </a:r>
                    </a:p>
                  </a:txBody>
                  <a:tcPr/>
                </a:tc>
                <a:extLst>
                  <a:ext uri="{0D108BD9-81ED-4DB2-BD59-A6C34878D82A}">
                    <a16:rowId xmlns:a16="http://schemas.microsoft.com/office/drawing/2014/main" val="2606693906"/>
                  </a:ext>
                </a:extLst>
              </a:tr>
              <a:tr h="362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a:solidFill>
                            <a:schemeClr val="dk1"/>
                          </a:solidFill>
                          <a:effectLst/>
                          <a:latin typeface="+mn-lt"/>
                          <a:ea typeface="+mn-ea"/>
                          <a:cs typeface="+mn-cs"/>
                        </a:rPr>
                        <a:t>Error Check</a:t>
                      </a:r>
                      <a:endParaRPr lang="en-US" sz="1400" noProof="0"/>
                    </a:p>
                  </a:txBody>
                  <a:tcPr/>
                </a:tc>
                <a:tc>
                  <a:txBody>
                    <a:bodyPr/>
                    <a:lstStyle/>
                    <a:p>
                      <a:r>
                        <a:rPr lang="en-US" sz="1400" noProof="0"/>
                        <a:t>CRC</a:t>
                      </a:r>
                    </a:p>
                  </a:txBody>
                  <a:tcPr/>
                </a:tc>
                <a:tc>
                  <a:txBody>
                    <a:bodyPr/>
                    <a:lstStyle/>
                    <a:p>
                      <a:endParaRPr lang="en-US" sz="1400" noProof="0" dirty="0"/>
                    </a:p>
                  </a:txBody>
                  <a:tcPr/>
                </a:tc>
                <a:extLst>
                  <a:ext uri="{0D108BD9-81ED-4DB2-BD59-A6C34878D82A}">
                    <a16:rowId xmlns:a16="http://schemas.microsoft.com/office/drawing/2014/main" val="83169444"/>
                  </a:ext>
                </a:extLst>
              </a:tr>
            </a:tbl>
          </a:graphicData>
        </a:graphic>
      </p:graphicFrame>
      <p:sp>
        <p:nvSpPr>
          <p:cNvPr id="5" name="Espace réservé du contenu 2">
            <a:extLst>
              <a:ext uri="{FF2B5EF4-FFF2-40B4-BE49-F238E27FC236}">
                <a16:creationId xmlns:a16="http://schemas.microsoft.com/office/drawing/2014/main" id="{14B7594C-C0AB-BD87-FB11-D3611B2085DD}"/>
              </a:ext>
            </a:extLst>
          </p:cNvPr>
          <p:cNvSpPr txBox="1">
            <a:spLocks/>
          </p:cNvSpPr>
          <p:nvPr/>
        </p:nvSpPr>
        <p:spPr>
          <a:xfrm>
            <a:off x="5804337" y="5710098"/>
            <a:ext cx="5549463" cy="545673"/>
          </a:xfrm>
          <a:prstGeom prst="rect">
            <a:avLst/>
          </a:prstGeom>
        </p:spPr>
        <p:txBody>
          <a:bodyPr vert="horz" lIns="91440" tIns="45720" rIns="91440" bIns="45720" rtlCol="0">
            <a:normAutofit fontScale="92500" lnSpcReduction="20000"/>
          </a:bodyPr>
          <a:lstStyle>
            <a:lvl1pPr marL="336600" indent="-336600" algn="l" defTabSz="914400" rtl="0" eaLnBrk="1" latinLnBrk="0" hangingPunct="1">
              <a:lnSpc>
                <a:spcPct val="90000"/>
              </a:lnSpc>
              <a:spcBef>
                <a:spcPts val="1000"/>
              </a:spcBef>
              <a:buFontTx/>
              <a:buBlip>
                <a:blip r:embed="rId3"/>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t>Reset slaves with ID 0x10.</a:t>
            </a:r>
            <a:br>
              <a:rPr lang="en-US" sz="2000" i="1" dirty="0"/>
            </a:br>
            <a:r>
              <a:rPr lang="en-US" sz="2000" i="1" dirty="0"/>
              <a:t>New ID is in the range 1-33 bot not 1 nor 2</a:t>
            </a:r>
          </a:p>
        </p:txBody>
      </p:sp>
    </p:spTree>
    <p:extLst>
      <p:ext uri="{BB962C8B-B14F-4D97-AF65-F5344CB8AC3E}">
        <p14:creationId xmlns:p14="http://schemas.microsoft.com/office/powerpoint/2010/main" val="7268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Reset Slave ID command (2/3)</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8</a:t>
            </a:fld>
            <a:endParaRPr lang="en-CH" dirty="0"/>
          </a:p>
        </p:txBody>
      </p:sp>
      <p:sp>
        <p:nvSpPr>
          <p:cNvPr id="4" name="ZoneTexte 3">
            <a:extLst>
              <a:ext uri="{FF2B5EF4-FFF2-40B4-BE49-F238E27FC236}">
                <a16:creationId xmlns:a16="http://schemas.microsoft.com/office/drawing/2014/main" id="{0A7B43A8-E53A-1CE9-DB39-801CF3E083D5}"/>
              </a:ext>
            </a:extLst>
          </p:cNvPr>
          <p:cNvSpPr txBox="1"/>
          <p:nvPr/>
        </p:nvSpPr>
        <p:spPr>
          <a:xfrm>
            <a:off x="1618593" y="1555531"/>
            <a:ext cx="1776248" cy="369332"/>
          </a:xfrm>
          <a:prstGeom prst="rect">
            <a:avLst/>
          </a:prstGeom>
          <a:noFill/>
          <a:ln>
            <a:solidFill>
              <a:schemeClr val="accent1"/>
            </a:solidFill>
          </a:ln>
        </p:spPr>
        <p:txBody>
          <a:bodyPr wrap="square" rtlCol="0">
            <a:spAutoFit/>
          </a:bodyPr>
          <a:lstStyle/>
          <a:p>
            <a:pPr algn="ctr"/>
            <a:r>
              <a:rPr lang="en-US" dirty="0"/>
              <a:t>Master</a:t>
            </a:r>
          </a:p>
        </p:txBody>
      </p:sp>
      <p:cxnSp>
        <p:nvCxnSpPr>
          <p:cNvPr id="9" name="Connecteur droit 8">
            <a:extLst>
              <a:ext uri="{FF2B5EF4-FFF2-40B4-BE49-F238E27FC236}">
                <a16:creationId xmlns:a16="http://schemas.microsoft.com/office/drawing/2014/main" id="{1ED6A703-3591-E1A6-2A08-05FF2931574B}"/>
              </a:ext>
            </a:extLst>
          </p:cNvPr>
          <p:cNvCxnSpPr>
            <a:stCxn id="4" idx="2"/>
          </p:cNvCxnSpPr>
          <p:nvPr/>
        </p:nvCxnSpPr>
        <p:spPr>
          <a:xfrm flipH="1">
            <a:off x="250146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12AF14B-B4FD-57D7-259C-F321EE03978A}"/>
              </a:ext>
            </a:extLst>
          </p:cNvPr>
          <p:cNvSpPr txBox="1"/>
          <p:nvPr/>
        </p:nvSpPr>
        <p:spPr>
          <a:xfrm>
            <a:off x="8182303" y="1555531"/>
            <a:ext cx="1776248" cy="369332"/>
          </a:xfrm>
          <a:prstGeom prst="rect">
            <a:avLst/>
          </a:prstGeom>
          <a:noFill/>
          <a:ln>
            <a:solidFill>
              <a:schemeClr val="accent1"/>
            </a:solidFill>
          </a:ln>
        </p:spPr>
        <p:txBody>
          <a:bodyPr wrap="square" rtlCol="0">
            <a:spAutoFit/>
          </a:bodyPr>
          <a:lstStyle/>
          <a:p>
            <a:pPr algn="ctr"/>
            <a:r>
              <a:rPr lang="en-US" dirty="0"/>
              <a:t>Slave 0x10</a:t>
            </a:r>
          </a:p>
        </p:txBody>
      </p:sp>
      <p:cxnSp>
        <p:nvCxnSpPr>
          <p:cNvPr id="13" name="Connecteur droit avec flèche 12">
            <a:extLst>
              <a:ext uri="{FF2B5EF4-FFF2-40B4-BE49-F238E27FC236}">
                <a16:creationId xmlns:a16="http://schemas.microsoft.com/office/drawing/2014/main" id="{3DA70FE5-E97F-0641-6579-53B22287BFC2}"/>
              </a:ext>
            </a:extLst>
          </p:cNvPr>
          <p:cNvCxnSpPr/>
          <p:nvPr/>
        </p:nvCxnSpPr>
        <p:spPr>
          <a:xfrm>
            <a:off x="2501462" y="2439437"/>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2A91544-05CE-7479-35FB-B1C4DA210BD0}"/>
              </a:ext>
            </a:extLst>
          </p:cNvPr>
          <p:cNvSpPr txBox="1"/>
          <p:nvPr/>
        </p:nvSpPr>
        <p:spPr>
          <a:xfrm>
            <a:off x="2496212" y="2111203"/>
            <a:ext cx="6568960" cy="646331"/>
          </a:xfrm>
          <a:prstGeom prst="rect">
            <a:avLst/>
          </a:prstGeom>
          <a:noFill/>
        </p:spPr>
        <p:txBody>
          <a:bodyPr wrap="square" rtlCol="0">
            <a:spAutoFit/>
          </a:bodyPr>
          <a:lstStyle/>
          <a:p>
            <a:pPr algn="ctr"/>
            <a:r>
              <a:rPr lang="en-US" dirty="0"/>
              <a:t>Reset Slave ID 0x10</a:t>
            </a:r>
          </a:p>
          <a:p>
            <a:pPr algn="ctr"/>
            <a:r>
              <a:rPr lang="en-US" dirty="0"/>
              <a:t>Mask is 0b00000000000000000000000010010001</a:t>
            </a:r>
          </a:p>
        </p:txBody>
      </p:sp>
      <p:sp>
        <p:nvSpPr>
          <p:cNvPr id="39" name="Arc 38">
            <a:extLst>
              <a:ext uri="{FF2B5EF4-FFF2-40B4-BE49-F238E27FC236}">
                <a16:creationId xmlns:a16="http://schemas.microsoft.com/office/drawing/2014/main" id="{D6E75B84-9243-85AF-42AF-26E9C8717927}"/>
              </a:ext>
            </a:extLst>
          </p:cNvPr>
          <p:cNvSpPr/>
          <p:nvPr/>
        </p:nvSpPr>
        <p:spPr>
          <a:xfrm flipH="1">
            <a:off x="8498896" y="2804241"/>
            <a:ext cx="1132552" cy="1287624"/>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ZoneTexte 39">
            <a:extLst>
              <a:ext uri="{FF2B5EF4-FFF2-40B4-BE49-F238E27FC236}">
                <a16:creationId xmlns:a16="http://schemas.microsoft.com/office/drawing/2014/main" id="{ABBE4069-704D-69C4-8E23-04D5D55DE619}"/>
              </a:ext>
            </a:extLst>
          </p:cNvPr>
          <p:cNvSpPr txBox="1"/>
          <p:nvPr/>
        </p:nvSpPr>
        <p:spPr>
          <a:xfrm>
            <a:off x="5444366" y="3039942"/>
            <a:ext cx="3054530" cy="923330"/>
          </a:xfrm>
          <a:prstGeom prst="rect">
            <a:avLst/>
          </a:prstGeom>
          <a:noFill/>
        </p:spPr>
        <p:txBody>
          <a:bodyPr wrap="square" rtlCol="0">
            <a:spAutoFit/>
          </a:bodyPr>
          <a:lstStyle/>
          <a:p>
            <a:r>
              <a:rPr lang="en-US" dirty="0"/>
              <a:t>Another Slave ID is randomly selected within range 1-33 except IDs 1, 5 or 8</a:t>
            </a:r>
          </a:p>
        </p:txBody>
      </p:sp>
      <p:sp>
        <p:nvSpPr>
          <p:cNvPr id="41" name="Espace réservé du contenu 2">
            <a:extLst>
              <a:ext uri="{FF2B5EF4-FFF2-40B4-BE49-F238E27FC236}">
                <a16:creationId xmlns:a16="http://schemas.microsoft.com/office/drawing/2014/main" id="{1B6E6888-982E-CB72-DBE9-59E61E96127E}"/>
              </a:ext>
            </a:extLst>
          </p:cNvPr>
          <p:cNvSpPr txBox="1">
            <a:spLocks/>
          </p:cNvSpPr>
          <p:nvPr/>
        </p:nvSpPr>
        <p:spPr>
          <a:xfrm>
            <a:off x="3201275" y="4972843"/>
            <a:ext cx="4981028" cy="734697"/>
          </a:xfrm>
          <a:prstGeom prst="rect">
            <a:avLst/>
          </a:prstGeom>
          <a:ln w="22225">
            <a:solidFill>
              <a:srgbClr val="FF0000"/>
            </a:solidFill>
          </a:ln>
        </p:spPr>
        <p:txBody>
          <a:bodyPr vert="horz" lIns="91440" tIns="45720" rIns="91440" bIns="45720" rtlCol="0" anchor="ctr">
            <a:normAutofit/>
          </a:bodyPr>
          <a:lstStyle>
            <a:lvl1pPr marL="336600" indent="-336600" algn="l" defTabSz="914400" rtl="0" eaLnBrk="1" latinLnBrk="0" hangingPunct="1">
              <a:lnSpc>
                <a:spcPct val="90000"/>
              </a:lnSpc>
              <a:spcBef>
                <a:spcPts val="1000"/>
              </a:spcBef>
              <a:buFontTx/>
              <a:buBlip>
                <a:blip r:embed="rId2"/>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Note that slaves should take a random ID</a:t>
            </a:r>
            <a:br>
              <a:rPr lang="en-US" sz="2000" dirty="0"/>
            </a:br>
            <a:r>
              <a:rPr lang="en-US" sz="2000" dirty="0"/>
              <a:t>between 1 and 33</a:t>
            </a:r>
          </a:p>
        </p:txBody>
      </p:sp>
      <p:cxnSp>
        <p:nvCxnSpPr>
          <p:cNvPr id="3" name="Connecteur droit 2">
            <a:extLst>
              <a:ext uri="{FF2B5EF4-FFF2-40B4-BE49-F238E27FC236}">
                <a16:creationId xmlns:a16="http://schemas.microsoft.com/office/drawing/2014/main" id="{6C63D0C3-C11A-33D9-E1DC-F3B05095C20A}"/>
              </a:ext>
            </a:extLst>
          </p:cNvPr>
          <p:cNvCxnSpPr>
            <a:cxnSpLocks/>
          </p:cNvCxnSpPr>
          <p:nvPr/>
        </p:nvCxnSpPr>
        <p:spPr>
          <a:xfrm>
            <a:off x="9070427" y="1924863"/>
            <a:ext cx="0" cy="2423202"/>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B6D1C41-061E-396B-8901-25B56FD48867}"/>
              </a:ext>
            </a:extLst>
          </p:cNvPr>
          <p:cNvSpPr txBox="1"/>
          <p:nvPr/>
        </p:nvSpPr>
        <p:spPr>
          <a:xfrm>
            <a:off x="8182303" y="4351925"/>
            <a:ext cx="1776248" cy="369332"/>
          </a:xfrm>
          <a:prstGeom prst="rect">
            <a:avLst/>
          </a:prstGeom>
          <a:noFill/>
          <a:ln>
            <a:solidFill>
              <a:schemeClr val="accent1"/>
            </a:solidFill>
          </a:ln>
        </p:spPr>
        <p:txBody>
          <a:bodyPr wrap="square" rtlCol="0">
            <a:spAutoFit/>
          </a:bodyPr>
          <a:lstStyle/>
          <a:p>
            <a:pPr algn="ctr"/>
            <a:r>
              <a:rPr lang="en-US" dirty="0"/>
              <a:t>Slave 0x02</a:t>
            </a:r>
          </a:p>
        </p:txBody>
      </p:sp>
      <p:cxnSp>
        <p:nvCxnSpPr>
          <p:cNvPr id="12" name="Connecteur droit 11">
            <a:extLst>
              <a:ext uri="{FF2B5EF4-FFF2-40B4-BE49-F238E27FC236}">
                <a16:creationId xmlns:a16="http://schemas.microsoft.com/office/drawing/2014/main" id="{8800C59D-5123-820A-9E95-F141883836E2}"/>
              </a:ext>
            </a:extLst>
          </p:cNvPr>
          <p:cNvCxnSpPr>
            <a:cxnSpLocks/>
          </p:cNvCxnSpPr>
          <p:nvPr/>
        </p:nvCxnSpPr>
        <p:spPr>
          <a:xfrm>
            <a:off x="9079650" y="4721257"/>
            <a:ext cx="0" cy="6410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77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00902EC-58AA-61A8-1F7B-C028A1CBFF92}"/>
              </a:ext>
            </a:extLst>
          </p:cNvPr>
          <p:cNvSpPr txBox="1"/>
          <p:nvPr/>
        </p:nvSpPr>
        <p:spPr>
          <a:xfrm>
            <a:off x="2496212" y="2111203"/>
            <a:ext cx="6568960" cy="646331"/>
          </a:xfrm>
          <a:prstGeom prst="rect">
            <a:avLst/>
          </a:prstGeom>
          <a:noFill/>
        </p:spPr>
        <p:txBody>
          <a:bodyPr wrap="square" rtlCol="0">
            <a:spAutoFit/>
          </a:bodyPr>
          <a:lstStyle/>
          <a:p>
            <a:pPr algn="ctr"/>
            <a:r>
              <a:rPr lang="en-US" dirty="0"/>
              <a:t>Reset Slave ID 0x05</a:t>
            </a:r>
          </a:p>
          <a:p>
            <a:pPr algn="ctr"/>
            <a:r>
              <a:rPr lang="en-US" dirty="0"/>
              <a:t>Mask is 0b000000000000000000000000100</a:t>
            </a:r>
            <a:r>
              <a:rPr lang="en-US" dirty="0">
                <a:highlight>
                  <a:srgbClr val="FFFF00"/>
                </a:highlight>
              </a:rPr>
              <a:t>1</a:t>
            </a:r>
            <a:r>
              <a:rPr lang="en-US" dirty="0"/>
              <a:t>0001</a:t>
            </a:r>
          </a:p>
        </p:txBody>
      </p:sp>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Reset Slave ID command (3/3)</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9</a:t>
            </a:fld>
            <a:endParaRPr lang="en-CH" dirty="0"/>
          </a:p>
        </p:txBody>
      </p:sp>
      <p:sp>
        <p:nvSpPr>
          <p:cNvPr id="4" name="ZoneTexte 3">
            <a:extLst>
              <a:ext uri="{FF2B5EF4-FFF2-40B4-BE49-F238E27FC236}">
                <a16:creationId xmlns:a16="http://schemas.microsoft.com/office/drawing/2014/main" id="{0A7B43A8-E53A-1CE9-DB39-801CF3E083D5}"/>
              </a:ext>
            </a:extLst>
          </p:cNvPr>
          <p:cNvSpPr txBox="1"/>
          <p:nvPr/>
        </p:nvSpPr>
        <p:spPr>
          <a:xfrm>
            <a:off x="1618593" y="1555531"/>
            <a:ext cx="1776248" cy="369332"/>
          </a:xfrm>
          <a:prstGeom prst="rect">
            <a:avLst/>
          </a:prstGeom>
          <a:noFill/>
          <a:ln>
            <a:solidFill>
              <a:schemeClr val="accent1"/>
            </a:solidFill>
          </a:ln>
        </p:spPr>
        <p:txBody>
          <a:bodyPr wrap="square" rtlCol="0">
            <a:spAutoFit/>
          </a:bodyPr>
          <a:lstStyle/>
          <a:p>
            <a:pPr algn="ctr"/>
            <a:r>
              <a:rPr lang="en-US" dirty="0"/>
              <a:t>Master</a:t>
            </a:r>
          </a:p>
        </p:txBody>
      </p:sp>
      <p:cxnSp>
        <p:nvCxnSpPr>
          <p:cNvPr id="9" name="Connecteur droit 8">
            <a:extLst>
              <a:ext uri="{FF2B5EF4-FFF2-40B4-BE49-F238E27FC236}">
                <a16:creationId xmlns:a16="http://schemas.microsoft.com/office/drawing/2014/main" id="{1ED6A703-3591-E1A6-2A08-05FF2931574B}"/>
              </a:ext>
            </a:extLst>
          </p:cNvPr>
          <p:cNvCxnSpPr>
            <a:stCxn id="4" idx="2"/>
          </p:cNvCxnSpPr>
          <p:nvPr/>
        </p:nvCxnSpPr>
        <p:spPr>
          <a:xfrm flipH="1">
            <a:off x="250146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12AF14B-B4FD-57D7-259C-F321EE03978A}"/>
              </a:ext>
            </a:extLst>
          </p:cNvPr>
          <p:cNvSpPr txBox="1"/>
          <p:nvPr/>
        </p:nvSpPr>
        <p:spPr>
          <a:xfrm>
            <a:off x="8182303" y="1555531"/>
            <a:ext cx="1776248" cy="369332"/>
          </a:xfrm>
          <a:prstGeom prst="rect">
            <a:avLst/>
          </a:prstGeom>
          <a:noFill/>
          <a:ln>
            <a:solidFill>
              <a:schemeClr val="accent1"/>
            </a:solidFill>
          </a:ln>
        </p:spPr>
        <p:txBody>
          <a:bodyPr wrap="square" rtlCol="0">
            <a:spAutoFit/>
          </a:bodyPr>
          <a:lstStyle/>
          <a:p>
            <a:pPr algn="ctr"/>
            <a:r>
              <a:rPr lang="en-US" dirty="0"/>
              <a:t>Slave 0x05</a:t>
            </a:r>
          </a:p>
        </p:txBody>
      </p:sp>
      <p:cxnSp>
        <p:nvCxnSpPr>
          <p:cNvPr id="11" name="Connecteur droit 10">
            <a:extLst>
              <a:ext uri="{FF2B5EF4-FFF2-40B4-BE49-F238E27FC236}">
                <a16:creationId xmlns:a16="http://schemas.microsoft.com/office/drawing/2014/main" id="{231A0C4A-1DA3-C457-A7F8-C58DB4F88FC8}"/>
              </a:ext>
            </a:extLst>
          </p:cNvPr>
          <p:cNvCxnSpPr>
            <a:cxnSpLocks/>
            <a:stCxn id="10" idx="2"/>
          </p:cNvCxnSpPr>
          <p:nvPr/>
        </p:nvCxnSpPr>
        <p:spPr>
          <a:xfrm flipH="1">
            <a:off x="9065172" y="1924863"/>
            <a:ext cx="5255" cy="34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DA70FE5-E97F-0641-6579-53B22287BFC2}"/>
              </a:ext>
            </a:extLst>
          </p:cNvPr>
          <p:cNvCxnSpPr/>
          <p:nvPr/>
        </p:nvCxnSpPr>
        <p:spPr>
          <a:xfrm>
            <a:off x="2501462" y="2439437"/>
            <a:ext cx="6563710" cy="0"/>
          </a:xfrm>
          <a:prstGeom prst="straightConnector1">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D6E75B84-9243-85AF-42AF-26E9C8717927}"/>
              </a:ext>
            </a:extLst>
          </p:cNvPr>
          <p:cNvSpPr/>
          <p:nvPr/>
        </p:nvSpPr>
        <p:spPr>
          <a:xfrm flipH="1">
            <a:off x="8498896" y="2804241"/>
            <a:ext cx="1132552" cy="1287624"/>
          </a:xfrm>
          <a:prstGeom prst="arc">
            <a:avLst>
              <a:gd name="adj1" fmla="val 16200000"/>
              <a:gd name="adj2" fmla="val 5425997"/>
            </a:avLst>
          </a:prstGeom>
          <a:ln w="25400">
            <a:solidFill>
              <a:srgbClr val="00B050"/>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ZoneTexte 39">
            <a:extLst>
              <a:ext uri="{FF2B5EF4-FFF2-40B4-BE49-F238E27FC236}">
                <a16:creationId xmlns:a16="http://schemas.microsoft.com/office/drawing/2014/main" id="{ABBE4069-704D-69C4-8E23-04D5D55DE619}"/>
              </a:ext>
            </a:extLst>
          </p:cNvPr>
          <p:cNvSpPr txBox="1"/>
          <p:nvPr/>
        </p:nvSpPr>
        <p:spPr>
          <a:xfrm>
            <a:off x="4112443" y="3263387"/>
            <a:ext cx="4483943" cy="369332"/>
          </a:xfrm>
          <a:prstGeom prst="rect">
            <a:avLst/>
          </a:prstGeom>
          <a:noFill/>
        </p:spPr>
        <p:txBody>
          <a:bodyPr wrap="square" rtlCol="0">
            <a:spAutoFit/>
          </a:bodyPr>
          <a:lstStyle/>
          <a:p>
            <a:r>
              <a:rPr lang="en-US" dirty="0"/>
              <a:t>As slave ID is in the list, slave will do nothing</a:t>
            </a:r>
          </a:p>
        </p:txBody>
      </p:sp>
    </p:spTree>
    <p:extLst>
      <p:ext uri="{BB962C8B-B14F-4D97-AF65-F5344CB8AC3E}">
        <p14:creationId xmlns:p14="http://schemas.microsoft.com/office/powerpoint/2010/main" val="3077200402"/>
      </p:ext>
    </p:extLst>
  </p:cSld>
  <p:clrMapOvr>
    <a:masterClrMapping/>
  </p:clrMapOvr>
</p:sld>
</file>

<file path=ppt/theme/theme1.xml><?xml version="1.0" encoding="utf-8"?>
<a:theme xmlns:a="http://schemas.openxmlformats.org/drawingml/2006/main" name="Immensive Master Lightgra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mensive Master Blue Patter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mmensive Master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mmensive Master Oran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5435</TotalTime>
  <Words>1712</Words>
  <Application>Microsoft Macintosh PowerPoint</Application>
  <PresentationFormat>Grand écran</PresentationFormat>
  <Paragraphs>419</Paragraphs>
  <Slides>20</Slides>
  <Notes>2</Notes>
  <HiddenSlides>0</HiddenSlides>
  <MMClips>0</MMClips>
  <ScaleCrop>false</ScaleCrop>
  <HeadingPairs>
    <vt:vector size="6" baseType="variant">
      <vt:variant>
        <vt:lpstr>Polices utilisées</vt:lpstr>
      </vt:variant>
      <vt:variant>
        <vt:i4>7</vt:i4>
      </vt:variant>
      <vt:variant>
        <vt:lpstr>Thème</vt:lpstr>
      </vt:variant>
      <vt:variant>
        <vt:i4>4</vt:i4>
      </vt:variant>
      <vt:variant>
        <vt:lpstr>Titres des diapositives</vt:lpstr>
      </vt:variant>
      <vt:variant>
        <vt:i4>20</vt:i4>
      </vt:variant>
    </vt:vector>
  </HeadingPairs>
  <TitlesOfParts>
    <vt:vector size="31" baseType="lpstr">
      <vt:lpstr>Arial</vt:lpstr>
      <vt:lpstr>Calibri</vt:lpstr>
      <vt:lpstr>Calibri Light</vt:lpstr>
      <vt:lpstr>Courier New</vt:lpstr>
      <vt:lpstr>Quicksand</vt:lpstr>
      <vt:lpstr>Quicksand Light</vt:lpstr>
      <vt:lpstr>Quicksand Medium</vt:lpstr>
      <vt:lpstr>Immensive Master Lightgray</vt:lpstr>
      <vt:lpstr>Immensive Master Blue Pattern</vt:lpstr>
      <vt:lpstr>Immensive Master Blue</vt:lpstr>
      <vt:lpstr>Immensive Master Orange</vt:lpstr>
      <vt:lpstr>Voltiris</vt:lpstr>
      <vt:lpstr>Tracklog</vt:lpstr>
      <vt:lpstr>Introduction</vt:lpstr>
      <vt:lpstr>Accessible Memory Registers / Commands</vt:lpstr>
      <vt:lpstr>Hard Reset command (1/2)</vt:lpstr>
      <vt:lpstr>Hard Reset command (2/2)</vt:lpstr>
      <vt:lpstr>Reset Slave ID command (1/3)</vt:lpstr>
      <vt:lpstr>Reset Slave ID command (2/3)</vt:lpstr>
      <vt:lpstr>Reset Slave ID command (3/3)</vt:lpstr>
      <vt:lpstr>Slave identification command (1/4)</vt:lpstr>
      <vt:lpstr>Slave Identification command (2/4)</vt:lpstr>
      <vt:lpstr>Slave identification command (3/4)</vt:lpstr>
      <vt:lpstr>Slave identification command (4/4)</vt:lpstr>
      <vt:lpstr>Get the description of an option</vt:lpstr>
      <vt:lpstr>Error messages</vt:lpstr>
      <vt:lpstr>Options</vt:lpstr>
      <vt:lpstr>Option Description</vt:lpstr>
      <vt:lpstr>Encryption of configuration section</vt:lpstr>
      <vt:lpstr>Firmware update (2/4)</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 Bruehwiler</dc:creator>
  <cp:lastModifiedBy>Gaëtan Marti</cp:lastModifiedBy>
  <cp:revision>135</cp:revision>
  <dcterms:created xsi:type="dcterms:W3CDTF">2023-03-23T10:47:52Z</dcterms:created>
  <dcterms:modified xsi:type="dcterms:W3CDTF">2023-07-17T10:48:04Z</dcterms:modified>
</cp:coreProperties>
</file>