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83" r:id="rId3"/>
    <p:sldId id="257" r:id="rId4"/>
    <p:sldId id="285" r:id="rId5"/>
    <p:sldId id="321" r:id="rId6"/>
    <p:sldId id="322" r:id="rId7"/>
    <p:sldId id="324" r:id="rId8"/>
    <p:sldId id="323" r:id="rId9"/>
    <p:sldId id="325" r:id="rId10"/>
    <p:sldId id="284" r:id="rId11"/>
    <p:sldId id="286" r:id="rId12"/>
    <p:sldId id="297" r:id="rId13"/>
    <p:sldId id="326" r:id="rId14"/>
    <p:sldId id="327" r:id="rId15"/>
    <p:sldId id="305" r:id="rId16"/>
    <p:sldId id="329" r:id="rId17"/>
    <p:sldId id="330" r:id="rId18"/>
    <p:sldId id="331" r:id="rId19"/>
    <p:sldId id="332" r:id="rId20"/>
    <p:sldId id="328" r:id="rId21"/>
    <p:sldId id="281" r:id="rId22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oper Black" panose="0208090404030B020404" pitchFamily="18" charset="0"/>
      <p:regular r:id="rId32"/>
    </p:embeddedFont>
    <p:embeddedFont>
      <p:font typeface="IBM Plex Sans Arabic" panose="020B0604020202020204" charset="-78"/>
      <p:regular r:id="rId33"/>
      <p:bold r:id="rId34"/>
    </p:embeddedFont>
    <p:embeddedFont>
      <p:font typeface="IBM Plex Sans Arabic Medium" panose="020B0604020202020204" charset="-78"/>
      <p:regular r:id="rId35"/>
      <p:bold r:id="rId36"/>
    </p:embeddedFont>
    <p:embeddedFont>
      <p:font typeface="IBM Plex Sans Medium" panose="020B0604020202020204" charset="0"/>
      <p:regular r:id="rId37"/>
      <p:bold r:id="rId38"/>
      <p:italic r:id="rId39"/>
      <p:boldItalic r:id="rId40"/>
    </p:embeddedFont>
    <p:embeddedFont>
      <p:font typeface="Tajawal" panose="020B0604020202020204" charset="-78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24">
          <p15:clr>
            <a:srgbClr val="747775"/>
          </p15:clr>
        </p15:guide>
        <p15:guide id="2" orient="horz" pos="2560">
          <p15:clr>
            <a:srgbClr val="747775"/>
          </p15:clr>
        </p15:guide>
        <p15:guide id="3" pos="2880">
          <p15:clr>
            <a:srgbClr val="747775"/>
          </p15:clr>
        </p15:guide>
        <p15:guide id="4" orient="horz" pos="759">
          <p15:clr>
            <a:srgbClr val="747775"/>
          </p15:clr>
        </p15:guide>
        <p15:guide id="5" orient="horz" pos="2428">
          <p15:clr>
            <a:srgbClr val="747775"/>
          </p15:clr>
        </p15:guide>
        <p15:guide id="6" pos="5325">
          <p15:clr>
            <a:srgbClr val="747775"/>
          </p15:clr>
        </p15:guide>
        <p15:guide id="7" orient="horz" pos="9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24FF91-5742-44E6-A7E8-CD6452AED80D}">
  <a:tblStyle styleId="{A624FF91-5742-44E6-A7E8-CD6452AED8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524"/>
        <p:guide orient="horz" pos="2560"/>
        <p:guide pos="2880"/>
        <p:guide orient="horz" pos="759"/>
        <p:guide orient="horz" pos="2428"/>
        <p:guide pos="5325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8941536e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b8941536e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72969b0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72969b0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6812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09276e83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09276e83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119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09276e83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09276e83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5754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a09276e83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a09276e83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281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72969b0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72969b0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448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b72969b0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b72969b0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895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a09276e835_1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a09276e835_1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Font typeface="Tajawal"/>
              <a:buNone/>
              <a:defRPr sz="4300" b="1">
                <a:latin typeface="Tajawal"/>
                <a:ea typeface="Tajawal"/>
                <a:cs typeface="Tajawal"/>
                <a:sym typeface="Tajaw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900"/>
              <a:buFont typeface="Tajawal"/>
              <a:buNone/>
              <a:defRPr sz="49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ajawal"/>
              <a:buNone/>
              <a:defRPr sz="25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Tajawal"/>
              <a:buNone/>
              <a:defRPr sz="3600">
                <a:latin typeface="Tajawal"/>
                <a:ea typeface="Tajawal"/>
                <a:cs typeface="Tajawal"/>
                <a:sym typeface="Tajawal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2079450" y="445025"/>
            <a:ext cx="6707400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500"/>
              <a:buNone/>
              <a:defRPr b="1">
                <a:solidFill>
                  <a:srgbClr val="5431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758650" y="1334150"/>
            <a:ext cx="60282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  <a:defRPr>
                <a:solidFill>
                  <a:srgbClr val="424242"/>
                </a:solidFill>
              </a:defRPr>
            </a:lvl1pPr>
            <a:lvl2pPr marL="914400" lvl="1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2pPr>
            <a:lvl3pPr marL="1371600" lvl="2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3pPr>
            <a:lvl4pPr marL="1828800" lvl="3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4pPr>
            <a:lvl5pPr marL="2286000" lvl="4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5pPr>
            <a:lvl6pPr marL="2743200" lvl="5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6pPr>
            <a:lvl7pPr marL="3200400" lvl="6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7pPr>
            <a:lvl8pPr marL="3657600" lvl="7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8pPr>
            <a:lvl9pPr marL="4114800" lvl="8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079450" y="714175"/>
            <a:ext cx="6707400" cy="7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500"/>
              <a:buNone/>
              <a:defRPr b="1">
                <a:solidFill>
                  <a:srgbClr val="54319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543198"/>
              </a:buClr>
              <a:buSzPts val="2800"/>
              <a:buNone/>
              <a:defRPr b="1">
                <a:solidFill>
                  <a:srgbClr val="54319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758650" y="1526325"/>
            <a:ext cx="6028200" cy="17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  <a:defRPr>
                <a:solidFill>
                  <a:srgbClr val="424242"/>
                </a:solidFill>
              </a:defRPr>
            </a:lvl1pPr>
            <a:lvl2pPr marL="914400" lvl="1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2pPr>
            <a:lvl3pPr marL="1371600" lvl="2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3pPr>
            <a:lvl4pPr marL="1828800" lvl="3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4pPr>
            <a:lvl5pPr marL="2286000" lvl="4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5pPr>
            <a:lvl6pPr marL="2743200" lvl="5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6pPr>
            <a:lvl7pPr marL="3200400" lvl="6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●"/>
              <a:defRPr>
                <a:solidFill>
                  <a:srgbClr val="424242"/>
                </a:solidFill>
              </a:defRPr>
            </a:lvl7pPr>
            <a:lvl8pPr marL="3657600" lvl="7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○"/>
              <a:defRPr>
                <a:solidFill>
                  <a:srgbClr val="424242"/>
                </a:solidFill>
              </a:defRPr>
            </a:lvl8pPr>
            <a:lvl9pPr marL="4114800" lvl="8" indent="-317500" rtl="1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Char char="■"/>
              <a:defRPr>
                <a:solidFill>
                  <a:srgbClr val="42424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311700" y="282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59271" y="4703039"/>
            <a:ext cx="946580" cy="21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43" name="Google Shape;43;p11" title="twq white-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3975" y="84975"/>
            <a:ext cx="1388326" cy="5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4A41-6E49-461F-899F-940E987D1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86D62-9ED7-4DA7-BB5B-52D1DDB1A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2721E-938C-410A-BDEE-CB032891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2AAB-3843-40CA-998D-A06B0D358AC1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8F30-C727-4C23-8803-8000C66D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Tuwaiq Academy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1E8B-B21E-457C-9FF3-7BF37173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7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82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rgbClr val="4F29B7"/>
              </a:buClr>
              <a:buSzPts val="2500"/>
              <a:buFont typeface="IBM Plex Sans Arabic Medium"/>
              <a:buNone/>
              <a:defRPr sz="2500">
                <a:solidFill>
                  <a:srgbClr val="4F29B7"/>
                </a:solidFill>
                <a:latin typeface="IBM Plex Sans Arabic Medium"/>
                <a:ea typeface="IBM Plex Sans Arabic Medium"/>
                <a:cs typeface="IBM Plex Sans Arabic Medium"/>
                <a:sym typeface="IBM Plex Sans Arabic Medium"/>
              </a:defRPr>
            </a:lvl1pPr>
            <a:lvl2pPr lvl="1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Medium"/>
              <a:buNone/>
              <a:defRPr sz="2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800"/>
              <a:buFont typeface="IBM Plex Sans Arabic"/>
              <a:buChar char="●"/>
              <a:defRPr sz="1800"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1pPr>
            <a:lvl2pPr marL="914400" lvl="1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○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2pPr>
            <a:lvl3pPr marL="1371600" lvl="2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■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3pPr>
            <a:lvl4pPr marL="1828800" lvl="3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●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4pPr>
            <a:lvl5pPr marL="2286000" lvl="4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○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5pPr>
            <a:lvl6pPr marL="2743200" lvl="5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■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6pPr>
            <a:lvl7pPr marL="3200400" lvl="6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●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7pPr>
            <a:lvl8pPr marL="3657600" lvl="7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○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8pPr>
            <a:lvl9pPr marL="4114800" lvl="8" indent="-317500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52526"/>
              </a:buClr>
              <a:buSzPts val="1400"/>
              <a:buFont typeface="IBM Plex Sans Arabic"/>
              <a:buChar char="■"/>
              <a:defRPr>
                <a:solidFill>
                  <a:srgbClr val="252526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6" r:id="rId7"/>
    <p:sldLayoutId id="2147483657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1253613" y="867625"/>
            <a:ext cx="7155813" cy="226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rgbClr val="58E3D8"/>
                </a:solidFill>
                <a:latin typeface="Cooper Black" panose="0208090404030B020404" pitchFamily="18" charset="0"/>
                <a:ea typeface="IBM Plex Sans Arabic SemiBold"/>
                <a:cs typeface="IBM Plex Sans Arabic SemiBold"/>
                <a:sym typeface="IBM Plex Sans Arabic SemiBold"/>
              </a:rPr>
              <a:t>SOLID PRINCIPLES AND ADVANCED C# CONCEPTS</a:t>
            </a:r>
            <a:endParaRPr sz="4800" dirty="0">
              <a:solidFill>
                <a:srgbClr val="58E3D8"/>
              </a:solidFill>
              <a:latin typeface="Cooper Black" panose="0208090404030B020404" pitchFamily="18" charset="0"/>
              <a:ea typeface="IBM Plex Sans Arabic SemiBold"/>
              <a:cs typeface="IBM Plex Sans Arabic SemiBold"/>
              <a:sym typeface="IBM Plex Sans Arabic SemiBold"/>
            </a:endParaRPr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4294967295"/>
          </p:nvPr>
        </p:nvSpPr>
        <p:spPr>
          <a:xfrm>
            <a:off x="1343255" y="3223775"/>
            <a:ext cx="6768358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rtl="0">
              <a:spcAft>
                <a:spcPts val="120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ooper Black" panose="0208090404030B020404" pitchFamily="18" charset="0"/>
                <a:ea typeface="IBM Plex Sans Arabic Medium"/>
                <a:cs typeface="IBM Plex Sans Arabic Medium"/>
                <a:sym typeface="IBM Plex Sans Arabic Medium"/>
              </a:rPr>
              <a:t> </a:t>
            </a:r>
            <a:r>
              <a:rPr lang="en-US" dirty="0">
                <a:solidFill>
                  <a:schemeClr val="lt1"/>
                </a:solidFill>
                <a:latin typeface="Cooper Black" panose="0208090404030B020404" pitchFamily="18" charset="0"/>
                <a:cs typeface="IBM Plex Sans Arabic Medium"/>
              </a:rPr>
              <a:t>Enhancing Software Design and C#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1436695" y="1511374"/>
            <a:ext cx="6649107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800" b="1" dirty="0">
                <a:solidFill>
                  <a:srgbClr val="EEEDED"/>
                </a:solidFill>
                <a:latin typeface="Cooper Black" panose="0208090404030B020404" pitchFamily="18" charset="0"/>
              </a:rPr>
              <a:t>Advanced C# Concepts</a:t>
            </a:r>
            <a:endParaRPr sz="4800" b="1" dirty="0">
              <a:solidFill>
                <a:srgbClr val="EEEDED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41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latin typeface="Cooper Black" panose="0208090404030B020404" pitchFamily="18" charset="0"/>
                <a:cs typeface="Times New Roman" panose="02020603050405020304" pitchFamily="18" charset="0"/>
              </a:rPr>
              <a:t>Introduction to Advanced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2A20-4A6B-451C-BE0F-AF022D8F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400" dirty="0">
                <a:latin typeface="Bookman Old Style" panose="02050604050505020204" pitchFamily="18" charset="0"/>
              </a:rPr>
              <a:t>Overview of advanced C# features that enhance programming efficiency and software design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C596A-D505-47F6-9BE5-D57CCA75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3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3544650" y="177900"/>
            <a:ext cx="5408998" cy="20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1385100" y="440200"/>
            <a:ext cx="63738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 dirty="0">
                <a:solidFill>
                  <a:srgbClr val="4F29B7"/>
                </a:solidFill>
                <a:latin typeface="Cooper Black" panose="0208090404030B020404" pitchFamily="18" charset="0"/>
              </a:rPr>
              <a:t>Lambda Expressions</a:t>
            </a:r>
            <a:endParaRPr sz="2800" dirty="0">
              <a:solidFill>
                <a:srgbClr val="4F29B7"/>
              </a:solidFill>
              <a:latin typeface="Cooper Black" panose="0208090404030B020404" pitchFamily="18" charset="0"/>
              <a:sym typeface="IBM Plex Sans Arabic SemiBold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9D629DD4-9C07-4D74-80B3-A6D389A588D6}"/>
              </a:ext>
            </a:extLst>
          </p:cNvPr>
          <p:cNvSpPr txBox="1">
            <a:spLocks/>
          </p:cNvSpPr>
          <p:nvPr/>
        </p:nvSpPr>
        <p:spPr>
          <a:xfrm>
            <a:off x="311700" y="1155916"/>
            <a:ext cx="404644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IBM Plex Sans Arabic"/>
              <a:buChar char="●"/>
              <a:defRPr sz="18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1pPr>
            <a:lvl2pPr marL="914400" marR="0" lvl="1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○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2pPr>
            <a:lvl3pPr marL="1371600" marR="0" lvl="2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■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3pPr>
            <a:lvl4pPr marL="1828800" marR="0" lvl="3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●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4pPr>
            <a:lvl5pPr marL="2286000" marR="0" lvl="4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○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5pPr>
            <a:lvl6pPr marL="2743200" marR="0" lvl="5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■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6pPr>
            <a:lvl7pPr marL="3200400" marR="0" lvl="6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●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7pPr>
            <a:lvl8pPr marL="3657600" marR="0" lvl="7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○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8pPr>
            <a:lvl9pPr marL="4114800" marR="0" lvl="8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■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9pPr>
          </a:lstStyle>
          <a:p>
            <a:pPr rtl="0"/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A concise way to represent anonymous methods using a syntax that is more readable</a:t>
            </a:r>
          </a:p>
          <a:p>
            <a:pPr rtl="0"/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Lambda expressions simplify the syntax for delegates and are often used with LINQ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4842E-1269-406F-ACFA-00ADC0A2FB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60A51-9E77-4154-80CF-0BF21CFFE0A9}"/>
              </a:ext>
            </a:extLst>
          </p:cNvPr>
          <p:cNvSpPr txBox="1"/>
          <p:nvPr/>
        </p:nvSpPr>
        <p:spPr>
          <a:xfrm>
            <a:off x="4159045" y="1293878"/>
            <a:ext cx="4862113" cy="15702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Func</a:t>
            </a:r>
            <a:r>
              <a:rPr lang="en-US" sz="15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15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5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5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5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 square = x =&gt; x * x;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en-US" sz="15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numbers = </a:t>
            </a:r>
            <a:r>
              <a:rPr lang="en-US" sz="15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5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List&lt;</a:t>
            </a:r>
            <a:r>
              <a:rPr lang="en-US" sz="15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5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 { </a:t>
            </a:r>
            <a:r>
              <a:rPr lang="en-US" sz="15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5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5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5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5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5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};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5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en-US" sz="15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squares = </a:t>
            </a:r>
            <a:r>
              <a:rPr lang="en-US" sz="15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numbers.Select</a:t>
            </a:r>
            <a:r>
              <a:rPr lang="en-US" sz="15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(square);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52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3544650" y="177900"/>
            <a:ext cx="5408998" cy="20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973394" y="440200"/>
            <a:ext cx="6785506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 dirty="0">
                <a:solidFill>
                  <a:srgbClr val="4F29B7"/>
                </a:solidFill>
                <a:latin typeface="Cooper Black" panose="0208090404030B020404" pitchFamily="18" charset="0"/>
              </a:rPr>
              <a:t>LINQ (Language Integrated Query)</a:t>
            </a:r>
            <a:endParaRPr sz="2800" dirty="0">
              <a:solidFill>
                <a:srgbClr val="4F29B7"/>
              </a:solidFill>
              <a:latin typeface="Cooper Black" panose="0208090404030B020404" pitchFamily="18" charset="0"/>
              <a:sym typeface="IBM Plex Sans Arabic SemiBold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9D629DD4-9C07-4D74-80B3-A6D389A588D6}"/>
              </a:ext>
            </a:extLst>
          </p:cNvPr>
          <p:cNvSpPr txBox="1">
            <a:spLocks/>
          </p:cNvSpPr>
          <p:nvPr/>
        </p:nvSpPr>
        <p:spPr>
          <a:xfrm>
            <a:off x="311700" y="1155916"/>
            <a:ext cx="816075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IBM Plex Sans Arabic"/>
              <a:buChar char="●"/>
              <a:defRPr sz="18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1pPr>
            <a:lvl2pPr marL="914400" marR="0" lvl="1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○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2pPr>
            <a:lvl3pPr marL="1371600" marR="0" lvl="2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■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3pPr>
            <a:lvl4pPr marL="1828800" marR="0" lvl="3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●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4pPr>
            <a:lvl5pPr marL="2286000" marR="0" lvl="4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○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5pPr>
            <a:lvl6pPr marL="2743200" marR="0" lvl="5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■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6pPr>
            <a:lvl7pPr marL="3200400" marR="0" lvl="6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●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7pPr>
            <a:lvl8pPr marL="3657600" marR="0" lvl="7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○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8pPr>
            <a:lvl9pPr marL="4114800" marR="0" lvl="8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■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9pPr>
          </a:lstStyle>
          <a:p>
            <a:pPr rtl="0"/>
            <a:r>
              <a:rPr lang="en-US" sz="2000" dirty="0">
                <a:latin typeface="Bookman Old Style" panose="02050604050505020204" pitchFamily="18" charset="0"/>
              </a:rPr>
              <a:t>A set of methods for querying collections using a SQL-like syntax</a:t>
            </a:r>
          </a:p>
          <a:p>
            <a:pPr rtl="0"/>
            <a:r>
              <a:rPr lang="en-US" sz="2000" dirty="0">
                <a:latin typeface="Bookman Old Style" panose="02050604050505020204" pitchFamily="18" charset="0"/>
              </a:rPr>
              <a:t>LINQ provides a powerful and expressive way to manipulate collections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4842E-1269-406F-ACFA-00ADC0A2FB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60A51-9E77-4154-80CF-0BF21CFFE0A9}"/>
              </a:ext>
            </a:extLst>
          </p:cNvPr>
          <p:cNvSpPr txBox="1"/>
          <p:nvPr/>
        </p:nvSpPr>
        <p:spPr>
          <a:xfrm>
            <a:off x="560439" y="2805942"/>
            <a:ext cx="7912019" cy="14679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en-US" sz="2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lowPriceProducts</a:t>
            </a:r>
            <a:r>
              <a:rPr lang="en-US" sz="2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lang="en-US" sz="28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products.Where</a:t>
            </a:r>
            <a:r>
              <a:rPr lang="en-US" sz="2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(p =&gt;</a:t>
            </a:r>
            <a:r>
              <a:rPr lang="en-US" sz="28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p.Price</a:t>
            </a:r>
            <a:r>
              <a:rPr lang="en-US" sz="2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&lt; </a:t>
            </a:r>
            <a:r>
              <a:rPr lang="en-US" sz="28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en-US" sz="2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.</a:t>
            </a:r>
            <a:r>
              <a:rPr lang="en-US" sz="28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ToList</a:t>
            </a:r>
            <a:r>
              <a:rPr lang="en-US" sz="2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4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6"/>
          <p:cNvPicPr preferRelativeResize="0"/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3544650" y="177900"/>
            <a:ext cx="5408998" cy="207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60439" y="440200"/>
            <a:ext cx="8266471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SzPts val="990"/>
            </a:pPr>
            <a:r>
              <a:rPr lang="en-US" sz="2800" dirty="0">
                <a:solidFill>
                  <a:srgbClr val="4F29B7"/>
                </a:solidFill>
                <a:latin typeface="Cooper Black" panose="0208090404030B020404" pitchFamily="18" charset="0"/>
              </a:rPr>
              <a:t>Asynchronous Programming (async/await)</a:t>
            </a:r>
            <a:br>
              <a:rPr lang="en-US" sz="2800" dirty="0">
                <a:solidFill>
                  <a:srgbClr val="4F29B7"/>
                </a:solidFill>
                <a:latin typeface="Cooper Black" panose="0208090404030B020404" pitchFamily="18" charset="0"/>
              </a:rPr>
            </a:br>
            <a:endParaRPr sz="2800" dirty="0">
              <a:solidFill>
                <a:srgbClr val="4F29B7"/>
              </a:solidFill>
              <a:latin typeface="Cooper Black" panose="0208090404030B020404" pitchFamily="18" charset="0"/>
              <a:sym typeface="IBM Plex Sans Arabic SemiBold"/>
            </a:endParaRP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9D629DD4-9C07-4D74-80B3-A6D389A588D6}"/>
              </a:ext>
            </a:extLst>
          </p:cNvPr>
          <p:cNvSpPr txBox="1">
            <a:spLocks/>
          </p:cNvSpPr>
          <p:nvPr/>
        </p:nvSpPr>
        <p:spPr>
          <a:xfrm>
            <a:off x="311700" y="1155916"/>
            <a:ext cx="816075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IBM Plex Sans Arabic"/>
              <a:buChar char="●"/>
              <a:defRPr sz="18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1pPr>
            <a:lvl2pPr marL="914400" marR="0" lvl="1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○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2pPr>
            <a:lvl3pPr marL="1371600" marR="0" lvl="2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■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3pPr>
            <a:lvl4pPr marL="1828800" marR="0" lvl="3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●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4pPr>
            <a:lvl5pPr marL="2286000" marR="0" lvl="4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○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5pPr>
            <a:lvl6pPr marL="2743200" marR="0" lvl="5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■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6pPr>
            <a:lvl7pPr marL="3200400" marR="0" lvl="6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●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7pPr>
            <a:lvl8pPr marL="3657600" marR="0" lvl="7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○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8pPr>
            <a:lvl9pPr marL="4114800" marR="0" lvl="8" indent="-31750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IBM Plex Sans Arabic"/>
              <a:buChar char="■"/>
              <a:defRPr sz="1400" b="0" i="0" u="none" strike="noStrike" cap="none">
                <a:solidFill>
                  <a:srgbClr val="424242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defRPr>
            </a:lvl9pPr>
          </a:lstStyle>
          <a:p>
            <a:pPr rtl="0"/>
            <a:r>
              <a:rPr lang="en-US" sz="2000" dirty="0">
                <a:latin typeface="Bookman Old Style" panose="02050604050505020204" pitchFamily="18" charset="0"/>
              </a:rPr>
              <a:t>Allows for non-blocking operations, enabling efficient handling of long-running tasks.</a:t>
            </a:r>
          </a:p>
          <a:p>
            <a:pPr rtl="0"/>
            <a:r>
              <a:rPr lang="en-US" sz="2000" dirty="0"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sz="2000" dirty="0">
                <a:latin typeface="Bookman Old Style" panose="02050604050505020204" pitchFamily="18" charset="0"/>
              </a:rPr>
              <a:t> keyword allows the method to be asynchronous,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await</a:t>
            </a:r>
            <a:r>
              <a:rPr lang="en-US" sz="2000" dirty="0">
                <a:latin typeface="Bookman Old Style" panose="02050604050505020204" pitchFamily="18" charset="0"/>
              </a:rPr>
              <a:t> pauses execution until the task completes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4842E-1269-406F-ACFA-00ADC0A2FB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60A51-9E77-4154-80CF-0BF21CFFE0A9}"/>
              </a:ext>
            </a:extLst>
          </p:cNvPr>
          <p:cNvSpPr txBox="1"/>
          <p:nvPr/>
        </p:nvSpPr>
        <p:spPr>
          <a:xfrm>
            <a:off x="560439" y="2805942"/>
            <a:ext cx="7912019" cy="186570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async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Task&lt;</a:t>
            </a:r>
            <a:r>
              <a:rPr lang="en-US" sz="18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 </a:t>
            </a:r>
            <a:r>
              <a:rPr lang="en-US" sz="180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FetchDataAsync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using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var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client = </a:t>
            </a:r>
            <a:r>
              <a:rPr lang="en-US" sz="18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HttpClient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())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8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return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await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client.GetStringAsync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dirty="0">
                <a:solidFill>
                  <a:srgbClr val="ABE3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"https://example.com"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0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1694792" y="1504000"/>
            <a:ext cx="6649107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800" b="1" dirty="0">
                <a:solidFill>
                  <a:srgbClr val="EEEDED"/>
                </a:solidFill>
                <a:latin typeface="Cooper Black" panose="0208090404030B020404" pitchFamily="18" charset="0"/>
              </a:rPr>
              <a:t>Understanding </a:t>
            </a:r>
            <a:r>
              <a:rPr lang="en-US" sz="4800" b="1" dirty="0" err="1">
                <a:solidFill>
                  <a:srgbClr val="EEEDED"/>
                </a:solidFill>
                <a:latin typeface="Cooper Black" panose="0208090404030B020404" pitchFamily="18" charset="0"/>
              </a:rPr>
              <a:t>IEnumerable</a:t>
            </a:r>
            <a:endParaRPr sz="4800" b="1" dirty="0">
              <a:solidFill>
                <a:srgbClr val="EEEDED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77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800" dirty="0" err="1">
                <a:latin typeface="Cooper Black" panose="0208090404030B020404" pitchFamily="18" charset="0"/>
                <a:cs typeface="Times New Roman" panose="02020603050405020304" pitchFamily="18" charset="0"/>
              </a:rPr>
              <a:t>IEnumerable</a:t>
            </a:r>
            <a:endParaRPr lang="en-US" sz="2800" dirty="0"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94" y="1145100"/>
            <a:ext cx="3751477" cy="3648126"/>
          </a:xfrm>
        </p:spPr>
        <p:txBody>
          <a:bodyPr>
            <a:normAutofit fontScale="85000" lnSpcReduction="10000"/>
          </a:bodyPr>
          <a:lstStyle/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Definition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IEnumerable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&lt;T&gt; 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is an interface in C# that defines a method for iterating over a collection of a specified type. It is part of the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System.Collections.Generic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namespace.</a:t>
            </a:r>
            <a:endParaRPr lang="en-US" dirty="0">
              <a:latin typeface="Bookman Old Style" panose="0205060405050502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Purpose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: Enables reading through a collection without exposing the underlying data structure</a:t>
            </a:r>
          </a:p>
          <a:p>
            <a:pPr marL="0" marR="0" lvl="0" indent="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In this example, 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List&lt;int&gt;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is assigned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IEnumerable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&lt;int&gt;, 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allowing iteration using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1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loop.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040ED-0AC9-4D25-B194-E8ACDB028FE8}"/>
              </a:ext>
            </a:extLst>
          </p:cNvPr>
          <p:cNvSpPr txBox="1"/>
          <p:nvPr/>
        </p:nvSpPr>
        <p:spPr>
          <a:xfrm>
            <a:off x="3989439" y="1264092"/>
            <a:ext cx="5031719" cy="271497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List&lt;</a:t>
            </a:r>
            <a:r>
              <a:rPr lang="en-US" sz="18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 numbers = </a:t>
            </a:r>
            <a:r>
              <a:rPr lang="en-US" sz="18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List&lt;</a:t>
            </a:r>
            <a:r>
              <a:rPr lang="en-US" sz="18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 { </a:t>
            </a:r>
            <a:r>
              <a:rPr lang="en-US" sz="18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};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IEnumerable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&lt;</a:t>
            </a:r>
            <a:r>
              <a:rPr lang="en-US" sz="18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&gt; </a:t>
            </a:r>
            <a:r>
              <a:rPr lang="en-US" sz="18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enumerableNumbers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= numbers;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foreach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sz="18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number </a:t>
            </a:r>
            <a:r>
              <a:rPr lang="en-US" sz="18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enumerableNumbers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Console.WriteLine</a:t>
            </a:r>
            <a:r>
              <a:rPr lang="en-US" sz="18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(number);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A30C-08FF-403C-AFD1-A7FD815F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78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Advantages of Using </a:t>
            </a:r>
            <a:r>
              <a:rPr lang="en-US" sz="2800" dirty="0" err="1">
                <a:latin typeface="Cooper Black" panose="0208090404030B020404" pitchFamily="18" charset="0"/>
                <a:cs typeface="Times New Roman" panose="02020603050405020304" pitchFamily="18" charset="0"/>
              </a:rPr>
              <a:t>IEnumerable</a:t>
            </a:r>
            <a:endParaRPr lang="en-US" sz="2800" dirty="0"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94" y="1145099"/>
            <a:ext cx="8300864" cy="3684997"/>
          </a:xfrm>
        </p:spPr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Lazy Evaluation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dirty="0">
              <a:latin typeface="Bookman Old Style" panose="0205060405050502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Bookman Old Style" panose="02050604050505020204" pitchFamily="18" charset="0"/>
              </a:rPr>
              <a:t>Only retrieves items when needed, which can improve performance.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Flexibility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dirty="0">
              <a:latin typeface="Bookman Old Style" panose="0205060405050502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Bookman Old Style" panose="02050604050505020204" pitchFamily="18" charset="0"/>
              </a:rPr>
              <a:t>Can work with various collection types (arrays, lists, etc.).</a:t>
            </a:r>
          </a:p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b="1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Abstraction</a:t>
            </a: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endParaRPr lang="en-US" dirty="0">
              <a:latin typeface="Bookman Old Style" panose="020506040505050202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800100" lvl="1" indent="-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Hides the collection's implementation details, allowing for easier code maintenance</a:t>
            </a:r>
          </a:p>
          <a:p>
            <a:pPr marL="457200" lvl="1" indent="0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200" dirty="0"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rtl="0"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A30C-08FF-403C-AFD1-A7FD815F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87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rtl="0"/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Comparing </a:t>
            </a:r>
            <a:r>
              <a:rPr lang="en-US" sz="2800" dirty="0" err="1">
                <a:latin typeface="Cooper Black" panose="0208090404030B0204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 with Other Collection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94" y="1145100"/>
            <a:ext cx="8300864" cy="3648126"/>
          </a:xfrm>
        </p:spPr>
        <p:txBody>
          <a:bodyPr>
            <a:normAutofit/>
          </a:bodyPr>
          <a:lstStyle/>
          <a:p>
            <a:pPr marL="457200" lvl="1" indent="0" rtl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200" dirty="0">
              <a:effectLst/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rtl="0">
              <a:buFont typeface="Courier New" panose="02070309020205020404" pitchFamily="49" charset="0"/>
              <a:buChar char="o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A30C-08FF-403C-AFD1-A7FD815F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0DD52A-168A-4C16-8AEC-48A799E22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99291"/>
              </p:ext>
            </p:extLst>
          </p:nvPr>
        </p:nvGraphicFramePr>
        <p:xfrm>
          <a:off x="310600" y="1471226"/>
          <a:ext cx="8521700" cy="3259455"/>
        </p:xfrm>
        <a:graphic>
          <a:graphicData uri="http://schemas.openxmlformats.org/drawingml/2006/table">
            <a:tbl>
              <a:tblPr firstRow="1" firstCol="1" bandRow="1">
                <a:tableStyleId>{A624FF91-5742-44E6-A7E8-CD6452AED80D}</a:tableStyleId>
              </a:tblPr>
              <a:tblGrid>
                <a:gridCol w="2100761">
                  <a:extLst>
                    <a:ext uri="{9D8B030D-6E8A-4147-A177-3AD203B41FA5}">
                      <a16:colId xmlns:a16="http://schemas.microsoft.com/office/drawing/2014/main" val="3590053719"/>
                    </a:ext>
                  </a:extLst>
                </a:gridCol>
                <a:gridCol w="2300749">
                  <a:extLst>
                    <a:ext uri="{9D8B030D-6E8A-4147-A177-3AD203B41FA5}">
                      <a16:colId xmlns:a16="http://schemas.microsoft.com/office/drawing/2014/main" val="3610352779"/>
                    </a:ext>
                  </a:extLst>
                </a:gridCol>
                <a:gridCol w="1989765">
                  <a:extLst>
                    <a:ext uri="{9D8B030D-6E8A-4147-A177-3AD203B41FA5}">
                      <a16:colId xmlns:a16="http://schemas.microsoft.com/office/drawing/2014/main" val="3250168421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780603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Bookman Old Style" panose="02050604050505020204" pitchFamily="18" charset="0"/>
                        </a:rPr>
                        <a:t>Feature</a:t>
                      </a:r>
                      <a:endParaRPr lang="en-US" sz="18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Bookman Old Style" panose="02050604050505020204" pitchFamily="18" charset="0"/>
                        </a:rPr>
                        <a:t>IEnumerable</a:t>
                      </a:r>
                      <a:r>
                        <a:rPr lang="en-US" sz="2000" b="1" dirty="0">
                          <a:effectLst/>
                          <a:latin typeface="Bookman Old Style" panose="02050604050505020204" pitchFamily="18" charset="0"/>
                        </a:rPr>
                        <a:t>&lt;T&gt;</a:t>
                      </a:r>
                      <a:endParaRPr lang="en-US" sz="18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Bookman Old Style" panose="02050604050505020204" pitchFamily="18" charset="0"/>
                        </a:rPr>
                        <a:t>IList</a:t>
                      </a:r>
                      <a:r>
                        <a:rPr lang="en-US" sz="2000" b="1" dirty="0">
                          <a:effectLst/>
                          <a:latin typeface="Bookman Old Style" panose="02050604050505020204" pitchFamily="18" charset="0"/>
                        </a:rPr>
                        <a:t>&lt;T&gt;</a:t>
                      </a:r>
                      <a:endParaRPr lang="en-US" sz="18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Bookman Old Style" panose="02050604050505020204" pitchFamily="18" charset="0"/>
                        </a:rPr>
                        <a:t>List&lt;T&gt;</a:t>
                      </a:r>
                      <a:endParaRPr lang="en-US" sz="18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660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Read/Write</a:t>
                      </a:r>
                      <a:endParaRPr lang="en-US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Read-only</a:t>
                      </a:r>
                      <a:endParaRPr lang="en-US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Bookman Old Style" panose="02050604050505020204" pitchFamily="18" charset="0"/>
                        </a:rPr>
                        <a:t>Read/Write</a:t>
                      </a:r>
                      <a:endParaRPr lang="en-US" sz="18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Read/Write</a:t>
                      </a:r>
                      <a:endParaRPr lang="en-US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50617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Performance</a:t>
                      </a:r>
                      <a:endParaRPr lang="en-US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Lazy evaluation (deferred execution)</a:t>
                      </a:r>
                      <a:endParaRPr lang="en-US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Bookman Old Style" panose="02050604050505020204" pitchFamily="18" charset="0"/>
                        </a:rPr>
                        <a:t>Immediate access to items</a:t>
                      </a:r>
                      <a:endParaRPr lang="en-US" sz="18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Immediate access to items</a:t>
                      </a:r>
                      <a:endParaRPr lang="en-US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821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Flexibility</a:t>
                      </a:r>
                      <a:endParaRPr lang="en-US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Bookman Old Style" panose="02050604050505020204" pitchFamily="18" charset="0"/>
                        </a:rPr>
                        <a:t>Can be used with LINQ and queries</a:t>
                      </a:r>
                      <a:endParaRPr lang="en-US" sz="18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Bookman Old Style" panose="02050604050505020204" pitchFamily="18" charset="0"/>
                        </a:rPr>
                        <a:t>More methods like Add, Remove</a:t>
                      </a:r>
                      <a:endParaRPr lang="en-US" sz="18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More methods like Add, Remove</a:t>
                      </a:r>
                      <a:endParaRPr lang="en-US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89834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Implementation Hiding</a:t>
                      </a:r>
                      <a:endParaRPr lang="en-US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Bookman Old Style" panose="02050604050505020204" pitchFamily="18" charset="0"/>
                        </a:rPr>
                        <a:t>Yes (abstracts collection type)</a:t>
                      </a:r>
                      <a:endParaRPr lang="en-US" sz="18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Bookman Old Style" panose="02050604050505020204" pitchFamily="18" charset="0"/>
                        </a:rPr>
                        <a:t>No (exposes more details)</a:t>
                      </a:r>
                      <a:endParaRPr lang="en-US" sz="180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Bookman Old Style" panose="02050604050505020204" pitchFamily="18" charset="0"/>
                        </a:rPr>
                        <a:t>No (exposes more details)</a:t>
                      </a:r>
                      <a:endParaRPr lang="en-US" sz="1800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3059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71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 err="1">
                <a:latin typeface="Cooper Black" panose="0208090404030B0204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 Key 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94" y="1145100"/>
            <a:ext cx="8300864" cy="3648126"/>
          </a:xfrm>
        </p:spPr>
        <p:txBody>
          <a:bodyPr>
            <a:normAutofit fontScale="92500" lnSpcReduction="10000"/>
          </a:bodyPr>
          <a:lstStyle/>
          <a:p>
            <a:pPr marL="171450" marR="0" lvl="1" indent="-1714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IEnumerable</a:t>
            </a:r>
            <a:r>
              <a:rPr lang="en-US" sz="2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&lt;T&gt; </a:t>
            </a: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 a unified way to iterate over collections.</a:t>
            </a: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1" indent="-1714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promotes lazy evaluation and flexibility, making it ideal for LINQ and other query operations.</a:t>
            </a:r>
            <a:endParaRPr lang="en-US" sz="2800" dirty="0">
              <a:effectLst/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1450" marR="0" lvl="1" indent="-171450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its differences from other collection types is crucial for effective C# programming.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A30C-08FF-403C-AFD1-A7FD815F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3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>
                <a:latin typeface="Cooper Black" panose="0208090404030B020404" pitchFamily="18" charset="0"/>
                <a:cs typeface="Times New Roman" panose="02020603050405020304" pitchFamily="18" charset="0"/>
              </a:rPr>
              <a:t>Contents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2A20-4A6B-451C-BE0F-AF022D8F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sz="2000">
                <a:latin typeface="Bookman Old Style" panose="02050604050505020204" pitchFamily="18" charset="0"/>
              </a:rPr>
              <a:t>SOLID </a:t>
            </a:r>
            <a:r>
              <a:rPr lang="en-US" sz="2000" dirty="0">
                <a:latin typeface="Bookman Old Style" panose="02050604050505020204" pitchFamily="18" charset="0"/>
              </a:rPr>
              <a:t>Principles</a:t>
            </a:r>
          </a:p>
          <a:p>
            <a:pPr rtl="0"/>
            <a:r>
              <a:rPr lang="en-US" sz="2000" dirty="0">
                <a:latin typeface="Bookman Old Style" panose="02050604050505020204" pitchFamily="18" charset="0"/>
              </a:rPr>
              <a:t>Advanced C# Concepts</a:t>
            </a:r>
          </a:p>
          <a:p>
            <a:pPr rtl="0"/>
            <a:r>
              <a:rPr lang="en-US" sz="2000" b="1" dirty="0" err="1">
                <a:solidFill>
                  <a:srgbClr val="C00000"/>
                </a:solidFill>
                <a:latin typeface="Bookman Old Style" panose="02050604050505020204" pitchFamily="18" charset="0"/>
              </a:rPr>
              <a:t>IEnumberables</a:t>
            </a: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</a:p>
          <a:p>
            <a:pPr marL="114300" indent="0" rtl="0">
              <a:buNone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17D6C-6B12-4ACE-A3C2-11A4DCEB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0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xfrm>
            <a:off x="1694792" y="1504000"/>
            <a:ext cx="6649107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800" b="1" dirty="0">
                <a:solidFill>
                  <a:srgbClr val="EEEDED"/>
                </a:solidFill>
                <a:latin typeface="Cooper Black" panose="0208090404030B020404" pitchFamily="18" charset="0"/>
              </a:rPr>
              <a:t>Hands on Coding</a:t>
            </a:r>
            <a:endParaRPr sz="4800" b="1" dirty="0">
              <a:solidFill>
                <a:srgbClr val="EEEDED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26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8"/>
          <p:cNvSpPr txBox="1">
            <a:spLocks noGrp="1"/>
          </p:cNvSpPr>
          <p:nvPr>
            <p:ph type="title"/>
          </p:nvPr>
        </p:nvSpPr>
        <p:spPr>
          <a:xfrm>
            <a:off x="5548225" y="2230950"/>
            <a:ext cx="3062100" cy="6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شــــــكــــرًا لكــــــم</a:t>
            </a:r>
            <a:endParaRPr sz="4000" b="1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  <p:sp>
        <p:nvSpPr>
          <p:cNvPr id="584" name="Google Shape;584;p38"/>
          <p:cNvSpPr txBox="1">
            <a:spLocks noGrp="1"/>
          </p:cNvSpPr>
          <p:nvPr>
            <p:ph type="ctrTitle" idx="4294967295"/>
          </p:nvPr>
        </p:nvSpPr>
        <p:spPr>
          <a:xfrm>
            <a:off x="4166050" y="2870075"/>
            <a:ext cx="4444200" cy="57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00" b="1">
                <a:solidFill>
                  <a:schemeClr val="lt1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THANK YOU</a:t>
            </a:r>
            <a:endParaRPr sz="2900" b="1">
              <a:solidFill>
                <a:schemeClr val="lt1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63;p20">
            <a:extLst>
              <a:ext uri="{FF2B5EF4-FFF2-40B4-BE49-F238E27FC236}">
                <a16:creationId xmlns:a16="http://schemas.microsoft.com/office/drawing/2014/main" id="{2DF4B5BD-E692-4E5C-990C-5D6E3AFF8144}"/>
              </a:ext>
            </a:extLst>
          </p:cNvPr>
          <p:cNvSpPr txBox="1">
            <a:spLocks/>
          </p:cNvSpPr>
          <p:nvPr/>
        </p:nvSpPr>
        <p:spPr>
          <a:xfrm>
            <a:off x="1694792" y="1504000"/>
            <a:ext cx="6649107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990"/>
            </a:pPr>
            <a:r>
              <a:rPr lang="en-US" sz="4800" b="1" dirty="0">
                <a:solidFill>
                  <a:srgbClr val="EEEDED"/>
                </a:solidFill>
                <a:latin typeface="Cooper Black" panose="0208090404030B020404" pitchFamily="18" charset="0"/>
              </a:rPr>
              <a:t>Solid Principles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latin typeface="Cooper Black" panose="0208090404030B020404" pitchFamily="18" charset="0"/>
                <a:cs typeface="Times New Roman" panose="02020603050405020304" pitchFamily="18" charset="0"/>
              </a:rPr>
              <a:t>Introduction to SOLID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2A20-4A6B-451C-BE0F-AF022D8F8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rtl="0"/>
            <a:r>
              <a:rPr lang="en-US" sz="2800" b="1" dirty="0">
                <a:latin typeface="Bookman Old Style" panose="02050604050505020204" pitchFamily="18" charset="0"/>
              </a:rPr>
              <a:t>Definition: </a:t>
            </a:r>
            <a:r>
              <a:rPr lang="en-US" sz="2800" dirty="0">
                <a:latin typeface="Bookman Old Style" panose="02050604050505020204" pitchFamily="18" charset="0"/>
              </a:rPr>
              <a:t>SOLID is an acronym for five design principles aimed at making software designs more understandable, flexible, and maintainable.</a:t>
            </a:r>
          </a:p>
          <a:p>
            <a:pPr rtl="0"/>
            <a:endParaRPr lang="en-US" sz="2800" dirty="0">
              <a:latin typeface="Bookman Old Style" panose="02050604050505020204" pitchFamily="18" charset="0"/>
            </a:endParaRPr>
          </a:p>
          <a:p>
            <a:pPr rtl="0"/>
            <a:r>
              <a:rPr lang="en-US" sz="2800" b="1" dirty="0">
                <a:latin typeface="Bookman Old Style" panose="02050604050505020204" pitchFamily="18" charset="0"/>
              </a:rPr>
              <a:t>Importance: </a:t>
            </a:r>
            <a:r>
              <a:rPr lang="en-US" sz="2800" dirty="0">
                <a:latin typeface="Bookman Old Style" panose="02050604050505020204" pitchFamily="18" charset="0"/>
              </a:rPr>
              <a:t>Following these principles helps reduce code smells, improve testability, and facilitate easier refactoring.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72C37-E784-4A7C-B874-B16C5F59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5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Single Responsibility Principle (SRP)</a:t>
            </a:r>
            <a:endParaRPr lang="en-US" sz="2800" dirty="0">
              <a:latin typeface="Cooper Black" panose="0208090404030B0204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837" y="1049237"/>
            <a:ext cx="3603997" cy="3729239"/>
          </a:xfrm>
        </p:spPr>
        <p:txBody>
          <a:bodyPr>
            <a:normAutofit fontScale="70000" lnSpcReduction="20000"/>
          </a:bodyPr>
          <a:lstStyle/>
          <a:p>
            <a:pPr marL="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class should have only one reason to change, meaning it should have only one job or responsibility.</a:t>
            </a:r>
          </a:p>
          <a:p>
            <a:pPr marL="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The 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US" sz="2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class handles report generation, while the 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ReportPrinter</a:t>
            </a:r>
            <a:r>
              <a:rPr lang="en-US" sz="2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class handles printing. This separation makes the code easier to maintain.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040ED-0AC9-4D25-B194-E8ACDB028FE8}"/>
              </a:ext>
            </a:extLst>
          </p:cNvPr>
          <p:cNvSpPr txBox="1"/>
          <p:nvPr/>
        </p:nvSpPr>
        <p:spPr>
          <a:xfrm>
            <a:off x="3967312" y="1153479"/>
            <a:ext cx="5005094" cy="28796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Report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GenerateReport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{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</a:t>
            </a:r>
            <a:r>
              <a:rPr lang="en-US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/* Generate report logic */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   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ReportPrinter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Print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Report report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{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/* Print logic */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   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A30C-08FF-403C-AFD1-A7FD815F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6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Open/Closed Principle (OCP)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800" dirty="0">
              <a:latin typeface="Cooper Black" panose="0208090404030B0204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94" y="1145100"/>
            <a:ext cx="3603997" cy="2888584"/>
          </a:xfrm>
        </p:spPr>
        <p:txBody>
          <a:bodyPr>
            <a:normAutofit fontScale="92500" lnSpcReduction="20000"/>
          </a:bodyPr>
          <a:lstStyle/>
          <a:p>
            <a:pPr marL="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Software entities (classes, modules, functions, etc.) should be open for extension but closed for modification.</a:t>
            </a:r>
          </a:p>
          <a:p>
            <a:pPr marL="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You can add new shapes (like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r>
              <a:rPr lang="en-US" sz="1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 without modifying existing classes. This reduces the risk of introducing bugs.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040ED-0AC9-4D25-B194-E8ACDB028FE8}"/>
              </a:ext>
            </a:extLst>
          </p:cNvPr>
          <p:cNvSpPr txBox="1"/>
          <p:nvPr/>
        </p:nvSpPr>
        <p:spPr>
          <a:xfrm>
            <a:off x="3753465" y="1153479"/>
            <a:ext cx="5218941" cy="30859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abstract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abstract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Area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Circle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Radius {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05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05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05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override</a:t>
            </a:r>
            <a:r>
              <a:rPr lang="en-US" sz="105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105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05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Area</a:t>
            </a:r>
            <a:r>
              <a:rPr lang="en-US" sz="105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=&gt; </a:t>
            </a:r>
            <a:r>
              <a:rPr lang="en-US" sz="105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Math.PI</a:t>
            </a:r>
            <a:r>
              <a:rPr lang="en-US" sz="105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* Radius * Radius;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Rectangle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Shape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Width {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Height {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set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; 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public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override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double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Area</a:t>
            </a: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=&gt; Width * Height;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A30C-08FF-403C-AFD1-A7FD815F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2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 err="1">
                <a:latin typeface="Cooper Black" panose="0208090404030B020404" pitchFamily="18" charset="0"/>
                <a:cs typeface="Times New Roman" panose="02020603050405020304" pitchFamily="18" charset="0"/>
              </a:rPr>
              <a:t>Liskov</a:t>
            </a:r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 Substitution Principle (LSP)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94" y="1145100"/>
            <a:ext cx="3603997" cy="3648126"/>
          </a:xfrm>
        </p:spPr>
        <p:txBody>
          <a:bodyPr>
            <a:normAutofit fontScale="92500" lnSpcReduction="20000"/>
          </a:bodyPr>
          <a:lstStyle/>
          <a:p>
            <a:pPr marL="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Objects of a superclass should be replaceable with objects of a subclass without affecting the correctness of the program.</a:t>
            </a:r>
          </a:p>
          <a:p>
            <a:pPr marL="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The </a:t>
            </a:r>
            <a:r>
              <a:rPr lang="en-US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Ostrich</a:t>
            </a:r>
            <a:r>
              <a:rPr lang="en-US" sz="19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class violates LSP because replacing a </a:t>
            </a:r>
            <a:r>
              <a:rPr lang="en-US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Bird</a:t>
            </a:r>
            <a:r>
              <a:rPr lang="en-US" sz="19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with an </a:t>
            </a:r>
            <a:r>
              <a:rPr lang="en-US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Ostrich</a:t>
            </a:r>
            <a:r>
              <a:rPr lang="en-US" sz="1900" dirty="0">
                <a:effectLst/>
                <a:latin typeface="Bookman Old Style" panose="02050604050505020204" pitchFamily="18" charset="0"/>
                <a:ea typeface="Times New Roman" panose="02020603050405020304" pitchFamily="18" charset="0"/>
              </a:rPr>
              <a:t> breaks the expected behavior. Refactor to ensure all subclasses can be substituted without issues</a:t>
            </a:r>
            <a:r>
              <a:rPr lang="en-US" sz="1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040ED-0AC9-4D25-B194-E8ACDB028FE8}"/>
              </a:ext>
            </a:extLst>
          </p:cNvPr>
          <p:cNvSpPr txBox="1"/>
          <p:nvPr/>
        </p:nvSpPr>
        <p:spPr>
          <a:xfrm>
            <a:off x="3802217" y="1264092"/>
            <a:ext cx="5218941" cy="312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Bird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virtual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Fly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{ </a:t>
            </a:r>
            <a:r>
              <a:rPr lang="en-US" sz="13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/* Flying logic */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Sparrow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sz="13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Bird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 </a:t>
            </a:r>
            <a:r>
              <a:rPr lang="en-US" sz="13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/* Inherits Fly */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Ostrich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sz="13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Bird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override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Fly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throw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sz="13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InvalidOperationException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300" dirty="0">
                <a:solidFill>
                  <a:srgbClr val="ABE33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"Ostriches can't fly!"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A30C-08FF-403C-AFD1-A7FD815F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0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Interface Segregation Principle (ISP)</a:t>
            </a:r>
            <a:b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Cooper Black" panose="0208090404030B0204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94" y="1145100"/>
            <a:ext cx="3603997" cy="3715950"/>
          </a:xfrm>
        </p:spPr>
        <p:txBody>
          <a:bodyPr>
            <a:normAutofit fontScale="92500" lnSpcReduction="20000"/>
          </a:bodyPr>
          <a:lstStyle/>
          <a:p>
            <a:pPr marL="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Clients should not be forced to depend on interfaces they do not use.</a:t>
            </a:r>
          </a:p>
          <a:p>
            <a:pPr marL="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Separate interfaces allow classes to implement only what they need, improving code clarity and reducing unnecessary dependencies.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040ED-0AC9-4D25-B194-E8ACDB028FE8}"/>
              </a:ext>
            </a:extLst>
          </p:cNvPr>
          <p:cNvSpPr txBox="1"/>
          <p:nvPr/>
        </p:nvSpPr>
        <p:spPr>
          <a:xfrm>
            <a:off x="3802217" y="1533271"/>
            <a:ext cx="5218941" cy="24518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IBird</a:t>
            </a: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Fly</a:t>
            </a: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Swim</a:t>
            </a: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 </a:t>
            </a:r>
            <a:r>
              <a:rPr lang="en-US" sz="16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Not all birds swim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IFlyable</a:t>
            </a: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6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Fly</a:t>
            </a: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A30C-08FF-403C-AFD1-A7FD815F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86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E5F9E-8BB6-44F5-8C75-DD7655DB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2800" dirty="0">
                <a:latin typeface="Cooper Black" panose="0208090404030B020404" pitchFamily="18" charset="0"/>
                <a:cs typeface="Times New Roman" panose="02020603050405020304" pitchFamily="18" charset="0"/>
              </a:rPr>
              <a:t>Dependency Inversion Principle (DIP)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800" dirty="0">
              <a:latin typeface="Cooper Black" panose="0208090404030B0204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72258C-A47F-40AD-9A73-986E86DFB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94" y="1145100"/>
            <a:ext cx="3603997" cy="2888584"/>
          </a:xfrm>
        </p:spPr>
        <p:txBody>
          <a:bodyPr>
            <a:normAutofit fontScale="92500" lnSpcReduction="20000"/>
          </a:bodyPr>
          <a:lstStyle/>
          <a:p>
            <a:pPr marL="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High-level modules should not depend on low-level modules; both should depend on abstractions.</a:t>
            </a:r>
          </a:p>
          <a:p>
            <a:pPr marL="342900" rtl="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This decouples the 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Notification</a:t>
            </a:r>
            <a:r>
              <a:rPr lang="en-US" sz="19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class from specific implementations of message services, allowing for easier testing and modification.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C040ED-0AC9-4D25-B194-E8ACDB028FE8}"/>
              </a:ext>
            </a:extLst>
          </p:cNvPr>
          <p:cNvSpPr txBox="1"/>
          <p:nvPr/>
        </p:nvSpPr>
        <p:spPr>
          <a:xfrm>
            <a:off x="3753465" y="1042864"/>
            <a:ext cx="5161935" cy="3743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interface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IMessageService</a:t>
            </a:r>
            <a:r>
              <a:rPr lang="en-US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Send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3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 message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EmailService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: </a:t>
            </a:r>
            <a:r>
              <a:rPr lang="en-US" sz="1300" dirty="0" err="1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IMessageService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Send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3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 message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{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D4D0AB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	/* Email sending logic */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	   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Notification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private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IMessageService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_service;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en-US" sz="1300" dirty="0">
                <a:solidFill>
                  <a:srgbClr val="DCC6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300" dirty="0">
                <a:solidFill>
                  <a:srgbClr val="00E0E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Notification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300" dirty="0" err="1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IMessageService</a:t>
            </a:r>
            <a:r>
              <a:rPr lang="en-US" sz="1300" dirty="0">
                <a:solidFill>
                  <a:srgbClr val="F5AB35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service</a:t>
            </a: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    _service = service;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solidFill>
                  <a:srgbClr val="F8F8F2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}</a:t>
            </a:r>
            <a:endParaRPr lang="en-US" sz="13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9A30C-08FF-403C-AFD1-A7FD815F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174D-EAC4-48C8-8F03-01B95DCA16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39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1117</Words>
  <Application>Microsoft Office PowerPoint</Application>
  <PresentationFormat>On-screen Show (16:9)</PresentationFormat>
  <Paragraphs>169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IBM Plex Sans Arabic Medium</vt:lpstr>
      <vt:lpstr>Calibri</vt:lpstr>
      <vt:lpstr>Cooper Black</vt:lpstr>
      <vt:lpstr>IBM Plex Sans Medium</vt:lpstr>
      <vt:lpstr>Bookman Old Style</vt:lpstr>
      <vt:lpstr>Symbol</vt:lpstr>
      <vt:lpstr>Tajawal</vt:lpstr>
      <vt:lpstr>IBM Plex Sans Arabic</vt:lpstr>
      <vt:lpstr>Arial</vt:lpstr>
      <vt:lpstr>Courier New</vt:lpstr>
      <vt:lpstr>Simple Light</vt:lpstr>
      <vt:lpstr>SOLID PRINCIPLES AND ADVANCED C# CONCEPTS</vt:lpstr>
      <vt:lpstr>Contents </vt:lpstr>
      <vt:lpstr>PowerPoint Presentation</vt:lpstr>
      <vt:lpstr>Introduction to SOLID </vt:lpstr>
      <vt:lpstr>Single Responsibility Principle (SRP)</vt:lpstr>
      <vt:lpstr>Open/Closed Principle (OCP) </vt:lpstr>
      <vt:lpstr>Liskov Substitution Principle (LSP)</vt:lpstr>
      <vt:lpstr>Interface Segregation Principle (ISP) </vt:lpstr>
      <vt:lpstr>Dependency Inversion Principle (DIP) </vt:lpstr>
      <vt:lpstr>Advanced C# Concepts</vt:lpstr>
      <vt:lpstr>Introduction to Advanced C#</vt:lpstr>
      <vt:lpstr>Lambda Expressions</vt:lpstr>
      <vt:lpstr>LINQ (Language Integrated Query)</vt:lpstr>
      <vt:lpstr>Asynchronous Programming (async/await) </vt:lpstr>
      <vt:lpstr>Understanding IEnumerable</vt:lpstr>
      <vt:lpstr>Introduction to IEnumerable</vt:lpstr>
      <vt:lpstr>Advantages of Using IEnumerable</vt:lpstr>
      <vt:lpstr>Comparing IEnumerable with Other Collection Types</vt:lpstr>
      <vt:lpstr>IEnumerable Key Takeaways</vt:lpstr>
      <vt:lpstr>Hands on Coding</vt:lpstr>
      <vt:lpstr>شــــــكــــرًا لكــــــم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5</dc:title>
  <cp:lastModifiedBy>Assad Mehmood</cp:lastModifiedBy>
  <cp:revision>33</cp:revision>
  <dcterms:modified xsi:type="dcterms:W3CDTF">2025-09-13T19:03:40Z</dcterms:modified>
</cp:coreProperties>
</file>