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29"/>
  </p:notesMasterIdLst>
  <p:sldIdLst>
    <p:sldId id="256" r:id="rId2"/>
    <p:sldId id="283" r:id="rId3"/>
    <p:sldId id="257" r:id="rId4"/>
    <p:sldId id="285" r:id="rId5"/>
    <p:sldId id="284" r:id="rId6"/>
    <p:sldId id="286" r:id="rId7"/>
    <p:sldId id="297" r:id="rId8"/>
    <p:sldId id="287" r:id="rId9"/>
    <p:sldId id="288" r:id="rId10"/>
    <p:sldId id="298" r:id="rId11"/>
    <p:sldId id="304" r:id="rId12"/>
    <p:sldId id="306" r:id="rId13"/>
    <p:sldId id="299" r:id="rId14"/>
    <p:sldId id="300" r:id="rId15"/>
    <p:sldId id="301" r:id="rId16"/>
    <p:sldId id="302" r:id="rId17"/>
    <p:sldId id="303" r:id="rId18"/>
    <p:sldId id="305" r:id="rId19"/>
    <p:sldId id="307" r:id="rId20"/>
    <p:sldId id="308" r:id="rId21"/>
    <p:sldId id="312" r:id="rId22"/>
    <p:sldId id="309" r:id="rId23"/>
    <p:sldId id="310" r:id="rId24"/>
    <p:sldId id="311" r:id="rId25"/>
    <p:sldId id="313" r:id="rId26"/>
    <p:sldId id="314" r:id="rId27"/>
    <p:sldId id="281" r:id="rId28"/>
  </p:sldIdLst>
  <p:sldSz cx="9144000" cy="5143500" type="screen16x9"/>
  <p:notesSz cx="6858000" cy="9144000"/>
  <p:embeddedFontLst>
    <p:embeddedFont>
      <p:font typeface="Bookman Old Style" panose="02050604050505020204" pitchFamily="18" charset="0"/>
      <p:regular r:id="rId30"/>
      <p:bold r:id="rId31"/>
      <p:italic r:id="rId32"/>
      <p:boldItalic r:id="rId33"/>
    </p:embeddedFont>
    <p:embeddedFont>
      <p:font typeface="Calibri" panose="020F0502020204030204" pitchFamily="34" charset="0"/>
      <p:regular r:id="rId34"/>
      <p:bold r:id="rId35"/>
      <p:italic r:id="rId36"/>
      <p:boldItalic r:id="rId37"/>
    </p:embeddedFont>
    <p:embeddedFont>
      <p:font typeface="Cooper Black" panose="0208090404030B020404" pitchFamily="18" charset="0"/>
      <p:regular r:id="rId38"/>
    </p:embeddedFont>
    <p:embeddedFont>
      <p:font typeface="IBM Plex Sans Arabic" panose="020B0604020202020204" charset="-78"/>
      <p:regular r:id="rId39"/>
      <p:bold r:id="rId40"/>
    </p:embeddedFont>
    <p:embeddedFont>
      <p:font typeface="IBM Plex Sans Arabic Medium" panose="020B0604020202020204" charset="-78"/>
      <p:regular r:id="rId41"/>
      <p:bold r:id="rId42"/>
    </p:embeddedFont>
    <p:embeddedFont>
      <p:font typeface="IBM Plex Sans Medium" panose="020B0604020202020204" charset="0"/>
      <p:regular r:id="rId43"/>
      <p:bold r:id="rId44"/>
      <p:italic r:id="rId45"/>
      <p:boldItalic r:id="rId46"/>
    </p:embeddedFont>
    <p:embeddedFont>
      <p:font typeface="Tajawal" panose="020B0604020202020204" charset="-78"/>
      <p:regular r:id="rId47"/>
      <p:bold r:id="rId4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524">
          <p15:clr>
            <a:srgbClr val="747775"/>
          </p15:clr>
        </p15:guide>
        <p15:guide id="2" orient="horz" pos="2560">
          <p15:clr>
            <a:srgbClr val="747775"/>
          </p15:clr>
        </p15:guide>
        <p15:guide id="3" pos="2880">
          <p15:clr>
            <a:srgbClr val="747775"/>
          </p15:clr>
        </p15:guide>
        <p15:guide id="4" orient="horz" pos="759">
          <p15:clr>
            <a:srgbClr val="747775"/>
          </p15:clr>
        </p15:guide>
        <p15:guide id="5" orient="horz" pos="2428">
          <p15:clr>
            <a:srgbClr val="747775"/>
          </p15:clr>
        </p15:guide>
        <p15:guide id="6" pos="5325">
          <p15:clr>
            <a:srgbClr val="747775"/>
          </p15:clr>
        </p15:guide>
        <p15:guide id="7" orient="horz" pos="96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624FF91-5742-44E6-A7E8-CD6452AED80D}">
  <a:tblStyle styleId="{A624FF91-5742-44E6-A7E8-CD6452AED80D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778" y="72"/>
      </p:cViewPr>
      <p:guideLst>
        <p:guide orient="horz" pos="524"/>
        <p:guide orient="horz" pos="2560"/>
        <p:guide pos="2880"/>
        <p:guide orient="horz" pos="759"/>
        <p:guide orient="horz" pos="2428"/>
        <p:guide pos="5325"/>
        <p:guide orient="horz" pos="9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0.fntdata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42" Type="http://schemas.openxmlformats.org/officeDocument/2006/relationships/font" Target="fonts/font13.fntdata"/><Relationship Id="rId47" Type="http://schemas.openxmlformats.org/officeDocument/2006/relationships/font" Target="fonts/font18.fntdata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notesMaster" Target="notesMasters/notesMaster1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font" Target="fonts/font11.fntdata"/><Relationship Id="rId45" Type="http://schemas.openxmlformats.org/officeDocument/2006/relationships/font" Target="fonts/font1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7.fntdata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4" Type="http://schemas.openxmlformats.org/officeDocument/2006/relationships/font" Target="fonts/font15.fntdata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43" Type="http://schemas.openxmlformats.org/officeDocument/2006/relationships/font" Target="fonts/font14.fntdata"/><Relationship Id="rId48" Type="http://schemas.openxmlformats.org/officeDocument/2006/relationships/font" Target="fonts/font19.fntdata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font" Target="fonts/font9.fntdata"/><Relationship Id="rId46" Type="http://schemas.openxmlformats.org/officeDocument/2006/relationships/font" Target="fonts/font17.fntdata"/><Relationship Id="rId20" Type="http://schemas.openxmlformats.org/officeDocument/2006/relationships/slide" Target="slides/slide19.xml"/><Relationship Id="rId41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" name="Google Shape;4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1b8941536e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1b8941536e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b72969b0ed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b72969b0ed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68124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a09276e835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a09276e835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81197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b72969b0ed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b72969b0ed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44856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g1a09276e835_1_9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1" name="Google Shape;581;g1a09276e835_1_9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300"/>
              <a:buFont typeface="Tajawal"/>
              <a:buNone/>
              <a:defRPr sz="4300" b="1">
                <a:latin typeface="Tajawal"/>
                <a:ea typeface="Tajawal"/>
                <a:cs typeface="Tajawal"/>
                <a:sym typeface="Tajawal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900"/>
              <a:buFont typeface="Tajawal"/>
              <a:buNone/>
              <a:defRPr sz="4900">
                <a:latin typeface="Tajawal"/>
                <a:ea typeface="Tajawal"/>
                <a:cs typeface="Tajawal"/>
                <a:sym typeface="Tajawal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900"/>
              <a:buFont typeface="Tajawal"/>
              <a:buNone/>
              <a:defRPr sz="4900">
                <a:latin typeface="Tajawal"/>
                <a:ea typeface="Tajawal"/>
                <a:cs typeface="Tajawal"/>
                <a:sym typeface="Tajawal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900"/>
              <a:buFont typeface="Tajawal"/>
              <a:buNone/>
              <a:defRPr sz="4900">
                <a:latin typeface="Tajawal"/>
                <a:ea typeface="Tajawal"/>
                <a:cs typeface="Tajawal"/>
                <a:sym typeface="Tajawal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900"/>
              <a:buFont typeface="Tajawal"/>
              <a:buNone/>
              <a:defRPr sz="4900">
                <a:latin typeface="Tajawal"/>
                <a:ea typeface="Tajawal"/>
                <a:cs typeface="Tajawal"/>
                <a:sym typeface="Tajawal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900"/>
              <a:buFont typeface="Tajawal"/>
              <a:buNone/>
              <a:defRPr sz="4900">
                <a:latin typeface="Tajawal"/>
                <a:ea typeface="Tajawal"/>
                <a:cs typeface="Tajawal"/>
                <a:sym typeface="Tajawal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900"/>
              <a:buFont typeface="Tajawal"/>
              <a:buNone/>
              <a:defRPr sz="4900">
                <a:latin typeface="Tajawal"/>
                <a:ea typeface="Tajawal"/>
                <a:cs typeface="Tajawal"/>
                <a:sym typeface="Tajawal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900"/>
              <a:buFont typeface="Tajawal"/>
              <a:buNone/>
              <a:defRPr sz="4900">
                <a:latin typeface="Tajawal"/>
                <a:ea typeface="Tajawal"/>
                <a:cs typeface="Tajawal"/>
                <a:sym typeface="Tajawal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900"/>
              <a:buFont typeface="Tajawal"/>
              <a:buNone/>
              <a:defRPr sz="4900">
                <a:latin typeface="Tajawal"/>
                <a:ea typeface="Tajawal"/>
                <a:cs typeface="Tajawal"/>
                <a:sym typeface="Tajawal"/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Tajawal"/>
              <a:buNone/>
              <a:defRPr sz="2500">
                <a:latin typeface="Tajawal"/>
                <a:ea typeface="Tajawal"/>
                <a:cs typeface="Tajawal"/>
                <a:sym typeface="Tajaw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Tajawal"/>
              <a:buNone/>
              <a:defRPr sz="2500">
                <a:latin typeface="Tajawal"/>
                <a:ea typeface="Tajawal"/>
                <a:cs typeface="Tajawal"/>
                <a:sym typeface="Tajawal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Tajawal"/>
              <a:buNone/>
              <a:defRPr sz="2500">
                <a:latin typeface="Tajawal"/>
                <a:ea typeface="Tajawal"/>
                <a:cs typeface="Tajawal"/>
                <a:sym typeface="Tajawal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Tajawal"/>
              <a:buNone/>
              <a:defRPr sz="2500">
                <a:latin typeface="Tajawal"/>
                <a:ea typeface="Tajawal"/>
                <a:cs typeface="Tajawal"/>
                <a:sym typeface="Tajawal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Tajawal"/>
              <a:buNone/>
              <a:defRPr sz="2500">
                <a:latin typeface="Tajawal"/>
                <a:ea typeface="Tajawal"/>
                <a:cs typeface="Tajawal"/>
                <a:sym typeface="Tajawal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Tajawal"/>
              <a:buNone/>
              <a:defRPr sz="2500">
                <a:latin typeface="Tajawal"/>
                <a:ea typeface="Tajawal"/>
                <a:cs typeface="Tajawal"/>
                <a:sym typeface="Tajawal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Tajawal"/>
              <a:buNone/>
              <a:defRPr sz="2500">
                <a:latin typeface="Tajawal"/>
                <a:ea typeface="Tajawal"/>
                <a:cs typeface="Tajawal"/>
                <a:sym typeface="Tajawal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Tajawal"/>
              <a:buNone/>
              <a:defRPr sz="2500">
                <a:latin typeface="Tajawal"/>
                <a:ea typeface="Tajawal"/>
                <a:cs typeface="Tajawal"/>
                <a:sym typeface="Tajawal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Tajawal"/>
              <a:buNone/>
              <a:defRPr sz="2500">
                <a:latin typeface="Tajawal"/>
                <a:ea typeface="Tajawal"/>
                <a:cs typeface="Tajawal"/>
                <a:sym typeface="Tajawal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>
        <p:split/>
      </p:transition>
    </mc:Choice>
    <mc:Fallback>
      <p:transition spd="slow">
        <p:split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1">
              <a:spcBef>
                <a:spcPts val="0"/>
              </a:spcBef>
              <a:spcAft>
                <a:spcPts val="0"/>
              </a:spcAft>
              <a:buSzPts val="3600"/>
              <a:buFont typeface="Tajawal"/>
              <a:buNone/>
              <a:defRPr sz="3600">
                <a:latin typeface="Tajawal"/>
                <a:ea typeface="Tajawal"/>
                <a:cs typeface="Tajawal"/>
                <a:sym typeface="Tajawal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Font typeface="Tajawal"/>
              <a:buNone/>
              <a:defRPr sz="3600">
                <a:latin typeface="Tajawal"/>
                <a:ea typeface="Tajawal"/>
                <a:cs typeface="Tajawal"/>
                <a:sym typeface="Tajawal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Font typeface="Tajawal"/>
              <a:buNone/>
              <a:defRPr sz="3600">
                <a:latin typeface="Tajawal"/>
                <a:ea typeface="Tajawal"/>
                <a:cs typeface="Tajawal"/>
                <a:sym typeface="Tajawal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Font typeface="Tajawal"/>
              <a:buNone/>
              <a:defRPr sz="3600">
                <a:latin typeface="Tajawal"/>
                <a:ea typeface="Tajawal"/>
                <a:cs typeface="Tajawal"/>
                <a:sym typeface="Tajawal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Font typeface="Tajawal"/>
              <a:buNone/>
              <a:defRPr sz="3600">
                <a:latin typeface="Tajawal"/>
                <a:ea typeface="Tajawal"/>
                <a:cs typeface="Tajawal"/>
                <a:sym typeface="Tajawal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Font typeface="Tajawal"/>
              <a:buNone/>
              <a:defRPr sz="3600">
                <a:latin typeface="Tajawal"/>
                <a:ea typeface="Tajawal"/>
                <a:cs typeface="Tajawal"/>
                <a:sym typeface="Tajawal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Font typeface="Tajawal"/>
              <a:buNone/>
              <a:defRPr sz="3600">
                <a:latin typeface="Tajawal"/>
                <a:ea typeface="Tajawal"/>
                <a:cs typeface="Tajawal"/>
                <a:sym typeface="Tajawal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Font typeface="Tajawal"/>
              <a:buNone/>
              <a:defRPr sz="3600">
                <a:latin typeface="Tajawal"/>
                <a:ea typeface="Tajawal"/>
                <a:cs typeface="Tajawal"/>
                <a:sym typeface="Tajawal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Font typeface="Tajawal"/>
              <a:buNone/>
              <a:defRPr sz="3600">
                <a:latin typeface="Tajawal"/>
                <a:ea typeface="Tajawal"/>
                <a:cs typeface="Tajawal"/>
                <a:sym typeface="Tajawal"/>
              </a:defRPr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>
        <p:split/>
      </p:transition>
    </mc:Choice>
    <mc:Fallback>
      <p:transition spd="slow">
        <p:split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2079450" y="445025"/>
            <a:ext cx="6707400" cy="62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1">
              <a:spcBef>
                <a:spcPts val="0"/>
              </a:spcBef>
              <a:spcAft>
                <a:spcPts val="0"/>
              </a:spcAft>
              <a:buClr>
                <a:srgbClr val="543198"/>
              </a:buClr>
              <a:buSzPts val="2500"/>
              <a:buNone/>
              <a:defRPr b="1">
                <a:solidFill>
                  <a:srgbClr val="54319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543198"/>
              </a:buClr>
              <a:buSzPts val="2800"/>
              <a:buNone/>
              <a:defRPr b="1">
                <a:solidFill>
                  <a:srgbClr val="543198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543198"/>
              </a:buClr>
              <a:buSzPts val="2800"/>
              <a:buNone/>
              <a:defRPr b="1">
                <a:solidFill>
                  <a:srgbClr val="543198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543198"/>
              </a:buClr>
              <a:buSzPts val="2800"/>
              <a:buNone/>
              <a:defRPr b="1">
                <a:solidFill>
                  <a:srgbClr val="543198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543198"/>
              </a:buClr>
              <a:buSzPts val="2800"/>
              <a:buNone/>
              <a:defRPr b="1">
                <a:solidFill>
                  <a:srgbClr val="543198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543198"/>
              </a:buClr>
              <a:buSzPts val="2800"/>
              <a:buNone/>
              <a:defRPr b="1">
                <a:solidFill>
                  <a:srgbClr val="543198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543198"/>
              </a:buClr>
              <a:buSzPts val="2800"/>
              <a:buNone/>
              <a:defRPr b="1">
                <a:solidFill>
                  <a:srgbClr val="543198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543198"/>
              </a:buClr>
              <a:buSzPts val="2800"/>
              <a:buNone/>
              <a:defRPr b="1">
                <a:solidFill>
                  <a:srgbClr val="543198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543198"/>
              </a:buClr>
              <a:buSzPts val="2800"/>
              <a:buNone/>
              <a:defRPr b="1">
                <a:solidFill>
                  <a:srgbClr val="543198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2758650" y="1334150"/>
            <a:ext cx="6028200" cy="17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1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Char char="●"/>
              <a:defRPr>
                <a:solidFill>
                  <a:srgbClr val="424242"/>
                </a:solidFill>
              </a:defRPr>
            </a:lvl1pPr>
            <a:lvl2pPr marL="914400" lvl="1" indent="-317500" rtl="1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Char char="○"/>
              <a:defRPr>
                <a:solidFill>
                  <a:srgbClr val="424242"/>
                </a:solidFill>
              </a:defRPr>
            </a:lvl2pPr>
            <a:lvl3pPr marL="1371600" lvl="2" indent="-317500" rtl="1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Char char="■"/>
              <a:defRPr>
                <a:solidFill>
                  <a:srgbClr val="424242"/>
                </a:solidFill>
              </a:defRPr>
            </a:lvl3pPr>
            <a:lvl4pPr marL="1828800" lvl="3" indent="-317500" rtl="1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Char char="●"/>
              <a:defRPr>
                <a:solidFill>
                  <a:srgbClr val="424242"/>
                </a:solidFill>
              </a:defRPr>
            </a:lvl4pPr>
            <a:lvl5pPr marL="2286000" lvl="4" indent="-317500" rtl="1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Char char="○"/>
              <a:defRPr>
                <a:solidFill>
                  <a:srgbClr val="424242"/>
                </a:solidFill>
              </a:defRPr>
            </a:lvl5pPr>
            <a:lvl6pPr marL="2743200" lvl="5" indent="-317500" rtl="1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Char char="■"/>
              <a:defRPr>
                <a:solidFill>
                  <a:srgbClr val="424242"/>
                </a:solidFill>
              </a:defRPr>
            </a:lvl6pPr>
            <a:lvl7pPr marL="3200400" lvl="6" indent="-317500" rtl="1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Char char="●"/>
              <a:defRPr>
                <a:solidFill>
                  <a:srgbClr val="424242"/>
                </a:solidFill>
              </a:defRPr>
            </a:lvl7pPr>
            <a:lvl8pPr marL="3657600" lvl="7" indent="-317500" rtl="1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Char char="○"/>
              <a:defRPr>
                <a:solidFill>
                  <a:srgbClr val="424242"/>
                </a:solidFill>
              </a:defRPr>
            </a:lvl8pPr>
            <a:lvl9pPr marL="4114800" lvl="8" indent="-317500" rtl="1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Char char="■"/>
              <a:defRPr>
                <a:solidFill>
                  <a:srgbClr val="42424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>
        <p:split/>
      </p:transition>
    </mc:Choice>
    <mc:Fallback>
      <p:transition spd="slow">
        <p:split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2079450" y="714175"/>
            <a:ext cx="6707400" cy="77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1">
              <a:spcBef>
                <a:spcPts val="0"/>
              </a:spcBef>
              <a:spcAft>
                <a:spcPts val="0"/>
              </a:spcAft>
              <a:buClr>
                <a:srgbClr val="543198"/>
              </a:buClr>
              <a:buSzPts val="2500"/>
              <a:buNone/>
              <a:defRPr b="1">
                <a:solidFill>
                  <a:srgbClr val="54319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543198"/>
              </a:buClr>
              <a:buSzPts val="2800"/>
              <a:buNone/>
              <a:defRPr b="1">
                <a:solidFill>
                  <a:srgbClr val="543198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543198"/>
              </a:buClr>
              <a:buSzPts val="2800"/>
              <a:buNone/>
              <a:defRPr b="1">
                <a:solidFill>
                  <a:srgbClr val="543198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543198"/>
              </a:buClr>
              <a:buSzPts val="2800"/>
              <a:buNone/>
              <a:defRPr b="1">
                <a:solidFill>
                  <a:srgbClr val="543198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543198"/>
              </a:buClr>
              <a:buSzPts val="2800"/>
              <a:buNone/>
              <a:defRPr b="1">
                <a:solidFill>
                  <a:srgbClr val="543198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543198"/>
              </a:buClr>
              <a:buSzPts val="2800"/>
              <a:buNone/>
              <a:defRPr b="1">
                <a:solidFill>
                  <a:srgbClr val="543198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543198"/>
              </a:buClr>
              <a:buSzPts val="2800"/>
              <a:buNone/>
              <a:defRPr b="1">
                <a:solidFill>
                  <a:srgbClr val="543198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543198"/>
              </a:buClr>
              <a:buSzPts val="2800"/>
              <a:buNone/>
              <a:defRPr b="1">
                <a:solidFill>
                  <a:srgbClr val="543198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543198"/>
              </a:buClr>
              <a:buSzPts val="2800"/>
              <a:buNone/>
              <a:defRPr b="1">
                <a:solidFill>
                  <a:srgbClr val="543198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2758650" y="1526325"/>
            <a:ext cx="6028200" cy="17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1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Char char="●"/>
              <a:defRPr>
                <a:solidFill>
                  <a:srgbClr val="424242"/>
                </a:solidFill>
              </a:defRPr>
            </a:lvl1pPr>
            <a:lvl2pPr marL="914400" lvl="1" indent="-317500" rtl="1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Char char="○"/>
              <a:defRPr>
                <a:solidFill>
                  <a:srgbClr val="424242"/>
                </a:solidFill>
              </a:defRPr>
            </a:lvl2pPr>
            <a:lvl3pPr marL="1371600" lvl="2" indent="-317500" rtl="1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Char char="■"/>
              <a:defRPr>
                <a:solidFill>
                  <a:srgbClr val="424242"/>
                </a:solidFill>
              </a:defRPr>
            </a:lvl3pPr>
            <a:lvl4pPr marL="1828800" lvl="3" indent="-317500" rtl="1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Char char="●"/>
              <a:defRPr>
                <a:solidFill>
                  <a:srgbClr val="424242"/>
                </a:solidFill>
              </a:defRPr>
            </a:lvl4pPr>
            <a:lvl5pPr marL="2286000" lvl="4" indent="-317500" rtl="1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Char char="○"/>
              <a:defRPr>
                <a:solidFill>
                  <a:srgbClr val="424242"/>
                </a:solidFill>
              </a:defRPr>
            </a:lvl5pPr>
            <a:lvl6pPr marL="2743200" lvl="5" indent="-317500" rtl="1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Char char="■"/>
              <a:defRPr>
                <a:solidFill>
                  <a:srgbClr val="424242"/>
                </a:solidFill>
              </a:defRPr>
            </a:lvl6pPr>
            <a:lvl7pPr marL="3200400" lvl="6" indent="-317500" rtl="1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Char char="●"/>
              <a:defRPr>
                <a:solidFill>
                  <a:srgbClr val="424242"/>
                </a:solidFill>
              </a:defRPr>
            </a:lvl7pPr>
            <a:lvl8pPr marL="3657600" lvl="7" indent="-317500" rtl="1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Char char="○"/>
              <a:defRPr>
                <a:solidFill>
                  <a:srgbClr val="424242"/>
                </a:solidFill>
              </a:defRPr>
            </a:lvl8pPr>
            <a:lvl9pPr marL="4114800" lvl="8" indent="-317500" rtl="1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Char char="■"/>
              <a:defRPr>
                <a:solidFill>
                  <a:srgbClr val="42424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>
        <p:split/>
      </p:transition>
    </mc:Choice>
    <mc:Fallback>
      <p:transition spd="slow">
        <p:split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311700" y="2824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1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7" name="Google Shape;27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59271" y="4703039"/>
            <a:ext cx="946580" cy="2139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>
        <p:split/>
      </p:transition>
    </mc:Choice>
    <mc:Fallback>
      <p:transition spd="slow">
        <p:split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>
        <p:split/>
      </p:transition>
    </mc:Choice>
    <mc:Fallback>
      <p:transition spd="slow">
        <p:split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>
        <p:split/>
      </p:transition>
    </mc:Choice>
    <mc:Fallback>
      <p:transition spd="slow">
        <p:split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pic>
        <p:nvPicPr>
          <p:cNvPr id="43" name="Google Shape;43;p11" title="twq white-20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43975" y="84975"/>
            <a:ext cx="1388326" cy="59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>
        <p:split/>
      </p:transition>
    </mc:Choice>
    <mc:Fallback>
      <p:transition spd="slow">
        <p:split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24A41-6E49-461F-899F-940E987D1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B86D62-9ED7-4DA7-BB5B-52D1DDB1AB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C2721E-938C-410A-BDEE-CB0328912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F2AAB-3843-40CA-998D-A06B0D358AC1}" type="datetime1">
              <a:rPr lang="en-US" smtClean="0"/>
              <a:t>9/14/2025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CA8F30-C727-4C23-8803-8000C66D7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Tuwaiq Academy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AF1E8B-B21E-457C-9FF3-7BF37173A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D174D-EAC4-48C8-8F03-01B95DCA1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1781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>
        <p:split/>
      </p:transition>
    </mc:Choice>
    <mc:Fallback>
      <p:transition spd="slow">
        <p:split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1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2824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1">
              <a:spcBef>
                <a:spcPts val="0"/>
              </a:spcBef>
              <a:spcAft>
                <a:spcPts val="0"/>
              </a:spcAft>
              <a:buClr>
                <a:srgbClr val="4F29B7"/>
              </a:buClr>
              <a:buSzPts val="2500"/>
              <a:buFont typeface="IBM Plex Sans Arabic Medium"/>
              <a:buNone/>
              <a:defRPr sz="2500">
                <a:solidFill>
                  <a:srgbClr val="4F29B7"/>
                </a:solidFill>
                <a:latin typeface="IBM Plex Sans Arabic Medium"/>
                <a:ea typeface="IBM Plex Sans Arabic Medium"/>
                <a:cs typeface="IBM Plex Sans Arabic Medium"/>
                <a:sym typeface="IBM Plex Sans Arabic Medium"/>
              </a:defRPr>
            </a:lvl1pPr>
            <a:lvl2pPr lvl="1" rt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Sans Medium"/>
              <a:buNone/>
              <a:defRPr sz="2800">
                <a:solidFill>
                  <a:schemeClr val="dk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 rt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Sans Medium"/>
              <a:buNone/>
              <a:defRPr sz="2800">
                <a:solidFill>
                  <a:schemeClr val="dk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 rt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Sans Medium"/>
              <a:buNone/>
              <a:defRPr sz="2800">
                <a:solidFill>
                  <a:schemeClr val="dk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 rt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Sans Medium"/>
              <a:buNone/>
              <a:defRPr sz="2800">
                <a:solidFill>
                  <a:schemeClr val="dk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 rt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Sans Medium"/>
              <a:buNone/>
              <a:defRPr sz="2800">
                <a:solidFill>
                  <a:schemeClr val="dk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 rt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Sans Medium"/>
              <a:buNone/>
              <a:defRPr sz="2800">
                <a:solidFill>
                  <a:schemeClr val="dk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 rt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Sans Medium"/>
              <a:buNone/>
              <a:defRPr sz="2800">
                <a:solidFill>
                  <a:schemeClr val="dk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 rt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Sans Medium"/>
              <a:buNone/>
              <a:defRPr sz="2800">
                <a:solidFill>
                  <a:schemeClr val="dk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52526"/>
              </a:buClr>
              <a:buSzPts val="1800"/>
              <a:buFont typeface="IBM Plex Sans Arabic"/>
              <a:buChar char="●"/>
              <a:defRPr sz="1800">
                <a:solidFill>
                  <a:srgbClr val="252526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defRPr>
            </a:lvl1pPr>
            <a:lvl2pPr marL="914400" lvl="1" indent="-317500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52526"/>
              </a:buClr>
              <a:buSzPts val="1400"/>
              <a:buFont typeface="IBM Plex Sans Arabic"/>
              <a:buChar char="○"/>
              <a:defRPr>
                <a:solidFill>
                  <a:srgbClr val="252526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defRPr>
            </a:lvl2pPr>
            <a:lvl3pPr marL="1371600" lvl="2" indent="-317500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52526"/>
              </a:buClr>
              <a:buSzPts val="1400"/>
              <a:buFont typeface="IBM Plex Sans Arabic"/>
              <a:buChar char="■"/>
              <a:defRPr>
                <a:solidFill>
                  <a:srgbClr val="252526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defRPr>
            </a:lvl3pPr>
            <a:lvl4pPr marL="1828800" lvl="3" indent="-317500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52526"/>
              </a:buClr>
              <a:buSzPts val="1400"/>
              <a:buFont typeface="IBM Plex Sans Arabic"/>
              <a:buChar char="●"/>
              <a:defRPr>
                <a:solidFill>
                  <a:srgbClr val="252526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defRPr>
            </a:lvl4pPr>
            <a:lvl5pPr marL="2286000" lvl="4" indent="-317500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52526"/>
              </a:buClr>
              <a:buSzPts val="1400"/>
              <a:buFont typeface="IBM Plex Sans Arabic"/>
              <a:buChar char="○"/>
              <a:defRPr>
                <a:solidFill>
                  <a:srgbClr val="252526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defRPr>
            </a:lvl5pPr>
            <a:lvl6pPr marL="2743200" lvl="5" indent="-317500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52526"/>
              </a:buClr>
              <a:buSzPts val="1400"/>
              <a:buFont typeface="IBM Plex Sans Arabic"/>
              <a:buChar char="■"/>
              <a:defRPr>
                <a:solidFill>
                  <a:srgbClr val="252526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defRPr>
            </a:lvl6pPr>
            <a:lvl7pPr marL="3200400" lvl="6" indent="-317500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52526"/>
              </a:buClr>
              <a:buSzPts val="1400"/>
              <a:buFont typeface="IBM Plex Sans Arabic"/>
              <a:buChar char="●"/>
              <a:defRPr>
                <a:solidFill>
                  <a:srgbClr val="252526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defRPr>
            </a:lvl7pPr>
            <a:lvl8pPr marL="3657600" lvl="7" indent="-317500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52526"/>
              </a:buClr>
              <a:buSzPts val="1400"/>
              <a:buFont typeface="IBM Plex Sans Arabic"/>
              <a:buChar char="○"/>
              <a:defRPr>
                <a:solidFill>
                  <a:srgbClr val="252526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defRPr>
            </a:lvl8pPr>
            <a:lvl9pPr marL="4114800" lvl="8" indent="-317500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52526"/>
              </a:buClr>
              <a:buSzPts val="1400"/>
              <a:buFont typeface="IBM Plex Sans Arabic"/>
              <a:buChar char="■"/>
              <a:defRPr>
                <a:solidFill>
                  <a:srgbClr val="252526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5" r:id="rId6"/>
    <p:sldLayoutId id="2147483656" r:id="rId7"/>
    <p:sldLayoutId id="2147483657" r:id="rId8"/>
    <p:sldLayoutId id="2147483660" r:id="rId9"/>
  </p:sldLayoutIdLst>
  <mc:AlternateContent xmlns:mc="http://schemas.openxmlformats.org/markup-compatibility/2006">
    <mc:Choice xmlns:p14="http://schemas.microsoft.com/office/powerpoint/2010/main" Requires="p14">
      <p:transition spd="slow" p14:dur="1750">
        <p:split/>
      </p:transition>
    </mc:Choice>
    <mc:Fallback>
      <p:transition spd="slow">
        <p:split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>
            <a:spLocks noGrp="1"/>
          </p:cNvSpPr>
          <p:nvPr>
            <p:ph type="title"/>
          </p:nvPr>
        </p:nvSpPr>
        <p:spPr>
          <a:xfrm>
            <a:off x="1253613" y="867625"/>
            <a:ext cx="7155813" cy="226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>
                <a:solidFill>
                  <a:srgbClr val="58E3D8"/>
                </a:solidFill>
                <a:latin typeface="Cooper Black" panose="0208090404030B020404" pitchFamily="18" charset="0"/>
                <a:ea typeface="IBM Plex Sans Arabic SemiBold"/>
                <a:cs typeface="IBM Plex Sans Arabic SemiBold"/>
                <a:sym typeface="IBM Plex Sans Arabic SemiBold"/>
              </a:rPr>
              <a:t>ASP.NET MVC 5</a:t>
            </a:r>
            <a:endParaRPr sz="4800" dirty="0">
              <a:solidFill>
                <a:srgbClr val="58E3D8"/>
              </a:solidFill>
              <a:latin typeface="Cooper Black" panose="0208090404030B020404" pitchFamily="18" charset="0"/>
              <a:ea typeface="IBM Plex Sans Arabic SemiBold"/>
              <a:cs typeface="IBM Plex Sans Arabic SemiBold"/>
              <a:sym typeface="IBM Plex Sans Arabic SemiBold"/>
            </a:endParaRPr>
          </a:p>
        </p:txBody>
      </p:sp>
      <p:sp>
        <p:nvSpPr>
          <p:cNvPr id="51" name="Google Shape;51;p13"/>
          <p:cNvSpPr txBox="1">
            <a:spLocks noGrp="1"/>
          </p:cNvSpPr>
          <p:nvPr>
            <p:ph type="body" idx="4294967295"/>
          </p:nvPr>
        </p:nvSpPr>
        <p:spPr>
          <a:xfrm>
            <a:off x="2670610" y="3129625"/>
            <a:ext cx="4447500" cy="4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>
                <a:solidFill>
                  <a:schemeClr val="lt1"/>
                </a:solidFill>
                <a:latin typeface="Cooper Black" panose="0208090404030B020404" pitchFamily="18" charset="0"/>
                <a:ea typeface="IBM Plex Sans Arabic Medium"/>
                <a:cs typeface="IBM Plex Sans Arabic Medium"/>
                <a:sym typeface="IBM Plex Sans Arabic Medium"/>
              </a:rPr>
              <a:t>4 WEEKS COURSE</a:t>
            </a:r>
            <a:endParaRPr dirty="0">
              <a:solidFill>
                <a:schemeClr val="lt1"/>
              </a:solidFill>
              <a:latin typeface="Cooper Black" panose="0208090404030B020404" pitchFamily="18" charset="0"/>
              <a:ea typeface="IBM Plex Sans Arabic Medium"/>
              <a:cs typeface="IBM Plex Sans Arabic Medium"/>
              <a:sym typeface="IBM Plex Sans Arabic Medium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>
        <p:split/>
      </p:transition>
    </mc:Choice>
    <mc:Fallback>
      <p:transition spd="slow">
        <p:spli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E5F9E-8BB6-44F5-8C75-DD7655DB3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sz="2800" dirty="0">
                <a:latin typeface="Cooper Black" panose="0208090404030B020404" pitchFamily="18" charset="0"/>
              </a:rPr>
              <a:t>Data Types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B4BFB9E6-AA50-4F16-8B7F-97FF54E3600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11700" y="762301"/>
            <a:ext cx="6822702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Value Types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: </a:t>
            </a:r>
          </a:p>
          <a:p>
            <a:pPr marL="457200" lvl="1" indent="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 Stored directly in memory. </a:t>
            </a:r>
          </a:p>
          <a:p>
            <a:pPr marL="457200" lvl="1" indent="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 Examples: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Bookman Old Style" panose="02050604050505020204" pitchFamily="18" charset="0"/>
              </a:rPr>
              <a:t>int, float, double, char, bool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 Reference Types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: </a:t>
            </a:r>
          </a:p>
          <a:p>
            <a:pPr marL="457200" lvl="1" indent="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 Store references to the data (objects). </a:t>
            </a:r>
          </a:p>
          <a:p>
            <a:pPr marL="457200" lvl="1" indent="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 Examples: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Bookman Old Style" panose="02050604050505020204" pitchFamily="18" charset="0"/>
              </a:rPr>
              <a:t>string, arrays, classes.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 Example Code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: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B927F24-591D-4F8B-A515-BA7BCB1EB9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9651" y="3494595"/>
            <a:ext cx="5591175" cy="1304925"/>
          </a:xfrm>
          <a:prstGeom prst="rect">
            <a:avLst/>
          </a:prstGeom>
        </p:spPr>
      </p:pic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26ABD3DC-570D-445C-9FCD-724019102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D174D-EAC4-48C8-8F03-01B95DCA166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8710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>
        <p:split/>
      </p:transition>
    </mc:Choice>
    <mc:Fallback>
      <p:transition spd="slow">
        <p:split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E5F9E-8BB6-44F5-8C75-DD7655DB3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sz="2800" dirty="0">
                <a:latin typeface="Cooper Black" panose="0208090404030B020404" pitchFamily="18" charset="0"/>
              </a:rPr>
              <a:t>Value vs Reference Types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F72258C-A47F-40AD-9A73-986E86DFB5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1700" y="820635"/>
            <a:ext cx="8520600" cy="3416400"/>
          </a:xfrm>
        </p:spPr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Value Types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: </a:t>
            </a:r>
          </a:p>
          <a:p>
            <a:pPr marL="457200" lvl="1" indent="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 Stored in stack memory. </a:t>
            </a:r>
          </a:p>
          <a:p>
            <a:pPr marL="457200" lvl="1" indent="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 Each variable has its own copy of the data.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 Reference Types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: </a:t>
            </a:r>
          </a:p>
          <a:p>
            <a:pPr marL="457200" lvl="1" indent="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 Stored in heap memory. </a:t>
            </a:r>
          </a:p>
          <a:p>
            <a:pPr marL="457200" lvl="1" indent="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 Variables store references, pointing to the same memory location.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 Example Code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: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FA8F074-9125-497D-A4B5-D0C0607544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9571" y="2921696"/>
            <a:ext cx="4931492" cy="2138657"/>
          </a:xfrm>
          <a:prstGeom prst="rect">
            <a:avLst/>
          </a:prstGeom>
        </p:spPr>
      </p:pic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34150E9C-828F-4696-8CE8-A6A15543F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D174D-EAC4-48C8-8F03-01B95DCA166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2722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>
        <p:split/>
      </p:transition>
    </mc:Choice>
    <mc:Fallback>
      <p:transition spd="slow">
        <p:split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E5F9E-8BB6-44F5-8C75-DD7655DB3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sz="2800" dirty="0">
                <a:latin typeface="Cooper Black" panose="0208090404030B020404" pitchFamily="18" charset="0"/>
              </a:rPr>
              <a:t>Value vs Reference Types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F72258C-A47F-40AD-9A73-986E86DFB5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1700" y="820635"/>
            <a:ext cx="8520600" cy="3416400"/>
          </a:xfrm>
        </p:spPr>
        <p:txBody>
          <a:bodyPr>
            <a:normAutofit fontScale="70000" lnSpcReduction="20000"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Value Types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: </a:t>
            </a:r>
          </a:p>
          <a:p>
            <a:pPr marL="342900" marR="0" lvl="0" indent="-342900" rt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 </a:t>
            </a:r>
            <a:r>
              <a:rPr lang="en-US" sz="2100" dirty="0">
                <a:solidFill>
                  <a:schemeClr val="tx1"/>
                </a:solidFill>
                <a:latin typeface="Bookman Old Style" panose="02050604050505020204" pitchFamily="18" charset="0"/>
              </a:rPr>
              <a:t>Store data directly in memory; examples include: </a:t>
            </a:r>
          </a:p>
          <a:p>
            <a:pPr marL="742950" marR="0" lvl="1" indent="-285750" rt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100" b="1" dirty="0">
                <a:solidFill>
                  <a:srgbClr val="C00000"/>
                </a:solidFill>
                <a:latin typeface="Bookman Old Style" panose="02050604050505020204" pitchFamily="18" charset="0"/>
              </a:rPr>
              <a:t>int</a:t>
            </a:r>
            <a:r>
              <a:rPr lang="en-US" sz="2100" dirty="0">
                <a:solidFill>
                  <a:schemeClr val="tx1"/>
                </a:solidFill>
                <a:latin typeface="Bookman Old Style" panose="02050604050505020204" pitchFamily="18" charset="0"/>
              </a:rPr>
              <a:t>: Represents integers (e.g., </a:t>
            </a:r>
            <a:r>
              <a:rPr lang="en-US" sz="2100" dirty="0">
                <a:solidFill>
                  <a:srgbClr val="C00000"/>
                </a:solidFill>
                <a:latin typeface="Bookman Old Style" panose="02050604050505020204" pitchFamily="18" charset="0"/>
              </a:rPr>
              <a:t>int</a:t>
            </a:r>
            <a:r>
              <a:rPr lang="en-US" sz="2100" dirty="0">
                <a:solidFill>
                  <a:schemeClr val="tx1"/>
                </a:solidFill>
                <a:latin typeface="Bookman Old Style" panose="02050604050505020204" pitchFamily="18" charset="0"/>
              </a:rPr>
              <a:t> age = 30;)</a:t>
            </a:r>
          </a:p>
          <a:p>
            <a:pPr marL="742950" marR="0" lvl="1" indent="-285750" rt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100" b="1" dirty="0">
                <a:solidFill>
                  <a:srgbClr val="C00000"/>
                </a:solidFill>
                <a:latin typeface="Bookman Old Style" panose="02050604050505020204" pitchFamily="18" charset="0"/>
              </a:rPr>
              <a:t>float</a:t>
            </a:r>
            <a:r>
              <a:rPr lang="en-US" sz="2100" dirty="0">
                <a:solidFill>
                  <a:schemeClr val="tx1"/>
                </a:solidFill>
                <a:latin typeface="Bookman Old Style" panose="02050604050505020204" pitchFamily="18" charset="0"/>
              </a:rPr>
              <a:t>: Represents floating-point numbers (e.g., </a:t>
            </a:r>
            <a:r>
              <a:rPr lang="en-US" sz="2100" dirty="0">
                <a:solidFill>
                  <a:srgbClr val="C00000"/>
                </a:solidFill>
                <a:latin typeface="Bookman Old Style" panose="02050604050505020204" pitchFamily="18" charset="0"/>
              </a:rPr>
              <a:t>float</a:t>
            </a:r>
            <a:r>
              <a:rPr lang="en-US" sz="2100" dirty="0">
                <a:solidFill>
                  <a:schemeClr val="tx1"/>
                </a:solidFill>
                <a:latin typeface="Bookman Old Style" panose="02050604050505020204" pitchFamily="18" charset="0"/>
              </a:rPr>
              <a:t> price = 19.99f;)</a:t>
            </a:r>
          </a:p>
          <a:p>
            <a:pPr marL="742950" marR="0" lvl="1" indent="-285750" rt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100" b="1" dirty="0">
                <a:solidFill>
                  <a:srgbClr val="C00000"/>
                </a:solidFill>
                <a:latin typeface="Bookman Old Style" panose="02050604050505020204" pitchFamily="18" charset="0"/>
              </a:rPr>
              <a:t>bool</a:t>
            </a:r>
            <a:r>
              <a:rPr lang="en-US" sz="2100" dirty="0">
                <a:solidFill>
                  <a:schemeClr val="tx1"/>
                </a:solidFill>
                <a:latin typeface="Bookman Old Style" panose="02050604050505020204" pitchFamily="18" charset="0"/>
              </a:rPr>
              <a:t>: Represents </a:t>
            </a:r>
            <a:r>
              <a:rPr lang="en-US" sz="2100" dirty="0" err="1">
                <a:solidFill>
                  <a:schemeClr val="tx1"/>
                </a:solidFill>
                <a:latin typeface="Bookman Old Style" panose="02050604050505020204" pitchFamily="18" charset="0"/>
              </a:rPr>
              <a:t>boolean</a:t>
            </a:r>
            <a:r>
              <a:rPr lang="en-US" sz="2100" dirty="0">
                <a:solidFill>
                  <a:schemeClr val="tx1"/>
                </a:solidFill>
                <a:latin typeface="Bookman Old Style" panose="02050604050505020204" pitchFamily="18" charset="0"/>
              </a:rPr>
              <a:t> values (e.g., </a:t>
            </a:r>
            <a:r>
              <a:rPr lang="en-US" sz="2100" dirty="0">
                <a:solidFill>
                  <a:srgbClr val="C00000"/>
                </a:solidFill>
                <a:latin typeface="Bookman Old Style" panose="02050604050505020204" pitchFamily="18" charset="0"/>
              </a:rPr>
              <a:t>bool</a:t>
            </a:r>
            <a:r>
              <a:rPr lang="en-US" sz="2100" dirty="0">
                <a:solidFill>
                  <a:schemeClr val="tx1"/>
                </a:solidFill>
                <a:latin typeface="Bookman Old Style" panose="02050604050505020204" pitchFamily="18" charset="0"/>
              </a:rPr>
              <a:t> </a:t>
            </a:r>
            <a:r>
              <a:rPr lang="en-US" sz="2100" dirty="0" err="1">
                <a:solidFill>
                  <a:schemeClr val="tx1"/>
                </a:solidFill>
                <a:latin typeface="Bookman Old Style" panose="02050604050505020204" pitchFamily="18" charset="0"/>
              </a:rPr>
              <a:t>isValid</a:t>
            </a:r>
            <a:r>
              <a:rPr lang="en-US" sz="2100" dirty="0">
                <a:solidFill>
                  <a:schemeClr val="tx1"/>
                </a:solidFill>
                <a:latin typeface="Bookman Old Style" panose="02050604050505020204" pitchFamily="18" charset="0"/>
              </a:rPr>
              <a:t> = true;)</a:t>
            </a:r>
            <a:r>
              <a:rPr lang="en-US" altLang="en-US" sz="2100" dirty="0">
                <a:solidFill>
                  <a:schemeClr val="tx1"/>
                </a:solidFill>
                <a:latin typeface="Bookman Old Style" panose="02050604050505020204" pitchFamily="18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Reference Types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: </a:t>
            </a:r>
          </a:p>
          <a:p>
            <a:pPr marL="342900" rtl="0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US" sz="2000" dirty="0">
                <a:solidFill>
                  <a:schemeClr val="tx1"/>
                </a:solidFill>
                <a:latin typeface="Bookman Old Style" panose="02050604050505020204" pitchFamily="18" charset="0"/>
              </a:rPr>
              <a:t>Store references to the actual data. Examples include: </a:t>
            </a:r>
          </a:p>
          <a:p>
            <a:pPr marL="742950" marR="0" lvl="1" indent="-285750" rt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000" b="1" dirty="0">
                <a:solidFill>
                  <a:srgbClr val="C00000"/>
                </a:solidFill>
                <a:latin typeface="Bookman Old Style" panose="02050604050505020204" pitchFamily="18" charset="0"/>
              </a:rPr>
              <a:t>string</a:t>
            </a:r>
            <a:r>
              <a:rPr lang="en-US" sz="2000" dirty="0">
                <a:solidFill>
                  <a:schemeClr val="tx1"/>
                </a:solidFill>
                <a:latin typeface="Bookman Old Style" panose="02050604050505020204" pitchFamily="18" charset="0"/>
              </a:rPr>
              <a:t>: Represents text (e.g., string name = "Alice";)</a:t>
            </a:r>
          </a:p>
          <a:p>
            <a:pPr marL="742950" marR="0" lvl="1" indent="-285750" rt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000" b="1" dirty="0">
                <a:solidFill>
                  <a:srgbClr val="C00000"/>
                </a:solidFill>
                <a:latin typeface="Bookman Old Style" panose="02050604050505020204" pitchFamily="18" charset="0"/>
              </a:rPr>
              <a:t>Arrays</a:t>
            </a:r>
            <a:r>
              <a:rPr lang="en-US" sz="2000" dirty="0">
                <a:solidFill>
                  <a:schemeClr val="tx1"/>
                </a:solidFill>
                <a:latin typeface="Bookman Old Style" panose="02050604050505020204" pitchFamily="18" charset="0"/>
              </a:rPr>
              <a:t>: Collections of elements (e.g., int[] numbers = {1, 2, 3};)</a:t>
            </a:r>
          </a:p>
          <a:p>
            <a:pPr marL="742950" marR="0" lvl="1" indent="-285750" rt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000" b="1" dirty="0">
                <a:solidFill>
                  <a:srgbClr val="C00000"/>
                </a:solidFill>
                <a:latin typeface="Bookman Old Style" panose="02050604050505020204" pitchFamily="18" charset="0"/>
              </a:rPr>
              <a:t>Custom classes</a:t>
            </a:r>
            <a:r>
              <a:rPr lang="en-US" sz="2000" dirty="0">
                <a:solidFill>
                  <a:schemeClr val="tx1"/>
                </a:solidFill>
                <a:latin typeface="Bookman Old Style" panose="02050604050505020204" pitchFamily="18" charset="0"/>
              </a:rPr>
              <a:t>: User-defined types</a:t>
            </a:r>
            <a:endParaRPr lang="en-US" altLang="en-US" sz="2000" dirty="0">
              <a:solidFill>
                <a:schemeClr val="tx1"/>
              </a:solidFill>
              <a:latin typeface="Bookman Old Style" panose="02050604050505020204" pitchFamily="18" charset="0"/>
            </a:endParaRPr>
          </a:p>
          <a:p>
            <a:pPr marL="457200" lvl="1" indent="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ookman Old Style" panose="020506040505050202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 Example Code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FA8F074-9125-497D-A4B5-D0C0607544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9283" y="3234029"/>
            <a:ext cx="4403017" cy="1909471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67D0B0-97E8-4418-9493-DF1129720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D174D-EAC4-48C8-8F03-01B95DCA166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2411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>
        <p:split/>
      </p:transition>
    </mc:Choice>
    <mc:Fallback>
      <p:transition spd="slow">
        <p:split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E5F9E-8BB6-44F5-8C75-DD7655DB3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sz="2800" dirty="0">
                <a:latin typeface="Cooper Black" panose="0208090404030B020404" pitchFamily="18" charset="0"/>
                <a:cs typeface="Times New Roman" panose="02020603050405020304" pitchFamily="18" charset="0"/>
              </a:rPr>
              <a:t>Arrays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45530D14-EB9F-46F1-B586-36FEE445507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-34549" y="726056"/>
            <a:ext cx="7484742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algn="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Definition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: A fixed-size collection of elements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of the same type. </a:t>
            </a:r>
          </a:p>
          <a:p>
            <a:pPr marL="3429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Declaration and Initialization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: </a:t>
            </a:r>
          </a:p>
          <a:p>
            <a:pPr marL="457200" lvl="1" indent="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2000" dirty="0">
                <a:solidFill>
                  <a:schemeClr val="tx1"/>
                </a:solidFill>
                <a:latin typeface="Bookman Old Style" panose="020506040505050202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Can be initialized at declaration or later. </a:t>
            </a:r>
          </a:p>
          <a:p>
            <a:pPr marL="3429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Example Code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5868ED5-F690-4F9A-8CB5-CFFE36EDF5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1175" y="2788793"/>
            <a:ext cx="5581650" cy="1952625"/>
          </a:xfrm>
          <a:prstGeom prst="rect">
            <a:avLst/>
          </a:prstGeom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B0B9A5D8-57A7-4F2C-A181-ED7397E80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D174D-EAC4-48C8-8F03-01B95DCA166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2147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>
        <p:split/>
      </p:transition>
    </mc:Choice>
    <mc:Fallback>
      <p:transition spd="slow">
        <p:split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E5F9E-8BB6-44F5-8C75-DD7655DB3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161538"/>
            <a:ext cx="8520600" cy="572700"/>
          </a:xfrm>
        </p:spPr>
        <p:txBody>
          <a:bodyPr>
            <a:noAutofit/>
          </a:bodyPr>
          <a:lstStyle/>
          <a:p>
            <a:pPr rtl="0"/>
            <a:r>
              <a:rPr lang="en-US" sz="2800" dirty="0">
                <a:latin typeface="Cooper Black" panose="0208090404030B020404" pitchFamily="18" charset="0"/>
                <a:cs typeface="Times New Roman" panose="02020603050405020304" pitchFamily="18" charset="0"/>
              </a:rPr>
              <a:t>Introduction to LINQ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727E16B-1CC2-448F-8008-BE144B02554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48193" y="802930"/>
            <a:ext cx="7091438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indent="-28575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Definition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: Language Integrated Query allows </a:t>
            </a:r>
          </a:p>
          <a:p>
            <a:pPr marL="0" indent="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querying of data in a more readable way. </a:t>
            </a:r>
          </a:p>
          <a:p>
            <a:pPr marL="3429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Benefits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: </a:t>
            </a:r>
          </a:p>
          <a:p>
            <a:pPr marL="457200" lvl="1" indent="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 Simplifies data manipulation. </a:t>
            </a:r>
          </a:p>
          <a:p>
            <a:pPr marL="457200" lvl="1" indent="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 Can work with arrays, collections, databases, XML, etc. </a:t>
            </a:r>
          </a:p>
          <a:p>
            <a:pPr marL="3429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b="1" dirty="0">
                <a:solidFill>
                  <a:schemeClr val="tx1"/>
                </a:solidFill>
                <a:latin typeface="Bookman Old Style" panose="02050604050505020204" pitchFamily="18" charset="0"/>
              </a:rPr>
              <a:t>Common LINQ Methods</a:t>
            </a:r>
          </a:p>
          <a:p>
            <a:pPr marL="342900" marR="0" lvl="0" indent="-342900" rtl="0">
              <a:lnSpc>
                <a:spcPct val="100000"/>
              </a:lnSpc>
              <a:spcBef>
                <a:spcPts val="0"/>
              </a:spcBef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4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Where()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: </a:t>
            </a:r>
            <a:r>
              <a:rPr lang="en-US" dirty="0">
                <a:solidFill>
                  <a:schemeClr val="tx1"/>
                </a:solidFill>
                <a:latin typeface="Bookman Old Style" panose="02050604050505020204" pitchFamily="18" charset="0"/>
              </a:rPr>
              <a:t>Filters a collection based on a predicate.</a:t>
            </a:r>
          </a:p>
          <a:p>
            <a:pPr marL="342900" marR="0" lvl="0" indent="-342900" rtl="0">
              <a:lnSpc>
                <a:spcPct val="100000"/>
              </a:lnSpc>
              <a:spcBef>
                <a:spcPts val="0"/>
              </a:spcBef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4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Select()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: </a:t>
            </a:r>
            <a:r>
              <a:rPr lang="en-US" dirty="0">
                <a:solidFill>
                  <a:schemeClr val="tx1"/>
                </a:solidFill>
                <a:latin typeface="Bookman Old Style" panose="02050604050505020204" pitchFamily="18" charset="0"/>
              </a:rPr>
              <a:t>Projects each element into a new form.</a:t>
            </a:r>
          </a:p>
          <a:p>
            <a:pPr marL="0" rtl="0">
              <a:lnSpc>
                <a:spcPct val="10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4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ToList</a:t>
            </a:r>
            <a:r>
              <a:rPr lang="en-US" sz="14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()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: </a:t>
            </a:r>
            <a:r>
              <a:rPr lang="en-US" dirty="0">
                <a:solidFill>
                  <a:schemeClr val="tx1"/>
                </a:solidFill>
                <a:latin typeface="Bookman Old Style" panose="02050604050505020204" pitchFamily="18" charset="0"/>
              </a:rPr>
              <a:t>Converts the result to a list.</a:t>
            </a:r>
          </a:p>
          <a:p>
            <a:pPr marL="285750" lvl="1" indent="-28575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1800" b="1" dirty="0">
                <a:solidFill>
                  <a:schemeClr val="tx1"/>
                </a:solidFill>
                <a:latin typeface="Bookman Old Style" panose="02050604050505020204" pitchFamily="18" charset="0"/>
              </a:rPr>
              <a:t>Example Code 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6EA2F65-9B47-4D66-84E9-76BEA5C129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8415" y="3353551"/>
            <a:ext cx="4387170" cy="1789949"/>
          </a:xfrm>
          <a:prstGeom prst="rect">
            <a:avLst/>
          </a:prstGeom>
        </p:spPr>
      </p:pic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B59C2CF9-C864-4924-9F43-05B1198D5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D174D-EAC4-48C8-8F03-01B95DCA166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1179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>
        <p:split/>
      </p:transition>
    </mc:Choice>
    <mc:Fallback>
      <p:transition spd="slow">
        <p:split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E5F9E-8BB6-44F5-8C75-DD7655DB3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sz="2800" dirty="0">
                <a:latin typeface="Cooper Black" panose="0208090404030B020404" pitchFamily="18" charset="0"/>
                <a:cs typeface="Times New Roman" panose="02020603050405020304" pitchFamily="18" charset="0"/>
              </a:rPr>
              <a:t>Control Structures - If-Else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0C9DB7C-8824-44C1-9F49-95A21143CB8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11700" y="1140244"/>
            <a:ext cx="8666155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Definition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: Used to execute code based on conditions.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 Syntax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: </a:t>
            </a:r>
          </a:p>
          <a:p>
            <a:pPr marL="457200" lvl="1" indent="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 Supports multiple conditions with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Bookman Old Style" panose="02050604050505020204" pitchFamily="18" charset="0"/>
              </a:rPr>
              <a:t>else if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 Example Code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: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76D2E1A-EFB2-4BC5-BD35-5682F0E371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9703" y="2428026"/>
            <a:ext cx="3680103" cy="2668456"/>
          </a:xfrm>
          <a:prstGeom prst="rect">
            <a:avLst/>
          </a:prstGeom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D8B45A9-E624-478B-8528-78A959F2C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D174D-EAC4-48C8-8F03-01B95DCA166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7521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>
        <p:split/>
      </p:transition>
    </mc:Choice>
    <mc:Fallback>
      <p:transition spd="slow">
        <p:split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E5F9E-8BB6-44F5-8C75-DD7655DB3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sz="2800" dirty="0">
                <a:latin typeface="Cooper Black" panose="0208090404030B020404" pitchFamily="18" charset="0"/>
                <a:cs typeface="Times New Roman" panose="02020603050405020304" pitchFamily="18" charset="0"/>
              </a:rPr>
              <a:t>Control Structures - Switch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7EE7834F-2171-460F-B6A3-8A6636E06AC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11700" y="836982"/>
            <a:ext cx="9012404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Definition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: A control structure for multi-way branching.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 When to Use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: When you have multiple conditions based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2400" dirty="0">
                <a:solidFill>
                  <a:schemeClr val="tx1"/>
                </a:solidFill>
                <a:latin typeface="Bookman Old Style" panose="020506040505050202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on a single variable.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 Example Code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D99AB3D-16D8-4F32-B59C-EB30B56937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8463" y="2260022"/>
            <a:ext cx="3454964" cy="2826789"/>
          </a:xfrm>
          <a:prstGeom prst="rect">
            <a:avLst/>
          </a:prstGeom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89A499A7-1380-47B7-ACE0-006AC7380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D174D-EAC4-48C8-8F03-01B95DCA166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0438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>
        <p:split/>
      </p:transition>
    </mc:Choice>
    <mc:Fallback>
      <p:transition spd="slow">
        <p:split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E5F9E-8BB6-44F5-8C75-DD7655DB3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267701"/>
            <a:ext cx="8520600" cy="572700"/>
          </a:xfrm>
        </p:spPr>
        <p:txBody>
          <a:bodyPr>
            <a:noAutofit/>
          </a:bodyPr>
          <a:lstStyle/>
          <a:p>
            <a:pPr rtl="0"/>
            <a:r>
              <a:rPr lang="en-US" sz="2800" dirty="0">
                <a:latin typeface="Cooper Black" panose="0208090404030B020404" pitchFamily="18" charset="0"/>
                <a:cs typeface="Times New Roman" panose="02020603050405020304" pitchFamily="18" charset="0"/>
              </a:rPr>
              <a:t>Loops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17AB03A-A6CA-416B-AF5B-027762935B5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11700" y="967849"/>
            <a:ext cx="2755287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Types of Loops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Bookman Old Style" panose="02050604050505020204" pitchFamily="18" charset="0"/>
              </a:rPr>
              <a:t>for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: Used when the number of iterations is known.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Bookman Old Style" panose="02050604050505020204" pitchFamily="18" charset="0"/>
              </a:rPr>
              <a:t>while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: Used when the number of iterations is not known.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Bookman Old Style" panose="02050604050505020204" pitchFamily="18" charset="0"/>
              </a:rPr>
              <a:t>foreach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: Used for iterating over collections.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 Example Code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7CD7ECE-20ED-4ADC-BC8E-DADBDD57CC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0300" y="967849"/>
            <a:ext cx="5052000" cy="3967389"/>
          </a:xfrm>
          <a:prstGeom prst="rect">
            <a:avLst/>
          </a:prstGeo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DABDEB-B021-4800-9577-8F3F42FB8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D174D-EAC4-48C8-8F03-01B95DCA166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0467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>
        <p:split/>
      </p:transition>
    </mc:Choice>
    <mc:Fallback>
      <p:transition spd="slow">
        <p:split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0"/>
          <p:cNvSpPr txBox="1">
            <a:spLocks noGrp="1"/>
          </p:cNvSpPr>
          <p:nvPr>
            <p:ph type="title"/>
          </p:nvPr>
        </p:nvSpPr>
        <p:spPr>
          <a:xfrm>
            <a:off x="1694792" y="1504000"/>
            <a:ext cx="6649107" cy="196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 sz="4800" b="1" dirty="0">
                <a:solidFill>
                  <a:srgbClr val="EEEDED"/>
                </a:solidFill>
                <a:latin typeface="Cooper Black" panose="0208090404030B020404" pitchFamily="18" charset="0"/>
              </a:rPr>
              <a:t>Object Oriented Programming</a:t>
            </a:r>
            <a:endParaRPr sz="4800" b="1" dirty="0">
              <a:solidFill>
                <a:srgbClr val="EEEDED"/>
              </a:solidFill>
              <a:latin typeface="Cooper Black" panose="0208090404030B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97795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>
        <p:split/>
      </p:transition>
    </mc:Choice>
    <mc:Fallback>
      <p:transition spd="slow">
        <p:split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E5F9E-8BB6-44F5-8C75-DD7655DB3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sz="2800" dirty="0">
                <a:latin typeface="Cooper Black" panose="0208090404030B020404" pitchFamily="18" charset="0"/>
              </a:rPr>
              <a:t>Overview of Object-Oriented Programming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F72258C-A47F-40AD-9A73-986E86DFB5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1700" y="820635"/>
            <a:ext cx="8520600" cy="3416400"/>
          </a:xfrm>
        </p:spPr>
        <p:txBody>
          <a:bodyPr>
            <a:normAutofit fontScale="25000" lnSpcReduction="20000"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sz="8000" b="1" dirty="0">
                <a:solidFill>
                  <a:schemeClr val="tx1"/>
                </a:solidFill>
                <a:latin typeface="Bookman Old Style" panose="02050604050505020204" pitchFamily="18" charset="0"/>
              </a:rPr>
              <a:t>Definition: </a:t>
            </a:r>
          </a:p>
          <a:p>
            <a:pPr marL="627063" lvl="2" indent="-169863" rtl="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72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programming paradigm based on the concept of "objects," which can contain data and methods.</a:t>
            </a:r>
            <a:endParaRPr lang="en-US" sz="7200" dirty="0">
              <a:effectLst/>
              <a:latin typeface="Bookman Old Style" panose="02050604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rt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en-US" sz="8000" b="1" dirty="0">
                <a:solidFill>
                  <a:schemeClr val="tx1"/>
                </a:solidFill>
                <a:latin typeface="Bookman Old Style" panose="02050604050505020204" pitchFamily="18" charset="0"/>
              </a:rPr>
              <a:t>Key Principles: </a:t>
            </a:r>
          </a:p>
          <a:p>
            <a:pPr marL="627063" lvl="2" indent="-169863" rtl="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7200" b="1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Encapsulation</a:t>
            </a:r>
            <a:r>
              <a:rPr lang="en-US" sz="72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Bundling the data and methods that operate on the data.</a:t>
            </a:r>
            <a:endParaRPr lang="en-US" sz="7200" dirty="0">
              <a:effectLst/>
              <a:latin typeface="Bookman Old Style" panose="02050604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27063" lvl="2" indent="-169863" rtl="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7200" b="1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Inheritance</a:t>
            </a:r>
            <a:r>
              <a:rPr lang="en-US" sz="72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Creating new classes based on existing classes.</a:t>
            </a:r>
            <a:endParaRPr lang="en-US" sz="7200" dirty="0">
              <a:effectLst/>
              <a:latin typeface="Bookman Old Style" panose="02050604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27063" lvl="2" indent="-169863" rtl="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7200" b="1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Polymorphism</a:t>
            </a:r>
            <a:r>
              <a:rPr lang="en-US" sz="72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Allowing methods to do different things based on the object they are acting upon.</a:t>
            </a:r>
            <a:endParaRPr lang="en-US" sz="7200" dirty="0">
              <a:effectLst/>
              <a:latin typeface="Bookman Old Style" panose="02050604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rtl="0">
              <a:lnSpc>
                <a:spcPct val="107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en-US" sz="8000" b="1" dirty="0">
                <a:solidFill>
                  <a:schemeClr val="tx1"/>
                </a:solidFill>
                <a:latin typeface="Bookman Old Style" panose="02050604050505020204" pitchFamily="18" charset="0"/>
              </a:rPr>
              <a:t>Benefits: </a:t>
            </a:r>
          </a:p>
          <a:p>
            <a:pPr marL="627063" lvl="2" indent="-169863" rtl="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72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Improved code reusability</a:t>
            </a:r>
            <a:endParaRPr lang="en-US" sz="7200" dirty="0">
              <a:effectLst/>
              <a:latin typeface="Bookman Old Style" panose="02050604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27063" lvl="2" indent="-169863" rtl="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72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Easier maintenance</a:t>
            </a:r>
            <a:endParaRPr lang="en-US" sz="7200" dirty="0">
              <a:effectLst/>
              <a:latin typeface="Bookman Old Style" panose="02050604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27063" lvl="2" indent="-169863" rtl="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72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Enhanced scalability</a:t>
            </a:r>
            <a:endParaRPr lang="en-US" sz="7200" dirty="0">
              <a:effectLst/>
              <a:latin typeface="Bookman Old Style" panose="02050604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ookman Old Style" panose="02050604050505020204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D0C7F8-64FA-448B-A0EA-A42134AEB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D174D-EAC4-48C8-8F03-01B95DCA166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2043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>
        <p:split/>
      </p:transition>
    </mc:Choice>
    <mc:Fallback>
      <p:transition spd="slow">
        <p:split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E5F9E-8BB6-44F5-8C75-DD7655DB3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100" dirty="0">
                <a:latin typeface="Cooper Black" panose="0208090404030B020404" pitchFamily="18" charset="0"/>
                <a:cs typeface="Times New Roman" panose="02020603050405020304" pitchFamily="18" charset="0"/>
              </a:rPr>
              <a:t>Contents</a:t>
            </a:r>
            <a:r>
              <a:rPr lang="en-US" dirty="0"/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D12A20-4A6B-451C-BE0F-AF022D8F82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rtl="0"/>
            <a:r>
              <a:rPr lang="en-US" sz="2000" dirty="0">
                <a:latin typeface="Bookman Old Style" panose="02050604050505020204" pitchFamily="18" charset="0"/>
              </a:rPr>
              <a:t>Installation Fest</a:t>
            </a:r>
          </a:p>
          <a:p>
            <a:pPr rtl="0"/>
            <a:r>
              <a:rPr lang="en-US" sz="2000" dirty="0">
                <a:latin typeface="Bookman Old Style" panose="02050604050505020204" pitchFamily="18" charset="0"/>
              </a:rPr>
              <a:t>Getting Started with C#</a:t>
            </a:r>
          </a:p>
          <a:p>
            <a:pPr rtl="0"/>
            <a:r>
              <a:rPr lang="en-US" sz="2000" dirty="0">
                <a:latin typeface="Bookman Old Style" panose="02050604050505020204" pitchFamily="18" charset="0"/>
              </a:rPr>
              <a:t>Hello World</a:t>
            </a:r>
          </a:p>
          <a:p>
            <a:pPr rtl="0"/>
            <a:r>
              <a:rPr lang="en-US" sz="2000" dirty="0">
                <a:latin typeface="Bookman Old Style" panose="02050604050505020204" pitchFamily="18" charset="0"/>
              </a:rPr>
              <a:t>Refreshing the basics </a:t>
            </a:r>
          </a:p>
          <a:p>
            <a:pPr rtl="0"/>
            <a:r>
              <a:rPr lang="en-US" sz="2000" dirty="0">
                <a:latin typeface="Bookman Old Style" panose="02050604050505020204" pitchFamily="18" charset="0"/>
              </a:rPr>
              <a:t>Object Oriented Programming</a:t>
            </a:r>
          </a:p>
          <a:p>
            <a:pPr rtl="0"/>
            <a:r>
              <a:rPr lang="en-US" sz="2000" dirty="0">
                <a:latin typeface="Bookman Old Style" panose="02050604050505020204" pitchFamily="18" charset="0"/>
              </a:rPr>
              <a:t>Live Coding Demos </a:t>
            </a:r>
            <a:r>
              <a:rPr lang="en-US" sz="2000">
                <a:latin typeface="Bookman Old Style" panose="02050604050505020204" pitchFamily="18" charset="0"/>
              </a:rPr>
              <a:t>and Practice</a:t>
            </a:r>
            <a:endParaRPr lang="en-US" sz="2000" dirty="0">
              <a:latin typeface="Bookman Old Style" panose="02050604050505020204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017D6C-6B12-4ACE-A3C2-11A4DCEBC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D174D-EAC4-48C8-8F03-01B95DCA166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6201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>
        <p:split/>
      </p:transition>
    </mc:Choice>
    <mc:Fallback>
      <p:transition spd="slow">
        <p:split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E5F9E-8BB6-44F5-8C75-DD7655DB3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sz="2800" dirty="0">
                <a:latin typeface="Cooper Black" panose="0208090404030B020404" pitchFamily="18" charset="0"/>
              </a:rPr>
              <a:t>Basic Walkthrough of OOP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F72258C-A47F-40AD-9A73-986E86DFB5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837" y="1049238"/>
            <a:ext cx="3603997" cy="2888584"/>
          </a:xfrm>
        </p:spPr>
        <p:txBody>
          <a:bodyPr>
            <a:normAutofit/>
          </a:bodyPr>
          <a:lstStyle/>
          <a:p>
            <a:pPr marL="342900" marR="0" lvl="0" indent="-342900" rt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b="1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Core Concepts</a:t>
            </a:r>
            <a:r>
              <a:rPr lang="en-US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: </a:t>
            </a:r>
            <a:endParaRPr lang="en-US" sz="1600" dirty="0">
              <a:effectLst/>
              <a:latin typeface="Bookman Old Style" panose="020506040505050202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marR="0" lvl="1" indent="-285750" rt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800" b="1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Classes</a:t>
            </a:r>
            <a:r>
              <a:rPr lang="en-US" sz="18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Blueprints for creating objects.</a:t>
            </a:r>
            <a:endParaRPr lang="en-US" sz="1600" dirty="0">
              <a:effectLst/>
              <a:latin typeface="Bookman Old Style" panose="02050604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 rt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800" b="1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Objects</a:t>
            </a:r>
            <a:r>
              <a:rPr lang="en-US" sz="18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Instances of classes.</a:t>
            </a:r>
            <a:endParaRPr lang="en-US" sz="1600" dirty="0">
              <a:effectLst/>
              <a:latin typeface="Bookman Old Style" panose="02050604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 rt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800" b="1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Methods</a:t>
            </a:r>
            <a:r>
              <a:rPr lang="en-US" sz="18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Functions defined inside classes.</a:t>
            </a:r>
            <a:endParaRPr lang="en-US" sz="1600" dirty="0">
              <a:effectLst/>
              <a:latin typeface="Bookman Old Style" panose="02050604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ookman Old Style" panose="020506040505050202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C040ED-0AC9-4D25-B194-E8ACDB028FE8}"/>
              </a:ext>
            </a:extLst>
          </p:cNvPr>
          <p:cNvSpPr txBox="1"/>
          <p:nvPr/>
        </p:nvSpPr>
        <p:spPr>
          <a:xfrm>
            <a:off x="3967312" y="1057617"/>
            <a:ext cx="5005094" cy="364625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rgbClr val="D4D0A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// Class definition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rgbClr val="DCC6E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public</a:t>
            </a:r>
            <a:r>
              <a:rPr lang="en-US" sz="1200" dirty="0">
                <a:solidFill>
                  <a:srgbClr val="F8F8F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rgbClr val="DCC6E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class</a:t>
            </a:r>
            <a:r>
              <a:rPr lang="en-US" sz="1200" dirty="0">
                <a:solidFill>
                  <a:srgbClr val="F8F8F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rgbClr val="00E0E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Car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rgbClr val="F8F8F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{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rgbClr val="F8F8F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</a:t>
            </a:r>
            <a:r>
              <a:rPr lang="en-US" sz="1200" dirty="0">
                <a:solidFill>
                  <a:srgbClr val="DCC6E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public</a:t>
            </a:r>
            <a:r>
              <a:rPr lang="en-US" sz="1200" dirty="0">
                <a:solidFill>
                  <a:srgbClr val="F8F8F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rgbClr val="F5AB3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string</a:t>
            </a:r>
            <a:r>
              <a:rPr lang="en-US" sz="1200" dirty="0">
                <a:solidFill>
                  <a:srgbClr val="F8F8F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Make { </a:t>
            </a:r>
            <a:r>
              <a:rPr lang="en-US" sz="1200" dirty="0">
                <a:solidFill>
                  <a:srgbClr val="DCC6E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get</a:t>
            </a:r>
            <a:r>
              <a:rPr lang="en-US" sz="1200" dirty="0">
                <a:solidFill>
                  <a:srgbClr val="F8F8F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; </a:t>
            </a:r>
            <a:r>
              <a:rPr lang="en-US" sz="1200" dirty="0">
                <a:solidFill>
                  <a:srgbClr val="DCC6E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set</a:t>
            </a:r>
            <a:r>
              <a:rPr lang="en-US" sz="1200" dirty="0">
                <a:solidFill>
                  <a:srgbClr val="F8F8F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; }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rgbClr val="F8F8F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</a:t>
            </a:r>
            <a:r>
              <a:rPr lang="en-US" sz="1200" dirty="0">
                <a:solidFill>
                  <a:srgbClr val="DCC6E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public</a:t>
            </a:r>
            <a:r>
              <a:rPr lang="en-US" sz="1200" dirty="0">
                <a:solidFill>
                  <a:srgbClr val="F8F8F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rgbClr val="F5AB3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string</a:t>
            </a:r>
            <a:r>
              <a:rPr lang="en-US" sz="1200" dirty="0">
                <a:solidFill>
                  <a:srgbClr val="F8F8F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Model { </a:t>
            </a:r>
            <a:r>
              <a:rPr lang="en-US" sz="1200" dirty="0">
                <a:solidFill>
                  <a:srgbClr val="DCC6E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get</a:t>
            </a:r>
            <a:r>
              <a:rPr lang="en-US" sz="1200" dirty="0">
                <a:solidFill>
                  <a:srgbClr val="F8F8F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; </a:t>
            </a:r>
            <a:r>
              <a:rPr lang="en-US" sz="1200" dirty="0">
                <a:solidFill>
                  <a:srgbClr val="DCC6E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set</a:t>
            </a:r>
            <a:r>
              <a:rPr lang="en-US" sz="1200" dirty="0">
                <a:solidFill>
                  <a:srgbClr val="F8F8F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; }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rgbClr val="F8F8F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rgbClr val="F8F8F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</a:t>
            </a:r>
            <a:r>
              <a:rPr lang="en-US" sz="1200" dirty="0">
                <a:solidFill>
                  <a:srgbClr val="DCC6E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public</a:t>
            </a:r>
            <a:r>
              <a:rPr lang="en-US" sz="1200" dirty="0">
                <a:solidFill>
                  <a:srgbClr val="F8F8F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rgbClr val="DCC6E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void</a:t>
            </a:r>
            <a:r>
              <a:rPr lang="en-US" sz="1200" dirty="0">
                <a:solidFill>
                  <a:srgbClr val="F8F8F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rgbClr val="00E0E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Drive</a:t>
            </a:r>
            <a:r>
              <a:rPr lang="en-US" sz="1200" dirty="0">
                <a:solidFill>
                  <a:srgbClr val="F8F8F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()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rgbClr val="F8F8F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{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rgbClr val="F8F8F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    </a:t>
            </a:r>
            <a:r>
              <a:rPr lang="en-US" sz="1200" dirty="0" err="1">
                <a:solidFill>
                  <a:srgbClr val="F8F8F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Console.WriteLine</a:t>
            </a:r>
            <a:r>
              <a:rPr lang="en-US" sz="1200" dirty="0">
                <a:solidFill>
                  <a:srgbClr val="F8F8F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1200" dirty="0">
                <a:solidFill>
                  <a:srgbClr val="ABE33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"The car is driving."</a:t>
            </a:r>
            <a:r>
              <a:rPr lang="en-US" sz="1200" dirty="0">
                <a:solidFill>
                  <a:srgbClr val="F8F8F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);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rgbClr val="F8F8F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}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rgbClr val="F8F8F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}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rgbClr val="F8F8F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rgbClr val="D4D0A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// Creating an object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rgbClr val="F8F8F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Car </a:t>
            </a:r>
            <a:r>
              <a:rPr lang="en-US" sz="1200" dirty="0" err="1">
                <a:solidFill>
                  <a:srgbClr val="F8F8F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myCar</a:t>
            </a:r>
            <a:r>
              <a:rPr lang="en-US" sz="1200" dirty="0">
                <a:solidFill>
                  <a:srgbClr val="F8F8F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= </a:t>
            </a:r>
            <a:r>
              <a:rPr lang="en-US" sz="1200" dirty="0">
                <a:solidFill>
                  <a:srgbClr val="DCC6E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new</a:t>
            </a:r>
            <a:r>
              <a:rPr lang="en-US" sz="1200" dirty="0">
                <a:solidFill>
                  <a:srgbClr val="F8F8F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Car();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 err="1">
                <a:solidFill>
                  <a:srgbClr val="F8F8F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myCar.Make</a:t>
            </a:r>
            <a:r>
              <a:rPr lang="en-US" sz="1200" dirty="0">
                <a:solidFill>
                  <a:srgbClr val="F8F8F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= </a:t>
            </a:r>
            <a:r>
              <a:rPr lang="en-US" sz="1200" dirty="0">
                <a:solidFill>
                  <a:srgbClr val="ABE33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"Toyota"</a:t>
            </a:r>
            <a:r>
              <a:rPr lang="en-US" sz="1200" dirty="0">
                <a:solidFill>
                  <a:srgbClr val="F8F8F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;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 err="1">
                <a:solidFill>
                  <a:srgbClr val="F8F8F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myCar.Model</a:t>
            </a:r>
            <a:r>
              <a:rPr lang="en-US" sz="1200" dirty="0">
                <a:solidFill>
                  <a:srgbClr val="F8F8F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= </a:t>
            </a:r>
            <a:r>
              <a:rPr lang="en-US" sz="1200" dirty="0">
                <a:solidFill>
                  <a:srgbClr val="ABE33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"Corolla"</a:t>
            </a:r>
            <a:r>
              <a:rPr lang="en-US" sz="1200" dirty="0">
                <a:solidFill>
                  <a:srgbClr val="F8F8F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;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 err="1">
                <a:solidFill>
                  <a:srgbClr val="F8F8F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myCar.Drive</a:t>
            </a:r>
            <a:r>
              <a:rPr lang="en-US" sz="1200" dirty="0">
                <a:solidFill>
                  <a:srgbClr val="F8F8F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(); </a:t>
            </a:r>
            <a:r>
              <a:rPr lang="en-US" sz="1200" dirty="0">
                <a:solidFill>
                  <a:srgbClr val="D4D0A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// Output: The car is driving.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49A30C-08FF-403C-AFD1-A7FD815FB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D174D-EAC4-48C8-8F03-01B95DCA166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9494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>
        <p:split/>
      </p:transition>
    </mc:Choice>
    <mc:Fallback>
      <p:transition spd="slow">
        <p:split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E5F9E-8BB6-44F5-8C75-DD7655DB3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sz="2800" dirty="0">
                <a:latin typeface="Cooper Black" panose="0208090404030B020404" pitchFamily="18" charset="0"/>
              </a:rPr>
              <a:t>Classes and Libraries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en-US" sz="2800" dirty="0">
              <a:latin typeface="Cooper Black" panose="0208090404030B0204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F72258C-A47F-40AD-9A73-986E86DFB5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0205" y="855150"/>
            <a:ext cx="8463589" cy="2888584"/>
          </a:xfrm>
        </p:spPr>
        <p:txBody>
          <a:bodyPr>
            <a:normAutofit/>
          </a:bodyPr>
          <a:lstStyle/>
          <a:p>
            <a:pPr marL="342900" marR="0" lvl="0" indent="-342900" rtl="0">
              <a:lnSpc>
                <a:spcPct val="100000"/>
              </a:lnSpc>
              <a:spcBef>
                <a:spcPts val="0"/>
              </a:spcBef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b="1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Classes</a:t>
            </a:r>
            <a:r>
              <a:rPr lang="en-US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: </a:t>
            </a:r>
            <a:endParaRPr lang="en-US" dirty="0">
              <a:effectLst/>
              <a:latin typeface="Bookman Old Style" panose="020506040505050202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marR="0" lvl="1" indent="-285750" rtl="0">
              <a:lnSpc>
                <a:spcPct val="100000"/>
              </a:lnSpc>
              <a:spcBef>
                <a:spcPts val="0"/>
              </a:spcBef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8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Define the structure and behavior of objects.</a:t>
            </a:r>
            <a:endParaRPr lang="en-US" sz="1800" dirty="0">
              <a:effectLst/>
              <a:latin typeface="Bookman Old Style" panose="02050604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 rtl="0">
              <a:lnSpc>
                <a:spcPct val="100000"/>
              </a:lnSpc>
              <a:spcBef>
                <a:spcPts val="0"/>
              </a:spcBef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8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Can contain fields (data members) and methods (functions).</a:t>
            </a:r>
            <a:endParaRPr lang="en-US" sz="1800" dirty="0">
              <a:effectLst/>
              <a:latin typeface="Bookman Old Style" panose="02050604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rtl="0">
              <a:lnSpc>
                <a:spcPct val="100000"/>
              </a:lnSpc>
              <a:spcBef>
                <a:spcPts val="0"/>
              </a:spcBef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b="1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Libraries</a:t>
            </a:r>
            <a:r>
              <a:rPr lang="en-US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: </a:t>
            </a:r>
            <a:endParaRPr lang="en-US" dirty="0">
              <a:effectLst/>
              <a:latin typeface="Bookman Old Style" panose="020506040505050202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marR="0" lvl="1" indent="-285750" rtl="0">
              <a:lnSpc>
                <a:spcPct val="100000"/>
              </a:lnSpc>
              <a:spcBef>
                <a:spcPts val="0"/>
              </a:spcBef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8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Collections of classes and methods that can be reused in different programs.</a:t>
            </a:r>
            <a:endParaRPr lang="en-US" sz="1800" dirty="0">
              <a:effectLst/>
              <a:latin typeface="Bookman Old Style" panose="02050604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 rtl="0">
              <a:lnSpc>
                <a:spcPct val="100000"/>
              </a:lnSpc>
              <a:spcBef>
                <a:spcPts val="0"/>
              </a:spcBef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8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Example: .NET Framework libraries provide a vast array of functionalities.</a:t>
            </a:r>
            <a:endParaRPr lang="en-US" sz="1800" dirty="0">
              <a:effectLst/>
              <a:latin typeface="Bookman Old Style" panose="02050604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C040ED-0AC9-4D25-B194-E8ACDB028FE8}"/>
              </a:ext>
            </a:extLst>
          </p:cNvPr>
          <p:cNvSpPr txBox="1"/>
          <p:nvPr/>
        </p:nvSpPr>
        <p:spPr>
          <a:xfrm>
            <a:off x="2890684" y="3004450"/>
            <a:ext cx="5257799" cy="206530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rgbClr val="D4D0A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// Defining a library class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rgbClr val="DCC6E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public</a:t>
            </a:r>
            <a:r>
              <a:rPr lang="en-US" sz="1200" dirty="0">
                <a:solidFill>
                  <a:srgbClr val="F8F8F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rgbClr val="DCC6E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class</a:t>
            </a:r>
            <a:r>
              <a:rPr lang="en-US" sz="1200" dirty="0">
                <a:solidFill>
                  <a:srgbClr val="F8F8F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rgbClr val="00E0E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Calculator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rgbClr val="F8F8F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{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rgbClr val="F8F8F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</a:t>
            </a:r>
            <a:r>
              <a:rPr lang="en-US" sz="1200" dirty="0">
                <a:solidFill>
                  <a:srgbClr val="DCC6E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public</a:t>
            </a:r>
            <a:r>
              <a:rPr lang="en-US" sz="1200" dirty="0">
                <a:solidFill>
                  <a:srgbClr val="F8F8F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rgbClr val="F5AB3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int</a:t>
            </a:r>
            <a:r>
              <a:rPr lang="en-US" sz="1200" dirty="0">
                <a:solidFill>
                  <a:srgbClr val="F8F8F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rgbClr val="00E0E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Add</a:t>
            </a:r>
            <a:r>
              <a:rPr lang="en-US" sz="1200" dirty="0">
                <a:solidFill>
                  <a:srgbClr val="F8F8F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1200" dirty="0">
                <a:solidFill>
                  <a:srgbClr val="F5AB3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int a, int b</a:t>
            </a:r>
            <a:r>
              <a:rPr lang="en-US" sz="1200" dirty="0">
                <a:solidFill>
                  <a:srgbClr val="F8F8F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) =&gt; a + b;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rgbClr val="F8F8F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</a:t>
            </a:r>
            <a:r>
              <a:rPr lang="en-US" sz="1200" dirty="0">
                <a:solidFill>
                  <a:srgbClr val="DCC6E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public</a:t>
            </a:r>
            <a:r>
              <a:rPr lang="en-US" sz="1200" dirty="0">
                <a:solidFill>
                  <a:srgbClr val="F8F8F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rgbClr val="F5AB3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int</a:t>
            </a:r>
            <a:r>
              <a:rPr lang="en-US" sz="1200" dirty="0">
                <a:solidFill>
                  <a:srgbClr val="F8F8F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rgbClr val="00E0E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Subtract</a:t>
            </a:r>
            <a:r>
              <a:rPr lang="en-US" sz="1200" dirty="0">
                <a:solidFill>
                  <a:srgbClr val="F8F8F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1200" dirty="0">
                <a:solidFill>
                  <a:srgbClr val="F5AB3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int a, int b</a:t>
            </a:r>
            <a:r>
              <a:rPr lang="en-US" sz="1200" dirty="0">
                <a:solidFill>
                  <a:srgbClr val="F8F8F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) =&gt; a - b;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rgbClr val="F8F8F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}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rgbClr val="F8F8F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rgbClr val="D4D0A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// Using the Calculator class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rgbClr val="F8F8F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Calculator calc = </a:t>
            </a:r>
            <a:r>
              <a:rPr lang="en-US" sz="1200" dirty="0">
                <a:solidFill>
                  <a:srgbClr val="DCC6E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new</a:t>
            </a:r>
            <a:r>
              <a:rPr lang="en-US" sz="1200" dirty="0">
                <a:solidFill>
                  <a:srgbClr val="F8F8F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Calculator();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rgbClr val="F5AB3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int</a:t>
            </a:r>
            <a:r>
              <a:rPr lang="en-US" sz="1200" dirty="0">
                <a:solidFill>
                  <a:srgbClr val="F8F8F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sum = </a:t>
            </a:r>
            <a:r>
              <a:rPr lang="en-US" sz="1200" dirty="0" err="1">
                <a:solidFill>
                  <a:srgbClr val="F8F8F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calc.Add</a:t>
            </a:r>
            <a:r>
              <a:rPr lang="en-US" sz="1200" dirty="0">
                <a:solidFill>
                  <a:srgbClr val="F8F8F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1200" dirty="0">
                <a:solidFill>
                  <a:srgbClr val="F5AB3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5</a:t>
            </a:r>
            <a:r>
              <a:rPr lang="en-US" sz="1200" dirty="0">
                <a:solidFill>
                  <a:srgbClr val="F8F8F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en-US" sz="1200" dirty="0">
                <a:solidFill>
                  <a:srgbClr val="F5AB3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3</a:t>
            </a:r>
            <a:r>
              <a:rPr lang="en-US" sz="1200" dirty="0">
                <a:solidFill>
                  <a:srgbClr val="F8F8F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); </a:t>
            </a:r>
            <a:r>
              <a:rPr lang="en-US" sz="1200" dirty="0">
                <a:solidFill>
                  <a:srgbClr val="D4D0A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// sum = 8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DF06F3-5462-45DC-B6F0-F97AAFB61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D174D-EAC4-48C8-8F03-01B95DCA166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592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>
        <p:split/>
      </p:transition>
    </mc:Choice>
    <mc:Fallback>
      <p:transition spd="slow">
        <p:split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E5F9E-8BB6-44F5-8C75-DD7655DB3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sz="2800" dirty="0">
                <a:latin typeface="Cooper Black" panose="0208090404030B020404" pitchFamily="18" charset="0"/>
              </a:rPr>
              <a:t>Encapsulation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F72258C-A47F-40AD-9A73-986E86DFB5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837" y="1049238"/>
            <a:ext cx="3603997" cy="3654634"/>
          </a:xfrm>
        </p:spPr>
        <p:txBody>
          <a:bodyPr>
            <a:normAutofit/>
          </a:bodyPr>
          <a:lstStyle/>
          <a:p>
            <a:pPr marL="342900" marR="0" lvl="0" indent="-342900" rt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Definition</a:t>
            </a:r>
            <a:r>
              <a:rPr lang="en-US" sz="18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: The bundling of data (attributes) and methods (functions) that operate on that data into a single unit or class.</a:t>
            </a:r>
            <a:endParaRPr lang="en-US" sz="1800" dirty="0">
              <a:effectLst/>
              <a:latin typeface="Bookman Old Style" panose="020506040505050202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rt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Purpose</a:t>
            </a:r>
            <a:r>
              <a:rPr lang="en-US" sz="18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: To restrict direct access to certain components and maintain control over the data.</a:t>
            </a:r>
            <a:endParaRPr lang="en-US" sz="1800" dirty="0">
              <a:effectLst/>
              <a:latin typeface="Bookman Old Style" panose="020506040505050202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ookman Old Style" panose="020506040505050202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C040ED-0AC9-4D25-B194-E8ACDB028FE8}"/>
              </a:ext>
            </a:extLst>
          </p:cNvPr>
          <p:cNvSpPr txBox="1"/>
          <p:nvPr/>
        </p:nvSpPr>
        <p:spPr>
          <a:xfrm>
            <a:off x="3967312" y="762648"/>
            <a:ext cx="5005094" cy="423910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rgbClr val="DCC6E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public</a:t>
            </a:r>
            <a:r>
              <a:rPr lang="en-US" sz="1200" dirty="0">
                <a:solidFill>
                  <a:srgbClr val="F8F8F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rgbClr val="DCC6E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class</a:t>
            </a:r>
            <a:r>
              <a:rPr lang="en-US" sz="1200" dirty="0">
                <a:solidFill>
                  <a:srgbClr val="F8F8F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rgbClr val="00E0E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BankAccount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rgbClr val="F8F8F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{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rgbClr val="F8F8F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</a:t>
            </a:r>
            <a:r>
              <a:rPr lang="en-US" sz="1200" dirty="0">
                <a:solidFill>
                  <a:srgbClr val="DCC6E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private</a:t>
            </a:r>
            <a:r>
              <a:rPr lang="en-US" sz="1200" dirty="0">
                <a:solidFill>
                  <a:srgbClr val="F8F8F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rgbClr val="F5AB3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decimal</a:t>
            </a:r>
            <a:r>
              <a:rPr lang="en-US" sz="1200" dirty="0">
                <a:solidFill>
                  <a:srgbClr val="F8F8F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balance; </a:t>
            </a:r>
            <a:r>
              <a:rPr lang="en-US" sz="1200" dirty="0">
                <a:solidFill>
                  <a:srgbClr val="D4D0A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// Private field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rgbClr val="F8F8F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rgbClr val="F8F8F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</a:t>
            </a:r>
            <a:r>
              <a:rPr lang="en-US" sz="1200" dirty="0">
                <a:solidFill>
                  <a:srgbClr val="DCC6E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public</a:t>
            </a:r>
            <a:r>
              <a:rPr lang="en-US" sz="1200" dirty="0">
                <a:solidFill>
                  <a:srgbClr val="F8F8F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rgbClr val="DCC6E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void</a:t>
            </a:r>
            <a:r>
              <a:rPr lang="en-US" sz="1200" dirty="0">
                <a:solidFill>
                  <a:srgbClr val="F8F8F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rgbClr val="00E0E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Deposit</a:t>
            </a:r>
            <a:r>
              <a:rPr lang="en-US" sz="1200" dirty="0">
                <a:solidFill>
                  <a:srgbClr val="F8F8F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1200" dirty="0">
                <a:solidFill>
                  <a:srgbClr val="F5AB3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decimal amount</a:t>
            </a:r>
            <a:r>
              <a:rPr lang="en-US" sz="1200" dirty="0">
                <a:solidFill>
                  <a:srgbClr val="F8F8F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)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rgbClr val="F8F8F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{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rgbClr val="F8F8F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    balance += amount;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rgbClr val="F8F8F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}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rgbClr val="F8F8F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rgbClr val="F8F8F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</a:t>
            </a:r>
            <a:r>
              <a:rPr lang="en-US" sz="1200" dirty="0">
                <a:solidFill>
                  <a:srgbClr val="DCC6E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public</a:t>
            </a:r>
            <a:r>
              <a:rPr lang="en-US" sz="1200" dirty="0">
                <a:solidFill>
                  <a:srgbClr val="F8F8F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rgbClr val="F5AB3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decimal</a:t>
            </a:r>
            <a:r>
              <a:rPr lang="en-US" sz="1200" dirty="0">
                <a:solidFill>
                  <a:srgbClr val="F8F8F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rgbClr val="00E0E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GetBalance</a:t>
            </a:r>
            <a:r>
              <a:rPr lang="en-US" sz="1200" dirty="0">
                <a:solidFill>
                  <a:srgbClr val="F8F8F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()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rgbClr val="F8F8F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{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rgbClr val="F8F8F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    </a:t>
            </a:r>
            <a:r>
              <a:rPr lang="en-US" sz="1200" dirty="0">
                <a:solidFill>
                  <a:srgbClr val="DCC6E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return</a:t>
            </a:r>
            <a:r>
              <a:rPr lang="en-US" sz="1200" dirty="0">
                <a:solidFill>
                  <a:srgbClr val="F8F8F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balance; </a:t>
            </a: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rgbClr val="D4D0A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 // Public method to access private data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rgbClr val="F8F8F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}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rgbClr val="F8F8F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}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rgbClr val="F8F8F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rgbClr val="D4D0A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// Usage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 err="1">
                <a:solidFill>
                  <a:srgbClr val="F8F8F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BankAccount</a:t>
            </a:r>
            <a:r>
              <a:rPr lang="en-US" sz="1200" dirty="0">
                <a:solidFill>
                  <a:srgbClr val="F8F8F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account = </a:t>
            </a:r>
            <a:r>
              <a:rPr lang="en-US" sz="1200" dirty="0">
                <a:solidFill>
                  <a:srgbClr val="DCC6E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new</a:t>
            </a:r>
            <a:r>
              <a:rPr lang="en-US" sz="1200" dirty="0">
                <a:solidFill>
                  <a:srgbClr val="F8F8F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rgbClr val="F8F8F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BankAccount</a:t>
            </a:r>
            <a:r>
              <a:rPr lang="en-US" sz="1200" dirty="0">
                <a:solidFill>
                  <a:srgbClr val="F8F8F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();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 err="1">
                <a:solidFill>
                  <a:srgbClr val="F8F8F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account.Deposit</a:t>
            </a:r>
            <a:r>
              <a:rPr lang="en-US" sz="1200" dirty="0">
                <a:solidFill>
                  <a:srgbClr val="F8F8F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1200" dirty="0">
                <a:solidFill>
                  <a:srgbClr val="F5AB3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100</a:t>
            </a:r>
            <a:r>
              <a:rPr lang="en-US" sz="1200" dirty="0">
                <a:solidFill>
                  <a:srgbClr val="F8F8F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);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 err="1">
                <a:solidFill>
                  <a:srgbClr val="F8F8F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Console.WriteLine</a:t>
            </a:r>
            <a:r>
              <a:rPr lang="en-US" sz="1200" dirty="0">
                <a:solidFill>
                  <a:srgbClr val="F8F8F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1200" dirty="0" err="1">
                <a:solidFill>
                  <a:srgbClr val="F8F8F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account.GetBalance</a:t>
            </a:r>
            <a:r>
              <a:rPr lang="en-US" sz="1200" dirty="0">
                <a:solidFill>
                  <a:srgbClr val="F8F8F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());</a:t>
            </a:r>
            <a:r>
              <a:rPr lang="en-US" sz="1200" dirty="0">
                <a:solidFill>
                  <a:srgbClr val="D4D0A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//Output: 100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DF2571-A2C8-430F-8CA7-008BCF054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D174D-EAC4-48C8-8F03-01B95DCA166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6181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>
        <p:split/>
      </p:transition>
    </mc:Choice>
    <mc:Fallback>
      <p:transition spd="slow">
        <p:split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E5F9E-8BB6-44F5-8C75-DD7655DB3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sz="2800" dirty="0">
                <a:latin typeface="Cooper Black" panose="0208090404030B020404" pitchFamily="18" charset="0"/>
              </a:rPr>
              <a:t>Inheritance</a:t>
            </a:r>
            <a:br>
              <a:rPr lang="en-US" sz="2800" dirty="0">
                <a:latin typeface="Cooper Black" panose="0208090404030B020404" pitchFamily="18" charset="0"/>
              </a:rPr>
            </a:br>
            <a:endParaRPr lang="en-US" sz="2800" dirty="0">
              <a:latin typeface="Cooper Black" panose="0208090404030B0204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F72258C-A47F-40AD-9A73-986E86DFB5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837" y="1049238"/>
            <a:ext cx="3603997" cy="3736614"/>
          </a:xfrm>
        </p:spPr>
        <p:txBody>
          <a:bodyPr>
            <a:normAutofit/>
          </a:bodyPr>
          <a:lstStyle/>
          <a:p>
            <a:pPr marL="342900" marR="0" lvl="0" indent="-342900" rt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Definition</a:t>
            </a:r>
            <a:r>
              <a:rPr lang="en-US" sz="18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: A mechanism where a new class derives from an existing class, inheriting its members (fields and methods).</a:t>
            </a:r>
            <a:endParaRPr lang="en-US" sz="1800" dirty="0">
              <a:effectLst/>
              <a:latin typeface="Bookman Old Style" panose="020506040505050202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rt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Benefits</a:t>
            </a:r>
            <a:r>
              <a:rPr lang="en-US" sz="18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: Promotes code reusability and establishes a hierarchical relationship between classes.</a:t>
            </a:r>
            <a:endParaRPr lang="en-US" sz="1800" dirty="0">
              <a:effectLst/>
              <a:latin typeface="Bookman Old Style" panose="020506040505050202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C040ED-0AC9-4D25-B194-E8ACDB028FE8}"/>
              </a:ext>
            </a:extLst>
          </p:cNvPr>
          <p:cNvSpPr txBox="1"/>
          <p:nvPr/>
        </p:nvSpPr>
        <p:spPr>
          <a:xfrm>
            <a:off x="3967312" y="1057617"/>
            <a:ext cx="5005094" cy="374442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rgbClr val="D4D0A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// Base class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rgbClr val="DCC6E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public</a:t>
            </a:r>
            <a:r>
              <a:rPr lang="en-US" sz="1200" dirty="0">
                <a:solidFill>
                  <a:srgbClr val="F8F8F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rgbClr val="DCC6E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class</a:t>
            </a:r>
            <a:r>
              <a:rPr lang="en-US" sz="1200" dirty="0">
                <a:solidFill>
                  <a:srgbClr val="F8F8F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rgbClr val="00E0E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Animal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rgbClr val="F8F8F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{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rgbClr val="F8F8F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</a:t>
            </a:r>
            <a:r>
              <a:rPr lang="en-US" sz="1200" dirty="0">
                <a:solidFill>
                  <a:srgbClr val="DCC6E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public</a:t>
            </a:r>
            <a:r>
              <a:rPr lang="en-US" sz="1200" dirty="0">
                <a:solidFill>
                  <a:srgbClr val="F8F8F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rgbClr val="DCC6E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void</a:t>
            </a:r>
            <a:r>
              <a:rPr lang="en-US" sz="1200" dirty="0">
                <a:solidFill>
                  <a:srgbClr val="F8F8F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rgbClr val="00E0E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Speak</a:t>
            </a:r>
            <a:r>
              <a:rPr lang="en-US" sz="1200" dirty="0">
                <a:solidFill>
                  <a:srgbClr val="F8F8F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() =&gt; </a:t>
            </a:r>
            <a:r>
              <a:rPr lang="en-US" sz="1200" dirty="0" err="1">
                <a:solidFill>
                  <a:srgbClr val="F8F8F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Console.WriteLine</a:t>
            </a:r>
            <a:r>
              <a:rPr lang="en-US" sz="1200" dirty="0">
                <a:solidFill>
                  <a:srgbClr val="F8F8F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1200" dirty="0">
                <a:solidFill>
                  <a:srgbClr val="ABE33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"Animal speaks"</a:t>
            </a:r>
            <a:r>
              <a:rPr lang="en-US" sz="1200" dirty="0">
                <a:solidFill>
                  <a:srgbClr val="F8F8F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);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rgbClr val="F8F8F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}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rgbClr val="F8F8F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rgbClr val="D4D0A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// Derived class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rgbClr val="DCC6E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public</a:t>
            </a:r>
            <a:r>
              <a:rPr lang="en-US" sz="1200" dirty="0">
                <a:solidFill>
                  <a:srgbClr val="F8F8F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rgbClr val="DCC6E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class</a:t>
            </a:r>
            <a:r>
              <a:rPr lang="en-US" sz="1200" dirty="0">
                <a:solidFill>
                  <a:srgbClr val="F8F8F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rgbClr val="00E0E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Dog</a:t>
            </a:r>
            <a:r>
              <a:rPr lang="en-US" sz="1200" dirty="0">
                <a:solidFill>
                  <a:srgbClr val="F8F8F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: </a:t>
            </a:r>
            <a:r>
              <a:rPr lang="en-US" sz="1200" dirty="0">
                <a:solidFill>
                  <a:srgbClr val="00E0E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Animal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rgbClr val="F8F8F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{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rgbClr val="F8F8F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</a:t>
            </a:r>
            <a:r>
              <a:rPr lang="en-US" sz="1200" dirty="0">
                <a:solidFill>
                  <a:srgbClr val="DCC6E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public</a:t>
            </a:r>
            <a:r>
              <a:rPr lang="en-US" sz="1200" dirty="0">
                <a:solidFill>
                  <a:srgbClr val="F8F8F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rgbClr val="DCC6E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void</a:t>
            </a:r>
            <a:r>
              <a:rPr lang="en-US" sz="1200" dirty="0">
                <a:solidFill>
                  <a:srgbClr val="F8F8F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rgbClr val="00E0E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Bark</a:t>
            </a:r>
            <a:r>
              <a:rPr lang="en-US" sz="1200" dirty="0">
                <a:solidFill>
                  <a:srgbClr val="F8F8F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() =&gt; </a:t>
            </a:r>
            <a:r>
              <a:rPr lang="en-US" sz="1200" dirty="0" err="1">
                <a:solidFill>
                  <a:srgbClr val="F8F8F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Console.WriteLine</a:t>
            </a:r>
            <a:r>
              <a:rPr lang="en-US" sz="1200" dirty="0">
                <a:solidFill>
                  <a:srgbClr val="F8F8F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1200" dirty="0">
                <a:solidFill>
                  <a:srgbClr val="ABE33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"Dog barks"</a:t>
            </a:r>
            <a:r>
              <a:rPr lang="en-US" sz="1200" dirty="0">
                <a:solidFill>
                  <a:srgbClr val="F8F8F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);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rgbClr val="F8F8F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}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rgbClr val="F8F8F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rgbClr val="D4D0A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// Usage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rgbClr val="F8F8F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Dog </a:t>
            </a:r>
            <a:r>
              <a:rPr lang="en-US" sz="1200" dirty="0" err="1">
                <a:solidFill>
                  <a:srgbClr val="F8F8F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myDog</a:t>
            </a:r>
            <a:r>
              <a:rPr lang="en-US" sz="1200" dirty="0">
                <a:solidFill>
                  <a:srgbClr val="F8F8F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= </a:t>
            </a:r>
            <a:r>
              <a:rPr lang="en-US" sz="1200" dirty="0">
                <a:solidFill>
                  <a:srgbClr val="DCC6E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new</a:t>
            </a:r>
            <a:r>
              <a:rPr lang="en-US" sz="1200" dirty="0">
                <a:solidFill>
                  <a:srgbClr val="F8F8F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Dog();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 err="1">
                <a:solidFill>
                  <a:srgbClr val="F8F8F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myDog.Speak</a:t>
            </a:r>
            <a:r>
              <a:rPr lang="en-US" sz="1200" dirty="0">
                <a:solidFill>
                  <a:srgbClr val="F8F8F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(); </a:t>
            </a:r>
            <a:r>
              <a:rPr lang="en-US" sz="1200" dirty="0">
                <a:solidFill>
                  <a:srgbClr val="D4D0A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// Output: Animal speaks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 err="1">
                <a:solidFill>
                  <a:srgbClr val="F8F8F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myDog.Bark</a:t>
            </a:r>
            <a:r>
              <a:rPr lang="en-US" sz="1200" dirty="0">
                <a:solidFill>
                  <a:srgbClr val="F8F8F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(); </a:t>
            </a:r>
            <a:r>
              <a:rPr lang="en-US" sz="1200" dirty="0">
                <a:solidFill>
                  <a:srgbClr val="D4D0A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// Output: Dog barks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6947F2-B62D-4760-89A8-745330F09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D174D-EAC4-48C8-8F03-01B95DCA166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6245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>
        <p:split/>
      </p:transition>
    </mc:Choice>
    <mc:Fallback>
      <p:transition spd="slow">
        <p:split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E5F9E-8BB6-44F5-8C75-DD7655DB3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sz="2800" dirty="0">
                <a:latin typeface="Cooper Black" panose="0208090404030B020404" pitchFamily="18" charset="0"/>
              </a:rPr>
              <a:t>Polymorphism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F72258C-A47F-40AD-9A73-986E86DFB5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837" y="1049238"/>
            <a:ext cx="3603997" cy="2888584"/>
          </a:xfrm>
        </p:spPr>
        <p:txBody>
          <a:bodyPr>
            <a:noAutofit/>
          </a:bodyPr>
          <a:lstStyle/>
          <a:p>
            <a:pPr marL="342900" marR="0" lvl="0" indent="-342900" rt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b="1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Definition</a:t>
            </a:r>
            <a:r>
              <a:rPr lang="en-US" sz="16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: The ability of different classes to be treated as instances of the same class through inheritance. It allows methods to be overridden in derived classes.</a:t>
            </a:r>
            <a:endParaRPr lang="en-US" sz="1600" dirty="0">
              <a:effectLst/>
              <a:latin typeface="Bookman Old Style" panose="020506040505050202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rt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b="1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Types</a:t>
            </a:r>
            <a:r>
              <a:rPr lang="en-US" sz="16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: </a:t>
            </a:r>
            <a:endParaRPr lang="en-US" sz="1600" dirty="0">
              <a:effectLst/>
              <a:latin typeface="Bookman Old Style" panose="020506040505050202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marR="0" lvl="1" indent="-285750" rt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600" b="1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Compile-time Polymorphism</a:t>
            </a:r>
            <a:r>
              <a:rPr lang="en-US" sz="16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(Method Overloading)</a:t>
            </a:r>
            <a:endParaRPr lang="en-US" sz="1600" dirty="0">
              <a:effectLst/>
              <a:latin typeface="Bookman Old Style" panose="02050604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 rt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600" b="1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Run-time Polymorphism</a:t>
            </a:r>
            <a:r>
              <a:rPr lang="en-US" sz="16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(Method Overriding)</a:t>
            </a:r>
            <a:r>
              <a:rPr lang="en-US" sz="16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endParaRPr lang="en-US" sz="1600" dirty="0">
              <a:effectLst/>
              <a:latin typeface="Bookman Old Style" panose="020506040505050202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C040ED-0AC9-4D25-B194-E8ACDB028FE8}"/>
              </a:ext>
            </a:extLst>
          </p:cNvPr>
          <p:cNvSpPr txBox="1"/>
          <p:nvPr/>
        </p:nvSpPr>
        <p:spPr>
          <a:xfrm>
            <a:off x="3967312" y="1507443"/>
            <a:ext cx="5005094" cy="30436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rgbClr val="DCC6E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public</a:t>
            </a:r>
            <a:r>
              <a:rPr lang="en-US" sz="1200" dirty="0">
                <a:solidFill>
                  <a:srgbClr val="F8F8F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rgbClr val="DCC6E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class</a:t>
            </a:r>
            <a:r>
              <a:rPr lang="en-US" sz="1200" dirty="0">
                <a:solidFill>
                  <a:srgbClr val="F8F8F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rgbClr val="00E0E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Bird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rgbClr val="F8F8F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{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rgbClr val="F8F8F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</a:t>
            </a:r>
            <a:r>
              <a:rPr lang="en-US" sz="1200" dirty="0">
                <a:solidFill>
                  <a:srgbClr val="DCC6E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public</a:t>
            </a:r>
            <a:r>
              <a:rPr lang="en-US" sz="1200" dirty="0">
                <a:solidFill>
                  <a:srgbClr val="F8F8F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rgbClr val="DCC6E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virtual</a:t>
            </a:r>
            <a:r>
              <a:rPr lang="en-US" sz="1200" dirty="0">
                <a:solidFill>
                  <a:srgbClr val="F8F8F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rgbClr val="DCC6E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void</a:t>
            </a:r>
            <a:r>
              <a:rPr lang="en-US" sz="1200" dirty="0">
                <a:solidFill>
                  <a:srgbClr val="F8F8F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rgbClr val="00E0E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Fly</a:t>
            </a:r>
            <a:r>
              <a:rPr lang="en-US" sz="1200" dirty="0">
                <a:solidFill>
                  <a:srgbClr val="F8F8F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() =&gt; </a:t>
            </a:r>
            <a:r>
              <a:rPr lang="en-US" sz="1200" dirty="0" err="1">
                <a:solidFill>
                  <a:srgbClr val="F8F8F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Console.WriteLine</a:t>
            </a:r>
            <a:r>
              <a:rPr lang="en-US" sz="1200" dirty="0">
                <a:solidFill>
                  <a:srgbClr val="F8F8F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1200" dirty="0">
                <a:solidFill>
                  <a:srgbClr val="ABE33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"Bird flies"</a:t>
            </a:r>
            <a:r>
              <a:rPr lang="en-US" sz="1200" dirty="0">
                <a:solidFill>
                  <a:srgbClr val="F8F8F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);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rgbClr val="F8F8F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}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rgbClr val="F8F8F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rgbClr val="DCC6E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public</a:t>
            </a:r>
            <a:r>
              <a:rPr lang="en-US" sz="1200" dirty="0">
                <a:solidFill>
                  <a:srgbClr val="F8F8F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rgbClr val="DCC6E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class</a:t>
            </a:r>
            <a:r>
              <a:rPr lang="en-US" sz="1200" dirty="0">
                <a:solidFill>
                  <a:srgbClr val="F8F8F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rgbClr val="00E0E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Sparrow</a:t>
            </a:r>
            <a:r>
              <a:rPr lang="en-US" sz="1200" dirty="0">
                <a:solidFill>
                  <a:srgbClr val="F8F8F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: </a:t>
            </a:r>
            <a:r>
              <a:rPr lang="en-US" sz="1200" dirty="0">
                <a:solidFill>
                  <a:srgbClr val="00E0E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Bird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rgbClr val="F8F8F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{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rgbClr val="F8F8F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</a:t>
            </a:r>
            <a:r>
              <a:rPr lang="en-US" sz="1200" dirty="0">
                <a:solidFill>
                  <a:srgbClr val="DCC6E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public</a:t>
            </a:r>
            <a:r>
              <a:rPr lang="en-US" sz="1200" dirty="0">
                <a:solidFill>
                  <a:srgbClr val="F8F8F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rgbClr val="DCC6E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override</a:t>
            </a:r>
            <a:r>
              <a:rPr lang="en-US" sz="1200" dirty="0">
                <a:solidFill>
                  <a:srgbClr val="F8F8F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rgbClr val="DCC6E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void</a:t>
            </a:r>
            <a:r>
              <a:rPr lang="en-US" sz="1200" dirty="0">
                <a:solidFill>
                  <a:srgbClr val="F8F8F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rgbClr val="00E0E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Fly</a:t>
            </a:r>
            <a:r>
              <a:rPr lang="en-US" sz="1200" dirty="0">
                <a:solidFill>
                  <a:srgbClr val="F8F8F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() =&gt; </a:t>
            </a:r>
            <a:r>
              <a:rPr lang="en-US" sz="1200" dirty="0" err="1">
                <a:solidFill>
                  <a:srgbClr val="F8F8F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Console.WriteLine</a:t>
            </a:r>
            <a:r>
              <a:rPr lang="en-US" sz="1200" dirty="0">
                <a:solidFill>
                  <a:srgbClr val="F8F8F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1200" dirty="0">
                <a:solidFill>
                  <a:srgbClr val="ABE33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"Sparrow flies quickly"</a:t>
            </a:r>
            <a:r>
              <a:rPr lang="en-US" sz="1200" dirty="0">
                <a:solidFill>
                  <a:srgbClr val="F8F8F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);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rgbClr val="F8F8F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}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rgbClr val="F8F8F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rgbClr val="D4D0A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// Usage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rgbClr val="F8F8F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Bird </a:t>
            </a:r>
            <a:r>
              <a:rPr lang="en-US" sz="1200" dirty="0" err="1">
                <a:solidFill>
                  <a:srgbClr val="F8F8F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myBird</a:t>
            </a:r>
            <a:r>
              <a:rPr lang="en-US" sz="1200" dirty="0">
                <a:solidFill>
                  <a:srgbClr val="F8F8F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= </a:t>
            </a:r>
            <a:r>
              <a:rPr lang="en-US" sz="1200" dirty="0">
                <a:solidFill>
                  <a:srgbClr val="DCC6E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new</a:t>
            </a:r>
            <a:r>
              <a:rPr lang="en-US" sz="1200" dirty="0">
                <a:solidFill>
                  <a:srgbClr val="F8F8F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Sparrow();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solidFill>
                  <a:srgbClr val="F8F8F2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 </a:t>
            </a:r>
            <a:r>
              <a:rPr lang="en-US" sz="1200" dirty="0" err="1">
                <a:solidFill>
                  <a:srgbClr val="F8F8F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myBird.Fly</a:t>
            </a:r>
            <a:r>
              <a:rPr lang="en-US" sz="1200" dirty="0">
                <a:solidFill>
                  <a:srgbClr val="F8F8F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(); </a:t>
            </a:r>
            <a:r>
              <a:rPr lang="en-US" sz="1200" dirty="0">
                <a:solidFill>
                  <a:srgbClr val="D4D0A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// Output: Sparrow flies quickly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1CFA5F-B945-4D6D-9201-4EF7DE291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D174D-EAC4-48C8-8F03-01B95DCA166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8764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>
        <p:split/>
      </p:transition>
    </mc:Choice>
    <mc:Fallback>
      <p:transition spd="slow">
        <p:split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E5F9E-8BB6-44F5-8C75-DD7655DB3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sz="2800" dirty="0">
                <a:latin typeface="Cooper Black" panose="0208090404030B020404" pitchFamily="18" charset="0"/>
              </a:rPr>
              <a:t>Access Modifiers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F72258C-A47F-40AD-9A73-986E86DFB5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837" y="1049238"/>
            <a:ext cx="3603997" cy="2888584"/>
          </a:xfrm>
        </p:spPr>
        <p:txBody>
          <a:bodyPr>
            <a:noAutofit/>
          </a:bodyPr>
          <a:lstStyle/>
          <a:p>
            <a:pPr marL="342900" marR="0" lvl="0" indent="-342900" rt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400" b="1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Definition</a:t>
            </a:r>
            <a:r>
              <a:rPr lang="en-US" sz="14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: Keywords that set the accessibility of classes, methods, and other members.</a:t>
            </a:r>
            <a:endParaRPr lang="en-US" sz="1400" dirty="0">
              <a:effectLst/>
              <a:latin typeface="Bookman Old Style" panose="020506040505050202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rt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400" b="1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Types</a:t>
            </a:r>
            <a:r>
              <a:rPr lang="en-US" sz="14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: </a:t>
            </a:r>
            <a:endParaRPr lang="en-US" sz="1400" dirty="0">
              <a:effectLst/>
              <a:latin typeface="Bookman Old Style" panose="020506040505050202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marR="0" lvl="1" indent="-285750" rt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b="1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US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Accessible from anywhere.</a:t>
            </a:r>
            <a:endParaRPr lang="en-US" dirty="0">
              <a:effectLst/>
              <a:latin typeface="Bookman Old Style" panose="02050604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 rt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b="1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  <a:r>
              <a:rPr lang="en-US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Accessible only within the same class.</a:t>
            </a:r>
            <a:endParaRPr lang="en-US" dirty="0">
              <a:effectLst/>
              <a:latin typeface="Bookman Old Style" panose="02050604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 rt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b="1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protected</a:t>
            </a:r>
            <a:r>
              <a:rPr lang="en-US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Accessible within the same class and by derived classes.</a:t>
            </a:r>
            <a:endParaRPr lang="en-US" dirty="0">
              <a:effectLst/>
              <a:latin typeface="Bookman Old Style" panose="02050604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 rt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b="1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internal</a:t>
            </a:r>
            <a:r>
              <a:rPr lang="en-US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Accessible within the same assembly.</a:t>
            </a:r>
            <a:endParaRPr lang="en-US" dirty="0">
              <a:effectLst/>
              <a:latin typeface="Bookman Old Style" panose="02050604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C040ED-0AC9-4D25-B194-E8ACDB028FE8}"/>
              </a:ext>
            </a:extLst>
          </p:cNvPr>
          <p:cNvSpPr txBox="1"/>
          <p:nvPr/>
        </p:nvSpPr>
        <p:spPr>
          <a:xfrm>
            <a:off x="3967312" y="1507443"/>
            <a:ext cx="5005094" cy="246054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rgbClr val="DCC6E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public</a:t>
            </a:r>
            <a:r>
              <a:rPr lang="en-US" sz="1200" dirty="0">
                <a:solidFill>
                  <a:srgbClr val="F8F8F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rgbClr val="DCC6E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class</a:t>
            </a:r>
            <a:r>
              <a:rPr lang="en-US" sz="1200" dirty="0">
                <a:solidFill>
                  <a:srgbClr val="F8F8F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rgbClr val="00E0E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Person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rgbClr val="F8F8F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{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rgbClr val="F8F8F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</a:t>
            </a:r>
            <a:r>
              <a:rPr lang="en-US" sz="1200" dirty="0">
                <a:solidFill>
                  <a:srgbClr val="DCC6E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private</a:t>
            </a:r>
            <a:r>
              <a:rPr lang="en-US" sz="1200" dirty="0">
                <a:solidFill>
                  <a:srgbClr val="F8F8F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rgbClr val="F5AB3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string</a:t>
            </a:r>
            <a:r>
              <a:rPr lang="en-US" sz="1200" dirty="0">
                <a:solidFill>
                  <a:srgbClr val="F8F8F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name; </a:t>
            </a:r>
            <a:r>
              <a:rPr lang="en-US" sz="1200" dirty="0">
                <a:solidFill>
                  <a:srgbClr val="D4D0A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// Private field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rgbClr val="F8F8F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</a:t>
            </a:r>
            <a:r>
              <a:rPr lang="en-US" sz="1200" dirty="0">
                <a:solidFill>
                  <a:srgbClr val="DCC6E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public</a:t>
            </a:r>
            <a:r>
              <a:rPr lang="en-US" sz="1200" dirty="0">
                <a:solidFill>
                  <a:srgbClr val="F8F8F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rgbClr val="F5AB3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int</a:t>
            </a:r>
            <a:r>
              <a:rPr lang="en-US" sz="1200" dirty="0">
                <a:solidFill>
                  <a:srgbClr val="F8F8F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Age { </a:t>
            </a:r>
            <a:r>
              <a:rPr lang="en-US" sz="1200" dirty="0">
                <a:solidFill>
                  <a:srgbClr val="DCC6E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get</a:t>
            </a:r>
            <a:r>
              <a:rPr lang="en-US" sz="1200" dirty="0">
                <a:solidFill>
                  <a:srgbClr val="F8F8F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; </a:t>
            </a:r>
            <a:r>
              <a:rPr lang="en-US" sz="1200" dirty="0">
                <a:solidFill>
                  <a:srgbClr val="DCC6E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set</a:t>
            </a:r>
            <a:r>
              <a:rPr lang="en-US" sz="1200" dirty="0">
                <a:solidFill>
                  <a:srgbClr val="F8F8F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; } </a:t>
            </a:r>
            <a:r>
              <a:rPr lang="en-US" sz="1200" dirty="0">
                <a:solidFill>
                  <a:srgbClr val="D4D0A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// Public property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rgbClr val="F8F8F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rgbClr val="F8F8F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</a:t>
            </a:r>
            <a:r>
              <a:rPr lang="en-US" sz="1200" dirty="0">
                <a:solidFill>
                  <a:srgbClr val="DCC6E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protected</a:t>
            </a:r>
            <a:r>
              <a:rPr lang="en-US" sz="1200" dirty="0">
                <a:solidFill>
                  <a:srgbClr val="F8F8F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rgbClr val="DCC6E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void</a:t>
            </a:r>
            <a:r>
              <a:rPr lang="en-US" sz="1200" dirty="0">
                <a:solidFill>
                  <a:srgbClr val="F8F8F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rgbClr val="00E0E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SetName</a:t>
            </a:r>
            <a:r>
              <a:rPr lang="en-US" sz="1200" dirty="0">
                <a:solidFill>
                  <a:srgbClr val="F8F8F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1200" dirty="0">
                <a:solidFill>
                  <a:srgbClr val="F5AB3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string </a:t>
            </a:r>
            <a:r>
              <a:rPr lang="en-US" sz="1200" dirty="0" err="1">
                <a:solidFill>
                  <a:srgbClr val="F5AB3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newName</a:t>
            </a:r>
            <a:r>
              <a:rPr lang="en-US" sz="1200" dirty="0">
                <a:solidFill>
                  <a:srgbClr val="F8F8F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) </a:t>
            </a:r>
            <a:r>
              <a:rPr lang="en-US" sz="1200" dirty="0">
                <a:solidFill>
                  <a:srgbClr val="D4D0A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// Protected method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rgbClr val="F8F8F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{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rgbClr val="F8F8F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    name = </a:t>
            </a:r>
            <a:r>
              <a:rPr lang="en-US" sz="1200" dirty="0" err="1">
                <a:solidFill>
                  <a:srgbClr val="F8F8F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newName</a:t>
            </a:r>
            <a:r>
              <a:rPr lang="en-US" sz="1200" dirty="0">
                <a:solidFill>
                  <a:srgbClr val="F8F8F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;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rgbClr val="F8F8F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}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rgbClr val="F8F8F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}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827406-4B22-41C9-84E1-3C2DDBA81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D174D-EAC4-48C8-8F03-01B95DCA166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0309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>
        <p:split/>
      </p:transition>
    </mc:Choice>
    <mc:Fallback>
      <p:transition spd="slow">
        <p:split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E5F9E-8BB6-44F5-8C75-DD7655DB3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sz="2800" dirty="0">
                <a:latin typeface="Cooper Black" panose="0208090404030B020404" pitchFamily="18" charset="0"/>
              </a:rPr>
              <a:t>Conclusion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F72258C-A47F-40AD-9A73-986E86DFB5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1700" y="820635"/>
            <a:ext cx="8520600" cy="3416400"/>
          </a:xfrm>
        </p:spPr>
        <p:txBody>
          <a:bodyPr>
            <a:noAutofit/>
          </a:bodyPr>
          <a:lstStyle/>
          <a:p>
            <a:pPr marL="342900" marR="0" lvl="0" indent="-342900" rt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b="1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Summary</a:t>
            </a:r>
            <a:r>
              <a:rPr lang="en-US" sz="16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: </a:t>
            </a:r>
            <a:endParaRPr lang="en-US" sz="1600" dirty="0">
              <a:effectLst/>
              <a:latin typeface="Bookman Old Style" panose="020506040505050202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marR="0" lvl="1" indent="-285750" rt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6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</a:rPr>
              <a:t>Covered core C# concepts: variables, data types, control structures, and LINQ. </a:t>
            </a:r>
            <a:endParaRPr lang="en-US" sz="1600" dirty="0">
              <a:effectLst/>
              <a:latin typeface="Bookman Old Style" panose="0205060405050502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marR="0" lvl="1" indent="-285750" rt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6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</a:rPr>
              <a:t>Emphasized the differences between value and reference types</a:t>
            </a:r>
            <a:endParaRPr lang="en-US" sz="1600" dirty="0">
              <a:effectLst/>
              <a:latin typeface="Bookman Old Style" panose="0205060405050502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marR="0" lvl="1" indent="-285750" rt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6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Reviewed core OOP concepts: Classes, encapsulation, inheritance, polymorphism, and access modifiers.</a:t>
            </a:r>
            <a:endParaRPr lang="en-US" sz="1600" dirty="0">
              <a:effectLst/>
              <a:latin typeface="Bookman Old Style" panose="02050604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 rt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6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Highlighted how these principles enhance code organization, reusability, and maintainability.</a:t>
            </a:r>
            <a:endParaRPr lang="en-US" sz="1600" dirty="0">
              <a:effectLst/>
              <a:latin typeface="Bookman Old Style" panose="02050604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rt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b="1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Next Steps</a:t>
            </a:r>
            <a:r>
              <a:rPr lang="en-US" sz="16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: </a:t>
            </a:r>
            <a:endParaRPr lang="en-US" sz="1600" dirty="0">
              <a:effectLst/>
              <a:latin typeface="Bookman Old Style" panose="020506040505050202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marR="0" lvl="1" indent="-285750" rt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6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Explore more advanced OOP concepts: Interfaces, abstract classes, design patterns.</a:t>
            </a:r>
            <a:endParaRPr lang="en-US" sz="1600" dirty="0">
              <a:effectLst/>
              <a:latin typeface="Bookman Old Style" panose="02050604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 rt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6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Recommended resources: Microsoft documentation, OOP tutorials, and coding practice platforms.</a:t>
            </a:r>
            <a:endParaRPr lang="en-US" sz="1600" dirty="0">
              <a:effectLst/>
              <a:latin typeface="Bookman Old Style" panose="02050604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B4F895-0F52-471D-91A7-F20DED0C1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D174D-EAC4-48C8-8F03-01B95DCA166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557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>
        <p:split/>
      </p:transition>
    </mc:Choice>
    <mc:Fallback>
      <p:transition spd="slow">
        <p:split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38"/>
          <p:cNvSpPr txBox="1">
            <a:spLocks noGrp="1"/>
          </p:cNvSpPr>
          <p:nvPr>
            <p:ph type="title"/>
          </p:nvPr>
        </p:nvSpPr>
        <p:spPr>
          <a:xfrm>
            <a:off x="5548225" y="2230950"/>
            <a:ext cx="3062100" cy="68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>
                <a:solidFill>
                  <a:schemeClr val="lt1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شــــــكــــرًا لكــــــم</a:t>
            </a:r>
            <a:endParaRPr sz="4000" b="1">
              <a:solidFill>
                <a:schemeClr val="lt1"/>
              </a:solidFill>
              <a:latin typeface="IBM Plex Sans Arabic"/>
              <a:ea typeface="IBM Plex Sans Arabic"/>
              <a:cs typeface="IBM Plex Sans Arabic"/>
              <a:sym typeface="IBM Plex Sans Arabic"/>
            </a:endParaRPr>
          </a:p>
        </p:txBody>
      </p:sp>
      <p:sp>
        <p:nvSpPr>
          <p:cNvPr id="584" name="Google Shape;584;p38"/>
          <p:cNvSpPr txBox="1">
            <a:spLocks noGrp="1"/>
          </p:cNvSpPr>
          <p:nvPr>
            <p:ph type="ctrTitle" idx="4294967295"/>
          </p:nvPr>
        </p:nvSpPr>
        <p:spPr>
          <a:xfrm>
            <a:off x="4166050" y="2870075"/>
            <a:ext cx="4444200" cy="57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900" b="1">
                <a:solidFill>
                  <a:schemeClr val="lt1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THANK YOU</a:t>
            </a:r>
            <a:endParaRPr sz="2900" b="1">
              <a:solidFill>
                <a:schemeClr val="lt1"/>
              </a:solidFill>
              <a:latin typeface="IBM Plex Sans Arabic"/>
              <a:ea typeface="IBM Plex Sans Arabic"/>
              <a:cs typeface="IBM Plex Sans Arabic"/>
              <a:sym typeface="IBM Plex Sans Arabic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>
        <p:split/>
      </p:transition>
    </mc:Choice>
    <mc:Fallback>
      <p:transition spd="slow">
        <p:split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63;p20">
            <a:extLst>
              <a:ext uri="{FF2B5EF4-FFF2-40B4-BE49-F238E27FC236}">
                <a16:creationId xmlns:a16="http://schemas.microsoft.com/office/drawing/2014/main" id="{2DF4B5BD-E692-4E5C-990C-5D6E3AFF8144}"/>
              </a:ext>
            </a:extLst>
          </p:cNvPr>
          <p:cNvSpPr txBox="1">
            <a:spLocks/>
          </p:cNvSpPr>
          <p:nvPr/>
        </p:nvSpPr>
        <p:spPr>
          <a:xfrm>
            <a:off x="1694792" y="1504000"/>
            <a:ext cx="6649107" cy="196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dk1"/>
              </a:buClr>
              <a:buSzPts val="990"/>
            </a:pPr>
            <a:r>
              <a:rPr lang="en-US" sz="4800" b="1" dirty="0">
                <a:solidFill>
                  <a:srgbClr val="EEEDED"/>
                </a:solidFill>
                <a:latin typeface="Cooper Black" panose="0208090404030B020404" pitchFamily="18" charset="0"/>
              </a:rPr>
              <a:t>Installation Fest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>
        <p:split/>
      </p:transition>
    </mc:Choice>
    <mc:Fallback>
      <p:transition spd="slow">
        <p:spli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E5F9E-8BB6-44F5-8C75-DD7655DB3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>
                <a:latin typeface="Cooper Black" panose="0208090404030B020404" pitchFamily="18" charset="0"/>
                <a:cs typeface="Times New Roman" panose="02020603050405020304" pitchFamily="18" charset="0"/>
              </a:rPr>
              <a:t>Installation of Required Tools</a:t>
            </a:r>
            <a:r>
              <a:rPr lang="en-US" dirty="0"/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D12A20-4A6B-451C-BE0F-AF022D8F82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/>
            <a:r>
              <a:rPr lang="en-US" dirty="0">
                <a:latin typeface="Bookman Old Style" panose="02050604050505020204" pitchFamily="18" charset="0"/>
              </a:rPr>
              <a:t>.NET Framework 4.5</a:t>
            </a:r>
          </a:p>
          <a:p>
            <a:pPr rtl="0"/>
            <a:r>
              <a:rPr lang="en-US" dirty="0">
                <a:latin typeface="Bookman Old Style" panose="02050604050505020204" pitchFamily="18" charset="0"/>
              </a:rPr>
              <a:t>MS Visual Studio .NET</a:t>
            </a:r>
          </a:p>
          <a:p>
            <a:pPr rtl="0"/>
            <a:r>
              <a:rPr lang="en-US" dirty="0">
                <a:latin typeface="Bookman Old Style" panose="02050604050505020204" pitchFamily="18" charset="0"/>
              </a:rPr>
              <a:t>MS SQL Server (2016) for Databases (Can install in later stage)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472C37-E784-4A7C-B874-B16C5F59D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D174D-EAC4-48C8-8F03-01B95DCA166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6507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>
        <p:split/>
      </p:transition>
    </mc:Choice>
    <mc:Fallback>
      <p:transition spd="slow">
        <p:split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0"/>
          <p:cNvSpPr txBox="1">
            <a:spLocks noGrp="1"/>
          </p:cNvSpPr>
          <p:nvPr>
            <p:ph type="title"/>
          </p:nvPr>
        </p:nvSpPr>
        <p:spPr>
          <a:xfrm>
            <a:off x="1694792" y="1504000"/>
            <a:ext cx="6649107" cy="196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 sz="4800" b="1" dirty="0">
                <a:solidFill>
                  <a:srgbClr val="EEEDED"/>
                </a:solidFill>
                <a:latin typeface="Cooper Black" panose="0208090404030B020404" pitchFamily="18" charset="0"/>
              </a:rPr>
              <a:t>Getting Started with C#</a:t>
            </a:r>
            <a:endParaRPr sz="4800" b="1" dirty="0">
              <a:solidFill>
                <a:srgbClr val="EEEDED"/>
              </a:solidFill>
              <a:latin typeface="Cooper Black" panose="0208090404030B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54195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>
        <p:split/>
      </p:transition>
    </mc:Choice>
    <mc:Fallback>
      <p:transition spd="slow">
        <p:split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E5F9E-8BB6-44F5-8C75-DD7655DB3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>
                <a:latin typeface="Cooper Black" panose="0208090404030B020404" pitchFamily="18" charset="0"/>
                <a:cs typeface="Times New Roman" panose="02020603050405020304" pitchFamily="18" charset="0"/>
              </a:rPr>
              <a:t>Hello World From C#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D12A20-4A6B-451C-BE0F-AF022D8F82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/>
            <a:r>
              <a:rPr lang="en-US" dirty="0">
                <a:latin typeface="Bookman Old Style" panose="02050604050505020204" pitchFamily="18" charset="0"/>
              </a:rPr>
              <a:t>First Program using C#</a:t>
            </a:r>
          </a:p>
          <a:p>
            <a:pPr rtl="0"/>
            <a:r>
              <a:rPr lang="en-US" dirty="0">
                <a:latin typeface="Bookman Old Style" panose="02050604050505020204" pitchFamily="18" charset="0"/>
              </a:rPr>
              <a:t>Start with basics</a:t>
            </a:r>
          </a:p>
          <a:p>
            <a:pPr rtl="0"/>
            <a:r>
              <a:rPr lang="en-US" dirty="0">
                <a:latin typeface="Bookman Old Style" panose="02050604050505020204" pitchFamily="18" charset="0"/>
              </a:rPr>
              <a:t>Console Application</a:t>
            </a:r>
          </a:p>
          <a:p>
            <a:pPr rtl="0"/>
            <a:r>
              <a:rPr lang="en-US" dirty="0">
                <a:latin typeface="Bookman Old Style" panose="02050604050505020204" pitchFamily="18" charset="0"/>
              </a:rPr>
              <a:t>Understand flow of the program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4C596A-D505-47F6-9BE5-D57CCA75D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D174D-EAC4-48C8-8F03-01B95DCA166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0533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>
        <p:split/>
      </p:transition>
    </mc:Choice>
    <mc:Fallback>
      <p:transition spd="slow">
        <p:split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6"/>
          <p:cNvPicPr preferRelativeResize="0"/>
          <p:nvPr/>
        </p:nvPicPr>
        <p:blipFill>
          <a:blip r:embed="rId3">
            <a:alphaModFix amt="60000"/>
          </a:blip>
          <a:stretch>
            <a:fillRect/>
          </a:stretch>
        </p:blipFill>
        <p:spPr>
          <a:xfrm>
            <a:off x="3544650" y="177900"/>
            <a:ext cx="5408998" cy="2070775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6"/>
          <p:cNvSpPr txBox="1">
            <a:spLocks noGrp="1"/>
          </p:cNvSpPr>
          <p:nvPr>
            <p:ph type="title"/>
          </p:nvPr>
        </p:nvSpPr>
        <p:spPr>
          <a:xfrm>
            <a:off x="1385100" y="440200"/>
            <a:ext cx="6373800" cy="48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00" dirty="0">
                <a:solidFill>
                  <a:srgbClr val="4F29B7"/>
                </a:solidFill>
                <a:latin typeface="Cooper Black" panose="0208090404030B020404" pitchFamily="18" charset="0"/>
                <a:ea typeface="IBM Plex Sans Arabic SemiBold"/>
                <a:cs typeface="IBM Plex Sans Arabic SemiBold"/>
                <a:sym typeface="IBM Plex Sans Arabic SemiBold"/>
              </a:rPr>
              <a:t>Refreshing the Basics</a:t>
            </a:r>
            <a:endParaRPr sz="2800" dirty="0">
              <a:solidFill>
                <a:srgbClr val="4F29B7"/>
              </a:solidFill>
              <a:latin typeface="Cooper Black" panose="0208090404030B020404" pitchFamily="18" charset="0"/>
              <a:ea typeface="IBM Plex Sans Arabic SemiBold"/>
              <a:cs typeface="IBM Plex Sans Arabic SemiBold"/>
              <a:sym typeface="IBM Plex Sans Arabic SemiBold"/>
            </a:endParaRPr>
          </a:p>
        </p:txBody>
      </p:sp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9D629DD4-9C07-4D74-80B3-A6D389A588D6}"/>
              </a:ext>
            </a:extLst>
          </p:cNvPr>
          <p:cNvSpPr txBox="1">
            <a:spLocks/>
          </p:cNvSpPr>
          <p:nvPr/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IBM Plex Sans Arabic"/>
              <a:buChar char="●"/>
              <a:defRPr sz="1800" b="0" i="0" u="none" strike="noStrike" cap="none">
                <a:solidFill>
                  <a:srgbClr val="424242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defRPr>
            </a:lvl1pPr>
            <a:lvl2pPr marL="914400" marR="0" lvl="1" indent="-317500" algn="l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IBM Plex Sans Arabic"/>
              <a:buChar char="○"/>
              <a:defRPr sz="1400" b="0" i="0" u="none" strike="noStrike" cap="none">
                <a:solidFill>
                  <a:srgbClr val="424242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defRPr>
            </a:lvl2pPr>
            <a:lvl3pPr marL="1371600" marR="0" lvl="2" indent="-317500" algn="l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IBM Plex Sans Arabic"/>
              <a:buChar char="■"/>
              <a:defRPr sz="1400" b="0" i="0" u="none" strike="noStrike" cap="none">
                <a:solidFill>
                  <a:srgbClr val="424242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defRPr>
            </a:lvl3pPr>
            <a:lvl4pPr marL="1828800" marR="0" lvl="3" indent="-317500" algn="l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IBM Plex Sans Arabic"/>
              <a:buChar char="●"/>
              <a:defRPr sz="1400" b="0" i="0" u="none" strike="noStrike" cap="none">
                <a:solidFill>
                  <a:srgbClr val="424242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defRPr>
            </a:lvl4pPr>
            <a:lvl5pPr marL="2286000" marR="0" lvl="4" indent="-317500" algn="l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IBM Plex Sans Arabic"/>
              <a:buChar char="○"/>
              <a:defRPr sz="1400" b="0" i="0" u="none" strike="noStrike" cap="none">
                <a:solidFill>
                  <a:srgbClr val="424242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defRPr>
            </a:lvl5pPr>
            <a:lvl6pPr marL="2743200" marR="0" lvl="5" indent="-317500" algn="l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IBM Plex Sans Arabic"/>
              <a:buChar char="■"/>
              <a:defRPr sz="1400" b="0" i="0" u="none" strike="noStrike" cap="none">
                <a:solidFill>
                  <a:srgbClr val="424242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defRPr>
            </a:lvl6pPr>
            <a:lvl7pPr marL="3200400" marR="0" lvl="6" indent="-317500" algn="l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IBM Plex Sans Arabic"/>
              <a:buChar char="●"/>
              <a:defRPr sz="1400" b="0" i="0" u="none" strike="noStrike" cap="none">
                <a:solidFill>
                  <a:srgbClr val="424242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defRPr>
            </a:lvl7pPr>
            <a:lvl8pPr marL="3657600" marR="0" lvl="7" indent="-317500" algn="l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IBM Plex Sans Arabic"/>
              <a:buChar char="○"/>
              <a:defRPr sz="1400" b="0" i="0" u="none" strike="noStrike" cap="none">
                <a:solidFill>
                  <a:srgbClr val="424242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defRPr>
            </a:lvl8pPr>
            <a:lvl9pPr marL="4114800" marR="0" lvl="8" indent="-317500" algn="l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IBM Plex Sans Arabic"/>
              <a:buChar char="■"/>
              <a:defRPr sz="1400" b="0" i="0" u="none" strike="noStrike" cap="none">
                <a:solidFill>
                  <a:srgbClr val="424242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defRPr>
            </a:lvl9pPr>
          </a:lstStyle>
          <a:p>
            <a:pPr rtl="0"/>
            <a:r>
              <a:rPr lang="en-US" sz="2400" dirty="0">
                <a:latin typeface="Bookman Old Style" panose="02050604050505020204" pitchFamily="18" charset="0"/>
              </a:rPr>
              <a:t>First Program using C#</a:t>
            </a:r>
          </a:p>
          <a:p>
            <a:pPr rtl="0"/>
            <a:r>
              <a:rPr lang="en-US" sz="2400" dirty="0">
                <a:latin typeface="Bookman Old Style" panose="02050604050505020204" pitchFamily="18" charset="0"/>
              </a:rPr>
              <a:t>Start with basics</a:t>
            </a:r>
          </a:p>
          <a:p>
            <a:pPr rtl="0"/>
            <a:r>
              <a:rPr lang="en-US" sz="2400" dirty="0">
                <a:latin typeface="Bookman Old Style" panose="02050604050505020204" pitchFamily="18" charset="0"/>
              </a:rPr>
              <a:t>Console Application</a:t>
            </a:r>
          </a:p>
          <a:p>
            <a:pPr rtl="0"/>
            <a:r>
              <a:rPr lang="en-US" sz="2400" dirty="0">
                <a:latin typeface="Bookman Old Style" panose="02050604050505020204" pitchFamily="18" charset="0"/>
              </a:rPr>
              <a:t>Understand flow of the program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E4842E-1269-406F-ACFA-00ADC0A2FB1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345252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>
        <p:split/>
      </p:transition>
    </mc:Choice>
    <mc:Fallback>
      <p:transition spd="slow">
        <p:split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E5F9E-8BB6-44F5-8C75-DD7655DB3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sz="2800" dirty="0">
                <a:latin typeface="Cooper Black" panose="0208090404030B020404" pitchFamily="18" charset="0"/>
              </a:rPr>
              <a:t>Introduction to C#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E78B11E3-C2E9-4155-9D9A-0E447F5EFAC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11700" y="1198682"/>
            <a:ext cx="8824852" cy="3323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Overview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 C# is a modern, object-oriented programming language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2400" dirty="0">
                <a:solidFill>
                  <a:schemeClr val="tx1"/>
                </a:solidFill>
                <a:latin typeface="Bookman Old Style" panose="020506040505050202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developed by Microsoft.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 It is part of the .NET ecosystem.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Key Features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 Strongly typed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 Automatic memory management (Garbage Collection)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 Support for asynchronous programming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ookman Old Style" panose="02050604050505020204" pitchFamily="18" charset="0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6B3F79F-AD44-4D7F-8111-F5A5204F0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D174D-EAC4-48C8-8F03-01B95DCA166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5118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>
        <p:split/>
      </p:transition>
    </mc:Choice>
    <mc:Fallback>
      <p:transition spd="slow">
        <p:split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E5F9E-8BB6-44F5-8C75-DD7655DB3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sz="2800" dirty="0">
                <a:latin typeface="Cooper Black" panose="0208090404030B020404" pitchFamily="18" charset="0"/>
                <a:cs typeface="Times New Roman" panose="02020603050405020304" pitchFamily="18" charset="0"/>
              </a:rPr>
              <a:t>Variables</a:t>
            </a:r>
            <a:endParaRPr lang="en-US" sz="2800" dirty="0"/>
          </a:p>
        </p:txBody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9CFB1449-4784-45F7-A7B5-4327DFF28F1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63320" y="941830"/>
            <a:ext cx="9068508" cy="18466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Definition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: Variables are symbols that store data values.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 Declaration and Initialization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 Can be declared with a type or inferred with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C0C0C0"/>
                </a:highlight>
                <a:latin typeface="Bookman Old Style" panose="02050604050505020204" pitchFamily="18" charset="0"/>
              </a:rPr>
              <a:t>var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400" dirty="0">
                <a:solidFill>
                  <a:schemeClr val="tx1"/>
                </a:solidFill>
                <a:latin typeface="Bookman Old Style" panose="02050604050505020204" pitchFamily="18" charset="0"/>
              </a:rPr>
              <a:t> </a:t>
            </a:r>
            <a:r>
              <a:rPr lang="en-US" altLang="en-US" sz="2400" b="1" dirty="0">
                <a:solidFill>
                  <a:schemeClr val="tx1"/>
                </a:solidFill>
                <a:latin typeface="Bookman Old Style" panose="02050604050505020204" pitchFamily="18" charset="0"/>
              </a:rPr>
              <a:t>Example Code:</a:t>
            </a: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ookman Old Style" panose="020506040505050202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D503956-C471-4105-8F38-B7FC9365F9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2830" y="2994998"/>
            <a:ext cx="5600700" cy="1247775"/>
          </a:xfrm>
          <a:prstGeom prst="rect">
            <a:avLst/>
          </a:prstGeom>
        </p:spPr>
      </p:pic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A0F988BD-104C-4118-9049-9D4097515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D174D-EAC4-48C8-8F03-01B95DCA166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3334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>
        <p:split/>
      </p:transition>
    </mc:Choice>
    <mc:Fallback>
      <p:transition spd="slow">
        <p:split/>
      </p:transition>
    </mc:Fallback>
  </mc:AlternateContent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1482</Words>
  <Application>Microsoft Office PowerPoint</Application>
  <PresentationFormat>On-screen Show (16:9)</PresentationFormat>
  <Paragraphs>262</Paragraphs>
  <Slides>27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9" baseType="lpstr">
      <vt:lpstr>IBM Plex Sans Arabic</vt:lpstr>
      <vt:lpstr>IBM Plex Sans Arabic Medium</vt:lpstr>
      <vt:lpstr>Times New Roman</vt:lpstr>
      <vt:lpstr>Calibri</vt:lpstr>
      <vt:lpstr>Cooper Black</vt:lpstr>
      <vt:lpstr>Tajawal</vt:lpstr>
      <vt:lpstr>Bookman Old Style</vt:lpstr>
      <vt:lpstr>Symbol</vt:lpstr>
      <vt:lpstr>Arial</vt:lpstr>
      <vt:lpstr>IBM Plex Sans Medium</vt:lpstr>
      <vt:lpstr>Courier New</vt:lpstr>
      <vt:lpstr>Simple Light</vt:lpstr>
      <vt:lpstr>ASP.NET MVC 5</vt:lpstr>
      <vt:lpstr>Contents </vt:lpstr>
      <vt:lpstr>PowerPoint Presentation</vt:lpstr>
      <vt:lpstr>Installation of Required Tools </vt:lpstr>
      <vt:lpstr>Getting Started with C#</vt:lpstr>
      <vt:lpstr>Hello World From C#</vt:lpstr>
      <vt:lpstr>Refreshing the Basics</vt:lpstr>
      <vt:lpstr>Introduction to C#</vt:lpstr>
      <vt:lpstr>Variables</vt:lpstr>
      <vt:lpstr>Data Types</vt:lpstr>
      <vt:lpstr>Value vs Reference Types</vt:lpstr>
      <vt:lpstr>Value vs Reference Types</vt:lpstr>
      <vt:lpstr>Arrays</vt:lpstr>
      <vt:lpstr>Introduction to LINQ</vt:lpstr>
      <vt:lpstr>Control Structures - If-Else</vt:lpstr>
      <vt:lpstr>Control Structures - Switch</vt:lpstr>
      <vt:lpstr>Loops</vt:lpstr>
      <vt:lpstr>Object Oriented Programming</vt:lpstr>
      <vt:lpstr>Overview of Object-Oriented Programming</vt:lpstr>
      <vt:lpstr>Basic Walkthrough of OOP</vt:lpstr>
      <vt:lpstr>Classes and Libraries </vt:lpstr>
      <vt:lpstr>Encapsulation</vt:lpstr>
      <vt:lpstr>Inheritance </vt:lpstr>
      <vt:lpstr>Polymorphism</vt:lpstr>
      <vt:lpstr>Access Modifiers</vt:lpstr>
      <vt:lpstr>Conclusion</vt:lpstr>
      <vt:lpstr>شــــــكــــرًا لكــــــم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MVC 5</dc:title>
  <cp:lastModifiedBy>Assad Mehmood</cp:lastModifiedBy>
  <cp:revision>18</cp:revision>
  <dcterms:modified xsi:type="dcterms:W3CDTF">2025-09-14T15:23:34Z</dcterms:modified>
</cp:coreProperties>
</file>