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  <p:sldMasterId id="2147483736" r:id="rId2"/>
  </p:sldMasterIdLst>
  <p:notesMasterIdLst>
    <p:notesMasterId r:id="rId10"/>
  </p:notesMasterIdLst>
  <p:sldIdLst>
    <p:sldId id="256" r:id="rId3"/>
    <p:sldId id="260" r:id="rId4"/>
    <p:sldId id="263" r:id="rId5"/>
    <p:sldId id="264" r:id="rId6"/>
    <p:sldId id="259" r:id="rId7"/>
    <p:sldId id="265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C49BD-8535-458B-AB49-9E99CAAE0E7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44A1E-4771-44A5-8F26-3CA82510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60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2E2218-332F-2046-8919-12C975A973BC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220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9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7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5337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86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4220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21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4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42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5038" y="5497350"/>
            <a:ext cx="9285171" cy="557036"/>
          </a:xfrm>
        </p:spPr>
        <p:txBody>
          <a:bodyPr>
            <a:no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5038" y="6054386"/>
            <a:ext cx="9285171" cy="525236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17741" y="2064772"/>
            <a:ext cx="6402467" cy="192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42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6" y="1460502"/>
            <a:ext cx="9036422" cy="4486429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289400" y="823731"/>
            <a:ext cx="11634376" cy="409421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633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05" y="3146972"/>
            <a:ext cx="11036968" cy="712745"/>
          </a:xfrm>
        </p:spPr>
        <p:txBody>
          <a:bodyPr anchor="t">
            <a:normAutofit/>
          </a:bodyPr>
          <a:lstStyle>
            <a:lvl1pPr algn="ctr">
              <a:defRPr sz="3200" b="1" i="0" cap="none" baseline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5" y="3892451"/>
            <a:ext cx="8849956" cy="48768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672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01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8905" y="3146972"/>
            <a:ext cx="11036968" cy="712745"/>
          </a:xfrm>
        </p:spPr>
        <p:txBody>
          <a:bodyPr anchor="t">
            <a:normAutofit/>
          </a:bodyPr>
          <a:lstStyle>
            <a:lvl1pPr algn="ctr">
              <a:defRPr sz="3200" b="1" i="0" cap="none" baseline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678195" y="3892451"/>
            <a:ext cx="8849956" cy="48768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4916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94640" y="1284923"/>
            <a:ext cx="5705856" cy="4874578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4336" y="1284924"/>
            <a:ext cx="5730240" cy="4874577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400" y="823731"/>
            <a:ext cx="1163437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27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640" y="1367442"/>
            <a:ext cx="5715173" cy="43451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641" y="1924612"/>
            <a:ext cx="5704930" cy="4222188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  <a:lvl2pPr>
              <a:defRPr sz="1500">
                <a:solidFill>
                  <a:schemeClr val="accent6"/>
                </a:solidFill>
              </a:defRPr>
            </a:lvl2pPr>
            <a:lvl3pPr>
              <a:defRPr sz="1350">
                <a:solidFill>
                  <a:schemeClr val="accent6"/>
                </a:solidFill>
              </a:defRPr>
            </a:lvl3pPr>
            <a:lvl4pPr>
              <a:defRPr sz="1200">
                <a:solidFill>
                  <a:schemeClr val="accent6"/>
                </a:solidFill>
              </a:defRPr>
            </a:lvl4pPr>
            <a:lvl5pPr>
              <a:defRPr sz="1200">
                <a:solidFill>
                  <a:schemeClr val="accent6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4336" y="1367442"/>
            <a:ext cx="5730240" cy="43451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4336" y="1924612"/>
            <a:ext cx="5730240" cy="4222188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  <a:lvl2pPr>
              <a:defRPr sz="1500">
                <a:solidFill>
                  <a:schemeClr val="accent6"/>
                </a:solidFill>
              </a:defRPr>
            </a:lvl2pPr>
            <a:lvl3pPr>
              <a:defRPr sz="1350">
                <a:solidFill>
                  <a:schemeClr val="accent6"/>
                </a:solidFill>
              </a:defRPr>
            </a:lvl3pPr>
            <a:lvl4pPr>
              <a:defRPr sz="1200">
                <a:solidFill>
                  <a:schemeClr val="accent6"/>
                </a:solidFill>
              </a:defRPr>
            </a:lvl4pPr>
            <a:lvl5pPr>
              <a:defRPr sz="1200">
                <a:solidFill>
                  <a:schemeClr val="accent6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400" y="823731"/>
            <a:ext cx="11634376" cy="421058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6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212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400" y="823731"/>
            <a:ext cx="1163437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548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081657" y="-21511"/>
            <a:ext cx="4905488" cy="6271840"/>
          </a:xfrm>
          <a:prstGeom prst="rect">
            <a:avLst/>
          </a:prstGeom>
          <a:solidFill>
            <a:srgbClr val="F5F5F5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8" y="22449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6" y="224495"/>
            <a:ext cx="177620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07431" y="601887"/>
            <a:ext cx="4749676" cy="56484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60" y="856527"/>
            <a:ext cx="4120587" cy="5150734"/>
          </a:xfrm>
        </p:spPr>
        <p:txBody>
          <a:bodyPr/>
          <a:lstStyle>
            <a:lvl1pPr>
              <a:defRPr sz="180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8" y="5724839"/>
            <a:ext cx="46582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8"/>
            <a:ext cx="4406096" cy="1463153"/>
          </a:xfrm>
        </p:spPr>
        <p:txBody>
          <a:bodyPr anchor="b">
            <a:normAutofit/>
          </a:bodyPr>
          <a:lstStyle>
            <a:lvl1pPr algn="l">
              <a:defRPr sz="2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8" y="4136994"/>
            <a:ext cx="4398378" cy="151790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35936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1207431" y="601887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9" y="693795"/>
            <a:ext cx="4479498" cy="546811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-420369" y="-36576"/>
            <a:ext cx="13243110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1323984"/>
            <a:ext cx="4401312" cy="146304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2" y="2796171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424242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249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91326" y="1295402"/>
            <a:ext cx="9036422" cy="45372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400" y="823731"/>
            <a:ext cx="1163437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728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3" y="1030147"/>
            <a:ext cx="1979270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6" y="1030147"/>
            <a:ext cx="7231605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8" y="224496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36830" y="6040422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6" y="224495"/>
            <a:ext cx="1776208" cy="365125"/>
          </a:xfrm>
          <a:prstGeom prst="rect">
            <a:avLst/>
          </a:prstGeom>
        </p:spPr>
        <p:txBody>
          <a:bodyPr/>
          <a:lstStyle/>
          <a:p>
            <a:fld id="{FDD84730-9A28-D44A-A27A-CC381838E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2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3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4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4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6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6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7/31/2019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8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2CF50-7503-4198-8A8C-ABFCC4CEA49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3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99" y="235565"/>
            <a:ext cx="4179388" cy="6026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100" y="1078994"/>
            <a:ext cx="11382164" cy="475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94560" y="6365877"/>
            <a:ext cx="1168704" cy="355600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391324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0605" y="6356353"/>
            <a:ext cx="7094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99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BC6B-F667-1540-8370-D056DC2C0F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1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 dt="0"/>
  <p:txStyles>
    <p:titleStyle>
      <a:lvl1pPr algn="l" defTabSz="685800" rtl="0" eaLnBrk="1" latinLnBrk="0" hangingPunct="1">
        <a:spcBef>
          <a:spcPct val="0"/>
        </a:spcBef>
        <a:buNone/>
        <a:defRPr sz="3000" b="1" i="0" kern="1200" baseline="0">
          <a:solidFill>
            <a:schemeClr val="accent1"/>
          </a:solidFill>
          <a:latin typeface="Century Gothic" charset="0"/>
          <a:ea typeface="Century Gothic" charset="0"/>
          <a:cs typeface="Century Gothic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05740" algn="l" defTabSz="685800" rtl="0" eaLnBrk="1" latinLnBrk="0" hangingPunct="1">
        <a:spcBef>
          <a:spcPct val="20000"/>
        </a:spcBef>
        <a:buClr>
          <a:schemeClr val="accent1"/>
        </a:buClr>
        <a:buSzPct val="120000"/>
        <a:buFont typeface="Arial" charset="0"/>
        <a:buChar char="•"/>
        <a:defRPr sz="180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1pPr>
      <a:lvl2pPr marL="480060" indent="-20574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Courier New" charset="0"/>
        <a:buChar char="o"/>
        <a:defRPr sz="165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2pPr>
      <a:lvl3pPr marL="685800" indent="-171450" algn="l" defTabSz="685800" rtl="0" eaLnBrk="1" latinLnBrk="0" hangingPunct="1">
        <a:spcBef>
          <a:spcPct val="20000"/>
        </a:spcBef>
        <a:buClr>
          <a:schemeClr val="accent1"/>
        </a:buClr>
        <a:buSzPct val="70000"/>
        <a:buFont typeface="Wingdings" charset="2"/>
        <a:buChar char="q"/>
        <a:defRPr sz="150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3pPr>
      <a:lvl4pPr marL="843534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§"/>
        <a:defRPr sz="135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4pPr>
      <a:lvl5pPr marL="994410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Arial" charset="0"/>
        <a:buChar char="•"/>
        <a:defRPr sz="1200" b="0" i="0" kern="1200" baseline="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5pPr>
      <a:lvl6pPr marL="1138428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6pPr>
      <a:lvl7pPr marL="1289304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7pPr>
      <a:lvl8pPr marL="1440180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8pPr>
      <a:lvl9pPr marL="1591056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hyperlink" Target="mailto:careers@improving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4EF1-6D4A-4821-8FF9-8832F64EB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/>
              <a:t>Refactoring to Good Design using Unit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B5D33-FE24-44FA-84C7-0C6489E7E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5496"/>
            <a:ext cx="9144000" cy="912303"/>
          </a:xfrm>
        </p:spPr>
        <p:txBody>
          <a:bodyPr/>
          <a:lstStyle/>
          <a:p>
            <a:pPr algn="l"/>
            <a:r>
              <a:rPr lang="en-US" dirty="0"/>
              <a:t>By</a:t>
            </a:r>
          </a:p>
          <a:p>
            <a:pPr algn="l"/>
            <a:r>
              <a:rPr lang="en-US" dirty="0"/>
              <a:t>Assad Siddiqui</a:t>
            </a:r>
          </a:p>
        </p:txBody>
      </p:sp>
    </p:spTree>
    <p:extLst>
      <p:ext uri="{BB962C8B-B14F-4D97-AF65-F5344CB8AC3E}">
        <p14:creationId xmlns:p14="http://schemas.microsoft.com/office/powerpoint/2010/main" val="308464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93" y="451868"/>
            <a:ext cx="11034094" cy="712745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Open Positions in Houston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126" y="1549606"/>
            <a:ext cx="4279813" cy="487680"/>
          </a:xfrm>
        </p:spPr>
        <p:txBody>
          <a:bodyPr>
            <a:noAutofit/>
          </a:bodyPr>
          <a:lstStyle/>
          <a:p>
            <a:pPr algn="l"/>
            <a:r>
              <a:rPr lang="en-US" sz="2400" b="1" dirty="0"/>
              <a:t>Senior Java Developer</a:t>
            </a:r>
          </a:p>
          <a:p>
            <a:pPr algn="l"/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766" y="4708459"/>
            <a:ext cx="3385132" cy="2615784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1248361" y="2288337"/>
            <a:ext cx="4368668" cy="4433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Senior .NET Developer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83525" y="1504855"/>
            <a:ext cx="547261" cy="553200"/>
            <a:chOff x="1648580" y="486170"/>
            <a:chExt cx="854439" cy="863712"/>
          </a:xfrm>
        </p:grpSpPr>
        <p:sp>
          <p:nvSpPr>
            <p:cNvPr id="20" name="Oval 19"/>
            <p:cNvSpPr/>
            <p:nvPr/>
          </p:nvSpPr>
          <p:spPr>
            <a:xfrm>
              <a:off x="1648580" y="486170"/>
              <a:ext cx="854439" cy="8544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32294" y="532978"/>
              <a:ext cx="479685" cy="81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8423" y="2216079"/>
            <a:ext cx="547261" cy="553200"/>
            <a:chOff x="1648580" y="486170"/>
            <a:chExt cx="854439" cy="863712"/>
          </a:xfrm>
        </p:grpSpPr>
        <p:sp>
          <p:nvSpPr>
            <p:cNvPr id="23" name="Oval 22"/>
            <p:cNvSpPr/>
            <p:nvPr/>
          </p:nvSpPr>
          <p:spPr>
            <a:xfrm>
              <a:off x="1648580" y="486170"/>
              <a:ext cx="854439" cy="8544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32294" y="532978"/>
              <a:ext cx="479685" cy="81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3266" y="2911842"/>
            <a:ext cx="547261" cy="553200"/>
            <a:chOff x="1648580" y="486170"/>
            <a:chExt cx="854439" cy="863712"/>
          </a:xfrm>
        </p:grpSpPr>
        <p:sp>
          <p:nvSpPr>
            <p:cNvPr id="26" name="Oval 25"/>
            <p:cNvSpPr/>
            <p:nvPr/>
          </p:nvSpPr>
          <p:spPr>
            <a:xfrm>
              <a:off x="1648580" y="486170"/>
              <a:ext cx="854439" cy="8544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32294" y="532978"/>
              <a:ext cx="479685" cy="81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3</a:t>
              </a:r>
            </a:p>
          </p:txBody>
        </p:sp>
      </p:grpSp>
      <p:sp>
        <p:nvSpPr>
          <p:cNvPr id="28" name="Text Placeholder 2"/>
          <p:cNvSpPr txBox="1">
            <a:spLocks/>
          </p:cNvSpPr>
          <p:nvPr/>
        </p:nvSpPr>
        <p:spPr>
          <a:xfrm>
            <a:off x="1248361" y="2981759"/>
            <a:ext cx="4159891" cy="4433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Senior DevOps Consultant</a:t>
            </a:r>
          </a:p>
        </p:txBody>
      </p:sp>
      <p:sp>
        <p:nvSpPr>
          <p:cNvPr id="30" name="Text Placeholder 2"/>
          <p:cNvSpPr txBox="1">
            <a:spLocks/>
          </p:cNvSpPr>
          <p:nvPr/>
        </p:nvSpPr>
        <p:spPr>
          <a:xfrm>
            <a:off x="6862504" y="3015758"/>
            <a:ext cx="5194932" cy="4433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03265" y="3647952"/>
            <a:ext cx="547261" cy="553200"/>
            <a:chOff x="1648580" y="486170"/>
            <a:chExt cx="854439" cy="863712"/>
          </a:xfrm>
        </p:grpSpPr>
        <p:sp>
          <p:nvSpPr>
            <p:cNvPr id="33" name="Oval 32"/>
            <p:cNvSpPr/>
            <p:nvPr/>
          </p:nvSpPr>
          <p:spPr>
            <a:xfrm>
              <a:off x="1648580" y="486170"/>
              <a:ext cx="854439" cy="8544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32294" y="532978"/>
              <a:ext cx="479685" cy="81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35" name="Text Placeholder 2"/>
          <p:cNvSpPr txBox="1">
            <a:spLocks/>
          </p:cNvSpPr>
          <p:nvPr/>
        </p:nvSpPr>
        <p:spPr>
          <a:xfrm>
            <a:off x="1283126" y="4470648"/>
            <a:ext cx="4159891" cy="4433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106614" y="1441839"/>
            <a:ext cx="547261" cy="553200"/>
            <a:chOff x="1648580" y="486170"/>
            <a:chExt cx="854439" cy="863712"/>
          </a:xfrm>
        </p:grpSpPr>
        <p:sp>
          <p:nvSpPr>
            <p:cNvPr id="37" name="Oval 36"/>
            <p:cNvSpPr/>
            <p:nvPr/>
          </p:nvSpPr>
          <p:spPr>
            <a:xfrm>
              <a:off x="1648580" y="486170"/>
              <a:ext cx="854439" cy="8544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32294" y="532978"/>
              <a:ext cx="479685" cy="81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9" name="Text Placeholder 2"/>
          <p:cNvSpPr txBox="1">
            <a:spLocks/>
          </p:cNvSpPr>
          <p:nvPr/>
        </p:nvSpPr>
        <p:spPr>
          <a:xfrm>
            <a:off x="6806214" y="2303433"/>
            <a:ext cx="5385786" cy="5995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Technical Recruiter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6106614" y="2258683"/>
            <a:ext cx="547261" cy="553200"/>
            <a:chOff x="1648580" y="486170"/>
            <a:chExt cx="854439" cy="863712"/>
          </a:xfrm>
        </p:grpSpPr>
        <p:sp>
          <p:nvSpPr>
            <p:cNvPr id="41" name="Oval 40"/>
            <p:cNvSpPr/>
            <p:nvPr/>
          </p:nvSpPr>
          <p:spPr>
            <a:xfrm>
              <a:off x="1648580" y="486170"/>
              <a:ext cx="854439" cy="8544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32294" y="532978"/>
              <a:ext cx="479685" cy="81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43" name="Text Placeholder 2"/>
          <p:cNvSpPr txBox="1">
            <a:spLocks/>
          </p:cNvSpPr>
          <p:nvPr/>
        </p:nvSpPr>
        <p:spPr>
          <a:xfrm>
            <a:off x="6806215" y="3009394"/>
            <a:ext cx="4279813" cy="487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Agile Coach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106614" y="2964643"/>
            <a:ext cx="547261" cy="553200"/>
            <a:chOff x="1648580" y="486170"/>
            <a:chExt cx="854439" cy="863712"/>
          </a:xfrm>
        </p:grpSpPr>
        <p:sp>
          <p:nvSpPr>
            <p:cNvPr id="45" name="Oval 44"/>
            <p:cNvSpPr/>
            <p:nvPr/>
          </p:nvSpPr>
          <p:spPr>
            <a:xfrm>
              <a:off x="1648580" y="486170"/>
              <a:ext cx="854439" cy="8544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32294" y="532978"/>
              <a:ext cx="479685" cy="81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7</a:t>
              </a:r>
            </a:p>
          </p:txBody>
        </p:sp>
      </p:grpSp>
      <p:sp>
        <p:nvSpPr>
          <p:cNvPr id="47" name="Text Placeholder 2"/>
          <p:cNvSpPr txBox="1">
            <a:spLocks/>
          </p:cNvSpPr>
          <p:nvPr/>
        </p:nvSpPr>
        <p:spPr>
          <a:xfrm>
            <a:off x="1283126" y="3713472"/>
            <a:ext cx="4279813" cy="487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Senior QA/Test Engineer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106614" y="3653891"/>
            <a:ext cx="547261" cy="553200"/>
            <a:chOff x="1648580" y="486170"/>
            <a:chExt cx="854439" cy="863712"/>
          </a:xfrm>
        </p:grpSpPr>
        <p:sp>
          <p:nvSpPr>
            <p:cNvPr id="49" name="Oval 48"/>
            <p:cNvSpPr/>
            <p:nvPr/>
          </p:nvSpPr>
          <p:spPr>
            <a:xfrm>
              <a:off x="1648580" y="486170"/>
              <a:ext cx="854439" cy="8544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32294" y="532978"/>
              <a:ext cx="479685" cy="81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8</a:t>
              </a:r>
            </a:p>
          </p:txBody>
        </p:sp>
      </p:grpSp>
      <p:sp>
        <p:nvSpPr>
          <p:cNvPr id="59" name="Text Placeholder 2"/>
          <p:cNvSpPr txBox="1">
            <a:spLocks/>
          </p:cNvSpPr>
          <p:nvPr/>
        </p:nvSpPr>
        <p:spPr>
          <a:xfrm>
            <a:off x="402764" y="5864518"/>
            <a:ext cx="5040252" cy="4600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Resumes to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hlinkClick r:id="rId4"/>
              </a:rPr>
              <a:t>assad.siddiqui@improving.com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	*reference Houston </a:t>
            </a:r>
          </a:p>
        </p:txBody>
      </p:sp>
      <p:sp>
        <p:nvSpPr>
          <p:cNvPr id="60" name="Text Placeholder 2"/>
          <p:cNvSpPr txBox="1">
            <a:spLocks/>
          </p:cNvSpPr>
          <p:nvPr/>
        </p:nvSpPr>
        <p:spPr>
          <a:xfrm>
            <a:off x="402764" y="6220277"/>
            <a:ext cx="5040252" cy="460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61" name="Text Placeholder 2"/>
          <p:cNvSpPr txBox="1">
            <a:spLocks/>
          </p:cNvSpPr>
          <p:nvPr/>
        </p:nvSpPr>
        <p:spPr>
          <a:xfrm>
            <a:off x="6770462" y="1420741"/>
            <a:ext cx="5490366" cy="691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Senior Front End Developer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– Angular, React, Node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js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A930038A-6AF7-4A14-BD92-519DD133F3CC}"/>
              </a:ext>
            </a:extLst>
          </p:cNvPr>
          <p:cNvSpPr txBox="1">
            <a:spLocks/>
          </p:cNvSpPr>
          <p:nvPr/>
        </p:nvSpPr>
        <p:spPr>
          <a:xfrm>
            <a:off x="6806214" y="3713472"/>
            <a:ext cx="4415001" cy="487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Senior Scrum Master</a:t>
            </a:r>
          </a:p>
        </p:txBody>
      </p:sp>
    </p:spTree>
    <p:extLst>
      <p:ext uri="{BB962C8B-B14F-4D97-AF65-F5344CB8AC3E}">
        <p14:creationId xmlns:p14="http://schemas.microsoft.com/office/powerpoint/2010/main" val="23063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3520A-84FE-43A4-8AE2-EF8176AE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CC067-C90B-4115-A0D6-0C86F8D4D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working as Principal Software Consultant for Improving</a:t>
            </a:r>
          </a:p>
          <a:p>
            <a:r>
              <a:rPr lang="en-US" dirty="0"/>
              <a:t>14 years of doing full-stack development in both Web and Windows application</a:t>
            </a:r>
          </a:p>
          <a:p>
            <a:r>
              <a:rPr lang="en-US" dirty="0"/>
              <a:t>Worked on delivering both large and small scale develop enterprise level products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B24792-E83A-4034-8AA5-8649A6D44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282" y="5321751"/>
            <a:ext cx="4524447" cy="143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9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F3D7-C2CE-49BF-B2E2-ED85D45B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2D65E-E5AD-45C8-A0A8-71A56CEAA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Feature</a:t>
            </a:r>
          </a:p>
          <a:p>
            <a:pPr lvl="1"/>
            <a:r>
              <a:rPr lang="en-US" dirty="0"/>
              <a:t>Scenario: </a:t>
            </a:r>
          </a:p>
          <a:p>
            <a:pPr marL="857250" lvl="2" indent="0">
              <a:buNone/>
            </a:pPr>
            <a:r>
              <a:rPr lang="en-US" dirty="0"/>
              <a:t>Given that I have information for payment system, </a:t>
            </a:r>
            <a:br>
              <a:rPr lang="en-US" dirty="0"/>
            </a:br>
            <a:r>
              <a:rPr lang="en-US" dirty="0"/>
              <a:t>When I make a payment </a:t>
            </a:r>
            <a:br>
              <a:rPr lang="en-US" dirty="0"/>
            </a:br>
            <a:r>
              <a:rPr lang="en-US" dirty="0"/>
              <a:t>Then I should be able to charge the payment and return whether the charge is successful or unsuccessful.</a:t>
            </a:r>
          </a:p>
          <a:p>
            <a:pPr lvl="1"/>
            <a:r>
              <a:rPr lang="en-US" dirty="0"/>
              <a:t>Failed transaction should return error message starting with “Error occurred:” </a:t>
            </a:r>
            <a:r>
              <a:rPr lang="en-US"/>
              <a:t>+ message</a:t>
            </a:r>
            <a:endParaRPr lang="en-US" dirty="0"/>
          </a:p>
          <a:p>
            <a:pPr lvl="1"/>
            <a:r>
              <a:rPr lang="en-US" dirty="0"/>
              <a:t>The process may do further operations based on whether the transaction is successful or not. (not really the concern right now)</a:t>
            </a:r>
          </a:p>
        </p:txBody>
      </p:sp>
    </p:spTree>
    <p:extLst>
      <p:ext uri="{BB962C8B-B14F-4D97-AF65-F5344CB8AC3E}">
        <p14:creationId xmlns:p14="http://schemas.microsoft.com/office/powerpoint/2010/main" val="32374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E746-3082-448B-A311-7AAD2E2C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28597-E5F9-411D-A6A6-8D29F2D16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the SOLID principles:</a:t>
            </a:r>
          </a:p>
          <a:p>
            <a:pPr lvl="1"/>
            <a:r>
              <a:rPr lang="en-US" dirty="0"/>
              <a:t>S – Single Responsibility Principle</a:t>
            </a:r>
          </a:p>
          <a:p>
            <a:pPr lvl="1"/>
            <a:r>
              <a:rPr lang="en-US" dirty="0"/>
              <a:t>O – Open/Closed Principle</a:t>
            </a:r>
          </a:p>
          <a:p>
            <a:pPr lvl="1"/>
            <a:r>
              <a:rPr lang="en-US" dirty="0"/>
              <a:t>L – </a:t>
            </a:r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  <a:p>
            <a:pPr lvl="1"/>
            <a:r>
              <a:rPr lang="en-US" dirty="0"/>
              <a:t>I – Interface Segregation Principle</a:t>
            </a:r>
          </a:p>
          <a:p>
            <a:pPr lvl="1"/>
            <a:r>
              <a:rPr lang="en-US" dirty="0"/>
              <a:t>D – Dependency Inversion Principle</a:t>
            </a:r>
          </a:p>
          <a:p>
            <a:r>
              <a:rPr lang="en-US" dirty="0"/>
              <a:t>Use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0725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FEAB-63E4-4390-8A8A-24A2DA94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14355-1D68-430C-90A2-F9595E5D3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Atomic</a:t>
            </a:r>
          </a:p>
          <a:p>
            <a:r>
              <a:rPr lang="en-US" dirty="0"/>
              <a:t>Try to have 1 unit test per method (since it should do only one thing)</a:t>
            </a:r>
          </a:p>
          <a:p>
            <a:pPr lvl="1"/>
            <a:r>
              <a:rPr lang="en-US" dirty="0"/>
              <a:t>Not possible but have as few unit tests as possible</a:t>
            </a:r>
          </a:p>
          <a:p>
            <a:pPr lvl="1"/>
            <a:r>
              <a:rPr lang="en-US" dirty="0"/>
              <a:t>Abstract out the extra thing that method is doing.</a:t>
            </a:r>
          </a:p>
          <a:p>
            <a:r>
              <a:rPr lang="en-US" dirty="0"/>
              <a:t>Use mocking tools like </a:t>
            </a:r>
            <a:r>
              <a:rPr lang="en-US" dirty="0" err="1"/>
              <a:t>Nsubstitute</a:t>
            </a:r>
            <a:r>
              <a:rPr lang="en-US" dirty="0"/>
              <a:t> to mock the desired results external Interfaces.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9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8E17-FDE7-4D0C-9B9F-886AA6D0F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98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373839383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Austin">
  <a:themeElements>
    <a:clrScheme name="improving-2016-new">
      <a:dk1>
        <a:srgbClr val="005596"/>
      </a:dk1>
      <a:lt1>
        <a:srgbClr val="FEFFFF"/>
      </a:lt1>
      <a:dk2>
        <a:srgbClr val="4497D2"/>
      </a:dk2>
      <a:lt2>
        <a:srgbClr val="FFFFFF"/>
      </a:lt2>
      <a:accent1>
        <a:srgbClr val="005596"/>
      </a:accent1>
      <a:accent2>
        <a:srgbClr val="4497D2"/>
      </a:accent2>
      <a:accent3>
        <a:srgbClr val="A9A9A9"/>
      </a:accent3>
      <a:accent4>
        <a:srgbClr val="F4BA41"/>
      </a:accent4>
      <a:accent5>
        <a:srgbClr val="5BC1A6"/>
      </a:accent5>
      <a:accent6>
        <a:srgbClr val="58595A"/>
      </a:accent6>
      <a:hlink>
        <a:srgbClr val="4497D2"/>
      </a:hlink>
      <a:folHlink>
        <a:srgbClr val="A9A9A9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683C9562-9606-154A-8242-CBE1AC176671}" vid="{D895254F-436B-2844-A68E-DD8154C1A66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10314</TotalTime>
  <Words>204</Words>
  <Application>Microsoft Office PowerPoint</Application>
  <PresentationFormat>Widescreen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Trebuchet MS</vt:lpstr>
      <vt:lpstr>Wingdings</vt:lpstr>
      <vt:lpstr>Wingdings 2</vt:lpstr>
      <vt:lpstr>Wingdings 3</vt:lpstr>
      <vt:lpstr>Facet</vt:lpstr>
      <vt:lpstr>Austin</vt:lpstr>
      <vt:lpstr>Refactoring to Good Design using Unit Tests</vt:lpstr>
      <vt:lpstr>Open Positions in Houston</vt:lpstr>
      <vt:lpstr>About Me</vt:lpstr>
      <vt:lpstr>Coding</vt:lpstr>
      <vt:lpstr>Good Design</vt:lpstr>
      <vt:lpstr>Good Unit Tests</vt:lpstr>
      <vt:lpstr>Questions??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Unit Tests to Write Better Code</dc:title>
  <dc:creator>Siddiqui,Assad</dc:creator>
  <cp:lastModifiedBy>Assad Siddiqui</cp:lastModifiedBy>
  <cp:revision>38</cp:revision>
  <dcterms:created xsi:type="dcterms:W3CDTF">2018-06-25T00:05:07Z</dcterms:created>
  <dcterms:modified xsi:type="dcterms:W3CDTF">2019-07-31T18:24:45Z</dcterms:modified>
</cp:coreProperties>
</file>