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8" r:id="rId3"/>
    <p:sldId id="265" r:id="rId4"/>
    <p:sldId id="266" r:id="rId5"/>
    <p:sldId id="259" r:id="rId6"/>
    <p:sldId id="264" r:id="rId7"/>
    <p:sldId id="263" r:id="rId8"/>
    <p:sldId id="262" r:id="rId9"/>
    <p:sldId id="260" r:id="rId10"/>
    <p:sldId id="261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710" autoAdjust="0"/>
  </p:normalViewPr>
  <p:slideViewPr>
    <p:cSldViewPr>
      <p:cViewPr varScale="1">
        <p:scale>
          <a:sx n="100" d="100"/>
          <a:sy n="100" d="100"/>
        </p:scale>
        <p:origin x="-29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37CF5F5-22B9-419F-AADE-779E25DA02D2}" type="datetimeFigureOut">
              <a:rPr lang="he-IL" smtClean="0"/>
              <a:pPr/>
              <a:t>כ"ה/ניסן/תש"ע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0F715939-A3F9-4142-875B-8B1474C4CB97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D78CD624-22B4-412E-AB36-66FD83185C8C}" type="datetime1">
              <a:rPr lang="en-US" smtClean="0"/>
              <a:pPr/>
              <a:t>4/9/2010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r>
              <a:rPr lang="en-US" smtClean="0"/>
              <a:t>Written by Assaf Israel &amp; Eli Nazarov (c)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C734A5-6A60-4F47-9A5C-03A2E0876E85}" type="datetime1">
              <a:rPr lang="en-US" smtClean="0"/>
              <a:pPr/>
              <a:t>4/9/2010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Written by Assaf Israel &amp; Eli Nazarov (c)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EF9FBD-040B-45F8-99BE-61349C62360B}" type="datetime1">
              <a:rPr lang="en-US" smtClean="0"/>
              <a:pPr/>
              <a:t>4/9/2010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Written by Assaf Israel &amp; Eli Nazarov (c)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66556C-60DB-41E3-90D7-D3C552B56A52}" type="datetime1">
              <a:rPr lang="en-US" smtClean="0"/>
              <a:pPr/>
              <a:t>4/9/2010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Written by Assaf Israel &amp; Eli Nazarov (c)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A9CA02AF-F4B9-4675-8AC9-3E23C719600A}" type="datetime1">
              <a:rPr lang="en-US" smtClean="0"/>
              <a:pPr/>
              <a:t>4/9/2010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r>
              <a:rPr lang="en-US" smtClean="0"/>
              <a:t>Written by Assaf Israel &amp; Eli Nazarov (c)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23726B-3B4B-42A7-BFFB-EE77AFBF6A8F}" type="datetime1">
              <a:rPr lang="en-US" smtClean="0"/>
              <a:pPr/>
              <a:t>4/9/2010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Written by Assaf Israel &amp; Eli Nazarov (c)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F52128-E7F0-4999-BE1E-90F110F25B36}" type="datetime1">
              <a:rPr lang="en-US" smtClean="0"/>
              <a:pPr/>
              <a:t>4/9/2010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Written by Assaf Israel &amp; Eli Nazarov (c)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B6F4E5-4E94-48B9-99B1-3D1440852F9F}" type="datetime1">
              <a:rPr lang="en-US" smtClean="0"/>
              <a:pPr/>
              <a:t>4/9/2010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Written by Assaf Israel &amp; Eli Nazarov (c)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45A6FA-6D29-4D47-BBB0-97955CB51370}" type="datetime1">
              <a:rPr lang="en-US" smtClean="0"/>
              <a:pPr/>
              <a:t>4/9/2010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Written by Assaf Israel &amp; Eli Nazarov (c)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772E11DD-008B-4693-8C46-B619DB389375}" type="datetime1">
              <a:rPr lang="en-US" smtClean="0"/>
              <a:pPr/>
              <a:t>4/9/2010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r>
              <a:rPr lang="en-US" smtClean="0"/>
              <a:t>Written by Assaf Israel &amp; Eli Nazarov (c)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2909BF34-EB3A-4F8A-9736-C1E9C511ECDA}" type="datetime1">
              <a:rPr lang="en-US" smtClean="0"/>
              <a:pPr/>
              <a:t>4/9/2010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r>
              <a:rPr lang="en-US" smtClean="0"/>
              <a:t>Written by Assaf Israel &amp; Eli Nazarov (c)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r>
              <a:rPr lang="en-US" smtClean="0"/>
              <a:t>Written by Assaf Israel &amp; Eli Nazarov (c)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FB39A87C-6D3E-4C93-8942-F40FE343FF17}" type="datetime1">
              <a:rPr lang="en-US" smtClean="0"/>
              <a:pPr/>
              <a:t>4/9/2010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Task Module API</a:t>
            </a:r>
            <a:endParaRPr lang="en-US" dirty="0"/>
          </a:p>
        </p:txBody>
      </p:sp>
      <p:sp>
        <p:nvSpPr>
          <p:cNvPr id="6" name="כותרת משנה 5"/>
          <p:cNvSpPr>
            <a:spLocks noGrp="1"/>
          </p:cNvSpPr>
          <p:nvPr>
            <p:ph type="subTitle" idx="1"/>
          </p:nvPr>
        </p:nvSpPr>
        <p:spPr>
          <a:xfrm>
            <a:off x="533400" y="2819400"/>
            <a:ext cx="7772400" cy="17526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Developers: </a:t>
            </a:r>
            <a:r>
              <a:rPr lang="en-US" sz="2400" dirty="0" err="1" smtClean="0"/>
              <a:t>Assaf</a:t>
            </a:r>
            <a:r>
              <a:rPr lang="en-US" sz="2400" dirty="0" smtClean="0"/>
              <a:t> Israel &amp; Eli </a:t>
            </a:r>
            <a:r>
              <a:rPr lang="en-US" sz="2400" dirty="0" err="1" smtClean="0"/>
              <a:t>Nazarov</a:t>
            </a:r>
            <a:endParaRPr lang="he-IL" sz="2400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Written by </a:t>
            </a:r>
            <a:r>
              <a:rPr lang="en-US" dirty="0" err="1" smtClean="0"/>
              <a:t>Assaf</a:t>
            </a:r>
            <a:r>
              <a:rPr lang="en-US" dirty="0" smtClean="0"/>
              <a:t> Israel &amp; Eli </a:t>
            </a:r>
            <a:r>
              <a:rPr lang="en-US" dirty="0" err="1" smtClean="0"/>
              <a:t>Nazarov</a:t>
            </a:r>
            <a:r>
              <a:rPr lang="en-US" dirty="0" smtClean="0"/>
              <a:t> ©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Working Flow – Analyzer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 Analyzer</a:t>
            </a:r>
            <a:br>
              <a:rPr lang="en-US" dirty="0" smtClean="0"/>
            </a:br>
            <a:r>
              <a:rPr lang="en-US" dirty="0" smtClean="0"/>
              <a:t>(via </a:t>
            </a:r>
            <a:r>
              <a:rPr lang="en-US" dirty="0" err="1" smtClean="0"/>
              <a:t>IDataModel</a:t>
            </a:r>
            <a:r>
              <a:rPr lang="en-US" dirty="0" smtClean="0"/>
              <a:t> interface)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895600"/>
            <a:ext cx="5943600" cy="404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Written by </a:t>
            </a:r>
            <a:r>
              <a:rPr lang="en-US" dirty="0" err="1" smtClean="0"/>
              <a:t>Assaf</a:t>
            </a:r>
            <a:r>
              <a:rPr lang="en-US" dirty="0" smtClean="0"/>
              <a:t> Israel &amp; Eli </a:t>
            </a:r>
            <a:r>
              <a:rPr lang="en-US" dirty="0" err="1" smtClean="0"/>
              <a:t>Nazarov</a:t>
            </a:r>
            <a:r>
              <a:rPr lang="en-US" dirty="0" smtClean="0"/>
              <a:t> ©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E2E Example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example is an end to end simple scenario implementation using </a:t>
            </a:r>
            <a:r>
              <a:rPr lang="en-US" dirty="0" err="1" smtClean="0"/>
              <a:t>AspectJ</a:t>
            </a:r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Assaf Israel &amp; Eli Nazarov (c)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E2E </a:t>
            </a:r>
            <a:r>
              <a:rPr lang="en-US" dirty="0" smtClean="0"/>
              <a:t>Example - Setup</a:t>
            </a:r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Assaf Israel &amp; Eli Nazarov (c)</a:t>
            </a:r>
            <a:endParaRPr lang="en-US"/>
          </a:p>
        </p:txBody>
      </p:sp>
      <p:sp>
        <p:nvSpPr>
          <p:cNvPr id="6" name="מציין מיקום תוכן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task-module.jar has been put in lib folder</a:t>
            </a:r>
          </a:p>
          <a:p>
            <a:r>
              <a:rPr lang="en-US" sz="2400" dirty="0" smtClean="0"/>
              <a:t>load the concrete “</a:t>
            </a:r>
            <a:r>
              <a:rPr lang="en-US" sz="2400" dirty="0" err="1" smtClean="0"/>
              <a:t>taskmodule.TaskModule</a:t>
            </a:r>
            <a:r>
              <a:rPr lang="en-US" sz="2400" dirty="0" smtClean="0"/>
              <a:t>” class</a:t>
            </a:r>
          </a:p>
          <a:p>
            <a:r>
              <a:rPr lang="en-US" sz="2400" dirty="0" smtClean="0"/>
              <a:t>Interfaces are available via Standards.jar</a:t>
            </a:r>
          </a:p>
          <a:p>
            <a:r>
              <a:rPr lang="en-US" sz="2400" dirty="0" err="1" smtClean="0"/>
              <a:t>ITaskModule</a:t>
            </a:r>
            <a:r>
              <a:rPr lang="en-US" sz="2400" dirty="0" smtClean="0"/>
              <a:t> </a:t>
            </a:r>
            <a:r>
              <a:rPr lang="en-US" sz="2400" dirty="0" smtClean="0"/>
              <a:t>is design as a singleton, so use “</a:t>
            </a:r>
            <a:r>
              <a:rPr lang="en-US" sz="2400" dirty="0" err="1" smtClean="0"/>
              <a:t>getInstance</a:t>
            </a:r>
            <a:r>
              <a:rPr lang="en-US" sz="2400" dirty="0" smtClean="0"/>
              <a:t>”</a:t>
            </a:r>
            <a:endParaRPr lang="he-IL" sz="2400" dirty="0"/>
          </a:p>
        </p:txBody>
      </p:sp>
      <p:pic>
        <p:nvPicPr>
          <p:cNvPr id="8" name="מציין מיקום תוכן 4" descr="registra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3810000"/>
            <a:ext cx="4781550" cy="18669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/>
              <a:t>E2E Example </a:t>
            </a:r>
            <a:r>
              <a:rPr lang="en-US" sz="4000" dirty="0" smtClean="0"/>
              <a:t>– Initialize &amp; Compile</a:t>
            </a:r>
            <a:endParaRPr lang="he-IL" sz="40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We’ll demonstrate a simple registration scenario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following script, checks if the user age is above 55</a:t>
            </a:r>
            <a:endParaRPr lang="he-IL" sz="2400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Assaf Israel &amp; Eli Nazarov (c)</a:t>
            </a:r>
            <a:endParaRPr lang="en-US"/>
          </a:p>
        </p:txBody>
      </p:sp>
      <p:pic>
        <p:nvPicPr>
          <p:cNvPr id="5" name="תמונה 4" descr="registra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2438400"/>
            <a:ext cx="3629025" cy="876300"/>
          </a:xfrm>
          <a:prstGeom prst="rect">
            <a:avLst/>
          </a:prstGeom>
        </p:spPr>
      </p:pic>
      <p:pic>
        <p:nvPicPr>
          <p:cNvPr id="7" name="תמונה 6" descr="registrati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0" y="4114800"/>
            <a:ext cx="4714875" cy="20288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E2E Example </a:t>
            </a:r>
            <a:r>
              <a:rPr lang="en-US" dirty="0" smtClean="0"/>
              <a:t>– Experiment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We’ll create a new experiment with the compiled task and enable the recording for it.</a:t>
            </a:r>
            <a:endParaRPr lang="he-IL" sz="2800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Assaf Israel &amp; Eli Nazarov (c)</a:t>
            </a:r>
            <a:endParaRPr lang="en-US"/>
          </a:p>
        </p:txBody>
      </p:sp>
      <p:pic>
        <p:nvPicPr>
          <p:cNvPr id="5" name="תמונה 4" descr="registra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3048000"/>
            <a:ext cx="5467350" cy="12001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E2E Example – </a:t>
            </a:r>
            <a:r>
              <a:rPr lang="en-US" dirty="0" err="1" smtClean="0"/>
              <a:t>AspectJ</a:t>
            </a:r>
            <a:r>
              <a:rPr lang="en-US" dirty="0" smtClean="0"/>
              <a:t> 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Registration </a:t>
            </a:r>
            <a:r>
              <a:rPr lang="en-US" sz="2800" dirty="0" err="1" smtClean="0"/>
              <a:t>pointcut</a:t>
            </a:r>
            <a:endParaRPr lang="en-US" sz="2800" dirty="0" smtClean="0"/>
          </a:p>
          <a:p>
            <a:endParaRPr lang="en-US" dirty="0" smtClean="0"/>
          </a:p>
          <a:p>
            <a:endParaRPr lang="en-US" sz="1800" dirty="0" smtClean="0"/>
          </a:p>
          <a:p>
            <a:r>
              <a:rPr lang="en-US" sz="2800" dirty="0" smtClean="0"/>
              <a:t>Registration advice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Assaf Israel &amp; Eli Nazarov (c)</a:t>
            </a:r>
            <a:endParaRPr lang="en-US"/>
          </a:p>
        </p:txBody>
      </p:sp>
      <p:pic>
        <p:nvPicPr>
          <p:cNvPr id="6" name="תמונה 5" descr="registra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2286000"/>
            <a:ext cx="5362575" cy="504825"/>
          </a:xfrm>
          <a:prstGeom prst="rect">
            <a:avLst/>
          </a:prstGeom>
        </p:spPr>
      </p:pic>
      <p:pic>
        <p:nvPicPr>
          <p:cNvPr id="7" name="תמונה 6" descr="registrati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" y="3429000"/>
            <a:ext cx="6696075" cy="11715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E2E Example </a:t>
            </a:r>
            <a:r>
              <a:rPr lang="en-US" dirty="0" smtClean="0"/>
              <a:t>– </a:t>
            </a:r>
            <a:r>
              <a:rPr lang="en-US" dirty="0" err="1" smtClean="0"/>
              <a:t>AspectJ</a:t>
            </a:r>
            <a:r>
              <a:rPr lang="en-US" dirty="0" smtClean="0"/>
              <a:t> Cont.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age </a:t>
            </a:r>
            <a:r>
              <a:rPr lang="en-US" dirty="0" err="1" smtClean="0"/>
              <a:t>pointcut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User age advice</a:t>
            </a:r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Assaf Israel &amp; Eli Nazarov (c)</a:t>
            </a:r>
            <a:endParaRPr lang="en-US"/>
          </a:p>
        </p:txBody>
      </p:sp>
      <p:pic>
        <p:nvPicPr>
          <p:cNvPr id="5" name="תמונה 4" descr="registra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2362200"/>
            <a:ext cx="5457825" cy="171450"/>
          </a:xfrm>
          <a:prstGeom prst="rect">
            <a:avLst/>
          </a:prstGeom>
        </p:spPr>
      </p:pic>
      <p:pic>
        <p:nvPicPr>
          <p:cNvPr id="6" name="תמונה 5" descr="registrati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" y="3200400"/>
            <a:ext cx="3676650" cy="167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E2E Example </a:t>
            </a:r>
            <a:r>
              <a:rPr lang="en-US" dirty="0" smtClean="0"/>
              <a:t>– Analyze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we’ve played a bit with the system, we’re ready to get the results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Export them to a file</a:t>
            </a:r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Assaf Israel &amp; Eli Nazarov (c)</a:t>
            </a:r>
            <a:endParaRPr lang="en-US"/>
          </a:p>
        </p:txBody>
      </p:sp>
      <p:pic>
        <p:nvPicPr>
          <p:cNvPr id="5" name="תמונה 4" descr="registra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2895600"/>
            <a:ext cx="3800475" cy="533400"/>
          </a:xfrm>
          <a:prstGeom prst="rect">
            <a:avLst/>
          </a:prstGeom>
        </p:spPr>
      </p:pic>
      <p:pic>
        <p:nvPicPr>
          <p:cNvPr id="6" name="תמונה 5" descr="registrati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0" y="4267200"/>
            <a:ext cx="48863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Working Flow -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ITaskModule</a:t>
            </a:r>
            <a:r>
              <a:rPr lang="en-US" sz="2800" dirty="0" smtClean="0"/>
              <a:t>, </a:t>
            </a:r>
            <a:r>
              <a:rPr lang="en-US" sz="2800" dirty="0" err="1" smtClean="0"/>
              <a:t>IExperiment</a:t>
            </a:r>
            <a:r>
              <a:rPr lang="en-US" sz="2800" dirty="0" smtClean="0"/>
              <a:t> &amp; </a:t>
            </a:r>
            <a:r>
              <a:rPr lang="en-US" sz="2800" dirty="0" err="1" smtClean="0"/>
              <a:t>IDataModel</a:t>
            </a:r>
            <a:r>
              <a:rPr lang="en-US" sz="2800" dirty="0" smtClean="0"/>
              <a:t> will be available via Standards.jar</a:t>
            </a:r>
          </a:p>
          <a:p>
            <a:pPr>
              <a:buNone/>
            </a:pPr>
            <a:endParaRPr lang="en-US" sz="1000" dirty="0" smtClean="0"/>
          </a:p>
          <a:p>
            <a:r>
              <a:rPr lang="en-US" sz="2800" dirty="0" smtClean="0"/>
              <a:t>Concrete implementation will be available via a the </a:t>
            </a:r>
            <a:r>
              <a:rPr lang="en-US" sz="2800" dirty="0" err="1" smtClean="0"/>
              <a:t>TaskModule.Jar</a:t>
            </a:r>
            <a:r>
              <a:rPr lang="en-US" sz="2800" dirty="0" smtClean="0"/>
              <a:t> </a:t>
            </a:r>
          </a:p>
          <a:p>
            <a:endParaRPr lang="en-US" sz="1000" dirty="0" smtClean="0"/>
          </a:p>
          <a:p>
            <a:r>
              <a:rPr lang="en-US" sz="2800" dirty="0" smtClean="0"/>
              <a:t>Dynamically load jar file to </a:t>
            </a:r>
            <a:r>
              <a:rPr lang="en-US" sz="2800" dirty="0" err="1" smtClean="0"/>
              <a:t>ITaskModule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(almost like games)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Written by </a:t>
            </a:r>
            <a:r>
              <a:rPr lang="en-US" dirty="0" err="1" smtClean="0"/>
              <a:t>Assaf</a:t>
            </a:r>
            <a:r>
              <a:rPr lang="en-US" dirty="0" smtClean="0"/>
              <a:t> Israel &amp; Eli </a:t>
            </a:r>
            <a:r>
              <a:rPr lang="en-US" dirty="0" err="1" smtClean="0"/>
              <a:t>Nazarov</a:t>
            </a:r>
            <a:r>
              <a:rPr lang="en-US" dirty="0" smtClean="0"/>
              <a:t> ©</a:t>
            </a:r>
            <a:endParaRPr lang="en-US" dirty="0"/>
          </a:p>
        </p:txBody>
      </p:sp>
      <p:pic>
        <p:nvPicPr>
          <p:cNvPr id="8" name="תמונה 7" descr="registra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4648200"/>
            <a:ext cx="5886450" cy="1800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Working Flow - Overview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know your program best</a:t>
            </a:r>
          </a:p>
          <a:p>
            <a:pPr lvl="1"/>
            <a:r>
              <a:rPr lang="en-US" dirty="0" smtClean="0"/>
              <a:t>Methods/Variables names</a:t>
            </a:r>
          </a:p>
          <a:p>
            <a:pPr lvl="1"/>
            <a:r>
              <a:rPr lang="en-US" dirty="0" smtClean="0"/>
              <a:t>Some methods may not exists</a:t>
            </a:r>
          </a:p>
          <a:p>
            <a:pPr lvl="1"/>
            <a:r>
              <a:rPr lang="en-US" dirty="0" smtClean="0"/>
              <a:t>Implementation independent </a:t>
            </a:r>
          </a:p>
          <a:p>
            <a:endParaRPr lang="en-US" sz="1000" dirty="0" smtClean="0"/>
          </a:p>
          <a:p>
            <a:r>
              <a:rPr lang="en-US" dirty="0" smtClean="0"/>
              <a:t>Call it what you want, and let us know when it happens</a:t>
            </a:r>
          </a:p>
          <a:p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Assaf Israel &amp; Eli Nazarov (c)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Working Flow - Initialization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and name your “Activities”</a:t>
            </a:r>
          </a:p>
          <a:p>
            <a:r>
              <a:rPr lang="en-US" dirty="0" smtClean="0"/>
              <a:t>Declare and name your Variables</a:t>
            </a:r>
          </a:p>
          <a:p>
            <a:pPr lvl="1"/>
            <a:r>
              <a:rPr lang="en-US" dirty="0" smtClean="0"/>
              <a:t>Currently we’re supporting Boolean &amp; Integer var.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Assaf Israel &amp; Eli Nazarov (c)</a:t>
            </a:r>
            <a:endParaRPr lang="en-US"/>
          </a:p>
        </p:txBody>
      </p:sp>
      <p:pic>
        <p:nvPicPr>
          <p:cNvPr id="6" name="תמונה 5" descr="registra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3429000"/>
            <a:ext cx="7800975" cy="1514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Working Flow – Invocation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are responsible for letting us know when Activities occur &amp; when Variables change.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Written by </a:t>
            </a:r>
            <a:r>
              <a:rPr lang="en-US" dirty="0" err="1" smtClean="0"/>
              <a:t>Assaf</a:t>
            </a:r>
            <a:r>
              <a:rPr lang="en-US" dirty="0" smtClean="0"/>
              <a:t> Israel &amp; Eli </a:t>
            </a:r>
            <a:r>
              <a:rPr lang="en-US" dirty="0" err="1" smtClean="0"/>
              <a:t>Nazarov</a:t>
            </a:r>
            <a:r>
              <a:rPr lang="en-US" dirty="0" smtClean="0"/>
              <a:t> ©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505200"/>
            <a:ext cx="6856413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Working Flow – Invocation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AspectJ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Events</a:t>
            </a:r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Assaf Israel &amp; Eli Nazarov (c)</a:t>
            </a:r>
            <a:endParaRPr lang="en-US"/>
          </a:p>
        </p:txBody>
      </p:sp>
      <p:pic>
        <p:nvPicPr>
          <p:cNvPr id="6" name="תמונה 5" descr="registra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2286000"/>
            <a:ext cx="6648450" cy="1162050"/>
          </a:xfrm>
          <a:prstGeom prst="rect">
            <a:avLst/>
          </a:prstGeom>
        </p:spPr>
      </p:pic>
      <p:pic>
        <p:nvPicPr>
          <p:cNvPr id="7" name="תמונה 6" descr="registrati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0" y="4191000"/>
            <a:ext cx="4305300" cy="1438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Working Flow – Management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Tasks are compiled </a:t>
            </a:r>
            <a:r>
              <a:rPr lang="en-US" dirty="0" err="1" smtClean="0"/>
              <a:t>ConGlog</a:t>
            </a:r>
            <a:r>
              <a:rPr lang="en-US" dirty="0" smtClean="0"/>
              <a:t> scripts</a:t>
            </a:r>
          </a:p>
          <a:p>
            <a:r>
              <a:rPr lang="en-US" dirty="0" smtClean="0"/>
              <a:t>Experiments are smart Task containers</a:t>
            </a:r>
          </a:p>
          <a:p>
            <a:pPr lvl="1"/>
            <a:r>
              <a:rPr lang="en-US" dirty="0" smtClean="0"/>
              <a:t>Serves as a Set of Tasks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You can Enable/Disable Experiment recording</a:t>
            </a:r>
          </a:p>
          <a:p>
            <a:pPr>
              <a:buNone/>
            </a:pPr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Written by </a:t>
            </a:r>
            <a:r>
              <a:rPr lang="en-US" dirty="0" err="1" smtClean="0"/>
              <a:t>Assaf</a:t>
            </a:r>
            <a:r>
              <a:rPr lang="en-US" dirty="0" smtClean="0"/>
              <a:t> Israel &amp; Eli </a:t>
            </a:r>
            <a:r>
              <a:rPr lang="en-US" dirty="0" err="1" smtClean="0"/>
              <a:t>Nazarov</a:t>
            </a:r>
            <a:r>
              <a:rPr lang="en-US" dirty="0" smtClean="0"/>
              <a:t> ©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276600"/>
            <a:ext cx="639075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תמונה 5" descr="registrati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" y="5029200"/>
            <a:ext cx="39264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Working Flow – 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 Creation</a:t>
            </a:r>
          </a:p>
          <a:p>
            <a:pPr lvl="1"/>
            <a:r>
              <a:rPr lang="en-US" dirty="0" err="1" smtClean="0"/>
              <a:t>ConGlog</a:t>
            </a:r>
            <a:r>
              <a:rPr lang="en-US" dirty="0" smtClean="0"/>
              <a:t> scripts are compiled to Tasks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ConGlog</a:t>
            </a:r>
            <a:r>
              <a:rPr lang="en-US" dirty="0" smtClean="0"/>
              <a:t> Script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819400"/>
            <a:ext cx="808955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4038601"/>
            <a:ext cx="4191000" cy="2362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ight Arrow 5"/>
          <p:cNvSpPr/>
          <p:nvPr/>
        </p:nvSpPr>
        <p:spPr>
          <a:xfrm>
            <a:off x="4953000" y="4953000"/>
            <a:ext cx="609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3733800"/>
            <a:ext cx="1345297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Written by </a:t>
            </a:r>
            <a:r>
              <a:rPr lang="en-US" dirty="0" err="1" smtClean="0"/>
              <a:t>Assaf</a:t>
            </a:r>
            <a:r>
              <a:rPr lang="en-US" dirty="0" smtClean="0"/>
              <a:t> Israel &amp; Eli </a:t>
            </a:r>
            <a:r>
              <a:rPr lang="en-US" dirty="0" err="1" smtClean="0"/>
              <a:t>Nazarov</a:t>
            </a:r>
            <a:r>
              <a:rPr lang="en-US" dirty="0" smtClean="0"/>
              <a:t> ©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Working Flow –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Experiment Management </a:t>
            </a:r>
          </a:p>
          <a:p>
            <a:pPr lvl="1"/>
            <a:r>
              <a:rPr lang="en-US" dirty="0" smtClean="0"/>
              <a:t>Experiment recording can be enabled/disabled</a:t>
            </a:r>
            <a:br>
              <a:rPr lang="en-US" dirty="0" smtClean="0"/>
            </a:br>
            <a:r>
              <a:rPr lang="en-US" dirty="0" smtClean="0"/>
              <a:t>(via </a:t>
            </a:r>
            <a:r>
              <a:rPr lang="en-US" dirty="0" err="1" smtClean="0"/>
              <a:t>IExperiment</a:t>
            </a:r>
            <a:r>
              <a:rPr lang="en-US" dirty="0" smtClean="0"/>
              <a:t> interface) </a:t>
            </a:r>
          </a:p>
          <a:p>
            <a:endParaRPr lang="en-US" dirty="0" smtClean="0"/>
          </a:p>
          <a:p>
            <a:r>
              <a:rPr lang="en-US" dirty="0" smtClean="0"/>
              <a:t>Data Model</a:t>
            </a:r>
          </a:p>
          <a:p>
            <a:pPr lvl="1"/>
            <a:r>
              <a:rPr lang="en-US" dirty="0" smtClean="0"/>
              <a:t>Generic storage of data.</a:t>
            </a:r>
          </a:p>
          <a:p>
            <a:pPr lvl="1"/>
            <a:r>
              <a:rPr lang="en-US" dirty="0" smtClean="0"/>
              <a:t>Can be exported to CSV file.</a:t>
            </a:r>
          </a:p>
          <a:p>
            <a:pPr lvl="1"/>
            <a:r>
              <a:rPr lang="en-US" dirty="0" smtClean="0"/>
              <a:t>Experiment scope.</a:t>
            </a:r>
          </a:p>
          <a:p>
            <a:pPr lvl="1"/>
            <a:r>
              <a:rPr lang="en-US" dirty="0" smtClean="0"/>
              <a:t>Task Module scope.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Written by </a:t>
            </a:r>
            <a:r>
              <a:rPr lang="en-US" dirty="0" err="1" smtClean="0"/>
              <a:t>Assaf</a:t>
            </a:r>
            <a:r>
              <a:rPr lang="en-US" dirty="0" smtClean="0"/>
              <a:t> Israel &amp; Eli </a:t>
            </a:r>
            <a:r>
              <a:rPr lang="en-US" dirty="0" err="1" smtClean="0"/>
              <a:t>Nazarov</a:t>
            </a:r>
            <a:r>
              <a:rPr lang="en-US" dirty="0" smtClean="0"/>
              <a:t> ©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</TotalTime>
  <Words>469</Words>
  <Application>Microsoft Office PowerPoint</Application>
  <PresentationFormat>‫הצגה על המסך (4:3)</PresentationFormat>
  <Paragraphs>109</Paragraphs>
  <Slides>17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17</vt:i4>
      </vt:variant>
    </vt:vector>
  </HeadingPairs>
  <TitlesOfParts>
    <vt:vector size="18" baseType="lpstr">
      <vt:lpstr>Foundry</vt:lpstr>
      <vt:lpstr>Task Module API</vt:lpstr>
      <vt:lpstr>Working Flow - Setup</vt:lpstr>
      <vt:lpstr>Working Flow - Overview</vt:lpstr>
      <vt:lpstr>Working Flow - Initialization</vt:lpstr>
      <vt:lpstr>Working Flow – Invocation </vt:lpstr>
      <vt:lpstr>Working Flow – Invocation</vt:lpstr>
      <vt:lpstr>Working Flow – Management</vt:lpstr>
      <vt:lpstr>Working Flow – Compiler</vt:lpstr>
      <vt:lpstr>Working Flow – Data</vt:lpstr>
      <vt:lpstr>Working Flow – Analyzer</vt:lpstr>
      <vt:lpstr>E2E Example</vt:lpstr>
      <vt:lpstr>E2E Example - Setup</vt:lpstr>
      <vt:lpstr>E2E Example – Initialize &amp; Compile</vt:lpstr>
      <vt:lpstr>E2E Example – Experiment</vt:lpstr>
      <vt:lpstr>E2E Example – AspectJ </vt:lpstr>
      <vt:lpstr>E2E Example – AspectJ Cont.</vt:lpstr>
      <vt:lpstr>E2E Example – Analyze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Module API</dc:title>
  <dc:creator>Assaf</dc:creator>
  <cp:lastModifiedBy>Assaf</cp:lastModifiedBy>
  <cp:revision>62</cp:revision>
  <dcterms:created xsi:type="dcterms:W3CDTF">2006-08-16T00:00:00Z</dcterms:created>
  <dcterms:modified xsi:type="dcterms:W3CDTF">2010-04-09T10:06:01Z</dcterms:modified>
</cp:coreProperties>
</file>