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sldIdLst>
    <p:sldId id="256" r:id="rId13"/>
    <p:sldId id="257" r:id="rId14"/>
    <p:sldId id="258" r:id="rId15"/>
    <p:sldId id="259" r:id="rId16"/>
    <p:sldId id="260" r:id="rId17"/>
    <p:sldId id="273" r:id="rId18"/>
    <p:sldId id="276" r:id="rId19"/>
    <p:sldId id="261" r:id="rId20"/>
    <p:sldId id="275" r:id="rId21"/>
    <p:sldId id="274" r:id="rId22"/>
    <p:sldId id="265" r:id="rId23"/>
    <p:sldId id="262" r:id="rId24"/>
    <p:sldId id="263" r:id="rId25"/>
    <p:sldId id="277" r:id="rId26"/>
    <p:sldId id="268" r:id="rId27"/>
    <p:sldId id="269" r:id="rId28"/>
    <p:sldId id="264" r:id="rId29"/>
    <p:sldId id="266" r:id="rId30"/>
    <p:sldId id="278" r:id="rId31"/>
    <p:sldId id="279" r:id="rId32"/>
    <p:sldId id="267" r:id="rId33"/>
    <p:sldId id="280" r:id="rId34"/>
    <p:sldId id="281" r:id="rId35"/>
    <p:sldId id="270" r:id="rId36"/>
    <p:sldId id="271" r:id="rId3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5pPr>
    <a:lvl6pPr marL="2286000" algn="r" defTabSz="914400" rtl="1" eaLnBrk="1" latinLnBrk="0" hangingPunct="1"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6pPr>
    <a:lvl7pPr marL="2743200" algn="r" defTabSz="914400" rtl="1" eaLnBrk="1" latinLnBrk="0" hangingPunct="1"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7pPr>
    <a:lvl8pPr marL="3200400" algn="r" defTabSz="914400" rtl="1" eaLnBrk="1" latinLnBrk="0" hangingPunct="1"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8pPr>
    <a:lvl9pPr marL="3657600" algn="r" defTabSz="914400" rtl="1" eaLnBrk="1" latinLnBrk="0" hangingPunct="1">
      <a:defRPr sz="4200" kern="1200">
        <a:solidFill>
          <a:srgbClr val="595650"/>
        </a:solidFill>
        <a:latin typeface="Baskerville" charset="0"/>
        <a:ea typeface="ヒラギノ明朝 Pro W3" charset="0"/>
        <a:cs typeface="ヒラギノ明朝 Pro W3" charset="0"/>
        <a:sym typeface="Baskervill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60" y="-1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0" y="2654300"/>
            <a:ext cx="2273300" cy="614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9500" y="2654300"/>
            <a:ext cx="2273300" cy="614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879600"/>
            <a:ext cx="26162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879600"/>
            <a:ext cx="76962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2870200" cy="842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8458200" cy="842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723900"/>
            <a:ext cx="5664200" cy="829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723900"/>
            <a:ext cx="5664200" cy="829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626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62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68600"/>
            <a:ext cx="5664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664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2870200" cy="810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8458200" cy="810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68600"/>
            <a:ext cx="5664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664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2870200" cy="810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8458200" cy="810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359400"/>
            <a:ext cx="5156200" cy="185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359400"/>
            <a:ext cx="5156200" cy="185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638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5156200"/>
            <a:ext cx="2603500" cy="332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900" y="5156200"/>
            <a:ext cx="2603500" cy="332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54550" y="1384300"/>
            <a:ext cx="1339850" cy="709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384300"/>
            <a:ext cx="3867150" cy="709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81000"/>
            <a:ext cx="2925762" cy="833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81000"/>
            <a:ext cx="8624888" cy="833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654300"/>
            <a:ext cx="2590800" cy="614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54300"/>
            <a:ext cx="2590800" cy="614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2870200" cy="842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8458200" cy="842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654300"/>
            <a:ext cx="2590800" cy="614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54300"/>
            <a:ext cx="2590800" cy="614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askervill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2870200" cy="842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8458200" cy="842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5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879600"/>
            <a:ext cx="10464800" cy="260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359400"/>
            <a:ext cx="10464800" cy="185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text styles</a:t>
            </a:r>
          </a:p>
          <a:p>
            <a:pPr lvl="1"/>
            <a:r>
              <a:rPr lang="en-US" smtClean="0">
                <a:sym typeface="Baskerville" charset="0"/>
              </a:rPr>
              <a:t>Second level</a:t>
            </a:r>
          </a:p>
          <a:p>
            <a:pPr lvl="2"/>
            <a:r>
              <a:rPr lang="en-US" smtClean="0">
                <a:sym typeface="Baskerville" charset="0"/>
              </a:rPr>
              <a:t>Third level</a:t>
            </a:r>
          </a:p>
          <a:p>
            <a:pPr lvl="3"/>
            <a:r>
              <a:rPr lang="en-US" smtClean="0">
                <a:sym typeface="Baskerville" charset="0"/>
              </a:rPr>
              <a:t>Fourth level</a:t>
            </a:r>
          </a:p>
          <a:p>
            <a:pPr lvl="4"/>
            <a:r>
              <a:rPr lang="en-US" smtClean="0">
                <a:sym typeface="Baskerville" charset="0"/>
              </a:rPr>
              <a:t>Fifth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511800" y="4699000"/>
            <a:ext cx="19812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 i="1">
          <a:solidFill>
            <a:srgbClr val="B0955A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114808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3800" y="2654300"/>
            <a:ext cx="4699000" cy="614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text styles</a:t>
            </a:r>
          </a:p>
          <a:p>
            <a:pPr lvl="1"/>
            <a:r>
              <a:rPr lang="en-US" smtClean="0">
                <a:sym typeface="Baskerville" charset="0"/>
              </a:rPr>
              <a:t>Second level</a:t>
            </a:r>
          </a:p>
          <a:p>
            <a:pPr lvl="2"/>
            <a:r>
              <a:rPr lang="en-US" smtClean="0">
                <a:sym typeface="Baskerville" charset="0"/>
              </a:rPr>
              <a:t>Third level</a:t>
            </a:r>
          </a:p>
          <a:p>
            <a:pPr lvl="3"/>
            <a:r>
              <a:rPr lang="en-US" smtClean="0">
                <a:sym typeface="Baskerville" charset="0"/>
              </a:rPr>
              <a:t>Fourth level</a:t>
            </a:r>
          </a:p>
          <a:p>
            <a:pPr lvl="4"/>
            <a:r>
              <a:rPr lang="en-US" smtClean="0">
                <a:sym typeface="Baskerville" charset="0"/>
              </a:rPr>
              <a:t>Fifth level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35300" y="1968500"/>
            <a:ext cx="6946900" cy="8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647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10922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536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9812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425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8829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33401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7973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42545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723900"/>
            <a:ext cx="11480800" cy="829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text styles</a:t>
            </a:r>
          </a:p>
          <a:p>
            <a:pPr lvl="1"/>
            <a:r>
              <a:rPr lang="en-US" smtClean="0">
                <a:sym typeface="Baskerville" charset="0"/>
              </a:rPr>
              <a:t>Second level</a:t>
            </a:r>
          </a:p>
          <a:p>
            <a:pPr lvl="2"/>
            <a:r>
              <a:rPr lang="en-US" smtClean="0">
                <a:sym typeface="Baskerville" charset="0"/>
              </a:rPr>
              <a:t>Third level</a:t>
            </a:r>
          </a:p>
          <a:p>
            <a:pPr lvl="3"/>
            <a:r>
              <a:rPr lang="en-US" smtClean="0">
                <a:sym typeface="Baskerville" charset="0"/>
              </a:rPr>
              <a:t>Fourth level</a:t>
            </a:r>
          </a:p>
          <a:p>
            <a:pPr lvl="4"/>
            <a:r>
              <a:rPr lang="en-US" smtClean="0">
                <a:sym typeface="Baskervill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838200" indent="-571500" algn="l" rtl="0" eaLnBrk="0" fontAlgn="base" hangingPunct="0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1282700" indent="-571500" algn="l" rtl="0" eaLnBrk="0" fontAlgn="base" hangingPunct="0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727200" indent="-571500" algn="l" rtl="0" eaLnBrk="0" fontAlgn="base" hangingPunct="0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2171700" indent="-571500" algn="l" rtl="0" eaLnBrk="0" fontAlgn="base" hangingPunct="0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616200" indent="-571500" algn="l" rtl="0" eaLnBrk="0" fontAlgn="base" hangingPunct="0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3073400" indent="-571500" algn="l" rtl="0" fontAlgn="base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3530600" indent="-571500" algn="l" rtl="0" fontAlgn="base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987800" indent="-571500" algn="l" rtl="0" fontAlgn="base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4445000" indent="-571500" algn="l" rtl="0" fontAlgn="base">
        <a:spcBef>
          <a:spcPts val="50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8890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13335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7780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22225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6670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31242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35814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40386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44958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114808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768600"/>
            <a:ext cx="11480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text styles</a:t>
            </a:r>
          </a:p>
          <a:p>
            <a:pPr lvl="1"/>
            <a:r>
              <a:rPr lang="en-US" smtClean="0">
                <a:sym typeface="Baskerville" charset="0"/>
              </a:rPr>
              <a:t>Second level</a:t>
            </a:r>
          </a:p>
          <a:p>
            <a:pPr lvl="2"/>
            <a:r>
              <a:rPr lang="en-US" smtClean="0">
                <a:sym typeface="Baskerville" charset="0"/>
              </a:rPr>
              <a:t>Third level</a:t>
            </a:r>
          </a:p>
          <a:p>
            <a:pPr lvl="3"/>
            <a:r>
              <a:rPr lang="en-US" smtClean="0">
                <a:sym typeface="Baskerville" charset="0"/>
              </a:rPr>
              <a:t>Fourth level</a:t>
            </a:r>
          </a:p>
          <a:p>
            <a:pPr lvl="4"/>
            <a:r>
              <a:rPr lang="en-US" smtClean="0">
                <a:sym typeface="Baskerville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35300" y="1968500"/>
            <a:ext cx="6946900" cy="8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8382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12827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7272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21717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6162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30734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35306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9878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44450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114808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768600"/>
            <a:ext cx="11480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text styles</a:t>
            </a:r>
          </a:p>
          <a:p>
            <a:pPr lvl="1"/>
            <a:r>
              <a:rPr lang="en-US" smtClean="0">
                <a:sym typeface="Baskerville" charset="0"/>
              </a:rPr>
              <a:t>Second level</a:t>
            </a:r>
          </a:p>
          <a:p>
            <a:pPr lvl="2"/>
            <a:r>
              <a:rPr lang="en-US" smtClean="0">
                <a:sym typeface="Baskerville" charset="0"/>
              </a:rPr>
              <a:t>Third level</a:t>
            </a:r>
          </a:p>
          <a:p>
            <a:pPr lvl="3"/>
            <a:r>
              <a:rPr lang="en-US" smtClean="0">
                <a:sym typeface="Baskerville" charset="0"/>
              </a:rPr>
              <a:t>Fourth level</a:t>
            </a:r>
          </a:p>
          <a:p>
            <a:pPr lvl="4"/>
            <a:r>
              <a:rPr lang="en-US" smtClean="0">
                <a:sym typeface="Baskerville" charset="0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35300" y="1968500"/>
            <a:ext cx="6946900" cy="8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8382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12827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7272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21717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6162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30734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35306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9878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44450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606800"/>
            <a:ext cx="114808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340600"/>
            <a:ext cx="11480800" cy="157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384300"/>
            <a:ext cx="5359400" cy="334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5156200"/>
            <a:ext cx="5359400" cy="332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text styles</a:t>
            </a:r>
          </a:p>
          <a:p>
            <a:pPr lvl="1"/>
            <a:r>
              <a:rPr lang="en-US" smtClean="0">
                <a:sym typeface="Baskerville" charset="0"/>
              </a:rPr>
              <a:t>Second level</a:t>
            </a:r>
          </a:p>
          <a:p>
            <a:pPr lvl="2"/>
            <a:r>
              <a:rPr lang="en-US" smtClean="0">
                <a:sym typeface="Baskerville" charset="0"/>
              </a:rPr>
              <a:t>Third level</a:t>
            </a:r>
          </a:p>
          <a:p>
            <a:pPr lvl="3"/>
            <a:r>
              <a:rPr lang="en-US" smtClean="0">
                <a:sym typeface="Baskerville" charset="0"/>
              </a:rPr>
              <a:t>Fourth level</a:t>
            </a:r>
          </a:p>
          <a:p>
            <a:pPr lvl="4"/>
            <a:r>
              <a:rPr lang="en-US" smtClean="0">
                <a:sym typeface="Baskerville" charset="0"/>
              </a:rPr>
              <a:t>Fifth level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84300" y="4876800"/>
            <a:ext cx="3848100" cy="8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114808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35300" y="1968500"/>
            <a:ext cx="6946900" cy="8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8890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13335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7780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22225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667000" indent="-571500" algn="l" rtl="0" eaLnBrk="0" fontAlgn="base" hangingPunct="0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31242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35814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40386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4495800" indent="-571500" algn="l" rtl="0" fontAlgn="base">
        <a:spcBef>
          <a:spcPts val="2600"/>
        </a:spcBef>
        <a:spcAft>
          <a:spcPct val="0"/>
        </a:spcAft>
        <a:buSzPct val="5400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35300" y="1968500"/>
            <a:ext cx="6946900" cy="8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114808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654300"/>
            <a:ext cx="5334000" cy="614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text styles</a:t>
            </a:r>
          </a:p>
          <a:p>
            <a:pPr lvl="1"/>
            <a:r>
              <a:rPr lang="en-US" smtClean="0">
                <a:sym typeface="Baskerville" charset="0"/>
              </a:rPr>
              <a:t>Second level</a:t>
            </a:r>
          </a:p>
          <a:p>
            <a:pPr lvl="2"/>
            <a:r>
              <a:rPr lang="en-US" smtClean="0">
                <a:sym typeface="Baskerville" charset="0"/>
              </a:rPr>
              <a:t>Third level</a:t>
            </a:r>
          </a:p>
          <a:p>
            <a:pPr lvl="3"/>
            <a:r>
              <a:rPr lang="en-US" smtClean="0">
                <a:sym typeface="Baskerville" charset="0"/>
              </a:rPr>
              <a:t>Fourth level</a:t>
            </a:r>
          </a:p>
          <a:p>
            <a:pPr lvl="4"/>
            <a:r>
              <a:rPr lang="en-US" smtClean="0">
                <a:sym typeface="Baskervill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647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10922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536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9812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425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8829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33401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7973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42545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114808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654300"/>
            <a:ext cx="5334000" cy="614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8099" dir="2700000" algn="ctr" rotWithShape="0">
              <a:schemeClr val="bg2">
                <a:alpha val="89999"/>
              </a:schemeClr>
            </a:outerShdw>
          </a:effec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askerville" charset="0"/>
              </a:rPr>
              <a:t>Click to edit Master text styles</a:t>
            </a:r>
          </a:p>
          <a:p>
            <a:pPr lvl="1"/>
            <a:r>
              <a:rPr lang="en-US" smtClean="0">
                <a:sym typeface="Baskerville" charset="0"/>
              </a:rPr>
              <a:t>Second level</a:t>
            </a:r>
          </a:p>
          <a:p>
            <a:pPr lvl="2"/>
            <a:r>
              <a:rPr lang="en-US" smtClean="0">
                <a:sym typeface="Baskerville" charset="0"/>
              </a:rPr>
              <a:t>Third level</a:t>
            </a:r>
          </a:p>
          <a:p>
            <a:pPr lvl="3"/>
            <a:r>
              <a:rPr lang="en-US" smtClean="0">
                <a:sym typeface="Baskerville" charset="0"/>
              </a:rPr>
              <a:t>Fourth level</a:t>
            </a:r>
          </a:p>
          <a:p>
            <a:pPr lvl="4"/>
            <a:r>
              <a:rPr lang="en-US" smtClean="0">
                <a:sym typeface="Baskerville" charset="0"/>
              </a:rPr>
              <a:t>Fifth level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35300" y="1968500"/>
            <a:ext cx="6946900" cy="8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ヒラギノ明朝 Pro W3" charset="0"/>
          <a:cs typeface="ヒラギノ明朝 Pro W3" charset="0"/>
          <a:sym typeface="Baskerville" charset="0"/>
        </a:defRPr>
      </a:lvl9pPr>
    </p:titleStyle>
    <p:bodyStyle>
      <a:lvl1pPr marL="647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1pPr>
      <a:lvl2pPr marL="10922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2pPr>
      <a:lvl3pPr marL="1536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3pPr>
      <a:lvl4pPr marL="19812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4pPr>
      <a:lvl5pPr marL="2425700" indent="-381000" algn="l" rtl="0" eaLnBrk="0" fontAlgn="base" hangingPunct="0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5pPr>
      <a:lvl6pPr marL="28829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6pPr>
      <a:lvl7pPr marL="33401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7pPr>
      <a:lvl8pPr marL="37973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8pPr>
      <a:lvl9pPr marL="4254500" indent="-381000" algn="l" rtl="0" fontAlgn="base">
        <a:spcBef>
          <a:spcPts val="4800"/>
        </a:spcBef>
        <a:spcAft>
          <a:spcPct val="0"/>
        </a:spcAft>
        <a:buSzPct val="5400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Baskervill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Optimized Link State Protocol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5359400"/>
            <a:ext cx="10464800" cy="34163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mtClean="0"/>
              <a:t>Version 2</a:t>
            </a:r>
          </a:p>
          <a:p>
            <a:pPr marL="0" indent="0" eaLnBrk="1" hangingPunct="1">
              <a:buFontTx/>
              <a:buNone/>
              <a:defRPr/>
            </a:pPr>
            <a:endParaRPr lang="en-US" smtClean="0"/>
          </a:p>
          <a:p>
            <a:pPr marL="0" indent="0" eaLnBrk="1" hangingPunct="1">
              <a:buFontTx/>
              <a:buNone/>
              <a:defRPr/>
            </a:pPr>
            <a:endParaRPr lang="en-US" smtClean="0"/>
          </a:p>
          <a:p>
            <a:pPr marL="0" indent="0" eaLnBrk="1" hangingPunct="1">
              <a:buFontTx/>
              <a:buNone/>
              <a:defRPr/>
            </a:pPr>
            <a:r>
              <a:rPr lang="en-US" smtClean="0"/>
              <a:t>Assaf Israel, Eli Nazarov, Asi Bross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“Hello” message - Content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Must contain all of the Local Interface Set IPs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For each interface, and every pre-defined Refresh-Interval Must send all relevant information in the Interface Link Set &amp; Neighbor Information Base.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Validity Time for which the information is considered valid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periodically should contain the Interval Time for which messages are sent from the interface.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“Hello” message - Processing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108200"/>
            <a:ext cx="11480800" cy="70866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Updates the receiver’s Interface Information Base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If an entry from the message source exists then the valid time is checked and updated accordingly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If an entry does not exist from the message source, a new one will be created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If a message contains information that a symmetrical link has been lost/created between the source and a third node the 2-hop neighbor, the 2-hop Set will be updated accordingly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Updates to the Neighbor Information Base may occur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Will cause generation of yet another Hello message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Hello message are not forwarded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smtClean="0"/>
              <a:t>MANET Neighborhood Discovery Protocol </a:t>
            </a:r>
            <a:br>
              <a:rPr lang="en-US" sz="4800" smtClean="0"/>
            </a:br>
            <a:r>
              <a:rPr lang="en-US" sz="4800" smtClean="0"/>
              <a:t>Optional extensions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Link quality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Jitter</a:t>
            </a:r>
          </a:p>
        </p:txBody>
      </p:sp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OSLRv2 - Multi Point Relays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Multipoint Relays (MPR)- Set of 1-hop neighbors which broadcast node’s packets.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MPR must have bi-directional like with the node - avoid uni-directional link problems.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The union of all neighbors of MPRs give the group of 2-hop neighbors of the node.</a:t>
            </a:r>
          </a:p>
        </p:txBody>
      </p:sp>
    </p:spTree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Multi Point Relays (Cont.)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OLSRv2 uses MPR’s to calculate routes to all known nodes.</a:t>
            </a:r>
          </a:p>
          <a:p>
            <a:pPr eaLnBrk="1" hangingPunct="1">
              <a:defRPr/>
            </a:pPr>
            <a:r>
              <a:rPr lang="en-US" sz="3600" smtClean="0"/>
              <a:t>Route is a sequence of hops through MPRs. </a:t>
            </a:r>
          </a:p>
          <a:p>
            <a:pPr eaLnBrk="1" hangingPunct="1">
              <a:defRPr/>
            </a:pPr>
            <a:r>
              <a:rPr lang="en-US" sz="3600" smtClean="0"/>
              <a:t>Last MPR is the target node or the target is a 1-hop neighbor of the last MPR.</a:t>
            </a:r>
          </a:p>
          <a:p>
            <a:pPr eaLnBrk="1" hangingPunct="1">
              <a:defRPr/>
            </a:pPr>
            <a:r>
              <a:rPr lang="en-US" sz="3600" smtClean="0"/>
              <a:t>MPR Selector is a neighbor that selected this node as a MPR.</a:t>
            </a:r>
          </a:p>
        </p:txBody>
      </p:sp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Signaling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Extends NHDP “Hello” messages to include the selected MPRs set of the source node.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For each 1-hop neighbor with symmetric link that is selected as MPR for this router.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TC messages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Includes a Set of all 1-hop neighbors that selected the sending node as an MPR.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Advertised Neighbor Set.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Attached Network Set.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Message Processing &amp; Forwarding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TC messages may be processed and/or forwarded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Hello messages are available to OLSRv2 after NHDP process  - Never forwarded.</a:t>
            </a:r>
          </a:p>
        </p:txBody>
      </p:sp>
    </p:spTree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OSLRv2 - Databases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All MANET NHDP Tables - with extensions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e.g flags to indicate MPR  and MPR selector in Neighbor set.</a:t>
            </a:r>
            <a:endParaRPr lang="en-US" sz="3600" smtClean="0"/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Topology Information Base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Processing &amp; Forwarding Information Base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/>
              </a:rPr>
              <a:t>Topology Information Base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019300"/>
            <a:ext cx="11480800" cy="57150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Advertised Neighbor Set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Includes addresses of neighbors that selected this node as MPR.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Symmetric 1-hop neighbors that are advertised through TC massages.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Derived from Neighbor Set. 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Advertised Remote Router Set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Remote addresses of routers that transmits TC massages. 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Contains all of their addresses.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4546600" y="7562850"/>
          <a:ext cx="7747000" cy="1446213"/>
        </p:xfrm>
        <a:graphic>
          <a:graphicData uri="http://schemas.openxmlformats.org/drawingml/2006/table">
            <a:tbl>
              <a:tblPr/>
              <a:tblGrid>
                <a:gridCol w="1651000"/>
                <a:gridCol w="2876550"/>
                <a:gridCol w="1609725"/>
                <a:gridCol w="1609725"/>
              </a:tblGrid>
              <a:tr h="3968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Advertised Remote Router Set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Source IP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IP List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Sequence No’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Time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192.168.2.34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[ 192.168.2.34 , 10.148.3.20 ]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1234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14228 ms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11480800" cy="15621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>
                <a:effectLst/>
              </a:rPr>
              <a:t>Topology Information Base (Cont.)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50900"/>
            <a:ext cx="11480800" cy="77978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Topology Set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Topology information about the network.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endParaRPr lang="en-US" sz="3600" smtClean="0"/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endParaRPr lang="en-US" sz="3600" smtClean="0"/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Routing Set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Records a path to each destination.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5472113" y="3968750"/>
          <a:ext cx="6961187" cy="1193800"/>
        </p:xfrm>
        <a:graphic>
          <a:graphicData uri="http://schemas.openxmlformats.org/drawingml/2006/table">
            <a:tbl>
              <a:tblPr/>
              <a:tblGrid>
                <a:gridCol w="1949450"/>
                <a:gridCol w="1820862"/>
                <a:gridCol w="1595438"/>
                <a:gridCol w="1595437"/>
              </a:tblGrid>
              <a:tr h="3968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Topology Set Table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Destination IP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Last hop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Sequence No’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Time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128.3.4.120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192.168.2.34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1234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14228 ms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82" name="Group 38"/>
          <p:cNvGraphicFramePr>
            <a:graphicFrameLocks noGrp="1"/>
          </p:cNvGraphicFramePr>
          <p:nvPr/>
        </p:nvGraphicFramePr>
        <p:xfrm>
          <a:off x="5472113" y="7219950"/>
          <a:ext cx="6961187" cy="1193800"/>
        </p:xfrm>
        <a:graphic>
          <a:graphicData uri="http://schemas.openxmlformats.org/drawingml/2006/table">
            <a:tbl>
              <a:tblPr/>
              <a:tblGrid>
                <a:gridCol w="1949450"/>
                <a:gridCol w="1820862"/>
                <a:gridCol w="1595438"/>
                <a:gridCol w="1595437"/>
              </a:tblGrid>
              <a:tr h="3968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Routing Set Table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Destination IP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Next hop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Hops No’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Local Int’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128.3.4.120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192.168.1.5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eth0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OLSRv2 - Overview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387600"/>
            <a:ext cx="11480800" cy="6464300"/>
          </a:xfrm>
        </p:spPr>
        <p:txBody>
          <a:bodyPr lIns="63500" tIns="63500" rIns="63500" bIns="63500"/>
          <a:lstStyle/>
          <a:p>
            <a:pPr marL="8255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Applicability</a:t>
            </a:r>
            <a:endParaRPr lang="en-US" smtClean="0"/>
          </a:p>
          <a:p>
            <a:pPr marL="12700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mobile ad-hoc networks (MANET)</a:t>
            </a:r>
          </a:p>
          <a:p>
            <a:pPr marL="12700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dynamic topology</a:t>
            </a:r>
          </a:p>
          <a:p>
            <a:pPr marL="12700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100%&gt; reliable environment (WiFi, WiMax)</a:t>
            </a:r>
          </a:p>
          <a:p>
            <a:pPr marL="12700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nodes can be gateways to other networks</a:t>
            </a:r>
          </a:p>
          <a:p>
            <a:pPr marL="8255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Characteristics </a:t>
            </a:r>
          </a:p>
          <a:p>
            <a:pPr marL="12700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Table driven</a:t>
            </a:r>
          </a:p>
          <a:p>
            <a:pPr marL="12700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proactive protocol</a:t>
            </a:r>
          </a:p>
          <a:p>
            <a:pPr marL="12700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Build on top of MANET NHDP</a:t>
            </a:r>
          </a:p>
          <a:p>
            <a:pPr marL="1270000" lvl="1" eaLnBrk="1" hangingPunct="1">
              <a:buFontTx/>
              <a:buBlip>
                <a:blip r:embed="rId2"/>
              </a:buBlip>
              <a:defRPr/>
            </a:pPr>
            <a:endParaRPr lang="en-US" sz="2400" smtClean="0"/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11480800" cy="15621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>
                <a:effectLst/>
              </a:rPr>
              <a:t>Topology Information Base (Cont.)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1480800" cy="57150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Attached Network Set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Records Information about networks attached to other routers or can be reached via those router.</a:t>
            </a: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3949700" y="5022850"/>
          <a:ext cx="8420100" cy="2052638"/>
        </p:xfrm>
        <a:graphic>
          <a:graphicData uri="http://schemas.openxmlformats.org/drawingml/2006/table">
            <a:tbl>
              <a:tblPr/>
              <a:tblGrid>
                <a:gridCol w="1358900"/>
                <a:gridCol w="1704975"/>
                <a:gridCol w="1298575"/>
                <a:gridCol w="1296988"/>
                <a:gridCol w="1643062"/>
                <a:gridCol w="1117600"/>
              </a:tblGrid>
              <a:tr h="3683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Attached network Set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Net IP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Net Mask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Router IP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Hops No’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Sequence No’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Time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192.168.1.0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255.255.255.0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192.168.1.5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1234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14228 ms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192.168.2.0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255.255.255.192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192.168.2.34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1002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15542 ms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/>
              </a:rPr>
              <a:t>Processing &amp; Forwarding Information Base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dirty="0" smtClean="0"/>
              <a:t>Used to ensure that each massage is processed and forwarded once, at most, per OLSRv2 interface 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dirty="0" smtClean="0"/>
              <a:t>Before processing/forwarding a massage, we must first check that it wasn't processed/forwarded yet.</a:t>
            </a:r>
            <a:br>
              <a:rPr lang="en-US" sz="3600" dirty="0" smtClean="0"/>
            </a:br>
            <a:r>
              <a:rPr lang="en-US" sz="3600" dirty="0" smtClean="0"/>
              <a:t>This is done using the information stored in Processing &amp; Forwarding Information Base. </a:t>
            </a:r>
            <a:endParaRPr lang="en-US" sz="3600" dirty="0" smtClean="0">
              <a:solidFill>
                <a:srgbClr val="A408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44488"/>
            <a:ext cx="11480800" cy="1595437"/>
          </a:xfrm>
          <a:effectLst>
            <a:outerShdw dist="38099" dir="2700000" algn="ctr" rotWithShape="0">
              <a:schemeClr val="bg2">
                <a:alpha val="89998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4800" smtClean="0">
                <a:effectLst/>
              </a:rPr>
              <a:t>Processing &amp; Forwarding Information Base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0" y="1914525"/>
            <a:ext cx="11480800" cy="6659563"/>
          </a:xfrm>
          <a:effectLst>
            <a:outerShdw dist="38099" dir="2700000" algn="ctr" rotWithShape="0">
              <a:schemeClr val="bg2">
                <a:alpha val="89998"/>
              </a:schemeClr>
            </a:outerShdw>
          </a:effectLst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Received Set - per interface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Signatures of messages received on this interface.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Processed Set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Signatures of messages processed by the router.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Forwarded Set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Signatures of messages forwarded by the router.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Relay Set - per interface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Symmetric 1-hop neighbors which messages should be forwarded when received on that interface.</a:t>
            </a:r>
          </a:p>
        </p:txBody>
      </p:sp>
    </p:spTree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smtClean="0"/>
              <a:t>“Hello” message process by OLSRv2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Updates its Neighbor Information Base if it was chosen as a MPR for the originator router  (MPR Selector)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In case of topology change the set of MPRs is recalculated.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TC messages processing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When TC message received: 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Topology Set is updated.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Advertised Remote Router Set is updated.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Attached Network Set is updated.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The Dijkstra algorithm can be used to construct the Routing Set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Packet routing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25600"/>
            <a:ext cx="11480800" cy="41783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When a packet needs to get from A to B  it is sent to the next MPR as described in the Routing Set.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Each MPR will forward the packet to the next MPR in the route.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1625" y="5113338"/>
            <a:ext cx="5197475" cy="1943100"/>
            <a:chOff x="0" y="0"/>
            <a:chExt cx="3273" cy="1224"/>
          </a:xfrm>
        </p:grpSpPr>
        <p:sp>
          <p:nvSpPr>
            <p:cNvPr id="36882" name="Oval 4"/>
            <p:cNvSpPr>
              <a:spLocks/>
            </p:cNvSpPr>
            <p:nvPr/>
          </p:nvSpPr>
          <p:spPr bwMode="auto">
            <a:xfrm>
              <a:off x="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83" name="Oval 5"/>
            <p:cNvSpPr>
              <a:spLocks/>
            </p:cNvSpPr>
            <p:nvPr/>
          </p:nvSpPr>
          <p:spPr bwMode="auto">
            <a:xfrm>
              <a:off x="568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84" name="Oval 6"/>
            <p:cNvSpPr>
              <a:spLocks/>
            </p:cNvSpPr>
            <p:nvPr/>
          </p:nvSpPr>
          <p:spPr bwMode="auto">
            <a:xfrm>
              <a:off x="1048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85" name="Oval 7"/>
            <p:cNvSpPr>
              <a:spLocks/>
            </p:cNvSpPr>
            <p:nvPr/>
          </p:nvSpPr>
          <p:spPr bwMode="auto">
            <a:xfrm>
              <a:off x="1584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86" name="Oval 8"/>
            <p:cNvSpPr>
              <a:spLocks/>
            </p:cNvSpPr>
            <p:nvPr/>
          </p:nvSpPr>
          <p:spPr bwMode="auto">
            <a:xfrm>
              <a:off x="2120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87" name="Oval 9"/>
            <p:cNvSpPr>
              <a:spLocks/>
            </p:cNvSpPr>
            <p:nvPr/>
          </p:nvSpPr>
          <p:spPr bwMode="auto">
            <a:xfrm>
              <a:off x="2616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88" name="Oval 10"/>
            <p:cNvSpPr>
              <a:spLocks/>
            </p:cNvSpPr>
            <p:nvPr/>
          </p:nvSpPr>
          <p:spPr bwMode="auto">
            <a:xfrm>
              <a:off x="3152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89" name="Oval 11"/>
            <p:cNvSpPr>
              <a:spLocks/>
            </p:cNvSpPr>
            <p:nvPr/>
          </p:nvSpPr>
          <p:spPr bwMode="auto">
            <a:xfrm>
              <a:off x="212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90" name="Oval 12"/>
            <p:cNvSpPr>
              <a:spLocks/>
            </p:cNvSpPr>
            <p:nvPr/>
          </p:nvSpPr>
          <p:spPr bwMode="auto">
            <a:xfrm>
              <a:off x="1048" y="26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91" name="Oval 13"/>
            <p:cNvSpPr>
              <a:spLocks/>
            </p:cNvSpPr>
            <p:nvPr/>
          </p:nvSpPr>
          <p:spPr bwMode="auto">
            <a:xfrm>
              <a:off x="1584" y="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92" name="Oval 14"/>
            <p:cNvSpPr>
              <a:spLocks/>
            </p:cNvSpPr>
            <p:nvPr/>
          </p:nvSpPr>
          <p:spPr bwMode="auto">
            <a:xfrm>
              <a:off x="1584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36893" name="Oval 15"/>
            <p:cNvSpPr>
              <a:spLocks/>
            </p:cNvSpPr>
            <p:nvPr/>
          </p:nvSpPr>
          <p:spPr bwMode="auto">
            <a:xfrm>
              <a:off x="2616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</p:grpSp>
      <p:sp>
        <p:nvSpPr>
          <p:cNvPr id="37904" name="Rectangle 16"/>
          <p:cNvSpPr>
            <a:spLocks/>
          </p:cNvSpPr>
          <p:nvPr/>
        </p:nvSpPr>
        <p:spPr bwMode="auto">
          <a:xfrm>
            <a:off x="3843338" y="5956300"/>
            <a:ext cx="749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Source</a:t>
            </a:r>
          </a:p>
        </p:txBody>
      </p:sp>
      <p:sp>
        <p:nvSpPr>
          <p:cNvPr id="37905" name="Rectangle 17"/>
          <p:cNvSpPr>
            <a:spLocks/>
          </p:cNvSpPr>
          <p:nvPr/>
        </p:nvSpPr>
        <p:spPr bwMode="auto">
          <a:xfrm>
            <a:off x="8850313" y="5194300"/>
            <a:ext cx="71755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Target</a:t>
            </a:r>
          </a:p>
        </p:txBody>
      </p:sp>
      <p:sp>
        <p:nvSpPr>
          <p:cNvPr id="37906" name="Rectangle 18"/>
          <p:cNvSpPr>
            <a:spLocks/>
          </p:cNvSpPr>
          <p:nvPr/>
        </p:nvSpPr>
        <p:spPr bwMode="auto">
          <a:xfrm>
            <a:off x="4799013" y="5651500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37907" name="Rectangle 19"/>
          <p:cNvSpPr>
            <a:spLocks/>
          </p:cNvSpPr>
          <p:nvPr/>
        </p:nvSpPr>
        <p:spPr bwMode="auto">
          <a:xfrm>
            <a:off x="5561013" y="5194300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37908" name="Rectangle 20"/>
          <p:cNvSpPr>
            <a:spLocks/>
          </p:cNvSpPr>
          <p:nvPr/>
        </p:nvSpPr>
        <p:spPr bwMode="auto">
          <a:xfrm>
            <a:off x="6411913" y="5651500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37909" name="Rectangle 21"/>
          <p:cNvSpPr>
            <a:spLocks/>
          </p:cNvSpPr>
          <p:nvPr/>
        </p:nvSpPr>
        <p:spPr bwMode="auto">
          <a:xfrm>
            <a:off x="7262813" y="6096000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37910" name="Rectangle 22"/>
          <p:cNvSpPr>
            <a:spLocks/>
          </p:cNvSpPr>
          <p:nvPr/>
        </p:nvSpPr>
        <p:spPr bwMode="auto">
          <a:xfrm>
            <a:off x="8050213" y="5651500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H="1">
            <a:off x="4368800" y="6197600"/>
            <a:ext cx="622300" cy="3048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5257800" y="5727700"/>
            <a:ext cx="4953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>
            <a:off x="7721600" y="6197600"/>
            <a:ext cx="5207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>
            <a:off x="8496300" y="5791200"/>
            <a:ext cx="5842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rot="10800000">
            <a:off x="6019800" y="5702300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 rot="10800000">
            <a:off x="6870700" y="6197600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utoUpdateAnimBg="0"/>
      <p:bldP spid="37905" grpId="0" autoUpdateAnimBg="0"/>
      <p:bldP spid="37906" grpId="0" autoUpdateAnimBg="0"/>
      <p:bldP spid="37907" grpId="0" autoUpdateAnimBg="0"/>
      <p:bldP spid="37908" grpId="0" autoUpdateAnimBg="0"/>
      <p:bldP spid="37909" grpId="0" autoUpdateAnimBg="0"/>
      <p:bldP spid="37910" grpId="0" autoUpdateAnimBg="0"/>
      <p:bldP spid="37911" grpId="0" animBg="1"/>
      <p:bldP spid="37912" grpId="0" animBg="1"/>
      <p:bldP spid="37913" grpId="0" animBg="1"/>
      <p:bldP spid="37914" grpId="0" animBg="1"/>
      <p:bldP spid="37915" grpId="0" animBg="1"/>
      <p:bldP spid="379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1"/>
          <p:cNvSpPr>
            <a:spLocks/>
          </p:cNvSpPr>
          <p:nvPr/>
        </p:nvSpPr>
        <p:spPr bwMode="auto">
          <a:xfrm>
            <a:off x="10228263" y="5308600"/>
            <a:ext cx="193675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39" name="Oval 2"/>
          <p:cNvSpPr>
            <a:spLocks/>
          </p:cNvSpPr>
          <p:nvPr/>
        </p:nvSpPr>
        <p:spPr bwMode="auto">
          <a:xfrm>
            <a:off x="10215563" y="4579938"/>
            <a:ext cx="193675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10228263" y="3851275"/>
            <a:ext cx="193675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1" name="Oval 4"/>
          <p:cNvSpPr>
            <a:spLocks/>
          </p:cNvSpPr>
          <p:nvPr/>
        </p:nvSpPr>
        <p:spPr bwMode="auto">
          <a:xfrm>
            <a:off x="11068050" y="4579938"/>
            <a:ext cx="193675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2" name="Oval 5"/>
          <p:cNvSpPr>
            <a:spLocks/>
          </p:cNvSpPr>
          <p:nvPr/>
        </p:nvSpPr>
        <p:spPr bwMode="auto">
          <a:xfrm>
            <a:off x="9458325" y="4579938"/>
            <a:ext cx="193675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3" name="Oval 6"/>
          <p:cNvSpPr>
            <a:spLocks/>
          </p:cNvSpPr>
          <p:nvPr/>
        </p:nvSpPr>
        <p:spPr bwMode="auto">
          <a:xfrm>
            <a:off x="9669463" y="4110038"/>
            <a:ext cx="192087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4" name="Oval 7"/>
          <p:cNvSpPr>
            <a:spLocks/>
          </p:cNvSpPr>
          <p:nvPr/>
        </p:nvSpPr>
        <p:spPr bwMode="auto">
          <a:xfrm>
            <a:off x="10875963" y="4110038"/>
            <a:ext cx="192087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5" name="Oval 8"/>
          <p:cNvSpPr>
            <a:spLocks/>
          </p:cNvSpPr>
          <p:nvPr/>
        </p:nvSpPr>
        <p:spPr bwMode="auto">
          <a:xfrm>
            <a:off x="9669463" y="5129213"/>
            <a:ext cx="192087" cy="17938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6" name="Oval 9"/>
          <p:cNvSpPr>
            <a:spLocks/>
          </p:cNvSpPr>
          <p:nvPr/>
        </p:nvSpPr>
        <p:spPr bwMode="auto">
          <a:xfrm>
            <a:off x="10875963" y="5129213"/>
            <a:ext cx="192087" cy="17938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7" name="Oval 10"/>
          <p:cNvSpPr>
            <a:spLocks/>
          </p:cNvSpPr>
          <p:nvPr/>
        </p:nvSpPr>
        <p:spPr bwMode="auto">
          <a:xfrm>
            <a:off x="10228263" y="6132513"/>
            <a:ext cx="193675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8" name="Oval 11"/>
          <p:cNvSpPr>
            <a:spLocks/>
          </p:cNvSpPr>
          <p:nvPr/>
        </p:nvSpPr>
        <p:spPr bwMode="auto">
          <a:xfrm>
            <a:off x="10228263" y="3124200"/>
            <a:ext cx="193675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49" name="Oval 12"/>
          <p:cNvSpPr>
            <a:spLocks/>
          </p:cNvSpPr>
          <p:nvPr/>
        </p:nvSpPr>
        <p:spPr bwMode="auto">
          <a:xfrm>
            <a:off x="9669463" y="3365500"/>
            <a:ext cx="192087" cy="179388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0" name="Oval 13"/>
          <p:cNvSpPr>
            <a:spLocks/>
          </p:cNvSpPr>
          <p:nvPr/>
        </p:nvSpPr>
        <p:spPr bwMode="auto">
          <a:xfrm>
            <a:off x="9056688" y="3851275"/>
            <a:ext cx="192087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1" name="Oval 14"/>
          <p:cNvSpPr>
            <a:spLocks/>
          </p:cNvSpPr>
          <p:nvPr/>
        </p:nvSpPr>
        <p:spPr bwMode="auto">
          <a:xfrm>
            <a:off x="8724900" y="4579938"/>
            <a:ext cx="192088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2" name="Oval 15"/>
          <p:cNvSpPr>
            <a:spLocks/>
          </p:cNvSpPr>
          <p:nvPr/>
        </p:nvSpPr>
        <p:spPr bwMode="auto">
          <a:xfrm>
            <a:off x="9056688" y="5308600"/>
            <a:ext cx="192087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3" name="Oval 16"/>
          <p:cNvSpPr>
            <a:spLocks/>
          </p:cNvSpPr>
          <p:nvPr/>
        </p:nvSpPr>
        <p:spPr bwMode="auto">
          <a:xfrm>
            <a:off x="9669463" y="5873750"/>
            <a:ext cx="192087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4" name="Oval 17"/>
          <p:cNvSpPr>
            <a:spLocks/>
          </p:cNvSpPr>
          <p:nvPr/>
        </p:nvSpPr>
        <p:spPr bwMode="auto">
          <a:xfrm>
            <a:off x="10875963" y="5873750"/>
            <a:ext cx="192087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5" name="Oval 18"/>
          <p:cNvSpPr>
            <a:spLocks/>
          </p:cNvSpPr>
          <p:nvPr/>
        </p:nvSpPr>
        <p:spPr bwMode="auto">
          <a:xfrm>
            <a:off x="11488738" y="5308600"/>
            <a:ext cx="192087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6" name="Oval 19"/>
          <p:cNvSpPr>
            <a:spLocks/>
          </p:cNvSpPr>
          <p:nvPr/>
        </p:nvSpPr>
        <p:spPr bwMode="auto">
          <a:xfrm>
            <a:off x="11820525" y="4579938"/>
            <a:ext cx="193675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7" name="Oval 20"/>
          <p:cNvSpPr>
            <a:spLocks/>
          </p:cNvSpPr>
          <p:nvPr/>
        </p:nvSpPr>
        <p:spPr bwMode="auto">
          <a:xfrm>
            <a:off x="11488738" y="3851275"/>
            <a:ext cx="192087" cy="177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58" name="Oval 21"/>
          <p:cNvSpPr>
            <a:spLocks/>
          </p:cNvSpPr>
          <p:nvPr/>
        </p:nvSpPr>
        <p:spPr bwMode="auto">
          <a:xfrm>
            <a:off x="10875963" y="3365500"/>
            <a:ext cx="192087" cy="179388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8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Terminology</a:t>
            </a:r>
          </a:p>
        </p:txBody>
      </p:sp>
      <p:sp>
        <p:nvSpPr>
          <p:cNvPr id="1538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143000" y="1778000"/>
            <a:ext cx="7137400" cy="57785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node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1-hop neighbor set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2-hop neighbor set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bidirectional link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mtClean="0"/>
              <a:t>interface</a:t>
            </a:r>
          </a:p>
        </p:txBody>
      </p:sp>
      <p:sp>
        <p:nvSpPr>
          <p:cNvPr id="15384" name="Oval 24"/>
          <p:cNvSpPr>
            <a:spLocks/>
          </p:cNvSpPr>
          <p:nvPr/>
        </p:nvSpPr>
        <p:spPr bwMode="auto">
          <a:xfrm>
            <a:off x="10228263" y="5308600"/>
            <a:ext cx="193675" cy="177800"/>
          </a:xfrm>
          <a:prstGeom prst="ellipse">
            <a:avLst/>
          </a:prstGeom>
          <a:solidFill>
            <a:srgbClr val="66B132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85" name="Oval 25"/>
          <p:cNvSpPr>
            <a:spLocks/>
          </p:cNvSpPr>
          <p:nvPr/>
        </p:nvSpPr>
        <p:spPr bwMode="auto">
          <a:xfrm>
            <a:off x="10215563" y="4579938"/>
            <a:ext cx="193675" cy="177800"/>
          </a:xfrm>
          <a:prstGeom prst="ellipse">
            <a:avLst/>
          </a:prstGeom>
          <a:solidFill>
            <a:srgbClr val="C2E5A6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86" name="Oval 26"/>
          <p:cNvSpPr>
            <a:spLocks/>
          </p:cNvSpPr>
          <p:nvPr/>
        </p:nvSpPr>
        <p:spPr bwMode="auto">
          <a:xfrm>
            <a:off x="10228263" y="3851275"/>
            <a:ext cx="193675" cy="177800"/>
          </a:xfrm>
          <a:prstGeom prst="ellipse">
            <a:avLst/>
          </a:prstGeom>
          <a:solidFill>
            <a:srgbClr val="66B132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87" name="Oval 27"/>
          <p:cNvSpPr>
            <a:spLocks/>
          </p:cNvSpPr>
          <p:nvPr/>
        </p:nvSpPr>
        <p:spPr bwMode="auto">
          <a:xfrm>
            <a:off x="11068050" y="4579938"/>
            <a:ext cx="193675" cy="177800"/>
          </a:xfrm>
          <a:prstGeom prst="ellipse">
            <a:avLst/>
          </a:prstGeom>
          <a:solidFill>
            <a:srgbClr val="66B132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88" name="Oval 28"/>
          <p:cNvSpPr>
            <a:spLocks/>
          </p:cNvSpPr>
          <p:nvPr/>
        </p:nvSpPr>
        <p:spPr bwMode="auto">
          <a:xfrm>
            <a:off x="9458325" y="4579938"/>
            <a:ext cx="193675" cy="177800"/>
          </a:xfrm>
          <a:prstGeom prst="ellipse">
            <a:avLst/>
          </a:prstGeom>
          <a:solidFill>
            <a:srgbClr val="66B132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89" name="Oval 29"/>
          <p:cNvSpPr>
            <a:spLocks/>
          </p:cNvSpPr>
          <p:nvPr/>
        </p:nvSpPr>
        <p:spPr bwMode="auto">
          <a:xfrm>
            <a:off x="9669463" y="4110038"/>
            <a:ext cx="192087" cy="177800"/>
          </a:xfrm>
          <a:prstGeom prst="ellipse">
            <a:avLst/>
          </a:prstGeom>
          <a:solidFill>
            <a:srgbClr val="66B132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0" name="Oval 30"/>
          <p:cNvSpPr>
            <a:spLocks/>
          </p:cNvSpPr>
          <p:nvPr/>
        </p:nvSpPr>
        <p:spPr bwMode="auto">
          <a:xfrm>
            <a:off x="10875963" y="4110038"/>
            <a:ext cx="192087" cy="177800"/>
          </a:xfrm>
          <a:prstGeom prst="ellipse">
            <a:avLst/>
          </a:prstGeom>
          <a:solidFill>
            <a:srgbClr val="66B132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1" name="Oval 31"/>
          <p:cNvSpPr>
            <a:spLocks/>
          </p:cNvSpPr>
          <p:nvPr/>
        </p:nvSpPr>
        <p:spPr bwMode="auto">
          <a:xfrm>
            <a:off x="9669463" y="5129213"/>
            <a:ext cx="192087" cy="179387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2" name="Oval 32"/>
          <p:cNvSpPr>
            <a:spLocks/>
          </p:cNvSpPr>
          <p:nvPr/>
        </p:nvSpPr>
        <p:spPr bwMode="auto">
          <a:xfrm>
            <a:off x="10875963" y="5129213"/>
            <a:ext cx="192087" cy="179387"/>
          </a:xfrm>
          <a:prstGeom prst="ellipse">
            <a:avLst/>
          </a:prstGeom>
          <a:solidFill>
            <a:srgbClr val="66B132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3" name="Oval 33"/>
          <p:cNvSpPr>
            <a:spLocks/>
          </p:cNvSpPr>
          <p:nvPr/>
        </p:nvSpPr>
        <p:spPr bwMode="auto">
          <a:xfrm>
            <a:off x="10228263" y="6132513"/>
            <a:ext cx="193675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4" name="Oval 34"/>
          <p:cNvSpPr>
            <a:spLocks/>
          </p:cNvSpPr>
          <p:nvPr/>
        </p:nvSpPr>
        <p:spPr bwMode="auto">
          <a:xfrm>
            <a:off x="10228263" y="3124200"/>
            <a:ext cx="193675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5" name="Oval 35"/>
          <p:cNvSpPr>
            <a:spLocks/>
          </p:cNvSpPr>
          <p:nvPr/>
        </p:nvSpPr>
        <p:spPr bwMode="auto">
          <a:xfrm>
            <a:off x="9669463" y="3365500"/>
            <a:ext cx="192087" cy="179388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6" name="Oval 36"/>
          <p:cNvSpPr>
            <a:spLocks/>
          </p:cNvSpPr>
          <p:nvPr/>
        </p:nvSpPr>
        <p:spPr bwMode="auto">
          <a:xfrm>
            <a:off x="9056688" y="3851275"/>
            <a:ext cx="192087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7" name="Oval 37"/>
          <p:cNvSpPr>
            <a:spLocks/>
          </p:cNvSpPr>
          <p:nvPr/>
        </p:nvSpPr>
        <p:spPr bwMode="auto">
          <a:xfrm>
            <a:off x="8724900" y="4579938"/>
            <a:ext cx="192088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8" name="Oval 38"/>
          <p:cNvSpPr>
            <a:spLocks/>
          </p:cNvSpPr>
          <p:nvPr/>
        </p:nvSpPr>
        <p:spPr bwMode="auto">
          <a:xfrm>
            <a:off x="9056688" y="5308600"/>
            <a:ext cx="192087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399" name="Oval 39"/>
          <p:cNvSpPr>
            <a:spLocks/>
          </p:cNvSpPr>
          <p:nvPr/>
        </p:nvSpPr>
        <p:spPr bwMode="auto">
          <a:xfrm>
            <a:off x="9669463" y="5873750"/>
            <a:ext cx="192087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400" name="Oval 40"/>
          <p:cNvSpPr>
            <a:spLocks/>
          </p:cNvSpPr>
          <p:nvPr/>
        </p:nvSpPr>
        <p:spPr bwMode="auto">
          <a:xfrm>
            <a:off x="10875963" y="5873750"/>
            <a:ext cx="192087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401" name="Oval 41"/>
          <p:cNvSpPr>
            <a:spLocks/>
          </p:cNvSpPr>
          <p:nvPr/>
        </p:nvSpPr>
        <p:spPr bwMode="auto">
          <a:xfrm>
            <a:off x="11488738" y="5308600"/>
            <a:ext cx="192087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402" name="Oval 42"/>
          <p:cNvSpPr>
            <a:spLocks/>
          </p:cNvSpPr>
          <p:nvPr/>
        </p:nvSpPr>
        <p:spPr bwMode="auto">
          <a:xfrm>
            <a:off x="11488738" y="3851275"/>
            <a:ext cx="192087" cy="177800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5403" name="Oval 43"/>
          <p:cNvSpPr>
            <a:spLocks/>
          </p:cNvSpPr>
          <p:nvPr/>
        </p:nvSpPr>
        <p:spPr bwMode="auto">
          <a:xfrm>
            <a:off x="10875963" y="3365500"/>
            <a:ext cx="192087" cy="179388"/>
          </a:xfrm>
          <a:prstGeom prst="ellipse">
            <a:avLst/>
          </a:prstGeom>
          <a:solidFill>
            <a:srgbClr val="B7B100"/>
          </a:solidFill>
          <a:ln w="25400">
            <a:solidFill>
              <a:srgbClr val="35302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14381" name="Line 44"/>
          <p:cNvSpPr>
            <a:spLocks noChangeShapeType="1"/>
          </p:cNvSpPr>
          <p:nvPr/>
        </p:nvSpPr>
        <p:spPr bwMode="auto">
          <a:xfrm>
            <a:off x="10312400" y="4787900"/>
            <a:ext cx="0" cy="4826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82" name="Line 45"/>
          <p:cNvSpPr>
            <a:spLocks noChangeShapeType="1"/>
          </p:cNvSpPr>
          <p:nvPr/>
        </p:nvSpPr>
        <p:spPr bwMode="auto">
          <a:xfrm>
            <a:off x="10312400" y="5562600"/>
            <a:ext cx="0" cy="482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83" name="Line 46"/>
          <p:cNvSpPr>
            <a:spLocks noChangeShapeType="1"/>
          </p:cNvSpPr>
          <p:nvPr/>
        </p:nvSpPr>
        <p:spPr bwMode="auto">
          <a:xfrm>
            <a:off x="10312400" y="4089400"/>
            <a:ext cx="0" cy="4826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84" name="Line 47"/>
          <p:cNvSpPr>
            <a:spLocks noChangeShapeType="1"/>
          </p:cNvSpPr>
          <p:nvPr/>
        </p:nvSpPr>
        <p:spPr bwMode="auto">
          <a:xfrm>
            <a:off x="10450513" y="4673600"/>
            <a:ext cx="547687" cy="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85" name="Line 48"/>
          <p:cNvSpPr>
            <a:spLocks noChangeShapeType="1"/>
          </p:cNvSpPr>
          <p:nvPr/>
        </p:nvSpPr>
        <p:spPr bwMode="auto">
          <a:xfrm>
            <a:off x="8951913" y="4673600"/>
            <a:ext cx="458787" cy="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86" name="Line 49"/>
          <p:cNvSpPr>
            <a:spLocks noChangeShapeType="1"/>
          </p:cNvSpPr>
          <p:nvPr/>
        </p:nvSpPr>
        <p:spPr bwMode="auto">
          <a:xfrm>
            <a:off x="9675813" y="4673600"/>
            <a:ext cx="547687" cy="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87" name="Line 50"/>
          <p:cNvSpPr>
            <a:spLocks noChangeShapeType="1"/>
          </p:cNvSpPr>
          <p:nvPr/>
        </p:nvSpPr>
        <p:spPr bwMode="auto">
          <a:xfrm rot="10800000" flipH="1">
            <a:off x="9182100" y="4800600"/>
            <a:ext cx="266700" cy="4826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88" name="Line 51"/>
          <p:cNvSpPr>
            <a:spLocks noChangeShapeType="1"/>
          </p:cNvSpPr>
          <p:nvPr/>
        </p:nvSpPr>
        <p:spPr bwMode="auto">
          <a:xfrm>
            <a:off x="9207500" y="4064000"/>
            <a:ext cx="266700" cy="4826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89" name="Line 52"/>
          <p:cNvSpPr>
            <a:spLocks noChangeShapeType="1"/>
          </p:cNvSpPr>
          <p:nvPr/>
        </p:nvSpPr>
        <p:spPr bwMode="auto">
          <a:xfrm>
            <a:off x="10439400" y="5486400"/>
            <a:ext cx="41910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0" name="Line 53"/>
          <p:cNvSpPr>
            <a:spLocks noChangeShapeType="1"/>
          </p:cNvSpPr>
          <p:nvPr/>
        </p:nvSpPr>
        <p:spPr bwMode="auto">
          <a:xfrm rot="10800000" flipH="1">
            <a:off x="9842500" y="5537200"/>
            <a:ext cx="355600" cy="3175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1" name="Line 54"/>
          <p:cNvSpPr>
            <a:spLocks noChangeShapeType="1"/>
          </p:cNvSpPr>
          <p:nvPr/>
        </p:nvSpPr>
        <p:spPr bwMode="auto">
          <a:xfrm>
            <a:off x="10450513" y="5397500"/>
            <a:ext cx="966787" cy="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2" name="Line 55"/>
          <p:cNvSpPr>
            <a:spLocks noChangeShapeType="1"/>
          </p:cNvSpPr>
          <p:nvPr/>
        </p:nvSpPr>
        <p:spPr bwMode="auto">
          <a:xfrm rot="10800000" flipH="1">
            <a:off x="10426700" y="4305300"/>
            <a:ext cx="393700" cy="2667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3" name="Line 56"/>
          <p:cNvSpPr>
            <a:spLocks noChangeShapeType="1"/>
          </p:cNvSpPr>
          <p:nvPr/>
        </p:nvSpPr>
        <p:spPr bwMode="auto">
          <a:xfrm rot="10800000">
            <a:off x="10426700" y="4775200"/>
            <a:ext cx="419100" cy="3683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4" name="Line 57"/>
          <p:cNvSpPr>
            <a:spLocks noChangeShapeType="1"/>
          </p:cNvSpPr>
          <p:nvPr/>
        </p:nvSpPr>
        <p:spPr bwMode="auto">
          <a:xfrm rot="10800000">
            <a:off x="9855200" y="4292600"/>
            <a:ext cx="355600" cy="2921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5" name="Line 58"/>
          <p:cNvSpPr>
            <a:spLocks noChangeShapeType="1"/>
          </p:cNvSpPr>
          <p:nvPr/>
        </p:nvSpPr>
        <p:spPr bwMode="auto">
          <a:xfrm flipH="1">
            <a:off x="11112500" y="3987800"/>
            <a:ext cx="317500" cy="1524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6" name="Line 59"/>
          <p:cNvSpPr>
            <a:spLocks noChangeShapeType="1"/>
          </p:cNvSpPr>
          <p:nvPr/>
        </p:nvSpPr>
        <p:spPr bwMode="auto">
          <a:xfrm>
            <a:off x="10312400" y="3378200"/>
            <a:ext cx="0" cy="4191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7" name="Line 60"/>
          <p:cNvSpPr>
            <a:spLocks noChangeShapeType="1"/>
          </p:cNvSpPr>
          <p:nvPr/>
        </p:nvSpPr>
        <p:spPr bwMode="auto">
          <a:xfrm flipH="1">
            <a:off x="10439400" y="3568700"/>
            <a:ext cx="381000" cy="2794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8" name="Line 61"/>
          <p:cNvSpPr>
            <a:spLocks noChangeShapeType="1"/>
          </p:cNvSpPr>
          <p:nvPr/>
        </p:nvSpPr>
        <p:spPr bwMode="auto">
          <a:xfrm>
            <a:off x="9867900" y="3568700"/>
            <a:ext cx="304800" cy="2921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399" name="Line 62"/>
          <p:cNvSpPr>
            <a:spLocks noChangeShapeType="1"/>
          </p:cNvSpPr>
          <p:nvPr/>
        </p:nvSpPr>
        <p:spPr bwMode="auto">
          <a:xfrm>
            <a:off x="9753600" y="3594100"/>
            <a:ext cx="0" cy="4826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0" name="Line 63"/>
          <p:cNvSpPr>
            <a:spLocks noChangeShapeType="1"/>
          </p:cNvSpPr>
          <p:nvPr/>
        </p:nvSpPr>
        <p:spPr bwMode="auto">
          <a:xfrm>
            <a:off x="10960100" y="5345113"/>
            <a:ext cx="0" cy="471487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1" name="Line 64"/>
          <p:cNvSpPr>
            <a:spLocks noChangeShapeType="1"/>
          </p:cNvSpPr>
          <p:nvPr/>
        </p:nvSpPr>
        <p:spPr bwMode="auto">
          <a:xfrm>
            <a:off x="8953500" y="4737100"/>
            <a:ext cx="660400" cy="3937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2" name="Line 65"/>
          <p:cNvSpPr>
            <a:spLocks noChangeShapeType="1"/>
          </p:cNvSpPr>
          <p:nvPr/>
        </p:nvSpPr>
        <p:spPr bwMode="auto">
          <a:xfrm rot="10800000" flipH="1">
            <a:off x="9283700" y="5257800"/>
            <a:ext cx="292100" cy="762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3" name="Line 66"/>
          <p:cNvSpPr>
            <a:spLocks noChangeShapeType="1"/>
          </p:cNvSpPr>
          <p:nvPr/>
        </p:nvSpPr>
        <p:spPr bwMode="auto">
          <a:xfrm rot="10800000" flipH="1">
            <a:off x="9753600" y="5384800"/>
            <a:ext cx="0" cy="4572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4" name="Line 67"/>
          <p:cNvSpPr>
            <a:spLocks noChangeShapeType="1"/>
          </p:cNvSpPr>
          <p:nvPr/>
        </p:nvSpPr>
        <p:spPr bwMode="auto">
          <a:xfrm flipH="1">
            <a:off x="9588500" y="4330700"/>
            <a:ext cx="127000" cy="2159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5" name="Line 68"/>
          <p:cNvSpPr>
            <a:spLocks noChangeShapeType="1"/>
          </p:cNvSpPr>
          <p:nvPr/>
        </p:nvSpPr>
        <p:spPr bwMode="auto">
          <a:xfrm rot="10800000">
            <a:off x="11201400" y="4800600"/>
            <a:ext cx="292100" cy="4699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6" name="Line 69"/>
          <p:cNvSpPr>
            <a:spLocks noChangeShapeType="1"/>
          </p:cNvSpPr>
          <p:nvPr/>
        </p:nvSpPr>
        <p:spPr bwMode="auto">
          <a:xfrm flipH="1">
            <a:off x="10998200" y="4787900"/>
            <a:ext cx="101600" cy="3048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7" name="Line 70"/>
          <p:cNvSpPr>
            <a:spLocks noChangeShapeType="1"/>
          </p:cNvSpPr>
          <p:nvPr/>
        </p:nvSpPr>
        <p:spPr bwMode="auto">
          <a:xfrm rot="10800000">
            <a:off x="10998200" y="4318000"/>
            <a:ext cx="114300" cy="2540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8" name="Line 71"/>
          <p:cNvSpPr>
            <a:spLocks noChangeShapeType="1"/>
          </p:cNvSpPr>
          <p:nvPr/>
        </p:nvSpPr>
        <p:spPr bwMode="auto">
          <a:xfrm flipH="1">
            <a:off x="11226800" y="4051300"/>
            <a:ext cx="292100" cy="4953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09" name="Line 72"/>
          <p:cNvSpPr>
            <a:spLocks noChangeShapeType="1"/>
          </p:cNvSpPr>
          <p:nvPr/>
        </p:nvSpPr>
        <p:spPr bwMode="auto">
          <a:xfrm>
            <a:off x="10947400" y="3594100"/>
            <a:ext cx="12700" cy="4699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10" name="Line 73"/>
          <p:cNvSpPr>
            <a:spLocks noChangeShapeType="1"/>
          </p:cNvSpPr>
          <p:nvPr/>
        </p:nvSpPr>
        <p:spPr bwMode="auto">
          <a:xfrm>
            <a:off x="9271000" y="3962400"/>
            <a:ext cx="342900" cy="1778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11" name="Line 74"/>
          <p:cNvSpPr>
            <a:spLocks noChangeShapeType="1"/>
          </p:cNvSpPr>
          <p:nvPr/>
        </p:nvSpPr>
        <p:spPr bwMode="auto">
          <a:xfrm rot="10800000">
            <a:off x="9601200" y="4800600"/>
            <a:ext cx="88900" cy="2921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12" name="Line 75"/>
          <p:cNvSpPr>
            <a:spLocks noChangeShapeType="1"/>
          </p:cNvSpPr>
          <p:nvPr/>
        </p:nvSpPr>
        <p:spPr bwMode="auto">
          <a:xfrm flipH="1">
            <a:off x="11290300" y="4673600"/>
            <a:ext cx="469900" cy="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413" name="Line 76"/>
          <p:cNvSpPr>
            <a:spLocks noChangeShapeType="1"/>
          </p:cNvSpPr>
          <p:nvPr/>
        </p:nvSpPr>
        <p:spPr bwMode="auto">
          <a:xfrm rot="10800000" flipH="1">
            <a:off x="9855200" y="4787900"/>
            <a:ext cx="342900" cy="355600"/>
          </a:xfrm>
          <a:prstGeom prst="line">
            <a:avLst/>
          </a:prstGeom>
          <a:noFill/>
          <a:ln w="254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build="p" bldLvl="5" autoUpdateAnimBg="0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 animBg="1"/>
      <p:bldP spid="15394" grpId="0" animBg="1"/>
      <p:bldP spid="15395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5402" grpId="0" animBg="1"/>
      <p:bldP spid="154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smtClean="0"/>
              <a:t>Mobile Ad-hoc Networks</a:t>
            </a:r>
            <a:br>
              <a:rPr lang="en-US" sz="4800" smtClean="0"/>
            </a:br>
            <a:r>
              <a:rPr lang="en-US" sz="4800" smtClean="0"/>
              <a:t>Neighborhood Discovery Protocol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11480800" cy="68707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A solid base for the OLSRv2 protocol.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Objective - maintain 1-hop &amp; 2-hop neighbors link state tables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Pros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Simplicity - only one type of messages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Generic - does not limit to type of connectivity technology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Cons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Effects bandwidth as messages are routinely transmitted</a:t>
            </a:r>
          </a:p>
        </p:txBody>
      </p:sp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smtClean="0"/>
              <a:t>Mobile Ad-hoc Networks</a:t>
            </a:r>
            <a:br>
              <a:rPr lang="en-US" sz="4800" smtClean="0"/>
            </a:br>
            <a:r>
              <a:rPr lang="en-US" sz="4800" smtClean="0"/>
              <a:t>Neighborhood Discovery Protocol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87500"/>
            <a:ext cx="11480800" cy="72263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Local Information Base - per node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Active interface - IP tuples set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Removed interface - IP tuples set</a:t>
            </a:r>
            <a:endParaRPr lang="en-US" sz="3600" smtClean="0"/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Interface Information Base - per interface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Link Set</a:t>
            </a:r>
          </a:p>
          <a:p>
            <a:pPr marL="1778000" lvl="2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Current &amp; Recently lost 1-hop neighbors to this interface</a:t>
            </a:r>
          </a:p>
          <a:p>
            <a:pPr marL="1778000" lvl="2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Connection quality</a:t>
            </a:r>
          </a:p>
          <a:p>
            <a:pPr marL="1778000" lvl="2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Validation time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/>
        </p:nvGraphicFramePr>
        <p:xfrm>
          <a:off x="7569200" y="3238500"/>
          <a:ext cx="3797300" cy="1231901"/>
        </p:xfrm>
        <a:graphic>
          <a:graphicData uri="http://schemas.openxmlformats.org/drawingml/2006/table">
            <a:tbl>
              <a:tblPr/>
              <a:tblGrid>
                <a:gridCol w="1898650"/>
                <a:gridCol w="18986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Interface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IP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eth0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192.168.2.20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eth1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192.168.4.67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46700" y="6807200"/>
            <a:ext cx="6007100" cy="2235200"/>
            <a:chOff x="0" y="0"/>
            <a:chExt cx="3784" cy="1408"/>
          </a:xfrm>
        </p:grpSpPr>
        <p:sp>
          <p:nvSpPr>
            <p:cNvPr id="16427" name="AutoShape 76"/>
            <p:cNvSpPr>
              <a:spLocks/>
            </p:cNvSpPr>
            <p:nvPr/>
          </p:nvSpPr>
          <p:spPr bwMode="auto">
            <a:xfrm>
              <a:off x="1568" y="626"/>
              <a:ext cx="168" cy="165"/>
            </a:xfrm>
            <a:custGeom>
              <a:avLst/>
              <a:gdLst>
                <a:gd name="T0" fmla="*/ 0 w 22712"/>
                <a:gd name="T1" fmla="*/ 0 h 23880"/>
                <a:gd name="T2" fmla="*/ 22712 w 22712"/>
                <a:gd name="T3" fmla="*/ 23880 h 23880"/>
              </a:gdLst>
              <a:ahLst/>
              <a:cxnLst/>
              <a:rect l="T0" t="T1" r="T2" b="T3"/>
              <a:pathLst>
                <a:path w="22712" h="23880">
                  <a:moveTo>
                    <a:pt x="11356" y="0"/>
                  </a:moveTo>
                  <a:lnTo>
                    <a:pt x="14693" y="7110"/>
                  </a:lnTo>
                  <a:lnTo>
                    <a:pt x="22156" y="8250"/>
                  </a:lnTo>
                  <a:lnTo>
                    <a:pt x="16756" y="13785"/>
                  </a:lnTo>
                  <a:lnTo>
                    <a:pt x="18031" y="21600"/>
                  </a:lnTo>
                  <a:lnTo>
                    <a:pt x="11356" y="17910"/>
                  </a:lnTo>
                  <a:lnTo>
                    <a:pt x="4681" y="21600"/>
                  </a:lnTo>
                  <a:lnTo>
                    <a:pt x="5956" y="13785"/>
                  </a:lnTo>
                  <a:lnTo>
                    <a:pt x="556" y="8250"/>
                  </a:lnTo>
                  <a:lnTo>
                    <a:pt x="8019" y="7110"/>
                  </a:lnTo>
                  <a:lnTo>
                    <a:pt x="11356" y="0"/>
                  </a:lnTo>
                  <a:close/>
                  <a:moveTo>
                    <a:pt x="11356" y="0"/>
                  </a:moveTo>
                </a:path>
              </a:pathLst>
            </a:custGeom>
            <a:solidFill>
              <a:srgbClr val="4D4D4D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428" name="AutoShape 77"/>
            <p:cNvSpPr>
              <a:spLocks/>
            </p:cNvSpPr>
            <p:nvPr/>
          </p:nvSpPr>
          <p:spPr bwMode="auto">
            <a:xfrm>
              <a:off x="1800" y="626"/>
              <a:ext cx="168" cy="165"/>
            </a:xfrm>
            <a:custGeom>
              <a:avLst/>
              <a:gdLst>
                <a:gd name="T0" fmla="*/ 0 w 22712"/>
                <a:gd name="T1" fmla="*/ 0 h 23880"/>
                <a:gd name="T2" fmla="*/ 22712 w 22712"/>
                <a:gd name="T3" fmla="*/ 23880 h 23880"/>
              </a:gdLst>
              <a:ahLst/>
              <a:cxnLst/>
              <a:rect l="T0" t="T1" r="T2" b="T3"/>
              <a:pathLst>
                <a:path w="22712" h="23880">
                  <a:moveTo>
                    <a:pt x="11356" y="0"/>
                  </a:moveTo>
                  <a:lnTo>
                    <a:pt x="14693" y="7110"/>
                  </a:lnTo>
                  <a:lnTo>
                    <a:pt x="22156" y="8250"/>
                  </a:lnTo>
                  <a:lnTo>
                    <a:pt x="16756" y="13785"/>
                  </a:lnTo>
                  <a:lnTo>
                    <a:pt x="18031" y="21600"/>
                  </a:lnTo>
                  <a:lnTo>
                    <a:pt x="11356" y="17910"/>
                  </a:lnTo>
                  <a:lnTo>
                    <a:pt x="4681" y="21600"/>
                  </a:lnTo>
                  <a:lnTo>
                    <a:pt x="5956" y="13785"/>
                  </a:lnTo>
                  <a:lnTo>
                    <a:pt x="556" y="8250"/>
                  </a:lnTo>
                  <a:lnTo>
                    <a:pt x="8019" y="7110"/>
                  </a:lnTo>
                  <a:lnTo>
                    <a:pt x="11356" y="0"/>
                  </a:lnTo>
                  <a:close/>
                  <a:moveTo>
                    <a:pt x="11356" y="0"/>
                  </a:moveTo>
                </a:path>
              </a:pathLst>
            </a:custGeom>
            <a:solidFill>
              <a:srgbClr val="4D4D4D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429" name="AutoShape 78"/>
            <p:cNvSpPr>
              <a:spLocks/>
            </p:cNvSpPr>
            <p:nvPr/>
          </p:nvSpPr>
          <p:spPr bwMode="auto">
            <a:xfrm>
              <a:off x="2024" y="626"/>
              <a:ext cx="168" cy="165"/>
            </a:xfrm>
            <a:custGeom>
              <a:avLst/>
              <a:gdLst>
                <a:gd name="T0" fmla="*/ 0 w 22712"/>
                <a:gd name="T1" fmla="*/ 0 h 23880"/>
                <a:gd name="T2" fmla="*/ 22712 w 22712"/>
                <a:gd name="T3" fmla="*/ 23880 h 23880"/>
              </a:gdLst>
              <a:ahLst/>
              <a:cxnLst/>
              <a:rect l="T0" t="T1" r="T2" b="T3"/>
              <a:pathLst>
                <a:path w="22712" h="23880">
                  <a:moveTo>
                    <a:pt x="11356" y="0"/>
                  </a:moveTo>
                  <a:lnTo>
                    <a:pt x="14693" y="7110"/>
                  </a:lnTo>
                  <a:lnTo>
                    <a:pt x="22156" y="8250"/>
                  </a:lnTo>
                  <a:lnTo>
                    <a:pt x="16756" y="13785"/>
                  </a:lnTo>
                  <a:lnTo>
                    <a:pt x="18031" y="21600"/>
                  </a:lnTo>
                  <a:lnTo>
                    <a:pt x="11356" y="17910"/>
                  </a:lnTo>
                  <a:lnTo>
                    <a:pt x="4681" y="21600"/>
                  </a:lnTo>
                  <a:lnTo>
                    <a:pt x="5956" y="13785"/>
                  </a:lnTo>
                  <a:lnTo>
                    <a:pt x="556" y="8250"/>
                  </a:lnTo>
                  <a:lnTo>
                    <a:pt x="8019" y="7110"/>
                  </a:lnTo>
                  <a:lnTo>
                    <a:pt x="11356" y="0"/>
                  </a:lnTo>
                  <a:close/>
                  <a:moveTo>
                    <a:pt x="11356" y="0"/>
                  </a:moveTo>
                </a:path>
              </a:pathLst>
            </a:custGeom>
            <a:solidFill>
              <a:srgbClr val="4D4D4D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430" name="AutoShape 79"/>
            <p:cNvSpPr>
              <a:spLocks/>
            </p:cNvSpPr>
            <p:nvPr/>
          </p:nvSpPr>
          <p:spPr bwMode="auto">
            <a:xfrm>
              <a:off x="1576" y="908"/>
              <a:ext cx="168" cy="165"/>
            </a:xfrm>
            <a:custGeom>
              <a:avLst/>
              <a:gdLst>
                <a:gd name="T0" fmla="*/ 0 w 22712"/>
                <a:gd name="T1" fmla="*/ 0 h 23880"/>
                <a:gd name="T2" fmla="*/ 22712 w 22712"/>
                <a:gd name="T3" fmla="*/ 23880 h 23880"/>
              </a:gdLst>
              <a:ahLst/>
              <a:cxnLst/>
              <a:rect l="T0" t="T1" r="T2" b="T3"/>
              <a:pathLst>
                <a:path w="22712" h="23880">
                  <a:moveTo>
                    <a:pt x="11356" y="0"/>
                  </a:moveTo>
                  <a:lnTo>
                    <a:pt x="14693" y="7110"/>
                  </a:lnTo>
                  <a:lnTo>
                    <a:pt x="22156" y="8250"/>
                  </a:lnTo>
                  <a:lnTo>
                    <a:pt x="16756" y="13785"/>
                  </a:lnTo>
                  <a:lnTo>
                    <a:pt x="18031" y="21600"/>
                  </a:lnTo>
                  <a:lnTo>
                    <a:pt x="11356" y="17910"/>
                  </a:lnTo>
                  <a:lnTo>
                    <a:pt x="4681" y="21600"/>
                  </a:lnTo>
                  <a:lnTo>
                    <a:pt x="5956" y="13785"/>
                  </a:lnTo>
                  <a:lnTo>
                    <a:pt x="556" y="8250"/>
                  </a:lnTo>
                  <a:lnTo>
                    <a:pt x="8019" y="7110"/>
                  </a:lnTo>
                  <a:lnTo>
                    <a:pt x="11356" y="0"/>
                  </a:lnTo>
                  <a:close/>
                  <a:moveTo>
                    <a:pt x="11356" y="0"/>
                  </a:moveTo>
                </a:path>
              </a:pathLst>
            </a:custGeom>
            <a:solidFill>
              <a:srgbClr val="4D4D4D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431" name="AutoShape 80"/>
            <p:cNvSpPr>
              <a:spLocks/>
            </p:cNvSpPr>
            <p:nvPr/>
          </p:nvSpPr>
          <p:spPr bwMode="auto">
            <a:xfrm>
              <a:off x="1808" y="908"/>
              <a:ext cx="168" cy="165"/>
            </a:xfrm>
            <a:custGeom>
              <a:avLst/>
              <a:gdLst>
                <a:gd name="T0" fmla="*/ 0 w 22712"/>
                <a:gd name="T1" fmla="*/ 0 h 23880"/>
                <a:gd name="T2" fmla="*/ 22712 w 22712"/>
                <a:gd name="T3" fmla="*/ 23880 h 23880"/>
              </a:gdLst>
              <a:ahLst/>
              <a:cxnLst/>
              <a:rect l="T0" t="T1" r="T2" b="T3"/>
              <a:pathLst>
                <a:path w="22712" h="23880">
                  <a:moveTo>
                    <a:pt x="11356" y="0"/>
                  </a:moveTo>
                  <a:lnTo>
                    <a:pt x="14693" y="7110"/>
                  </a:lnTo>
                  <a:lnTo>
                    <a:pt x="22156" y="8250"/>
                  </a:lnTo>
                  <a:lnTo>
                    <a:pt x="16756" y="13785"/>
                  </a:lnTo>
                  <a:lnTo>
                    <a:pt x="18031" y="21600"/>
                  </a:lnTo>
                  <a:lnTo>
                    <a:pt x="11356" y="17910"/>
                  </a:lnTo>
                  <a:lnTo>
                    <a:pt x="4681" y="21600"/>
                  </a:lnTo>
                  <a:lnTo>
                    <a:pt x="5956" y="13785"/>
                  </a:lnTo>
                  <a:lnTo>
                    <a:pt x="556" y="8250"/>
                  </a:lnTo>
                  <a:lnTo>
                    <a:pt x="8019" y="7110"/>
                  </a:lnTo>
                  <a:lnTo>
                    <a:pt x="11356" y="0"/>
                  </a:lnTo>
                  <a:close/>
                  <a:moveTo>
                    <a:pt x="11356" y="0"/>
                  </a:moveTo>
                </a:path>
              </a:pathLst>
            </a:custGeom>
            <a:solidFill>
              <a:srgbClr val="4D4D4D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432" name="AutoShape 81"/>
            <p:cNvSpPr>
              <a:spLocks/>
            </p:cNvSpPr>
            <p:nvPr/>
          </p:nvSpPr>
          <p:spPr bwMode="auto">
            <a:xfrm>
              <a:off x="2032" y="908"/>
              <a:ext cx="168" cy="165"/>
            </a:xfrm>
            <a:custGeom>
              <a:avLst/>
              <a:gdLst>
                <a:gd name="T0" fmla="*/ 0 w 22712"/>
                <a:gd name="T1" fmla="*/ 0 h 23880"/>
                <a:gd name="T2" fmla="*/ 22712 w 22712"/>
                <a:gd name="T3" fmla="*/ 23880 h 23880"/>
              </a:gdLst>
              <a:ahLst/>
              <a:cxnLst/>
              <a:rect l="T0" t="T1" r="T2" b="T3"/>
              <a:pathLst>
                <a:path w="22712" h="23880">
                  <a:moveTo>
                    <a:pt x="11356" y="0"/>
                  </a:moveTo>
                  <a:lnTo>
                    <a:pt x="14693" y="7110"/>
                  </a:lnTo>
                  <a:lnTo>
                    <a:pt x="22156" y="8250"/>
                  </a:lnTo>
                  <a:lnTo>
                    <a:pt x="16756" y="13785"/>
                  </a:lnTo>
                  <a:lnTo>
                    <a:pt x="18031" y="21600"/>
                  </a:lnTo>
                  <a:lnTo>
                    <a:pt x="11356" y="17910"/>
                  </a:lnTo>
                  <a:lnTo>
                    <a:pt x="4681" y="21600"/>
                  </a:lnTo>
                  <a:lnTo>
                    <a:pt x="5956" y="13785"/>
                  </a:lnTo>
                  <a:lnTo>
                    <a:pt x="556" y="8250"/>
                  </a:lnTo>
                  <a:lnTo>
                    <a:pt x="8019" y="7110"/>
                  </a:lnTo>
                  <a:lnTo>
                    <a:pt x="11356" y="0"/>
                  </a:lnTo>
                  <a:close/>
                  <a:moveTo>
                    <a:pt x="11356" y="0"/>
                  </a:moveTo>
                </a:path>
              </a:pathLst>
            </a:custGeom>
            <a:solidFill>
              <a:srgbClr val="4D4D4D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433" name="AutoShape 82"/>
            <p:cNvSpPr>
              <a:spLocks/>
            </p:cNvSpPr>
            <p:nvPr/>
          </p:nvSpPr>
          <p:spPr bwMode="auto">
            <a:xfrm>
              <a:off x="2256" y="908"/>
              <a:ext cx="168" cy="165"/>
            </a:xfrm>
            <a:custGeom>
              <a:avLst/>
              <a:gdLst>
                <a:gd name="T0" fmla="*/ 0 w 22712"/>
                <a:gd name="T1" fmla="*/ 0 h 23880"/>
                <a:gd name="T2" fmla="*/ 22712 w 22712"/>
                <a:gd name="T3" fmla="*/ 23880 h 23880"/>
              </a:gdLst>
              <a:ahLst/>
              <a:cxnLst/>
              <a:rect l="T0" t="T1" r="T2" b="T3"/>
              <a:pathLst>
                <a:path w="22712" h="23880">
                  <a:moveTo>
                    <a:pt x="11356" y="0"/>
                  </a:moveTo>
                  <a:lnTo>
                    <a:pt x="14693" y="7110"/>
                  </a:lnTo>
                  <a:lnTo>
                    <a:pt x="22156" y="8250"/>
                  </a:lnTo>
                  <a:lnTo>
                    <a:pt x="16756" y="13785"/>
                  </a:lnTo>
                  <a:lnTo>
                    <a:pt x="18031" y="21600"/>
                  </a:lnTo>
                  <a:lnTo>
                    <a:pt x="11356" y="17910"/>
                  </a:lnTo>
                  <a:lnTo>
                    <a:pt x="4681" y="21600"/>
                  </a:lnTo>
                  <a:lnTo>
                    <a:pt x="5956" y="13785"/>
                  </a:lnTo>
                  <a:lnTo>
                    <a:pt x="556" y="8250"/>
                  </a:lnTo>
                  <a:lnTo>
                    <a:pt x="8019" y="7110"/>
                  </a:lnTo>
                  <a:lnTo>
                    <a:pt x="11356" y="0"/>
                  </a:lnTo>
                  <a:close/>
                  <a:moveTo>
                    <a:pt x="11356" y="0"/>
                  </a:moveTo>
                </a:path>
              </a:pathLst>
            </a:custGeom>
            <a:solidFill>
              <a:srgbClr val="4D4D4D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434" name="AutoShape 83"/>
            <p:cNvSpPr>
              <a:spLocks/>
            </p:cNvSpPr>
            <p:nvPr/>
          </p:nvSpPr>
          <p:spPr bwMode="auto">
            <a:xfrm>
              <a:off x="1344" y="908"/>
              <a:ext cx="168" cy="165"/>
            </a:xfrm>
            <a:custGeom>
              <a:avLst/>
              <a:gdLst>
                <a:gd name="T0" fmla="*/ 0 w 22712"/>
                <a:gd name="T1" fmla="*/ 0 h 23880"/>
                <a:gd name="T2" fmla="*/ 22712 w 22712"/>
                <a:gd name="T3" fmla="*/ 23880 h 23880"/>
              </a:gdLst>
              <a:ahLst/>
              <a:cxnLst/>
              <a:rect l="T0" t="T1" r="T2" b="T3"/>
              <a:pathLst>
                <a:path w="22712" h="23880">
                  <a:moveTo>
                    <a:pt x="11356" y="0"/>
                  </a:moveTo>
                  <a:lnTo>
                    <a:pt x="14693" y="7110"/>
                  </a:lnTo>
                  <a:lnTo>
                    <a:pt x="22156" y="8250"/>
                  </a:lnTo>
                  <a:lnTo>
                    <a:pt x="16756" y="13785"/>
                  </a:lnTo>
                  <a:lnTo>
                    <a:pt x="18031" y="21600"/>
                  </a:lnTo>
                  <a:lnTo>
                    <a:pt x="11356" y="17910"/>
                  </a:lnTo>
                  <a:lnTo>
                    <a:pt x="4681" y="21600"/>
                  </a:lnTo>
                  <a:lnTo>
                    <a:pt x="5956" y="13785"/>
                  </a:lnTo>
                  <a:lnTo>
                    <a:pt x="556" y="8250"/>
                  </a:lnTo>
                  <a:lnTo>
                    <a:pt x="8019" y="7110"/>
                  </a:lnTo>
                  <a:lnTo>
                    <a:pt x="11356" y="0"/>
                  </a:lnTo>
                  <a:close/>
                  <a:moveTo>
                    <a:pt x="11356" y="0"/>
                  </a:moveTo>
                </a:path>
              </a:pathLst>
            </a:custGeom>
            <a:solidFill>
              <a:srgbClr val="4D4D4D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</p:grpSp>
      <p:graphicFrame>
        <p:nvGraphicFramePr>
          <p:cNvPr id="17436" name="Group 28"/>
          <p:cNvGraphicFramePr>
            <a:graphicFrameLocks noGrp="1"/>
          </p:cNvGraphicFramePr>
          <p:nvPr/>
        </p:nvGraphicFramePr>
        <p:xfrm>
          <a:off x="5346700" y="6807200"/>
          <a:ext cx="6007100" cy="2439353"/>
        </p:xfrm>
        <a:graphic>
          <a:graphicData uri="http://schemas.openxmlformats.org/drawingml/2006/table">
            <a:tbl>
              <a:tblPr/>
              <a:tblGrid>
                <a:gridCol w="2001838"/>
                <a:gridCol w="2001837"/>
                <a:gridCol w="2003425"/>
              </a:tblGrid>
              <a:tr h="4460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Link Set - eth0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Target Interface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Quality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V-Time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192.168.2.34 - eth0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charset="0"/>
                        <a:ea typeface="ヒラギノ明朝 Pro W3" charset="0"/>
                        <a:cs typeface="ヒラギノ明朝 Pro W3" charset="0"/>
                        <a:sym typeface="Baskerville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13609 ms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10.148.3.20 - eth2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" charset="0"/>
                        <a:ea typeface="ヒラギノ明朝 Pro W3" charset="0"/>
                        <a:cs typeface="ヒラギノ明朝 Pro W3" charset="0"/>
                        <a:sym typeface="Baskerville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15338 ms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128.3.41.98 - eth1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Lost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smtClean="0"/>
              <a:t>Mobile Ad-hoc Networks</a:t>
            </a:r>
            <a:br>
              <a:rPr lang="en-US" sz="4800" smtClean="0"/>
            </a:br>
            <a:r>
              <a:rPr lang="en-US" sz="4800" smtClean="0"/>
              <a:t>Neighborhood Discovery Protocol (cont..)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0" y="1079500"/>
            <a:ext cx="11480800" cy="57150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Interface Information Base (Cont.)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2-Hop Set </a:t>
            </a:r>
          </a:p>
          <a:p>
            <a:pPr marL="1778000" lvl="2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Each entry consist of 2-hop address &amp; all of the addresses of the corresponding symmetric 1-hop neighbor</a:t>
            </a:r>
          </a:p>
          <a:p>
            <a:pPr marL="1778000" lvl="2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Each tuple records an address of recently lost 1-hop neighbor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/>
        </p:nvGraphicFramePr>
        <p:xfrm>
          <a:off x="6083300" y="5708650"/>
          <a:ext cx="6146800" cy="2495869"/>
        </p:xfrm>
        <a:graphic>
          <a:graphicData uri="http://schemas.openxmlformats.org/drawingml/2006/table">
            <a:tbl>
              <a:tblPr/>
              <a:tblGrid>
                <a:gridCol w="3073400"/>
                <a:gridCol w="3073400"/>
              </a:tblGrid>
              <a:tr h="3984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2-Hop Set - eth0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2-hop IP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Reachable via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128.3.4.120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[ 192.168.2.34 , 10.148.3.20 ]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128.3.4.120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[ 10.148.5.1 ]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133.5.5.90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[ 192.168.2.34 , 10.148.3.20 ]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smtClean="0"/>
              <a:t>Mobile Ad-hoc Networks</a:t>
            </a:r>
            <a:br>
              <a:rPr lang="en-US" sz="4800" smtClean="0"/>
            </a:br>
            <a:r>
              <a:rPr lang="en-US" sz="4800" smtClean="0"/>
              <a:t>Neighborhood Discovery Protocol (cont.)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054100"/>
            <a:ext cx="11480800" cy="57150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Neighbor Information Base 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Neighbor Set - Neighbor tuples</a:t>
            </a:r>
          </a:p>
          <a:p>
            <a:pPr marL="1778000" lvl="2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List all IP’s of a single 1-hop neighbor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Lost Neighbor Set - Lost Neighbor tuples</a:t>
            </a:r>
          </a:p>
        </p:txBody>
      </p:sp>
      <p:graphicFrame>
        <p:nvGraphicFramePr>
          <p:cNvPr id="19459" name="Group 3"/>
          <p:cNvGraphicFramePr>
            <a:graphicFrameLocks noGrp="1"/>
          </p:cNvGraphicFramePr>
          <p:nvPr/>
        </p:nvGraphicFramePr>
        <p:xfrm>
          <a:off x="5918200" y="5607050"/>
          <a:ext cx="6146800" cy="2495869"/>
        </p:xfrm>
        <a:graphic>
          <a:graphicData uri="http://schemas.openxmlformats.org/drawingml/2006/table">
            <a:tbl>
              <a:tblPr/>
              <a:tblGrid>
                <a:gridCol w="3073400"/>
                <a:gridCol w="3073400"/>
              </a:tblGrid>
              <a:tr h="3984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Neighbor Set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Local Interface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Target Interface set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eth0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[ 192.168.2.34 , 10.148.3.20 ]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eth0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[ 10.148.5.1 ]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eth1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[ 192.168.2.34 , 10.148.3.20 ]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94" name="Group 38"/>
          <p:cNvGraphicFramePr>
            <a:graphicFrameLocks noGrp="1"/>
          </p:cNvGraphicFramePr>
          <p:nvPr/>
        </p:nvGraphicFramePr>
        <p:xfrm>
          <a:off x="5918200" y="7880350"/>
          <a:ext cx="6146800" cy="1193801"/>
        </p:xfrm>
        <a:graphic>
          <a:graphicData uri="http://schemas.openxmlformats.org/drawingml/2006/table">
            <a:tbl>
              <a:tblPr/>
              <a:tblGrid>
                <a:gridCol w="3073400"/>
                <a:gridCol w="3073400"/>
              </a:tblGrid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Lost Neighbor Set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Local Interface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Semibold" charset="0"/>
                          <a:ea typeface="Baskerville Semibold" charset="0"/>
                          <a:cs typeface="Baskerville Semibold" charset="0"/>
                          <a:sym typeface="Baskerville Semibold" charset="0"/>
                        </a:rPr>
                        <a:t>Target Interface set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eth0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54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" charset="0"/>
                          <a:ea typeface="ヒラギノ明朝 Pro W3" charset="0"/>
                          <a:cs typeface="ヒラギノ明朝 Pro W3" charset="0"/>
                          <a:sym typeface="Baskerville" charset="0"/>
                        </a:rPr>
                        <a:t>[ 192.168.2.90 ]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3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BBA9">
                        <a:alpha val="349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“Hello” message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2260600"/>
            <a:ext cx="11480800" cy="70739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The only type of message in MANET NHDP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Generated by a node independently on each MANET interface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Identify the source interface but adds information of all other local interfaces 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May be sent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Proactively - at a regular pre-defined interval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Dynamically - interval may be backed off to to congestion or network stability</a:t>
            </a:r>
          </a:p>
          <a:p>
            <a:pPr marL="1333500" lvl="1" eaLnBrk="1" hangingPunct="1">
              <a:buFontTx/>
              <a:buBlip>
                <a:blip r:embed="rId2"/>
              </a:buBlip>
              <a:defRPr/>
            </a:pPr>
            <a:r>
              <a:rPr lang="en-US" sz="2400" smtClean="0"/>
              <a:t>Event driven - e.g new/lost/changed status link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“Hello” message - Objectives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11480800" cy="5715000"/>
          </a:xfrm>
        </p:spPr>
        <p:txBody>
          <a:bodyPr/>
          <a:lstStyle/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Advertise the router’s interface addresses to it’s 1-hop neighbors.</a:t>
            </a:r>
          </a:p>
          <a:p>
            <a:pPr marL="889000" eaLnBrk="1" hangingPunct="1">
              <a:buFontTx/>
              <a:buBlip>
                <a:blip r:embed="rId2"/>
              </a:buBlip>
              <a:defRPr/>
            </a:pPr>
            <a:r>
              <a:rPr lang="en-US" sz="3600" smtClean="0"/>
              <a:t>Advertise the router’s knowledge of each of its 1-hop neighbors.</a:t>
            </a:r>
          </a:p>
        </p:txBody>
      </p:sp>
    </p:spTree>
  </p:cSld>
  <p:clrMapOvr>
    <a:masterClrMapping/>
  </p:clrMapOvr>
  <p:transition spd="med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595650"/>
      </a:dk1>
      <a:lt1>
        <a:srgbClr val="A6A9AF"/>
      </a:lt1>
      <a:dk2>
        <a:srgbClr val="000000"/>
      </a:dk2>
      <a:lt2>
        <a:srgbClr val="5A4F4B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ullets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ank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343434"/>
      </a:accent1>
      <a:accent2>
        <a:srgbClr val="333399"/>
      </a:accent2>
      <a:accent3>
        <a:srgbClr val="D0D1D4"/>
      </a:accent3>
      <a:accent4>
        <a:srgbClr val="4B4843"/>
      </a:accent4>
      <a:accent5>
        <a:srgbClr val="AEAEAE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- Center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, Bullets &amp; Photo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595650"/>
      </a:dk1>
      <a:lt1>
        <a:srgbClr val="A6A9AF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Baskerville"/>
        <a:ea typeface="ヒラギノ明朝 Pro W3"/>
        <a:cs typeface="ヒラギノ明朝 Pro W3"/>
      </a:majorFont>
      <a:minorFont>
        <a:latin typeface="Baskerville"/>
        <a:ea typeface="ヒラギノ明朝 Pro W3"/>
        <a:cs typeface="ヒラギノ明朝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35302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595650"/>
            </a:solidFill>
            <a:effectLst/>
            <a:latin typeface="Baskerville" charset="0"/>
            <a:ea typeface="ヒラギノ明朝 Pro W3" charset="0"/>
            <a:cs typeface="ヒラギノ明朝 Pro W3" charset="0"/>
            <a:sym typeface="Baskerville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1183</Words>
  <Characters>0</Characters>
  <PresentationFormat>מותאם אישית</PresentationFormat>
  <Lines>0</Lines>
  <Paragraphs>234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12</vt:i4>
      </vt:variant>
      <vt:variant>
        <vt:lpstr>כותרות שקופיות</vt:lpstr>
      </vt:variant>
      <vt:variant>
        <vt:i4>25</vt:i4>
      </vt:variant>
    </vt:vector>
  </HeadingPairs>
  <TitlesOfParts>
    <vt:vector size="42" baseType="lpstr">
      <vt:lpstr>Baskerville</vt:lpstr>
      <vt:lpstr>ヒラギノ明朝 Pro W3</vt:lpstr>
      <vt:lpstr>Arial</vt:lpstr>
      <vt:lpstr>Calibri</vt:lpstr>
      <vt:lpstr>Baskerville Semibold</vt:lpstr>
      <vt:lpstr>Title &amp; Subtitle</vt:lpstr>
      <vt:lpstr>Title &amp; Bullets</vt:lpstr>
      <vt:lpstr>Title &amp; Bullets - 2 Column</vt:lpstr>
      <vt:lpstr>Title - Center</vt:lpstr>
      <vt:lpstr>Photo - Horizontal</vt:lpstr>
      <vt:lpstr>Photo - Vertical</vt:lpstr>
      <vt:lpstr>Title - Top</vt:lpstr>
      <vt:lpstr>Title, Bullets &amp; Photo</vt:lpstr>
      <vt:lpstr>Title &amp; Bullets - Left</vt:lpstr>
      <vt:lpstr>Title &amp; Bullets - Right</vt:lpstr>
      <vt:lpstr>Bullets</vt:lpstr>
      <vt:lpstr>Blank</vt:lpstr>
      <vt:lpstr>Optimized Link State Protocol</vt:lpstr>
      <vt:lpstr>OLSRv2 - Overview</vt:lpstr>
      <vt:lpstr>Terminology</vt:lpstr>
      <vt:lpstr>Mobile Ad-hoc Networks Neighborhood Discovery Protocol</vt:lpstr>
      <vt:lpstr>Mobile Ad-hoc Networks Neighborhood Discovery Protocol (cont.)</vt:lpstr>
      <vt:lpstr>Mobile Ad-hoc Networks Neighborhood Discovery Protocol (cont..)</vt:lpstr>
      <vt:lpstr>Mobile Ad-hoc Networks Neighborhood Discovery Protocol (cont.)</vt:lpstr>
      <vt:lpstr>“Hello” message</vt:lpstr>
      <vt:lpstr>“Hello” message - Objectives</vt:lpstr>
      <vt:lpstr>“Hello” message - Content</vt:lpstr>
      <vt:lpstr>“Hello” message - Processing</vt:lpstr>
      <vt:lpstr>MANET Neighborhood Discovery Protocol  Optional extensions</vt:lpstr>
      <vt:lpstr>OSLRv2 - Multi Point Relays</vt:lpstr>
      <vt:lpstr>Multi Point Relays (Cont.)</vt:lpstr>
      <vt:lpstr>Signaling</vt:lpstr>
      <vt:lpstr>Message Processing &amp; Forwarding</vt:lpstr>
      <vt:lpstr>OSLRv2 - Databases</vt:lpstr>
      <vt:lpstr>Topology Information Base</vt:lpstr>
      <vt:lpstr>Topology Information Base (Cont.)</vt:lpstr>
      <vt:lpstr>Topology Information Base (Cont.)</vt:lpstr>
      <vt:lpstr>Processing &amp; Forwarding Information Base</vt:lpstr>
      <vt:lpstr>Processing &amp; Forwarding Information Base</vt:lpstr>
      <vt:lpstr>“Hello” message process by OLSRv2</vt:lpstr>
      <vt:lpstr>TC messages processing</vt:lpstr>
      <vt:lpstr>Packet routing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Link State Protocol</dc:title>
  <dc:creator>Assaf</dc:creator>
  <cp:lastModifiedBy>Assaf</cp:lastModifiedBy>
  <cp:revision>1</cp:revision>
  <dcterms:modified xsi:type="dcterms:W3CDTF">2009-10-17T15:34:54Z</dcterms:modified>
</cp:coreProperties>
</file>