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9" r:id="rId7"/>
    <p:sldId id="271" r:id="rId8"/>
    <p:sldId id="272" r:id="rId9"/>
    <p:sldId id="264" r:id="rId10"/>
    <p:sldId id="270" r:id="rId11"/>
    <p:sldId id="273" r:id="rId12"/>
    <p:sldId id="274" r:id="rId13"/>
    <p:sldId id="267" r:id="rId14"/>
    <p:sldId id="268" r:id="rId1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70" d="100"/>
          <a:sy n="70" d="100"/>
        </p:scale>
        <p:origin x="-116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saf\Eclipse%20Workspace\OLSRv2\docs\Statist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saf\Eclipse%20Workspace\OLSRv2\docs\Statistic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saf\Eclipse%20Workspace\OLSRv2\docs\Statistic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saf\Eclipse%20Workspace\OLSRv2\docs\Statistic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saf\Eclipse%20Workspace\OLSRv2\docs\Statistic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saf\Eclipse%20Workspace\OLSRv2\docs\Statist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he-IL"/>
            </a:pPr>
            <a:r>
              <a:rPr lang="en-US" sz="1800" b="1" i="0" baseline="0"/>
              <a:t>Minimal MPR Selection,                 Data through All, Uniform topology</a:t>
            </a:r>
            <a:endParaRPr lang="he-IL" sz="1800" b="1" i="0" baseline="0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גיליון1!$C$3</c:f>
              <c:strCache>
                <c:ptCount val="1"/>
                <c:pt idx="0">
                  <c:v>Static</c:v>
                </c:pt>
              </c:strCache>
            </c:strRef>
          </c:tx>
          <c:marker>
            <c:symbol val="none"/>
          </c:marker>
          <c:xVal>
            <c:numRef>
              <c:f>גיליון1!$B$4:$B$9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גיליון1!$C$4:$C$9</c:f>
              <c:numCache>
                <c:formatCode>General</c:formatCode>
                <c:ptCount val="6"/>
                <c:pt idx="0">
                  <c:v>9.2000000000000068E-3</c:v>
                </c:pt>
                <c:pt idx="1">
                  <c:v>1.5900000000000004E-2</c:v>
                </c:pt>
                <c:pt idx="2">
                  <c:v>2.3099999999999999E-2</c:v>
                </c:pt>
                <c:pt idx="3">
                  <c:v>2.8600000000000004E-2</c:v>
                </c:pt>
                <c:pt idx="4">
                  <c:v>3.5900000000000008E-2</c:v>
                </c:pt>
                <c:pt idx="5">
                  <c:v>3.1700000000000013E-2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גיליון1!$D$3</c:f>
              <c:strCache>
                <c:ptCount val="1"/>
                <c:pt idx="0">
                  <c:v>Slow</c:v>
                </c:pt>
              </c:strCache>
            </c:strRef>
          </c:tx>
          <c:marker>
            <c:symbol val="none"/>
          </c:marker>
          <c:xVal>
            <c:numRef>
              <c:f>גיליון1!$B$4:$B$9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גיליון1!$D$4:$D$9</c:f>
              <c:numCache>
                <c:formatCode>General</c:formatCode>
                <c:ptCount val="6"/>
                <c:pt idx="0">
                  <c:v>7.5000000000000101E-3</c:v>
                </c:pt>
                <c:pt idx="1">
                  <c:v>1.1299999999999999E-2</c:v>
                </c:pt>
                <c:pt idx="2">
                  <c:v>1.8700000000000026E-2</c:v>
                </c:pt>
                <c:pt idx="3">
                  <c:v>2.0900000000000002E-2</c:v>
                </c:pt>
                <c:pt idx="4">
                  <c:v>2.9600000000000005E-2</c:v>
                </c:pt>
                <c:pt idx="5">
                  <c:v>2.9700000000000004E-2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גיליון1!$E$3</c:f>
              <c:strCache>
                <c:ptCount val="1"/>
                <c:pt idx="0">
                  <c:v>Medium</c:v>
                </c:pt>
              </c:strCache>
            </c:strRef>
          </c:tx>
          <c:marker>
            <c:symbol val="none"/>
          </c:marker>
          <c:xVal>
            <c:numRef>
              <c:f>גיליון1!$B$4:$B$9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גיליון1!$E$4:$E$9</c:f>
              <c:numCache>
                <c:formatCode>General</c:formatCode>
                <c:ptCount val="6"/>
                <c:pt idx="0">
                  <c:v>6.5000000000000075E-3</c:v>
                </c:pt>
                <c:pt idx="1">
                  <c:v>1.1700000000000021E-2</c:v>
                </c:pt>
                <c:pt idx="2">
                  <c:v>1.7700000000000007E-2</c:v>
                </c:pt>
                <c:pt idx="3">
                  <c:v>2.0100000000000003E-2</c:v>
                </c:pt>
                <c:pt idx="4">
                  <c:v>2.6800000000000029E-2</c:v>
                </c:pt>
                <c:pt idx="5">
                  <c:v>2.6800000000000029E-2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גיליון1!$F$3</c:f>
              <c:strCache>
                <c:ptCount val="1"/>
                <c:pt idx="0">
                  <c:v>Fast</c:v>
                </c:pt>
              </c:strCache>
            </c:strRef>
          </c:tx>
          <c:marker>
            <c:symbol val="none"/>
          </c:marker>
          <c:xVal>
            <c:numRef>
              <c:f>גיליון1!$B$4:$B$9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גיליון1!$F$4:$F$9</c:f>
              <c:numCache>
                <c:formatCode>General</c:formatCode>
                <c:ptCount val="6"/>
                <c:pt idx="0">
                  <c:v>5.4000000000000072E-3</c:v>
                </c:pt>
                <c:pt idx="1">
                  <c:v>1.0600000000000014E-2</c:v>
                </c:pt>
                <c:pt idx="2">
                  <c:v>1.6600000000000024E-2</c:v>
                </c:pt>
                <c:pt idx="3">
                  <c:v>1.8900000000000021E-2</c:v>
                </c:pt>
                <c:pt idx="4">
                  <c:v>2.3199999999999988E-2</c:v>
                </c:pt>
                <c:pt idx="5">
                  <c:v>2.4500000000000001E-2</c:v>
                </c:pt>
              </c:numCache>
            </c:numRef>
          </c:yVal>
          <c:smooth val="1"/>
        </c:ser>
        <c:axId val="117910912"/>
        <c:axId val="12535296"/>
      </c:scatterChart>
      <c:valAx>
        <c:axId val="117910912"/>
        <c:scaling>
          <c:orientation val="maxMin"/>
        </c:scaling>
        <c:axPos val="b"/>
        <c:title>
          <c:tx>
            <c:rich>
              <a:bodyPr/>
              <a:lstStyle/>
              <a:p>
                <a:pPr>
                  <a:defRPr lang="he-IL"/>
                </a:pPr>
                <a:r>
                  <a:rPr lang="en-US"/>
                  <a:t>New</a:t>
                </a:r>
                <a:r>
                  <a:rPr lang="en-US" baseline="0"/>
                  <a:t> data packet rate </a:t>
                </a:r>
                <a:endParaRPr lang="he-IL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he-IL"/>
            </a:pPr>
            <a:endParaRPr lang="en-US"/>
          </a:p>
        </c:txPr>
        <c:crossAx val="12535296"/>
        <c:crosses val="autoZero"/>
        <c:crossBetween val="midCat"/>
      </c:valAx>
      <c:valAx>
        <c:axId val="12535296"/>
        <c:scaling>
          <c:orientation val="minMax"/>
        </c:scaling>
        <c:axPos val="r"/>
        <c:majorGridlines/>
        <c:title>
          <c:tx>
            <c:rich>
              <a:bodyPr rot="-5400000" vert="horz"/>
              <a:lstStyle/>
              <a:p>
                <a:pPr>
                  <a:defRPr lang="he-IL"/>
                </a:pPr>
                <a:r>
                  <a:rPr lang="en-US"/>
                  <a:t>Utilization</a:t>
                </a:r>
                <a:endParaRPr lang="he-IL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he-IL"/>
            </a:pPr>
            <a:endParaRPr lang="en-US"/>
          </a:p>
        </c:txPr>
        <c:crossAx val="117910912"/>
        <c:crosses val="autoZero"/>
        <c:crossBetween val="midCat"/>
      </c:valAx>
    </c:plotArea>
    <c:legend>
      <c:legendPos val="l"/>
      <c:layout/>
      <c:txPr>
        <a:bodyPr/>
        <a:lstStyle/>
        <a:p>
          <a:pPr>
            <a:defRPr lang="he-IL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he-IL"/>
            </a:pPr>
            <a:r>
              <a:rPr lang="en-US" sz="1800" b="1" i="0" baseline="0"/>
              <a:t>Maximal MPR Selection,                 Data method unimportant, Uniform topology</a:t>
            </a:r>
            <a:endParaRPr lang="he-IL" sz="1800" b="1" i="0" baseline="0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גיליון7!$C$3</c:f>
              <c:strCache>
                <c:ptCount val="1"/>
                <c:pt idx="0">
                  <c:v>Static</c:v>
                </c:pt>
              </c:strCache>
            </c:strRef>
          </c:tx>
          <c:marker>
            <c:symbol val="none"/>
          </c:marker>
          <c:xVal>
            <c:numRef>
              <c:f>גיליון7!$B$4:$B$9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גיליון7!$C$4:$C$9</c:f>
              <c:numCache>
                <c:formatCode>General</c:formatCode>
                <c:ptCount val="6"/>
                <c:pt idx="0">
                  <c:v>7.5000000000000101E-3</c:v>
                </c:pt>
                <c:pt idx="1">
                  <c:v>1.1400000000000014E-2</c:v>
                </c:pt>
                <c:pt idx="2">
                  <c:v>1.7400000000000002E-2</c:v>
                </c:pt>
                <c:pt idx="3">
                  <c:v>1.9500000000000024E-2</c:v>
                </c:pt>
                <c:pt idx="4">
                  <c:v>2.4300000000000002E-2</c:v>
                </c:pt>
                <c:pt idx="5">
                  <c:v>2.650000000000001E-2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גיליון7!$D$3</c:f>
              <c:strCache>
                <c:ptCount val="1"/>
                <c:pt idx="0">
                  <c:v>Slow</c:v>
                </c:pt>
              </c:strCache>
            </c:strRef>
          </c:tx>
          <c:marker>
            <c:symbol val="none"/>
          </c:marker>
          <c:xVal>
            <c:numRef>
              <c:f>גיליון7!$B$4:$B$9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גיליון7!$D$4:$D$9</c:f>
              <c:numCache>
                <c:formatCode>General</c:formatCode>
                <c:ptCount val="6"/>
                <c:pt idx="0">
                  <c:v>5.9000000000000094E-3</c:v>
                </c:pt>
                <c:pt idx="1">
                  <c:v>9.0000000000000045E-3</c:v>
                </c:pt>
                <c:pt idx="2">
                  <c:v>1.3299999999999999E-2</c:v>
                </c:pt>
                <c:pt idx="3">
                  <c:v>1.5500000000000014E-2</c:v>
                </c:pt>
                <c:pt idx="4">
                  <c:v>1.2500000000000002E-2</c:v>
                </c:pt>
                <c:pt idx="5">
                  <c:v>1.8700000000000026E-2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גיליון7!$E$3</c:f>
              <c:strCache>
                <c:ptCount val="1"/>
                <c:pt idx="0">
                  <c:v>Medium</c:v>
                </c:pt>
              </c:strCache>
            </c:strRef>
          </c:tx>
          <c:marker>
            <c:symbol val="none"/>
          </c:marker>
          <c:xVal>
            <c:numRef>
              <c:f>גיליון7!$B$4:$B$9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גיליון7!$E$4:$E$9</c:f>
              <c:numCache>
                <c:formatCode>General</c:formatCode>
                <c:ptCount val="6"/>
                <c:pt idx="0">
                  <c:v>4.7000000000000063E-3</c:v>
                </c:pt>
                <c:pt idx="1">
                  <c:v>7.7000000000000072E-3</c:v>
                </c:pt>
                <c:pt idx="2">
                  <c:v>1.0200000000000002E-2</c:v>
                </c:pt>
                <c:pt idx="3">
                  <c:v>1.1200000000000017E-2</c:v>
                </c:pt>
                <c:pt idx="4">
                  <c:v>1.6100000000000021E-2</c:v>
                </c:pt>
                <c:pt idx="5">
                  <c:v>1.6400000000000005E-2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גיליון7!$F$3</c:f>
              <c:strCache>
                <c:ptCount val="1"/>
                <c:pt idx="0">
                  <c:v>Fast</c:v>
                </c:pt>
              </c:strCache>
            </c:strRef>
          </c:tx>
          <c:marker>
            <c:symbol val="none"/>
          </c:marker>
          <c:xVal>
            <c:numRef>
              <c:f>גיליון7!$B$4:$B$9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גיליון7!$F$4:$F$9</c:f>
              <c:numCache>
                <c:formatCode>General</c:formatCode>
                <c:ptCount val="6"/>
                <c:pt idx="0">
                  <c:v>3.7000000000000049E-3</c:v>
                </c:pt>
                <c:pt idx="1">
                  <c:v>6.3000000000000061E-3</c:v>
                </c:pt>
                <c:pt idx="2">
                  <c:v>1.1100000000000014E-2</c:v>
                </c:pt>
                <c:pt idx="3">
                  <c:v>1.2200000000000003E-2</c:v>
                </c:pt>
                <c:pt idx="4">
                  <c:v>1.4500000000000002E-2</c:v>
                </c:pt>
                <c:pt idx="5">
                  <c:v>1.5200000000000005E-2</c:v>
                </c:pt>
              </c:numCache>
            </c:numRef>
          </c:yVal>
          <c:smooth val="1"/>
        </c:ser>
        <c:axId val="47164416"/>
        <c:axId val="47166976"/>
      </c:scatterChart>
      <c:valAx>
        <c:axId val="47164416"/>
        <c:scaling>
          <c:orientation val="maxMin"/>
        </c:scaling>
        <c:axPos val="b"/>
        <c:title>
          <c:tx>
            <c:rich>
              <a:bodyPr/>
              <a:lstStyle/>
              <a:p>
                <a:pPr>
                  <a:defRPr lang="he-IL"/>
                </a:pPr>
                <a:r>
                  <a:rPr lang="en-US" sz="1000" b="1" i="0" baseline="0"/>
                  <a:t>New data packet rate</a:t>
                </a:r>
                <a:endParaRPr lang="he-IL" sz="1000" b="1" i="0" baseline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he-IL"/>
            </a:pPr>
            <a:endParaRPr lang="en-US"/>
          </a:p>
        </c:txPr>
        <c:crossAx val="47166976"/>
        <c:crosses val="autoZero"/>
        <c:crossBetween val="midCat"/>
      </c:valAx>
      <c:valAx>
        <c:axId val="47166976"/>
        <c:scaling>
          <c:orientation val="minMax"/>
        </c:scaling>
        <c:axPos val="r"/>
        <c:majorGridlines/>
        <c:title>
          <c:tx>
            <c:rich>
              <a:bodyPr rot="-5400000" vert="horz"/>
              <a:lstStyle/>
              <a:p>
                <a:pPr>
                  <a:defRPr lang="he-IL"/>
                </a:pPr>
                <a:r>
                  <a:rPr lang="en-US" sz="1000" b="1" i="0" u="none" strike="noStrike" baseline="0"/>
                  <a:t>Utilization</a:t>
                </a:r>
                <a:endParaRPr lang="he-IL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he-IL"/>
            </a:pPr>
            <a:endParaRPr lang="en-US"/>
          </a:p>
        </c:txPr>
        <c:crossAx val="47164416"/>
        <c:crosses val="autoZero"/>
        <c:crossBetween val="midCat"/>
      </c:valAx>
    </c:plotArea>
    <c:legend>
      <c:legendPos val="l"/>
      <c:layout/>
      <c:txPr>
        <a:bodyPr/>
        <a:lstStyle/>
        <a:p>
          <a:pPr>
            <a:defRPr lang="he-IL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e-IL"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/>
              <a:t>Minimal MPR Selection, Data through MPR only, Uniform topology</a:t>
            </a:r>
            <a:endParaRPr lang="he-IL" sz="1800" b="1" i="0" baseline="0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גיליון5!$C$2</c:f>
              <c:strCache>
                <c:ptCount val="1"/>
                <c:pt idx="0">
                  <c:v>Static</c:v>
                </c:pt>
              </c:strCache>
            </c:strRef>
          </c:tx>
          <c:marker>
            <c:symbol val="none"/>
          </c:marker>
          <c:xVal>
            <c:numRef>
              <c:f>גיליון5!$B$3:$B$8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גיליון5!$C$3:$C$8</c:f>
              <c:numCache>
                <c:formatCode>General</c:formatCode>
                <c:ptCount val="6"/>
                <c:pt idx="0">
                  <c:v>7.3000000000000061E-3</c:v>
                </c:pt>
                <c:pt idx="1">
                  <c:v>1.7500000000000009E-2</c:v>
                </c:pt>
                <c:pt idx="2">
                  <c:v>2.3400000000000004E-2</c:v>
                </c:pt>
                <c:pt idx="3">
                  <c:v>2.3599999999999996E-2</c:v>
                </c:pt>
                <c:pt idx="4">
                  <c:v>2.9700000000000004E-2</c:v>
                </c:pt>
                <c:pt idx="5">
                  <c:v>3.1900000000000012E-2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גיליון5!$D$2</c:f>
              <c:strCache>
                <c:ptCount val="1"/>
                <c:pt idx="0">
                  <c:v>Slow</c:v>
                </c:pt>
              </c:strCache>
            </c:strRef>
          </c:tx>
          <c:marker>
            <c:symbol val="none"/>
          </c:marker>
          <c:xVal>
            <c:numRef>
              <c:f>גיליון5!$B$3:$B$8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גיליון5!$D$3:$D$8</c:f>
              <c:numCache>
                <c:formatCode>General</c:formatCode>
                <c:ptCount val="6"/>
                <c:pt idx="0">
                  <c:v>6.2000000000000076E-3</c:v>
                </c:pt>
                <c:pt idx="1">
                  <c:v>1.1200000000000017E-2</c:v>
                </c:pt>
                <c:pt idx="2">
                  <c:v>1.6799999999999999E-2</c:v>
                </c:pt>
                <c:pt idx="3">
                  <c:v>2.1600000000000015E-2</c:v>
                </c:pt>
                <c:pt idx="4">
                  <c:v>2.2400000000000034E-2</c:v>
                </c:pt>
                <c:pt idx="5">
                  <c:v>2.5300000000000003E-2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גיליון5!$E$2</c:f>
              <c:strCache>
                <c:ptCount val="1"/>
                <c:pt idx="0">
                  <c:v>Medium</c:v>
                </c:pt>
              </c:strCache>
            </c:strRef>
          </c:tx>
          <c:marker>
            <c:symbol val="none"/>
          </c:marker>
          <c:xVal>
            <c:numRef>
              <c:f>גיליון5!$B$3:$B$8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גיליון5!$E$3:$E$8</c:f>
              <c:numCache>
                <c:formatCode>General</c:formatCode>
                <c:ptCount val="6"/>
                <c:pt idx="0">
                  <c:v>4.9000000000000076E-3</c:v>
                </c:pt>
                <c:pt idx="1">
                  <c:v>1.0400000000000003E-2</c:v>
                </c:pt>
                <c:pt idx="2">
                  <c:v>1.3700000000000019E-2</c:v>
                </c:pt>
                <c:pt idx="3">
                  <c:v>1.8200000000000025E-2</c:v>
                </c:pt>
                <c:pt idx="4">
                  <c:v>1.9800000000000029E-2</c:v>
                </c:pt>
                <c:pt idx="5">
                  <c:v>2.3099999999999999E-2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גיליון5!$F$2</c:f>
              <c:strCache>
                <c:ptCount val="1"/>
                <c:pt idx="0">
                  <c:v>Fast</c:v>
                </c:pt>
              </c:strCache>
            </c:strRef>
          </c:tx>
          <c:marker>
            <c:symbol val="none"/>
          </c:marker>
          <c:xVal>
            <c:numRef>
              <c:f>גיליון5!$B$3:$B$8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גיליון5!$F$3:$F$8</c:f>
              <c:numCache>
                <c:formatCode>General</c:formatCode>
                <c:ptCount val="6"/>
                <c:pt idx="0">
                  <c:v>5.1000000000000012E-3</c:v>
                </c:pt>
                <c:pt idx="1">
                  <c:v>8.9000000000000155E-3</c:v>
                </c:pt>
                <c:pt idx="2">
                  <c:v>1.1800000000000019E-2</c:v>
                </c:pt>
                <c:pt idx="3">
                  <c:v>1.6799999999999999E-2</c:v>
                </c:pt>
                <c:pt idx="4">
                  <c:v>1.7400000000000002E-2</c:v>
                </c:pt>
                <c:pt idx="5">
                  <c:v>1.9900000000000029E-2</c:v>
                </c:pt>
              </c:numCache>
            </c:numRef>
          </c:yVal>
          <c:smooth val="1"/>
        </c:ser>
        <c:axId val="12894592"/>
        <c:axId val="12896896"/>
      </c:scatterChart>
      <c:valAx>
        <c:axId val="12894592"/>
        <c:scaling>
          <c:orientation val="maxMin"/>
        </c:scaling>
        <c:axPos val="b"/>
        <c:title>
          <c:tx>
            <c:rich>
              <a:bodyPr/>
              <a:lstStyle/>
              <a:p>
                <a:pPr>
                  <a:defRPr lang="he-IL"/>
                </a:pPr>
                <a:r>
                  <a:rPr lang="en-US" sz="1000" b="1" i="0" baseline="0"/>
                  <a:t>New data packet rate</a:t>
                </a:r>
                <a:endParaRPr lang="he-IL" sz="1000" b="1" i="0" baseline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he-IL"/>
            </a:pPr>
            <a:endParaRPr lang="en-US"/>
          </a:p>
        </c:txPr>
        <c:crossAx val="12896896"/>
        <c:crosses val="autoZero"/>
        <c:crossBetween val="midCat"/>
      </c:valAx>
      <c:valAx>
        <c:axId val="12896896"/>
        <c:scaling>
          <c:orientation val="minMax"/>
        </c:scaling>
        <c:axPos val="r"/>
        <c:majorGridlines/>
        <c:title>
          <c:tx>
            <c:rich>
              <a:bodyPr rot="-5400000" vert="horz"/>
              <a:lstStyle/>
              <a:p>
                <a:pPr>
                  <a:defRPr lang="he-IL"/>
                </a:pPr>
                <a:r>
                  <a:rPr lang="en-US" sz="1000" b="1" i="0" u="none" strike="noStrike" baseline="0"/>
                  <a:t>Utilization</a:t>
                </a:r>
                <a:endParaRPr lang="he-IL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he-IL"/>
            </a:pPr>
            <a:endParaRPr lang="en-US"/>
          </a:p>
        </c:txPr>
        <c:crossAx val="12894592"/>
        <c:crosses val="autoZero"/>
        <c:crossBetween val="midCat"/>
      </c:valAx>
    </c:plotArea>
    <c:legend>
      <c:legendPos val="l"/>
      <c:layout/>
      <c:txPr>
        <a:bodyPr/>
        <a:lstStyle/>
        <a:p>
          <a:pPr>
            <a:defRPr lang="he-IL"/>
          </a:pPr>
          <a:endParaRPr lang="en-US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he-IL"/>
            </a:pPr>
            <a:r>
              <a:rPr lang="en-US" sz="1800" b="1" i="0" baseline="0"/>
              <a:t>Minimal MPR Selection,</a:t>
            </a:r>
            <a:r>
              <a:rPr lang="en-US" sz="1800" b="1" i="0" u="none" strike="noStrike" baseline="0"/>
              <a:t>                 Data through All</a:t>
            </a:r>
            <a:r>
              <a:rPr lang="en-US" sz="1800" b="1" i="0" baseline="0"/>
              <a:t>, Cluster topology</a:t>
            </a:r>
            <a:endParaRPr lang="he-IL" sz="1800" b="1" i="0" baseline="0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גיליון3!$C$3</c:f>
              <c:strCache>
                <c:ptCount val="1"/>
                <c:pt idx="0">
                  <c:v>Static</c:v>
                </c:pt>
              </c:strCache>
            </c:strRef>
          </c:tx>
          <c:marker>
            <c:symbol val="none"/>
          </c:marker>
          <c:xVal>
            <c:numRef>
              <c:f>גיליון3!$B$4:$B$9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גיליון3!$C$4:$C$9</c:f>
              <c:numCache>
                <c:formatCode>General</c:formatCode>
                <c:ptCount val="6"/>
                <c:pt idx="0">
                  <c:v>1.0200000000000002E-2</c:v>
                </c:pt>
                <c:pt idx="1">
                  <c:v>1.6600000000000024E-2</c:v>
                </c:pt>
                <c:pt idx="2">
                  <c:v>3.1600000000000045E-2</c:v>
                </c:pt>
                <c:pt idx="3">
                  <c:v>3.2000000000000042E-2</c:v>
                </c:pt>
                <c:pt idx="4">
                  <c:v>3.3800000000000004E-2</c:v>
                </c:pt>
                <c:pt idx="5">
                  <c:v>2.0500000000000001E-2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גיליון3!$D$3</c:f>
              <c:strCache>
                <c:ptCount val="1"/>
                <c:pt idx="0">
                  <c:v>Slow</c:v>
                </c:pt>
              </c:strCache>
            </c:strRef>
          </c:tx>
          <c:marker>
            <c:symbol val="none"/>
          </c:marker>
          <c:xVal>
            <c:numRef>
              <c:f>גיליון3!$B$4:$B$9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גיליון3!$D$4:$D$9</c:f>
              <c:numCache>
                <c:formatCode>General</c:formatCode>
                <c:ptCount val="6"/>
                <c:pt idx="0">
                  <c:v>9.2000000000000068E-3</c:v>
                </c:pt>
                <c:pt idx="1">
                  <c:v>1.5400000000000014E-2</c:v>
                </c:pt>
                <c:pt idx="2">
                  <c:v>2.1700000000000004E-2</c:v>
                </c:pt>
                <c:pt idx="3">
                  <c:v>2.5100000000000004E-2</c:v>
                </c:pt>
                <c:pt idx="4">
                  <c:v>3.8200000000000005E-2</c:v>
                </c:pt>
                <c:pt idx="5">
                  <c:v>2.4799999999999999E-2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גיליון3!$E$3</c:f>
              <c:strCache>
                <c:ptCount val="1"/>
                <c:pt idx="0">
                  <c:v>Medium</c:v>
                </c:pt>
              </c:strCache>
            </c:strRef>
          </c:tx>
          <c:marker>
            <c:symbol val="none"/>
          </c:marker>
          <c:xVal>
            <c:numRef>
              <c:f>גיליון3!$B$4:$B$9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גיליון3!$E$4:$E$9</c:f>
              <c:numCache>
                <c:formatCode>General</c:formatCode>
                <c:ptCount val="6"/>
                <c:pt idx="0">
                  <c:v>8.9000000000000155E-3</c:v>
                </c:pt>
                <c:pt idx="1">
                  <c:v>1.5800000000000022E-2</c:v>
                </c:pt>
                <c:pt idx="2">
                  <c:v>2.9200000000000014E-2</c:v>
                </c:pt>
                <c:pt idx="3">
                  <c:v>2.8799999999999999E-2</c:v>
                </c:pt>
                <c:pt idx="4">
                  <c:v>2.9300000000000003E-2</c:v>
                </c:pt>
                <c:pt idx="5">
                  <c:v>1.9099999999999999E-2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גיליון3!$F$3</c:f>
              <c:strCache>
                <c:ptCount val="1"/>
                <c:pt idx="0">
                  <c:v>Fast</c:v>
                </c:pt>
              </c:strCache>
            </c:strRef>
          </c:tx>
          <c:marker>
            <c:symbol val="none"/>
          </c:marker>
          <c:xVal>
            <c:numRef>
              <c:f>גיליון3!$B$4:$B$9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גיליון3!$F$4:$F$9</c:f>
              <c:numCache>
                <c:formatCode>General</c:formatCode>
                <c:ptCount val="6"/>
                <c:pt idx="0">
                  <c:v>6.9000000000000103E-3</c:v>
                </c:pt>
                <c:pt idx="1">
                  <c:v>1.3899999999999999E-2</c:v>
                </c:pt>
                <c:pt idx="2">
                  <c:v>2.1800000000000028E-2</c:v>
                </c:pt>
                <c:pt idx="3">
                  <c:v>2.9399999999999999E-2</c:v>
                </c:pt>
                <c:pt idx="4">
                  <c:v>2.1300000000000006E-2</c:v>
                </c:pt>
                <c:pt idx="5">
                  <c:v>1.2500000000000002E-2</c:v>
                </c:pt>
              </c:numCache>
            </c:numRef>
          </c:yVal>
          <c:smooth val="1"/>
        </c:ser>
        <c:axId val="91069824"/>
        <c:axId val="105399808"/>
      </c:scatterChart>
      <c:valAx>
        <c:axId val="91069824"/>
        <c:scaling>
          <c:orientation val="maxMin"/>
        </c:scaling>
        <c:axPos val="b"/>
        <c:title>
          <c:tx>
            <c:rich>
              <a:bodyPr/>
              <a:lstStyle/>
              <a:p>
                <a:pPr>
                  <a:defRPr lang="he-IL"/>
                </a:pPr>
                <a:r>
                  <a:rPr lang="en-US" sz="1000" b="1" i="0" baseline="0"/>
                  <a:t>New data packet rate</a:t>
                </a:r>
                <a:endParaRPr lang="he-IL" sz="1000" b="1" i="0" baseline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he-IL"/>
            </a:pPr>
            <a:endParaRPr lang="en-US"/>
          </a:p>
        </c:txPr>
        <c:crossAx val="105399808"/>
        <c:crosses val="autoZero"/>
        <c:crossBetween val="midCat"/>
      </c:valAx>
      <c:valAx>
        <c:axId val="105399808"/>
        <c:scaling>
          <c:orientation val="minMax"/>
        </c:scaling>
        <c:axPos val="r"/>
        <c:majorGridlines/>
        <c:title>
          <c:tx>
            <c:rich>
              <a:bodyPr rot="-5400000" vert="horz"/>
              <a:lstStyle/>
              <a:p>
                <a:pPr>
                  <a:defRPr lang="he-IL"/>
                </a:pPr>
                <a:r>
                  <a:rPr lang="en-US" sz="1000" b="1" i="0" u="none" strike="noStrike" baseline="0"/>
                  <a:t>Utilization</a:t>
                </a:r>
                <a:endParaRPr lang="he-IL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he-IL"/>
            </a:pPr>
            <a:endParaRPr lang="en-US"/>
          </a:p>
        </c:txPr>
        <c:crossAx val="91069824"/>
        <c:crosses val="autoZero"/>
        <c:crossBetween val="midCat"/>
      </c:valAx>
    </c:plotArea>
    <c:legend>
      <c:legendPos val="l"/>
      <c:layout/>
      <c:txPr>
        <a:bodyPr/>
        <a:lstStyle/>
        <a:p>
          <a:pPr>
            <a:defRPr lang="he-IL"/>
          </a:pPr>
          <a:endParaRPr lang="en-US"/>
        </a:p>
      </c:tx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he-IL"/>
            </a:pPr>
            <a:r>
              <a:rPr lang="en-US" sz="1800" b="1" i="0" baseline="0"/>
              <a:t>Maximal MPR Selection, </a:t>
            </a:r>
            <a:r>
              <a:rPr lang="en-US" sz="1800" b="1" i="0" u="none" strike="noStrike" baseline="0"/>
              <a:t>Data method unimportant</a:t>
            </a:r>
            <a:r>
              <a:rPr lang="en-US" sz="1800" b="1" i="0" baseline="0"/>
              <a:t>, Cluster topology</a:t>
            </a:r>
            <a:endParaRPr lang="he-IL" sz="1800" b="1" i="0" baseline="0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גיליון8!$C$3</c:f>
              <c:strCache>
                <c:ptCount val="1"/>
                <c:pt idx="0">
                  <c:v>Static</c:v>
                </c:pt>
              </c:strCache>
            </c:strRef>
          </c:tx>
          <c:marker>
            <c:symbol val="none"/>
          </c:marker>
          <c:xVal>
            <c:numRef>
              <c:f>גיליון8!$B$4:$B$9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גיליון8!$C$4:$C$9</c:f>
              <c:numCache>
                <c:formatCode>General</c:formatCode>
                <c:ptCount val="6"/>
                <c:pt idx="0">
                  <c:v>7.5000000000000101E-3</c:v>
                </c:pt>
                <c:pt idx="1">
                  <c:v>1.0699999999999998E-2</c:v>
                </c:pt>
                <c:pt idx="2">
                  <c:v>1.3299999999999999E-2</c:v>
                </c:pt>
                <c:pt idx="3">
                  <c:v>2.0199999999999999E-2</c:v>
                </c:pt>
                <c:pt idx="4">
                  <c:v>2.4500000000000001E-2</c:v>
                </c:pt>
                <c:pt idx="5">
                  <c:v>2.6900000000000014E-2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גיליון8!$D$3</c:f>
              <c:strCache>
                <c:ptCount val="1"/>
                <c:pt idx="0">
                  <c:v>Slow</c:v>
                </c:pt>
              </c:strCache>
            </c:strRef>
          </c:tx>
          <c:marker>
            <c:symbol val="none"/>
          </c:marker>
          <c:xVal>
            <c:numRef>
              <c:f>גיליון8!$B$4:$B$9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גיליון8!$D$4:$D$9</c:f>
              <c:numCache>
                <c:formatCode>General</c:formatCode>
                <c:ptCount val="6"/>
                <c:pt idx="0">
                  <c:v>5.3000000000000052E-3</c:v>
                </c:pt>
                <c:pt idx="1">
                  <c:v>9.0000000000000045E-3</c:v>
                </c:pt>
                <c:pt idx="2">
                  <c:v>1.2600000000000007E-2</c:v>
                </c:pt>
                <c:pt idx="3">
                  <c:v>1.4500000000000002E-2</c:v>
                </c:pt>
                <c:pt idx="4">
                  <c:v>1.4500000000000002E-2</c:v>
                </c:pt>
                <c:pt idx="5">
                  <c:v>2.0400000000000005E-2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גיליון8!$E$3</c:f>
              <c:strCache>
                <c:ptCount val="1"/>
                <c:pt idx="0">
                  <c:v>Medium</c:v>
                </c:pt>
              </c:strCache>
            </c:strRef>
          </c:tx>
          <c:marker>
            <c:symbol val="none"/>
          </c:marker>
          <c:xVal>
            <c:numRef>
              <c:f>גיליון8!$B$4:$B$9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גיליון8!$E$4:$E$9</c:f>
              <c:numCache>
                <c:formatCode>General</c:formatCode>
                <c:ptCount val="6"/>
                <c:pt idx="0">
                  <c:v>5.1000000000000012E-3</c:v>
                </c:pt>
                <c:pt idx="1">
                  <c:v>1.0400000000000003E-2</c:v>
                </c:pt>
                <c:pt idx="2">
                  <c:v>1.0699999999999998E-2</c:v>
                </c:pt>
                <c:pt idx="3">
                  <c:v>1.4600000000000007E-2</c:v>
                </c:pt>
                <c:pt idx="4">
                  <c:v>1.8100000000000022E-2</c:v>
                </c:pt>
                <c:pt idx="5">
                  <c:v>1.6700000000000024E-2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גיליון8!$F$3</c:f>
              <c:strCache>
                <c:ptCount val="1"/>
                <c:pt idx="0">
                  <c:v>Fast</c:v>
                </c:pt>
              </c:strCache>
            </c:strRef>
          </c:tx>
          <c:marker>
            <c:symbol val="none"/>
          </c:marker>
          <c:xVal>
            <c:numRef>
              <c:f>גיליון8!$B$4:$B$9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גיליון8!$F$4:$F$9</c:f>
              <c:numCache>
                <c:formatCode>General</c:formatCode>
                <c:ptCount val="6"/>
                <c:pt idx="0">
                  <c:v>4.6000000000000034E-3</c:v>
                </c:pt>
                <c:pt idx="1">
                  <c:v>9.1000000000000022E-3</c:v>
                </c:pt>
                <c:pt idx="2">
                  <c:v>1.1700000000000021E-2</c:v>
                </c:pt>
                <c:pt idx="3">
                  <c:v>1.5500000000000014E-2</c:v>
                </c:pt>
                <c:pt idx="4">
                  <c:v>2.0700000000000003E-2</c:v>
                </c:pt>
                <c:pt idx="5">
                  <c:v>1.6700000000000024E-2</c:v>
                </c:pt>
              </c:numCache>
            </c:numRef>
          </c:yVal>
          <c:smooth val="1"/>
        </c:ser>
        <c:axId val="48110592"/>
        <c:axId val="48133632"/>
      </c:scatterChart>
      <c:valAx>
        <c:axId val="48110592"/>
        <c:scaling>
          <c:orientation val="maxMin"/>
        </c:scaling>
        <c:axPos val="b"/>
        <c:title>
          <c:tx>
            <c:rich>
              <a:bodyPr/>
              <a:lstStyle/>
              <a:p>
                <a:pPr>
                  <a:defRPr lang="he-IL"/>
                </a:pPr>
                <a:r>
                  <a:rPr lang="en-US" sz="1000" b="1" i="0" baseline="0"/>
                  <a:t>New data packet rate</a:t>
                </a:r>
                <a:endParaRPr lang="he-IL" sz="1000" b="1" i="0" baseline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he-IL"/>
            </a:pPr>
            <a:endParaRPr lang="en-US"/>
          </a:p>
        </c:txPr>
        <c:crossAx val="48133632"/>
        <c:crosses val="autoZero"/>
        <c:crossBetween val="midCat"/>
      </c:valAx>
      <c:valAx>
        <c:axId val="48133632"/>
        <c:scaling>
          <c:orientation val="minMax"/>
        </c:scaling>
        <c:axPos val="r"/>
        <c:majorGridlines/>
        <c:title>
          <c:tx>
            <c:rich>
              <a:bodyPr rot="-5400000" vert="horz"/>
              <a:lstStyle/>
              <a:p>
                <a:pPr>
                  <a:defRPr lang="he-IL"/>
                </a:pPr>
                <a:r>
                  <a:rPr lang="en-US" sz="1000" b="1" i="0" u="none" strike="noStrike" baseline="0"/>
                  <a:t>Utilization</a:t>
                </a:r>
                <a:endParaRPr lang="he-IL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he-IL"/>
            </a:pPr>
            <a:endParaRPr lang="en-US"/>
          </a:p>
        </c:txPr>
        <c:crossAx val="48110592"/>
        <c:crosses val="autoZero"/>
        <c:crossBetween val="midCat"/>
      </c:valAx>
    </c:plotArea>
    <c:legend>
      <c:legendPos val="l"/>
      <c:layout/>
      <c:txPr>
        <a:bodyPr/>
        <a:lstStyle/>
        <a:p>
          <a:pPr>
            <a:defRPr lang="he-IL"/>
          </a:pPr>
          <a:endParaRPr lang="en-US"/>
        </a:p>
      </c:txPr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he-IL"/>
            </a:pPr>
            <a:r>
              <a:rPr lang="en-US" sz="1800" b="1" i="0" baseline="0"/>
              <a:t>Minimal MPR Selection, Data through MPR only, Cluster topology</a:t>
            </a:r>
            <a:endParaRPr lang="he-IL" sz="1800" b="1" i="0" baseline="0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גיליון6!$C$3</c:f>
              <c:strCache>
                <c:ptCount val="1"/>
                <c:pt idx="0">
                  <c:v>Static</c:v>
                </c:pt>
              </c:strCache>
            </c:strRef>
          </c:tx>
          <c:marker>
            <c:symbol val="none"/>
          </c:marker>
          <c:xVal>
            <c:numRef>
              <c:f>גיליון6!$B$4:$B$9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גיליון6!$C$4:$C$9</c:f>
              <c:numCache>
                <c:formatCode>General</c:formatCode>
                <c:ptCount val="6"/>
                <c:pt idx="0">
                  <c:v>9.0000000000000045E-3</c:v>
                </c:pt>
                <c:pt idx="1">
                  <c:v>2.3199999999999988E-2</c:v>
                </c:pt>
                <c:pt idx="2">
                  <c:v>2.7200000000000016E-2</c:v>
                </c:pt>
                <c:pt idx="3">
                  <c:v>3.5300000000000012E-2</c:v>
                </c:pt>
                <c:pt idx="4">
                  <c:v>4.2600000000000013E-2</c:v>
                </c:pt>
                <c:pt idx="5">
                  <c:v>3.910000000000001E-2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גיליון6!$D$3</c:f>
              <c:strCache>
                <c:ptCount val="1"/>
                <c:pt idx="0">
                  <c:v>Slow</c:v>
                </c:pt>
              </c:strCache>
            </c:strRef>
          </c:tx>
          <c:marker>
            <c:symbol val="none"/>
          </c:marker>
          <c:xVal>
            <c:numRef>
              <c:f>גיליון6!$B$4:$B$9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גיליון6!$D$4:$D$9</c:f>
              <c:numCache>
                <c:formatCode>General</c:formatCode>
                <c:ptCount val="6"/>
                <c:pt idx="0">
                  <c:v>6.0000000000000071E-3</c:v>
                </c:pt>
                <c:pt idx="1">
                  <c:v>1.4500000000000002E-2</c:v>
                </c:pt>
                <c:pt idx="2">
                  <c:v>1.8900000000000021E-2</c:v>
                </c:pt>
                <c:pt idx="3">
                  <c:v>2.8500000000000001E-2</c:v>
                </c:pt>
                <c:pt idx="4">
                  <c:v>2.7300000000000005E-2</c:v>
                </c:pt>
                <c:pt idx="5">
                  <c:v>3.0600000000000002E-2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גיליון6!$E$3</c:f>
              <c:strCache>
                <c:ptCount val="1"/>
                <c:pt idx="0">
                  <c:v>Medium</c:v>
                </c:pt>
              </c:strCache>
            </c:strRef>
          </c:tx>
          <c:marker>
            <c:symbol val="none"/>
          </c:marker>
          <c:xVal>
            <c:numRef>
              <c:f>גיליון6!$B$4:$B$9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גיליון6!$E$4:$E$9</c:f>
              <c:numCache>
                <c:formatCode>General</c:formatCode>
                <c:ptCount val="6"/>
                <c:pt idx="0">
                  <c:v>7.1000000000000013E-3</c:v>
                </c:pt>
                <c:pt idx="1">
                  <c:v>1.6299999999999999E-2</c:v>
                </c:pt>
                <c:pt idx="2">
                  <c:v>2.0700000000000003E-2</c:v>
                </c:pt>
                <c:pt idx="3">
                  <c:v>1.9400000000000028E-2</c:v>
                </c:pt>
                <c:pt idx="4">
                  <c:v>3.450000000000001E-2</c:v>
                </c:pt>
                <c:pt idx="5">
                  <c:v>3.6900000000000009E-2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גיליון6!$F$3</c:f>
              <c:strCache>
                <c:ptCount val="1"/>
                <c:pt idx="0">
                  <c:v>Fast</c:v>
                </c:pt>
              </c:strCache>
            </c:strRef>
          </c:tx>
          <c:marker>
            <c:symbol val="none"/>
          </c:marker>
          <c:xVal>
            <c:numRef>
              <c:f>גיליון6!$B$4:$B$9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גיליון6!$F$4:$F$9</c:f>
              <c:numCache>
                <c:formatCode>General</c:formatCode>
                <c:ptCount val="6"/>
                <c:pt idx="0">
                  <c:v>7.6000000000000061E-3</c:v>
                </c:pt>
                <c:pt idx="1">
                  <c:v>2.0799999999999999E-2</c:v>
                </c:pt>
                <c:pt idx="2">
                  <c:v>2.35E-2</c:v>
                </c:pt>
                <c:pt idx="3">
                  <c:v>2.4600000000000014E-2</c:v>
                </c:pt>
                <c:pt idx="4">
                  <c:v>3.0800000000000015E-2</c:v>
                </c:pt>
                <c:pt idx="5">
                  <c:v>2.0600000000000014E-2</c:v>
                </c:pt>
              </c:numCache>
            </c:numRef>
          </c:yVal>
          <c:smooth val="1"/>
        </c:ser>
        <c:axId val="110760320"/>
        <c:axId val="110762624"/>
      </c:scatterChart>
      <c:valAx>
        <c:axId val="110760320"/>
        <c:scaling>
          <c:orientation val="maxMin"/>
        </c:scaling>
        <c:axPos val="b"/>
        <c:title>
          <c:tx>
            <c:rich>
              <a:bodyPr/>
              <a:lstStyle/>
              <a:p>
                <a:pPr>
                  <a:defRPr lang="he-IL"/>
                </a:pPr>
                <a:r>
                  <a:rPr lang="en-US" sz="1000" b="1" i="0" baseline="0"/>
                  <a:t>New data packet rate</a:t>
                </a:r>
                <a:endParaRPr lang="he-IL" sz="1000" b="1" i="0" baseline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he-IL"/>
            </a:pPr>
            <a:endParaRPr lang="en-US"/>
          </a:p>
        </c:txPr>
        <c:crossAx val="110762624"/>
        <c:crosses val="autoZero"/>
        <c:crossBetween val="midCat"/>
      </c:valAx>
      <c:valAx>
        <c:axId val="110762624"/>
        <c:scaling>
          <c:orientation val="minMax"/>
        </c:scaling>
        <c:axPos val="r"/>
        <c:majorGridlines/>
        <c:title>
          <c:tx>
            <c:rich>
              <a:bodyPr rot="-5400000" vert="horz"/>
              <a:lstStyle/>
              <a:p>
                <a:pPr>
                  <a:defRPr lang="he-IL"/>
                </a:pPr>
                <a:r>
                  <a:rPr lang="en-US" sz="1000" b="1" i="0" u="none" strike="noStrike" baseline="0"/>
                  <a:t>Utilization</a:t>
                </a:r>
                <a:endParaRPr lang="he-IL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he-IL"/>
            </a:pPr>
            <a:endParaRPr lang="en-US"/>
          </a:p>
        </c:txPr>
        <c:crossAx val="110760320"/>
        <c:crosses val="autoZero"/>
        <c:crossBetween val="midCat"/>
      </c:valAx>
    </c:plotArea>
    <c:legend>
      <c:legendPos val="l"/>
      <c:layout/>
      <c:txPr>
        <a:bodyPr/>
        <a:lstStyle/>
        <a:p>
          <a:pPr>
            <a:defRPr lang="he-IL"/>
          </a:pPr>
          <a:endParaRPr lang="en-US"/>
        </a:p>
      </c:txPr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י"ד/אדר/תש"ע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י"ד/אדר/תש"ע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י"ד/אדר/תש"ע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י"ד/אדר/תש"ע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י"ד/אדר/תש"ע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י"ד/אדר/תש"ע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י"ד/אדר/תש"ע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י"ד/אדר/תש"ע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י"ד/אדר/תש"ע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י"ד/אדר/תש"ע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י"ד/אדר/תש"ע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E15C2-E832-4E5A-8BD2-0D7033A14824}" type="datetimeFigureOut">
              <a:rPr lang="he-IL" smtClean="0"/>
              <a:pPr/>
              <a:t>י"ד/אדר/תש"ע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OLSRv2 Simulation for MANET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presentation</a:t>
            </a:r>
            <a:endParaRPr lang="he-IL" dirty="0"/>
          </a:p>
        </p:txBody>
      </p:sp>
      <p:pic>
        <p:nvPicPr>
          <p:cNvPr id="4" name="Picture 5" descr="technion-logo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-20000" contrast="-14000"/>
          </a:blip>
          <a:srcRect/>
          <a:stretch>
            <a:fillRect/>
          </a:stretch>
        </p:blipFill>
        <p:spPr bwMode="auto">
          <a:xfrm>
            <a:off x="571472" y="4643446"/>
            <a:ext cx="1022350" cy="1430337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Simulator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214422"/>
            <a:ext cx="8286808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4282" y="214290"/>
            <a:ext cx="257176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0"/>
            <a:r>
              <a:rPr lang="en-US" dirty="0" smtClean="0"/>
              <a:t>Different parameters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rot="5400000">
            <a:off x="398948" y="1113336"/>
            <a:ext cx="1630932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5984" y="2500306"/>
            <a:ext cx="257176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0"/>
            <a:r>
              <a:rPr lang="en-US" dirty="0" smtClean="0"/>
              <a:t>Simulation Time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2285984" y="1785926"/>
            <a:ext cx="1071570" cy="714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72132" y="5072074"/>
            <a:ext cx="2571768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0"/>
            <a:r>
              <a:rPr lang="en-US" dirty="0" smtClean="0"/>
              <a:t>Data Transfer Between Stations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6200000" flipV="1">
            <a:off x="5107785" y="3893347"/>
            <a:ext cx="1214446" cy="114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Simulator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1357298"/>
            <a:ext cx="3612834" cy="300039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929322" y="4429132"/>
            <a:ext cx="2143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Uniform</a:t>
            </a:r>
            <a:r>
              <a:rPr kumimoji="0" lang="en-US" sz="1600" b="1" i="0" u="none" strike="noStrike" cap="none" normalizeH="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noProof="1" smtClean="0"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formation</a:t>
            </a:r>
            <a:endParaRPr kumimoji="0" lang="en-US" sz="3600" b="0" i="0" u="none" strike="noStrike" cap="none" normalizeH="0" baseline="0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876"/>
            <a:ext cx="3583940" cy="2962121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57290" y="3071810"/>
            <a:ext cx="2143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ts val="600"/>
              </a:spcBef>
              <a:spcAft>
                <a:spcPts val="600"/>
              </a:spcAft>
            </a:pPr>
            <a:r>
              <a:rPr lang="en-US" sz="1600" b="1" noProof="1" smtClean="0">
                <a:latin typeface="Times New Roman" pitchFamily="18" charset="0"/>
                <a:ea typeface="Arial" pitchFamily="34" charset="0"/>
                <a:cs typeface="Arial" pitchFamily="34" charset="0"/>
              </a:rPr>
              <a:t>Cluster Distribition</a:t>
            </a:r>
            <a:endParaRPr kumimoji="0" lang="en-US" sz="3600" b="0" i="0" u="none" strike="noStrike" cap="none" normalizeH="0" baseline="0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Simulator – Logger &amp;SQL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214422"/>
            <a:ext cx="8715436" cy="535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143504" y="3214686"/>
            <a:ext cx="257176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0"/>
            <a:r>
              <a:rPr lang="en-US" dirty="0" smtClean="0"/>
              <a:t>Data Send &amp; Receive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rot="10800000" flipV="1">
            <a:off x="4143372" y="3399352"/>
            <a:ext cx="1000132" cy="886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43570" y="4786322"/>
            <a:ext cx="257176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0"/>
            <a:r>
              <a:rPr lang="en-US" dirty="0" smtClean="0"/>
              <a:t>TC Msg. Send &amp; Receive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rot="10800000" flipV="1">
            <a:off x="3500430" y="4970988"/>
            <a:ext cx="2143140" cy="672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3714744" y="5000636"/>
            <a:ext cx="1857388" cy="92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00760" y="4143380"/>
            <a:ext cx="257176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0"/>
            <a:r>
              <a:rPr lang="en-US" dirty="0" smtClean="0"/>
              <a:t>Congestion Ctrl.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rot="10800000" flipV="1">
            <a:off x="4071934" y="4328046"/>
            <a:ext cx="1928826" cy="243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6600" dirty="0" smtClean="0"/>
              <a:t>Questions </a:t>
            </a:r>
          </a:p>
          <a:p>
            <a:pPr algn="ctr">
              <a:buNone/>
            </a:pPr>
            <a:r>
              <a:rPr lang="en-US" sz="6600" dirty="0" smtClean="0"/>
              <a:t>&amp; </a:t>
            </a:r>
          </a:p>
          <a:p>
            <a:pPr algn="ctr">
              <a:buNone/>
            </a:pPr>
            <a:r>
              <a:rPr lang="en-US" sz="6600" dirty="0" smtClean="0"/>
              <a:t>Open Discussion</a:t>
            </a:r>
            <a:endParaRPr lang="he-IL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 rtl="0">
              <a:buNone/>
            </a:pPr>
            <a:endParaRPr lang="en-US" dirty="0" smtClean="0"/>
          </a:p>
          <a:p>
            <a:pPr algn="ctr" rtl="0">
              <a:buNone/>
            </a:pPr>
            <a:endParaRPr lang="en-US" dirty="0" smtClean="0"/>
          </a:p>
          <a:p>
            <a:pPr algn="ctr" rtl="0">
              <a:buNone/>
            </a:pPr>
            <a:r>
              <a:rPr lang="en-US" sz="3600" dirty="0" smtClean="0"/>
              <a:t>Thank you !</a:t>
            </a:r>
          </a:p>
          <a:p>
            <a:pPr algn="ctr" rtl="0">
              <a:buNone/>
            </a:pPr>
            <a:endParaRPr lang="en-US" dirty="0"/>
          </a:p>
          <a:p>
            <a:pPr algn="ctr" rtl="0">
              <a:buNone/>
            </a:pPr>
            <a:endParaRPr lang="en-US" dirty="0" smtClean="0"/>
          </a:p>
          <a:p>
            <a:pPr algn="ctr" rtl="0">
              <a:buNone/>
            </a:pPr>
            <a:endParaRPr lang="en-US" dirty="0" smtClean="0"/>
          </a:p>
          <a:p>
            <a:pPr rtl="0">
              <a:buNone/>
            </a:pPr>
            <a:r>
              <a:rPr lang="en-US" sz="2400" dirty="0" err="1" smtClean="0"/>
              <a:t>Assaf</a:t>
            </a:r>
            <a:r>
              <a:rPr lang="en-US" sz="2400" dirty="0" smtClean="0"/>
              <a:t> Israel</a:t>
            </a:r>
          </a:p>
          <a:p>
            <a:pPr rtl="0">
              <a:buNone/>
            </a:pPr>
            <a:r>
              <a:rPr lang="en-US" sz="2400" dirty="0" smtClean="0"/>
              <a:t>Eli </a:t>
            </a:r>
            <a:r>
              <a:rPr lang="en-US" sz="2400" dirty="0" err="1" smtClean="0"/>
              <a:t>Nazarov</a:t>
            </a:r>
            <a:endParaRPr lang="en-US" sz="2400" dirty="0" smtClean="0"/>
          </a:p>
          <a:p>
            <a:pPr rtl="0">
              <a:buNone/>
            </a:pPr>
            <a:r>
              <a:rPr lang="en-US" sz="2400" dirty="0" err="1" smtClean="0"/>
              <a:t>Asi</a:t>
            </a:r>
            <a:r>
              <a:rPr lang="en-US" sz="2400" dirty="0" smtClean="0"/>
              <a:t> </a:t>
            </a:r>
            <a:r>
              <a:rPr lang="en-US" sz="2400" dirty="0" err="1" smtClean="0"/>
              <a:t>Bross</a:t>
            </a:r>
            <a:endParaRPr 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Agenda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Introduction &amp; Project Description</a:t>
            </a:r>
          </a:p>
          <a:p>
            <a:pPr algn="l" rtl="0"/>
            <a:r>
              <a:rPr lang="en-US" b="1" dirty="0" smtClean="0"/>
              <a:t>O</a:t>
            </a:r>
            <a:r>
              <a:rPr lang="en-US" dirty="0" smtClean="0"/>
              <a:t>ptimized </a:t>
            </a:r>
            <a:r>
              <a:rPr lang="en-US" b="1" dirty="0" smtClean="0"/>
              <a:t>L</a:t>
            </a:r>
            <a:r>
              <a:rPr lang="en-US" dirty="0" smtClean="0"/>
              <a:t>ink </a:t>
            </a:r>
            <a:r>
              <a:rPr lang="en-US" b="1" dirty="0" smtClean="0"/>
              <a:t>S</a:t>
            </a:r>
            <a:r>
              <a:rPr lang="en-US" dirty="0" smtClean="0"/>
              <a:t>tate </a:t>
            </a:r>
            <a:r>
              <a:rPr lang="en-US" b="1" dirty="0" smtClean="0"/>
              <a:t>R</a:t>
            </a:r>
            <a:r>
              <a:rPr lang="en-US" dirty="0" smtClean="0"/>
              <a:t>outing Protocol Ver. 2</a:t>
            </a:r>
          </a:p>
          <a:p>
            <a:pPr algn="l" rtl="0"/>
            <a:r>
              <a:rPr lang="en-US" dirty="0" smtClean="0"/>
              <a:t>Protocol </a:t>
            </a:r>
            <a:r>
              <a:rPr lang="en-US" dirty="0" smtClean="0"/>
              <a:t>Analyses</a:t>
            </a:r>
            <a:endParaRPr lang="en-US" dirty="0" smtClean="0"/>
          </a:p>
          <a:p>
            <a:pPr algn="l" rtl="0"/>
            <a:r>
              <a:rPr lang="en-US" dirty="0" smtClean="0"/>
              <a:t>Project </a:t>
            </a:r>
            <a:r>
              <a:rPr lang="en-US" dirty="0" smtClean="0"/>
              <a:t>Architecture</a:t>
            </a:r>
          </a:p>
          <a:p>
            <a:pPr algn="l" rtl="0"/>
            <a:r>
              <a:rPr lang="en-US" dirty="0" smtClean="0"/>
              <a:t>The Simulator</a:t>
            </a:r>
            <a:endParaRPr lang="en-US" dirty="0" smtClean="0"/>
          </a:p>
          <a:p>
            <a:pPr algn="l" rtl="0"/>
            <a:r>
              <a:rPr lang="en-US" dirty="0" smtClean="0"/>
              <a:t>Questions </a:t>
            </a:r>
            <a:r>
              <a:rPr lang="en-US" dirty="0" smtClean="0"/>
              <a:t>&amp; Open Discussion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&amp;Project Description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Simulating MANET environment implementing OLSRv2 protocol</a:t>
            </a:r>
          </a:p>
          <a:p>
            <a:pPr algn="l" rtl="0"/>
            <a:r>
              <a:rPr lang="en-US" dirty="0" smtClean="0"/>
              <a:t>Event Driven Simulator</a:t>
            </a:r>
          </a:p>
          <a:p>
            <a:pPr algn="l" rtl="0"/>
            <a:r>
              <a:rPr lang="en-US" dirty="0" smtClean="0"/>
              <a:t>Three modes </a:t>
            </a:r>
          </a:p>
          <a:p>
            <a:pPr lvl="1" algn="l" rtl="0"/>
            <a:r>
              <a:rPr lang="en-US" dirty="0" smtClean="0"/>
              <a:t>Static</a:t>
            </a:r>
          </a:p>
          <a:p>
            <a:pPr lvl="1" algn="l" rtl="0"/>
            <a:r>
              <a:rPr lang="en-US" dirty="0" smtClean="0"/>
              <a:t>Dynamic</a:t>
            </a:r>
          </a:p>
          <a:p>
            <a:pPr lvl="1" algn="l" rtl="0"/>
            <a:r>
              <a:rPr lang="en-US" dirty="0" smtClean="0"/>
              <a:t>Mixed</a:t>
            </a:r>
          </a:p>
          <a:p>
            <a:pPr algn="l" rtl="0"/>
            <a:r>
              <a:rPr lang="en-US" dirty="0" smtClean="0"/>
              <a:t>Different station movement speeds.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Link Status Protocol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Based on 1-hop &amp; 2-hop Neighbors sets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Multi Point Relay set</a:t>
            </a:r>
          </a:p>
        </p:txBody>
      </p:sp>
      <p:pic>
        <p:nvPicPr>
          <p:cNvPr id="1026" name="אובייקט 1"/>
          <p:cNvPicPr>
            <a:picLocks noChangeArrowheads="1"/>
          </p:cNvPicPr>
          <p:nvPr/>
        </p:nvPicPr>
        <p:blipFill>
          <a:blip r:embed="rId2" cstate="print"/>
          <a:srcRect t="-209" b="-4552"/>
          <a:stretch>
            <a:fillRect/>
          </a:stretch>
        </p:blipFill>
        <p:spPr bwMode="auto">
          <a:xfrm>
            <a:off x="3571868" y="2285992"/>
            <a:ext cx="20478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אליפסה 5"/>
          <p:cNvSpPr/>
          <p:nvPr/>
        </p:nvSpPr>
        <p:spPr>
          <a:xfrm>
            <a:off x="4429124" y="3500438"/>
            <a:ext cx="285752" cy="28575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/>
          <p:cNvSpPr/>
          <p:nvPr/>
        </p:nvSpPr>
        <p:spPr>
          <a:xfrm>
            <a:off x="3956952" y="3071810"/>
            <a:ext cx="285752" cy="28575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4429124" y="2643182"/>
            <a:ext cx="285752" cy="28575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/>
          <p:cNvSpPr/>
          <p:nvPr/>
        </p:nvSpPr>
        <p:spPr>
          <a:xfrm>
            <a:off x="4940076" y="3071810"/>
            <a:ext cx="285752" cy="28575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Link Status Protocol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MPR</a:t>
            </a:r>
          </a:p>
          <a:p>
            <a:pPr lvl="1" algn="l" rtl="0"/>
            <a:r>
              <a:rPr lang="en-US" dirty="0" smtClean="0"/>
              <a:t>Each node notifies its MPR set for their nomination</a:t>
            </a:r>
          </a:p>
          <a:p>
            <a:pPr lvl="1" algn="l" rtl="0"/>
            <a:r>
              <a:rPr lang="en-US" dirty="0" smtClean="0"/>
              <a:t>MPRs broadcast their new role</a:t>
            </a:r>
          </a:p>
          <a:p>
            <a:pPr algn="l" rtl="0"/>
            <a:r>
              <a:rPr lang="en-US" dirty="0" smtClean="0"/>
              <a:t>All nodes can now build a routing table</a:t>
            </a:r>
            <a:endParaRPr lang="he-IL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928794" y="4357694"/>
            <a:ext cx="5197475" cy="1943100"/>
            <a:chOff x="0" y="0"/>
            <a:chExt cx="3273" cy="1224"/>
          </a:xfrm>
        </p:grpSpPr>
        <p:sp>
          <p:nvSpPr>
            <p:cNvPr id="5" name="Oval 4"/>
            <p:cNvSpPr>
              <a:spLocks/>
            </p:cNvSpPr>
            <p:nvPr/>
          </p:nvSpPr>
          <p:spPr bwMode="auto">
            <a:xfrm>
              <a:off x="0" y="848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6" name="Oval 5"/>
            <p:cNvSpPr>
              <a:spLocks/>
            </p:cNvSpPr>
            <p:nvPr/>
          </p:nvSpPr>
          <p:spPr bwMode="auto">
            <a:xfrm>
              <a:off x="568" y="584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7" name="Oval 6"/>
            <p:cNvSpPr>
              <a:spLocks/>
            </p:cNvSpPr>
            <p:nvPr/>
          </p:nvSpPr>
          <p:spPr bwMode="auto">
            <a:xfrm>
              <a:off x="1048" y="848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1584" y="584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2120" y="320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2616" y="584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 bwMode="auto">
            <a:xfrm>
              <a:off x="3152" y="320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 bwMode="auto">
            <a:xfrm>
              <a:off x="2120" y="848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 bwMode="auto">
            <a:xfrm>
              <a:off x="1048" y="264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 bwMode="auto">
            <a:xfrm>
              <a:off x="1584" y="0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 bwMode="auto">
            <a:xfrm>
              <a:off x="1584" y="1112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 bwMode="auto">
            <a:xfrm>
              <a:off x="2616" y="1112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</p:grpSp>
      <p:sp>
        <p:nvSpPr>
          <p:cNvPr id="17" name="Rectangle 16"/>
          <p:cNvSpPr>
            <a:spLocks/>
          </p:cNvSpPr>
          <p:nvPr/>
        </p:nvSpPr>
        <p:spPr bwMode="auto">
          <a:xfrm>
            <a:off x="1660507" y="5200656"/>
            <a:ext cx="749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Source</a:t>
            </a: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6667482" y="4438656"/>
            <a:ext cx="71755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Target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2616182" y="4895856"/>
            <a:ext cx="622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MPR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3378182" y="4438656"/>
            <a:ext cx="622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MPR</a:t>
            </a: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4229082" y="4895856"/>
            <a:ext cx="622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MPR</a:t>
            </a: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5079982" y="5340356"/>
            <a:ext cx="622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MPR</a:t>
            </a:r>
          </a:p>
        </p:txBody>
      </p:sp>
      <p:sp>
        <p:nvSpPr>
          <p:cNvPr id="23" name="Rectangle 22"/>
          <p:cNvSpPr>
            <a:spLocks/>
          </p:cNvSpPr>
          <p:nvPr/>
        </p:nvSpPr>
        <p:spPr bwMode="auto">
          <a:xfrm>
            <a:off x="5867382" y="4895856"/>
            <a:ext cx="622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MPR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H="1">
            <a:off x="2185969" y="5441956"/>
            <a:ext cx="622300" cy="3048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3074969" y="4972056"/>
            <a:ext cx="495300" cy="2921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H="1">
            <a:off x="5538769" y="5441956"/>
            <a:ext cx="520700" cy="2921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>
            <a:off x="6313469" y="5035556"/>
            <a:ext cx="584200" cy="2921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rot="10800000">
            <a:off x="3836969" y="4946656"/>
            <a:ext cx="558800" cy="3556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rot="10800000">
            <a:off x="4687869" y="5441956"/>
            <a:ext cx="558800" cy="3556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</a:t>
            </a:r>
            <a:r>
              <a:rPr lang="en-US" dirty="0" smtClean="0"/>
              <a:t>Analysis</a:t>
            </a:r>
            <a:endParaRPr lang="en-US" dirty="0"/>
          </a:p>
        </p:txBody>
      </p:sp>
      <p:graphicFrame>
        <p:nvGraphicFramePr>
          <p:cNvPr id="4" name="תרשים 2"/>
          <p:cNvGraphicFramePr>
            <a:graphicFrameLocks noGrp="1"/>
          </p:cNvGraphicFramePr>
          <p:nvPr>
            <p:ph idx="1"/>
          </p:nvPr>
        </p:nvGraphicFramePr>
        <p:xfrm>
          <a:off x="4500562" y="1214422"/>
          <a:ext cx="4400552" cy="2400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תרשים 7"/>
          <p:cNvGraphicFramePr/>
          <p:nvPr/>
        </p:nvGraphicFramePr>
        <p:xfrm>
          <a:off x="500034" y="35004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8662" y="1643050"/>
            <a:ext cx="314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Minimal MPR selection is much better then selecting all neighbors as MPRs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</a:t>
            </a:r>
            <a:r>
              <a:rPr lang="en-US" dirty="0" smtClean="0"/>
              <a:t>Analysis </a:t>
            </a:r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4" name="תרשים 5"/>
          <p:cNvGraphicFramePr>
            <a:graphicFrameLocks noGrp="1"/>
          </p:cNvGraphicFramePr>
          <p:nvPr>
            <p:ph idx="1"/>
          </p:nvPr>
        </p:nvGraphicFramePr>
        <p:xfrm>
          <a:off x="4214810" y="1357298"/>
          <a:ext cx="4757742" cy="2686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תרשים 4"/>
          <p:cNvGraphicFramePr/>
          <p:nvPr/>
        </p:nvGraphicFramePr>
        <p:xfrm>
          <a:off x="500034" y="3714752"/>
          <a:ext cx="4286280" cy="257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282" y="1357298"/>
            <a:ext cx="3929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Cluster topology vs. Uniform topology.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At some point in Cluster topology some stations become a “bottle-neck” and utilization drops.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 Cont.</a:t>
            </a:r>
            <a:endParaRPr lang="en-US" dirty="0"/>
          </a:p>
        </p:txBody>
      </p:sp>
      <p:graphicFrame>
        <p:nvGraphicFramePr>
          <p:cNvPr id="4" name="תרשים 9"/>
          <p:cNvGraphicFramePr>
            <a:graphicFrameLocks noGrp="1"/>
          </p:cNvGraphicFramePr>
          <p:nvPr>
            <p:ph idx="1"/>
          </p:nvPr>
        </p:nvGraphicFramePr>
        <p:xfrm>
          <a:off x="4000496" y="1285860"/>
          <a:ext cx="4900618" cy="2757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תרשים 6"/>
          <p:cNvGraphicFramePr/>
          <p:nvPr/>
        </p:nvGraphicFramePr>
        <p:xfrm>
          <a:off x="285720" y="371475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571612"/>
            <a:ext cx="3929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Selecting </a:t>
            </a:r>
            <a:r>
              <a:rPr lang="en-US" dirty="0" smtClean="0"/>
              <a:t>the mode in which data could be passed only through MPRs, actually helped keeping the utilization high even in higher data packets </a:t>
            </a:r>
            <a:r>
              <a:rPr lang="en-US" dirty="0" smtClean="0"/>
              <a:t>rates.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Architecture</a:t>
            </a:r>
            <a:endParaRPr lang="he-IL" dirty="0"/>
          </a:p>
        </p:txBody>
      </p:sp>
      <p:sp>
        <p:nvSpPr>
          <p:cNvPr id="35" name="מציין מיקום תוכן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GUI</a:t>
            </a:r>
          </a:p>
          <a:p>
            <a:pPr algn="l" rtl="0"/>
            <a:r>
              <a:rPr lang="en-US" dirty="0" smtClean="0"/>
              <a:t>Log</a:t>
            </a:r>
          </a:p>
          <a:p>
            <a:pPr algn="l" rtl="0"/>
            <a:r>
              <a:rPr lang="en-US" dirty="0" smtClean="0"/>
              <a:t>OLSR Nodes</a:t>
            </a:r>
          </a:p>
          <a:p>
            <a:pPr algn="l" rtl="0"/>
            <a:r>
              <a:rPr lang="en-US" dirty="0" smtClean="0"/>
              <a:t>Event Gen</a:t>
            </a:r>
          </a:p>
          <a:p>
            <a:pPr algn="l" rtl="0"/>
            <a:r>
              <a:rPr lang="en-US" dirty="0" smtClean="0"/>
              <a:t>Topology Mgr</a:t>
            </a:r>
          </a:p>
          <a:p>
            <a:pPr algn="l" rtl="0"/>
            <a:r>
              <a:rPr lang="en-US" dirty="0" smtClean="0"/>
              <a:t>Tasks Queue</a:t>
            </a:r>
          </a:p>
          <a:p>
            <a:pPr algn="l" rtl="0"/>
            <a:r>
              <a:rPr lang="en-US" dirty="0" smtClean="0"/>
              <a:t>Dispatcher</a:t>
            </a:r>
            <a:endParaRPr lang="he-IL" dirty="0"/>
          </a:p>
        </p:txBody>
      </p:sp>
      <p:grpSp>
        <p:nvGrpSpPr>
          <p:cNvPr id="34" name="קבוצה 33"/>
          <p:cNvGrpSpPr/>
          <p:nvPr/>
        </p:nvGrpSpPr>
        <p:grpSpPr>
          <a:xfrm>
            <a:off x="3357554" y="1428736"/>
            <a:ext cx="5238126" cy="4857784"/>
            <a:chOff x="1033142" y="214290"/>
            <a:chExt cx="6992211" cy="6378189"/>
          </a:xfrm>
        </p:grpSpPr>
        <p:sp>
          <p:nvSpPr>
            <p:cNvPr id="4" name="מלבן 3"/>
            <p:cNvSpPr/>
            <p:nvPr/>
          </p:nvSpPr>
          <p:spPr>
            <a:xfrm>
              <a:off x="1711118" y="3143248"/>
              <a:ext cx="1571636" cy="7858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OLSRv2 Layer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(per node)</a:t>
              </a:r>
              <a:endParaRPr lang="he-IL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מלבן 4"/>
            <p:cNvSpPr/>
            <p:nvPr/>
          </p:nvSpPr>
          <p:spPr>
            <a:xfrm>
              <a:off x="3639944" y="4572008"/>
              <a:ext cx="1571636" cy="7858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Dispatcher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6" name="מלבן 5"/>
            <p:cNvSpPr/>
            <p:nvPr/>
          </p:nvSpPr>
          <p:spPr>
            <a:xfrm>
              <a:off x="4211448" y="3071810"/>
              <a:ext cx="428628" cy="121444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מלבן 6"/>
            <p:cNvSpPr/>
            <p:nvPr/>
          </p:nvSpPr>
          <p:spPr>
            <a:xfrm>
              <a:off x="5497332" y="3143248"/>
              <a:ext cx="1571636" cy="7858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Event Generator</a:t>
              </a:r>
              <a:endParaRPr lang="he-IL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מחבר ישר 7"/>
            <p:cNvCxnSpPr/>
            <p:nvPr/>
          </p:nvCxnSpPr>
          <p:spPr>
            <a:xfrm rot="5400000" flipH="1" flipV="1">
              <a:off x="2106595" y="2607463"/>
              <a:ext cx="786612" cy="794"/>
            </a:xfrm>
            <a:prstGeom prst="line">
              <a:avLst/>
            </a:prstGeom>
            <a:ln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/>
            <p:cNvCxnSpPr/>
            <p:nvPr/>
          </p:nvCxnSpPr>
          <p:spPr>
            <a:xfrm rot="5400000" flipH="1" flipV="1">
              <a:off x="2104821" y="4535495"/>
              <a:ext cx="785818" cy="1588"/>
            </a:xfrm>
            <a:prstGeom prst="line">
              <a:avLst/>
            </a:prstGeom>
            <a:ln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647900" y="2643182"/>
              <a:ext cx="1630526" cy="44451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600" dirty="0" smtClean="0"/>
                <a:t>Tasks Queue</a:t>
              </a:r>
              <a:endParaRPr lang="he-IL" sz="1600" dirty="0"/>
            </a:p>
          </p:txBody>
        </p:sp>
        <p:sp>
          <p:nvSpPr>
            <p:cNvPr id="11" name="מלבן 10"/>
            <p:cNvSpPr/>
            <p:nvPr/>
          </p:nvSpPr>
          <p:spPr>
            <a:xfrm>
              <a:off x="2643174" y="214290"/>
              <a:ext cx="1571636" cy="7858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Log</a:t>
              </a:r>
              <a:endParaRPr lang="he-IL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מלבן 11"/>
            <p:cNvSpPr/>
            <p:nvPr/>
          </p:nvSpPr>
          <p:spPr>
            <a:xfrm>
              <a:off x="4643438" y="214290"/>
              <a:ext cx="1571636" cy="7858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GUI</a:t>
              </a:r>
              <a:endParaRPr lang="he-IL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hape 22"/>
            <p:cNvCxnSpPr>
              <a:stCxn id="5" idx="1"/>
              <a:endCxn id="4" idx="2"/>
            </p:cNvCxnSpPr>
            <p:nvPr/>
          </p:nvCxnSpPr>
          <p:spPr>
            <a:xfrm rot="10800000">
              <a:off x="2496936" y="3929067"/>
              <a:ext cx="1143008" cy="1035851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22"/>
            <p:cNvCxnSpPr>
              <a:stCxn id="6" idx="2"/>
              <a:endCxn id="5" idx="0"/>
            </p:cNvCxnSpPr>
            <p:nvPr/>
          </p:nvCxnSpPr>
          <p:spPr>
            <a:xfrm rot="5400000">
              <a:off x="4282886" y="4429132"/>
              <a:ext cx="285752" cy="158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מלבן 14"/>
            <p:cNvSpPr/>
            <p:nvPr/>
          </p:nvSpPr>
          <p:spPr>
            <a:xfrm>
              <a:off x="2071670" y="1714488"/>
              <a:ext cx="857256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מלבן 15"/>
            <p:cNvSpPr/>
            <p:nvPr/>
          </p:nvSpPr>
          <p:spPr>
            <a:xfrm>
              <a:off x="2071670" y="1285860"/>
              <a:ext cx="857256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צורה חופשית 16"/>
            <p:cNvSpPr/>
            <p:nvPr/>
          </p:nvSpPr>
          <p:spPr>
            <a:xfrm>
              <a:off x="2493840" y="1045852"/>
              <a:ext cx="974710" cy="2089873"/>
            </a:xfrm>
            <a:custGeom>
              <a:avLst/>
              <a:gdLst>
                <a:gd name="connsiteX0" fmla="*/ 0 w 924025"/>
                <a:gd name="connsiteY0" fmla="*/ 2127183 h 2127183"/>
                <a:gd name="connsiteX1" fmla="*/ 365760 w 924025"/>
                <a:gd name="connsiteY1" fmla="*/ 1299411 h 2127183"/>
                <a:gd name="connsiteX2" fmla="*/ 808522 w 924025"/>
                <a:gd name="connsiteY2" fmla="*/ 779646 h 2127183"/>
                <a:gd name="connsiteX3" fmla="*/ 924025 w 924025"/>
                <a:gd name="connsiteY3" fmla="*/ 0 h 2127183"/>
                <a:gd name="connsiteX0" fmla="*/ 0 w 924025"/>
                <a:gd name="connsiteY0" fmla="*/ 2127183 h 2127183"/>
                <a:gd name="connsiteX1" fmla="*/ 365760 w 924025"/>
                <a:gd name="connsiteY1" fmla="*/ 1299411 h 2127183"/>
                <a:gd name="connsiteX2" fmla="*/ 808522 w 924025"/>
                <a:gd name="connsiteY2" fmla="*/ 779646 h 2127183"/>
                <a:gd name="connsiteX3" fmla="*/ 924025 w 924025"/>
                <a:gd name="connsiteY3" fmla="*/ 0 h 2127183"/>
                <a:gd name="connsiteX0" fmla="*/ 0 w 924025"/>
                <a:gd name="connsiteY0" fmla="*/ 2127183 h 2127183"/>
                <a:gd name="connsiteX1" fmla="*/ 365760 w 924025"/>
                <a:gd name="connsiteY1" fmla="*/ 1299411 h 2127183"/>
                <a:gd name="connsiteX2" fmla="*/ 808522 w 924025"/>
                <a:gd name="connsiteY2" fmla="*/ 779646 h 2127183"/>
                <a:gd name="connsiteX3" fmla="*/ 924025 w 924025"/>
                <a:gd name="connsiteY3" fmla="*/ 0 h 2127183"/>
                <a:gd name="connsiteX0" fmla="*/ 0 w 924025"/>
                <a:gd name="connsiteY0" fmla="*/ 2127183 h 2127183"/>
                <a:gd name="connsiteX1" fmla="*/ 365760 w 924025"/>
                <a:gd name="connsiteY1" fmla="*/ 1299411 h 2127183"/>
                <a:gd name="connsiteX2" fmla="*/ 808522 w 924025"/>
                <a:gd name="connsiteY2" fmla="*/ 779646 h 2127183"/>
                <a:gd name="connsiteX3" fmla="*/ 924025 w 924025"/>
                <a:gd name="connsiteY3" fmla="*/ 0 h 2127183"/>
                <a:gd name="connsiteX0" fmla="*/ 0 w 974710"/>
                <a:gd name="connsiteY0" fmla="*/ 2089873 h 2089873"/>
                <a:gd name="connsiteX1" fmla="*/ 365760 w 974710"/>
                <a:gd name="connsiteY1" fmla="*/ 1262101 h 2089873"/>
                <a:gd name="connsiteX2" fmla="*/ 808522 w 974710"/>
                <a:gd name="connsiteY2" fmla="*/ 742336 h 2089873"/>
                <a:gd name="connsiteX3" fmla="*/ 974710 w 974710"/>
                <a:gd name="connsiteY3" fmla="*/ 0 h 208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4710" h="2089873">
                  <a:moveTo>
                    <a:pt x="0" y="2089873"/>
                  </a:moveTo>
                  <a:cubicBezTo>
                    <a:pt x="115503" y="1788282"/>
                    <a:pt x="250864" y="1390590"/>
                    <a:pt x="365760" y="1262101"/>
                  </a:cubicBezTo>
                  <a:cubicBezTo>
                    <a:pt x="465626" y="1148658"/>
                    <a:pt x="707030" y="952686"/>
                    <a:pt x="808522" y="742336"/>
                  </a:cubicBezTo>
                  <a:cubicBezTo>
                    <a:pt x="910014" y="531986"/>
                    <a:pt x="963480" y="281539"/>
                    <a:pt x="974710" y="0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 17"/>
            <p:cNvSpPr/>
            <p:nvPr/>
          </p:nvSpPr>
          <p:spPr>
            <a:xfrm>
              <a:off x="2071670" y="5429264"/>
              <a:ext cx="857256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מלבן 18"/>
            <p:cNvSpPr/>
            <p:nvPr/>
          </p:nvSpPr>
          <p:spPr>
            <a:xfrm>
              <a:off x="2071670" y="5000636"/>
              <a:ext cx="857256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צורה חופשית 19"/>
            <p:cNvSpPr/>
            <p:nvPr/>
          </p:nvSpPr>
          <p:spPr>
            <a:xfrm>
              <a:off x="2926975" y="4964525"/>
              <a:ext cx="693019" cy="240632"/>
            </a:xfrm>
            <a:custGeom>
              <a:avLst/>
              <a:gdLst>
                <a:gd name="connsiteX0" fmla="*/ 693019 w 693019"/>
                <a:gd name="connsiteY0" fmla="*/ 0 h 240632"/>
                <a:gd name="connsiteX1" fmla="*/ 356135 w 693019"/>
                <a:gd name="connsiteY1" fmla="*/ 192506 h 240632"/>
                <a:gd name="connsiteX2" fmla="*/ 0 w 693019"/>
                <a:gd name="connsiteY2" fmla="*/ 240632 h 240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019" h="240632">
                  <a:moveTo>
                    <a:pt x="693019" y="0"/>
                  </a:moveTo>
                  <a:cubicBezTo>
                    <a:pt x="582328" y="76200"/>
                    <a:pt x="471638" y="152401"/>
                    <a:pt x="356135" y="192506"/>
                  </a:cubicBezTo>
                  <a:cubicBezTo>
                    <a:pt x="240632" y="232611"/>
                    <a:pt x="120316" y="236621"/>
                    <a:pt x="0" y="240632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צורה חופשית 20"/>
            <p:cNvSpPr/>
            <p:nvPr/>
          </p:nvSpPr>
          <p:spPr>
            <a:xfrm>
              <a:off x="2926975" y="4983776"/>
              <a:ext cx="702645" cy="668955"/>
            </a:xfrm>
            <a:custGeom>
              <a:avLst/>
              <a:gdLst>
                <a:gd name="connsiteX0" fmla="*/ 702645 w 702645"/>
                <a:gd name="connsiteY0" fmla="*/ 0 h 668955"/>
                <a:gd name="connsiteX1" fmla="*/ 365760 w 702645"/>
                <a:gd name="connsiteY1" fmla="*/ 558265 h 668955"/>
                <a:gd name="connsiteX2" fmla="*/ 0 w 702645"/>
                <a:gd name="connsiteY2" fmla="*/ 664143 h 66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2645" h="668955">
                  <a:moveTo>
                    <a:pt x="702645" y="0"/>
                  </a:moveTo>
                  <a:cubicBezTo>
                    <a:pt x="592756" y="223787"/>
                    <a:pt x="482867" y="447575"/>
                    <a:pt x="365760" y="558265"/>
                  </a:cubicBezTo>
                  <a:cubicBezTo>
                    <a:pt x="248653" y="668955"/>
                    <a:pt x="124326" y="666549"/>
                    <a:pt x="0" y="664143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צורה חופשית 21"/>
            <p:cNvSpPr/>
            <p:nvPr/>
          </p:nvSpPr>
          <p:spPr>
            <a:xfrm>
              <a:off x="2926975" y="1027793"/>
              <a:ext cx="317634" cy="442762"/>
            </a:xfrm>
            <a:custGeom>
              <a:avLst/>
              <a:gdLst>
                <a:gd name="connsiteX0" fmla="*/ 0 w 317634"/>
                <a:gd name="connsiteY0" fmla="*/ 442762 h 442762"/>
                <a:gd name="connsiteX1" fmla="*/ 182880 w 317634"/>
                <a:gd name="connsiteY1" fmla="*/ 365760 h 442762"/>
                <a:gd name="connsiteX2" fmla="*/ 317634 w 317634"/>
                <a:gd name="connsiteY2" fmla="*/ 0 h 44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634" h="442762">
                  <a:moveTo>
                    <a:pt x="0" y="442762"/>
                  </a:moveTo>
                  <a:cubicBezTo>
                    <a:pt x="64970" y="441158"/>
                    <a:pt x="129941" y="439554"/>
                    <a:pt x="182880" y="365760"/>
                  </a:cubicBezTo>
                  <a:cubicBezTo>
                    <a:pt x="235819" y="291966"/>
                    <a:pt x="276726" y="145983"/>
                    <a:pt x="317634" y="0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צורה חופשית 22"/>
            <p:cNvSpPr/>
            <p:nvPr/>
          </p:nvSpPr>
          <p:spPr>
            <a:xfrm>
              <a:off x="2926975" y="1047043"/>
              <a:ext cx="442762" cy="856649"/>
            </a:xfrm>
            <a:custGeom>
              <a:avLst/>
              <a:gdLst>
                <a:gd name="connsiteX0" fmla="*/ 0 w 433137"/>
                <a:gd name="connsiteY0" fmla="*/ 827773 h 827773"/>
                <a:gd name="connsiteX1" fmla="*/ 211756 w 433137"/>
                <a:gd name="connsiteY1" fmla="*/ 693019 h 827773"/>
                <a:gd name="connsiteX2" fmla="*/ 336885 w 433137"/>
                <a:gd name="connsiteY2" fmla="*/ 394636 h 827773"/>
                <a:gd name="connsiteX3" fmla="*/ 433137 w 433137"/>
                <a:gd name="connsiteY3" fmla="*/ 0 h 8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137" h="827773">
                  <a:moveTo>
                    <a:pt x="0" y="827773"/>
                  </a:moveTo>
                  <a:cubicBezTo>
                    <a:pt x="77804" y="796490"/>
                    <a:pt x="155609" y="765208"/>
                    <a:pt x="211756" y="693019"/>
                  </a:cubicBezTo>
                  <a:cubicBezTo>
                    <a:pt x="267903" y="620830"/>
                    <a:pt x="299988" y="510139"/>
                    <a:pt x="336885" y="394636"/>
                  </a:cubicBezTo>
                  <a:cubicBezTo>
                    <a:pt x="373782" y="279133"/>
                    <a:pt x="403459" y="139566"/>
                    <a:pt x="433137" y="0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4" name="מחבר חץ ישר 23"/>
            <p:cNvCxnSpPr>
              <a:stCxn id="11" idx="3"/>
              <a:endCxn id="12" idx="1"/>
            </p:cNvCxnSpPr>
            <p:nvPr/>
          </p:nvCxnSpPr>
          <p:spPr>
            <a:xfrm>
              <a:off x="4214810" y="607199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צורה חופשית 24"/>
            <p:cNvSpPr/>
            <p:nvPr/>
          </p:nvSpPr>
          <p:spPr>
            <a:xfrm>
              <a:off x="5439169" y="1008542"/>
              <a:ext cx="914400" cy="2136809"/>
            </a:xfrm>
            <a:custGeom>
              <a:avLst/>
              <a:gdLst>
                <a:gd name="connsiteX0" fmla="*/ 0 w 914400"/>
                <a:gd name="connsiteY0" fmla="*/ 0 h 2136809"/>
                <a:gd name="connsiteX1" fmla="*/ 673768 w 914400"/>
                <a:gd name="connsiteY1" fmla="*/ 693019 h 2136809"/>
                <a:gd name="connsiteX2" fmla="*/ 914400 w 914400"/>
                <a:gd name="connsiteY2" fmla="*/ 2136809 h 213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2136809">
                  <a:moveTo>
                    <a:pt x="0" y="0"/>
                  </a:moveTo>
                  <a:cubicBezTo>
                    <a:pt x="260684" y="168442"/>
                    <a:pt x="521368" y="336884"/>
                    <a:pt x="673768" y="693019"/>
                  </a:cubicBezTo>
                  <a:cubicBezTo>
                    <a:pt x="826168" y="1049154"/>
                    <a:pt x="870284" y="1592981"/>
                    <a:pt x="914400" y="2136809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מלבן 7"/>
            <p:cNvSpPr/>
            <p:nvPr/>
          </p:nvSpPr>
          <p:spPr>
            <a:xfrm>
              <a:off x="5500694" y="4572008"/>
              <a:ext cx="1571636" cy="7858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Topology Manager</a:t>
              </a:r>
              <a:endParaRPr lang="he-IL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 29"/>
            <p:cNvSpPr/>
            <p:nvPr/>
          </p:nvSpPr>
          <p:spPr>
            <a:xfrm>
              <a:off x="6212264" y="603315"/>
              <a:ext cx="1813089" cy="2945877"/>
            </a:xfrm>
            <a:custGeom>
              <a:avLst/>
              <a:gdLst>
                <a:gd name="connsiteX0" fmla="*/ 0 w 1813089"/>
                <a:gd name="connsiteY0" fmla="*/ 0 h 2945877"/>
                <a:gd name="connsiteX1" fmla="*/ 1310326 w 1813089"/>
                <a:gd name="connsiteY1" fmla="*/ 188537 h 2945877"/>
                <a:gd name="connsiteX2" fmla="*/ 1734532 w 1813089"/>
                <a:gd name="connsiteY2" fmla="*/ 961534 h 2945877"/>
                <a:gd name="connsiteX3" fmla="*/ 1781666 w 1813089"/>
                <a:gd name="connsiteY3" fmla="*/ 2328421 h 2945877"/>
                <a:gd name="connsiteX4" fmla="*/ 1659117 w 1813089"/>
                <a:gd name="connsiteY4" fmla="*/ 2790334 h 2945877"/>
                <a:gd name="connsiteX5" fmla="*/ 1348033 w 1813089"/>
                <a:gd name="connsiteY5" fmla="*/ 2922310 h 2945877"/>
                <a:gd name="connsiteX6" fmla="*/ 867266 w 1813089"/>
                <a:gd name="connsiteY6" fmla="*/ 2931737 h 294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3089" h="2945877">
                  <a:moveTo>
                    <a:pt x="0" y="0"/>
                  </a:moveTo>
                  <a:cubicBezTo>
                    <a:pt x="510618" y="14140"/>
                    <a:pt x="1021237" y="28281"/>
                    <a:pt x="1310326" y="188537"/>
                  </a:cubicBezTo>
                  <a:cubicBezTo>
                    <a:pt x="1599415" y="348793"/>
                    <a:pt x="1655975" y="604887"/>
                    <a:pt x="1734532" y="961534"/>
                  </a:cubicBezTo>
                  <a:cubicBezTo>
                    <a:pt x="1813089" y="1318181"/>
                    <a:pt x="1794235" y="2023621"/>
                    <a:pt x="1781666" y="2328421"/>
                  </a:cubicBezTo>
                  <a:cubicBezTo>
                    <a:pt x="1769097" y="2633221"/>
                    <a:pt x="1731389" y="2691353"/>
                    <a:pt x="1659117" y="2790334"/>
                  </a:cubicBezTo>
                  <a:cubicBezTo>
                    <a:pt x="1586845" y="2889316"/>
                    <a:pt x="1480008" y="2898743"/>
                    <a:pt x="1348033" y="2922310"/>
                  </a:cubicBezTo>
                  <a:cubicBezTo>
                    <a:pt x="1216058" y="2945877"/>
                    <a:pt x="1041662" y="2938807"/>
                    <a:pt x="867266" y="2931737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32"/>
            <p:cNvSpPr/>
            <p:nvPr/>
          </p:nvSpPr>
          <p:spPr>
            <a:xfrm>
              <a:off x="7072331" y="3016578"/>
              <a:ext cx="921600" cy="1990846"/>
            </a:xfrm>
            <a:custGeom>
              <a:avLst/>
              <a:gdLst>
                <a:gd name="connsiteX0" fmla="*/ 0 w 923827"/>
                <a:gd name="connsiteY0" fmla="*/ 1904215 h 1967060"/>
                <a:gd name="connsiteX1" fmla="*/ 669303 w 923827"/>
                <a:gd name="connsiteY1" fmla="*/ 1649691 h 1967060"/>
                <a:gd name="connsiteX2" fmla="*/ 923827 w 923827"/>
                <a:gd name="connsiteY2" fmla="*/ 0 h 1967060"/>
                <a:gd name="connsiteX0" fmla="*/ 0 w 923827"/>
                <a:gd name="connsiteY0" fmla="*/ 1904215 h 1967060"/>
                <a:gd name="connsiteX1" fmla="*/ 669303 w 923827"/>
                <a:gd name="connsiteY1" fmla="*/ 1649691 h 1967060"/>
                <a:gd name="connsiteX2" fmla="*/ 923827 w 923827"/>
                <a:gd name="connsiteY2" fmla="*/ 0 h 1967060"/>
                <a:gd name="connsiteX0" fmla="*/ 0 w 923827"/>
                <a:gd name="connsiteY0" fmla="*/ 2047067 h 2078489"/>
                <a:gd name="connsiteX1" fmla="*/ 669303 w 923827"/>
                <a:gd name="connsiteY1" fmla="*/ 1649691 h 2078489"/>
                <a:gd name="connsiteX2" fmla="*/ 923827 w 923827"/>
                <a:gd name="connsiteY2" fmla="*/ 0 h 2078489"/>
                <a:gd name="connsiteX0" fmla="*/ 0 w 923827"/>
                <a:gd name="connsiteY0" fmla="*/ 2047067 h 2078489"/>
                <a:gd name="connsiteX1" fmla="*/ 669303 w 923827"/>
                <a:gd name="connsiteY1" fmla="*/ 1649691 h 2078489"/>
                <a:gd name="connsiteX2" fmla="*/ 923827 w 923827"/>
                <a:gd name="connsiteY2" fmla="*/ 0 h 2078489"/>
                <a:gd name="connsiteX0" fmla="*/ 0 w 926799"/>
                <a:gd name="connsiteY0" fmla="*/ 2047067 h 2078489"/>
                <a:gd name="connsiteX1" fmla="*/ 772828 w 926799"/>
                <a:gd name="connsiteY1" fmla="*/ 1725097 h 2078489"/>
                <a:gd name="connsiteX2" fmla="*/ 923827 w 926799"/>
                <a:gd name="connsiteY2" fmla="*/ 0 h 207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6799" h="2078489">
                  <a:moveTo>
                    <a:pt x="0" y="2047067"/>
                  </a:moveTo>
                  <a:cubicBezTo>
                    <a:pt x="257666" y="2078489"/>
                    <a:pt x="618857" y="2066275"/>
                    <a:pt x="772828" y="1725097"/>
                  </a:cubicBezTo>
                  <a:cubicBezTo>
                    <a:pt x="926799" y="1383919"/>
                    <a:pt x="873550" y="666161"/>
                    <a:pt x="923827" y="0"/>
                  </a:cubicBezTo>
                </a:path>
              </a:pathLst>
            </a:cu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33"/>
            <p:cNvSpPr/>
            <p:nvPr/>
          </p:nvSpPr>
          <p:spPr>
            <a:xfrm>
              <a:off x="4581427" y="1949777"/>
              <a:ext cx="1253765" cy="1189349"/>
            </a:xfrm>
            <a:custGeom>
              <a:avLst/>
              <a:gdLst>
                <a:gd name="connsiteX0" fmla="*/ 1253765 w 1253765"/>
                <a:gd name="connsiteY0" fmla="*/ 1189349 h 1189349"/>
                <a:gd name="connsiteX1" fmla="*/ 556181 w 1253765"/>
                <a:gd name="connsiteY1" fmla="*/ 76986 h 1189349"/>
                <a:gd name="connsiteX2" fmla="*/ 0 w 1253765"/>
                <a:gd name="connsiteY2" fmla="*/ 727435 h 118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3765" h="1189349">
                  <a:moveTo>
                    <a:pt x="1253765" y="1189349"/>
                  </a:moveTo>
                  <a:cubicBezTo>
                    <a:pt x="1009453" y="671660"/>
                    <a:pt x="765142" y="153972"/>
                    <a:pt x="556181" y="76986"/>
                  </a:cubicBezTo>
                  <a:cubicBezTo>
                    <a:pt x="347220" y="0"/>
                    <a:pt x="173610" y="363717"/>
                    <a:pt x="0" y="727435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34"/>
            <p:cNvSpPr/>
            <p:nvPr/>
          </p:nvSpPr>
          <p:spPr>
            <a:xfrm flipH="1">
              <a:off x="2949698" y="1940448"/>
              <a:ext cx="1357322" cy="1189349"/>
            </a:xfrm>
            <a:custGeom>
              <a:avLst/>
              <a:gdLst>
                <a:gd name="connsiteX0" fmla="*/ 1253765 w 1253765"/>
                <a:gd name="connsiteY0" fmla="*/ 1189349 h 1189349"/>
                <a:gd name="connsiteX1" fmla="*/ 556181 w 1253765"/>
                <a:gd name="connsiteY1" fmla="*/ 76986 h 1189349"/>
                <a:gd name="connsiteX2" fmla="*/ 0 w 1253765"/>
                <a:gd name="connsiteY2" fmla="*/ 727435 h 118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3765" h="1189349">
                  <a:moveTo>
                    <a:pt x="1253765" y="1189349"/>
                  </a:moveTo>
                  <a:cubicBezTo>
                    <a:pt x="1009453" y="671660"/>
                    <a:pt x="765142" y="153972"/>
                    <a:pt x="556181" y="76986"/>
                  </a:cubicBezTo>
                  <a:cubicBezTo>
                    <a:pt x="347220" y="0"/>
                    <a:pt x="173610" y="363717"/>
                    <a:pt x="0" y="727435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7"/>
            <p:cNvCxnSpPr>
              <a:stCxn id="5" idx="3"/>
              <a:endCxn id="26" idx="1"/>
            </p:cNvCxnSpPr>
            <p:nvPr/>
          </p:nvCxnSpPr>
          <p:spPr>
            <a:xfrm>
              <a:off x="5211580" y="4964917"/>
              <a:ext cx="289114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40"/>
            <p:cNvCxnSpPr>
              <a:stCxn id="7" idx="2"/>
              <a:endCxn id="26" idx="0"/>
            </p:cNvCxnSpPr>
            <p:nvPr/>
          </p:nvCxnSpPr>
          <p:spPr>
            <a:xfrm rot="16200000" flipH="1">
              <a:off x="5963360" y="4248856"/>
              <a:ext cx="642942" cy="336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 41"/>
            <p:cNvSpPr/>
            <p:nvPr/>
          </p:nvSpPr>
          <p:spPr>
            <a:xfrm>
              <a:off x="1033142" y="622168"/>
              <a:ext cx="5254536" cy="5970311"/>
            </a:xfrm>
            <a:custGeom>
              <a:avLst/>
              <a:gdLst>
                <a:gd name="connsiteX0" fmla="*/ 5231876 w 5231876"/>
                <a:gd name="connsiteY0" fmla="*/ 5033914 h 6271968"/>
                <a:gd name="connsiteX1" fmla="*/ 4534293 w 5231876"/>
                <a:gd name="connsiteY1" fmla="*/ 5948314 h 6271968"/>
                <a:gd name="connsiteX2" fmla="*/ 1178351 w 5231876"/>
                <a:gd name="connsiteY2" fmla="*/ 6089716 h 6271968"/>
                <a:gd name="connsiteX3" fmla="*/ 226243 w 5231876"/>
                <a:gd name="connsiteY3" fmla="*/ 4854804 h 6271968"/>
                <a:gd name="connsiteX4" fmla="*/ 226243 w 5231876"/>
                <a:gd name="connsiteY4" fmla="*/ 886120 h 6271968"/>
                <a:gd name="connsiteX5" fmla="*/ 1583703 w 5231876"/>
                <a:gd name="connsiteY5" fmla="*/ 0 h 6271968"/>
                <a:gd name="connsiteX0" fmla="*/ 5254536 w 5254536"/>
                <a:gd name="connsiteY0" fmla="*/ 5033914 h 6271968"/>
                <a:gd name="connsiteX1" fmla="*/ 4556953 w 5254536"/>
                <a:gd name="connsiteY1" fmla="*/ 5948314 h 6271968"/>
                <a:gd name="connsiteX2" fmla="*/ 1201011 w 5254536"/>
                <a:gd name="connsiteY2" fmla="*/ 6089716 h 6271968"/>
                <a:gd name="connsiteX3" fmla="*/ 248903 w 5254536"/>
                <a:gd name="connsiteY3" fmla="*/ 4854804 h 6271968"/>
                <a:gd name="connsiteX4" fmla="*/ 226243 w 5254536"/>
                <a:gd name="connsiteY4" fmla="*/ 1132853 h 6271968"/>
                <a:gd name="connsiteX5" fmla="*/ 1606363 w 5254536"/>
                <a:gd name="connsiteY5" fmla="*/ 0 h 6271968"/>
                <a:gd name="connsiteX0" fmla="*/ 5254536 w 5254536"/>
                <a:gd name="connsiteY0" fmla="*/ 4732257 h 5970311"/>
                <a:gd name="connsiteX1" fmla="*/ 4556953 w 5254536"/>
                <a:gd name="connsiteY1" fmla="*/ 5646657 h 5970311"/>
                <a:gd name="connsiteX2" fmla="*/ 1201011 w 5254536"/>
                <a:gd name="connsiteY2" fmla="*/ 5788059 h 5970311"/>
                <a:gd name="connsiteX3" fmla="*/ 248903 w 5254536"/>
                <a:gd name="connsiteY3" fmla="*/ 4553147 h 5970311"/>
                <a:gd name="connsiteX4" fmla="*/ 226243 w 5254536"/>
                <a:gd name="connsiteY4" fmla="*/ 831196 h 5970311"/>
                <a:gd name="connsiteX5" fmla="*/ 1606363 w 5254536"/>
                <a:gd name="connsiteY5" fmla="*/ 0 h 5970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54536" h="5970311">
                  <a:moveTo>
                    <a:pt x="5254536" y="4732257"/>
                  </a:moveTo>
                  <a:cubicBezTo>
                    <a:pt x="5243538" y="5101473"/>
                    <a:pt x="5232540" y="5470690"/>
                    <a:pt x="4556953" y="5646657"/>
                  </a:cubicBezTo>
                  <a:cubicBezTo>
                    <a:pt x="3881366" y="5822624"/>
                    <a:pt x="1919019" y="5970311"/>
                    <a:pt x="1201011" y="5788059"/>
                  </a:cubicBezTo>
                  <a:cubicBezTo>
                    <a:pt x="483003" y="5605807"/>
                    <a:pt x="411364" y="5379291"/>
                    <a:pt x="248903" y="4553147"/>
                  </a:cubicBezTo>
                  <a:cubicBezTo>
                    <a:pt x="86442" y="3727003"/>
                    <a:pt x="0" y="1590054"/>
                    <a:pt x="226243" y="831196"/>
                  </a:cubicBezTo>
                  <a:cubicBezTo>
                    <a:pt x="452486" y="72338"/>
                    <a:pt x="1040754" y="38493"/>
                    <a:pt x="1606363" y="0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מקור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343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ערכת נושא Office</vt:lpstr>
      <vt:lpstr>OLSRv2 Simulation for MANET</vt:lpstr>
      <vt:lpstr>Agenda</vt:lpstr>
      <vt:lpstr>Introduction &amp;Project Description</vt:lpstr>
      <vt:lpstr>Optimized Link Status Protocol</vt:lpstr>
      <vt:lpstr>Optimized Link Status Protocol</vt:lpstr>
      <vt:lpstr>Protocol Analysis</vt:lpstr>
      <vt:lpstr>Protocol Analysis Cont.</vt:lpstr>
      <vt:lpstr>Protocol Analysis Cont.</vt:lpstr>
      <vt:lpstr>Protocol Architecture</vt:lpstr>
      <vt:lpstr>The Simulator</vt:lpstr>
      <vt:lpstr>The Simulator Cont.</vt:lpstr>
      <vt:lpstr>The Simulator – Logger &amp;SQL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Assaf</dc:creator>
  <cp:lastModifiedBy>1</cp:lastModifiedBy>
  <cp:revision>50</cp:revision>
  <dcterms:created xsi:type="dcterms:W3CDTF">2009-10-20T17:54:45Z</dcterms:created>
  <dcterms:modified xsi:type="dcterms:W3CDTF">2010-02-28T20:27:31Z</dcterms:modified>
</cp:coreProperties>
</file>