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38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e-IL"/>
  <c:style val="6"/>
  <c:chart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Naïve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0.1</c:v>
                </c:pt>
                <c:pt idx="1">
                  <c:v>0.2</c:v>
                </c:pt>
                <c:pt idx="2">
                  <c:v>0.25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OLSR</c:v>
                </c:pt>
              </c:strCache>
            </c:strRef>
          </c:tx>
          <c:spPr>
            <a:ln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</c:numCache>
            </c:numRef>
          </c:yVal>
          <c:smooth val="1"/>
        </c:ser>
        <c:axId val="82394112"/>
        <c:axId val="82392576"/>
      </c:scatterChart>
      <c:valAx>
        <c:axId val="82394112"/>
        <c:scaling>
          <c:orientation val="minMax"/>
        </c:scaling>
        <c:axPos val="b"/>
        <c:numFmt formatCode="General" sourceLinked="1"/>
        <c:tickLblPos val="nextTo"/>
        <c:crossAx val="82392576"/>
        <c:crosses val="autoZero"/>
        <c:crossBetween val="midCat"/>
      </c:valAx>
      <c:valAx>
        <c:axId val="82392576"/>
        <c:scaling>
          <c:orientation val="minMax"/>
        </c:scaling>
        <c:axPos val="l"/>
        <c:majorGridlines/>
        <c:numFmt formatCode="General" sourceLinked="1"/>
        <c:tickLblPos val="nextTo"/>
        <c:crossAx val="82394112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15C2-E832-4E5A-8BD2-0D7033A14824}" type="datetimeFigureOut">
              <a:rPr lang="he-IL" smtClean="0"/>
              <a:pPr/>
              <a:t>ט"ו/חשון/תש"ע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B70-6CBD-4AE3-96FF-99E3C603AC0C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OLSRv2 Simulation for MANET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report presentation</a:t>
            </a:r>
            <a:endParaRPr lang="he-IL" dirty="0"/>
          </a:p>
        </p:txBody>
      </p:sp>
      <p:pic>
        <p:nvPicPr>
          <p:cNvPr id="4" name="Picture 5" descr="technion-lo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20000" contrast="-14000"/>
          </a:blip>
          <a:srcRect/>
          <a:stretch>
            <a:fillRect/>
          </a:stretch>
        </p:blipFill>
        <p:spPr bwMode="auto">
          <a:xfrm>
            <a:off x="571472" y="4643446"/>
            <a:ext cx="1022350" cy="1430337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Based on 1-hop &amp; 2-hop Neighbors sets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Multi Point Relay set</a:t>
            </a:r>
          </a:p>
        </p:txBody>
      </p:sp>
      <p:pic>
        <p:nvPicPr>
          <p:cNvPr id="1026" name="אובייקט 1"/>
          <p:cNvPicPr>
            <a:picLocks noChangeArrowheads="1"/>
          </p:cNvPicPr>
          <p:nvPr/>
        </p:nvPicPr>
        <p:blipFill>
          <a:blip r:embed="rId2" cstate="print"/>
          <a:srcRect t="-209" b="-4552"/>
          <a:stretch>
            <a:fillRect/>
          </a:stretch>
        </p:blipFill>
        <p:spPr bwMode="auto">
          <a:xfrm>
            <a:off x="3571868" y="2285992"/>
            <a:ext cx="2047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אליפסה 5"/>
          <p:cNvSpPr/>
          <p:nvPr/>
        </p:nvSpPr>
        <p:spPr>
          <a:xfrm>
            <a:off x="4429124" y="3500438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3956952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4429124" y="2643182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4940076" y="3071810"/>
            <a:ext cx="285752" cy="285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Link Status Protocol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MPR</a:t>
            </a:r>
          </a:p>
          <a:p>
            <a:pPr lvl="1" algn="l" rtl="0"/>
            <a:r>
              <a:rPr lang="en-US" dirty="0" smtClean="0"/>
              <a:t>Each node notifies its MPR set for their nomination</a:t>
            </a:r>
          </a:p>
          <a:p>
            <a:pPr lvl="1" algn="l" rtl="0"/>
            <a:r>
              <a:rPr lang="en-US" dirty="0" smtClean="0"/>
              <a:t>MPRs broadcast their new role</a:t>
            </a:r>
          </a:p>
          <a:p>
            <a:pPr algn="l" rtl="0"/>
            <a:r>
              <a:rPr lang="en-US" dirty="0" smtClean="0"/>
              <a:t>All nodes can now build a routing table</a:t>
            </a:r>
            <a:endParaRPr lang="he-I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28794" y="4357694"/>
            <a:ext cx="5197475" cy="1943100"/>
            <a:chOff x="0" y="0"/>
            <a:chExt cx="3273" cy="1224"/>
          </a:xfrm>
        </p:grpSpPr>
        <p:sp>
          <p:nvSpPr>
            <p:cNvPr id="5" name="Oval 4"/>
            <p:cNvSpPr>
              <a:spLocks/>
            </p:cNvSpPr>
            <p:nvPr/>
          </p:nvSpPr>
          <p:spPr bwMode="auto">
            <a:xfrm>
              <a:off x="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568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048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584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120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616" y="58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3152" y="32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2120" y="848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 bwMode="auto">
            <a:xfrm>
              <a:off x="1048" y="264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584" y="0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 bwMode="auto">
            <a:xfrm>
              <a:off x="1584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 bwMode="auto">
            <a:xfrm>
              <a:off x="2616" y="1112"/>
              <a:ext cx="121" cy="11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5302F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he-IL"/>
            </a:p>
          </p:txBody>
        </p:sp>
      </p:grpSp>
      <p:sp>
        <p:nvSpPr>
          <p:cNvPr id="17" name="Rectangle 16"/>
          <p:cNvSpPr>
            <a:spLocks/>
          </p:cNvSpPr>
          <p:nvPr/>
        </p:nvSpPr>
        <p:spPr bwMode="auto">
          <a:xfrm>
            <a:off x="1660507" y="5200656"/>
            <a:ext cx="749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Source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667482" y="4438656"/>
            <a:ext cx="71755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Target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161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3378182" y="44386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2290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5079982" y="53403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5867382" y="4895856"/>
            <a:ext cx="6223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800">
                <a:solidFill>
                  <a:schemeClr val="tx1"/>
                </a:solidFill>
                <a:ea typeface="Baskerville" charset="0"/>
                <a:cs typeface="Baskerville" charset="0"/>
              </a:rPr>
              <a:t>MPR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2185969" y="5441956"/>
            <a:ext cx="622300" cy="3048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74969" y="4972056"/>
            <a:ext cx="4953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5538769" y="5441956"/>
            <a:ext cx="5207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6313469" y="5035556"/>
            <a:ext cx="584200" cy="2921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10800000">
            <a:off x="3836969" y="49466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rot="10800000">
            <a:off x="4687869" y="5441956"/>
            <a:ext cx="558800" cy="355600"/>
          </a:xfrm>
          <a:prstGeom prst="line">
            <a:avLst/>
          </a:prstGeom>
          <a:noFill/>
          <a:ln w="12700">
            <a:solidFill>
              <a:srgbClr val="35302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Modules</a:t>
            </a:r>
            <a:endParaRPr lang="he-IL" dirty="0"/>
          </a:p>
        </p:txBody>
      </p:sp>
      <p:sp>
        <p:nvSpPr>
          <p:cNvPr id="35" name="מציין מיקום תוכן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GUI</a:t>
            </a:r>
          </a:p>
          <a:p>
            <a:pPr algn="l" rtl="0"/>
            <a:r>
              <a:rPr lang="en-US" dirty="0" smtClean="0"/>
              <a:t>Log</a:t>
            </a:r>
          </a:p>
          <a:p>
            <a:pPr algn="l" rtl="0"/>
            <a:r>
              <a:rPr lang="en-US" dirty="0" smtClean="0"/>
              <a:t>OLSR Nodes</a:t>
            </a:r>
          </a:p>
          <a:p>
            <a:pPr algn="l" rtl="0"/>
            <a:r>
              <a:rPr lang="en-US" dirty="0" smtClean="0"/>
              <a:t>Event Gen</a:t>
            </a:r>
          </a:p>
          <a:p>
            <a:pPr algn="l" rtl="0"/>
            <a:r>
              <a:rPr lang="en-US" dirty="0" smtClean="0"/>
              <a:t>Topology Mgr</a:t>
            </a:r>
          </a:p>
          <a:p>
            <a:pPr algn="l" rtl="0"/>
            <a:r>
              <a:rPr lang="en-US" dirty="0" smtClean="0"/>
              <a:t>Tasks Queue</a:t>
            </a:r>
          </a:p>
          <a:p>
            <a:pPr algn="l" rtl="0"/>
            <a:r>
              <a:rPr lang="en-US" dirty="0" smtClean="0"/>
              <a:t>Dispatcher</a:t>
            </a:r>
            <a:endParaRPr lang="he-IL" dirty="0"/>
          </a:p>
        </p:txBody>
      </p:sp>
      <p:grpSp>
        <p:nvGrpSpPr>
          <p:cNvPr id="34" name="קבוצה 33"/>
          <p:cNvGrpSpPr/>
          <p:nvPr/>
        </p:nvGrpSpPr>
        <p:grpSpPr>
          <a:xfrm>
            <a:off x="3357554" y="1428736"/>
            <a:ext cx="5238126" cy="4857784"/>
            <a:chOff x="1033142" y="214290"/>
            <a:chExt cx="6992211" cy="6378189"/>
          </a:xfrm>
        </p:grpSpPr>
        <p:sp>
          <p:nvSpPr>
            <p:cNvPr id="4" name="מלבן 3"/>
            <p:cNvSpPr/>
            <p:nvPr/>
          </p:nvSpPr>
          <p:spPr>
            <a:xfrm>
              <a:off x="1711118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OLSRv2 Layer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(per node)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363994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Dispatcher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מלבן 5"/>
            <p:cNvSpPr/>
            <p:nvPr/>
          </p:nvSpPr>
          <p:spPr>
            <a:xfrm>
              <a:off x="4211448" y="3071810"/>
              <a:ext cx="428628" cy="1214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5497332" y="314324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Event Generator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מחבר ישר 7"/>
            <p:cNvCxnSpPr/>
            <p:nvPr/>
          </p:nvCxnSpPr>
          <p:spPr>
            <a:xfrm rot="5400000" flipH="1" flipV="1">
              <a:off x="2106595" y="2607463"/>
              <a:ext cx="786612" cy="794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5400000" flipH="1" flipV="1">
              <a:off x="2104821" y="4535495"/>
              <a:ext cx="785818" cy="1588"/>
            </a:xfrm>
            <a:prstGeom prst="line">
              <a:avLst/>
            </a:prstGeom>
            <a:ln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47900" y="2643182"/>
              <a:ext cx="1630526" cy="44451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 smtClean="0"/>
                <a:t>Tasks Queue</a:t>
              </a:r>
              <a:endParaRPr lang="he-IL" sz="1600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643174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מלבן 11"/>
            <p:cNvSpPr/>
            <p:nvPr/>
          </p:nvSpPr>
          <p:spPr>
            <a:xfrm>
              <a:off x="4643438" y="214290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hape 22"/>
            <p:cNvCxnSpPr>
              <a:stCxn id="5" idx="1"/>
              <a:endCxn id="4" idx="2"/>
            </p:cNvCxnSpPr>
            <p:nvPr/>
          </p:nvCxnSpPr>
          <p:spPr>
            <a:xfrm rot="10800000">
              <a:off x="2496936" y="3929067"/>
              <a:ext cx="1143008" cy="1035851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22"/>
            <p:cNvCxnSpPr>
              <a:stCxn id="6" idx="2"/>
              <a:endCxn id="5" idx="0"/>
            </p:cNvCxnSpPr>
            <p:nvPr/>
          </p:nvCxnSpPr>
          <p:spPr>
            <a:xfrm rot="5400000">
              <a:off x="4282886" y="4429132"/>
              <a:ext cx="285752" cy="15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מלבן 14"/>
            <p:cNvSpPr/>
            <p:nvPr/>
          </p:nvSpPr>
          <p:spPr>
            <a:xfrm>
              <a:off x="2071670" y="1714488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071670" y="1285860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צורה חופשית 16"/>
            <p:cNvSpPr/>
            <p:nvPr/>
          </p:nvSpPr>
          <p:spPr>
            <a:xfrm>
              <a:off x="2493840" y="1045852"/>
              <a:ext cx="974710" cy="2089873"/>
            </a:xfrm>
            <a:custGeom>
              <a:avLst/>
              <a:gdLst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24025"/>
                <a:gd name="connsiteY0" fmla="*/ 2127183 h 2127183"/>
                <a:gd name="connsiteX1" fmla="*/ 365760 w 924025"/>
                <a:gd name="connsiteY1" fmla="*/ 1299411 h 2127183"/>
                <a:gd name="connsiteX2" fmla="*/ 808522 w 924025"/>
                <a:gd name="connsiteY2" fmla="*/ 779646 h 2127183"/>
                <a:gd name="connsiteX3" fmla="*/ 924025 w 924025"/>
                <a:gd name="connsiteY3" fmla="*/ 0 h 2127183"/>
                <a:gd name="connsiteX0" fmla="*/ 0 w 974710"/>
                <a:gd name="connsiteY0" fmla="*/ 2089873 h 2089873"/>
                <a:gd name="connsiteX1" fmla="*/ 365760 w 974710"/>
                <a:gd name="connsiteY1" fmla="*/ 1262101 h 2089873"/>
                <a:gd name="connsiteX2" fmla="*/ 808522 w 974710"/>
                <a:gd name="connsiteY2" fmla="*/ 742336 h 2089873"/>
                <a:gd name="connsiteX3" fmla="*/ 974710 w 974710"/>
                <a:gd name="connsiteY3" fmla="*/ 0 h 208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4710" h="2089873">
                  <a:moveTo>
                    <a:pt x="0" y="2089873"/>
                  </a:moveTo>
                  <a:cubicBezTo>
                    <a:pt x="115503" y="1788282"/>
                    <a:pt x="250864" y="1390590"/>
                    <a:pt x="365760" y="1262101"/>
                  </a:cubicBezTo>
                  <a:cubicBezTo>
                    <a:pt x="465626" y="1148658"/>
                    <a:pt x="707030" y="952686"/>
                    <a:pt x="808522" y="742336"/>
                  </a:cubicBezTo>
                  <a:cubicBezTo>
                    <a:pt x="910014" y="531986"/>
                    <a:pt x="963480" y="281539"/>
                    <a:pt x="974710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2071670" y="5429264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2071670" y="5000636"/>
              <a:ext cx="857256" cy="357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צורה חופשית 19"/>
            <p:cNvSpPr/>
            <p:nvPr/>
          </p:nvSpPr>
          <p:spPr>
            <a:xfrm>
              <a:off x="2926975" y="4964525"/>
              <a:ext cx="693019" cy="240632"/>
            </a:xfrm>
            <a:custGeom>
              <a:avLst/>
              <a:gdLst>
                <a:gd name="connsiteX0" fmla="*/ 693019 w 693019"/>
                <a:gd name="connsiteY0" fmla="*/ 0 h 240632"/>
                <a:gd name="connsiteX1" fmla="*/ 356135 w 693019"/>
                <a:gd name="connsiteY1" fmla="*/ 192506 h 240632"/>
                <a:gd name="connsiteX2" fmla="*/ 0 w 693019"/>
                <a:gd name="connsiteY2" fmla="*/ 240632 h 24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19" h="240632">
                  <a:moveTo>
                    <a:pt x="693019" y="0"/>
                  </a:moveTo>
                  <a:cubicBezTo>
                    <a:pt x="582328" y="76200"/>
                    <a:pt x="471638" y="152401"/>
                    <a:pt x="356135" y="192506"/>
                  </a:cubicBezTo>
                  <a:cubicBezTo>
                    <a:pt x="240632" y="232611"/>
                    <a:pt x="120316" y="236621"/>
                    <a:pt x="0" y="240632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צורה חופשית 20"/>
            <p:cNvSpPr/>
            <p:nvPr/>
          </p:nvSpPr>
          <p:spPr>
            <a:xfrm>
              <a:off x="2926975" y="4983776"/>
              <a:ext cx="702645" cy="668955"/>
            </a:xfrm>
            <a:custGeom>
              <a:avLst/>
              <a:gdLst>
                <a:gd name="connsiteX0" fmla="*/ 702645 w 702645"/>
                <a:gd name="connsiteY0" fmla="*/ 0 h 668955"/>
                <a:gd name="connsiteX1" fmla="*/ 365760 w 702645"/>
                <a:gd name="connsiteY1" fmla="*/ 558265 h 668955"/>
                <a:gd name="connsiteX2" fmla="*/ 0 w 702645"/>
                <a:gd name="connsiteY2" fmla="*/ 664143 h 66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645" h="668955">
                  <a:moveTo>
                    <a:pt x="702645" y="0"/>
                  </a:moveTo>
                  <a:cubicBezTo>
                    <a:pt x="592756" y="223787"/>
                    <a:pt x="482867" y="447575"/>
                    <a:pt x="365760" y="558265"/>
                  </a:cubicBezTo>
                  <a:cubicBezTo>
                    <a:pt x="248653" y="668955"/>
                    <a:pt x="124326" y="666549"/>
                    <a:pt x="0" y="664143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צורה חופשית 21"/>
            <p:cNvSpPr/>
            <p:nvPr/>
          </p:nvSpPr>
          <p:spPr>
            <a:xfrm>
              <a:off x="2926975" y="1027793"/>
              <a:ext cx="317634" cy="442762"/>
            </a:xfrm>
            <a:custGeom>
              <a:avLst/>
              <a:gdLst>
                <a:gd name="connsiteX0" fmla="*/ 0 w 317634"/>
                <a:gd name="connsiteY0" fmla="*/ 442762 h 442762"/>
                <a:gd name="connsiteX1" fmla="*/ 182880 w 317634"/>
                <a:gd name="connsiteY1" fmla="*/ 365760 h 442762"/>
                <a:gd name="connsiteX2" fmla="*/ 317634 w 317634"/>
                <a:gd name="connsiteY2" fmla="*/ 0 h 44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634" h="442762">
                  <a:moveTo>
                    <a:pt x="0" y="442762"/>
                  </a:moveTo>
                  <a:cubicBezTo>
                    <a:pt x="64970" y="441158"/>
                    <a:pt x="129941" y="439554"/>
                    <a:pt x="182880" y="365760"/>
                  </a:cubicBezTo>
                  <a:cubicBezTo>
                    <a:pt x="235819" y="291966"/>
                    <a:pt x="276726" y="145983"/>
                    <a:pt x="317634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צורה חופשית 22"/>
            <p:cNvSpPr/>
            <p:nvPr/>
          </p:nvSpPr>
          <p:spPr>
            <a:xfrm>
              <a:off x="2926975" y="1047043"/>
              <a:ext cx="442762" cy="856649"/>
            </a:xfrm>
            <a:custGeom>
              <a:avLst/>
              <a:gdLst>
                <a:gd name="connsiteX0" fmla="*/ 0 w 433137"/>
                <a:gd name="connsiteY0" fmla="*/ 827773 h 827773"/>
                <a:gd name="connsiteX1" fmla="*/ 211756 w 433137"/>
                <a:gd name="connsiteY1" fmla="*/ 693019 h 827773"/>
                <a:gd name="connsiteX2" fmla="*/ 336885 w 433137"/>
                <a:gd name="connsiteY2" fmla="*/ 394636 h 827773"/>
                <a:gd name="connsiteX3" fmla="*/ 433137 w 433137"/>
                <a:gd name="connsiteY3" fmla="*/ 0 h 82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137" h="827773">
                  <a:moveTo>
                    <a:pt x="0" y="827773"/>
                  </a:moveTo>
                  <a:cubicBezTo>
                    <a:pt x="77804" y="796490"/>
                    <a:pt x="155609" y="765208"/>
                    <a:pt x="211756" y="693019"/>
                  </a:cubicBezTo>
                  <a:cubicBezTo>
                    <a:pt x="267903" y="620830"/>
                    <a:pt x="299988" y="510139"/>
                    <a:pt x="336885" y="394636"/>
                  </a:cubicBezTo>
                  <a:cubicBezTo>
                    <a:pt x="373782" y="279133"/>
                    <a:pt x="403459" y="139566"/>
                    <a:pt x="433137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מחבר חץ ישר 23"/>
            <p:cNvCxnSpPr>
              <a:stCxn id="11" idx="3"/>
              <a:endCxn id="12" idx="1"/>
            </p:cNvCxnSpPr>
            <p:nvPr/>
          </p:nvCxnSpPr>
          <p:spPr>
            <a:xfrm>
              <a:off x="4214810" y="607199"/>
              <a:ext cx="4286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צורה חופשית 24"/>
            <p:cNvSpPr/>
            <p:nvPr/>
          </p:nvSpPr>
          <p:spPr>
            <a:xfrm>
              <a:off x="5439169" y="1008542"/>
              <a:ext cx="914400" cy="2136809"/>
            </a:xfrm>
            <a:custGeom>
              <a:avLst/>
              <a:gdLst>
                <a:gd name="connsiteX0" fmla="*/ 0 w 914400"/>
                <a:gd name="connsiteY0" fmla="*/ 0 h 2136809"/>
                <a:gd name="connsiteX1" fmla="*/ 673768 w 914400"/>
                <a:gd name="connsiteY1" fmla="*/ 693019 h 2136809"/>
                <a:gd name="connsiteX2" fmla="*/ 914400 w 914400"/>
                <a:gd name="connsiteY2" fmla="*/ 2136809 h 213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136809">
                  <a:moveTo>
                    <a:pt x="0" y="0"/>
                  </a:moveTo>
                  <a:cubicBezTo>
                    <a:pt x="260684" y="168442"/>
                    <a:pt x="521368" y="336884"/>
                    <a:pt x="673768" y="693019"/>
                  </a:cubicBezTo>
                  <a:cubicBezTo>
                    <a:pt x="826168" y="1049154"/>
                    <a:pt x="870284" y="1592981"/>
                    <a:pt x="914400" y="2136809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7"/>
            <p:cNvSpPr/>
            <p:nvPr/>
          </p:nvSpPr>
          <p:spPr>
            <a:xfrm>
              <a:off x="5500694" y="4572008"/>
              <a:ext cx="1571636" cy="7858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Topology Manager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29"/>
            <p:cNvSpPr/>
            <p:nvPr/>
          </p:nvSpPr>
          <p:spPr>
            <a:xfrm>
              <a:off x="6212264" y="603315"/>
              <a:ext cx="1813089" cy="2945877"/>
            </a:xfrm>
            <a:custGeom>
              <a:avLst/>
              <a:gdLst>
                <a:gd name="connsiteX0" fmla="*/ 0 w 1813089"/>
                <a:gd name="connsiteY0" fmla="*/ 0 h 2945877"/>
                <a:gd name="connsiteX1" fmla="*/ 1310326 w 1813089"/>
                <a:gd name="connsiteY1" fmla="*/ 188537 h 2945877"/>
                <a:gd name="connsiteX2" fmla="*/ 1734532 w 1813089"/>
                <a:gd name="connsiteY2" fmla="*/ 961534 h 2945877"/>
                <a:gd name="connsiteX3" fmla="*/ 1781666 w 1813089"/>
                <a:gd name="connsiteY3" fmla="*/ 2328421 h 2945877"/>
                <a:gd name="connsiteX4" fmla="*/ 1659117 w 1813089"/>
                <a:gd name="connsiteY4" fmla="*/ 2790334 h 2945877"/>
                <a:gd name="connsiteX5" fmla="*/ 1348033 w 1813089"/>
                <a:gd name="connsiteY5" fmla="*/ 2922310 h 2945877"/>
                <a:gd name="connsiteX6" fmla="*/ 867266 w 1813089"/>
                <a:gd name="connsiteY6" fmla="*/ 2931737 h 294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3089" h="2945877">
                  <a:moveTo>
                    <a:pt x="0" y="0"/>
                  </a:moveTo>
                  <a:cubicBezTo>
                    <a:pt x="510618" y="14140"/>
                    <a:pt x="1021237" y="28281"/>
                    <a:pt x="1310326" y="188537"/>
                  </a:cubicBezTo>
                  <a:cubicBezTo>
                    <a:pt x="1599415" y="348793"/>
                    <a:pt x="1655975" y="604887"/>
                    <a:pt x="1734532" y="961534"/>
                  </a:cubicBezTo>
                  <a:cubicBezTo>
                    <a:pt x="1813089" y="1318181"/>
                    <a:pt x="1794235" y="2023621"/>
                    <a:pt x="1781666" y="2328421"/>
                  </a:cubicBezTo>
                  <a:cubicBezTo>
                    <a:pt x="1769097" y="2633221"/>
                    <a:pt x="1731389" y="2691353"/>
                    <a:pt x="1659117" y="2790334"/>
                  </a:cubicBezTo>
                  <a:cubicBezTo>
                    <a:pt x="1586845" y="2889316"/>
                    <a:pt x="1480008" y="2898743"/>
                    <a:pt x="1348033" y="2922310"/>
                  </a:cubicBezTo>
                  <a:cubicBezTo>
                    <a:pt x="1216058" y="2945877"/>
                    <a:pt x="1041662" y="2938807"/>
                    <a:pt x="867266" y="2931737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32"/>
            <p:cNvSpPr/>
            <p:nvPr/>
          </p:nvSpPr>
          <p:spPr>
            <a:xfrm>
              <a:off x="7072331" y="3016578"/>
              <a:ext cx="921600" cy="1990846"/>
            </a:xfrm>
            <a:custGeom>
              <a:avLst/>
              <a:gdLst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1904215 h 1967060"/>
                <a:gd name="connsiteX1" fmla="*/ 669303 w 923827"/>
                <a:gd name="connsiteY1" fmla="*/ 1649691 h 1967060"/>
                <a:gd name="connsiteX2" fmla="*/ 923827 w 923827"/>
                <a:gd name="connsiteY2" fmla="*/ 0 h 1967060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3827"/>
                <a:gd name="connsiteY0" fmla="*/ 2047067 h 2078489"/>
                <a:gd name="connsiteX1" fmla="*/ 669303 w 923827"/>
                <a:gd name="connsiteY1" fmla="*/ 1649691 h 2078489"/>
                <a:gd name="connsiteX2" fmla="*/ 923827 w 923827"/>
                <a:gd name="connsiteY2" fmla="*/ 0 h 2078489"/>
                <a:gd name="connsiteX0" fmla="*/ 0 w 926799"/>
                <a:gd name="connsiteY0" fmla="*/ 2047067 h 2078489"/>
                <a:gd name="connsiteX1" fmla="*/ 772828 w 926799"/>
                <a:gd name="connsiteY1" fmla="*/ 1725097 h 2078489"/>
                <a:gd name="connsiteX2" fmla="*/ 923827 w 926799"/>
                <a:gd name="connsiteY2" fmla="*/ 0 h 207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6799" h="2078489">
                  <a:moveTo>
                    <a:pt x="0" y="2047067"/>
                  </a:moveTo>
                  <a:cubicBezTo>
                    <a:pt x="257666" y="2078489"/>
                    <a:pt x="618857" y="2066275"/>
                    <a:pt x="772828" y="1725097"/>
                  </a:cubicBezTo>
                  <a:cubicBezTo>
                    <a:pt x="926799" y="1383919"/>
                    <a:pt x="873550" y="666161"/>
                    <a:pt x="923827" y="0"/>
                  </a:cubicBezTo>
                </a:path>
              </a:pathLst>
            </a:cu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33"/>
            <p:cNvSpPr/>
            <p:nvPr/>
          </p:nvSpPr>
          <p:spPr>
            <a:xfrm>
              <a:off x="4581427" y="1949777"/>
              <a:ext cx="1253765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34"/>
            <p:cNvSpPr/>
            <p:nvPr/>
          </p:nvSpPr>
          <p:spPr>
            <a:xfrm flipH="1">
              <a:off x="2949698" y="1940448"/>
              <a:ext cx="1357322" cy="1189349"/>
            </a:xfrm>
            <a:custGeom>
              <a:avLst/>
              <a:gdLst>
                <a:gd name="connsiteX0" fmla="*/ 1253765 w 1253765"/>
                <a:gd name="connsiteY0" fmla="*/ 1189349 h 1189349"/>
                <a:gd name="connsiteX1" fmla="*/ 556181 w 1253765"/>
                <a:gd name="connsiteY1" fmla="*/ 76986 h 1189349"/>
                <a:gd name="connsiteX2" fmla="*/ 0 w 1253765"/>
                <a:gd name="connsiteY2" fmla="*/ 727435 h 118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3765" h="1189349">
                  <a:moveTo>
                    <a:pt x="1253765" y="1189349"/>
                  </a:moveTo>
                  <a:cubicBezTo>
                    <a:pt x="1009453" y="671660"/>
                    <a:pt x="765142" y="153972"/>
                    <a:pt x="556181" y="76986"/>
                  </a:cubicBezTo>
                  <a:cubicBezTo>
                    <a:pt x="347220" y="0"/>
                    <a:pt x="173610" y="363717"/>
                    <a:pt x="0" y="727435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7"/>
            <p:cNvCxnSpPr>
              <a:stCxn id="5" idx="3"/>
              <a:endCxn id="26" idx="1"/>
            </p:cNvCxnSpPr>
            <p:nvPr/>
          </p:nvCxnSpPr>
          <p:spPr>
            <a:xfrm>
              <a:off x="5211580" y="4964917"/>
              <a:ext cx="2891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0"/>
            <p:cNvCxnSpPr>
              <a:stCxn id="7" idx="2"/>
              <a:endCxn id="26" idx="0"/>
            </p:cNvCxnSpPr>
            <p:nvPr/>
          </p:nvCxnSpPr>
          <p:spPr>
            <a:xfrm rot="16200000" flipH="1">
              <a:off x="5963360" y="4248856"/>
              <a:ext cx="642942" cy="33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 41"/>
            <p:cNvSpPr/>
            <p:nvPr/>
          </p:nvSpPr>
          <p:spPr>
            <a:xfrm>
              <a:off x="1033142" y="622168"/>
              <a:ext cx="5254536" cy="5970311"/>
            </a:xfrm>
            <a:custGeom>
              <a:avLst/>
              <a:gdLst>
                <a:gd name="connsiteX0" fmla="*/ 5231876 w 5231876"/>
                <a:gd name="connsiteY0" fmla="*/ 5033914 h 6271968"/>
                <a:gd name="connsiteX1" fmla="*/ 4534293 w 5231876"/>
                <a:gd name="connsiteY1" fmla="*/ 5948314 h 6271968"/>
                <a:gd name="connsiteX2" fmla="*/ 1178351 w 5231876"/>
                <a:gd name="connsiteY2" fmla="*/ 6089716 h 6271968"/>
                <a:gd name="connsiteX3" fmla="*/ 226243 w 5231876"/>
                <a:gd name="connsiteY3" fmla="*/ 4854804 h 6271968"/>
                <a:gd name="connsiteX4" fmla="*/ 226243 w 5231876"/>
                <a:gd name="connsiteY4" fmla="*/ 886120 h 6271968"/>
                <a:gd name="connsiteX5" fmla="*/ 1583703 w 5231876"/>
                <a:gd name="connsiteY5" fmla="*/ 0 h 6271968"/>
                <a:gd name="connsiteX0" fmla="*/ 5254536 w 5254536"/>
                <a:gd name="connsiteY0" fmla="*/ 5033914 h 6271968"/>
                <a:gd name="connsiteX1" fmla="*/ 4556953 w 5254536"/>
                <a:gd name="connsiteY1" fmla="*/ 5948314 h 6271968"/>
                <a:gd name="connsiteX2" fmla="*/ 1201011 w 5254536"/>
                <a:gd name="connsiteY2" fmla="*/ 6089716 h 6271968"/>
                <a:gd name="connsiteX3" fmla="*/ 248903 w 5254536"/>
                <a:gd name="connsiteY3" fmla="*/ 4854804 h 6271968"/>
                <a:gd name="connsiteX4" fmla="*/ 226243 w 5254536"/>
                <a:gd name="connsiteY4" fmla="*/ 1132853 h 6271968"/>
                <a:gd name="connsiteX5" fmla="*/ 1606363 w 5254536"/>
                <a:gd name="connsiteY5" fmla="*/ 0 h 6271968"/>
                <a:gd name="connsiteX0" fmla="*/ 5254536 w 5254536"/>
                <a:gd name="connsiteY0" fmla="*/ 4732257 h 5970311"/>
                <a:gd name="connsiteX1" fmla="*/ 4556953 w 5254536"/>
                <a:gd name="connsiteY1" fmla="*/ 5646657 h 5970311"/>
                <a:gd name="connsiteX2" fmla="*/ 1201011 w 5254536"/>
                <a:gd name="connsiteY2" fmla="*/ 5788059 h 5970311"/>
                <a:gd name="connsiteX3" fmla="*/ 248903 w 5254536"/>
                <a:gd name="connsiteY3" fmla="*/ 4553147 h 5970311"/>
                <a:gd name="connsiteX4" fmla="*/ 226243 w 5254536"/>
                <a:gd name="connsiteY4" fmla="*/ 831196 h 5970311"/>
                <a:gd name="connsiteX5" fmla="*/ 1606363 w 5254536"/>
                <a:gd name="connsiteY5" fmla="*/ 0 h 597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54536" h="5970311">
                  <a:moveTo>
                    <a:pt x="5254536" y="4732257"/>
                  </a:moveTo>
                  <a:cubicBezTo>
                    <a:pt x="5243538" y="5101473"/>
                    <a:pt x="5232540" y="5470690"/>
                    <a:pt x="4556953" y="5646657"/>
                  </a:cubicBezTo>
                  <a:cubicBezTo>
                    <a:pt x="3881366" y="5822624"/>
                    <a:pt x="1919019" y="5970311"/>
                    <a:pt x="1201011" y="5788059"/>
                  </a:cubicBezTo>
                  <a:cubicBezTo>
                    <a:pt x="483003" y="5605807"/>
                    <a:pt x="411364" y="5379291"/>
                    <a:pt x="248903" y="4553147"/>
                  </a:cubicBezTo>
                  <a:cubicBezTo>
                    <a:pt x="86442" y="3727003"/>
                    <a:pt x="0" y="1590054"/>
                    <a:pt x="226243" y="831196"/>
                  </a:cubicBezTo>
                  <a:cubicBezTo>
                    <a:pt x="452486" y="72338"/>
                    <a:pt x="1040754" y="38493"/>
                    <a:pt x="1606363" y="0"/>
                  </a:cubicBez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of Expansion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Topology Mobility</a:t>
            </a:r>
          </a:p>
          <a:p>
            <a:pPr algn="l" rtl="0"/>
            <a:r>
              <a:rPr lang="en-US" dirty="0" smtClean="0"/>
              <a:t>Secondary MPR sets</a:t>
            </a:r>
          </a:p>
          <a:p>
            <a:pPr algn="l" rtl="0"/>
            <a:r>
              <a:rPr lang="en-US" dirty="0" smtClean="0"/>
              <a:t>Connection quality (Topology constrains)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18.11.2009 – First Report Submission</a:t>
            </a:r>
          </a:p>
          <a:p>
            <a:pPr algn="l" rtl="0"/>
            <a:r>
              <a:rPr lang="en-US" dirty="0" smtClean="0"/>
              <a:t>25.11.2009 – First Report Feedback</a:t>
            </a:r>
          </a:p>
          <a:p>
            <a:pPr algn="l" rtl="0"/>
            <a:r>
              <a:rPr lang="en-US" dirty="0" smtClean="0"/>
              <a:t>30.12.2009 – Project Review</a:t>
            </a:r>
          </a:p>
          <a:p>
            <a:pPr algn="l" rtl="0"/>
            <a:r>
              <a:rPr lang="en-US" dirty="0" smtClean="0"/>
              <a:t>15.1.2010 - Project Presentation and Final Report Submission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6600" dirty="0" smtClean="0"/>
              <a:t>Questions </a:t>
            </a:r>
          </a:p>
          <a:p>
            <a:pPr algn="ctr">
              <a:buNone/>
            </a:pPr>
            <a:r>
              <a:rPr lang="en-US" sz="6600" dirty="0" smtClean="0"/>
              <a:t>&amp; </a:t>
            </a:r>
          </a:p>
          <a:p>
            <a:pPr algn="ctr">
              <a:buNone/>
            </a:pPr>
            <a:r>
              <a:rPr lang="en-US" sz="6600" dirty="0" smtClean="0"/>
              <a:t>Open Discussion</a:t>
            </a:r>
            <a:endParaRPr lang="he-IL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r>
              <a:rPr lang="en-US" sz="3600" dirty="0" smtClean="0"/>
              <a:t>Thank you !</a:t>
            </a:r>
          </a:p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endParaRPr lang="en-US" dirty="0" smtClean="0"/>
          </a:p>
          <a:p>
            <a:pPr algn="ctr" rtl="0">
              <a:buNone/>
            </a:pPr>
            <a:endParaRPr lang="en-US" dirty="0" smtClean="0"/>
          </a:p>
          <a:p>
            <a:pPr rtl="0">
              <a:buNone/>
            </a:pPr>
            <a:r>
              <a:rPr lang="en-US" sz="2400" dirty="0" err="1" smtClean="0"/>
              <a:t>Assaf</a:t>
            </a:r>
            <a:r>
              <a:rPr lang="en-US" sz="2400" dirty="0" smtClean="0"/>
              <a:t> Israel</a:t>
            </a:r>
          </a:p>
          <a:p>
            <a:pPr rtl="0">
              <a:buNone/>
            </a:pPr>
            <a:r>
              <a:rPr lang="en-US" sz="2400" dirty="0" smtClean="0"/>
              <a:t>Eli </a:t>
            </a:r>
            <a:r>
              <a:rPr lang="en-US" sz="2400" dirty="0" err="1" smtClean="0"/>
              <a:t>Nazarov</a:t>
            </a:r>
            <a:endParaRPr lang="en-US" sz="2400" dirty="0" smtClean="0"/>
          </a:p>
          <a:p>
            <a:pPr rtl="0">
              <a:buNone/>
            </a:pPr>
            <a:r>
              <a:rPr lang="en-US" sz="2400" dirty="0" err="1" smtClean="0"/>
              <a:t>Asi</a:t>
            </a:r>
            <a:r>
              <a:rPr lang="en-US" sz="2400" dirty="0" smtClean="0"/>
              <a:t> </a:t>
            </a:r>
            <a:r>
              <a:rPr lang="en-US" sz="2400" dirty="0" err="1" smtClean="0"/>
              <a:t>Bross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Agenda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Description</a:t>
            </a:r>
          </a:p>
          <a:p>
            <a:pPr algn="l" rtl="0"/>
            <a:r>
              <a:rPr lang="en-US" dirty="0" smtClean="0"/>
              <a:t>The first report</a:t>
            </a:r>
          </a:p>
          <a:p>
            <a:pPr algn="l" rtl="0"/>
            <a:r>
              <a:rPr lang="en-US" b="1" dirty="0" smtClean="0"/>
              <a:t>O</a:t>
            </a:r>
            <a:r>
              <a:rPr lang="en-US" dirty="0" smtClean="0"/>
              <a:t>ptimized </a:t>
            </a:r>
            <a:r>
              <a:rPr lang="en-US" b="1" dirty="0" smtClean="0"/>
              <a:t>L</a:t>
            </a:r>
            <a:r>
              <a:rPr lang="en-US" dirty="0" smtClean="0"/>
              <a:t>ink </a:t>
            </a:r>
            <a:r>
              <a:rPr lang="en-US" b="1" dirty="0" smtClean="0"/>
              <a:t>S</a:t>
            </a:r>
            <a:r>
              <a:rPr lang="en-US" dirty="0" smtClean="0"/>
              <a:t>tate </a:t>
            </a:r>
            <a:r>
              <a:rPr lang="en-US" b="1" dirty="0" smtClean="0"/>
              <a:t>R</a:t>
            </a:r>
            <a:r>
              <a:rPr lang="en-US" dirty="0" smtClean="0"/>
              <a:t>outing Protocol Ver. 2</a:t>
            </a:r>
          </a:p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Fields of expansion</a:t>
            </a:r>
          </a:p>
          <a:p>
            <a:pPr algn="l" rtl="0"/>
            <a:r>
              <a:rPr lang="en-US" dirty="0" smtClean="0"/>
              <a:t>Schedule</a:t>
            </a:r>
          </a:p>
          <a:p>
            <a:pPr algn="l" rtl="0"/>
            <a:r>
              <a:rPr lang="en-US" dirty="0" smtClean="0"/>
              <a:t>Questions and open discussion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Simulating MANET environment implementing OLSRv2 protocol</a:t>
            </a:r>
          </a:p>
          <a:p>
            <a:pPr algn="l" rtl="0"/>
            <a:r>
              <a:rPr lang="en-US" dirty="0" smtClean="0"/>
              <a:t>Event Driven Simulator</a:t>
            </a:r>
          </a:p>
          <a:p>
            <a:pPr algn="l" rtl="0"/>
            <a:r>
              <a:rPr lang="en-US" dirty="0" smtClean="0"/>
              <a:t>Special interest </a:t>
            </a:r>
            <a:r>
              <a:rPr lang="en-US" dirty="0" smtClean="0"/>
              <a:t>in different </a:t>
            </a:r>
            <a:r>
              <a:rPr lang="en-US" dirty="0" smtClean="0"/>
              <a:t>Topology layouts</a:t>
            </a:r>
          </a:p>
          <a:p>
            <a:pPr algn="l" rtl="0"/>
            <a:r>
              <a:rPr lang="en-US" dirty="0" smtClean="0"/>
              <a:t>Output:</a:t>
            </a:r>
          </a:p>
          <a:p>
            <a:pPr lvl="1" algn="l" rtl="0"/>
            <a:r>
              <a:rPr lang="en-US" dirty="0" smtClean="0"/>
              <a:t>Network’s throughput</a:t>
            </a:r>
          </a:p>
          <a:p>
            <a:pPr lvl="1" algn="l" rtl="0"/>
            <a:r>
              <a:rPr lang="en-US" dirty="0" smtClean="0"/>
              <a:t>Average of hops per data packet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Utilization Analysis</a:t>
            </a:r>
          </a:p>
          <a:p>
            <a:pPr lvl="1" algn="l" rtl="0"/>
            <a:r>
              <a:rPr lang="en-US" dirty="0" smtClean="0"/>
              <a:t>Comparison between OLSR and naïve approach.</a:t>
            </a:r>
          </a:p>
          <a:p>
            <a:pPr lvl="1" algn="l" rtl="0"/>
            <a:r>
              <a:rPr lang="en-US" dirty="0" smtClean="0"/>
              <a:t>We will expect to see major improvement in the throughput when working in OLSR mode.</a:t>
            </a:r>
            <a:endParaRPr lang="en-US" dirty="0" smtClean="0"/>
          </a:p>
          <a:p>
            <a:pPr lvl="1" algn="l" rtl="0">
              <a:buNone/>
            </a:pPr>
            <a:endParaRPr lang="en-US" dirty="0" smtClean="0"/>
          </a:p>
          <a:p>
            <a:pPr lvl="1" algn="l" rtl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1524000" y="3714752"/>
          <a:ext cx="6334148" cy="257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Topology</a:t>
            </a:r>
          </a:p>
          <a:p>
            <a:pPr lvl="1" algn="l" rtl="0"/>
            <a:r>
              <a:rPr lang="en-US" dirty="0" smtClean="0"/>
              <a:t>Comparison between different topology layouts. Specifically between uniform scatter and nodes clusters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1643042" y="3714752"/>
            <a:ext cx="2600328" cy="2417849"/>
            <a:chOff x="3911600" y="3124200"/>
            <a:chExt cx="4343400" cy="4038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911600" y="3124200"/>
              <a:ext cx="4343400" cy="40386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595650"/>
                </a:solidFill>
                <a:effectLst/>
                <a:latin typeface="Baskerville" charset="0"/>
                <a:ea typeface="ヒラギノ明朝 Pro W3" charset="0"/>
                <a:cs typeface="ヒラギノ明朝 Pro W3" charset="0"/>
                <a:sym typeface="Baskerville" charset="0"/>
              </a:endParaRP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826302" y="3810000"/>
              <a:ext cx="2858371" cy="2768600"/>
              <a:chOff x="624" y="-1872"/>
              <a:chExt cx="1800" cy="1744"/>
            </a:xfrm>
          </p:grpSpPr>
          <p:sp>
            <p:nvSpPr>
              <p:cNvPr id="8" name="Oval 7"/>
              <p:cNvSpPr>
                <a:spLocks/>
              </p:cNvSpPr>
              <p:nvPr/>
            </p:nvSpPr>
            <p:spPr bwMode="auto">
              <a:xfrm>
                <a:off x="1584" y="-480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9" name="Oval 8"/>
              <p:cNvSpPr>
                <a:spLocks/>
              </p:cNvSpPr>
              <p:nvPr/>
            </p:nvSpPr>
            <p:spPr bwMode="auto">
              <a:xfrm>
                <a:off x="1775" y="-91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 bwMode="auto">
              <a:xfrm>
                <a:off x="2015" y="-240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 bwMode="auto">
              <a:xfrm>
                <a:off x="1679" y="-1776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 bwMode="auto">
              <a:xfrm>
                <a:off x="768" y="-1104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 bwMode="auto">
              <a:xfrm>
                <a:off x="1248" y="-1248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4" name="Oval 13"/>
              <p:cNvSpPr>
                <a:spLocks/>
              </p:cNvSpPr>
              <p:nvPr/>
            </p:nvSpPr>
            <p:spPr bwMode="auto">
              <a:xfrm>
                <a:off x="1823" y="-1344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5" name="Oval 14"/>
              <p:cNvSpPr>
                <a:spLocks/>
              </p:cNvSpPr>
              <p:nvPr/>
            </p:nvSpPr>
            <p:spPr bwMode="auto">
              <a:xfrm>
                <a:off x="1104" y="-816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 bwMode="auto">
              <a:xfrm>
                <a:off x="1152" y="-187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 bwMode="auto">
              <a:xfrm>
                <a:off x="2303" y="-91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18" name="Oval 17"/>
              <p:cNvSpPr>
                <a:spLocks/>
              </p:cNvSpPr>
              <p:nvPr/>
            </p:nvSpPr>
            <p:spPr bwMode="auto">
              <a:xfrm>
                <a:off x="624" y="-576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</p:grp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4902200" y="44196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14942" y="3714752"/>
            <a:ext cx="2576320" cy="2395526"/>
            <a:chOff x="3911600" y="3124200"/>
            <a:chExt cx="4343400" cy="40386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911600" y="3124200"/>
              <a:ext cx="4343400" cy="40386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595650"/>
                </a:solidFill>
                <a:effectLst/>
                <a:latin typeface="Baskerville" charset="0"/>
                <a:ea typeface="ヒラギノ明朝 Pro W3" charset="0"/>
                <a:cs typeface="ヒラギノ明朝 Pro W3" charset="0"/>
                <a:sym typeface="Baskerville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5207114" y="3810000"/>
              <a:ext cx="2782145" cy="1625600"/>
              <a:chOff x="864" y="-1872"/>
              <a:chExt cx="1752" cy="1024"/>
            </a:xfrm>
          </p:grpSpPr>
          <p:sp>
            <p:nvSpPr>
              <p:cNvPr id="29" name="Oval 28"/>
              <p:cNvSpPr>
                <a:spLocks/>
              </p:cNvSpPr>
              <p:nvPr/>
            </p:nvSpPr>
            <p:spPr bwMode="auto">
              <a:xfrm>
                <a:off x="1728" y="-115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0" name="Oval 29"/>
              <p:cNvSpPr>
                <a:spLocks/>
              </p:cNvSpPr>
              <p:nvPr/>
            </p:nvSpPr>
            <p:spPr bwMode="auto">
              <a:xfrm>
                <a:off x="2495" y="-1488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1" name="Oval 30"/>
              <p:cNvSpPr>
                <a:spLocks/>
              </p:cNvSpPr>
              <p:nvPr/>
            </p:nvSpPr>
            <p:spPr bwMode="auto">
              <a:xfrm>
                <a:off x="2495" y="-1728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2" name="Oval 31"/>
              <p:cNvSpPr>
                <a:spLocks/>
              </p:cNvSpPr>
              <p:nvPr/>
            </p:nvSpPr>
            <p:spPr bwMode="auto">
              <a:xfrm>
                <a:off x="2351" y="-163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3" name="Oval 32"/>
              <p:cNvSpPr>
                <a:spLocks/>
              </p:cNvSpPr>
              <p:nvPr/>
            </p:nvSpPr>
            <p:spPr bwMode="auto">
              <a:xfrm>
                <a:off x="1824" y="-960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4" name="Oval 33"/>
              <p:cNvSpPr>
                <a:spLocks/>
              </p:cNvSpPr>
              <p:nvPr/>
            </p:nvSpPr>
            <p:spPr bwMode="auto">
              <a:xfrm>
                <a:off x="1632" y="-1296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5" name="Oval 34"/>
              <p:cNvSpPr>
                <a:spLocks/>
              </p:cNvSpPr>
              <p:nvPr/>
            </p:nvSpPr>
            <p:spPr bwMode="auto">
              <a:xfrm>
                <a:off x="2351" y="-1872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6" name="Oval 35"/>
              <p:cNvSpPr>
                <a:spLocks/>
              </p:cNvSpPr>
              <p:nvPr/>
            </p:nvSpPr>
            <p:spPr bwMode="auto">
              <a:xfrm>
                <a:off x="1824" y="-1296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7" name="Oval 36"/>
              <p:cNvSpPr>
                <a:spLocks/>
              </p:cNvSpPr>
              <p:nvPr/>
            </p:nvSpPr>
            <p:spPr bwMode="auto">
              <a:xfrm>
                <a:off x="1536" y="-1104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8" name="Oval 37"/>
              <p:cNvSpPr>
                <a:spLocks/>
              </p:cNvSpPr>
              <p:nvPr/>
            </p:nvSpPr>
            <p:spPr bwMode="auto">
              <a:xfrm>
                <a:off x="2160" y="-1728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  <p:sp>
            <p:nvSpPr>
              <p:cNvPr id="39" name="Oval 38"/>
              <p:cNvSpPr>
                <a:spLocks/>
              </p:cNvSpPr>
              <p:nvPr/>
            </p:nvSpPr>
            <p:spPr bwMode="auto">
              <a:xfrm>
                <a:off x="864" y="-1584"/>
                <a:ext cx="121" cy="11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5pPr>
                <a:lvl6pPr marL="22860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6pPr>
                <a:lvl7pPr marL="27432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7pPr>
                <a:lvl8pPr marL="32004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8pPr>
                <a:lvl9pPr marL="3657600" algn="r" defTabSz="914400" rtl="1" eaLnBrk="1" latinLnBrk="0" hangingPunct="1">
                  <a:defRPr sz="4200" kern="1200">
                    <a:solidFill>
                      <a:srgbClr val="595650"/>
                    </a:solidFill>
                    <a:latin typeface="Baskerville" charset="0"/>
                    <a:ea typeface="ヒラギノ明朝 Pro W3" charset="0"/>
                    <a:cs typeface="ヒラギノ明朝 Pro W3" charset="0"/>
                    <a:sym typeface="Baskerville" charset="0"/>
                  </a:defRPr>
                </a:lvl9pPr>
              </a:lstStyle>
              <a:p>
                <a:endParaRPr lang="he-IL"/>
              </a:p>
            </p:txBody>
          </p:sp>
        </p:grp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5664200" y="42672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4902200" y="57150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 bwMode="auto">
            <a:xfrm>
              <a:off x="5207000" y="58674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5" name="Oval 24"/>
            <p:cNvSpPr>
              <a:spLocks/>
            </p:cNvSpPr>
            <p:nvPr/>
          </p:nvSpPr>
          <p:spPr bwMode="auto">
            <a:xfrm>
              <a:off x="4862454" y="60198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6" name="Oval 25"/>
            <p:cNvSpPr>
              <a:spLocks/>
            </p:cNvSpPr>
            <p:nvPr/>
          </p:nvSpPr>
          <p:spPr bwMode="auto">
            <a:xfrm>
              <a:off x="5207000" y="55626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7" name="Oval 26"/>
            <p:cNvSpPr>
              <a:spLocks/>
            </p:cNvSpPr>
            <p:nvPr/>
          </p:nvSpPr>
          <p:spPr bwMode="auto">
            <a:xfrm>
              <a:off x="5130800" y="62230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5472054" y="6070600"/>
              <a:ext cx="192146" cy="17780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5pPr>
              <a:lvl6pPr marL="22860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6pPr>
              <a:lvl7pPr marL="27432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7pPr>
              <a:lvl8pPr marL="32004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8pPr>
              <a:lvl9pPr marL="3657600" algn="r" defTabSz="914400" rtl="1" eaLnBrk="1" latinLnBrk="0" hangingPunct="1">
                <a:defRPr sz="4200" kern="1200">
                  <a:solidFill>
                    <a:srgbClr val="595650"/>
                  </a:solidFill>
                  <a:latin typeface="Baskerville" charset="0"/>
                  <a:ea typeface="ヒラギノ明朝 Pro W3" charset="0"/>
                  <a:cs typeface="ヒラギノ明朝 Pro W3" charset="0"/>
                  <a:sym typeface="Baskerville" charset="0"/>
                </a:defRPr>
              </a:lvl9pPr>
            </a:lstStyle>
            <a:p>
              <a:endParaRPr lang="he-IL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57356" y="628652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Uniform scatter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5500694" y="628652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Clusters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Scalability</a:t>
            </a:r>
          </a:p>
          <a:p>
            <a:pPr lvl="1" algn="l" rtl="0"/>
            <a:r>
              <a:rPr lang="en-US" dirty="0" smtClean="0"/>
              <a:t> </a:t>
            </a:r>
            <a:r>
              <a:rPr lang="en-US" dirty="0" smtClean="0"/>
              <a:t>Observation into the performance of the protocol when inducing large number of nodes.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Reliability</a:t>
            </a:r>
          </a:p>
          <a:p>
            <a:pPr lvl="1" algn="l" rtl="0"/>
            <a:r>
              <a:rPr lang="en-US" dirty="0" smtClean="0"/>
              <a:t> </a:t>
            </a:r>
            <a:r>
              <a:rPr lang="en-US" dirty="0" smtClean="0"/>
              <a:t>Is the protocol reliable? How many data messages don’t reach their destination due to protocol failure.</a:t>
            </a:r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Goals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Project Output:</a:t>
            </a:r>
          </a:p>
          <a:p>
            <a:pPr lvl="1" algn="l" rtl="0"/>
            <a:r>
              <a:rPr lang="en-US" dirty="0" smtClean="0"/>
              <a:t>Throughput comparison between number of different Topology layouts</a:t>
            </a:r>
          </a:p>
          <a:p>
            <a:pPr lvl="1" algn="l" rtl="0"/>
            <a:r>
              <a:rPr lang="en-US" dirty="0" smtClean="0"/>
              <a:t>Throughput comparison between different MPR sets selection (minimal Vs maximal)</a:t>
            </a:r>
          </a:p>
          <a:p>
            <a:pPr lvl="1" algn="l" rtl="0"/>
            <a:r>
              <a:rPr lang="en-US" dirty="0" smtClean="0"/>
              <a:t>Scalability</a:t>
            </a:r>
          </a:p>
          <a:p>
            <a:pPr lvl="1" algn="l" rtl="0"/>
            <a:r>
              <a:rPr lang="en-US" dirty="0" smtClean="0"/>
              <a:t>Network reliability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</a:t>
            </a:r>
          </a:p>
          <a:p>
            <a:pPr lvl="1" algn="l" rtl="0"/>
            <a:r>
              <a:rPr lang="en-US" dirty="0" smtClean="0"/>
              <a:t>NHDP</a:t>
            </a:r>
          </a:p>
          <a:p>
            <a:pPr lvl="1" algn="l" rtl="0"/>
            <a:r>
              <a:rPr lang="en-US" dirty="0" smtClean="0"/>
              <a:t>OLSRv2</a:t>
            </a:r>
          </a:p>
          <a:p>
            <a:pPr algn="l" rtl="0"/>
            <a:r>
              <a:rPr lang="en-US" dirty="0" smtClean="0"/>
              <a:t>Project Description</a:t>
            </a:r>
          </a:p>
          <a:p>
            <a:pPr lvl="1" algn="l" rtl="0"/>
            <a:r>
              <a:rPr lang="en-US" dirty="0" smtClean="0"/>
              <a:t>Goals</a:t>
            </a:r>
          </a:p>
          <a:p>
            <a:pPr lvl="1" algn="l" rtl="0"/>
            <a:r>
              <a:rPr lang="en-US" dirty="0" smtClean="0"/>
              <a:t>Output</a:t>
            </a:r>
          </a:p>
          <a:p>
            <a:pPr algn="l" rtl="0"/>
            <a:r>
              <a:rPr lang="en-US" dirty="0" smtClean="0"/>
              <a:t>General Layout</a:t>
            </a:r>
          </a:p>
          <a:p>
            <a:pPr lvl="1"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Main Modules</a:t>
            </a:r>
          </a:p>
          <a:p>
            <a:pPr algn="l" rtl="0"/>
            <a:r>
              <a:rPr lang="en-US" dirty="0" smtClean="0"/>
              <a:t>Main Algorithms</a:t>
            </a:r>
          </a:p>
          <a:p>
            <a:pPr lvl="1" algn="l" rtl="0"/>
            <a:r>
              <a:rPr lang="en-US" dirty="0" smtClean="0"/>
              <a:t>Event generation and manipulation</a:t>
            </a:r>
          </a:p>
          <a:p>
            <a:pPr lvl="1" algn="l" rtl="0"/>
            <a:r>
              <a:rPr lang="en-US" dirty="0" smtClean="0"/>
              <a:t>Throughput Analysis</a:t>
            </a:r>
          </a:p>
          <a:p>
            <a:pPr algn="l" rtl="0"/>
            <a:r>
              <a:rPr lang="en-US" dirty="0" smtClean="0"/>
              <a:t>Appendixes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Estimated project timetable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Requirements</a:t>
            </a:r>
          </a:p>
          <a:p>
            <a:pPr marL="990600" lvl="1" indent="-533400" algn="l" rtl="0">
              <a:lnSpc>
                <a:spcPct val="90000"/>
              </a:lnSpc>
            </a:pPr>
            <a:r>
              <a:rPr lang="en-US" dirty="0" smtClean="0"/>
              <a:t>Screens shots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מקור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329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ערכת נושא Office</vt:lpstr>
      <vt:lpstr>OLSRv2 Simulation for MANET</vt:lpstr>
      <vt:lpstr>Agenda</vt:lpstr>
      <vt:lpstr>Project Description</vt:lpstr>
      <vt:lpstr>Main Goals</vt:lpstr>
      <vt:lpstr>Main Goals</vt:lpstr>
      <vt:lpstr>Main Goals</vt:lpstr>
      <vt:lpstr>Project Description</vt:lpstr>
      <vt:lpstr>The First Report</vt:lpstr>
      <vt:lpstr>The First Report</vt:lpstr>
      <vt:lpstr>Optimized Link Status Protocol</vt:lpstr>
      <vt:lpstr>Optimized Link Status Protocol</vt:lpstr>
      <vt:lpstr>Main Modules</vt:lpstr>
      <vt:lpstr>Fields of Expansion</vt:lpstr>
      <vt:lpstr>Schedule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Assaf</dc:creator>
  <cp:lastModifiedBy>Asi</cp:lastModifiedBy>
  <cp:revision>31</cp:revision>
  <dcterms:created xsi:type="dcterms:W3CDTF">2009-10-20T17:54:45Z</dcterms:created>
  <dcterms:modified xsi:type="dcterms:W3CDTF">2009-11-02T11:08:43Z</dcterms:modified>
</cp:coreProperties>
</file>