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99" d="100"/>
          <a:sy n="99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15C2-E832-4E5A-8BD2-0D7033A14824}" type="datetimeFigureOut">
              <a:rPr lang="he-IL" smtClean="0"/>
              <a:pPr/>
              <a:t>י"ג/חשון/תש"ע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OLSRv2 Simulation for MANET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report presentation</a:t>
            </a:r>
            <a:endParaRPr lang="he-IL" dirty="0"/>
          </a:p>
        </p:txBody>
      </p:sp>
      <p:pic>
        <p:nvPicPr>
          <p:cNvPr id="4" name="Picture 5" descr="technion-logo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20000" contrast="-14000"/>
          </a:blip>
          <a:srcRect/>
          <a:stretch>
            <a:fillRect/>
          </a:stretch>
        </p:blipFill>
        <p:spPr bwMode="auto">
          <a:xfrm>
            <a:off x="571472" y="4643446"/>
            <a:ext cx="1022350" cy="1430337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of Expansion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Topology Mobility</a:t>
            </a:r>
          </a:p>
          <a:p>
            <a:pPr algn="l" rtl="0"/>
            <a:r>
              <a:rPr lang="en-US" dirty="0" smtClean="0"/>
              <a:t>Secondary MPR sets</a:t>
            </a:r>
          </a:p>
          <a:p>
            <a:pPr algn="l" rtl="0"/>
            <a:r>
              <a:rPr lang="en-US" dirty="0" smtClean="0"/>
              <a:t>Connection quality (Topology constrains)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18.11.2009 – First Report Submission</a:t>
            </a:r>
          </a:p>
          <a:p>
            <a:pPr algn="l" rtl="0"/>
            <a:r>
              <a:rPr lang="en-US" dirty="0" smtClean="0"/>
              <a:t>25.11.2009 – First Report Feedback</a:t>
            </a:r>
          </a:p>
          <a:p>
            <a:pPr algn="l" rtl="0"/>
            <a:r>
              <a:rPr lang="en-US" dirty="0" smtClean="0"/>
              <a:t>30.12.2009 – Project Review</a:t>
            </a:r>
          </a:p>
          <a:p>
            <a:pPr algn="l" rtl="0"/>
            <a:r>
              <a:rPr lang="en-US" dirty="0" smtClean="0"/>
              <a:t>15.1.2010 - Project Presentation and Final Report Submission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600" dirty="0" smtClean="0"/>
              <a:t>Questions </a:t>
            </a:r>
          </a:p>
          <a:p>
            <a:pPr algn="ctr">
              <a:buNone/>
            </a:pPr>
            <a:r>
              <a:rPr lang="en-US" sz="6600" dirty="0" smtClean="0"/>
              <a:t>&amp; </a:t>
            </a:r>
          </a:p>
          <a:p>
            <a:pPr algn="ctr">
              <a:buNone/>
            </a:pPr>
            <a:r>
              <a:rPr lang="en-US" sz="6600" dirty="0" smtClean="0"/>
              <a:t>Open Discussion</a:t>
            </a:r>
            <a:endParaRPr lang="he-IL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sz="3600" dirty="0" smtClean="0"/>
              <a:t>Thank you !</a:t>
            </a:r>
          </a:p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rtl="0">
              <a:buNone/>
            </a:pPr>
            <a:r>
              <a:rPr lang="en-US" sz="2400" dirty="0" err="1" smtClean="0"/>
              <a:t>Assaf</a:t>
            </a:r>
            <a:r>
              <a:rPr lang="en-US" sz="2400" dirty="0" smtClean="0"/>
              <a:t> Israel</a:t>
            </a:r>
          </a:p>
          <a:p>
            <a:pPr rtl="0">
              <a:buNone/>
            </a:pPr>
            <a:r>
              <a:rPr lang="en-US" sz="2400" dirty="0" smtClean="0"/>
              <a:t>Eli </a:t>
            </a:r>
            <a:r>
              <a:rPr lang="en-US" sz="2400" dirty="0" err="1" smtClean="0"/>
              <a:t>Nazarov</a:t>
            </a:r>
            <a:endParaRPr lang="en-US" sz="2400" dirty="0" smtClean="0"/>
          </a:p>
          <a:p>
            <a:pPr rtl="0">
              <a:buNone/>
            </a:pPr>
            <a:r>
              <a:rPr lang="en-US" sz="2400" dirty="0" err="1" smtClean="0"/>
              <a:t>Asi</a:t>
            </a:r>
            <a:r>
              <a:rPr lang="en-US" sz="2400" dirty="0" smtClean="0"/>
              <a:t> </a:t>
            </a:r>
            <a:r>
              <a:rPr lang="en-US" sz="2400" dirty="0" err="1" smtClean="0"/>
              <a:t>Bross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Project Description</a:t>
            </a:r>
          </a:p>
          <a:p>
            <a:pPr algn="l" rtl="0"/>
            <a:r>
              <a:rPr lang="en-US" dirty="0" smtClean="0"/>
              <a:t>The first report</a:t>
            </a:r>
          </a:p>
          <a:p>
            <a:pPr algn="l" rtl="0"/>
            <a:r>
              <a:rPr lang="en-US" b="1" dirty="0" smtClean="0"/>
              <a:t>O</a:t>
            </a:r>
            <a:r>
              <a:rPr lang="en-US" dirty="0" smtClean="0"/>
              <a:t>ptimized </a:t>
            </a:r>
            <a:r>
              <a:rPr lang="en-US" b="1" dirty="0" smtClean="0"/>
              <a:t>L</a:t>
            </a:r>
            <a:r>
              <a:rPr lang="en-US" dirty="0" smtClean="0"/>
              <a:t>ink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R</a:t>
            </a:r>
            <a:r>
              <a:rPr lang="en-US" dirty="0" smtClean="0"/>
              <a:t>outing Protocol Ver. 2</a:t>
            </a:r>
          </a:p>
          <a:p>
            <a:pPr algn="l" rtl="0"/>
            <a:r>
              <a:rPr lang="en-US" dirty="0" smtClean="0"/>
              <a:t>Main modules</a:t>
            </a:r>
          </a:p>
          <a:p>
            <a:pPr algn="l" rtl="0"/>
            <a:r>
              <a:rPr lang="en-US" dirty="0" smtClean="0"/>
              <a:t>Fields of expansion</a:t>
            </a:r>
          </a:p>
          <a:p>
            <a:pPr algn="l" rtl="0"/>
            <a:r>
              <a:rPr lang="en-US" dirty="0" smtClean="0"/>
              <a:t>Schedule</a:t>
            </a:r>
          </a:p>
          <a:p>
            <a:pPr algn="l" rtl="0"/>
            <a:r>
              <a:rPr lang="en-US" dirty="0" smtClean="0"/>
              <a:t>Questions and open discussion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Simulating MANET environment implementing OLSRv2 protocol</a:t>
            </a:r>
          </a:p>
          <a:p>
            <a:pPr algn="l" rtl="0"/>
            <a:r>
              <a:rPr lang="en-US" dirty="0" smtClean="0"/>
              <a:t>Event Driven Simulator</a:t>
            </a:r>
          </a:p>
          <a:p>
            <a:pPr algn="l" rtl="0"/>
            <a:r>
              <a:rPr lang="en-US" dirty="0" smtClean="0"/>
              <a:t>Special interest at different Topology layouts</a:t>
            </a:r>
          </a:p>
          <a:p>
            <a:pPr algn="l" rtl="0"/>
            <a:r>
              <a:rPr lang="en-US" dirty="0" smtClean="0"/>
              <a:t>Output:</a:t>
            </a:r>
          </a:p>
          <a:p>
            <a:pPr lvl="1" algn="l" rtl="0"/>
            <a:r>
              <a:rPr lang="en-US" dirty="0" smtClean="0"/>
              <a:t>Network’s throughput</a:t>
            </a:r>
          </a:p>
          <a:p>
            <a:pPr lvl="1" algn="l" rtl="0"/>
            <a:r>
              <a:rPr lang="en-US" dirty="0" smtClean="0"/>
              <a:t>Average of hops per data packet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Project Output:</a:t>
            </a:r>
          </a:p>
          <a:p>
            <a:pPr lvl="1" algn="l" rtl="0"/>
            <a:r>
              <a:rPr lang="en-US" dirty="0" smtClean="0"/>
              <a:t>Throughput comparison between number of different Topology layouts</a:t>
            </a:r>
          </a:p>
          <a:p>
            <a:pPr lvl="1" algn="l" rtl="0"/>
            <a:r>
              <a:rPr lang="en-US" dirty="0" smtClean="0"/>
              <a:t>Throughput comparison between different MPR sets selection (minimal Vs maximal)</a:t>
            </a:r>
          </a:p>
          <a:p>
            <a:pPr lvl="1" algn="l" rtl="0"/>
            <a:r>
              <a:rPr lang="en-US" dirty="0" smtClean="0"/>
              <a:t>Scalability</a:t>
            </a:r>
          </a:p>
          <a:p>
            <a:pPr lvl="1" algn="l" rtl="0"/>
            <a:r>
              <a:rPr lang="en-US" dirty="0" smtClean="0"/>
              <a:t>Network reliability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Report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</a:t>
            </a:r>
          </a:p>
          <a:p>
            <a:pPr lvl="1" algn="l" rtl="0"/>
            <a:r>
              <a:rPr lang="en-US" dirty="0" smtClean="0"/>
              <a:t>NHDP</a:t>
            </a:r>
          </a:p>
          <a:p>
            <a:pPr lvl="1" algn="l" rtl="0"/>
            <a:r>
              <a:rPr lang="en-US" dirty="0" smtClean="0"/>
              <a:t>OLSRv2</a:t>
            </a:r>
          </a:p>
          <a:p>
            <a:pPr algn="l" rtl="0"/>
            <a:r>
              <a:rPr lang="en-US" dirty="0" smtClean="0"/>
              <a:t>Project Description</a:t>
            </a:r>
          </a:p>
          <a:p>
            <a:pPr lvl="1" algn="l" rtl="0"/>
            <a:r>
              <a:rPr lang="en-US" dirty="0" smtClean="0"/>
              <a:t>Goals</a:t>
            </a:r>
          </a:p>
          <a:p>
            <a:pPr lvl="1" algn="l" rtl="0"/>
            <a:r>
              <a:rPr lang="en-US" dirty="0" smtClean="0"/>
              <a:t>Output</a:t>
            </a:r>
          </a:p>
          <a:p>
            <a:pPr algn="l" rtl="0"/>
            <a:r>
              <a:rPr lang="en-US" dirty="0" smtClean="0"/>
              <a:t>General Layout</a:t>
            </a:r>
          </a:p>
          <a:p>
            <a:pPr lvl="1"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Report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Main Modules</a:t>
            </a:r>
          </a:p>
          <a:p>
            <a:pPr algn="l" rtl="0"/>
            <a:r>
              <a:rPr lang="en-US" dirty="0" smtClean="0"/>
              <a:t>Main Algorithms</a:t>
            </a:r>
          </a:p>
          <a:p>
            <a:pPr lvl="1" algn="l" rtl="0"/>
            <a:r>
              <a:rPr lang="en-US" dirty="0" smtClean="0"/>
              <a:t>Event generation and manipulation</a:t>
            </a:r>
          </a:p>
          <a:p>
            <a:pPr lvl="1" algn="l" rtl="0"/>
            <a:r>
              <a:rPr lang="en-US" dirty="0" smtClean="0"/>
              <a:t>Throughput Analysis</a:t>
            </a:r>
          </a:p>
          <a:p>
            <a:pPr algn="l" rtl="0"/>
            <a:r>
              <a:rPr lang="en-US" dirty="0" smtClean="0"/>
              <a:t>Appendixes</a:t>
            </a:r>
          </a:p>
          <a:p>
            <a:pPr marL="990600" lvl="1" indent="-533400" algn="l" rtl="0">
              <a:lnSpc>
                <a:spcPct val="90000"/>
              </a:lnSpc>
            </a:pPr>
            <a:r>
              <a:rPr lang="en-US" dirty="0" smtClean="0"/>
              <a:t>Estimated project timetable</a:t>
            </a:r>
          </a:p>
          <a:p>
            <a:pPr marL="990600" lvl="1" indent="-533400" algn="l" rtl="0">
              <a:lnSpc>
                <a:spcPct val="90000"/>
              </a:lnSpc>
            </a:pPr>
            <a:r>
              <a:rPr lang="en-US" dirty="0" smtClean="0"/>
              <a:t>Requirements</a:t>
            </a:r>
          </a:p>
          <a:p>
            <a:pPr marL="990600" lvl="1" indent="-533400" algn="l" rtl="0">
              <a:lnSpc>
                <a:spcPct val="90000"/>
              </a:lnSpc>
            </a:pPr>
            <a:r>
              <a:rPr lang="en-US" dirty="0" smtClean="0"/>
              <a:t>Screens shots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Based on 1-hop &amp; 2-hop Neighbors sets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Multi Point Relay set</a:t>
            </a:r>
          </a:p>
        </p:txBody>
      </p:sp>
      <p:pic>
        <p:nvPicPr>
          <p:cNvPr id="1026" name="אובייקט 1"/>
          <p:cNvPicPr>
            <a:picLocks noChangeArrowheads="1"/>
          </p:cNvPicPr>
          <p:nvPr/>
        </p:nvPicPr>
        <p:blipFill>
          <a:blip r:embed="rId2" cstate="print"/>
          <a:srcRect t="-209" b="-4552"/>
          <a:stretch>
            <a:fillRect/>
          </a:stretch>
        </p:blipFill>
        <p:spPr bwMode="auto">
          <a:xfrm>
            <a:off x="3571868" y="2285992"/>
            <a:ext cx="2047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אליפסה 5"/>
          <p:cNvSpPr/>
          <p:nvPr/>
        </p:nvSpPr>
        <p:spPr>
          <a:xfrm>
            <a:off x="4429124" y="3500438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956952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4429124" y="2643182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4940076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MPR</a:t>
            </a:r>
          </a:p>
          <a:p>
            <a:pPr lvl="1" algn="l" rtl="0"/>
            <a:r>
              <a:rPr lang="en-US" dirty="0" smtClean="0"/>
              <a:t>Each node notifies its MPR set for their nomination</a:t>
            </a:r>
          </a:p>
          <a:p>
            <a:pPr lvl="1" algn="l" rtl="0"/>
            <a:r>
              <a:rPr lang="en-US" dirty="0" smtClean="0"/>
              <a:t>MPRs broadcast their new role</a:t>
            </a:r>
          </a:p>
          <a:p>
            <a:pPr algn="l" rtl="0"/>
            <a:r>
              <a:rPr lang="en-US" dirty="0" smtClean="0"/>
              <a:t>All nodes can now build a routing table</a:t>
            </a:r>
            <a:endParaRPr lang="he-I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28794" y="4357694"/>
            <a:ext cx="5197475" cy="1943100"/>
            <a:chOff x="0" y="0"/>
            <a:chExt cx="3273" cy="1224"/>
          </a:xfrm>
        </p:grpSpPr>
        <p:sp>
          <p:nvSpPr>
            <p:cNvPr id="5" name="Oval 4"/>
            <p:cNvSpPr>
              <a:spLocks/>
            </p:cNvSpPr>
            <p:nvPr/>
          </p:nvSpPr>
          <p:spPr bwMode="auto">
            <a:xfrm>
              <a:off x="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568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048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584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120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616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3152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212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 bwMode="auto">
            <a:xfrm>
              <a:off x="1048" y="26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1584" y="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1584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 bwMode="auto">
            <a:xfrm>
              <a:off x="2616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</p:grpSp>
      <p:sp>
        <p:nvSpPr>
          <p:cNvPr id="17" name="Rectangle 16"/>
          <p:cNvSpPr>
            <a:spLocks/>
          </p:cNvSpPr>
          <p:nvPr/>
        </p:nvSpPr>
        <p:spPr bwMode="auto">
          <a:xfrm>
            <a:off x="1660507" y="5200656"/>
            <a:ext cx="749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Source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667482" y="4438656"/>
            <a:ext cx="71755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Target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6161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3378182" y="44386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42290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5079982" y="53403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58673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2185969" y="5441956"/>
            <a:ext cx="622300" cy="3048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74969" y="4972056"/>
            <a:ext cx="4953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5538769" y="5441956"/>
            <a:ext cx="5207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6313469" y="5035556"/>
            <a:ext cx="5842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10800000">
            <a:off x="3836969" y="49466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rot="10800000">
            <a:off x="4687869" y="54419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</a:t>
            </a:r>
            <a:endParaRPr lang="he-IL" dirty="0"/>
          </a:p>
        </p:txBody>
      </p:sp>
      <p:sp>
        <p:nvSpPr>
          <p:cNvPr id="35" name="מציין מיקום תוכן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GUI</a:t>
            </a:r>
          </a:p>
          <a:p>
            <a:pPr algn="l" rtl="0"/>
            <a:r>
              <a:rPr lang="en-US" dirty="0" smtClean="0"/>
              <a:t>Log</a:t>
            </a:r>
          </a:p>
          <a:p>
            <a:pPr algn="l" rtl="0"/>
            <a:r>
              <a:rPr lang="en-US" dirty="0" smtClean="0"/>
              <a:t>OLSR Nodes</a:t>
            </a:r>
          </a:p>
          <a:p>
            <a:pPr algn="l" rtl="0"/>
            <a:r>
              <a:rPr lang="en-US" dirty="0" smtClean="0"/>
              <a:t>Event Gen</a:t>
            </a:r>
          </a:p>
          <a:p>
            <a:pPr algn="l" rtl="0"/>
            <a:r>
              <a:rPr lang="en-US" dirty="0" smtClean="0"/>
              <a:t>Topology Mgr</a:t>
            </a:r>
          </a:p>
          <a:p>
            <a:pPr algn="l" rtl="0"/>
            <a:r>
              <a:rPr lang="en-US" dirty="0" smtClean="0"/>
              <a:t>Tasks Queue</a:t>
            </a:r>
          </a:p>
          <a:p>
            <a:pPr algn="l" rtl="0"/>
            <a:r>
              <a:rPr lang="en-US" dirty="0" smtClean="0"/>
              <a:t>Dispatcher</a:t>
            </a:r>
            <a:endParaRPr lang="he-IL" dirty="0"/>
          </a:p>
        </p:txBody>
      </p:sp>
      <p:grpSp>
        <p:nvGrpSpPr>
          <p:cNvPr id="34" name="קבוצה 33"/>
          <p:cNvGrpSpPr/>
          <p:nvPr/>
        </p:nvGrpSpPr>
        <p:grpSpPr>
          <a:xfrm>
            <a:off x="3357554" y="1428736"/>
            <a:ext cx="5238126" cy="4857784"/>
            <a:chOff x="1033142" y="214290"/>
            <a:chExt cx="6992211" cy="6378189"/>
          </a:xfrm>
        </p:grpSpPr>
        <p:sp>
          <p:nvSpPr>
            <p:cNvPr id="4" name="מלבן 3"/>
            <p:cNvSpPr/>
            <p:nvPr/>
          </p:nvSpPr>
          <p:spPr>
            <a:xfrm>
              <a:off x="1711118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OLSRv2 Layer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(per node)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מלבן 4"/>
            <p:cNvSpPr/>
            <p:nvPr/>
          </p:nvSpPr>
          <p:spPr>
            <a:xfrm>
              <a:off x="363994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Dispatcher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" name="מלבן 5"/>
            <p:cNvSpPr/>
            <p:nvPr/>
          </p:nvSpPr>
          <p:spPr>
            <a:xfrm>
              <a:off x="4211448" y="3071810"/>
              <a:ext cx="428628" cy="12144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5497332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Event Generator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מחבר ישר 7"/>
            <p:cNvCxnSpPr/>
            <p:nvPr/>
          </p:nvCxnSpPr>
          <p:spPr>
            <a:xfrm rot="5400000" flipH="1" flipV="1">
              <a:off x="2106595" y="2607463"/>
              <a:ext cx="786612" cy="794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 rot="5400000" flipH="1" flipV="1">
              <a:off x="2104821" y="4535495"/>
              <a:ext cx="785818" cy="1588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47900" y="2643182"/>
              <a:ext cx="1630526" cy="4445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 smtClean="0"/>
                <a:t>Tasks Queue</a:t>
              </a:r>
              <a:endParaRPr lang="he-IL" sz="1600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643174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Log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/>
            <p:cNvSpPr/>
            <p:nvPr/>
          </p:nvSpPr>
          <p:spPr>
            <a:xfrm>
              <a:off x="4643438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GUI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hape 22"/>
            <p:cNvCxnSpPr>
              <a:stCxn id="5" idx="1"/>
              <a:endCxn id="4" idx="2"/>
            </p:cNvCxnSpPr>
            <p:nvPr/>
          </p:nvCxnSpPr>
          <p:spPr>
            <a:xfrm rot="10800000">
              <a:off x="2496936" y="3929067"/>
              <a:ext cx="1143008" cy="1035851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2"/>
            <p:cNvCxnSpPr>
              <a:stCxn id="6" idx="2"/>
              <a:endCxn id="5" idx="0"/>
            </p:cNvCxnSpPr>
            <p:nvPr/>
          </p:nvCxnSpPr>
          <p:spPr>
            <a:xfrm rot="5400000">
              <a:off x="4282886" y="4429132"/>
              <a:ext cx="285752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2071670" y="1714488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071670" y="1285860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צורה חופשית 16"/>
            <p:cNvSpPr/>
            <p:nvPr/>
          </p:nvSpPr>
          <p:spPr>
            <a:xfrm>
              <a:off x="2493840" y="1045852"/>
              <a:ext cx="974710" cy="2089873"/>
            </a:xfrm>
            <a:custGeom>
              <a:avLst/>
              <a:gdLst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74710"/>
                <a:gd name="connsiteY0" fmla="*/ 2089873 h 2089873"/>
                <a:gd name="connsiteX1" fmla="*/ 365760 w 974710"/>
                <a:gd name="connsiteY1" fmla="*/ 1262101 h 2089873"/>
                <a:gd name="connsiteX2" fmla="*/ 808522 w 974710"/>
                <a:gd name="connsiteY2" fmla="*/ 742336 h 2089873"/>
                <a:gd name="connsiteX3" fmla="*/ 974710 w 974710"/>
                <a:gd name="connsiteY3" fmla="*/ 0 h 208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710" h="2089873">
                  <a:moveTo>
                    <a:pt x="0" y="2089873"/>
                  </a:moveTo>
                  <a:cubicBezTo>
                    <a:pt x="115503" y="1788282"/>
                    <a:pt x="250864" y="1390590"/>
                    <a:pt x="365760" y="1262101"/>
                  </a:cubicBezTo>
                  <a:cubicBezTo>
                    <a:pt x="465626" y="1148658"/>
                    <a:pt x="707030" y="952686"/>
                    <a:pt x="808522" y="742336"/>
                  </a:cubicBezTo>
                  <a:cubicBezTo>
                    <a:pt x="910014" y="531986"/>
                    <a:pt x="963480" y="281539"/>
                    <a:pt x="974710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/>
            <p:cNvSpPr/>
            <p:nvPr/>
          </p:nvSpPr>
          <p:spPr>
            <a:xfrm>
              <a:off x="2071670" y="5429264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/>
            <p:cNvSpPr/>
            <p:nvPr/>
          </p:nvSpPr>
          <p:spPr>
            <a:xfrm>
              <a:off x="2071670" y="5000636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צורה חופשית 19"/>
            <p:cNvSpPr/>
            <p:nvPr/>
          </p:nvSpPr>
          <p:spPr>
            <a:xfrm>
              <a:off x="2926975" y="4964525"/>
              <a:ext cx="693019" cy="240632"/>
            </a:xfrm>
            <a:custGeom>
              <a:avLst/>
              <a:gdLst>
                <a:gd name="connsiteX0" fmla="*/ 693019 w 693019"/>
                <a:gd name="connsiteY0" fmla="*/ 0 h 240632"/>
                <a:gd name="connsiteX1" fmla="*/ 356135 w 693019"/>
                <a:gd name="connsiteY1" fmla="*/ 192506 h 240632"/>
                <a:gd name="connsiteX2" fmla="*/ 0 w 693019"/>
                <a:gd name="connsiteY2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019" h="240632">
                  <a:moveTo>
                    <a:pt x="693019" y="0"/>
                  </a:moveTo>
                  <a:cubicBezTo>
                    <a:pt x="582328" y="76200"/>
                    <a:pt x="471638" y="152401"/>
                    <a:pt x="356135" y="192506"/>
                  </a:cubicBezTo>
                  <a:cubicBezTo>
                    <a:pt x="240632" y="232611"/>
                    <a:pt x="120316" y="236621"/>
                    <a:pt x="0" y="240632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צורה חופשית 20"/>
            <p:cNvSpPr/>
            <p:nvPr/>
          </p:nvSpPr>
          <p:spPr>
            <a:xfrm>
              <a:off x="2926975" y="4983776"/>
              <a:ext cx="702645" cy="668955"/>
            </a:xfrm>
            <a:custGeom>
              <a:avLst/>
              <a:gdLst>
                <a:gd name="connsiteX0" fmla="*/ 702645 w 702645"/>
                <a:gd name="connsiteY0" fmla="*/ 0 h 668955"/>
                <a:gd name="connsiteX1" fmla="*/ 365760 w 702645"/>
                <a:gd name="connsiteY1" fmla="*/ 558265 h 668955"/>
                <a:gd name="connsiteX2" fmla="*/ 0 w 702645"/>
                <a:gd name="connsiteY2" fmla="*/ 664143 h 6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645" h="668955">
                  <a:moveTo>
                    <a:pt x="702645" y="0"/>
                  </a:moveTo>
                  <a:cubicBezTo>
                    <a:pt x="592756" y="223787"/>
                    <a:pt x="482867" y="447575"/>
                    <a:pt x="365760" y="558265"/>
                  </a:cubicBezTo>
                  <a:cubicBezTo>
                    <a:pt x="248653" y="668955"/>
                    <a:pt x="124326" y="666549"/>
                    <a:pt x="0" y="664143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צורה חופשית 21"/>
            <p:cNvSpPr/>
            <p:nvPr/>
          </p:nvSpPr>
          <p:spPr>
            <a:xfrm>
              <a:off x="2926975" y="1027793"/>
              <a:ext cx="317634" cy="442762"/>
            </a:xfrm>
            <a:custGeom>
              <a:avLst/>
              <a:gdLst>
                <a:gd name="connsiteX0" fmla="*/ 0 w 317634"/>
                <a:gd name="connsiteY0" fmla="*/ 442762 h 442762"/>
                <a:gd name="connsiteX1" fmla="*/ 182880 w 317634"/>
                <a:gd name="connsiteY1" fmla="*/ 365760 h 442762"/>
                <a:gd name="connsiteX2" fmla="*/ 317634 w 317634"/>
                <a:gd name="connsiteY2" fmla="*/ 0 h 44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634" h="442762">
                  <a:moveTo>
                    <a:pt x="0" y="442762"/>
                  </a:moveTo>
                  <a:cubicBezTo>
                    <a:pt x="64970" y="441158"/>
                    <a:pt x="129941" y="439554"/>
                    <a:pt x="182880" y="365760"/>
                  </a:cubicBezTo>
                  <a:cubicBezTo>
                    <a:pt x="235819" y="291966"/>
                    <a:pt x="276726" y="145983"/>
                    <a:pt x="317634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צורה חופשית 22"/>
            <p:cNvSpPr/>
            <p:nvPr/>
          </p:nvSpPr>
          <p:spPr>
            <a:xfrm>
              <a:off x="2926975" y="1047043"/>
              <a:ext cx="442762" cy="856649"/>
            </a:xfrm>
            <a:custGeom>
              <a:avLst/>
              <a:gdLst>
                <a:gd name="connsiteX0" fmla="*/ 0 w 433137"/>
                <a:gd name="connsiteY0" fmla="*/ 827773 h 827773"/>
                <a:gd name="connsiteX1" fmla="*/ 211756 w 433137"/>
                <a:gd name="connsiteY1" fmla="*/ 693019 h 827773"/>
                <a:gd name="connsiteX2" fmla="*/ 336885 w 433137"/>
                <a:gd name="connsiteY2" fmla="*/ 394636 h 827773"/>
                <a:gd name="connsiteX3" fmla="*/ 433137 w 433137"/>
                <a:gd name="connsiteY3" fmla="*/ 0 h 8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137" h="827773">
                  <a:moveTo>
                    <a:pt x="0" y="827773"/>
                  </a:moveTo>
                  <a:cubicBezTo>
                    <a:pt x="77804" y="796490"/>
                    <a:pt x="155609" y="765208"/>
                    <a:pt x="211756" y="693019"/>
                  </a:cubicBezTo>
                  <a:cubicBezTo>
                    <a:pt x="267903" y="620830"/>
                    <a:pt x="299988" y="510139"/>
                    <a:pt x="336885" y="394636"/>
                  </a:cubicBezTo>
                  <a:cubicBezTo>
                    <a:pt x="373782" y="279133"/>
                    <a:pt x="403459" y="139566"/>
                    <a:pt x="433137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מחבר חץ ישר 23"/>
            <p:cNvCxnSpPr>
              <a:stCxn id="11" idx="3"/>
              <a:endCxn id="12" idx="1"/>
            </p:cNvCxnSpPr>
            <p:nvPr/>
          </p:nvCxnSpPr>
          <p:spPr>
            <a:xfrm>
              <a:off x="4214810" y="607199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צורה חופשית 24"/>
            <p:cNvSpPr/>
            <p:nvPr/>
          </p:nvSpPr>
          <p:spPr>
            <a:xfrm>
              <a:off x="5439169" y="1008542"/>
              <a:ext cx="914400" cy="2136809"/>
            </a:xfrm>
            <a:custGeom>
              <a:avLst/>
              <a:gdLst>
                <a:gd name="connsiteX0" fmla="*/ 0 w 914400"/>
                <a:gd name="connsiteY0" fmla="*/ 0 h 2136809"/>
                <a:gd name="connsiteX1" fmla="*/ 673768 w 914400"/>
                <a:gd name="connsiteY1" fmla="*/ 693019 h 2136809"/>
                <a:gd name="connsiteX2" fmla="*/ 914400 w 914400"/>
                <a:gd name="connsiteY2" fmla="*/ 2136809 h 213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136809">
                  <a:moveTo>
                    <a:pt x="0" y="0"/>
                  </a:moveTo>
                  <a:cubicBezTo>
                    <a:pt x="260684" y="168442"/>
                    <a:pt x="521368" y="336884"/>
                    <a:pt x="673768" y="693019"/>
                  </a:cubicBezTo>
                  <a:cubicBezTo>
                    <a:pt x="826168" y="1049154"/>
                    <a:pt x="870284" y="1592981"/>
                    <a:pt x="914400" y="2136809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לבן 7"/>
            <p:cNvSpPr/>
            <p:nvPr/>
          </p:nvSpPr>
          <p:spPr>
            <a:xfrm>
              <a:off x="550069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Topology Manager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9"/>
            <p:cNvSpPr/>
            <p:nvPr/>
          </p:nvSpPr>
          <p:spPr>
            <a:xfrm>
              <a:off x="6212264" y="603315"/>
              <a:ext cx="1813089" cy="2945877"/>
            </a:xfrm>
            <a:custGeom>
              <a:avLst/>
              <a:gdLst>
                <a:gd name="connsiteX0" fmla="*/ 0 w 1813089"/>
                <a:gd name="connsiteY0" fmla="*/ 0 h 2945877"/>
                <a:gd name="connsiteX1" fmla="*/ 1310326 w 1813089"/>
                <a:gd name="connsiteY1" fmla="*/ 188537 h 2945877"/>
                <a:gd name="connsiteX2" fmla="*/ 1734532 w 1813089"/>
                <a:gd name="connsiteY2" fmla="*/ 961534 h 2945877"/>
                <a:gd name="connsiteX3" fmla="*/ 1781666 w 1813089"/>
                <a:gd name="connsiteY3" fmla="*/ 2328421 h 2945877"/>
                <a:gd name="connsiteX4" fmla="*/ 1659117 w 1813089"/>
                <a:gd name="connsiteY4" fmla="*/ 2790334 h 2945877"/>
                <a:gd name="connsiteX5" fmla="*/ 1348033 w 1813089"/>
                <a:gd name="connsiteY5" fmla="*/ 2922310 h 2945877"/>
                <a:gd name="connsiteX6" fmla="*/ 867266 w 1813089"/>
                <a:gd name="connsiteY6" fmla="*/ 2931737 h 294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089" h="2945877">
                  <a:moveTo>
                    <a:pt x="0" y="0"/>
                  </a:moveTo>
                  <a:cubicBezTo>
                    <a:pt x="510618" y="14140"/>
                    <a:pt x="1021237" y="28281"/>
                    <a:pt x="1310326" y="188537"/>
                  </a:cubicBezTo>
                  <a:cubicBezTo>
                    <a:pt x="1599415" y="348793"/>
                    <a:pt x="1655975" y="604887"/>
                    <a:pt x="1734532" y="961534"/>
                  </a:cubicBezTo>
                  <a:cubicBezTo>
                    <a:pt x="1813089" y="1318181"/>
                    <a:pt x="1794235" y="2023621"/>
                    <a:pt x="1781666" y="2328421"/>
                  </a:cubicBezTo>
                  <a:cubicBezTo>
                    <a:pt x="1769097" y="2633221"/>
                    <a:pt x="1731389" y="2691353"/>
                    <a:pt x="1659117" y="2790334"/>
                  </a:cubicBezTo>
                  <a:cubicBezTo>
                    <a:pt x="1586845" y="2889316"/>
                    <a:pt x="1480008" y="2898743"/>
                    <a:pt x="1348033" y="2922310"/>
                  </a:cubicBezTo>
                  <a:cubicBezTo>
                    <a:pt x="1216058" y="2945877"/>
                    <a:pt x="1041662" y="2938807"/>
                    <a:pt x="867266" y="2931737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32"/>
            <p:cNvSpPr/>
            <p:nvPr/>
          </p:nvSpPr>
          <p:spPr>
            <a:xfrm>
              <a:off x="7072331" y="3016578"/>
              <a:ext cx="921600" cy="1990846"/>
            </a:xfrm>
            <a:custGeom>
              <a:avLst/>
              <a:gdLst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6799"/>
                <a:gd name="connsiteY0" fmla="*/ 2047067 h 2078489"/>
                <a:gd name="connsiteX1" fmla="*/ 772828 w 926799"/>
                <a:gd name="connsiteY1" fmla="*/ 1725097 h 2078489"/>
                <a:gd name="connsiteX2" fmla="*/ 923827 w 926799"/>
                <a:gd name="connsiteY2" fmla="*/ 0 h 207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6799" h="2078489">
                  <a:moveTo>
                    <a:pt x="0" y="2047067"/>
                  </a:moveTo>
                  <a:cubicBezTo>
                    <a:pt x="257666" y="2078489"/>
                    <a:pt x="618857" y="2066275"/>
                    <a:pt x="772828" y="1725097"/>
                  </a:cubicBezTo>
                  <a:cubicBezTo>
                    <a:pt x="926799" y="1383919"/>
                    <a:pt x="873550" y="666161"/>
                    <a:pt x="923827" y="0"/>
                  </a:cubicBez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33"/>
            <p:cNvSpPr/>
            <p:nvPr/>
          </p:nvSpPr>
          <p:spPr>
            <a:xfrm>
              <a:off x="4581427" y="1949777"/>
              <a:ext cx="1253765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34"/>
            <p:cNvSpPr/>
            <p:nvPr/>
          </p:nvSpPr>
          <p:spPr>
            <a:xfrm flipH="1">
              <a:off x="2949698" y="1940448"/>
              <a:ext cx="1357322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7"/>
            <p:cNvCxnSpPr>
              <a:stCxn id="5" idx="3"/>
              <a:endCxn id="26" idx="1"/>
            </p:cNvCxnSpPr>
            <p:nvPr/>
          </p:nvCxnSpPr>
          <p:spPr>
            <a:xfrm>
              <a:off x="5211580" y="4964917"/>
              <a:ext cx="28911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0"/>
            <p:cNvCxnSpPr>
              <a:stCxn id="7" idx="2"/>
              <a:endCxn id="26" idx="0"/>
            </p:cNvCxnSpPr>
            <p:nvPr/>
          </p:nvCxnSpPr>
          <p:spPr>
            <a:xfrm rot="16200000" flipH="1">
              <a:off x="5963360" y="4248856"/>
              <a:ext cx="642942" cy="33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41"/>
            <p:cNvSpPr/>
            <p:nvPr/>
          </p:nvSpPr>
          <p:spPr>
            <a:xfrm>
              <a:off x="1033142" y="622168"/>
              <a:ext cx="5254536" cy="5970311"/>
            </a:xfrm>
            <a:custGeom>
              <a:avLst/>
              <a:gdLst>
                <a:gd name="connsiteX0" fmla="*/ 5231876 w 5231876"/>
                <a:gd name="connsiteY0" fmla="*/ 5033914 h 6271968"/>
                <a:gd name="connsiteX1" fmla="*/ 4534293 w 5231876"/>
                <a:gd name="connsiteY1" fmla="*/ 5948314 h 6271968"/>
                <a:gd name="connsiteX2" fmla="*/ 1178351 w 5231876"/>
                <a:gd name="connsiteY2" fmla="*/ 6089716 h 6271968"/>
                <a:gd name="connsiteX3" fmla="*/ 226243 w 5231876"/>
                <a:gd name="connsiteY3" fmla="*/ 4854804 h 6271968"/>
                <a:gd name="connsiteX4" fmla="*/ 226243 w 5231876"/>
                <a:gd name="connsiteY4" fmla="*/ 886120 h 6271968"/>
                <a:gd name="connsiteX5" fmla="*/ 1583703 w 5231876"/>
                <a:gd name="connsiteY5" fmla="*/ 0 h 6271968"/>
                <a:gd name="connsiteX0" fmla="*/ 5254536 w 5254536"/>
                <a:gd name="connsiteY0" fmla="*/ 5033914 h 6271968"/>
                <a:gd name="connsiteX1" fmla="*/ 4556953 w 5254536"/>
                <a:gd name="connsiteY1" fmla="*/ 5948314 h 6271968"/>
                <a:gd name="connsiteX2" fmla="*/ 1201011 w 5254536"/>
                <a:gd name="connsiteY2" fmla="*/ 6089716 h 6271968"/>
                <a:gd name="connsiteX3" fmla="*/ 248903 w 5254536"/>
                <a:gd name="connsiteY3" fmla="*/ 4854804 h 6271968"/>
                <a:gd name="connsiteX4" fmla="*/ 226243 w 5254536"/>
                <a:gd name="connsiteY4" fmla="*/ 1132853 h 6271968"/>
                <a:gd name="connsiteX5" fmla="*/ 1606363 w 5254536"/>
                <a:gd name="connsiteY5" fmla="*/ 0 h 6271968"/>
                <a:gd name="connsiteX0" fmla="*/ 5254536 w 5254536"/>
                <a:gd name="connsiteY0" fmla="*/ 4732257 h 5970311"/>
                <a:gd name="connsiteX1" fmla="*/ 4556953 w 5254536"/>
                <a:gd name="connsiteY1" fmla="*/ 5646657 h 5970311"/>
                <a:gd name="connsiteX2" fmla="*/ 1201011 w 5254536"/>
                <a:gd name="connsiteY2" fmla="*/ 5788059 h 5970311"/>
                <a:gd name="connsiteX3" fmla="*/ 248903 w 5254536"/>
                <a:gd name="connsiteY3" fmla="*/ 4553147 h 5970311"/>
                <a:gd name="connsiteX4" fmla="*/ 226243 w 5254536"/>
                <a:gd name="connsiteY4" fmla="*/ 831196 h 5970311"/>
                <a:gd name="connsiteX5" fmla="*/ 1606363 w 5254536"/>
                <a:gd name="connsiteY5" fmla="*/ 0 h 597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4536" h="5970311">
                  <a:moveTo>
                    <a:pt x="5254536" y="4732257"/>
                  </a:moveTo>
                  <a:cubicBezTo>
                    <a:pt x="5243538" y="5101473"/>
                    <a:pt x="5232540" y="5470690"/>
                    <a:pt x="4556953" y="5646657"/>
                  </a:cubicBezTo>
                  <a:cubicBezTo>
                    <a:pt x="3881366" y="5822624"/>
                    <a:pt x="1919019" y="5970311"/>
                    <a:pt x="1201011" y="5788059"/>
                  </a:cubicBezTo>
                  <a:cubicBezTo>
                    <a:pt x="483003" y="5605807"/>
                    <a:pt x="411364" y="5379291"/>
                    <a:pt x="248903" y="4553147"/>
                  </a:cubicBezTo>
                  <a:cubicBezTo>
                    <a:pt x="86442" y="3727003"/>
                    <a:pt x="0" y="1590054"/>
                    <a:pt x="226243" y="831196"/>
                  </a:cubicBezTo>
                  <a:cubicBezTo>
                    <a:pt x="452486" y="72338"/>
                    <a:pt x="1040754" y="38493"/>
                    <a:pt x="1606363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מקור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245</Words>
  <Application>Microsoft Office PowerPoint</Application>
  <PresentationFormat>‫הצגה על המסך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ערכת נושא Office</vt:lpstr>
      <vt:lpstr>OLSRv2 Simulation for MANET</vt:lpstr>
      <vt:lpstr>Agenda</vt:lpstr>
      <vt:lpstr>Project Description</vt:lpstr>
      <vt:lpstr>Project Description</vt:lpstr>
      <vt:lpstr>The First Report</vt:lpstr>
      <vt:lpstr>The First Report</vt:lpstr>
      <vt:lpstr>Optimized Link Status Protocol</vt:lpstr>
      <vt:lpstr>Optimized Link Status Protocol</vt:lpstr>
      <vt:lpstr>Main Modules</vt:lpstr>
      <vt:lpstr>Fields of Expansion</vt:lpstr>
      <vt:lpstr>Schedule</vt:lpstr>
      <vt:lpstr>שקופית 12</vt:lpstr>
      <vt:lpstr>שקופית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Assaf</dc:creator>
  <cp:lastModifiedBy>Assaf</cp:lastModifiedBy>
  <cp:revision>26</cp:revision>
  <dcterms:created xsi:type="dcterms:W3CDTF">2009-10-20T17:54:45Z</dcterms:created>
  <dcterms:modified xsi:type="dcterms:W3CDTF">2009-10-31T19:26:45Z</dcterms:modified>
</cp:coreProperties>
</file>