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1" r:id="rId1"/>
  </p:sldMasterIdLst>
  <p:notesMasterIdLst>
    <p:notesMasterId r:id="rId43"/>
  </p:notesMasterIdLst>
  <p:handoutMasterIdLst>
    <p:handoutMasterId r:id="rId44"/>
  </p:handoutMasterIdLst>
  <p:sldIdLst>
    <p:sldId id="256" r:id="rId2"/>
    <p:sldId id="372" r:id="rId3"/>
    <p:sldId id="377" r:id="rId4"/>
    <p:sldId id="378" r:id="rId5"/>
    <p:sldId id="379" r:id="rId6"/>
    <p:sldId id="380" r:id="rId7"/>
    <p:sldId id="381" r:id="rId8"/>
    <p:sldId id="382" r:id="rId9"/>
    <p:sldId id="383" r:id="rId10"/>
    <p:sldId id="384" r:id="rId11"/>
    <p:sldId id="327" r:id="rId12"/>
    <p:sldId id="325" r:id="rId13"/>
    <p:sldId id="328" r:id="rId14"/>
    <p:sldId id="329" r:id="rId15"/>
    <p:sldId id="331" r:id="rId16"/>
    <p:sldId id="333" r:id="rId17"/>
    <p:sldId id="337" r:id="rId18"/>
    <p:sldId id="338" r:id="rId19"/>
    <p:sldId id="339" r:id="rId20"/>
    <p:sldId id="340" r:id="rId21"/>
    <p:sldId id="368" r:id="rId22"/>
    <p:sldId id="369" r:id="rId23"/>
    <p:sldId id="294" r:id="rId24"/>
    <p:sldId id="301" r:id="rId25"/>
    <p:sldId id="297" r:id="rId26"/>
    <p:sldId id="367" r:id="rId27"/>
    <p:sldId id="313" r:id="rId28"/>
    <p:sldId id="314" r:id="rId29"/>
    <p:sldId id="315" r:id="rId30"/>
    <p:sldId id="374" r:id="rId31"/>
    <p:sldId id="385" r:id="rId32"/>
    <p:sldId id="386" r:id="rId33"/>
    <p:sldId id="387" r:id="rId34"/>
    <p:sldId id="388" r:id="rId35"/>
    <p:sldId id="375" r:id="rId36"/>
    <p:sldId id="389" r:id="rId37"/>
    <p:sldId id="371" r:id="rId38"/>
    <p:sldId id="376" r:id="rId39"/>
    <p:sldId id="390" r:id="rId40"/>
    <p:sldId id="391" r:id="rId41"/>
    <p:sldId id="373" r:id="rId42"/>
  </p:sldIdLst>
  <p:sldSz cx="14630400" cy="8229600"/>
  <p:notesSz cx="6858000" cy="9144000"/>
  <p:defaultTextStyle>
    <a:defPPr>
      <a:defRPr lang="en-US"/>
    </a:defPPr>
    <a:lvl1pPr marL="0" algn="l" defTabSz="731520" rtl="0" eaLnBrk="1" latinLnBrk="0" hangingPunct="1">
      <a:defRPr sz="2900" kern="1200">
        <a:solidFill>
          <a:schemeClr val="tx1"/>
        </a:solidFill>
        <a:latin typeface="+mn-lt"/>
        <a:ea typeface="+mn-ea"/>
        <a:cs typeface="+mn-cs"/>
      </a:defRPr>
    </a:lvl1pPr>
    <a:lvl2pPr marL="731520" algn="l" defTabSz="731520" rtl="0" eaLnBrk="1" latinLnBrk="0" hangingPunct="1">
      <a:defRPr sz="2900" kern="1200">
        <a:solidFill>
          <a:schemeClr val="tx1"/>
        </a:solidFill>
        <a:latin typeface="+mn-lt"/>
        <a:ea typeface="+mn-ea"/>
        <a:cs typeface="+mn-cs"/>
      </a:defRPr>
    </a:lvl2pPr>
    <a:lvl3pPr marL="1463040" algn="l" defTabSz="731520" rtl="0" eaLnBrk="1" latinLnBrk="0" hangingPunct="1">
      <a:defRPr sz="2900" kern="1200">
        <a:solidFill>
          <a:schemeClr val="tx1"/>
        </a:solidFill>
        <a:latin typeface="+mn-lt"/>
        <a:ea typeface="+mn-ea"/>
        <a:cs typeface="+mn-cs"/>
      </a:defRPr>
    </a:lvl3pPr>
    <a:lvl4pPr marL="2194560" algn="l" defTabSz="731520" rtl="0" eaLnBrk="1" latinLnBrk="0" hangingPunct="1">
      <a:defRPr sz="2900" kern="1200">
        <a:solidFill>
          <a:schemeClr val="tx1"/>
        </a:solidFill>
        <a:latin typeface="+mn-lt"/>
        <a:ea typeface="+mn-ea"/>
        <a:cs typeface="+mn-cs"/>
      </a:defRPr>
    </a:lvl4pPr>
    <a:lvl5pPr marL="2926080" algn="l" defTabSz="731520" rtl="0" eaLnBrk="1" latinLnBrk="0" hangingPunct="1">
      <a:defRPr sz="2900" kern="1200">
        <a:solidFill>
          <a:schemeClr val="tx1"/>
        </a:solidFill>
        <a:latin typeface="+mn-lt"/>
        <a:ea typeface="+mn-ea"/>
        <a:cs typeface="+mn-cs"/>
      </a:defRPr>
    </a:lvl5pPr>
    <a:lvl6pPr marL="3657600" algn="l" defTabSz="731520" rtl="0" eaLnBrk="1" latinLnBrk="0" hangingPunct="1">
      <a:defRPr sz="2900" kern="1200">
        <a:solidFill>
          <a:schemeClr val="tx1"/>
        </a:solidFill>
        <a:latin typeface="+mn-lt"/>
        <a:ea typeface="+mn-ea"/>
        <a:cs typeface="+mn-cs"/>
      </a:defRPr>
    </a:lvl6pPr>
    <a:lvl7pPr marL="4389120" algn="l" defTabSz="731520" rtl="0" eaLnBrk="1" latinLnBrk="0" hangingPunct="1">
      <a:defRPr sz="2900" kern="1200">
        <a:solidFill>
          <a:schemeClr val="tx1"/>
        </a:solidFill>
        <a:latin typeface="+mn-lt"/>
        <a:ea typeface="+mn-ea"/>
        <a:cs typeface="+mn-cs"/>
      </a:defRPr>
    </a:lvl7pPr>
    <a:lvl8pPr marL="5120640" algn="l" defTabSz="731520" rtl="0" eaLnBrk="1" latinLnBrk="0" hangingPunct="1">
      <a:defRPr sz="2900" kern="1200">
        <a:solidFill>
          <a:schemeClr val="tx1"/>
        </a:solidFill>
        <a:latin typeface="+mn-lt"/>
        <a:ea typeface="+mn-ea"/>
        <a:cs typeface="+mn-cs"/>
      </a:defRPr>
    </a:lvl8pPr>
    <a:lvl9pPr marL="5852160" algn="l" defTabSz="731520" rtl="0" eaLnBrk="1" latinLnBrk="0" hangingPunct="1">
      <a:defRPr sz="29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5E64091-958E-9247-9B6D-84F748EDCF5E}">
          <p14:sldIdLst>
            <p14:sldId id="256"/>
            <p14:sldId id="372"/>
          </p14:sldIdLst>
        </p14:section>
        <p14:section name="Docker - recap" id="{C207708E-99D5-463E-B11E-30CC62B2BEF4}">
          <p14:sldIdLst>
            <p14:sldId id="377"/>
            <p14:sldId id="378"/>
            <p14:sldId id="379"/>
            <p14:sldId id="380"/>
            <p14:sldId id="381"/>
            <p14:sldId id="382"/>
            <p14:sldId id="383"/>
            <p14:sldId id="384"/>
          </p14:sldIdLst>
        </p14:section>
        <p14:section name="K8S" id="{0D77ACDD-46AE-4D97-A99B-31C2EC5B5EF8}">
          <p14:sldIdLst>
            <p14:sldId id="327"/>
            <p14:sldId id="325"/>
            <p14:sldId id="328"/>
            <p14:sldId id="329"/>
            <p14:sldId id="331"/>
            <p14:sldId id="333"/>
            <p14:sldId id="337"/>
            <p14:sldId id="338"/>
            <p14:sldId id="339"/>
            <p14:sldId id="340"/>
          </p14:sldIdLst>
        </p14:section>
        <p14:section name="ICP" id="{58BF4F0B-0AD9-45D3-AF31-E1674CE60F87}">
          <p14:sldIdLst>
            <p14:sldId id="368"/>
            <p14:sldId id="369"/>
            <p14:sldId id="294"/>
            <p14:sldId id="301"/>
            <p14:sldId id="297"/>
            <p14:sldId id="367"/>
            <p14:sldId id="313"/>
            <p14:sldId id="314"/>
            <p14:sldId id="315"/>
          </p14:sldIdLst>
        </p14:section>
        <p14:section name="CI/CD - general" id="{76EE8BD8-B843-46D3-A947-A15680BAFE22}">
          <p14:sldIdLst>
            <p14:sldId id="374"/>
            <p14:sldId id="385"/>
            <p14:sldId id="386"/>
            <p14:sldId id="387"/>
            <p14:sldId id="388"/>
          </p14:sldIdLst>
        </p14:section>
        <p14:section name="CI/CD - actual" id="{B39229D9-61EE-4BE6-8D11-052EFC3527D6}">
          <p14:sldIdLst>
            <p14:sldId id="375"/>
            <p14:sldId id="389"/>
          </p14:sldIdLst>
        </p14:section>
        <p14:section name="your own example" id="{34514589-9421-46CB-8B40-BBE819F06F53}">
          <p14:sldIdLst>
            <p14:sldId id="371"/>
          </p14:sldIdLst>
        </p14:section>
        <p14:section name="Jenkins" id="{86DB2183-4753-4138-AA7A-1A545395F49F}">
          <p14:sldIdLst>
            <p14:sldId id="376"/>
            <p14:sldId id="390"/>
            <p14:sldId id="391"/>
          </p14:sldIdLst>
        </p14:section>
        <p14:section name="TFS - deep dive" id="{1288D5D8-6238-48FE-A6FA-6D48C78F78F2}">
          <p14:sldIdLst>
            <p14:sldId id="373"/>
          </p14:sldIdLst>
        </p14:section>
      </p14:sectionLst>
    </p:ext>
    <p:ext uri="{EFAFB233-063F-42B5-8137-9DF3F51BA10A}">
      <p15:sldGuideLst xmlns:p15="http://schemas.microsoft.com/office/powerpoint/2012/main">
        <p15:guide id="1" orient="horz" pos="555">
          <p15:clr>
            <a:srgbClr val="A4A3A4"/>
          </p15:clr>
        </p15:guide>
        <p15:guide id="2" pos="8828">
          <p15:clr>
            <a:srgbClr val="A4A3A4"/>
          </p15:clr>
        </p15:guide>
        <p15:guide id="3" pos="316">
          <p15:clr>
            <a:srgbClr val="A4A3A4"/>
          </p15:clr>
        </p15:guide>
        <p15:guide id="4" pos="6110">
          <p15:clr>
            <a:srgbClr val="A4A3A4"/>
          </p15:clr>
        </p15:guide>
        <p15:guide id="5" pos="4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63"/>
    <a:srgbClr val="1174B8"/>
    <a:srgbClr val="DDB8DC"/>
    <a:srgbClr val="427BBC"/>
    <a:srgbClr val="A7D68E"/>
    <a:srgbClr val="00AFD9"/>
    <a:srgbClr val="BB77C4"/>
    <a:srgbClr val="39CBD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047"/>
    <p:restoredTop sz="88605" autoAdjust="0"/>
  </p:normalViewPr>
  <p:slideViewPr>
    <p:cSldViewPr snapToGrid="0" snapToObjects="1" showGuides="1">
      <p:cViewPr varScale="1">
        <p:scale>
          <a:sx n="65" d="100"/>
          <a:sy n="65" d="100"/>
        </p:scale>
        <p:origin x="1296" y="60"/>
      </p:cViewPr>
      <p:guideLst>
        <p:guide orient="horz" pos="555"/>
        <p:guide pos="8828"/>
        <p:guide pos="316"/>
        <p:guide pos="6110"/>
        <p:guide pos="4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0" d="100"/>
        <a:sy n="90" d="100"/>
      </p:scale>
      <p:origin x="0" y="-10110"/>
    </p:cViewPr>
  </p:sorterViewPr>
  <p:notesViewPr>
    <p:cSldViewPr snapToGrid="0" snapToObjects="1">
      <p:cViewPr varScale="1">
        <p:scale>
          <a:sx n="88" d="100"/>
          <a:sy n="88" d="100"/>
        </p:scale>
        <p:origin x="386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7F7061-80C1-604D-992A-05BBE7E346F4}" type="datetimeFigureOut">
              <a:rPr lang="en-US" smtClean="0"/>
              <a:t>11/20/2017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B3CBB4-F845-9F4B-A41F-7163A0321D6C}" type="slidenum">
              <a:rPr lang="en-US" smtClean="0"/>
              <a:t>‹#›</a:t>
            </a:fld>
            <a:endParaRPr lang="en-US" dirty="0"/>
          </a:p>
        </p:txBody>
      </p:sp>
    </p:spTree>
    <p:extLst>
      <p:ext uri="{BB962C8B-B14F-4D97-AF65-F5344CB8AC3E}">
        <p14:creationId xmlns:p14="http://schemas.microsoft.com/office/powerpoint/2010/main" val="447641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2671FB-D8B8-0647-83B7-29925BB5E856}" type="datetimeFigureOut">
              <a:rPr lang="en-US" smtClean="0"/>
              <a:t>11/20/2017</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8A2F8-54F1-AB4E-B8B5-B1130F7515F8}" type="slidenum">
              <a:rPr lang="en-US" smtClean="0"/>
              <a:t>‹#›</a:t>
            </a:fld>
            <a:endParaRPr lang="en-US" dirty="0"/>
          </a:p>
        </p:txBody>
      </p:sp>
    </p:spTree>
    <p:extLst>
      <p:ext uri="{BB962C8B-B14F-4D97-AF65-F5344CB8AC3E}">
        <p14:creationId xmlns:p14="http://schemas.microsoft.com/office/powerpoint/2010/main" val="43324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8BA3BF18-7C9C-4C46-A0F2-ED2945D075CF}" type="slidenum">
              <a:rPr lang="en-US" smtClean="0"/>
              <a:t>4</a:t>
            </a:fld>
            <a:endParaRPr lang="en-US" dirty="0"/>
          </a:p>
        </p:txBody>
      </p:sp>
    </p:spTree>
    <p:extLst>
      <p:ext uri="{BB962C8B-B14F-4D97-AF65-F5344CB8AC3E}">
        <p14:creationId xmlns:p14="http://schemas.microsoft.com/office/powerpoint/2010/main" val="4142638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t>
            </a:r>
            <a:r>
              <a:rPr lang="en-US" baseline="0" dirty="0"/>
              <a:t> out and define each one of these components and maybe animate the whole thing</a:t>
            </a:r>
          </a:p>
          <a:p>
            <a:r>
              <a:rPr lang="en-US" baseline="0" dirty="0"/>
              <a:t>Need the slide source or completely rebuild slide with 2.1 changes</a:t>
            </a:r>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23</a:t>
            </a:fld>
            <a:endParaRPr lang="en-US" dirty="0"/>
          </a:p>
        </p:txBody>
      </p:sp>
    </p:spTree>
    <p:extLst>
      <p:ext uri="{BB962C8B-B14F-4D97-AF65-F5344CB8AC3E}">
        <p14:creationId xmlns:p14="http://schemas.microsoft.com/office/powerpoint/2010/main" val="41782485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24</a:t>
            </a:fld>
            <a:endParaRPr lang="en-US" dirty="0"/>
          </a:p>
        </p:txBody>
      </p:sp>
    </p:spTree>
    <p:extLst>
      <p:ext uri="{BB962C8B-B14F-4D97-AF65-F5344CB8AC3E}">
        <p14:creationId xmlns:p14="http://schemas.microsoft.com/office/powerpoint/2010/main" val="1528570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Rework</a:t>
            </a:r>
            <a:r>
              <a:rPr lang="en-US" baseline="0" dirty="0"/>
              <a:t> this with public and private registries</a:t>
            </a:r>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25</a:t>
            </a:fld>
            <a:endParaRPr lang="en-US" dirty="0"/>
          </a:p>
        </p:txBody>
      </p:sp>
    </p:spTree>
    <p:extLst>
      <p:ext uri="{BB962C8B-B14F-4D97-AF65-F5344CB8AC3E}">
        <p14:creationId xmlns:p14="http://schemas.microsoft.com/office/powerpoint/2010/main" val="3634834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400" dirty="0"/>
              <a:t>Other popular providers no</a:t>
            </a:r>
            <a:r>
              <a:rPr lang="en-US" sz="2400" baseline="0" dirty="0"/>
              <a:t>t in support</a:t>
            </a:r>
            <a:endParaRPr lang="en-US" sz="2400" dirty="0"/>
          </a:p>
          <a:p>
            <a:pPr lvl="1"/>
            <a:r>
              <a:rPr lang="en-US" sz="2400" dirty="0" err="1"/>
              <a:t>CephFS</a:t>
            </a:r>
            <a:endParaRPr lang="en-US" sz="2400" dirty="0"/>
          </a:p>
          <a:p>
            <a:pPr lvl="1"/>
            <a:r>
              <a:rPr lang="en-US" sz="2400" dirty="0"/>
              <a:t>Google (GCE </a:t>
            </a:r>
            <a:r>
              <a:rPr lang="en-US" sz="2400" dirty="0" err="1"/>
              <a:t>PersistentDisk</a:t>
            </a:r>
            <a:r>
              <a:rPr lang="en-US" sz="2400" dirty="0"/>
              <a:t>)</a:t>
            </a:r>
          </a:p>
          <a:p>
            <a:pPr lvl="1"/>
            <a:r>
              <a:rPr lang="en-US" sz="2400" dirty="0"/>
              <a:t>AWS (</a:t>
            </a:r>
            <a:r>
              <a:rPr lang="en-US" sz="2400" dirty="0" err="1"/>
              <a:t>ElasticBlockStore</a:t>
            </a:r>
            <a:r>
              <a:rPr lang="en-US" sz="2400" dirty="0"/>
              <a:t>)</a:t>
            </a:r>
          </a:p>
          <a:p>
            <a:pPr lvl="1"/>
            <a:r>
              <a:rPr lang="en-US" sz="2400" dirty="0"/>
              <a:t>Azure (</a:t>
            </a:r>
            <a:r>
              <a:rPr lang="en-US" sz="2400" dirty="0" err="1"/>
              <a:t>Azurefile</a:t>
            </a:r>
            <a:r>
              <a:rPr lang="en-US" sz="2400" dirty="0"/>
              <a:t>, </a:t>
            </a:r>
            <a:r>
              <a:rPr lang="en-US" sz="2400" dirty="0" err="1"/>
              <a:t>AzureDisk</a:t>
            </a:r>
            <a:r>
              <a:rPr lang="en-US" sz="2400" dirty="0"/>
              <a:t>)</a:t>
            </a:r>
          </a:p>
          <a:p>
            <a:pPr lvl="1"/>
            <a:r>
              <a:rPr lang="en-US" sz="2400" dirty="0"/>
              <a:t>Cinder</a:t>
            </a:r>
          </a:p>
          <a:p>
            <a:pPr lvl="1"/>
            <a:r>
              <a:rPr lang="en-US" sz="2400" dirty="0"/>
              <a:t>FC</a:t>
            </a:r>
          </a:p>
          <a:p>
            <a:pPr lvl="1"/>
            <a:r>
              <a:rPr lang="en-US" sz="2400" dirty="0" err="1"/>
              <a:t>FlexVolume</a:t>
            </a:r>
            <a:endParaRPr lang="en-US" sz="2400" dirty="0"/>
          </a:p>
          <a:p>
            <a:pPr lvl="1"/>
            <a:r>
              <a:rPr lang="en-US" sz="2400" dirty="0" err="1"/>
              <a:t>Flocker</a:t>
            </a:r>
            <a:endParaRPr lang="en-US" sz="2400" dirty="0"/>
          </a:p>
          <a:p>
            <a:pPr lvl="1"/>
            <a:r>
              <a:rPr lang="en-US" sz="2400" dirty="0"/>
              <a:t>iSCSI</a:t>
            </a:r>
          </a:p>
          <a:p>
            <a:pPr lvl="1"/>
            <a:r>
              <a:rPr lang="en-US" sz="2400" dirty="0" err="1"/>
              <a:t>Quobyte</a:t>
            </a:r>
            <a:endParaRPr lang="en-US" sz="2400" dirty="0"/>
          </a:p>
          <a:p>
            <a:pPr lvl="1"/>
            <a:r>
              <a:rPr lang="en-US" sz="2400" dirty="0" err="1"/>
              <a:t>VspherVolume</a:t>
            </a:r>
            <a:endParaRPr lang="en-US" sz="2400" dirty="0"/>
          </a:p>
          <a:p>
            <a:pPr lvl="1"/>
            <a:r>
              <a:rPr lang="en-US" sz="2400" dirty="0"/>
              <a:t>Etc.</a:t>
            </a:r>
          </a:p>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28</a:t>
            </a:fld>
            <a:endParaRPr lang="en-US" dirty="0"/>
          </a:p>
        </p:txBody>
      </p:sp>
    </p:spTree>
    <p:extLst>
      <p:ext uri="{BB962C8B-B14F-4D97-AF65-F5344CB8AC3E}">
        <p14:creationId xmlns:p14="http://schemas.microsoft.com/office/powerpoint/2010/main" val="31591970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38A2F8-54F1-AB4E-B8B5-B1130F7515F8}" type="slidenum">
              <a:rPr lang="en-US" smtClean="0"/>
              <a:t>29</a:t>
            </a:fld>
            <a:endParaRPr lang="en-US" dirty="0"/>
          </a:p>
        </p:txBody>
      </p:sp>
    </p:spTree>
    <p:extLst>
      <p:ext uri="{BB962C8B-B14F-4D97-AF65-F5344CB8AC3E}">
        <p14:creationId xmlns:p14="http://schemas.microsoft.com/office/powerpoint/2010/main" val="385682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8BA3BF18-7C9C-4C46-A0F2-ED2945D075CF}" type="slidenum">
              <a:rPr lang="en-US" smtClean="0"/>
              <a:t>5</a:t>
            </a:fld>
            <a:endParaRPr lang="en-US" dirty="0"/>
          </a:p>
        </p:txBody>
      </p:sp>
    </p:spTree>
    <p:extLst>
      <p:ext uri="{BB962C8B-B14F-4D97-AF65-F5344CB8AC3E}">
        <p14:creationId xmlns:p14="http://schemas.microsoft.com/office/powerpoint/2010/main" val="1680210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6</a:t>
            </a:fld>
            <a:endParaRPr lang="en-US" dirty="0"/>
          </a:p>
        </p:txBody>
      </p:sp>
    </p:spTree>
    <p:extLst>
      <p:ext uri="{BB962C8B-B14F-4D97-AF65-F5344CB8AC3E}">
        <p14:creationId xmlns:p14="http://schemas.microsoft.com/office/powerpoint/2010/main" val="253191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7</a:t>
            </a:fld>
            <a:endParaRPr lang="en-US" dirty="0"/>
          </a:p>
        </p:txBody>
      </p:sp>
    </p:spTree>
    <p:extLst>
      <p:ext uri="{BB962C8B-B14F-4D97-AF65-F5344CB8AC3E}">
        <p14:creationId xmlns:p14="http://schemas.microsoft.com/office/powerpoint/2010/main" val="469083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8</a:t>
            </a:fld>
            <a:endParaRPr lang="en-US" dirty="0"/>
          </a:p>
        </p:txBody>
      </p:sp>
    </p:spTree>
    <p:extLst>
      <p:ext uri="{BB962C8B-B14F-4D97-AF65-F5344CB8AC3E}">
        <p14:creationId xmlns:p14="http://schemas.microsoft.com/office/powerpoint/2010/main" val="125913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0"/>
          </p:nvPr>
        </p:nvSpPr>
        <p:spPr/>
        <p:txBody>
          <a:bodyPr/>
          <a:lstStyle/>
          <a:p>
            <a:fld id="{8BA3BF18-7C9C-4C46-A0F2-ED2945D075CF}" type="slidenum">
              <a:rPr lang="en-US" smtClean="0"/>
              <a:t>9</a:t>
            </a:fld>
            <a:endParaRPr lang="en-US"/>
          </a:p>
        </p:txBody>
      </p:sp>
    </p:spTree>
    <p:extLst>
      <p:ext uri="{BB962C8B-B14F-4D97-AF65-F5344CB8AC3E}">
        <p14:creationId xmlns:p14="http://schemas.microsoft.com/office/powerpoint/2010/main" val="256816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dirty="0"/>
              <a:t>© Copyright IBM Corporation 2016</a:t>
            </a:r>
          </a:p>
        </p:txBody>
      </p:sp>
      <p:sp>
        <p:nvSpPr>
          <p:cNvPr id="5" name="Slide Number Placeholder 4"/>
          <p:cNvSpPr>
            <a:spLocks noGrp="1"/>
          </p:cNvSpPr>
          <p:nvPr>
            <p:ph type="sldNum" sz="quarter" idx="11"/>
          </p:nvPr>
        </p:nvSpPr>
        <p:spPr/>
        <p:txBody>
          <a:bodyPr/>
          <a:lstStyle/>
          <a:p>
            <a:pPr>
              <a:defRPr/>
            </a:pPr>
            <a:fld id="{45275DD5-0764-482C-9A5A-1DB6DE378BB8}" type="slidenum">
              <a:rPr lang="en-US" smtClean="0"/>
              <a:pPr>
                <a:defRPr/>
              </a:pPr>
              <a:t>10</a:t>
            </a:fld>
            <a:endParaRPr lang="en-US" dirty="0"/>
          </a:p>
        </p:txBody>
      </p:sp>
    </p:spTree>
    <p:extLst>
      <p:ext uri="{BB962C8B-B14F-4D97-AF65-F5344CB8AC3E}">
        <p14:creationId xmlns:p14="http://schemas.microsoft.com/office/powerpoint/2010/main" val="3153506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938A2F8-54F1-AB4E-B8B5-B1130F7515F8}" type="slidenum">
              <a:rPr lang="en-US" smtClean="0"/>
              <a:t>13</a:t>
            </a:fld>
            <a:endParaRPr lang="en-US" dirty="0"/>
          </a:p>
        </p:txBody>
      </p:sp>
    </p:spTree>
    <p:extLst>
      <p:ext uri="{BB962C8B-B14F-4D97-AF65-F5344CB8AC3E}">
        <p14:creationId xmlns:p14="http://schemas.microsoft.com/office/powerpoint/2010/main" val="3885531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a:xfrm>
            <a:off x="3884613" y="8685213"/>
            <a:ext cx="2971800" cy="458787"/>
          </a:xfrm>
          <a:prstGeom prst="rect">
            <a:avLst/>
          </a:prstGeom>
        </p:spPr>
        <p:txBody>
          <a:bodyPr/>
          <a:lstStyle/>
          <a:p>
            <a:pPr marL="0" marR="0" lvl="0" indent="0" algn="l" defTabSz="914400" rtl="0" eaLnBrk="1" fontAlgn="auto" latinLnBrk="0" hangingPunct="0">
              <a:lnSpc>
                <a:spcPct val="100000"/>
              </a:lnSpc>
              <a:spcBef>
                <a:spcPts val="0"/>
              </a:spcBef>
              <a:spcAft>
                <a:spcPts val="0"/>
              </a:spcAft>
              <a:buClrTx/>
              <a:buSzTx/>
              <a:buFontTx/>
              <a:buNone/>
              <a:tabLst/>
              <a:defRPr/>
            </a:pPr>
            <a:fld id="{0529C4E9-9815-2C4B-8773-F08204D37298}" type="slidenum">
              <a:rPr kumimoji="0" lang="en-US" sz="1800" b="0" i="0" u="none" strike="noStrike" kern="0" cap="none" spc="0" normalizeH="0" baseline="0" noProof="0" smtClean="0">
                <a:ln>
                  <a:noFill/>
                </a:ln>
                <a:solidFill>
                  <a:srgbClr val="000000"/>
                </a:solidFill>
                <a:effectLst/>
                <a:uLnTx/>
                <a:uFillTx/>
                <a:latin typeface="Calibri"/>
                <a:sym typeface="Calibri"/>
              </a:rPr>
              <a:pPr marL="0" marR="0" lvl="0" indent="0" algn="l" defTabSz="914400" rtl="0" eaLnBrk="1" fontAlgn="auto" latinLnBrk="0" hangingPunct="0">
                <a:lnSpc>
                  <a:spcPct val="100000"/>
                </a:lnSpc>
                <a:spcBef>
                  <a:spcPts val="0"/>
                </a:spcBef>
                <a:spcAft>
                  <a:spcPts val="0"/>
                </a:spcAft>
                <a:buClrTx/>
                <a:buSzTx/>
                <a:buFontTx/>
                <a:buNone/>
                <a:tabLst/>
                <a:defRPr/>
              </a:pPr>
              <a:t>22</a:t>
            </a:fld>
            <a:endParaRPr kumimoji="0" lang="en-US" sz="1800" b="0" i="0" u="none" strike="noStrike" kern="0" cap="none" spc="0" normalizeH="0" baseline="0" noProof="0" dirty="0">
              <a:ln>
                <a:noFill/>
              </a:ln>
              <a:solidFill>
                <a:srgbClr val="000000"/>
              </a:solidFill>
              <a:effectLst/>
              <a:uLnTx/>
              <a:uFillTx/>
              <a:latin typeface="Calibri"/>
              <a:sym typeface="Calibri"/>
            </a:endParaRPr>
          </a:p>
        </p:txBody>
      </p:sp>
    </p:spTree>
    <p:extLst>
      <p:ext uri="{BB962C8B-B14F-4D97-AF65-F5344CB8AC3E}">
        <p14:creationId xmlns:p14="http://schemas.microsoft.com/office/powerpoint/2010/main" val="22676911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Rectangle 4"/>
          <p:cNvSpPr/>
          <p:nvPr userDrawn="1"/>
        </p:nvSpPr>
        <p:spPr>
          <a:xfrm>
            <a:off x="0" y="0"/>
            <a:ext cx="14630400"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45843" tIns="72922" rIns="145843" bIns="72922" rtlCol="0" anchor="ctr"/>
          <a:lstStyle/>
          <a:p>
            <a:pPr algn="ctr" defTabSz="728758"/>
            <a:endParaRPr lang="en-US" sz="2880" b="0" i="0" dirty="0">
              <a:solidFill>
                <a:srgbClr val="FFFFFF"/>
              </a:solidFill>
              <a:latin typeface="IBM Plex Sans Regular" charset="0"/>
            </a:endParaRPr>
          </a:p>
        </p:txBody>
      </p:sp>
      <p:sp>
        <p:nvSpPr>
          <p:cNvPr id="6" name="Slide Number Placeholder 5"/>
          <p:cNvSpPr>
            <a:spLocks noGrp="1"/>
          </p:cNvSpPr>
          <p:nvPr>
            <p:ph type="sldNum" sz="quarter" idx="12"/>
          </p:nvPr>
        </p:nvSpPr>
        <p:spPr/>
        <p:txBody>
          <a:bodyPr/>
          <a:lstStyle/>
          <a:p>
            <a:fld id="{E9549862-13E2-C34D-815E-8545BD36FC59}" type="slidenum">
              <a:rPr lang="en-US" smtClean="0">
                <a:solidFill>
                  <a:srgbClr val="6D7777"/>
                </a:solidFill>
              </a:rPr>
              <a:pPr/>
              <a:t>‹#›</a:t>
            </a:fld>
            <a:endParaRPr lang="en-US" dirty="0">
              <a:solidFill>
                <a:srgbClr val="6D7777"/>
              </a:solidFill>
            </a:endParaRPr>
          </a:p>
        </p:txBody>
      </p:sp>
      <p:sp>
        <p:nvSpPr>
          <p:cNvPr id="2" name="Title 1"/>
          <p:cNvSpPr>
            <a:spLocks noGrp="1"/>
          </p:cNvSpPr>
          <p:nvPr>
            <p:ph type="ctrTitle"/>
          </p:nvPr>
        </p:nvSpPr>
        <p:spPr>
          <a:xfrm>
            <a:off x="406631" y="3441984"/>
            <a:ext cx="9496213" cy="1482275"/>
          </a:xfrm>
        </p:spPr>
        <p:txBody>
          <a:bodyPr anchor="b" anchorCtr="0">
            <a:noAutofit/>
          </a:bodyPr>
          <a:lstStyle>
            <a:lvl1pPr algn="l">
              <a:lnSpc>
                <a:spcPct val="85000"/>
              </a:lnSpc>
              <a:defRPr sz="544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406402" y="4951778"/>
            <a:ext cx="9509760" cy="1037014"/>
          </a:xfrm>
        </p:spPr>
        <p:txBody>
          <a:bodyPr tIns="0"/>
          <a:lstStyle>
            <a:lvl1pPr marL="0" indent="0" algn="l">
              <a:buNone/>
              <a:defRPr>
                <a:solidFill>
                  <a:schemeClr val="accent6"/>
                </a:solidFill>
              </a:defRPr>
            </a:lvl1pPr>
            <a:lvl2pPr marL="728758" indent="0" algn="ctr">
              <a:buNone/>
              <a:defRPr>
                <a:solidFill>
                  <a:schemeClr val="tx1">
                    <a:tint val="75000"/>
                  </a:schemeClr>
                </a:solidFill>
              </a:defRPr>
            </a:lvl2pPr>
            <a:lvl3pPr marL="1457856" indent="0" algn="ctr">
              <a:buNone/>
              <a:defRPr>
                <a:solidFill>
                  <a:schemeClr val="tx1">
                    <a:tint val="75000"/>
                  </a:schemeClr>
                </a:solidFill>
              </a:defRPr>
            </a:lvl3pPr>
            <a:lvl4pPr marL="2186726" indent="0" algn="ctr">
              <a:buNone/>
              <a:defRPr>
                <a:solidFill>
                  <a:schemeClr val="tx1">
                    <a:tint val="75000"/>
                  </a:schemeClr>
                </a:solidFill>
              </a:defRPr>
            </a:lvl4pPr>
            <a:lvl5pPr marL="2915710" indent="0" algn="ctr">
              <a:buNone/>
              <a:defRPr>
                <a:solidFill>
                  <a:schemeClr val="tx1">
                    <a:tint val="75000"/>
                  </a:schemeClr>
                </a:solidFill>
              </a:defRPr>
            </a:lvl5pPr>
            <a:lvl6pPr marL="3644467" indent="0" algn="ctr">
              <a:buNone/>
              <a:defRPr>
                <a:solidFill>
                  <a:schemeClr val="tx1">
                    <a:tint val="75000"/>
                  </a:schemeClr>
                </a:solidFill>
              </a:defRPr>
            </a:lvl6pPr>
            <a:lvl7pPr marL="4373266" indent="0" algn="ctr">
              <a:buNone/>
              <a:defRPr>
                <a:solidFill>
                  <a:schemeClr val="tx1">
                    <a:tint val="75000"/>
                  </a:schemeClr>
                </a:solidFill>
              </a:defRPr>
            </a:lvl7pPr>
            <a:lvl8pPr marL="5102269" indent="0" algn="ctr">
              <a:buNone/>
              <a:defRPr>
                <a:solidFill>
                  <a:schemeClr val="tx1">
                    <a:tint val="75000"/>
                  </a:schemeClr>
                </a:solidFill>
              </a:defRPr>
            </a:lvl8pPr>
            <a:lvl9pPr marL="5831171" indent="0" algn="ctr">
              <a:buNone/>
              <a:defRPr>
                <a:solidFill>
                  <a:schemeClr val="tx1">
                    <a:tint val="75000"/>
                  </a:schemeClr>
                </a:solidFill>
              </a:defRPr>
            </a:lvl9pPr>
          </a:lstStyle>
          <a:p>
            <a:r>
              <a:rPr lang="en-US" dirty="0"/>
              <a:t>Click to edit Master subtitle style</a:t>
            </a:r>
          </a:p>
        </p:txBody>
      </p:sp>
      <p:pic>
        <p:nvPicPr>
          <p:cNvPr id="8" name="Picture 7" descr="title slide-graphic image.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847445" y="0"/>
            <a:ext cx="4796502" cy="8229600"/>
          </a:xfrm>
          <a:prstGeom prst="rect">
            <a:avLst/>
          </a:prstGeom>
        </p:spPr>
      </p:pic>
      <p:pic>
        <p:nvPicPr>
          <p:cNvPr id="9" name="Picture 8" descr="ibm logo-white-rotated.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3505510" y="741849"/>
            <a:ext cx="393374" cy="1001685"/>
          </a:xfrm>
          <a:prstGeom prst="rect">
            <a:avLst/>
          </a:prstGeom>
        </p:spPr>
      </p:pic>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
        <p:nvSpPr>
          <p:cNvPr id="5" name="Content Placeholder 4"/>
          <p:cNvSpPr>
            <a:spLocks noGrp="1"/>
          </p:cNvSpPr>
          <p:nvPr>
            <p:ph sz="quarter" idx="11"/>
          </p:nvPr>
        </p:nvSpPr>
        <p:spPr>
          <a:xfrm>
            <a:off x="468946" y="1443707"/>
            <a:ext cx="13064176" cy="6096082"/>
          </a:xfrm>
        </p:spPr>
        <p:txBody>
          <a:bodyPr/>
          <a:lstStyle>
            <a:lvl2pPr marL="635237" indent="-253078">
              <a:buClr>
                <a:schemeClr val="tx1"/>
              </a:buClr>
              <a:buSzPct val="90000"/>
              <a:buFont typeface=".AppleSystemUIFont" charset="-120"/>
              <a:buChar char="–"/>
              <a:defRPr/>
            </a:lvl2pPr>
            <a:lvl3pPr marL="946506" indent="-275939">
              <a:buFont typeface="LucidaGrande" charset="0"/>
              <a:buChar char="-"/>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686008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Notic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sp>
        <p:nvSpPr>
          <p:cNvPr id="10" name="Text Placeholder 9"/>
          <p:cNvSpPr>
            <a:spLocks noGrp="1"/>
          </p:cNvSpPr>
          <p:nvPr>
            <p:ph type="body" sz="quarter" idx="12" hasCustomPrompt="1"/>
          </p:nvPr>
        </p:nvSpPr>
        <p:spPr>
          <a:xfrm>
            <a:off x="465138" y="1427163"/>
            <a:ext cx="13074650" cy="6129337"/>
          </a:xfrm>
        </p:spPr>
        <p:txBody>
          <a:bodyPr anchor="ctr" anchorCtr="0"/>
          <a:lstStyle>
            <a:lvl1pPr algn="ctr">
              <a:defRPr baseline="0"/>
            </a:lvl1pPr>
          </a:lstStyle>
          <a:p>
            <a:pPr lvl="0"/>
            <a:r>
              <a:rPr lang="en-US" dirty="0"/>
              <a:t>This presentation is intended for an IBM internal audience only. </a:t>
            </a:r>
          </a:p>
        </p:txBody>
      </p:sp>
    </p:spTree>
    <p:extLst>
      <p:ext uri="{BB962C8B-B14F-4D97-AF65-F5344CB8AC3E}">
        <p14:creationId xmlns:p14="http://schemas.microsoft.com/office/powerpoint/2010/main" val="767233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B190E6CD-E138-464C-B4CC-94C5BAA17650}" type="slidenum">
              <a:rPr lang="en-US" smtClean="0"/>
              <a:t>‹#›</a:t>
            </a:fld>
            <a:endParaRPr lang="en-US"/>
          </a:p>
        </p:txBody>
      </p:sp>
    </p:spTree>
    <p:extLst>
      <p:ext uri="{BB962C8B-B14F-4D97-AF65-F5344CB8AC3E}">
        <p14:creationId xmlns:p14="http://schemas.microsoft.com/office/powerpoint/2010/main" val="3076095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9292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7319" y="1404519"/>
            <a:ext cx="6811428" cy="6441644"/>
          </a:xfrm>
        </p:spPr>
        <p:txBody>
          <a:bodyPr/>
          <a:lstStyle>
            <a:lvl4pPr marL="815981" indent="0">
              <a:buNone/>
              <a:defRPr/>
            </a:lvl4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7410796" y="1404519"/>
            <a:ext cx="6811428" cy="6441644"/>
          </a:xfrm>
        </p:spPr>
        <p:txBody>
          <a:bodyPr/>
          <a:lstStyle>
            <a:lvl4pPr marL="815981" indent="0">
              <a:buNone/>
              <a:defRPr/>
            </a:lvl4pPr>
          </a:lstStyle>
          <a:p>
            <a:pPr lvl="0"/>
            <a:r>
              <a:rPr lang="en-US"/>
              <a:t>Click to edit Master text styles</a:t>
            </a:r>
          </a:p>
          <a:p>
            <a:pPr lvl="1"/>
            <a:r>
              <a:rPr lang="en-US"/>
              <a:t>Second level</a:t>
            </a:r>
          </a:p>
          <a:p>
            <a:pPr lvl="2"/>
            <a:r>
              <a:rPr lang="en-US"/>
              <a:t>Third level</a:t>
            </a:r>
          </a:p>
        </p:txBody>
      </p:sp>
      <p:sp>
        <p:nvSpPr>
          <p:cNvPr id="5" name="Rectangle 10"/>
          <p:cNvSpPr>
            <a:spLocks noGrp="1" noChangeArrowheads="1"/>
          </p:cNvSpPr>
          <p:nvPr>
            <p:ph type="sldNum" sz="quarter" idx="10"/>
          </p:nvPr>
        </p:nvSpPr>
        <p:spPr>
          <a:ln/>
        </p:spPr>
        <p:txBody>
          <a:bodyPr/>
          <a:lstStyle>
            <a:lvl1pPr>
              <a:defRPr/>
            </a:lvl1pPr>
          </a:lstStyle>
          <a:p>
            <a:fld id="{E8359583-1EED-4922-A418-1E47EE6B1019}" type="slidenum">
              <a:rPr lang="en-US" smtClean="0"/>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r>
              <a:rPr lang="en-US"/>
              <a:t>© Copyright IBM Corporation 2017</a:t>
            </a:r>
          </a:p>
        </p:txBody>
      </p:sp>
    </p:spTree>
    <p:extLst>
      <p:ext uri="{BB962C8B-B14F-4D97-AF65-F5344CB8AC3E}">
        <p14:creationId xmlns:p14="http://schemas.microsoft.com/office/powerpoint/2010/main" val="100319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8946" y="72145"/>
            <a:ext cx="13064176" cy="1055048"/>
          </a:xfrm>
          <a:prstGeom prst="rect">
            <a:avLst/>
          </a:prstGeom>
        </p:spPr>
        <p:txBody>
          <a:bodyPr vert="horz" lIns="0" tIns="45576" rIns="91152"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469175" y="1442803"/>
            <a:ext cx="13429938" cy="6170426"/>
          </a:xfrm>
          <a:prstGeom prst="rect">
            <a:avLst/>
          </a:prstGeom>
        </p:spPr>
        <p:txBody>
          <a:bodyPr vert="horz" lIns="0" tIns="45576" rIns="91152" bIns="45576"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3659855" y="7729863"/>
            <a:ext cx="640614" cy="438150"/>
          </a:xfrm>
          <a:prstGeom prst="rect">
            <a:avLst/>
          </a:prstGeom>
        </p:spPr>
        <p:txBody>
          <a:bodyPr vert="horz" lIns="91152" tIns="45576" rIns="91152" bIns="45576" rtlCol="0" anchor="ctr"/>
          <a:lstStyle>
            <a:lvl1pPr algn="r">
              <a:defRPr sz="1440" b="0" i="0">
                <a:solidFill>
                  <a:schemeClr val="tx1"/>
                </a:solidFill>
                <a:latin typeface="IBM Plex Sans Regular" charset="0"/>
              </a:defRPr>
            </a:lvl1pPr>
          </a:lstStyle>
          <a:p>
            <a:pPr defTabSz="728758"/>
            <a:fld id="{E9549862-13E2-C34D-815E-8545BD36FC59}" type="slidenum">
              <a:rPr lang="en-US" smtClean="0">
                <a:solidFill>
                  <a:srgbClr val="6D7777"/>
                </a:solidFill>
              </a:rPr>
              <a:pPr defTabSz="728758"/>
              <a:t>‹#›</a:t>
            </a:fld>
            <a:endParaRPr lang="en-US" dirty="0">
              <a:solidFill>
                <a:srgbClr val="6D7777"/>
              </a:solidFill>
            </a:endParaRPr>
          </a:p>
        </p:txBody>
      </p:sp>
      <p:pic>
        <p:nvPicPr>
          <p:cNvPr id="9" name="Picture 8" descr="Content Slide, graphic far right corner.png"/>
          <p:cNvPicPr>
            <a:picLocks noChangeAspect="1"/>
          </p:cNvPicPr>
          <p:nvPr userDrawn="1"/>
        </p:nvPicPr>
        <p:blipFill>
          <a:blip r:embed="rId8" cstate="print">
            <a:alphaModFix amt="43000"/>
            <a:extLst>
              <a:ext uri="{28A0092B-C50C-407E-A947-70E740481C1C}">
                <a14:useLocalDpi xmlns:a14="http://schemas.microsoft.com/office/drawing/2010/main"/>
              </a:ext>
            </a:extLst>
          </a:blip>
          <a:stretch>
            <a:fillRect/>
          </a:stretch>
        </p:blipFill>
        <p:spPr>
          <a:xfrm>
            <a:off x="13586162" y="23"/>
            <a:ext cx="1057789" cy="2099733"/>
          </a:xfrm>
          <a:prstGeom prst="rect">
            <a:avLst/>
          </a:prstGeom>
        </p:spPr>
      </p:pic>
    </p:spTree>
    <p:extLst>
      <p:ext uri="{BB962C8B-B14F-4D97-AF65-F5344CB8AC3E}">
        <p14:creationId xmlns:p14="http://schemas.microsoft.com/office/powerpoint/2010/main" val="2079331310"/>
      </p:ext>
    </p:extLst>
  </p:cSld>
  <p:clrMap bg1="lt1" tx1="dk1" bg2="lt2" tx2="dk2" accent1="accent1" accent2="accent2" accent3="accent3" accent4="accent4" accent5="accent5" accent6="accent6" hlink="hlink" folHlink="folHlink"/>
  <p:sldLayoutIdLst>
    <p:sldLayoutId id="2147483682" r:id="rId1"/>
    <p:sldLayoutId id="2147483695" r:id="rId2"/>
    <p:sldLayoutId id="2147483696" r:id="rId3"/>
    <p:sldLayoutId id="2147483697" r:id="rId4"/>
    <p:sldLayoutId id="2147483698" r:id="rId5"/>
    <p:sldLayoutId id="2147483699" r:id="rId6"/>
  </p:sldLayoutIdLst>
  <p:hf hdr="0" ftr="0" dt="0"/>
  <p:txStyles>
    <p:titleStyle>
      <a:lvl1pPr algn="l" defTabSz="728758" rtl="0" eaLnBrk="1" latinLnBrk="0" hangingPunct="1">
        <a:lnSpc>
          <a:spcPct val="85000"/>
        </a:lnSpc>
        <a:spcBef>
          <a:spcPct val="0"/>
        </a:spcBef>
        <a:buNone/>
        <a:defRPr sz="4480" b="0" i="0" kern="1200">
          <a:solidFill>
            <a:schemeClr val="accent4"/>
          </a:solidFill>
          <a:latin typeface="IBM Plex Sans Regular" charset="0"/>
          <a:ea typeface="+mj-ea"/>
          <a:cs typeface="+mj-cs"/>
        </a:defRPr>
      </a:lvl1pPr>
    </p:titleStyle>
    <p:bodyStyle>
      <a:lvl1pPr marL="0" indent="0" algn="l" defTabSz="728758" rtl="0" eaLnBrk="1" latinLnBrk="0" hangingPunct="1">
        <a:spcBef>
          <a:spcPts val="960"/>
        </a:spcBef>
        <a:buClr>
          <a:schemeClr val="tx1"/>
        </a:buClr>
        <a:buFontTx/>
        <a:buNone/>
        <a:defRPr sz="3200" b="0" i="0" kern="1200">
          <a:solidFill>
            <a:srgbClr val="595959"/>
          </a:solidFill>
          <a:latin typeface="IBM Plex Sans Regular" charset="0"/>
          <a:ea typeface="+mn-ea"/>
          <a:cs typeface="+mn-cs"/>
        </a:defRPr>
      </a:lvl1pPr>
      <a:lvl2pPr marL="635237" indent="-253078" algn="l" defTabSz="728758" rtl="0" eaLnBrk="1" latinLnBrk="0" hangingPunct="1">
        <a:spcBef>
          <a:spcPts val="960"/>
        </a:spcBef>
        <a:buClr>
          <a:schemeClr val="accent5"/>
        </a:buClr>
        <a:buFont typeface="Arial"/>
        <a:buChar char="•"/>
        <a:defRPr sz="2880" b="0" i="0" kern="1200">
          <a:solidFill>
            <a:srgbClr val="595959"/>
          </a:solidFill>
          <a:latin typeface="IBM Plex Sans Regular" charset="0"/>
          <a:ea typeface="+mn-ea"/>
          <a:cs typeface="+mn-cs"/>
        </a:defRPr>
      </a:lvl2pPr>
      <a:lvl3pPr marL="946506" indent="-275939" algn="l" defTabSz="728758" rtl="0" eaLnBrk="1" latinLnBrk="0" hangingPunct="1">
        <a:spcBef>
          <a:spcPts val="960"/>
        </a:spcBef>
        <a:buClr>
          <a:schemeClr val="tx1"/>
        </a:buClr>
        <a:buFont typeface="Lucida Grande"/>
        <a:buChar char="–"/>
        <a:defRPr sz="2560" b="0" i="0" kern="1200">
          <a:solidFill>
            <a:srgbClr val="595959"/>
          </a:solidFill>
          <a:latin typeface="IBM Plex Sans Regular" charset="0"/>
          <a:ea typeface="+mn-ea"/>
          <a:cs typeface="+mn-cs"/>
        </a:defRPr>
      </a:lvl3pPr>
      <a:lvl4pPr marL="1424952" indent="-478333" algn="l" defTabSz="728758" rtl="0" eaLnBrk="1" latinLnBrk="0" hangingPunct="1">
        <a:spcBef>
          <a:spcPts val="960"/>
        </a:spcBef>
        <a:buClr>
          <a:schemeClr val="tx1"/>
        </a:buClr>
        <a:buFont typeface="Lucida Grande"/>
        <a:buChar char="–"/>
        <a:defRPr sz="2240" b="0" i="0" kern="1200">
          <a:solidFill>
            <a:srgbClr val="595959"/>
          </a:solidFill>
          <a:latin typeface="IBM Plex Sans Regular" charset="0"/>
          <a:ea typeface="+mn-ea"/>
          <a:cs typeface="+mn-cs"/>
        </a:defRPr>
      </a:lvl4pPr>
      <a:lvl5pPr marL="1713360" indent="-288525" algn="l" defTabSz="728758" rtl="0" eaLnBrk="1" latinLnBrk="0" hangingPunct="1">
        <a:spcBef>
          <a:spcPts val="960"/>
        </a:spcBef>
        <a:buClr>
          <a:schemeClr val="tx1"/>
        </a:buClr>
        <a:buFont typeface="Lucida Grande"/>
        <a:buChar char="–"/>
        <a:defRPr sz="2240" b="0" i="0" kern="1200">
          <a:solidFill>
            <a:srgbClr val="595959"/>
          </a:solidFill>
          <a:latin typeface="IBM Plex Sans Regular" charset="0"/>
          <a:ea typeface="+mn-ea"/>
          <a:cs typeface="+mn-cs"/>
        </a:defRPr>
      </a:lvl5pPr>
      <a:lvl6pPr marL="4008845" indent="-364378" algn="l" defTabSz="728758" rtl="0" eaLnBrk="1" latinLnBrk="0" hangingPunct="1">
        <a:spcBef>
          <a:spcPct val="20000"/>
        </a:spcBef>
        <a:buFont typeface="Arial"/>
        <a:buChar char="•"/>
        <a:defRPr sz="3200" kern="1200">
          <a:solidFill>
            <a:schemeClr val="tx1"/>
          </a:solidFill>
          <a:latin typeface="+mn-lt"/>
          <a:ea typeface="+mn-ea"/>
          <a:cs typeface="+mn-cs"/>
        </a:defRPr>
      </a:lvl6pPr>
      <a:lvl7pPr marL="4737830" indent="-364378" algn="l" defTabSz="728758" rtl="0" eaLnBrk="1" latinLnBrk="0" hangingPunct="1">
        <a:spcBef>
          <a:spcPct val="20000"/>
        </a:spcBef>
        <a:buFont typeface="Arial"/>
        <a:buChar char="•"/>
        <a:defRPr sz="3200" kern="1200">
          <a:solidFill>
            <a:schemeClr val="tx1"/>
          </a:solidFill>
          <a:latin typeface="+mn-lt"/>
          <a:ea typeface="+mn-ea"/>
          <a:cs typeface="+mn-cs"/>
        </a:defRPr>
      </a:lvl7pPr>
      <a:lvl8pPr marL="5466702" indent="-364378" algn="l" defTabSz="728758" rtl="0" eaLnBrk="1" latinLnBrk="0" hangingPunct="1">
        <a:spcBef>
          <a:spcPct val="20000"/>
        </a:spcBef>
        <a:buFont typeface="Arial"/>
        <a:buChar char="•"/>
        <a:defRPr sz="3200" kern="1200">
          <a:solidFill>
            <a:schemeClr val="tx1"/>
          </a:solidFill>
          <a:latin typeface="+mn-lt"/>
          <a:ea typeface="+mn-ea"/>
          <a:cs typeface="+mn-cs"/>
        </a:defRPr>
      </a:lvl8pPr>
      <a:lvl9pPr marL="6195613" indent="-364378" algn="l" defTabSz="728758" rtl="0" eaLnBrk="1" latinLnBrk="0" hangingPunct="1">
        <a:spcBef>
          <a:spcPct val="20000"/>
        </a:spcBef>
        <a:buFont typeface="Arial"/>
        <a:buChar char="•"/>
        <a:defRPr sz="3200" kern="1200">
          <a:solidFill>
            <a:schemeClr val="tx1"/>
          </a:solidFill>
          <a:latin typeface="+mn-lt"/>
          <a:ea typeface="+mn-ea"/>
          <a:cs typeface="+mn-cs"/>
        </a:defRPr>
      </a:lvl9pPr>
    </p:bodyStyle>
    <p:otherStyle>
      <a:defPPr>
        <a:defRPr lang="en-US"/>
      </a:defPPr>
      <a:lvl1pPr marL="0" algn="l" defTabSz="728758" rtl="0" eaLnBrk="1" latinLnBrk="0" hangingPunct="1">
        <a:defRPr sz="2880" kern="1200">
          <a:solidFill>
            <a:schemeClr val="tx1"/>
          </a:solidFill>
          <a:latin typeface="+mn-lt"/>
          <a:ea typeface="+mn-ea"/>
          <a:cs typeface="+mn-cs"/>
        </a:defRPr>
      </a:lvl1pPr>
      <a:lvl2pPr marL="728758" algn="l" defTabSz="728758" rtl="0" eaLnBrk="1" latinLnBrk="0" hangingPunct="1">
        <a:defRPr sz="2880" kern="1200">
          <a:solidFill>
            <a:schemeClr val="tx1"/>
          </a:solidFill>
          <a:latin typeface="+mn-lt"/>
          <a:ea typeface="+mn-ea"/>
          <a:cs typeface="+mn-cs"/>
        </a:defRPr>
      </a:lvl2pPr>
      <a:lvl3pPr marL="1457856" algn="l" defTabSz="728758" rtl="0" eaLnBrk="1" latinLnBrk="0" hangingPunct="1">
        <a:defRPr sz="2880" kern="1200">
          <a:solidFill>
            <a:schemeClr val="tx1"/>
          </a:solidFill>
          <a:latin typeface="+mn-lt"/>
          <a:ea typeface="+mn-ea"/>
          <a:cs typeface="+mn-cs"/>
        </a:defRPr>
      </a:lvl3pPr>
      <a:lvl4pPr marL="2186726" algn="l" defTabSz="728758" rtl="0" eaLnBrk="1" latinLnBrk="0" hangingPunct="1">
        <a:defRPr sz="2880" kern="1200">
          <a:solidFill>
            <a:schemeClr val="tx1"/>
          </a:solidFill>
          <a:latin typeface="+mn-lt"/>
          <a:ea typeface="+mn-ea"/>
          <a:cs typeface="+mn-cs"/>
        </a:defRPr>
      </a:lvl4pPr>
      <a:lvl5pPr marL="2915710" algn="l" defTabSz="728758" rtl="0" eaLnBrk="1" latinLnBrk="0" hangingPunct="1">
        <a:defRPr sz="2880" kern="1200">
          <a:solidFill>
            <a:schemeClr val="tx1"/>
          </a:solidFill>
          <a:latin typeface="+mn-lt"/>
          <a:ea typeface="+mn-ea"/>
          <a:cs typeface="+mn-cs"/>
        </a:defRPr>
      </a:lvl5pPr>
      <a:lvl6pPr marL="3644467" algn="l" defTabSz="728758" rtl="0" eaLnBrk="1" latinLnBrk="0" hangingPunct="1">
        <a:defRPr sz="2880" kern="1200">
          <a:solidFill>
            <a:schemeClr val="tx1"/>
          </a:solidFill>
          <a:latin typeface="+mn-lt"/>
          <a:ea typeface="+mn-ea"/>
          <a:cs typeface="+mn-cs"/>
        </a:defRPr>
      </a:lvl6pPr>
      <a:lvl7pPr marL="4373266" algn="l" defTabSz="728758" rtl="0" eaLnBrk="1" latinLnBrk="0" hangingPunct="1">
        <a:defRPr sz="2880" kern="1200">
          <a:solidFill>
            <a:schemeClr val="tx1"/>
          </a:solidFill>
          <a:latin typeface="+mn-lt"/>
          <a:ea typeface="+mn-ea"/>
          <a:cs typeface="+mn-cs"/>
        </a:defRPr>
      </a:lvl7pPr>
      <a:lvl8pPr marL="5102269" algn="l" defTabSz="728758" rtl="0" eaLnBrk="1" latinLnBrk="0" hangingPunct="1">
        <a:defRPr sz="2880" kern="1200">
          <a:solidFill>
            <a:schemeClr val="tx1"/>
          </a:solidFill>
          <a:latin typeface="+mn-lt"/>
          <a:ea typeface="+mn-ea"/>
          <a:cs typeface="+mn-cs"/>
        </a:defRPr>
      </a:lvl8pPr>
      <a:lvl9pPr marL="5831171" algn="l" defTabSz="728758" rtl="0" eaLnBrk="1" latinLnBrk="0" hangingPunct="1">
        <a:defRPr sz="28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xoscale.ch/syslog/2016/07/26/container-orch/" TargetMode="External"/><Relationship Id="rId2" Type="http://schemas.openxmlformats.org/officeDocument/2006/relationships/hyperlink" Target="https://kubernetes.io/docs/tutorials/kubernetes-basics/" TargetMode="External"/><Relationship Id="rId1" Type="http://schemas.openxmlformats.org/officeDocument/2006/relationships/slideLayout" Target="../slideLayouts/slideLayout2.xml"/><Relationship Id="rId5" Type="http://schemas.openxmlformats.org/officeDocument/2006/relationships/hyperlink" Target="https://research.google.com/pubs/pub43438.html" TargetMode="External"/><Relationship Id="rId4" Type="http://schemas.openxmlformats.org/officeDocument/2006/relationships/hyperlink" Target="https://thenewstack.io/tns-research-present-state-container-orchestr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27.tiff"/><Relationship Id="rId13" Type="http://schemas.openxmlformats.org/officeDocument/2006/relationships/image" Target="../media/image32.png"/><Relationship Id="rId3" Type="http://schemas.openxmlformats.org/officeDocument/2006/relationships/image" Target="../media/image22.emf"/><Relationship Id="rId7" Type="http://schemas.openxmlformats.org/officeDocument/2006/relationships/image" Target="../media/image26.tiff"/><Relationship Id="rId12"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25.tiff"/><Relationship Id="rId11" Type="http://schemas.openxmlformats.org/officeDocument/2006/relationships/image" Target="../media/image30.png"/><Relationship Id="rId5" Type="http://schemas.openxmlformats.org/officeDocument/2006/relationships/image" Target="../media/image24.tiff"/><Relationship Id="rId10" Type="http://schemas.openxmlformats.org/officeDocument/2006/relationships/image" Target="../media/image29.png"/><Relationship Id="rId4" Type="http://schemas.openxmlformats.org/officeDocument/2006/relationships/image" Target="../media/image23.tiff"/><Relationship Id="rId9"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jpe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3.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39.png"/><Relationship Id="rId7" Type="http://schemas.openxmlformats.org/officeDocument/2006/relationships/image" Target="../media/image46.png"/><Relationship Id="rId2" Type="http://schemas.openxmlformats.org/officeDocument/2006/relationships/image" Target="../media/image40.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tiff"/></Relationships>
</file>

<file path=ppt/slides/_rels/slide34.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3.png"/><Relationship Id="rId11" Type="http://schemas.openxmlformats.org/officeDocument/2006/relationships/image" Target="../media/image48.tiff"/><Relationship Id="rId5" Type="http://schemas.openxmlformats.org/officeDocument/2006/relationships/image" Target="../media/image40.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image" Target="../media/image39.png"/><Relationship Id="rId7" Type="http://schemas.openxmlformats.org/officeDocument/2006/relationships/image" Target="../media/image45.png"/><Relationship Id="rId12" Type="http://schemas.openxmlformats.org/officeDocument/2006/relationships/image" Target="../media/image50.jpe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49.jpeg"/><Relationship Id="rId5" Type="http://schemas.openxmlformats.org/officeDocument/2006/relationships/image" Target="../media/image43.png"/><Relationship Id="rId10" Type="http://schemas.openxmlformats.org/officeDocument/2006/relationships/image" Target="../media/image48.tiff"/><Relationship Id="rId4" Type="http://schemas.openxmlformats.org/officeDocument/2006/relationships/image" Target="../media/image41.png"/><Relationship Id="rId9"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549862-13E2-C34D-815E-8545BD36FC59}" type="slidenum">
              <a:rPr lang="en-US" smtClean="0"/>
              <a:pPr/>
              <a:t>1</a:t>
            </a:fld>
            <a:endParaRPr lang="en-US" dirty="0"/>
          </a:p>
        </p:txBody>
      </p:sp>
      <p:sp>
        <p:nvSpPr>
          <p:cNvPr id="3" name="Title 2"/>
          <p:cNvSpPr>
            <a:spLocks noGrp="1"/>
          </p:cNvSpPr>
          <p:nvPr>
            <p:ph type="ctrTitle"/>
          </p:nvPr>
        </p:nvSpPr>
        <p:spPr/>
        <p:txBody>
          <a:bodyPr/>
          <a:lstStyle/>
          <a:p>
            <a:r>
              <a:rPr lang="en-US" dirty="0"/>
              <a:t>Basic ICP and K8S</a:t>
            </a:r>
          </a:p>
        </p:txBody>
      </p:sp>
      <p:sp>
        <p:nvSpPr>
          <p:cNvPr id="6" name="Subtitle 5">
            <a:extLst>
              <a:ext uri="{FF2B5EF4-FFF2-40B4-BE49-F238E27FC236}">
                <a16:creationId xmlns:a16="http://schemas.microsoft.com/office/drawing/2014/main" id="{52CD9FEE-86E9-469B-A9B0-CD6A76EB7ABB}"/>
              </a:ext>
            </a:extLst>
          </p:cNvPr>
          <p:cNvSpPr>
            <a:spLocks noGrp="1"/>
          </p:cNvSpPr>
          <p:nvPr>
            <p:ph type="subTitle" idx="1"/>
          </p:nvPr>
        </p:nvSpPr>
        <p:spPr/>
        <p:txBody>
          <a:bodyPr/>
          <a:lstStyle/>
          <a:p>
            <a:endParaRPr lang="he-IL"/>
          </a:p>
        </p:txBody>
      </p:sp>
    </p:spTree>
    <p:extLst>
      <p:ext uri="{BB962C8B-B14F-4D97-AF65-F5344CB8AC3E}">
        <p14:creationId xmlns:p14="http://schemas.microsoft.com/office/powerpoint/2010/main" val="8015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Can 76"/>
          <p:cNvSpPr>
            <a:spLocks noChangeArrowheads="1"/>
          </p:cNvSpPr>
          <p:nvPr/>
        </p:nvSpPr>
        <p:spPr bwMode="auto">
          <a:xfrm>
            <a:off x="2376962" y="1320956"/>
            <a:ext cx="5106574" cy="2332120"/>
          </a:xfrm>
          <a:prstGeom prst="can">
            <a:avLst>
              <a:gd name="adj" fmla="val 25000"/>
            </a:avLst>
          </a:prstGeom>
          <a:gradFill rotWithShape="1">
            <a:gsLst>
              <a:gs pos="0">
                <a:srgbClr val="E5EEFF"/>
              </a:gs>
              <a:gs pos="64999">
                <a:srgbClr val="BFD5FF"/>
              </a:gs>
              <a:gs pos="100000">
                <a:srgbClr val="A3C4FF"/>
              </a:gs>
            </a:gsLst>
            <a:lin ang="5400000" scaled="1"/>
          </a:gradFill>
          <a:ln w="9525">
            <a:solidFill>
              <a:srgbClr val="4A7EBB"/>
            </a:solidFill>
            <a:round/>
            <a:headEnd/>
            <a:tailEnd/>
          </a:ln>
          <a:effectLst>
            <a:outerShdw blurRad="40000" dist="20000" dir="5400000" rotWithShape="0">
              <a:srgbClr val="808080">
                <a:alpha val="37999"/>
              </a:srgbClr>
            </a:outerShdw>
          </a:effectLst>
        </p:spPr>
        <p:txBody>
          <a:bodyPr lIns="124410" tIns="62204" rIns="124410" bIns="62204" anchor="ctr"/>
          <a:lstStyle>
            <a:lvl1pPr defTabSz="519113" eaLnBrk="0" hangingPunct="0">
              <a:defRPr sz="800">
                <a:solidFill>
                  <a:schemeClr val="tx1"/>
                </a:solidFill>
                <a:latin typeface="Arial" panose="020B0604020202020204" pitchFamily="34" charset="0"/>
                <a:ea typeface="ＭＳ Ｐゴシック" panose="020B0600070205080204" pitchFamily="50" charset="-128"/>
              </a:defRPr>
            </a:lvl1pPr>
            <a:lvl2pPr marL="43006963" indent="-42487850" defTabSz="519113" eaLnBrk="0" hangingPunct="0">
              <a:defRPr sz="800">
                <a:solidFill>
                  <a:schemeClr val="tx1"/>
                </a:solidFill>
                <a:latin typeface="Arial" panose="020B0604020202020204" pitchFamily="34" charset="0"/>
                <a:ea typeface="ＭＳ Ｐゴシック" panose="020B0600070205080204" pitchFamily="50" charset="-128"/>
              </a:defRPr>
            </a:lvl2pPr>
            <a:lvl3pPr eaLnBrk="0" hangingPunct="0">
              <a:defRPr sz="800">
                <a:solidFill>
                  <a:schemeClr val="tx1"/>
                </a:solidFill>
                <a:latin typeface="Arial" panose="020B0604020202020204" pitchFamily="34" charset="0"/>
                <a:ea typeface="ＭＳ Ｐゴシック" panose="020B0600070205080204" pitchFamily="50" charset="-128"/>
              </a:defRPr>
            </a:lvl3pPr>
            <a:lvl4pPr marL="45216763" indent="-43661013" defTabSz="519113" eaLnBrk="0" hangingPunct="0">
              <a:defRPr sz="800">
                <a:solidFill>
                  <a:schemeClr val="tx1"/>
                </a:solidFill>
                <a:latin typeface="Arial" panose="020B0604020202020204" pitchFamily="34" charset="0"/>
                <a:ea typeface="ＭＳ Ｐゴシック" panose="020B0600070205080204" pitchFamily="50" charset="-128"/>
              </a:defRPr>
            </a:lvl4pPr>
            <a:lvl5pPr marL="45735875" indent="-43662600" defTabSz="519113" eaLnBrk="0" hangingPunct="0">
              <a:defRPr sz="800">
                <a:solidFill>
                  <a:schemeClr val="tx1"/>
                </a:solidFill>
                <a:latin typeface="Arial" panose="020B0604020202020204" pitchFamily="34" charset="0"/>
                <a:ea typeface="ＭＳ Ｐゴシック" panose="020B0600070205080204" pitchFamily="50" charset="-128"/>
              </a:defRPr>
            </a:lvl5pPr>
            <a:lvl6pPr marL="46193075" indent="-43662600" algn="ctr" defTabSz="519113"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6pPr>
            <a:lvl7pPr marL="46650275" indent="-43662600" algn="ctr" defTabSz="519113"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7pPr>
            <a:lvl8pPr marL="47107475" indent="-43662600" algn="ctr" defTabSz="519113"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8pPr>
            <a:lvl9pPr marL="47564675" indent="-43662600" algn="ctr" defTabSz="519113"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endParaRPr lang="en-US" altLang="ja-JP" sz="1440" dirty="0">
              <a:solidFill>
                <a:srgbClr val="000000"/>
              </a:solidFill>
              <a:latin typeface="Calibri" panose="020F0502020204030204" pitchFamily="34" charset="0"/>
              <a:cs typeface="Arial" panose="020B0604020202020204" pitchFamily="34" charset="0"/>
            </a:endParaRPr>
          </a:p>
        </p:txBody>
      </p:sp>
      <p:sp>
        <p:nvSpPr>
          <p:cNvPr id="57" name="Rectangle 9"/>
          <p:cNvSpPr>
            <a:spLocks noChangeArrowheads="1"/>
          </p:cNvSpPr>
          <p:nvPr/>
        </p:nvSpPr>
        <p:spPr bwMode="auto">
          <a:xfrm>
            <a:off x="1434833" y="6439184"/>
            <a:ext cx="1758815" cy="461665"/>
          </a:xfrm>
          <a:prstGeom prst="rect">
            <a:avLst/>
          </a:prstGeom>
          <a:noFill/>
          <a:ln>
            <a:noFill/>
          </a:ln>
          <a:effectLst>
            <a:prstShdw prst="shdw17" dist="17961" dir="2700000">
              <a:srgbClr val="7889FB">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defTabSz="957263" eaLnBrk="0" hangingPunct="0">
              <a:defRPr sz="900">
                <a:solidFill>
                  <a:schemeClr val="tx1"/>
                </a:solidFill>
                <a:latin typeface="Arial" panose="020B0604020202020204" pitchFamily="34" charset="0"/>
                <a:ea typeface="ＭＳ Ｐゴシック" panose="020B0600070205080204" pitchFamily="50" charset="-128"/>
              </a:defRPr>
            </a:lvl1pPr>
            <a:lvl2pPr defTabSz="957263" eaLnBrk="0" hangingPunct="0">
              <a:defRPr sz="900">
                <a:solidFill>
                  <a:schemeClr val="tx1"/>
                </a:solidFill>
                <a:latin typeface="Arial" panose="020B0604020202020204" pitchFamily="34" charset="0"/>
                <a:ea typeface="ＭＳ Ｐゴシック" panose="020B0600070205080204" pitchFamily="50" charset="-128"/>
              </a:defRPr>
            </a:lvl2pPr>
            <a:lvl3pPr defTabSz="957263" eaLnBrk="0" hangingPunct="0">
              <a:defRPr sz="900">
                <a:solidFill>
                  <a:schemeClr val="tx1"/>
                </a:solidFill>
                <a:latin typeface="Arial" panose="020B0604020202020204" pitchFamily="34" charset="0"/>
                <a:ea typeface="ＭＳ Ｐゴシック" panose="020B0600070205080204" pitchFamily="50" charset="-128"/>
              </a:defRPr>
            </a:lvl3pPr>
            <a:lvl4pPr defTabSz="957263" eaLnBrk="0" hangingPunct="0">
              <a:defRPr sz="900">
                <a:solidFill>
                  <a:schemeClr val="tx1"/>
                </a:solidFill>
                <a:latin typeface="Arial" panose="020B0604020202020204" pitchFamily="34" charset="0"/>
                <a:ea typeface="ＭＳ Ｐゴシック" panose="020B0600070205080204" pitchFamily="50" charset="-128"/>
              </a:defRPr>
            </a:lvl4pPr>
            <a:lvl5pPr defTabSz="957263" eaLnBrk="0" hangingPunct="0">
              <a:defRPr sz="900">
                <a:solidFill>
                  <a:schemeClr val="tx1"/>
                </a:solidFill>
                <a:latin typeface="Arial" panose="020B0604020202020204" pitchFamily="34" charset="0"/>
                <a:ea typeface="ＭＳ Ｐゴシック" panose="020B0600070205080204" pitchFamily="50" charset="-128"/>
              </a:defRPr>
            </a:lvl5pPr>
            <a:lvl6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lvl="0" algn="ctr" eaLnBrk="1" fontAlgn="base" hangingPunct="1">
              <a:spcBef>
                <a:spcPct val="0"/>
              </a:spcBef>
              <a:spcAft>
                <a:spcPct val="0"/>
              </a:spcAft>
              <a:defRPr/>
            </a:pPr>
            <a:r>
              <a:rPr lang="en-US" altLang="ja-JP" sz="2400" b="1" kern="0" dirty="0">
                <a:solidFill>
                  <a:srgbClr val="000000"/>
                </a:solidFill>
                <a:effectLst>
                  <a:outerShdw blurRad="38100" dist="38100" dir="2700000" algn="tl">
                    <a:srgbClr val="C0C0C0"/>
                  </a:outerShdw>
                </a:effectLst>
                <a:cs typeface="Arial" panose="020B0604020202020204" pitchFamily="34" charset="0"/>
              </a:rPr>
              <a:t>Docker file</a:t>
            </a:r>
            <a:endParaRPr lang="ja-JP" altLang="en-US" sz="2400" b="1" kern="0" dirty="0">
              <a:solidFill>
                <a:srgbClr val="000000"/>
              </a:solidFill>
              <a:effectLst>
                <a:outerShdw blurRad="38100" dist="38100" dir="2700000" algn="tl">
                  <a:srgbClr val="C0C0C0"/>
                </a:outerShdw>
              </a:effectLst>
              <a:cs typeface="Arial" panose="020B0604020202020204" pitchFamily="34" charset="0"/>
            </a:endParaRPr>
          </a:p>
        </p:txBody>
      </p:sp>
      <p:pic>
        <p:nvPicPr>
          <p:cNvPr id="58" name="Picture 69" descr="fi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9842" y="5653810"/>
            <a:ext cx="766477" cy="852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Rectangle 9"/>
          <p:cNvSpPr>
            <a:spLocks noChangeArrowheads="1"/>
          </p:cNvSpPr>
          <p:nvPr/>
        </p:nvSpPr>
        <p:spPr bwMode="auto">
          <a:xfrm>
            <a:off x="4311681" y="6577053"/>
            <a:ext cx="1074333" cy="461665"/>
          </a:xfrm>
          <a:prstGeom prst="rect">
            <a:avLst/>
          </a:prstGeom>
          <a:noFill/>
          <a:ln>
            <a:noFill/>
          </a:ln>
          <a:effectLst>
            <a:prstShdw prst="shdw17" dist="17961" dir="2700000">
              <a:srgbClr val="7889FB">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defTabSz="957263" eaLnBrk="0" hangingPunct="0">
              <a:defRPr sz="900">
                <a:solidFill>
                  <a:schemeClr val="tx1"/>
                </a:solidFill>
                <a:latin typeface="Arial" panose="020B0604020202020204" pitchFamily="34" charset="0"/>
                <a:ea typeface="ＭＳ Ｐゴシック" panose="020B0600070205080204" pitchFamily="50" charset="-128"/>
              </a:defRPr>
            </a:lvl1pPr>
            <a:lvl2pPr defTabSz="957263" eaLnBrk="0" hangingPunct="0">
              <a:defRPr sz="900">
                <a:solidFill>
                  <a:schemeClr val="tx1"/>
                </a:solidFill>
                <a:latin typeface="Arial" panose="020B0604020202020204" pitchFamily="34" charset="0"/>
                <a:ea typeface="ＭＳ Ｐゴシック" panose="020B0600070205080204" pitchFamily="50" charset="-128"/>
              </a:defRPr>
            </a:lvl2pPr>
            <a:lvl3pPr defTabSz="957263" eaLnBrk="0" hangingPunct="0">
              <a:defRPr sz="900">
                <a:solidFill>
                  <a:schemeClr val="tx1"/>
                </a:solidFill>
                <a:latin typeface="Arial" panose="020B0604020202020204" pitchFamily="34" charset="0"/>
                <a:ea typeface="ＭＳ Ｐゴシック" panose="020B0600070205080204" pitchFamily="50" charset="-128"/>
              </a:defRPr>
            </a:lvl3pPr>
            <a:lvl4pPr defTabSz="957263" eaLnBrk="0" hangingPunct="0">
              <a:defRPr sz="900">
                <a:solidFill>
                  <a:schemeClr val="tx1"/>
                </a:solidFill>
                <a:latin typeface="Arial" panose="020B0604020202020204" pitchFamily="34" charset="0"/>
                <a:ea typeface="ＭＳ Ｐゴシック" panose="020B0600070205080204" pitchFamily="50" charset="-128"/>
              </a:defRPr>
            </a:lvl4pPr>
            <a:lvl5pPr defTabSz="957263" eaLnBrk="0" hangingPunct="0">
              <a:defRPr sz="900">
                <a:solidFill>
                  <a:schemeClr val="tx1"/>
                </a:solidFill>
                <a:latin typeface="Arial" panose="020B0604020202020204" pitchFamily="34" charset="0"/>
                <a:ea typeface="ＭＳ Ｐゴシック" panose="020B0600070205080204" pitchFamily="50" charset="-128"/>
              </a:defRPr>
            </a:lvl5pPr>
            <a:lvl6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lvl="0" algn="ctr" eaLnBrk="1" fontAlgn="base" hangingPunct="1">
              <a:spcBef>
                <a:spcPct val="0"/>
              </a:spcBef>
              <a:spcAft>
                <a:spcPct val="0"/>
              </a:spcAft>
              <a:defRPr/>
            </a:pPr>
            <a:r>
              <a:rPr lang="en-US" altLang="ja-JP" sz="2400" b="1" kern="0" dirty="0">
                <a:solidFill>
                  <a:srgbClr val="000000"/>
                </a:solidFill>
                <a:effectLst>
                  <a:outerShdw blurRad="38100" dist="38100" dir="2700000" algn="tl">
                    <a:srgbClr val="C0C0C0"/>
                  </a:outerShdw>
                </a:effectLst>
                <a:cs typeface="Arial" panose="020B0604020202020204" pitchFamily="34" charset="0"/>
              </a:rPr>
              <a:t>image</a:t>
            </a:r>
            <a:endParaRPr lang="ja-JP" altLang="en-US" sz="2400" b="1" kern="0" dirty="0">
              <a:solidFill>
                <a:srgbClr val="000000"/>
              </a:solidFill>
              <a:effectLst>
                <a:outerShdw blurRad="38100" dist="38100" dir="2700000" algn="tl">
                  <a:srgbClr val="C0C0C0"/>
                </a:outerShdw>
              </a:effectLst>
              <a:cs typeface="Arial" panose="020B0604020202020204" pitchFamily="34" charset="0"/>
            </a:endParaRPr>
          </a:p>
        </p:txBody>
      </p:sp>
      <p:sp>
        <p:nvSpPr>
          <p:cNvPr id="60" name="Rectangle 9"/>
          <p:cNvSpPr>
            <a:spLocks noChangeArrowheads="1"/>
          </p:cNvSpPr>
          <p:nvPr/>
        </p:nvSpPr>
        <p:spPr bwMode="auto">
          <a:xfrm>
            <a:off x="6846049" y="6506715"/>
            <a:ext cx="1723549" cy="830997"/>
          </a:xfrm>
          <a:prstGeom prst="rect">
            <a:avLst/>
          </a:prstGeom>
          <a:noFill/>
          <a:ln>
            <a:noFill/>
          </a:ln>
          <a:effectLst>
            <a:prstShdw prst="shdw17" dist="17961" dir="2700000">
              <a:srgbClr val="7889FB">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defTabSz="957263" eaLnBrk="0" hangingPunct="0">
              <a:defRPr sz="900">
                <a:solidFill>
                  <a:schemeClr val="tx1"/>
                </a:solidFill>
                <a:latin typeface="Arial" panose="020B0604020202020204" pitchFamily="34" charset="0"/>
                <a:ea typeface="ＭＳ Ｐゴシック" panose="020B0600070205080204" pitchFamily="50" charset="-128"/>
              </a:defRPr>
            </a:lvl1pPr>
            <a:lvl2pPr defTabSz="957263" eaLnBrk="0" hangingPunct="0">
              <a:defRPr sz="900">
                <a:solidFill>
                  <a:schemeClr val="tx1"/>
                </a:solidFill>
                <a:latin typeface="Arial" panose="020B0604020202020204" pitchFamily="34" charset="0"/>
                <a:ea typeface="ＭＳ Ｐゴシック" panose="020B0600070205080204" pitchFamily="50" charset="-128"/>
              </a:defRPr>
            </a:lvl2pPr>
            <a:lvl3pPr defTabSz="957263" eaLnBrk="0" hangingPunct="0">
              <a:defRPr sz="900">
                <a:solidFill>
                  <a:schemeClr val="tx1"/>
                </a:solidFill>
                <a:latin typeface="Arial" panose="020B0604020202020204" pitchFamily="34" charset="0"/>
                <a:ea typeface="ＭＳ Ｐゴシック" panose="020B0600070205080204" pitchFamily="50" charset="-128"/>
              </a:defRPr>
            </a:lvl3pPr>
            <a:lvl4pPr defTabSz="957263" eaLnBrk="0" hangingPunct="0">
              <a:defRPr sz="900">
                <a:solidFill>
                  <a:schemeClr val="tx1"/>
                </a:solidFill>
                <a:latin typeface="Arial" panose="020B0604020202020204" pitchFamily="34" charset="0"/>
                <a:ea typeface="ＭＳ Ｐゴシック" panose="020B0600070205080204" pitchFamily="50" charset="-128"/>
              </a:defRPr>
            </a:lvl4pPr>
            <a:lvl5pPr defTabSz="957263" eaLnBrk="0" hangingPunct="0">
              <a:defRPr sz="900">
                <a:solidFill>
                  <a:schemeClr val="tx1"/>
                </a:solidFill>
                <a:latin typeface="Arial" panose="020B0604020202020204" pitchFamily="34" charset="0"/>
                <a:ea typeface="ＭＳ Ｐゴシック" panose="020B0600070205080204" pitchFamily="50" charset="-128"/>
              </a:defRPr>
            </a:lvl5pPr>
            <a:lvl6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lvl="0" algn="ctr" eaLnBrk="1" fontAlgn="base" hangingPunct="1">
              <a:spcBef>
                <a:spcPct val="0"/>
              </a:spcBef>
              <a:spcAft>
                <a:spcPct val="0"/>
              </a:spcAft>
              <a:defRPr/>
            </a:pPr>
            <a:r>
              <a:rPr lang="en-US" altLang="ja-JP" sz="2400" b="1" kern="0" dirty="0">
                <a:solidFill>
                  <a:srgbClr val="000000"/>
                </a:solidFill>
                <a:effectLst>
                  <a:outerShdw blurRad="38100" dist="38100" dir="2700000" algn="tl">
                    <a:srgbClr val="C0C0C0"/>
                  </a:outerShdw>
                </a:effectLst>
                <a:cs typeface="Arial" panose="020B0604020202020204" pitchFamily="34" charset="0"/>
              </a:rPr>
              <a:t>Docker</a:t>
            </a:r>
          </a:p>
          <a:p>
            <a:pPr lvl="0" algn="ctr" eaLnBrk="1" fontAlgn="base" hangingPunct="1">
              <a:spcBef>
                <a:spcPct val="0"/>
              </a:spcBef>
              <a:spcAft>
                <a:spcPct val="0"/>
              </a:spcAft>
              <a:defRPr/>
            </a:pPr>
            <a:r>
              <a:rPr lang="en-US" altLang="ja-JP" sz="2400" b="1" kern="0" dirty="0">
                <a:solidFill>
                  <a:srgbClr val="000000"/>
                </a:solidFill>
                <a:effectLst>
                  <a:outerShdw blurRad="38100" dist="38100" dir="2700000" algn="tl">
                    <a:srgbClr val="C0C0C0"/>
                  </a:outerShdw>
                </a:effectLst>
                <a:cs typeface="Arial" panose="020B0604020202020204" pitchFamily="34" charset="0"/>
              </a:rPr>
              <a:t> command</a:t>
            </a:r>
            <a:endParaRPr lang="ja-JP" altLang="en-US" sz="2400" b="1" kern="0" dirty="0">
              <a:solidFill>
                <a:srgbClr val="000000"/>
              </a:solidFill>
              <a:effectLst>
                <a:outerShdw blurRad="38100" dist="38100" dir="2700000" algn="tl">
                  <a:srgbClr val="C0C0C0"/>
                </a:outerShdw>
              </a:effectLst>
              <a:cs typeface="Arial" panose="020B0604020202020204" pitchFamily="34" charset="0"/>
            </a:endParaRPr>
          </a:p>
        </p:txBody>
      </p:sp>
      <p:sp>
        <p:nvSpPr>
          <p:cNvPr id="61" name="Rectangle 9"/>
          <p:cNvSpPr>
            <a:spLocks noChangeArrowheads="1"/>
          </p:cNvSpPr>
          <p:nvPr/>
        </p:nvSpPr>
        <p:spPr bwMode="auto">
          <a:xfrm>
            <a:off x="3406241" y="1316266"/>
            <a:ext cx="3159839" cy="535531"/>
          </a:xfrm>
          <a:prstGeom prst="rect">
            <a:avLst/>
          </a:prstGeom>
          <a:noFill/>
          <a:ln>
            <a:noFill/>
          </a:ln>
          <a:effectLst>
            <a:prstShdw prst="shdw17" dist="17961" dir="2700000">
              <a:srgbClr val="7889FB">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defTabSz="957263" eaLnBrk="0" hangingPunct="0">
              <a:defRPr sz="900">
                <a:solidFill>
                  <a:schemeClr val="tx1"/>
                </a:solidFill>
                <a:latin typeface="Arial" panose="020B0604020202020204" pitchFamily="34" charset="0"/>
                <a:ea typeface="ＭＳ Ｐゴシック" panose="020B0600070205080204" pitchFamily="50" charset="-128"/>
              </a:defRPr>
            </a:lvl1pPr>
            <a:lvl2pPr defTabSz="957263" eaLnBrk="0" hangingPunct="0">
              <a:defRPr sz="900">
                <a:solidFill>
                  <a:schemeClr val="tx1"/>
                </a:solidFill>
                <a:latin typeface="Arial" panose="020B0604020202020204" pitchFamily="34" charset="0"/>
                <a:ea typeface="ＭＳ Ｐゴシック" panose="020B0600070205080204" pitchFamily="50" charset="-128"/>
              </a:defRPr>
            </a:lvl2pPr>
            <a:lvl3pPr defTabSz="957263" eaLnBrk="0" hangingPunct="0">
              <a:defRPr sz="900">
                <a:solidFill>
                  <a:schemeClr val="tx1"/>
                </a:solidFill>
                <a:latin typeface="Arial" panose="020B0604020202020204" pitchFamily="34" charset="0"/>
                <a:ea typeface="ＭＳ Ｐゴシック" panose="020B0600070205080204" pitchFamily="50" charset="-128"/>
              </a:defRPr>
            </a:lvl3pPr>
            <a:lvl4pPr defTabSz="957263" eaLnBrk="0" hangingPunct="0">
              <a:defRPr sz="900">
                <a:solidFill>
                  <a:schemeClr val="tx1"/>
                </a:solidFill>
                <a:latin typeface="Arial" panose="020B0604020202020204" pitchFamily="34" charset="0"/>
                <a:ea typeface="ＭＳ Ｐゴシック" panose="020B0600070205080204" pitchFamily="50" charset="-128"/>
              </a:defRPr>
            </a:lvl4pPr>
            <a:lvl5pPr defTabSz="957263" eaLnBrk="0" hangingPunct="0">
              <a:defRPr sz="900">
                <a:solidFill>
                  <a:schemeClr val="tx1"/>
                </a:solidFill>
                <a:latin typeface="Arial" panose="020B0604020202020204" pitchFamily="34" charset="0"/>
                <a:ea typeface="ＭＳ Ｐゴシック" panose="020B0600070205080204" pitchFamily="50" charset="-128"/>
              </a:defRPr>
            </a:lvl5pPr>
            <a:lvl6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148716" eaLnBrk="1" fontAlgn="base" hangingPunct="1">
              <a:spcBef>
                <a:spcPct val="0"/>
              </a:spcBef>
              <a:spcAft>
                <a:spcPct val="0"/>
              </a:spcAft>
              <a:defRPr/>
            </a:pPr>
            <a:r>
              <a:rPr lang="en-US" altLang="ja-JP" sz="2880" b="1" kern="0" dirty="0">
                <a:solidFill>
                  <a:srgbClr val="000000"/>
                </a:solidFill>
                <a:effectLst>
                  <a:outerShdw blurRad="38100" dist="38100" dir="2700000" algn="tl">
                    <a:srgbClr val="C0C0C0"/>
                  </a:outerShdw>
                </a:effectLst>
                <a:cs typeface="Arial" panose="020B0604020202020204" pitchFamily="34" charset="0"/>
              </a:rPr>
              <a:t>Docker Hub/Reg</a:t>
            </a:r>
            <a:r>
              <a:rPr lang="ja-JP" altLang="en-US" sz="2880" b="1" kern="0" dirty="0">
                <a:solidFill>
                  <a:srgbClr val="000000"/>
                </a:solidFill>
                <a:effectLst>
                  <a:outerShdw blurRad="38100" dist="38100" dir="2700000" algn="tl">
                    <a:srgbClr val="C0C0C0"/>
                  </a:outerShdw>
                </a:effectLst>
                <a:cs typeface="Arial" panose="020B0604020202020204" pitchFamily="34" charset="0"/>
              </a:rPr>
              <a:t> </a:t>
            </a:r>
          </a:p>
        </p:txBody>
      </p:sp>
      <p:sp>
        <p:nvSpPr>
          <p:cNvPr id="62" name="Rounded Rectangle 22"/>
          <p:cNvSpPr>
            <a:spLocks noChangeArrowheads="1"/>
          </p:cNvSpPr>
          <p:nvPr/>
        </p:nvSpPr>
        <p:spPr bwMode="auto">
          <a:xfrm>
            <a:off x="8780676" y="1380805"/>
            <a:ext cx="3897052" cy="4640696"/>
          </a:xfrm>
          <a:prstGeom prst="roundRect">
            <a:avLst>
              <a:gd name="adj" fmla="val 2650"/>
            </a:avLst>
          </a:prstGeom>
          <a:solidFill>
            <a:srgbClr val="6699FF">
              <a:alpha val="70000"/>
            </a:srgbClr>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endParaRPr lang="en-US" altLang="ja-JP" sz="2160" b="1">
              <a:solidFill>
                <a:srgbClr val="FFFFFF"/>
              </a:solidFill>
              <a:cs typeface="Arial" panose="020B0604020202020204" pitchFamily="34" charset="0"/>
            </a:endParaRPr>
          </a:p>
        </p:txBody>
      </p:sp>
      <p:sp>
        <p:nvSpPr>
          <p:cNvPr id="63" name="Rounded Rectangle 12"/>
          <p:cNvSpPr>
            <a:spLocks noChangeArrowheads="1"/>
          </p:cNvSpPr>
          <p:nvPr/>
        </p:nvSpPr>
        <p:spPr bwMode="auto">
          <a:xfrm>
            <a:off x="8780677" y="6041281"/>
            <a:ext cx="3866015" cy="839374"/>
          </a:xfrm>
          <a:prstGeom prst="roundRect">
            <a:avLst>
              <a:gd name="adj" fmla="val 5986"/>
            </a:avLst>
          </a:prstGeom>
          <a:gradFill rotWithShape="1">
            <a:gsLst>
              <a:gs pos="0">
                <a:srgbClr val="993366"/>
              </a:gs>
              <a:gs pos="100000">
                <a:srgbClr val="47182F"/>
              </a:gs>
            </a:gsLst>
            <a:lin ang="5400000" scaled="1"/>
          </a:gradFill>
          <a:ln w="25400" algn="ctr">
            <a:noFill/>
            <a:round/>
            <a:headEnd/>
            <a:tailEnd/>
          </a:ln>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920" b="1" dirty="0">
                <a:solidFill>
                  <a:srgbClr val="FFFFFF"/>
                </a:solidFill>
                <a:effectLst>
                  <a:outerShdw blurRad="38100" dist="38100" dir="2700000" algn="tl">
                    <a:srgbClr val="000000"/>
                  </a:outerShdw>
                </a:effectLst>
                <a:cs typeface="Arial" panose="020B0604020202020204" pitchFamily="34" charset="0"/>
              </a:rPr>
              <a:t>Physical server / </a:t>
            </a:r>
          </a:p>
          <a:p>
            <a:pPr algn="ctr" eaLnBrk="1" fontAlgn="base" hangingPunct="1">
              <a:spcBef>
                <a:spcPct val="0"/>
              </a:spcBef>
              <a:spcAft>
                <a:spcPct val="0"/>
              </a:spcAft>
              <a:buClr>
                <a:srgbClr val="000000"/>
              </a:buClr>
            </a:pPr>
            <a:r>
              <a:rPr lang="en-US" altLang="ja-JP" sz="1920" b="1" dirty="0">
                <a:solidFill>
                  <a:srgbClr val="FFFFFF"/>
                </a:solidFill>
                <a:effectLst>
                  <a:outerShdw blurRad="38100" dist="38100" dir="2700000" algn="tl">
                    <a:srgbClr val="000000"/>
                  </a:outerShdw>
                </a:effectLst>
                <a:cs typeface="Arial" panose="020B0604020202020204" pitchFamily="34" charset="0"/>
              </a:rPr>
              <a:t>virtual machine</a:t>
            </a:r>
          </a:p>
        </p:txBody>
      </p:sp>
      <p:sp>
        <p:nvSpPr>
          <p:cNvPr id="65" name="AutoShape 188"/>
          <p:cNvSpPr>
            <a:spLocks noChangeArrowheads="1"/>
          </p:cNvSpPr>
          <p:nvPr/>
        </p:nvSpPr>
        <p:spPr bwMode="auto">
          <a:xfrm>
            <a:off x="8941136" y="4656055"/>
            <a:ext cx="1068706" cy="1337310"/>
          </a:xfrm>
          <a:prstGeom prst="roundRect">
            <a:avLst>
              <a:gd name="adj" fmla="val 5528"/>
            </a:avLst>
          </a:prstGeom>
          <a:gradFill rotWithShape="1">
            <a:gsLst>
              <a:gs pos="0">
                <a:srgbClr val="B6E3E3"/>
              </a:gs>
              <a:gs pos="100000">
                <a:srgbClr val="CCFFFF">
                  <a:alpha val="43999"/>
                </a:srgbClr>
              </a:gs>
            </a:gsLst>
            <a:lin ang="5400000" scaled="1"/>
          </a:gradFill>
          <a:ln w="3175">
            <a:solidFill>
              <a:srgbClr val="000000"/>
            </a:solidFill>
            <a:round/>
            <a:headEnd/>
            <a:tailEnd/>
          </a:ln>
        </p:spPr>
        <p:txBody>
          <a:bodyPr wrap="none"/>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097280" eaLnBrk="1" fontAlgn="base" hangingPunct="1">
              <a:spcBef>
                <a:spcPct val="0"/>
              </a:spcBef>
              <a:spcAft>
                <a:spcPct val="0"/>
              </a:spcAft>
              <a:defRPr/>
            </a:pPr>
            <a:r>
              <a:rPr kumimoji="1" lang="en-US" altLang="ja-JP" sz="1440" b="1" kern="0" dirty="0">
                <a:solidFill>
                  <a:srgbClr val="000000"/>
                </a:solidFill>
                <a:cs typeface="Arial" panose="020B0604020202020204" pitchFamily="34" charset="0"/>
              </a:rPr>
              <a:t> Con-1 </a:t>
            </a:r>
            <a:endParaRPr kumimoji="1" lang="ja-JP" altLang="ja-JP" sz="1440" b="1" kern="0" dirty="0">
              <a:solidFill>
                <a:srgbClr val="000000"/>
              </a:solidFill>
              <a:effectLst>
                <a:outerShdw blurRad="38100" dist="38100" dir="2700000" algn="tl">
                  <a:srgbClr val="FFFFFF"/>
                </a:outerShdw>
              </a:effectLst>
              <a:cs typeface="Arial" panose="020B0604020202020204" pitchFamily="34" charset="0"/>
            </a:endParaRPr>
          </a:p>
        </p:txBody>
      </p:sp>
      <p:sp>
        <p:nvSpPr>
          <p:cNvPr id="66" name="Rounded Rectangle 12"/>
          <p:cNvSpPr>
            <a:spLocks noChangeArrowheads="1"/>
          </p:cNvSpPr>
          <p:nvPr/>
        </p:nvSpPr>
        <p:spPr bwMode="auto">
          <a:xfrm>
            <a:off x="9014260" y="5515208"/>
            <a:ext cx="929640" cy="390526"/>
          </a:xfrm>
          <a:prstGeom prst="roundRect">
            <a:avLst>
              <a:gd name="adj" fmla="val 5986"/>
            </a:avLst>
          </a:prstGeom>
          <a:gradFill rotWithShape="1">
            <a:gsLst>
              <a:gs pos="0">
                <a:srgbClr val="FF9900"/>
              </a:gs>
              <a:gs pos="100000">
                <a:srgbClr val="764700"/>
              </a:gs>
            </a:gsLst>
            <a:lin ang="5400000" scaled="1"/>
          </a:gradFill>
          <a:ln w="25400" algn="ctr">
            <a:noFill/>
            <a:round/>
            <a:headEnd/>
            <a:tailEnd/>
          </a:ln>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Bins/Libs </a:t>
            </a:r>
          </a:p>
        </p:txBody>
      </p:sp>
      <p:sp>
        <p:nvSpPr>
          <p:cNvPr id="67" name="Rounded Rectangle 29"/>
          <p:cNvSpPr>
            <a:spLocks noChangeArrowheads="1"/>
          </p:cNvSpPr>
          <p:nvPr/>
        </p:nvSpPr>
        <p:spPr bwMode="auto">
          <a:xfrm>
            <a:off x="9019974" y="5031338"/>
            <a:ext cx="929640" cy="390526"/>
          </a:xfrm>
          <a:prstGeom prst="roundRect">
            <a:avLst>
              <a:gd name="adj" fmla="val 5986"/>
            </a:avLst>
          </a:prstGeom>
          <a:gradFill rotWithShape="1">
            <a:gsLst>
              <a:gs pos="0">
                <a:srgbClr val="00FF00"/>
              </a:gs>
              <a:gs pos="100000">
                <a:srgbClr val="00FF00">
                  <a:gamma/>
                  <a:shade val="46275"/>
                  <a:invGamma/>
                </a:srgbClr>
              </a:gs>
            </a:gsLst>
            <a:lin ang="5400000" scaled="1"/>
          </a:gradFill>
          <a:ln>
            <a:noFill/>
          </a:ln>
          <a:extLst>
            <a:ext uri="{91240B29-F687-4F45-9708-019B960494DF}">
              <a14:hiddenLine xmlns:a14="http://schemas.microsoft.com/office/drawing/2010/main" w="25400" algn="ctr">
                <a:solidFill>
                  <a:srgbClr val="000000"/>
                </a:solidFill>
                <a:round/>
                <a:headEnd/>
                <a:tailEnd/>
              </a14:hiddenLine>
            </a:ex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App A </a:t>
            </a:r>
          </a:p>
        </p:txBody>
      </p:sp>
      <p:pic>
        <p:nvPicPr>
          <p:cNvPr id="68" name="Picture 5" descr="homepage-docker-logo.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044438" y="1429723"/>
            <a:ext cx="1184489" cy="976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0" descr="MC90043394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9032" y="2626135"/>
            <a:ext cx="771524" cy="80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Rectangle 1"/>
          <p:cNvSpPr/>
          <p:nvPr/>
        </p:nvSpPr>
        <p:spPr>
          <a:xfrm>
            <a:off x="1565767" y="4273060"/>
            <a:ext cx="1465466" cy="867930"/>
          </a:xfrm>
          <a:prstGeom prst="rect">
            <a:avLst/>
          </a:prstGeom>
        </p:spPr>
        <p:txBody>
          <a:bodyPr wrap="none">
            <a:spAutoFit/>
          </a:bodyPr>
          <a:lstStyle/>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build</a:t>
            </a:r>
          </a:p>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push</a:t>
            </a:r>
          </a:p>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tag</a:t>
            </a:r>
            <a:endParaRPr lang="ja-JP" altLang="en-US" sz="1680" b="1" dirty="0">
              <a:solidFill>
                <a:srgbClr val="7889FB">
                  <a:lumMod val="75000"/>
                </a:srgbClr>
              </a:solidFill>
              <a:latin typeface="Arial" panose="020B0604020202020204" pitchFamily="34" charset="0"/>
              <a:cs typeface="Arial" panose="020B0604020202020204" pitchFamily="34" charset="0"/>
            </a:endParaRPr>
          </a:p>
        </p:txBody>
      </p:sp>
      <p:sp>
        <p:nvSpPr>
          <p:cNvPr id="71" name="Rectangle 47"/>
          <p:cNvSpPr/>
          <p:nvPr/>
        </p:nvSpPr>
        <p:spPr>
          <a:xfrm>
            <a:off x="6860700" y="3903742"/>
            <a:ext cx="1718740" cy="2677656"/>
          </a:xfrm>
          <a:prstGeom prst="rect">
            <a:avLst/>
          </a:prstGeom>
        </p:spPr>
        <p:txBody>
          <a:bodyPr wrap="none">
            <a:spAutoFit/>
          </a:bodyPr>
          <a:lstStyle/>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search</a:t>
            </a:r>
          </a:p>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pull</a:t>
            </a:r>
            <a:r>
              <a:rPr lang="ja-JP" altLang="en-US" sz="1680" b="1" dirty="0">
                <a:solidFill>
                  <a:srgbClr val="7889FB">
                    <a:lumMod val="75000"/>
                  </a:srgbClr>
                </a:solidFill>
                <a:latin typeface="Arial" panose="020B0604020202020204" pitchFamily="34" charset="0"/>
                <a:cs typeface="Arial" panose="020B0604020202020204" pitchFamily="34" charset="0"/>
              </a:rPr>
              <a:t> </a:t>
            </a:r>
            <a:endParaRPr lang="en-US" altLang="ja-JP" sz="1680" b="1" dirty="0">
              <a:solidFill>
                <a:srgbClr val="7889FB">
                  <a:lumMod val="75000"/>
                </a:srgbClr>
              </a:solidFill>
              <a:latin typeface="Arial" panose="020B0604020202020204" pitchFamily="34" charset="0"/>
              <a:cs typeface="Arial" panose="020B0604020202020204" pitchFamily="34" charset="0"/>
            </a:endParaRPr>
          </a:p>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run</a:t>
            </a:r>
          </a:p>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a:t>
            </a:r>
            <a:r>
              <a:rPr lang="en-US" altLang="ja-JP" sz="1680" b="1" dirty="0" err="1">
                <a:solidFill>
                  <a:srgbClr val="7889FB">
                    <a:lumMod val="75000"/>
                  </a:srgbClr>
                </a:solidFill>
                <a:latin typeface="Arial" panose="020B0604020202020204" pitchFamily="34" charset="0"/>
                <a:cs typeface="Arial" panose="020B0604020202020204" pitchFamily="34" charset="0"/>
              </a:rPr>
              <a:t>ps</a:t>
            </a:r>
            <a:r>
              <a:rPr lang="ja-JP" altLang="en-US" sz="1680" b="1" dirty="0">
                <a:solidFill>
                  <a:srgbClr val="7889FB">
                    <a:lumMod val="75000"/>
                  </a:srgbClr>
                </a:solidFill>
                <a:latin typeface="Arial" panose="020B0604020202020204" pitchFamily="34" charset="0"/>
                <a:cs typeface="Arial" panose="020B0604020202020204" pitchFamily="34" charset="0"/>
              </a:rPr>
              <a:t> </a:t>
            </a:r>
            <a:endParaRPr lang="en-US" altLang="ja-JP" sz="1680" b="1" dirty="0">
              <a:solidFill>
                <a:srgbClr val="7889FB">
                  <a:lumMod val="75000"/>
                </a:srgbClr>
              </a:solidFill>
              <a:latin typeface="Arial" panose="020B0604020202020204" pitchFamily="34" charset="0"/>
              <a:cs typeface="Arial" panose="020B0604020202020204" pitchFamily="34" charset="0"/>
            </a:endParaRPr>
          </a:p>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start</a:t>
            </a:r>
          </a:p>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stop</a:t>
            </a:r>
          </a:p>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commit</a:t>
            </a:r>
          </a:p>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a:t>
            </a:r>
            <a:r>
              <a:rPr lang="en-US" altLang="ja-JP" sz="1680" b="1" dirty="0" err="1">
                <a:solidFill>
                  <a:srgbClr val="7889FB">
                    <a:lumMod val="75000"/>
                  </a:srgbClr>
                </a:solidFill>
                <a:latin typeface="Arial" panose="020B0604020202020204" pitchFamily="34" charset="0"/>
                <a:cs typeface="Arial" panose="020B0604020202020204" pitchFamily="34" charset="0"/>
              </a:rPr>
              <a:t>rm</a:t>
            </a:r>
            <a:endParaRPr lang="en-US" altLang="ja-JP" sz="1680" b="1" dirty="0">
              <a:solidFill>
                <a:srgbClr val="7889FB">
                  <a:lumMod val="75000"/>
                </a:srgbClr>
              </a:solidFill>
              <a:latin typeface="Arial" panose="020B0604020202020204" pitchFamily="34" charset="0"/>
              <a:cs typeface="Arial" panose="020B0604020202020204" pitchFamily="34" charset="0"/>
            </a:endParaRPr>
          </a:p>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image</a:t>
            </a:r>
          </a:p>
          <a:p>
            <a:pPr fontAlgn="base">
              <a:spcBef>
                <a:spcPct val="0"/>
              </a:spcBef>
              <a:spcAft>
                <a:spcPct val="0"/>
              </a:spcAft>
            </a:pPr>
            <a:r>
              <a:rPr lang="en-US" altLang="ja-JP" sz="1680" b="1" dirty="0">
                <a:solidFill>
                  <a:srgbClr val="7889FB">
                    <a:lumMod val="75000"/>
                  </a:srgbClr>
                </a:solidFill>
                <a:latin typeface="Arial" panose="020B0604020202020204" pitchFamily="34" charset="0"/>
                <a:cs typeface="Arial" panose="020B0604020202020204" pitchFamily="34" charset="0"/>
              </a:rPr>
              <a:t>docker </a:t>
            </a:r>
            <a:r>
              <a:rPr lang="en-US" altLang="ja-JP" sz="1680" b="1" dirty="0" err="1">
                <a:solidFill>
                  <a:srgbClr val="7889FB">
                    <a:lumMod val="75000"/>
                  </a:srgbClr>
                </a:solidFill>
                <a:latin typeface="Arial" panose="020B0604020202020204" pitchFamily="34" charset="0"/>
                <a:cs typeface="Arial" panose="020B0604020202020204" pitchFamily="34" charset="0"/>
              </a:rPr>
              <a:t>rmi</a:t>
            </a:r>
            <a:endParaRPr lang="ja-JP" altLang="en-US" sz="1680" b="1" dirty="0">
              <a:solidFill>
                <a:srgbClr val="7889FB">
                  <a:lumMod val="75000"/>
                </a:srgbClr>
              </a:solidFill>
              <a:latin typeface="Arial" panose="020B0604020202020204" pitchFamily="34" charset="0"/>
              <a:cs typeface="Arial" panose="020B0604020202020204" pitchFamily="34" charset="0"/>
            </a:endParaRPr>
          </a:p>
        </p:txBody>
      </p:sp>
      <p:pic>
        <p:nvPicPr>
          <p:cNvPr id="72" name="Picture 71" descr="MC900433942[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0198" y="3425438"/>
            <a:ext cx="891540" cy="891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 name="AutoShape 188"/>
          <p:cNvSpPr>
            <a:spLocks noChangeArrowheads="1"/>
          </p:cNvSpPr>
          <p:nvPr/>
        </p:nvSpPr>
        <p:spPr bwMode="auto">
          <a:xfrm>
            <a:off x="10221289" y="4656056"/>
            <a:ext cx="1068706" cy="1337310"/>
          </a:xfrm>
          <a:prstGeom prst="roundRect">
            <a:avLst>
              <a:gd name="adj" fmla="val 5528"/>
            </a:avLst>
          </a:prstGeom>
          <a:gradFill rotWithShape="1">
            <a:gsLst>
              <a:gs pos="0">
                <a:srgbClr val="B6E3E3"/>
              </a:gs>
              <a:gs pos="100000">
                <a:srgbClr val="CCFFFF">
                  <a:alpha val="43999"/>
                </a:srgbClr>
              </a:gs>
            </a:gsLst>
            <a:lin ang="5400000" scaled="1"/>
          </a:gradFill>
          <a:ln w="3175">
            <a:solidFill>
              <a:srgbClr val="000000"/>
            </a:solidFill>
            <a:round/>
            <a:headEnd/>
            <a:tailEnd/>
          </a:ln>
        </p:spPr>
        <p:txBody>
          <a:bodyPr wrap="none"/>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097280" eaLnBrk="1" fontAlgn="base" hangingPunct="1">
              <a:spcBef>
                <a:spcPct val="0"/>
              </a:spcBef>
              <a:spcAft>
                <a:spcPct val="0"/>
              </a:spcAft>
              <a:defRPr/>
            </a:pPr>
            <a:r>
              <a:rPr kumimoji="1" lang="en-US" altLang="ja-JP" sz="1440" b="1" kern="0" dirty="0">
                <a:solidFill>
                  <a:srgbClr val="000000"/>
                </a:solidFill>
                <a:cs typeface="Arial" panose="020B0604020202020204" pitchFamily="34" charset="0"/>
              </a:rPr>
              <a:t> Con-4 </a:t>
            </a:r>
            <a:endParaRPr kumimoji="1" lang="ja-JP" altLang="ja-JP" sz="1440" b="1" kern="0" dirty="0">
              <a:solidFill>
                <a:srgbClr val="000000"/>
              </a:solidFill>
              <a:effectLst>
                <a:outerShdw blurRad="38100" dist="38100" dir="2700000" algn="tl">
                  <a:srgbClr val="FFFFFF"/>
                </a:outerShdw>
              </a:effectLst>
              <a:cs typeface="Arial" panose="020B0604020202020204" pitchFamily="34" charset="0"/>
            </a:endParaRPr>
          </a:p>
        </p:txBody>
      </p:sp>
      <p:sp>
        <p:nvSpPr>
          <p:cNvPr id="74" name="Rounded Rectangle 51"/>
          <p:cNvSpPr>
            <a:spLocks noChangeArrowheads="1"/>
          </p:cNvSpPr>
          <p:nvPr/>
        </p:nvSpPr>
        <p:spPr bwMode="auto">
          <a:xfrm>
            <a:off x="10300127" y="5031339"/>
            <a:ext cx="929640" cy="390526"/>
          </a:xfrm>
          <a:prstGeom prst="roundRect">
            <a:avLst>
              <a:gd name="adj" fmla="val 5986"/>
            </a:avLst>
          </a:prstGeom>
          <a:gradFill rotWithShape="1">
            <a:gsLst>
              <a:gs pos="0">
                <a:srgbClr val="00FF00"/>
              </a:gs>
              <a:gs pos="100000">
                <a:srgbClr val="00FF00">
                  <a:gamma/>
                  <a:shade val="46275"/>
                  <a:invGamma/>
                </a:srgbClr>
              </a:gs>
            </a:gsLst>
            <a:lin ang="5400000" scaled="1"/>
          </a:gradFill>
          <a:ln>
            <a:noFill/>
          </a:ln>
          <a:extLst>
            <a:ext uri="{91240B29-F687-4F45-9708-019B960494DF}">
              <a14:hiddenLine xmlns:a14="http://schemas.microsoft.com/office/drawing/2010/main" w="25400" algn="ctr">
                <a:solidFill>
                  <a:srgbClr val="000000"/>
                </a:solidFill>
                <a:round/>
                <a:headEnd/>
                <a:tailEnd/>
              </a14:hiddenLine>
            </a:ex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dirty="0">
                <a:solidFill>
                  <a:srgbClr val="FFFFFF"/>
                </a:solidFill>
                <a:effectLst>
                  <a:outerShdw blurRad="38100" dist="38100" dir="2700000" algn="tl">
                    <a:srgbClr val="000000"/>
                  </a:outerShdw>
                </a:effectLst>
                <a:cs typeface="Arial" panose="020B0604020202020204" pitchFamily="34" charset="0"/>
              </a:rPr>
              <a:t>App D </a:t>
            </a:r>
          </a:p>
        </p:txBody>
      </p:sp>
      <p:sp>
        <p:nvSpPr>
          <p:cNvPr id="75" name="Rectangle 9"/>
          <p:cNvSpPr>
            <a:spLocks noChangeArrowheads="1"/>
          </p:cNvSpPr>
          <p:nvPr/>
        </p:nvSpPr>
        <p:spPr bwMode="auto">
          <a:xfrm>
            <a:off x="9345817" y="1429724"/>
            <a:ext cx="2874505" cy="535531"/>
          </a:xfrm>
          <a:prstGeom prst="rect">
            <a:avLst/>
          </a:prstGeom>
          <a:noFill/>
          <a:ln>
            <a:noFill/>
          </a:ln>
          <a:effectLst>
            <a:prstShdw prst="shdw17" dist="17961" dir="2700000">
              <a:srgbClr val="7889FB">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defTabSz="957263" eaLnBrk="0" hangingPunct="0">
              <a:defRPr sz="900">
                <a:solidFill>
                  <a:schemeClr val="tx1"/>
                </a:solidFill>
                <a:latin typeface="Arial" panose="020B0604020202020204" pitchFamily="34" charset="0"/>
                <a:ea typeface="ＭＳ Ｐゴシック" panose="020B0600070205080204" pitchFamily="50" charset="-128"/>
              </a:defRPr>
            </a:lvl1pPr>
            <a:lvl2pPr defTabSz="957263" eaLnBrk="0" hangingPunct="0">
              <a:defRPr sz="900">
                <a:solidFill>
                  <a:schemeClr val="tx1"/>
                </a:solidFill>
                <a:latin typeface="Arial" panose="020B0604020202020204" pitchFamily="34" charset="0"/>
                <a:ea typeface="ＭＳ Ｐゴシック" panose="020B0600070205080204" pitchFamily="50" charset="-128"/>
              </a:defRPr>
            </a:lvl2pPr>
            <a:lvl3pPr defTabSz="957263" eaLnBrk="0" hangingPunct="0">
              <a:defRPr sz="900">
                <a:solidFill>
                  <a:schemeClr val="tx1"/>
                </a:solidFill>
                <a:latin typeface="Arial" panose="020B0604020202020204" pitchFamily="34" charset="0"/>
                <a:ea typeface="ＭＳ Ｐゴシック" panose="020B0600070205080204" pitchFamily="50" charset="-128"/>
              </a:defRPr>
            </a:lvl3pPr>
            <a:lvl4pPr defTabSz="957263" eaLnBrk="0" hangingPunct="0">
              <a:defRPr sz="900">
                <a:solidFill>
                  <a:schemeClr val="tx1"/>
                </a:solidFill>
                <a:latin typeface="Arial" panose="020B0604020202020204" pitchFamily="34" charset="0"/>
                <a:ea typeface="ＭＳ Ｐゴシック" panose="020B0600070205080204" pitchFamily="50" charset="-128"/>
              </a:defRPr>
            </a:lvl4pPr>
            <a:lvl5pPr defTabSz="957263" eaLnBrk="0" hangingPunct="0">
              <a:defRPr sz="900">
                <a:solidFill>
                  <a:schemeClr val="tx1"/>
                </a:solidFill>
                <a:latin typeface="Arial" panose="020B0604020202020204" pitchFamily="34" charset="0"/>
                <a:ea typeface="ＭＳ Ｐゴシック" panose="020B0600070205080204" pitchFamily="50" charset="-128"/>
              </a:defRPr>
            </a:lvl5pPr>
            <a:lvl6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148716" eaLnBrk="1" fontAlgn="base" hangingPunct="1">
              <a:spcBef>
                <a:spcPct val="0"/>
              </a:spcBef>
              <a:spcAft>
                <a:spcPct val="0"/>
              </a:spcAft>
              <a:defRPr/>
            </a:pPr>
            <a:r>
              <a:rPr lang="en-US" altLang="ja-JP" sz="2880" b="1" kern="0" dirty="0">
                <a:solidFill>
                  <a:srgbClr val="000000"/>
                </a:solidFill>
                <a:effectLst>
                  <a:outerShdw blurRad="38100" dist="38100" dir="2700000" algn="tl">
                    <a:srgbClr val="C0C0C0"/>
                  </a:outerShdw>
                </a:effectLst>
                <a:cs typeface="Arial" panose="020B0604020202020204" pitchFamily="34" charset="0"/>
              </a:rPr>
              <a:t>Docker Engine</a:t>
            </a:r>
            <a:r>
              <a:rPr lang="ja-JP" altLang="en-US" sz="2880" b="1" kern="0" dirty="0">
                <a:solidFill>
                  <a:srgbClr val="000000"/>
                </a:solidFill>
                <a:effectLst>
                  <a:outerShdw blurRad="38100" dist="38100" dir="2700000" algn="tl">
                    <a:srgbClr val="C0C0C0"/>
                  </a:outerShdw>
                </a:effectLst>
                <a:cs typeface="Arial" panose="020B0604020202020204" pitchFamily="34" charset="0"/>
              </a:rPr>
              <a:t> </a:t>
            </a:r>
          </a:p>
        </p:txBody>
      </p:sp>
      <p:sp>
        <p:nvSpPr>
          <p:cNvPr id="76" name="AutoShape 188"/>
          <p:cNvSpPr>
            <a:spLocks noChangeArrowheads="1"/>
          </p:cNvSpPr>
          <p:nvPr/>
        </p:nvSpPr>
        <p:spPr bwMode="auto">
          <a:xfrm>
            <a:off x="4330323" y="5223027"/>
            <a:ext cx="1068706" cy="1337310"/>
          </a:xfrm>
          <a:prstGeom prst="roundRect">
            <a:avLst>
              <a:gd name="adj" fmla="val 5528"/>
            </a:avLst>
          </a:prstGeom>
          <a:solidFill>
            <a:srgbClr val="FFFFFF">
              <a:lumMod val="65000"/>
            </a:srgbClr>
          </a:solidFill>
          <a:ln w="3175">
            <a:solidFill>
              <a:srgbClr val="000000"/>
            </a:solidFill>
            <a:round/>
            <a:headEnd/>
            <a:tailEnd/>
          </a:ln>
        </p:spPr>
        <p:txBody>
          <a:bodyPr wrap="none"/>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097280" eaLnBrk="1" fontAlgn="base" hangingPunct="1">
              <a:spcBef>
                <a:spcPct val="0"/>
              </a:spcBef>
              <a:spcAft>
                <a:spcPct val="0"/>
              </a:spcAft>
              <a:defRPr/>
            </a:pPr>
            <a:r>
              <a:rPr kumimoji="1" lang="en-US" altLang="ja-JP" sz="1440" b="1" kern="0" dirty="0">
                <a:solidFill>
                  <a:srgbClr val="000000"/>
                </a:solidFill>
                <a:cs typeface="Arial" panose="020B0604020202020204" pitchFamily="34" charset="0"/>
              </a:rPr>
              <a:t> Image 1 </a:t>
            </a:r>
            <a:endParaRPr kumimoji="1" lang="ja-JP" altLang="ja-JP" sz="1440" b="1" kern="0" dirty="0">
              <a:solidFill>
                <a:srgbClr val="000000"/>
              </a:solidFill>
              <a:effectLst>
                <a:outerShdw blurRad="38100" dist="38100" dir="2700000" algn="tl">
                  <a:srgbClr val="FFFFFF"/>
                </a:outerShdw>
              </a:effectLst>
              <a:cs typeface="Arial" panose="020B0604020202020204" pitchFamily="34" charset="0"/>
            </a:endParaRPr>
          </a:p>
        </p:txBody>
      </p:sp>
      <p:sp>
        <p:nvSpPr>
          <p:cNvPr id="77" name="Rounded Rectangle 12"/>
          <p:cNvSpPr>
            <a:spLocks noChangeArrowheads="1"/>
          </p:cNvSpPr>
          <p:nvPr/>
        </p:nvSpPr>
        <p:spPr bwMode="auto">
          <a:xfrm>
            <a:off x="4403447" y="6082181"/>
            <a:ext cx="929640" cy="390526"/>
          </a:xfrm>
          <a:prstGeom prst="roundRect">
            <a:avLst>
              <a:gd name="adj" fmla="val 5986"/>
            </a:avLst>
          </a:prstGeom>
          <a:gradFill rotWithShape="1">
            <a:gsLst>
              <a:gs pos="0">
                <a:srgbClr val="FF9900"/>
              </a:gs>
              <a:gs pos="100000">
                <a:srgbClr val="764700"/>
              </a:gs>
            </a:gsLst>
            <a:lin ang="5400000" scaled="1"/>
          </a:gradFill>
          <a:ln w="25400" algn="ctr">
            <a:noFill/>
            <a:round/>
            <a:headEnd/>
            <a:tailEnd/>
          </a:ln>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Bins/Libs </a:t>
            </a:r>
          </a:p>
        </p:txBody>
      </p:sp>
      <p:sp>
        <p:nvSpPr>
          <p:cNvPr id="78" name="Rounded Rectangle 54"/>
          <p:cNvSpPr>
            <a:spLocks noChangeArrowheads="1"/>
          </p:cNvSpPr>
          <p:nvPr/>
        </p:nvSpPr>
        <p:spPr bwMode="auto">
          <a:xfrm>
            <a:off x="4409161" y="5598311"/>
            <a:ext cx="929640" cy="390526"/>
          </a:xfrm>
          <a:prstGeom prst="roundRect">
            <a:avLst>
              <a:gd name="adj" fmla="val 5986"/>
            </a:avLst>
          </a:prstGeom>
          <a:gradFill rotWithShape="1">
            <a:gsLst>
              <a:gs pos="0">
                <a:srgbClr val="00FF00"/>
              </a:gs>
              <a:gs pos="100000">
                <a:srgbClr val="00FF00">
                  <a:gamma/>
                  <a:shade val="46275"/>
                  <a:invGamma/>
                </a:srgbClr>
              </a:gs>
            </a:gsLst>
            <a:lin ang="5400000" scaled="1"/>
          </a:gradFill>
          <a:ln>
            <a:noFill/>
          </a:ln>
          <a:extLst>
            <a:ext uri="{91240B29-F687-4F45-9708-019B960494DF}">
              <a14:hiddenLine xmlns:a14="http://schemas.microsoft.com/office/drawing/2010/main" w="25400" algn="ctr">
                <a:solidFill>
                  <a:srgbClr val="000000"/>
                </a:solidFill>
                <a:round/>
                <a:headEnd/>
                <a:tailEnd/>
              </a14:hiddenLine>
            </a:ex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App A </a:t>
            </a:r>
          </a:p>
        </p:txBody>
      </p:sp>
      <p:sp>
        <p:nvSpPr>
          <p:cNvPr id="79" name="AutoShape 188"/>
          <p:cNvSpPr>
            <a:spLocks noChangeArrowheads="1"/>
          </p:cNvSpPr>
          <p:nvPr/>
        </p:nvSpPr>
        <p:spPr bwMode="auto">
          <a:xfrm>
            <a:off x="8926513" y="2062549"/>
            <a:ext cx="1068706" cy="1337310"/>
          </a:xfrm>
          <a:prstGeom prst="roundRect">
            <a:avLst>
              <a:gd name="adj" fmla="val 5528"/>
            </a:avLst>
          </a:prstGeom>
          <a:solidFill>
            <a:srgbClr val="FFFFFF">
              <a:lumMod val="65000"/>
            </a:srgbClr>
          </a:solidFill>
          <a:ln w="3175">
            <a:solidFill>
              <a:srgbClr val="000000"/>
            </a:solidFill>
            <a:round/>
            <a:headEnd/>
            <a:tailEnd/>
          </a:ln>
        </p:spPr>
        <p:txBody>
          <a:bodyPr wrap="none"/>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097280" eaLnBrk="1" fontAlgn="base" hangingPunct="1">
              <a:spcBef>
                <a:spcPct val="0"/>
              </a:spcBef>
              <a:spcAft>
                <a:spcPct val="0"/>
              </a:spcAft>
              <a:defRPr/>
            </a:pPr>
            <a:r>
              <a:rPr kumimoji="1" lang="en-US" altLang="ja-JP" sz="1440" b="1" kern="0" dirty="0">
                <a:solidFill>
                  <a:srgbClr val="000000"/>
                </a:solidFill>
                <a:cs typeface="Arial" panose="020B0604020202020204" pitchFamily="34" charset="0"/>
              </a:rPr>
              <a:t> Image 1 </a:t>
            </a:r>
            <a:endParaRPr kumimoji="1" lang="ja-JP" altLang="ja-JP" sz="1440" b="1" kern="0" dirty="0">
              <a:solidFill>
                <a:srgbClr val="000000"/>
              </a:solidFill>
              <a:effectLst>
                <a:outerShdw blurRad="38100" dist="38100" dir="2700000" algn="tl">
                  <a:srgbClr val="FFFFFF"/>
                </a:outerShdw>
              </a:effectLst>
              <a:cs typeface="Arial" panose="020B0604020202020204" pitchFamily="34" charset="0"/>
            </a:endParaRPr>
          </a:p>
        </p:txBody>
      </p:sp>
      <p:sp>
        <p:nvSpPr>
          <p:cNvPr id="80" name="Rounded Rectangle 12"/>
          <p:cNvSpPr>
            <a:spLocks noChangeArrowheads="1"/>
          </p:cNvSpPr>
          <p:nvPr/>
        </p:nvSpPr>
        <p:spPr bwMode="auto">
          <a:xfrm>
            <a:off x="8999636" y="2921702"/>
            <a:ext cx="929640" cy="390526"/>
          </a:xfrm>
          <a:prstGeom prst="roundRect">
            <a:avLst>
              <a:gd name="adj" fmla="val 5986"/>
            </a:avLst>
          </a:prstGeom>
          <a:gradFill rotWithShape="1">
            <a:gsLst>
              <a:gs pos="0">
                <a:srgbClr val="FF9900"/>
              </a:gs>
              <a:gs pos="100000">
                <a:srgbClr val="764700"/>
              </a:gs>
            </a:gsLst>
            <a:lin ang="5400000" scaled="1"/>
          </a:gradFill>
          <a:ln w="25400" algn="ctr">
            <a:noFill/>
            <a:round/>
            <a:headEnd/>
            <a:tailEnd/>
          </a:ln>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Bins/Libs </a:t>
            </a:r>
          </a:p>
        </p:txBody>
      </p:sp>
      <p:sp>
        <p:nvSpPr>
          <p:cNvPr id="81" name="Rounded Rectangle 60"/>
          <p:cNvSpPr>
            <a:spLocks noChangeArrowheads="1"/>
          </p:cNvSpPr>
          <p:nvPr/>
        </p:nvSpPr>
        <p:spPr bwMode="auto">
          <a:xfrm>
            <a:off x="9005351" y="2437832"/>
            <a:ext cx="929640" cy="390526"/>
          </a:xfrm>
          <a:prstGeom prst="roundRect">
            <a:avLst>
              <a:gd name="adj" fmla="val 5986"/>
            </a:avLst>
          </a:prstGeom>
          <a:gradFill rotWithShape="1">
            <a:gsLst>
              <a:gs pos="0">
                <a:srgbClr val="00FF00"/>
              </a:gs>
              <a:gs pos="100000">
                <a:srgbClr val="00FF00">
                  <a:gamma/>
                  <a:shade val="46275"/>
                  <a:invGamma/>
                </a:srgbClr>
              </a:gs>
            </a:gsLst>
            <a:lin ang="5400000" scaled="1"/>
          </a:gradFill>
          <a:ln>
            <a:noFill/>
          </a:ln>
          <a:extLst>
            <a:ext uri="{91240B29-F687-4F45-9708-019B960494DF}">
              <a14:hiddenLine xmlns:a14="http://schemas.microsoft.com/office/drawing/2010/main" w="25400" algn="ctr">
                <a:solidFill>
                  <a:srgbClr val="000000"/>
                </a:solidFill>
                <a:round/>
                <a:headEnd/>
                <a:tailEnd/>
              </a14:hiddenLine>
            </a:ex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App A </a:t>
            </a:r>
          </a:p>
        </p:txBody>
      </p:sp>
      <p:sp>
        <p:nvSpPr>
          <p:cNvPr id="82" name="AutoShape 188"/>
          <p:cNvSpPr>
            <a:spLocks noChangeArrowheads="1"/>
          </p:cNvSpPr>
          <p:nvPr/>
        </p:nvSpPr>
        <p:spPr bwMode="auto">
          <a:xfrm>
            <a:off x="2565872" y="2039907"/>
            <a:ext cx="1068706" cy="1337310"/>
          </a:xfrm>
          <a:prstGeom prst="roundRect">
            <a:avLst>
              <a:gd name="adj" fmla="val 5528"/>
            </a:avLst>
          </a:prstGeom>
          <a:solidFill>
            <a:srgbClr val="FFFFFF">
              <a:lumMod val="65000"/>
            </a:srgbClr>
          </a:solidFill>
          <a:ln w="3175">
            <a:solidFill>
              <a:srgbClr val="000000"/>
            </a:solidFill>
            <a:round/>
            <a:headEnd/>
            <a:tailEnd/>
          </a:ln>
        </p:spPr>
        <p:txBody>
          <a:bodyPr wrap="none"/>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097280" eaLnBrk="1" fontAlgn="base" hangingPunct="1">
              <a:spcBef>
                <a:spcPct val="0"/>
              </a:spcBef>
              <a:spcAft>
                <a:spcPct val="0"/>
              </a:spcAft>
              <a:defRPr/>
            </a:pPr>
            <a:r>
              <a:rPr kumimoji="1" lang="en-US" altLang="ja-JP" sz="1440" b="1" kern="0" dirty="0">
                <a:solidFill>
                  <a:srgbClr val="000000"/>
                </a:solidFill>
                <a:cs typeface="Arial" panose="020B0604020202020204" pitchFamily="34" charset="0"/>
              </a:rPr>
              <a:t> Image 1 </a:t>
            </a:r>
            <a:endParaRPr kumimoji="1" lang="ja-JP" altLang="ja-JP" sz="1440" b="1" kern="0" dirty="0">
              <a:solidFill>
                <a:srgbClr val="000000"/>
              </a:solidFill>
              <a:effectLst>
                <a:outerShdw blurRad="38100" dist="38100" dir="2700000" algn="tl">
                  <a:srgbClr val="FFFFFF"/>
                </a:outerShdw>
              </a:effectLst>
              <a:cs typeface="Arial" panose="020B0604020202020204" pitchFamily="34" charset="0"/>
            </a:endParaRPr>
          </a:p>
        </p:txBody>
      </p:sp>
      <p:sp>
        <p:nvSpPr>
          <p:cNvPr id="83" name="Rounded Rectangle 12"/>
          <p:cNvSpPr>
            <a:spLocks noChangeArrowheads="1"/>
          </p:cNvSpPr>
          <p:nvPr/>
        </p:nvSpPr>
        <p:spPr bwMode="auto">
          <a:xfrm>
            <a:off x="2638996" y="2899061"/>
            <a:ext cx="929640" cy="390526"/>
          </a:xfrm>
          <a:prstGeom prst="roundRect">
            <a:avLst>
              <a:gd name="adj" fmla="val 5986"/>
            </a:avLst>
          </a:prstGeom>
          <a:gradFill rotWithShape="1">
            <a:gsLst>
              <a:gs pos="0">
                <a:srgbClr val="FF9900"/>
              </a:gs>
              <a:gs pos="100000">
                <a:srgbClr val="764700"/>
              </a:gs>
            </a:gsLst>
            <a:lin ang="5400000" scaled="1"/>
          </a:gradFill>
          <a:ln w="25400" algn="ctr">
            <a:noFill/>
            <a:round/>
            <a:headEnd/>
            <a:tailEnd/>
          </a:ln>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Bins/Libs </a:t>
            </a:r>
          </a:p>
        </p:txBody>
      </p:sp>
      <p:sp>
        <p:nvSpPr>
          <p:cNvPr id="84" name="Rounded Rectangle 66"/>
          <p:cNvSpPr>
            <a:spLocks noChangeArrowheads="1"/>
          </p:cNvSpPr>
          <p:nvPr/>
        </p:nvSpPr>
        <p:spPr bwMode="auto">
          <a:xfrm>
            <a:off x="2644710" y="2415191"/>
            <a:ext cx="929640" cy="390526"/>
          </a:xfrm>
          <a:prstGeom prst="roundRect">
            <a:avLst>
              <a:gd name="adj" fmla="val 5986"/>
            </a:avLst>
          </a:prstGeom>
          <a:gradFill rotWithShape="1">
            <a:gsLst>
              <a:gs pos="0">
                <a:srgbClr val="00FF00"/>
              </a:gs>
              <a:gs pos="100000">
                <a:srgbClr val="00FF00">
                  <a:gamma/>
                  <a:shade val="46275"/>
                  <a:invGamma/>
                </a:srgbClr>
              </a:gs>
            </a:gsLst>
            <a:lin ang="5400000" scaled="1"/>
          </a:gradFill>
          <a:ln>
            <a:noFill/>
          </a:ln>
          <a:extLst>
            <a:ext uri="{91240B29-F687-4F45-9708-019B960494DF}">
              <a14:hiddenLine xmlns:a14="http://schemas.microsoft.com/office/drawing/2010/main" w="25400" algn="ctr">
                <a:solidFill>
                  <a:srgbClr val="000000"/>
                </a:solidFill>
                <a:round/>
                <a:headEnd/>
                <a:tailEnd/>
              </a14:hiddenLine>
            </a:ex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App A </a:t>
            </a:r>
          </a:p>
        </p:txBody>
      </p:sp>
      <p:sp>
        <p:nvSpPr>
          <p:cNvPr id="85" name="AutoShape 188"/>
          <p:cNvSpPr>
            <a:spLocks noChangeArrowheads="1"/>
          </p:cNvSpPr>
          <p:nvPr/>
        </p:nvSpPr>
        <p:spPr bwMode="auto">
          <a:xfrm>
            <a:off x="3761619" y="2039908"/>
            <a:ext cx="1068706" cy="1337310"/>
          </a:xfrm>
          <a:prstGeom prst="roundRect">
            <a:avLst>
              <a:gd name="adj" fmla="val 5528"/>
            </a:avLst>
          </a:prstGeom>
          <a:solidFill>
            <a:srgbClr val="FFFFFF">
              <a:lumMod val="65000"/>
            </a:srgbClr>
          </a:solidFill>
          <a:ln w="3175">
            <a:solidFill>
              <a:srgbClr val="000000"/>
            </a:solidFill>
            <a:round/>
            <a:headEnd/>
            <a:tailEnd/>
          </a:ln>
        </p:spPr>
        <p:txBody>
          <a:bodyPr wrap="none"/>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097280" eaLnBrk="1" fontAlgn="base" hangingPunct="1">
              <a:spcBef>
                <a:spcPct val="0"/>
              </a:spcBef>
              <a:spcAft>
                <a:spcPct val="0"/>
              </a:spcAft>
              <a:defRPr/>
            </a:pPr>
            <a:r>
              <a:rPr kumimoji="1" lang="en-US" altLang="ja-JP" sz="1440" b="1" kern="0" dirty="0">
                <a:solidFill>
                  <a:srgbClr val="000000"/>
                </a:solidFill>
                <a:cs typeface="Arial" panose="020B0604020202020204" pitchFamily="34" charset="0"/>
              </a:rPr>
              <a:t> Image 2 </a:t>
            </a:r>
            <a:endParaRPr kumimoji="1" lang="ja-JP" altLang="ja-JP" sz="1440" b="1" kern="0" dirty="0">
              <a:solidFill>
                <a:srgbClr val="000000"/>
              </a:solidFill>
              <a:effectLst>
                <a:outerShdw blurRad="38100" dist="38100" dir="2700000" algn="tl">
                  <a:srgbClr val="FFFFFF"/>
                </a:outerShdw>
              </a:effectLst>
              <a:cs typeface="Arial" panose="020B0604020202020204" pitchFamily="34" charset="0"/>
            </a:endParaRPr>
          </a:p>
        </p:txBody>
      </p:sp>
      <p:sp>
        <p:nvSpPr>
          <p:cNvPr id="86" name="Rounded Rectangle 68"/>
          <p:cNvSpPr>
            <a:spLocks noChangeArrowheads="1"/>
          </p:cNvSpPr>
          <p:nvPr/>
        </p:nvSpPr>
        <p:spPr bwMode="auto">
          <a:xfrm>
            <a:off x="3840457" y="2415192"/>
            <a:ext cx="929640" cy="390526"/>
          </a:xfrm>
          <a:prstGeom prst="roundRect">
            <a:avLst>
              <a:gd name="adj" fmla="val 5986"/>
            </a:avLst>
          </a:prstGeom>
          <a:gradFill rotWithShape="1">
            <a:gsLst>
              <a:gs pos="0">
                <a:srgbClr val="00FF00"/>
              </a:gs>
              <a:gs pos="100000">
                <a:srgbClr val="00FF00">
                  <a:gamma/>
                  <a:shade val="46275"/>
                  <a:invGamma/>
                </a:srgbClr>
              </a:gs>
            </a:gsLst>
            <a:lin ang="5400000" scaled="1"/>
          </a:gradFill>
          <a:ln>
            <a:noFill/>
          </a:ln>
          <a:extLst>
            <a:ext uri="{91240B29-F687-4F45-9708-019B960494DF}">
              <a14:hiddenLine xmlns:a14="http://schemas.microsoft.com/office/drawing/2010/main" w="25400" algn="ctr">
                <a:solidFill>
                  <a:srgbClr val="000000"/>
                </a:solidFill>
                <a:round/>
                <a:headEnd/>
                <a:tailEnd/>
              </a14:hiddenLine>
            </a:ex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dirty="0">
                <a:solidFill>
                  <a:srgbClr val="FFFFFF"/>
                </a:solidFill>
                <a:effectLst>
                  <a:outerShdw blurRad="38100" dist="38100" dir="2700000" algn="tl">
                    <a:srgbClr val="000000"/>
                  </a:outerShdw>
                </a:effectLst>
                <a:cs typeface="Arial" panose="020B0604020202020204" pitchFamily="34" charset="0"/>
              </a:rPr>
              <a:t>App B </a:t>
            </a:r>
          </a:p>
        </p:txBody>
      </p:sp>
      <p:sp>
        <p:nvSpPr>
          <p:cNvPr id="87" name="Rounded Rectangle 12"/>
          <p:cNvSpPr>
            <a:spLocks noChangeArrowheads="1"/>
          </p:cNvSpPr>
          <p:nvPr/>
        </p:nvSpPr>
        <p:spPr bwMode="auto">
          <a:xfrm>
            <a:off x="3851605" y="2882355"/>
            <a:ext cx="908390" cy="411186"/>
          </a:xfrm>
          <a:prstGeom prst="roundRect">
            <a:avLst>
              <a:gd name="adj" fmla="val 5986"/>
            </a:avLst>
          </a:prstGeom>
          <a:gradFill rotWithShape="1">
            <a:gsLst>
              <a:gs pos="0">
                <a:srgbClr val="00CCFF"/>
              </a:gs>
              <a:gs pos="100000">
                <a:srgbClr val="00CCFF">
                  <a:gamma/>
                  <a:shade val="46275"/>
                  <a:invGamma/>
                </a:srgbClr>
              </a:gs>
            </a:gsLst>
            <a:lin ang="5400000" scaled="1"/>
          </a:gradFill>
          <a:ln>
            <a:noFill/>
          </a:ln>
          <a:extLst>
            <a:ext uri="{91240B29-F687-4F45-9708-019B960494DF}">
              <a14:hiddenLine xmlns:a14="http://schemas.microsoft.com/office/drawing/2010/main" w="25400" algn="ctr">
                <a:solidFill>
                  <a:srgbClr val="000000"/>
                </a:solidFill>
                <a:round/>
                <a:headEnd/>
                <a:tailEnd/>
              </a14:hiddenLine>
            </a:ex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Bins/Libs </a:t>
            </a:r>
          </a:p>
        </p:txBody>
      </p:sp>
      <p:sp>
        <p:nvSpPr>
          <p:cNvPr id="88" name="AutoShape 188"/>
          <p:cNvSpPr>
            <a:spLocks noChangeArrowheads="1"/>
          </p:cNvSpPr>
          <p:nvPr/>
        </p:nvSpPr>
        <p:spPr bwMode="auto">
          <a:xfrm>
            <a:off x="4985510" y="2039908"/>
            <a:ext cx="1068706" cy="1337310"/>
          </a:xfrm>
          <a:prstGeom prst="roundRect">
            <a:avLst>
              <a:gd name="adj" fmla="val 5528"/>
            </a:avLst>
          </a:prstGeom>
          <a:solidFill>
            <a:srgbClr val="FFFFFF">
              <a:lumMod val="65000"/>
            </a:srgbClr>
          </a:solidFill>
          <a:ln w="3175">
            <a:solidFill>
              <a:srgbClr val="000000"/>
            </a:solidFill>
            <a:round/>
            <a:headEnd/>
            <a:tailEnd/>
          </a:ln>
        </p:spPr>
        <p:txBody>
          <a:bodyPr wrap="none"/>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097280" eaLnBrk="1" fontAlgn="base" hangingPunct="1">
              <a:spcBef>
                <a:spcPct val="0"/>
              </a:spcBef>
              <a:spcAft>
                <a:spcPct val="0"/>
              </a:spcAft>
              <a:defRPr/>
            </a:pPr>
            <a:r>
              <a:rPr kumimoji="1" lang="en-US" altLang="ja-JP" sz="1440" b="1" kern="0" dirty="0">
                <a:solidFill>
                  <a:srgbClr val="000000"/>
                </a:solidFill>
                <a:cs typeface="Arial" panose="020B0604020202020204" pitchFamily="34" charset="0"/>
              </a:rPr>
              <a:t> Image 3 </a:t>
            </a:r>
            <a:endParaRPr kumimoji="1" lang="ja-JP" altLang="ja-JP" sz="1440" b="1" kern="0" dirty="0">
              <a:solidFill>
                <a:srgbClr val="000000"/>
              </a:solidFill>
              <a:effectLst>
                <a:outerShdw blurRad="38100" dist="38100" dir="2700000" algn="tl">
                  <a:srgbClr val="FFFFFF"/>
                </a:outerShdw>
              </a:effectLst>
              <a:cs typeface="Arial" panose="020B0604020202020204" pitchFamily="34" charset="0"/>
            </a:endParaRPr>
          </a:p>
        </p:txBody>
      </p:sp>
      <p:sp>
        <p:nvSpPr>
          <p:cNvPr id="89" name="Rounded Rectangle 12"/>
          <p:cNvSpPr>
            <a:spLocks noChangeArrowheads="1"/>
          </p:cNvSpPr>
          <p:nvPr/>
        </p:nvSpPr>
        <p:spPr bwMode="auto">
          <a:xfrm>
            <a:off x="5058634" y="2899062"/>
            <a:ext cx="929640" cy="390526"/>
          </a:xfrm>
          <a:prstGeom prst="roundRect">
            <a:avLst>
              <a:gd name="adj" fmla="val 5986"/>
            </a:avLst>
          </a:prstGeom>
          <a:solidFill>
            <a:srgbClr val="FF0000"/>
          </a:solidFill>
          <a:ln w="25400" algn="ctr">
            <a:noFill/>
            <a:round/>
            <a:headEnd/>
            <a:tailEnd/>
          </a:ln>
          <a:effectLst>
            <a:innerShdw blurRad="63500" dist="50800" dir="5400000">
              <a:prstClr val="black">
                <a:alpha val="50000"/>
              </a:prstClr>
            </a:innerShdw>
          </a:effec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Bins/Libs </a:t>
            </a:r>
          </a:p>
        </p:txBody>
      </p:sp>
      <p:sp>
        <p:nvSpPr>
          <p:cNvPr id="90" name="Rounded Rectangle 72"/>
          <p:cNvSpPr>
            <a:spLocks noChangeArrowheads="1"/>
          </p:cNvSpPr>
          <p:nvPr/>
        </p:nvSpPr>
        <p:spPr bwMode="auto">
          <a:xfrm>
            <a:off x="5064348" y="2415192"/>
            <a:ext cx="929640" cy="390526"/>
          </a:xfrm>
          <a:prstGeom prst="roundRect">
            <a:avLst>
              <a:gd name="adj" fmla="val 5986"/>
            </a:avLst>
          </a:prstGeom>
          <a:gradFill rotWithShape="1">
            <a:gsLst>
              <a:gs pos="0">
                <a:srgbClr val="00FF00"/>
              </a:gs>
              <a:gs pos="100000">
                <a:srgbClr val="00FF00">
                  <a:gamma/>
                  <a:shade val="46275"/>
                  <a:invGamma/>
                </a:srgbClr>
              </a:gs>
            </a:gsLst>
            <a:lin ang="5400000" scaled="1"/>
          </a:gradFill>
          <a:ln>
            <a:noFill/>
          </a:ln>
          <a:extLst>
            <a:ext uri="{91240B29-F687-4F45-9708-019B960494DF}">
              <a14:hiddenLine xmlns:a14="http://schemas.microsoft.com/office/drawing/2010/main" w="25400" algn="ctr">
                <a:solidFill>
                  <a:srgbClr val="000000"/>
                </a:solidFill>
                <a:round/>
                <a:headEnd/>
                <a:tailEnd/>
              </a14:hiddenLine>
            </a:ex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dirty="0">
                <a:solidFill>
                  <a:srgbClr val="FFFFFF"/>
                </a:solidFill>
                <a:effectLst>
                  <a:outerShdw blurRad="38100" dist="38100" dir="2700000" algn="tl">
                    <a:srgbClr val="000000"/>
                  </a:outerShdw>
                </a:effectLst>
                <a:cs typeface="Arial" panose="020B0604020202020204" pitchFamily="34" charset="0"/>
              </a:rPr>
              <a:t>App C </a:t>
            </a:r>
          </a:p>
        </p:txBody>
      </p:sp>
      <p:sp>
        <p:nvSpPr>
          <p:cNvPr id="91" name="AutoShape 188"/>
          <p:cNvSpPr>
            <a:spLocks noChangeArrowheads="1"/>
          </p:cNvSpPr>
          <p:nvPr/>
        </p:nvSpPr>
        <p:spPr bwMode="auto">
          <a:xfrm>
            <a:off x="6195325" y="2039909"/>
            <a:ext cx="1068706" cy="1337310"/>
          </a:xfrm>
          <a:prstGeom prst="roundRect">
            <a:avLst>
              <a:gd name="adj" fmla="val 5528"/>
            </a:avLst>
          </a:prstGeom>
          <a:solidFill>
            <a:srgbClr val="FFFFFF">
              <a:lumMod val="65000"/>
            </a:srgbClr>
          </a:solidFill>
          <a:ln w="3175">
            <a:solidFill>
              <a:srgbClr val="000000"/>
            </a:solidFill>
            <a:round/>
            <a:headEnd/>
            <a:tailEnd/>
          </a:ln>
        </p:spPr>
        <p:txBody>
          <a:bodyPr wrap="none"/>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097280" eaLnBrk="1" fontAlgn="base" hangingPunct="1">
              <a:spcBef>
                <a:spcPct val="0"/>
              </a:spcBef>
              <a:spcAft>
                <a:spcPct val="0"/>
              </a:spcAft>
              <a:defRPr/>
            </a:pPr>
            <a:r>
              <a:rPr kumimoji="1" lang="en-US" altLang="ja-JP" sz="1440" b="1" kern="0" dirty="0">
                <a:solidFill>
                  <a:srgbClr val="000000"/>
                </a:solidFill>
                <a:cs typeface="Arial" panose="020B0604020202020204" pitchFamily="34" charset="0"/>
              </a:rPr>
              <a:t> Image 4 </a:t>
            </a:r>
            <a:endParaRPr kumimoji="1" lang="ja-JP" altLang="ja-JP" sz="1440" b="1" kern="0" dirty="0">
              <a:solidFill>
                <a:srgbClr val="000000"/>
              </a:solidFill>
              <a:effectLst>
                <a:outerShdw blurRad="38100" dist="38100" dir="2700000" algn="tl">
                  <a:srgbClr val="FFFFFF"/>
                </a:outerShdw>
              </a:effectLst>
              <a:cs typeface="Arial" panose="020B0604020202020204" pitchFamily="34" charset="0"/>
            </a:endParaRPr>
          </a:p>
        </p:txBody>
      </p:sp>
      <p:sp>
        <p:nvSpPr>
          <p:cNvPr id="92" name="Rounded Rectangle 74"/>
          <p:cNvSpPr>
            <a:spLocks noChangeArrowheads="1"/>
          </p:cNvSpPr>
          <p:nvPr/>
        </p:nvSpPr>
        <p:spPr bwMode="auto">
          <a:xfrm>
            <a:off x="6274163" y="2415193"/>
            <a:ext cx="929640" cy="390526"/>
          </a:xfrm>
          <a:prstGeom prst="roundRect">
            <a:avLst>
              <a:gd name="adj" fmla="val 5986"/>
            </a:avLst>
          </a:prstGeom>
          <a:gradFill rotWithShape="1">
            <a:gsLst>
              <a:gs pos="0">
                <a:srgbClr val="00FF00"/>
              </a:gs>
              <a:gs pos="100000">
                <a:srgbClr val="00FF00">
                  <a:gamma/>
                  <a:shade val="46275"/>
                  <a:invGamma/>
                </a:srgbClr>
              </a:gs>
            </a:gsLst>
            <a:lin ang="5400000" scaled="1"/>
          </a:gradFill>
          <a:ln>
            <a:noFill/>
          </a:ln>
          <a:extLst>
            <a:ext uri="{91240B29-F687-4F45-9708-019B960494DF}">
              <a14:hiddenLine xmlns:a14="http://schemas.microsoft.com/office/drawing/2010/main" w="25400" algn="ctr">
                <a:solidFill>
                  <a:srgbClr val="000000"/>
                </a:solidFill>
                <a:round/>
                <a:headEnd/>
                <a:tailEnd/>
              </a14:hiddenLine>
            </a:ex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dirty="0">
                <a:solidFill>
                  <a:srgbClr val="FFFFFF"/>
                </a:solidFill>
                <a:effectLst>
                  <a:outerShdw blurRad="38100" dist="38100" dir="2700000" algn="tl">
                    <a:srgbClr val="000000"/>
                  </a:outerShdw>
                </a:effectLst>
                <a:cs typeface="Arial" panose="020B0604020202020204" pitchFamily="34" charset="0"/>
              </a:rPr>
              <a:t>App D </a:t>
            </a:r>
          </a:p>
        </p:txBody>
      </p:sp>
      <p:sp>
        <p:nvSpPr>
          <p:cNvPr id="93" name="Rounded Rectangle 12"/>
          <p:cNvSpPr>
            <a:spLocks noChangeArrowheads="1"/>
          </p:cNvSpPr>
          <p:nvPr/>
        </p:nvSpPr>
        <p:spPr bwMode="auto">
          <a:xfrm>
            <a:off x="6285311" y="2882356"/>
            <a:ext cx="908390" cy="411186"/>
          </a:xfrm>
          <a:prstGeom prst="roundRect">
            <a:avLst>
              <a:gd name="adj" fmla="val 5986"/>
            </a:avLst>
          </a:prstGeom>
          <a:solidFill>
            <a:srgbClr val="0070C0"/>
          </a:solidFill>
          <a:ln>
            <a:noFill/>
          </a:ln>
          <a:effectLst>
            <a:innerShdw blurRad="63500" dist="50800" dir="5400000">
              <a:prstClr val="black">
                <a:alpha val="50000"/>
              </a:prstClr>
            </a:innerShdw>
          </a:effectLs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Bins/Libs </a:t>
            </a:r>
          </a:p>
        </p:txBody>
      </p:sp>
      <p:sp>
        <p:nvSpPr>
          <p:cNvPr id="94" name="AutoShape 6"/>
          <p:cNvSpPr>
            <a:spLocks noChangeArrowheads="1"/>
          </p:cNvSpPr>
          <p:nvPr/>
        </p:nvSpPr>
        <p:spPr bwMode="auto">
          <a:xfrm>
            <a:off x="7581338" y="1890339"/>
            <a:ext cx="1123950" cy="950594"/>
          </a:xfrm>
          <a:prstGeom prst="rightArrow">
            <a:avLst>
              <a:gd name="adj1" fmla="val 50000"/>
              <a:gd name="adj2" fmla="val 21294"/>
            </a:avLst>
          </a:prstGeom>
          <a:solidFill>
            <a:srgbClr val="00CCFF"/>
          </a:solidFill>
          <a:ln>
            <a:noFill/>
          </a:ln>
          <a:effectLst>
            <a:prstShdw prst="shdw17" dist="17961" dir="2700000">
              <a:srgbClr val="007A99">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lIns="21600" tIns="12960" rIns="21600" bIns="12960" anchor="ctr" anchorCtr="1"/>
          <a:lstStyle>
            <a:lvl1pPr eaLnBrk="0" hangingPunct="0">
              <a:defRPr sz="8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8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8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8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8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r>
              <a:rPr lang="en-US" altLang="ja-JP" sz="2400" dirty="0">
                <a:solidFill>
                  <a:srgbClr val="000000"/>
                </a:solidFill>
                <a:effectLst>
                  <a:outerShdw blurRad="38100" dist="38100" dir="2700000" algn="tl">
                    <a:srgbClr val="FFFFFF"/>
                  </a:outerShdw>
                </a:effectLst>
                <a:cs typeface="Arial" panose="020B0604020202020204" pitchFamily="34" charset="0"/>
              </a:rPr>
              <a:t>PULL</a:t>
            </a:r>
            <a:endParaRPr lang="ja-JP" altLang="en-US" sz="2400" dirty="0">
              <a:solidFill>
                <a:srgbClr val="000000"/>
              </a:solidFill>
              <a:effectLst>
                <a:outerShdw blurRad="38100" dist="38100" dir="2700000" algn="tl">
                  <a:srgbClr val="FFFFFF"/>
                </a:outerShdw>
              </a:effectLst>
              <a:cs typeface="Arial" panose="020B0604020202020204" pitchFamily="34" charset="0"/>
            </a:endParaRPr>
          </a:p>
        </p:txBody>
      </p:sp>
      <p:sp>
        <p:nvSpPr>
          <p:cNvPr id="95" name="AutoShape 7"/>
          <p:cNvSpPr>
            <a:spLocks noChangeArrowheads="1"/>
          </p:cNvSpPr>
          <p:nvPr/>
        </p:nvSpPr>
        <p:spPr bwMode="auto">
          <a:xfrm>
            <a:off x="2709954" y="5509489"/>
            <a:ext cx="1428163" cy="1036320"/>
          </a:xfrm>
          <a:prstGeom prst="rightArrow">
            <a:avLst>
              <a:gd name="adj1" fmla="val 50000"/>
              <a:gd name="adj2" fmla="val 27791"/>
            </a:avLst>
          </a:prstGeom>
          <a:solidFill>
            <a:srgbClr val="3366FF">
              <a:alpha val="50980"/>
            </a:srgbClr>
          </a:solidFill>
          <a:ln>
            <a:noFill/>
          </a:ln>
          <a:effectLst>
            <a:prstShdw prst="shdw17" dist="17961" dir="2700000">
              <a:srgbClr val="1F3D99">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8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8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8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8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8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r>
              <a:rPr lang="en-US" altLang="ja-JP" sz="2400" dirty="0">
                <a:solidFill>
                  <a:srgbClr val="FFFFFF"/>
                </a:solidFill>
                <a:effectLst>
                  <a:outerShdw blurRad="38100" dist="38100" dir="2700000" algn="tl">
                    <a:srgbClr val="000000"/>
                  </a:outerShdw>
                </a:effectLst>
                <a:cs typeface="Arial" panose="020B0604020202020204" pitchFamily="34" charset="0"/>
              </a:rPr>
              <a:t>BUILD</a:t>
            </a:r>
            <a:endParaRPr lang="ja-JP" altLang="en-US" sz="2400" dirty="0">
              <a:solidFill>
                <a:srgbClr val="FFFFFF"/>
              </a:solidFill>
              <a:effectLst>
                <a:outerShdw blurRad="38100" dist="38100" dir="2700000" algn="tl">
                  <a:srgbClr val="000000"/>
                </a:outerShdw>
              </a:effectLst>
              <a:cs typeface="Arial" panose="020B0604020202020204" pitchFamily="34" charset="0"/>
            </a:endParaRPr>
          </a:p>
        </p:txBody>
      </p:sp>
      <p:sp>
        <p:nvSpPr>
          <p:cNvPr id="96" name="AutoShape 6"/>
          <p:cNvSpPr>
            <a:spLocks noChangeArrowheads="1"/>
          </p:cNvSpPr>
          <p:nvPr/>
        </p:nvSpPr>
        <p:spPr bwMode="auto">
          <a:xfrm rot="16200000">
            <a:off x="4292642" y="3977669"/>
            <a:ext cx="1123950" cy="950594"/>
          </a:xfrm>
          <a:prstGeom prst="rightArrow">
            <a:avLst>
              <a:gd name="adj1" fmla="val 50000"/>
              <a:gd name="adj2" fmla="val 21294"/>
            </a:avLst>
          </a:prstGeom>
          <a:solidFill>
            <a:srgbClr val="00CCFF"/>
          </a:solidFill>
          <a:ln>
            <a:noFill/>
          </a:ln>
          <a:effectLst>
            <a:prstShdw prst="shdw17" dist="17961" dir="2700000">
              <a:srgbClr val="007A99">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lIns="21600" tIns="12960" rIns="21600" bIns="12960" anchor="ctr" anchorCtr="1"/>
          <a:lstStyle>
            <a:lvl1pPr eaLnBrk="0" hangingPunct="0">
              <a:defRPr sz="8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8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8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8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8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r>
              <a:rPr lang="en-US" altLang="ja-JP" sz="2400" dirty="0">
                <a:solidFill>
                  <a:srgbClr val="000000"/>
                </a:solidFill>
                <a:effectLst>
                  <a:outerShdw blurRad="38100" dist="38100" dir="2700000" algn="tl">
                    <a:srgbClr val="FFFFFF"/>
                  </a:outerShdw>
                </a:effectLst>
                <a:cs typeface="Arial" panose="020B0604020202020204" pitchFamily="34" charset="0"/>
              </a:rPr>
              <a:t>PUSH</a:t>
            </a:r>
            <a:endParaRPr lang="ja-JP" altLang="en-US" sz="2400" dirty="0">
              <a:solidFill>
                <a:srgbClr val="000000"/>
              </a:solidFill>
              <a:effectLst>
                <a:outerShdw blurRad="38100" dist="38100" dir="2700000" algn="tl">
                  <a:srgbClr val="FFFFFF"/>
                </a:outerShdw>
              </a:effectLst>
              <a:cs typeface="Arial" panose="020B0604020202020204" pitchFamily="34" charset="0"/>
            </a:endParaRPr>
          </a:p>
        </p:txBody>
      </p:sp>
      <p:sp>
        <p:nvSpPr>
          <p:cNvPr id="97" name="Rectangle 9"/>
          <p:cNvSpPr>
            <a:spLocks noChangeArrowheads="1"/>
          </p:cNvSpPr>
          <p:nvPr/>
        </p:nvSpPr>
        <p:spPr bwMode="auto">
          <a:xfrm>
            <a:off x="902001" y="5207509"/>
            <a:ext cx="2768707" cy="461665"/>
          </a:xfrm>
          <a:prstGeom prst="rect">
            <a:avLst/>
          </a:prstGeom>
          <a:noFill/>
          <a:ln>
            <a:noFill/>
          </a:ln>
          <a:effectLst>
            <a:prstShdw prst="shdw17" dist="17961" dir="2700000">
              <a:srgbClr val="7889FB">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defTabSz="957263" eaLnBrk="0" hangingPunct="0">
              <a:defRPr sz="900">
                <a:solidFill>
                  <a:schemeClr val="tx1"/>
                </a:solidFill>
                <a:latin typeface="Arial" panose="020B0604020202020204" pitchFamily="34" charset="0"/>
                <a:ea typeface="ＭＳ Ｐゴシック" panose="020B0600070205080204" pitchFamily="50" charset="-128"/>
              </a:defRPr>
            </a:lvl1pPr>
            <a:lvl2pPr defTabSz="957263" eaLnBrk="0" hangingPunct="0">
              <a:defRPr sz="900">
                <a:solidFill>
                  <a:schemeClr val="tx1"/>
                </a:solidFill>
                <a:latin typeface="Arial" panose="020B0604020202020204" pitchFamily="34" charset="0"/>
                <a:ea typeface="ＭＳ Ｐゴシック" panose="020B0600070205080204" pitchFamily="50" charset="-128"/>
              </a:defRPr>
            </a:lvl2pPr>
            <a:lvl3pPr defTabSz="957263" eaLnBrk="0" hangingPunct="0">
              <a:defRPr sz="900">
                <a:solidFill>
                  <a:schemeClr val="tx1"/>
                </a:solidFill>
                <a:latin typeface="Arial" panose="020B0604020202020204" pitchFamily="34" charset="0"/>
                <a:ea typeface="ＭＳ Ｐゴシック" panose="020B0600070205080204" pitchFamily="50" charset="-128"/>
              </a:defRPr>
            </a:lvl3pPr>
            <a:lvl4pPr defTabSz="957263" eaLnBrk="0" hangingPunct="0">
              <a:defRPr sz="900">
                <a:solidFill>
                  <a:schemeClr val="tx1"/>
                </a:solidFill>
                <a:latin typeface="Arial" panose="020B0604020202020204" pitchFamily="34" charset="0"/>
                <a:ea typeface="ＭＳ Ｐゴシック" panose="020B0600070205080204" pitchFamily="50" charset="-128"/>
              </a:defRPr>
            </a:lvl4pPr>
            <a:lvl5pPr defTabSz="957263" eaLnBrk="0" hangingPunct="0">
              <a:defRPr sz="900">
                <a:solidFill>
                  <a:schemeClr val="tx1"/>
                </a:solidFill>
                <a:latin typeface="Arial" panose="020B0604020202020204" pitchFamily="34" charset="0"/>
                <a:ea typeface="ＭＳ Ｐゴシック" panose="020B0600070205080204" pitchFamily="50" charset="-128"/>
              </a:defRPr>
            </a:lvl5pPr>
            <a:lvl6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lvl="0" algn="ctr" eaLnBrk="1" fontAlgn="base" hangingPunct="1">
              <a:spcBef>
                <a:spcPct val="0"/>
              </a:spcBef>
              <a:spcAft>
                <a:spcPct val="0"/>
              </a:spcAft>
              <a:defRPr/>
            </a:pPr>
            <a:r>
              <a:rPr lang="en-US" altLang="ja-JP" sz="2400" b="1" kern="0" dirty="0">
                <a:solidFill>
                  <a:srgbClr val="000000"/>
                </a:solidFill>
                <a:effectLst>
                  <a:outerShdw blurRad="38100" dist="38100" dir="2700000" algn="tl">
                    <a:srgbClr val="C0C0C0"/>
                  </a:outerShdw>
                </a:effectLst>
                <a:cs typeface="Arial" panose="020B0604020202020204" pitchFamily="34" charset="0"/>
              </a:rPr>
              <a:t>Docker command</a:t>
            </a:r>
            <a:endParaRPr lang="ja-JP" altLang="en-US" sz="2400" b="1" kern="0" dirty="0">
              <a:solidFill>
                <a:srgbClr val="000000"/>
              </a:solidFill>
              <a:effectLst>
                <a:outerShdw blurRad="38100" dist="38100" dir="2700000" algn="tl">
                  <a:srgbClr val="C0C0C0"/>
                </a:outerShdw>
              </a:effectLst>
              <a:cs typeface="Arial" panose="020B0604020202020204" pitchFamily="34" charset="0"/>
            </a:endParaRPr>
          </a:p>
        </p:txBody>
      </p:sp>
      <p:sp>
        <p:nvSpPr>
          <p:cNvPr id="98" name="AutoShape 7"/>
          <p:cNvSpPr>
            <a:spLocks noChangeArrowheads="1"/>
          </p:cNvSpPr>
          <p:nvPr/>
        </p:nvSpPr>
        <p:spPr bwMode="auto">
          <a:xfrm rot="5400000">
            <a:off x="8928844" y="3582989"/>
            <a:ext cx="1099915" cy="884159"/>
          </a:xfrm>
          <a:prstGeom prst="rightArrow">
            <a:avLst>
              <a:gd name="adj1" fmla="val 50000"/>
              <a:gd name="adj2" fmla="val 27791"/>
            </a:avLst>
          </a:prstGeom>
          <a:solidFill>
            <a:srgbClr val="3366FF">
              <a:alpha val="50980"/>
            </a:srgbClr>
          </a:solidFill>
          <a:ln>
            <a:noFill/>
          </a:ln>
          <a:effectLst>
            <a:prstShdw prst="shdw17" dist="17961" dir="2700000">
              <a:srgbClr val="1F3D99">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8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8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8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8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8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r>
              <a:rPr lang="en-US" altLang="ja-JP" sz="2400" dirty="0">
                <a:solidFill>
                  <a:srgbClr val="FFFFFF"/>
                </a:solidFill>
                <a:effectLst>
                  <a:outerShdw blurRad="38100" dist="38100" dir="2700000" algn="tl">
                    <a:srgbClr val="000000"/>
                  </a:outerShdw>
                </a:effectLst>
                <a:cs typeface="Arial" panose="020B0604020202020204" pitchFamily="34" charset="0"/>
              </a:rPr>
              <a:t>RUN</a:t>
            </a:r>
            <a:endParaRPr lang="ja-JP" altLang="en-US" sz="2400" dirty="0">
              <a:solidFill>
                <a:srgbClr val="FFFFFF"/>
              </a:solidFill>
              <a:effectLst>
                <a:outerShdw blurRad="38100" dist="38100" dir="2700000" algn="tl">
                  <a:srgbClr val="000000"/>
                </a:outerShdw>
              </a:effectLst>
              <a:cs typeface="Arial" panose="020B0604020202020204" pitchFamily="34" charset="0"/>
            </a:endParaRPr>
          </a:p>
        </p:txBody>
      </p:sp>
      <p:sp>
        <p:nvSpPr>
          <p:cNvPr id="99" name="AutoShape 7"/>
          <p:cNvSpPr>
            <a:spLocks noChangeArrowheads="1"/>
          </p:cNvSpPr>
          <p:nvPr/>
        </p:nvSpPr>
        <p:spPr bwMode="auto">
          <a:xfrm rot="5400000">
            <a:off x="10194931" y="3582991"/>
            <a:ext cx="1099915" cy="884159"/>
          </a:xfrm>
          <a:prstGeom prst="rightArrow">
            <a:avLst>
              <a:gd name="adj1" fmla="val 50000"/>
              <a:gd name="adj2" fmla="val 27791"/>
            </a:avLst>
          </a:prstGeom>
          <a:solidFill>
            <a:srgbClr val="3366FF">
              <a:alpha val="50980"/>
            </a:srgbClr>
          </a:solidFill>
          <a:ln>
            <a:noFill/>
          </a:ln>
          <a:effectLst>
            <a:prstShdw prst="shdw17" dist="17961" dir="2700000">
              <a:srgbClr val="1F3D99">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8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8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8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8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8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r>
              <a:rPr lang="en-US" altLang="ja-JP" sz="2400" dirty="0">
                <a:solidFill>
                  <a:srgbClr val="FFFFFF"/>
                </a:solidFill>
                <a:effectLst>
                  <a:outerShdw blurRad="38100" dist="38100" dir="2700000" algn="tl">
                    <a:srgbClr val="000000"/>
                  </a:outerShdw>
                </a:effectLst>
                <a:cs typeface="Arial" panose="020B0604020202020204" pitchFamily="34" charset="0"/>
              </a:rPr>
              <a:t>RUN</a:t>
            </a:r>
            <a:endParaRPr lang="ja-JP" altLang="en-US" sz="2400" dirty="0">
              <a:solidFill>
                <a:srgbClr val="FFFFFF"/>
              </a:solidFill>
              <a:effectLst>
                <a:outerShdw blurRad="38100" dist="38100" dir="2700000" algn="tl">
                  <a:srgbClr val="000000"/>
                </a:outerShdw>
              </a:effectLst>
              <a:cs typeface="Arial" panose="020B0604020202020204" pitchFamily="34" charset="0"/>
            </a:endParaRPr>
          </a:p>
        </p:txBody>
      </p:sp>
      <p:sp>
        <p:nvSpPr>
          <p:cNvPr id="100" name="AutoShape 188"/>
          <p:cNvSpPr>
            <a:spLocks noChangeArrowheads="1"/>
          </p:cNvSpPr>
          <p:nvPr/>
        </p:nvSpPr>
        <p:spPr bwMode="auto">
          <a:xfrm>
            <a:off x="10218690" y="2053978"/>
            <a:ext cx="1068706" cy="1337310"/>
          </a:xfrm>
          <a:prstGeom prst="roundRect">
            <a:avLst>
              <a:gd name="adj" fmla="val 5528"/>
            </a:avLst>
          </a:prstGeom>
          <a:solidFill>
            <a:srgbClr val="FFFFFF">
              <a:lumMod val="65000"/>
            </a:srgbClr>
          </a:solidFill>
          <a:ln w="3175">
            <a:solidFill>
              <a:srgbClr val="000000"/>
            </a:solidFill>
            <a:round/>
            <a:headEnd/>
            <a:tailEnd/>
          </a:ln>
        </p:spPr>
        <p:txBody>
          <a:bodyPr wrap="none"/>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097280" eaLnBrk="1" fontAlgn="base" hangingPunct="1">
              <a:spcBef>
                <a:spcPct val="0"/>
              </a:spcBef>
              <a:spcAft>
                <a:spcPct val="0"/>
              </a:spcAft>
              <a:defRPr/>
            </a:pPr>
            <a:r>
              <a:rPr kumimoji="1" lang="en-US" altLang="ja-JP" sz="1440" b="1" kern="0" dirty="0">
                <a:solidFill>
                  <a:srgbClr val="000000"/>
                </a:solidFill>
                <a:cs typeface="Arial" panose="020B0604020202020204" pitchFamily="34" charset="0"/>
              </a:rPr>
              <a:t> Image 4 </a:t>
            </a:r>
            <a:endParaRPr kumimoji="1" lang="ja-JP" altLang="ja-JP" sz="1440" b="1" kern="0" dirty="0">
              <a:solidFill>
                <a:srgbClr val="000000"/>
              </a:solidFill>
              <a:effectLst>
                <a:outerShdw blurRad="38100" dist="38100" dir="2700000" algn="tl">
                  <a:srgbClr val="FFFFFF"/>
                </a:outerShdw>
              </a:effectLst>
              <a:cs typeface="Arial" panose="020B0604020202020204" pitchFamily="34" charset="0"/>
            </a:endParaRPr>
          </a:p>
        </p:txBody>
      </p:sp>
      <p:sp>
        <p:nvSpPr>
          <p:cNvPr id="101" name="Rounded Rectangle 84"/>
          <p:cNvSpPr>
            <a:spLocks noChangeArrowheads="1"/>
          </p:cNvSpPr>
          <p:nvPr/>
        </p:nvSpPr>
        <p:spPr bwMode="auto">
          <a:xfrm>
            <a:off x="10297528" y="2429262"/>
            <a:ext cx="929640" cy="390526"/>
          </a:xfrm>
          <a:prstGeom prst="roundRect">
            <a:avLst>
              <a:gd name="adj" fmla="val 5986"/>
            </a:avLst>
          </a:prstGeom>
          <a:gradFill rotWithShape="1">
            <a:gsLst>
              <a:gs pos="0">
                <a:srgbClr val="00FF00"/>
              </a:gs>
              <a:gs pos="100000">
                <a:srgbClr val="00FF00">
                  <a:gamma/>
                  <a:shade val="46275"/>
                  <a:invGamma/>
                </a:srgbClr>
              </a:gs>
            </a:gsLst>
            <a:lin ang="5400000" scaled="1"/>
          </a:gradFill>
          <a:ln>
            <a:noFill/>
          </a:ln>
          <a:extLst>
            <a:ext uri="{91240B29-F687-4F45-9708-019B960494DF}">
              <a14:hiddenLine xmlns:a14="http://schemas.microsoft.com/office/drawing/2010/main" w="25400" algn="ctr">
                <a:solidFill>
                  <a:srgbClr val="000000"/>
                </a:solidFill>
                <a:round/>
                <a:headEnd/>
                <a:tailEnd/>
              </a14:hiddenLine>
            </a:ex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dirty="0">
                <a:solidFill>
                  <a:srgbClr val="FFFFFF"/>
                </a:solidFill>
                <a:effectLst>
                  <a:outerShdw blurRad="38100" dist="38100" dir="2700000" algn="tl">
                    <a:srgbClr val="000000"/>
                  </a:outerShdw>
                </a:effectLst>
                <a:cs typeface="Arial" panose="020B0604020202020204" pitchFamily="34" charset="0"/>
              </a:rPr>
              <a:t>App D </a:t>
            </a:r>
          </a:p>
        </p:txBody>
      </p:sp>
      <p:sp>
        <p:nvSpPr>
          <p:cNvPr id="102" name="Rounded Rectangle 12"/>
          <p:cNvSpPr>
            <a:spLocks noChangeArrowheads="1"/>
          </p:cNvSpPr>
          <p:nvPr/>
        </p:nvSpPr>
        <p:spPr bwMode="auto">
          <a:xfrm>
            <a:off x="10308676" y="2896425"/>
            <a:ext cx="908390" cy="411186"/>
          </a:xfrm>
          <a:prstGeom prst="roundRect">
            <a:avLst>
              <a:gd name="adj" fmla="val 5986"/>
            </a:avLst>
          </a:prstGeom>
          <a:solidFill>
            <a:srgbClr val="0070C0"/>
          </a:solidFill>
          <a:ln>
            <a:noFill/>
          </a:ln>
          <a:effectLst>
            <a:innerShdw blurRad="63500" dist="50800" dir="5400000">
              <a:prstClr val="black">
                <a:alpha val="50000"/>
              </a:prstClr>
            </a:innerShdw>
          </a:effectLs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Bins/Libs </a:t>
            </a:r>
          </a:p>
        </p:txBody>
      </p:sp>
      <p:sp>
        <p:nvSpPr>
          <p:cNvPr id="103" name="Rounded Rectangle 12"/>
          <p:cNvSpPr>
            <a:spLocks noChangeArrowheads="1"/>
          </p:cNvSpPr>
          <p:nvPr/>
        </p:nvSpPr>
        <p:spPr bwMode="auto">
          <a:xfrm>
            <a:off x="10322745" y="5498941"/>
            <a:ext cx="908390" cy="411186"/>
          </a:xfrm>
          <a:prstGeom prst="roundRect">
            <a:avLst>
              <a:gd name="adj" fmla="val 5986"/>
            </a:avLst>
          </a:prstGeom>
          <a:solidFill>
            <a:srgbClr val="0070C0"/>
          </a:solidFill>
          <a:ln>
            <a:noFill/>
          </a:ln>
          <a:effectLst>
            <a:innerShdw blurRad="63500" dist="50800" dir="5400000">
              <a:prstClr val="black">
                <a:alpha val="50000"/>
              </a:prstClr>
            </a:innerShdw>
          </a:effectLs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Bins/Libs </a:t>
            </a:r>
          </a:p>
        </p:txBody>
      </p:sp>
      <p:sp>
        <p:nvSpPr>
          <p:cNvPr id="104" name="AutoShape 188"/>
          <p:cNvSpPr>
            <a:spLocks noChangeArrowheads="1"/>
          </p:cNvSpPr>
          <p:nvPr/>
        </p:nvSpPr>
        <p:spPr bwMode="auto">
          <a:xfrm>
            <a:off x="11470710" y="2377534"/>
            <a:ext cx="1068706" cy="1337310"/>
          </a:xfrm>
          <a:prstGeom prst="roundRect">
            <a:avLst>
              <a:gd name="adj" fmla="val 5528"/>
            </a:avLst>
          </a:prstGeom>
          <a:solidFill>
            <a:srgbClr val="FFFFFF">
              <a:lumMod val="65000"/>
            </a:srgbClr>
          </a:solidFill>
          <a:ln w="3175">
            <a:solidFill>
              <a:srgbClr val="000000"/>
            </a:solidFill>
            <a:round/>
            <a:headEnd/>
            <a:tailEnd/>
          </a:ln>
        </p:spPr>
        <p:txBody>
          <a:bodyPr wrap="none"/>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defTabSz="1097280" eaLnBrk="1" fontAlgn="base" hangingPunct="1">
              <a:spcBef>
                <a:spcPct val="0"/>
              </a:spcBef>
              <a:spcAft>
                <a:spcPct val="0"/>
              </a:spcAft>
              <a:defRPr/>
            </a:pPr>
            <a:r>
              <a:rPr kumimoji="1" lang="en-US" altLang="ja-JP" sz="1440" b="1" kern="0" dirty="0">
                <a:solidFill>
                  <a:srgbClr val="000000"/>
                </a:solidFill>
                <a:cs typeface="Arial" panose="020B0604020202020204" pitchFamily="34" charset="0"/>
              </a:rPr>
              <a:t> Image 4’ </a:t>
            </a:r>
            <a:endParaRPr kumimoji="1" lang="ja-JP" altLang="ja-JP" sz="1440" b="1" kern="0" dirty="0">
              <a:solidFill>
                <a:srgbClr val="000000"/>
              </a:solidFill>
              <a:effectLst>
                <a:outerShdw blurRad="38100" dist="38100" dir="2700000" algn="tl">
                  <a:srgbClr val="FFFFFF"/>
                </a:outerShdw>
              </a:effectLst>
              <a:cs typeface="Arial" panose="020B0604020202020204" pitchFamily="34" charset="0"/>
            </a:endParaRPr>
          </a:p>
        </p:txBody>
      </p:sp>
      <p:sp>
        <p:nvSpPr>
          <p:cNvPr id="105" name="Rounded Rectangle 88"/>
          <p:cNvSpPr>
            <a:spLocks noChangeArrowheads="1"/>
          </p:cNvSpPr>
          <p:nvPr/>
        </p:nvSpPr>
        <p:spPr bwMode="auto">
          <a:xfrm>
            <a:off x="11549548" y="2752818"/>
            <a:ext cx="929640" cy="390526"/>
          </a:xfrm>
          <a:prstGeom prst="roundRect">
            <a:avLst>
              <a:gd name="adj" fmla="val 5986"/>
            </a:avLst>
          </a:prstGeom>
          <a:gradFill rotWithShape="1">
            <a:gsLst>
              <a:gs pos="0">
                <a:srgbClr val="00FF00"/>
              </a:gs>
              <a:gs pos="100000">
                <a:srgbClr val="00FF00">
                  <a:gamma/>
                  <a:shade val="46275"/>
                  <a:invGamma/>
                </a:srgbClr>
              </a:gs>
            </a:gsLst>
            <a:lin ang="5400000" scaled="1"/>
          </a:gradFill>
          <a:ln>
            <a:noFill/>
          </a:ln>
          <a:extLst>
            <a:ext uri="{91240B29-F687-4F45-9708-019B960494DF}">
              <a14:hiddenLine xmlns:a14="http://schemas.microsoft.com/office/drawing/2010/main" w="25400" algn="ctr">
                <a:solidFill>
                  <a:srgbClr val="000000"/>
                </a:solidFill>
                <a:round/>
                <a:headEnd/>
                <a:tailEnd/>
              </a14:hiddenLine>
            </a:ex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dirty="0">
                <a:solidFill>
                  <a:srgbClr val="FFFFFF"/>
                </a:solidFill>
                <a:effectLst>
                  <a:outerShdw blurRad="38100" dist="38100" dir="2700000" algn="tl">
                    <a:srgbClr val="000000"/>
                  </a:outerShdw>
                </a:effectLst>
                <a:cs typeface="Arial" panose="020B0604020202020204" pitchFamily="34" charset="0"/>
              </a:rPr>
              <a:t>App D </a:t>
            </a:r>
          </a:p>
        </p:txBody>
      </p:sp>
      <p:sp>
        <p:nvSpPr>
          <p:cNvPr id="106" name="Rounded Rectangle 12"/>
          <p:cNvSpPr>
            <a:spLocks noChangeArrowheads="1"/>
          </p:cNvSpPr>
          <p:nvPr/>
        </p:nvSpPr>
        <p:spPr bwMode="auto">
          <a:xfrm>
            <a:off x="11560696" y="3219981"/>
            <a:ext cx="908390" cy="411186"/>
          </a:xfrm>
          <a:prstGeom prst="roundRect">
            <a:avLst>
              <a:gd name="adj" fmla="val 5986"/>
            </a:avLst>
          </a:prstGeom>
          <a:solidFill>
            <a:srgbClr val="0070C0"/>
          </a:solidFill>
          <a:ln>
            <a:noFill/>
          </a:ln>
          <a:effectLst>
            <a:innerShdw blurRad="63500" dist="50800" dir="5400000">
              <a:prstClr val="black">
                <a:alpha val="50000"/>
              </a:prstClr>
            </a:innerShdw>
          </a:effectLst>
          <a:extLst/>
        </p:spPr>
        <p:txBody>
          <a:bodyPr lIns="21600" rIns="21600" anchor="ctr"/>
          <a:lstStyle>
            <a:lvl1pPr eaLnBrk="0" hangingPunct="0">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algn="ctr" eaLnBrk="1" fontAlgn="base" hangingPunct="1">
              <a:spcBef>
                <a:spcPct val="0"/>
              </a:spcBef>
              <a:spcAft>
                <a:spcPct val="0"/>
              </a:spcAft>
              <a:buClr>
                <a:srgbClr val="000000"/>
              </a:buClr>
            </a:pPr>
            <a:r>
              <a:rPr lang="en-US" altLang="ja-JP" sz="1440" b="1">
                <a:solidFill>
                  <a:srgbClr val="FFFFFF"/>
                </a:solidFill>
                <a:effectLst>
                  <a:outerShdw blurRad="38100" dist="38100" dir="2700000" algn="tl">
                    <a:srgbClr val="000000"/>
                  </a:outerShdw>
                </a:effectLst>
                <a:cs typeface="Arial" panose="020B0604020202020204" pitchFamily="34" charset="0"/>
              </a:rPr>
              <a:t>Bins/Libs </a:t>
            </a:r>
          </a:p>
        </p:txBody>
      </p:sp>
      <p:sp>
        <p:nvSpPr>
          <p:cNvPr id="107" name="AutoShape 7"/>
          <p:cNvSpPr>
            <a:spLocks noChangeArrowheads="1"/>
          </p:cNvSpPr>
          <p:nvPr/>
        </p:nvSpPr>
        <p:spPr bwMode="auto">
          <a:xfrm rot="17824529">
            <a:off x="11226551" y="3879804"/>
            <a:ext cx="1142100" cy="905398"/>
          </a:xfrm>
          <a:prstGeom prst="rightArrow">
            <a:avLst>
              <a:gd name="adj1" fmla="val 50000"/>
              <a:gd name="adj2" fmla="val 27791"/>
            </a:avLst>
          </a:prstGeom>
          <a:solidFill>
            <a:srgbClr val="3366FF">
              <a:alpha val="50980"/>
            </a:srgbClr>
          </a:solidFill>
          <a:ln>
            <a:noFill/>
          </a:ln>
          <a:effectLst>
            <a:prstShdw prst="shdw17" dist="17961" dir="2700000">
              <a:srgbClr val="1F3D99">
                <a:alpha val="74997"/>
              </a:srgbClr>
            </a:prst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8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8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8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8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800">
                <a:solidFill>
                  <a:schemeClr val="tx1"/>
                </a:solidFill>
                <a:latin typeface="Arial" panose="020B0604020202020204" pitchFamily="34" charset="0"/>
                <a:ea typeface="ＭＳ Ｐゴシック" panose="020B0600070205080204" pitchFamily="50" charset="-128"/>
              </a:defRPr>
            </a:lvl5pPr>
            <a:lvl6pPr marL="25146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6pPr>
            <a:lvl7pPr marL="29718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7pPr>
            <a:lvl8pPr marL="34290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8pPr>
            <a:lvl9pPr marL="3886200" indent="-228600" algn="ctr" eaLnBrk="0" fontAlgn="base" hangingPunct="0">
              <a:spcBef>
                <a:spcPct val="50000"/>
              </a:spcBef>
              <a:spcAft>
                <a:spcPct val="0"/>
              </a:spcAft>
              <a:buClr>
                <a:schemeClr val="accent2"/>
              </a:buClr>
              <a:buFont typeface="Wingdings" panose="05000000000000000000" pitchFamily="2" charset="2"/>
              <a:defRPr sz="800">
                <a:solidFill>
                  <a:schemeClr val="tx1"/>
                </a:solidFill>
                <a:latin typeface="Arial" panose="020B0604020202020204" pitchFamily="34" charset="0"/>
                <a:ea typeface="ＭＳ Ｐゴシック" panose="020B0600070205080204" pitchFamily="50" charset="-128"/>
              </a:defRPr>
            </a:lvl9pPr>
          </a:lstStyle>
          <a:p>
            <a:pPr eaLnBrk="1" fontAlgn="base" hangingPunct="1">
              <a:spcBef>
                <a:spcPct val="0"/>
              </a:spcBef>
              <a:spcAft>
                <a:spcPct val="0"/>
              </a:spcAft>
            </a:pPr>
            <a:r>
              <a:rPr lang="en-US" altLang="ja-JP" sz="1440" dirty="0">
                <a:solidFill>
                  <a:srgbClr val="FFFFFF"/>
                </a:solidFill>
                <a:effectLst>
                  <a:outerShdw blurRad="38100" dist="38100" dir="2700000" algn="tl">
                    <a:srgbClr val="000000"/>
                  </a:outerShdw>
                </a:effectLst>
                <a:cs typeface="Arial" panose="020B0604020202020204" pitchFamily="34" charset="0"/>
              </a:rPr>
              <a:t>COMMIT</a:t>
            </a:r>
          </a:p>
        </p:txBody>
      </p:sp>
      <p:pic>
        <p:nvPicPr>
          <p:cNvPr id="108" name="Picture 17"/>
          <p:cNvPicPr>
            <a:picLocks noChangeAspect="1"/>
          </p:cNvPicPr>
          <p:nvPr/>
        </p:nvPicPr>
        <p:blipFill>
          <a:blip r:embed="rId7" cstate="email">
            <a:extLst>
              <a:ext uri="{28A0092B-C50C-407E-A947-70E740481C1C}">
                <a14:useLocalDpi xmlns:a14="http://schemas.microsoft.com/office/drawing/2010/main"/>
              </a:ext>
            </a:extLst>
          </a:blip>
          <a:srcRect t="14354"/>
          <a:stretch>
            <a:fillRect/>
          </a:stretch>
        </p:blipFill>
        <p:spPr bwMode="auto">
          <a:xfrm>
            <a:off x="5468317" y="5758077"/>
            <a:ext cx="699090" cy="5431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4" name="AutoShape 6"/>
          <p:cNvSpPr>
            <a:spLocks noChangeArrowheads="1"/>
          </p:cNvSpPr>
          <p:nvPr/>
        </p:nvSpPr>
        <p:spPr bwMode="auto">
          <a:xfrm>
            <a:off x="285995" y="83213"/>
            <a:ext cx="13599022" cy="655320"/>
          </a:xfrm>
          <a:prstGeom prst="roundRect">
            <a:avLst>
              <a:gd name="adj" fmla="val 14023"/>
            </a:avLst>
          </a:prstGeom>
          <a:solidFill>
            <a:srgbClr val="FFFFFF"/>
          </a:solidFill>
          <a:ln w="9360">
            <a:solidFill>
              <a:srgbClr val="98A29B"/>
            </a:solidFill>
            <a:miter lim="800000"/>
            <a:headEnd/>
            <a:tailEnd/>
          </a:ln>
          <a:effectLst>
            <a:outerShdw dist="17819" dir="2700000" algn="ctr" rotWithShape="0">
              <a:srgbClr val="98A29B">
                <a:alpha val="75014"/>
              </a:srgbClr>
            </a:outerShdw>
          </a:effectLst>
        </p:spPr>
        <p:txBody>
          <a:bodyPr lIns="87696" tIns="44064" rIns="87696" bIns="44064" anchor="ct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chemeClr val="tx1"/>
                </a:solidFill>
                <a:latin typeface="Arial" panose="020B0604020202020204" pitchFamily="34" charset="0"/>
                <a:ea typeface="ＭＳ Ｐゴシック" panose="020B0600070205080204" pitchFamily="50" charset="-128"/>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chemeClr val="tx1"/>
                </a:solidFill>
                <a:latin typeface="Arial" panose="020B0604020202020204" pitchFamily="34" charset="0"/>
                <a:ea typeface="ＭＳ Ｐゴシック" panose="020B0600070205080204" pitchFamily="50" charset="-128"/>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chemeClr val="tx1"/>
                </a:solidFill>
                <a:latin typeface="Arial" panose="020B0604020202020204" pitchFamily="34" charset="0"/>
                <a:ea typeface="ＭＳ Ｐゴシック" panose="020B0600070205080204" pitchFamily="50" charset="-128"/>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chemeClr val="tx1"/>
                </a:solidFill>
                <a:latin typeface="Arial" panose="020B0604020202020204" pitchFamily="34" charset="0"/>
                <a:ea typeface="ＭＳ Ｐゴシック" panose="020B0600070205080204" pitchFamily="50" charset="-128"/>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900">
                <a:solidFill>
                  <a:schemeClr val="tx1"/>
                </a:solidFill>
                <a:latin typeface="Arial" panose="020B0604020202020204" pitchFamily="34" charset="0"/>
                <a:ea typeface="ＭＳ Ｐゴシック" panose="020B0600070205080204" pitchFamily="50" charset="-128"/>
              </a:defRPr>
            </a:lvl9pPr>
          </a:lstStyle>
          <a:p>
            <a:pPr algn="ctr" fontAlgn="base">
              <a:spcBef>
                <a:spcPct val="0"/>
              </a:spcBef>
              <a:spcAft>
                <a:spcPct val="0"/>
              </a:spcAft>
            </a:pPr>
            <a:r>
              <a:rPr lang="en-US" altLang="ja-JP" sz="3120" b="1" dirty="0">
                <a:solidFill>
                  <a:srgbClr val="0909F9"/>
                </a:solidFill>
                <a:effectLst>
                  <a:outerShdw blurRad="38100" dist="38100" dir="2700000" algn="tl">
                    <a:srgbClr val="C0C0C0"/>
                  </a:outerShdw>
                </a:effectLst>
                <a:cs typeface="Arial" panose="020B0604020202020204" pitchFamily="34" charset="0"/>
              </a:rPr>
              <a:t>Docker provides a mechanism for managing Linux containers.</a:t>
            </a:r>
            <a:endParaRPr lang="ja-JP" altLang="en-US" sz="3120" b="1" dirty="0">
              <a:solidFill>
                <a:srgbClr val="0909F9"/>
              </a:solidFill>
              <a:effectLst>
                <a:outerShdw blurRad="38100" dist="38100" dir="2700000" algn="tl">
                  <a:srgbClr val="C0C0C0"/>
                </a:outerShdw>
              </a:effectLst>
              <a:cs typeface="Arial" panose="020B0604020202020204" pitchFamily="34" charset="0"/>
            </a:endParaRPr>
          </a:p>
        </p:txBody>
      </p:sp>
      <p:sp>
        <p:nvSpPr>
          <p:cNvPr id="117" name="Rectangle 9"/>
          <p:cNvSpPr>
            <a:spLocks noChangeArrowheads="1"/>
          </p:cNvSpPr>
          <p:nvPr/>
        </p:nvSpPr>
        <p:spPr bwMode="auto">
          <a:xfrm>
            <a:off x="290439" y="3750591"/>
            <a:ext cx="1678665" cy="424732"/>
          </a:xfrm>
          <a:prstGeom prst="rect">
            <a:avLst/>
          </a:prstGeom>
          <a:noFill/>
          <a:ln>
            <a:noFill/>
          </a:ln>
          <a:effectLst>
            <a:prstShdw prst="shdw17" dist="17961" dir="2700000">
              <a:srgbClr val="7889FB">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defTabSz="957263" eaLnBrk="0" hangingPunct="0">
              <a:defRPr sz="900">
                <a:solidFill>
                  <a:schemeClr val="tx1"/>
                </a:solidFill>
                <a:latin typeface="Arial" panose="020B0604020202020204" pitchFamily="34" charset="0"/>
                <a:ea typeface="ＭＳ Ｐゴシック" panose="020B0600070205080204" pitchFamily="50" charset="-128"/>
              </a:defRPr>
            </a:lvl1pPr>
            <a:lvl2pPr defTabSz="957263" eaLnBrk="0" hangingPunct="0">
              <a:defRPr sz="900">
                <a:solidFill>
                  <a:schemeClr val="tx1"/>
                </a:solidFill>
                <a:latin typeface="Arial" panose="020B0604020202020204" pitchFamily="34" charset="0"/>
                <a:ea typeface="ＭＳ Ｐゴシック" panose="020B0600070205080204" pitchFamily="50" charset="-128"/>
              </a:defRPr>
            </a:lvl2pPr>
            <a:lvl3pPr defTabSz="957263" eaLnBrk="0" hangingPunct="0">
              <a:defRPr sz="900">
                <a:solidFill>
                  <a:schemeClr val="tx1"/>
                </a:solidFill>
                <a:latin typeface="Arial" panose="020B0604020202020204" pitchFamily="34" charset="0"/>
                <a:ea typeface="ＭＳ Ｐゴシック" panose="020B0600070205080204" pitchFamily="50" charset="-128"/>
              </a:defRPr>
            </a:lvl3pPr>
            <a:lvl4pPr defTabSz="957263" eaLnBrk="0" hangingPunct="0">
              <a:defRPr sz="900">
                <a:solidFill>
                  <a:schemeClr val="tx1"/>
                </a:solidFill>
                <a:latin typeface="Arial" panose="020B0604020202020204" pitchFamily="34" charset="0"/>
                <a:ea typeface="ＭＳ Ｐゴシック" panose="020B0600070205080204" pitchFamily="50" charset="-128"/>
              </a:defRPr>
            </a:lvl4pPr>
            <a:lvl5pPr defTabSz="957263" eaLnBrk="0" hangingPunct="0">
              <a:defRPr sz="900">
                <a:solidFill>
                  <a:schemeClr val="tx1"/>
                </a:solidFill>
                <a:latin typeface="Arial" panose="020B0604020202020204" pitchFamily="34" charset="0"/>
                <a:ea typeface="ＭＳ Ｐゴシック" panose="020B0600070205080204" pitchFamily="50" charset="-128"/>
              </a:defRPr>
            </a:lvl5pPr>
            <a:lvl6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lvl="0" algn="ctr" eaLnBrk="1" fontAlgn="base" hangingPunct="1">
              <a:spcBef>
                <a:spcPct val="0"/>
              </a:spcBef>
              <a:spcAft>
                <a:spcPct val="0"/>
              </a:spcAft>
              <a:defRPr/>
            </a:pPr>
            <a:r>
              <a:rPr lang="en-US" altLang="ja-JP" sz="2160" b="1" kern="0" dirty="0">
                <a:solidFill>
                  <a:srgbClr val="000000"/>
                </a:solidFill>
                <a:effectLst>
                  <a:outerShdw blurRad="38100" dist="38100" dir="2700000" algn="tl">
                    <a:srgbClr val="C0C0C0"/>
                  </a:outerShdw>
                </a:effectLst>
                <a:cs typeface="Arial" panose="020B0604020202020204" pitchFamily="34" charset="0"/>
              </a:rPr>
              <a:t>Developers</a:t>
            </a:r>
            <a:endParaRPr lang="ja-JP" altLang="en-US" sz="2160" b="1" kern="0" dirty="0">
              <a:solidFill>
                <a:srgbClr val="000000"/>
              </a:solidFill>
              <a:effectLst>
                <a:outerShdw blurRad="38100" dist="38100" dir="2700000" algn="tl">
                  <a:srgbClr val="C0C0C0"/>
                </a:outerShdw>
              </a:effectLst>
              <a:cs typeface="Arial" panose="020B0604020202020204" pitchFamily="34" charset="0"/>
            </a:endParaRPr>
          </a:p>
        </p:txBody>
      </p:sp>
      <p:sp>
        <p:nvSpPr>
          <p:cNvPr id="118" name="Rectangle 9"/>
          <p:cNvSpPr>
            <a:spLocks noChangeArrowheads="1"/>
          </p:cNvSpPr>
          <p:nvPr/>
        </p:nvSpPr>
        <p:spPr bwMode="auto">
          <a:xfrm>
            <a:off x="7690721" y="3372010"/>
            <a:ext cx="769763" cy="424732"/>
          </a:xfrm>
          <a:prstGeom prst="rect">
            <a:avLst/>
          </a:prstGeom>
          <a:noFill/>
          <a:ln>
            <a:noFill/>
          </a:ln>
          <a:effectLst>
            <a:prstShdw prst="shdw17" dist="17961" dir="2700000">
              <a:srgbClr val="7889FB">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defTabSz="957263" eaLnBrk="0" hangingPunct="0">
              <a:defRPr sz="900">
                <a:solidFill>
                  <a:schemeClr val="tx1"/>
                </a:solidFill>
                <a:latin typeface="Arial" panose="020B0604020202020204" pitchFamily="34" charset="0"/>
                <a:ea typeface="ＭＳ Ｐゴシック" panose="020B0600070205080204" pitchFamily="50" charset="-128"/>
              </a:defRPr>
            </a:lvl1pPr>
            <a:lvl2pPr defTabSz="957263" eaLnBrk="0" hangingPunct="0">
              <a:defRPr sz="900">
                <a:solidFill>
                  <a:schemeClr val="tx1"/>
                </a:solidFill>
                <a:latin typeface="Arial" panose="020B0604020202020204" pitchFamily="34" charset="0"/>
                <a:ea typeface="ＭＳ Ｐゴシック" panose="020B0600070205080204" pitchFamily="50" charset="-128"/>
              </a:defRPr>
            </a:lvl2pPr>
            <a:lvl3pPr defTabSz="957263" eaLnBrk="0" hangingPunct="0">
              <a:defRPr sz="900">
                <a:solidFill>
                  <a:schemeClr val="tx1"/>
                </a:solidFill>
                <a:latin typeface="Arial" panose="020B0604020202020204" pitchFamily="34" charset="0"/>
                <a:ea typeface="ＭＳ Ｐゴシック" panose="020B0600070205080204" pitchFamily="50" charset="-128"/>
              </a:defRPr>
            </a:lvl3pPr>
            <a:lvl4pPr defTabSz="957263" eaLnBrk="0" hangingPunct="0">
              <a:defRPr sz="900">
                <a:solidFill>
                  <a:schemeClr val="tx1"/>
                </a:solidFill>
                <a:latin typeface="Arial" panose="020B0604020202020204" pitchFamily="34" charset="0"/>
                <a:ea typeface="ＭＳ Ｐゴシック" panose="020B0600070205080204" pitchFamily="50" charset="-128"/>
              </a:defRPr>
            </a:lvl4pPr>
            <a:lvl5pPr defTabSz="957263" eaLnBrk="0" hangingPunct="0">
              <a:defRPr sz="900">
                <a:solidFill>
                  <a:schemeClr val="tx1"/>
                </a:solidFill>
                <a:latin typeface="Arial" panose="020B0604020202020204" pitchFamily="34" charset="0"/>
                <a:ea typeface="ＭＳ Ｐゴシック" panose="020B0600070205080204" pitchFamily="50" charset="-128"/>
              </a:defRPr>
            </a:lvl5pPr>
            <a:lvl6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lvl="0" algn="ctr" eaLnBrk="1" fontAlgn="base" hangingPunct="1">
              <a:spcBef>
                <a:spcPct val="0"/>
              </a:spcBef>
              <a:spcAft>
                <a:spcPct val="0"/>
              </a:spcAft>
              <a:defRPr/>
            </a:pPr>
            <a:r>
              <a:rPr lang="en-US" altLang="ja-JP" sz="2160" b="1" kern="0" dirty="0">
                <a:solidFill>
                  <a:srgbClr val="000000"/>
                </a:solidFill>
                <a:effectLst>
                  <a:outerShdw blurRad="38100" dist="38100" dir="2700000" algn="tl">
                    <a:srgbClr val="C0C0C0"/>
                  </a:outerShdw>
                </a:effectLst>
                <a:cs typeface="Arial" panose="020B0604020202020204" pitchFamily="34" charset="0"/>
              </a:rPr>
              <a:t>user</a:t>
            </a:r>
            <a:endParaRPr lang="ja-JP" altLang="en-US" sz="2160" b="1" kern="0" dirty="0">
              <a:solidFill>
                <a:srgbClr val="000000"/>
              </a:solidFill>
              <a:effectLst>
                <a:outerShdw blurRad="38100" dist="38100" dir="2700000" algn="tl">
                  <a:srgbClr val="C0C0C0"/>
                </a:outerShdw>
              </a:effectLst>
              <a:cs typeface="Arial" panose="020B0604020202020204" pitchFamily="34" charset="0"/>
            </a:endParaRPr>
          </a:p>
        </p:txBody>
      </p:sp>
      <p:sp>
        <p:nvSpPr>
          <p:cNvPr id="119" name="Rectangle 9"/>
          <p:cNvSpPr>
            <a:spLocks noChangeArrowheads="1"/>
          </p:cNvSpPr>
          <p:nvPr/>
        </p:nvSpPr>
        <p:spPr bwMode="auto">
          <a:xfrm>
            <a:off x="11220233" y="5014942"/>
            <a:ext cx="1569660" cy="830997"/>
          </a:xfrm>
          <a:prstGeom prst="rect">
            <a:avLst/>
          </a:prstGeom>
          <a:noFill/>
          <a:ln>
            <a:noFill/>
          </a:ln>
          <a:effectLst>
            <a:prstShdw prst="shdw17" dist="17961" dir="2700000">
              <a:srgbClr val="7889FB">
                <a:gamma/>
                <a:shade val="60000"/>
                <a:invGamma/>
              </a:srgb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txBody>
          <a:bodyPr wrap="none">
            <a:spAutoFit/>
          </a:bodyPr>
          <a:lstStyle>
            <a:lvl1pPr defTabSz="957263" eaLnBrk="0" hangingPunct="0">
              <a:defRPr sz="900">
                <a:solidFill>
                  <a:schemeClr val="tx1"/>
                </a:solidFill>
                <a:latin typeface="Arial" panose="020B0604020202020204" pitchFamily="34" charset="0"/>
                <a:ea typeface="ＭＳ Ｐゴシック" panose="020B0600070205080204" pitchFamily="50" charset="-128"/>
              </a:defRPr>
            </a:lvl1pPr>
            <a:lvl2pPr defTabSz="957263" eaLnBrk="0" hangingPunct="0">
              <a:defRPr sz="900">
                <a:solidFill>
                  <a:schemeClr val="tx1"/>
                </a:solidFill>
                <a:latin typeface="Arial" panose="020B0604020202020204" pitchFamily="34" charset="0"/>
                <a:ea typeface="ＭＳ Ｐゴシック" panose="020B0600070205080204" pitchFamily="50" charset="-128"/>
              </a:defRPr>
            </a:lvl2pPr>
            <a:lvl3pPr defTabSz="957263" eaLnBrk="0" hangingPunct="0">
              <a:defRPr sz="900">
                <a:solidFill>
                  <a:schemeClr val="tx1"/>
                </a:solidFill>
                <a:latin typeface="Arial" panose="020B0604020202020204" pitchFamily="34" charset="0"/>
                <a:ea typeface="ＭＳ Ｐゴシック" panose="020B0600070205080204" pitchFamily="50" charset="-128"/>
              </a:defRPr>
            </a:lvl3pPr>
            <a:lvl4pPr defTabSz="957263" eaLnBrk="0" hangingPunct="0">
              <a:defRPr sz="900">
                <a:solidFill>
                  <a:schemeClr val="tx1"/>
                </a:solidFill>
                <a:latin typeface="Arial" panose="020B0604020202020204" pitchFamily="34" charset="0"/>
                <a:ea typeface="ＭＳ Ｐゴシック" panose="020B0600070205080204" pitchFamily="50" charset="-128"/>
              </a:defRPr>
            </a:lvl4pPr>
            <a:lvl5pPr defTabSz="957263" eaLnBrk="0" hangingPunct="0">
              <a:defRPr sz="900">
                <a:solidFill>
                  <a:schemeClr val="tx1"/>
                </a:solidFill>
                <a:latin typeface="Arial" panose="020B0604020202020204" pitchFamily="34" charset="0"/>
                <a:ea typeface="ＭＳ Ｐゴシック" panose="020B0600070205080204" pitchFamily="50" charset="-128"/>
              </a:defRPr>
            </a:lvl5pPr>
            <a:lvl6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6pPr>
            <a:lvl7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7pPr>
            <a:lvl8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8pPr>
            <a:lvl9pPr defTabSz="957263" eaLnBrk="0" fontAlgn="base" hangingPunct="0">
              <a:spcBef>
                <a:spcPct val="0"/>
              </a:spcBef>
              <a:spcAft>
                <a:spcPct val="0"/>
              </a:spcAft>
              <a:defRPr sz="900">
                <a:solidFill>
                  <a:schemeClr val="tx1"/>
                </a:solidFill>
                <a:latin typeface="Arial" panose="020B0604020202020204" pitchFamily="34" charset="0"/>
                <a:ea typeface="ＭＳ Ｐゴシック" panose="020B0600070205080204" pitchFamily="50" charset="-128"/>
              </a:defRPr>
            </a:lvl9pPr>
          </a:lstStyle>
          <a:p>
            <a:pPr lvl="0" algn="ctr" eaLnBrk="1" fontAlgn="base" hangingPunct="1">
              <a:spcBef>
                <a:spcPct val="0"/>
              </a:spcBef>
              <a:spcAft>
                <a:spcPct val="0"/>
              </a:spcAft>
              <a:defRPr/>
            </a:pPr>
            <a:r>
              <a:rPr lang="en-US" altLang="ja-JP" sz="2400" b="1" kern="0" dirty="0">
                <a:solidFill>
                  <a:srgbClr val="000000"/>
                </a:solidFill>
                <a:effectLst>
                  <a:outerShdw blurRad="38100" dist="38100" dir="2700000" algn="tl">
                    <a:srgbClr val="C0C0C0"/>
                  </a:outerShdw>
                </a:effectLst>
                <a:cs typeface="Arial" panose="020B0604020202020204" pitchFamily="34" charset="0"/>
              </a:rPr>
              <a:t>Docker</a:t>
            </a:r>
          </a:p>
          <a:p>
            <a:pPr lvl="0" algn="ctr" eaLnBrk="1" fontAlgn="base" hangingPunct="1">
              <a:spcBef>
                <a:spcPct val="0"/>
              </a:spcBef>
              <a:spcAft>
                <a:spcPct val="0"/>
              </a:spcAft>
              <a:defRPr/>
            </a:pPr>
            <a:r>
              <a:rPr lang="en-US" altLang="ja-JP" sz="2400" b="1" kern="0" dirty="0">
                <a:solidFill>
                  <a:srgbClr val="000000"/>
                </a:solidFill>
                <a:effectLst>
                  <a:outerShdw blurRad="38100" dist="38100" dir="2700000" algn="tl">
                    <a:srgbClr val="C0C0C0"/>
                  </a:outerShdw>
                </a:effectLst>
                <a:cs typeface="Arial" panose="020B0604020202020204" pitchFamily="34" charset="0"/>
              </a:rPr>
              <a:t>container</a:t>
            </a:r>
            <a:endParaRPr lang="ja-JP" altLang="en-US" sz="2400" b="1" kern="0" dirty="0">
              <a:solidFill>
                <a:srgbClr val="000000"/>
              </a:solidFill>
              <a:effectLst>
                <a:outerShdw blurRad="38100" dist="38100" dir="2700000" algn="tl">
                  <a:srgbClr val="C0C0C0"/>
                </a:outerShdw>
              </a:effectLst>
              <a:cs typeface="Arial" panose="020B0604020202020204" pitchFamily="34" charset="0"/>
            </a:endParaRPr>
          </a:p>
        </p:txBody>
      </p:sp>
    </p:spTree>
    <p:extLst>
      <p:ext uri="{BB962C8B-B14F-4D97-AF65-F5344CB8AC3E}">
        <p14:creationId xmlns:p14="http://schemas.microsoft.com/office/powerpoint/2010/main" val="53376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Introduction to Kubernetes</a:t>
            </a:r>
          </a:p>
        </p:txBody>
      </p:sp>
      <p:pic>
        <p:nvPicPr>
          <p:cNvPr id="5" name="Picture 6" desc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6842" y="3085255"/>
            <a:ext cx="3058550" cy="301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298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63"/>
          <p:cNvSpPr>
            <a:spLocks noGrp="1"/>
          </p:cNvSpPr>
          <p:nvPr>
            <p:ph type="title"/>
          </p:nvPr>
        </p:nvSpPr>
        <p:spPr/>
        <p:txBody>
          <a:bodyPr/>
          <a:lstStyle/>
          <a:p>
            <a:r>
              <a:rPr lang="en-US" dirty="0"/>
              <a:t>What is container orchestration?</a:t>
            </a:r>
          </a:p>
        </p:txBody>
      </p:sp>
      <p:sp>
        <p:nvSpPr>
          <p:cNvPr id="4" name="Slide Number Placeholder 3"/>
          <p:cNvSpPr>
            <a:spLocks noGrp="1"/>
          </p:cNvSpPr>
          <p:nvPr>
            <p:ph type="sldNum" sz="quarter" idx="10"/>
          </p:nvPr>
        </p:nvSpPr>
        <p:spPr/>
        <p:txBody>
          <a:bodyPr/>
          <a:lstStyle/>
          <a:p>
            <a:fld id="{11A68DD8-55F1-4DDB-A894-47428CF80362}" type="slidenum">
              <a:rPr lang="en-US" smtClean="0"/>
              <a:pPr/>
              <a:t>12</a:t>
            </a:fld>
            <a:endParaRPr lang="en-US" dirty="0"/>
          </a:p>
        </p:txBody>
      </p:sp>
      <p:sp>
        <p:nvSpPr>
          <p:cNvPr id="65" name="Content Placeholder 64"/>
          <p:cNvSpPr>
            <a:spLocks noGrp="1"/>
          </p:cNvSpPr>
          <p:nvPr>
            <p:ph sz="quarter" idx="11"/>
          </p:nvPr>
        </p:nvSpPr>
        <p:spPr>
          <a:xfrm>
            <a:off x="468946" y="1443707"/>
            <a:ext cx="6191161" cy="6096082"/>
          </a:xfrm>
        </p:spPr>
        <p:txBody>
          <a:bodyPr/>
          <a:lstStyle/>
          <a:p>
            <a:r>
              <a:rPr lang="en-US" sz="2000" b="1" dirty="0"/>
              <a:t>Container orchestration </a:t>
            </a:r>
          </a:p>
          <a:p>
            <a:pPr lvl="1"/>
            <a:r>
              <a:rPr lang="en-US" sz="2000" dirty="0"/>
              <a:t>Manages the deployment, placement, and lifecycle of workload containers</a:t>
            </a:r>
          </a:p>
          <a:p>
            <a:r>
              <a:rPr lang="en-US" sz="2000" b="1" dirty="0"/>
              <a:t>Cluster management</a:t>
            </a:r>
          </a:p>
          <a:p>
            <a:pPr lvl="1"/>
            <a:r>
              <a:rPr lang="en-US" sz="2000" dirty="0"/>
              <a:t>Federates multiple hosts into one target</a:t>
            </a:r>
          </a:p>
          <a:p>
            <a:r>
              <a:rPr lang="en-US" sz="2000" b="1" dirty="0"/>
              <a:t>Scheduling</a:t>
            </a:r>
          </a:p>
          <a:p>
            <a:pPr lvl="1"/>
            <a:r>
              <a:rPr lang="en-US" sz="2000" dirty="0"/>
              <a:t>Distributes containers across nodes</a:t>
            </a:r>
          </a:p>
          <a:p>
            <a:r>
              <a:rPr lang="en-US" sz="2000" b="1" dirty="0"/>
              <a:t>Service discovery</a:t>
            </a:r>
          </a:p>
          <a:p>
            <a:pPr lvl="1"/>
            <a:r>
              <a:rPr lang="en-US" sz="2000" dirty="0"/>
              <a:t>Knows where the containers are located</a:t>
            </a:r>
          </a:p>
          <a:p>
            <a:pPr lvl="1"/>
            <a:r>
              <a:rPr lang="en-US" sz="2000" dirty="0"/>
              <a:t>Distributes client requests across the containers</a:t>
            </a:r>
          </a:p>
          <a:p>
            <a:r>
              <a:rPr lang="en-US" sz="2000" b="1" dirty="0"/>
              <a:t>Replication</a:t>
            </a:r>
          </a:p>
          <a:p>
            <a:pPr lvl="1"/>
            <a:r>
              <a:rPr lang="en-US" sz="2000" dirty="0"/>
              <a:t>Ensures the right number of nodes and containers</a:t>
            </a:r>
          </a:p>
          <a:p>
            <a:r>
              <a:rPr lang="en-US" sz="2000" b="1" dirty="0"/>
              <a:t>Health management</a:t>
            </a:r>
          </a:p>
          <a:p>
            <a:pPr lvl="1"/>
            <a:r>
              <a:rPr lang="en-US" sz="2000" dirty="0"/>
              <a:t>Replaces unhealthy containers and nodes</a:t>
            </a:r>
          </a:p>
          <a:p>
            <a:endParaRPr lang="en-US" sz="2000" dirty="0"/>
          </a:p>
        </p:txBody>
      </p:sp>
      <p:sp>
        <p:nvSpPr>
          <p:cNvPr id="66" name="Content Placeholder 65"/>
          <p:cNvSpPr>
            <a:spLocks noGrp="1"/>
          </p:cNvSpPr>
          <p:nvPr>
            <p:ph sz="half" idx="4294967295"/>
          </p:nvPr>
        </p:nvSpPr>
        <p:spPr>
          <a:xfrm>
            <a:off x="7791406" y="1404939"/>
            <a:ext cx="5487841" cy="546692"/>
          </a:xfrm>
        </p:spPr>
        <p:txBody>
          <a:bodyPr/>
          <a:lstStyle/>
          <a:p>
            <a:pPr algn="ctr"/>
            <a:r>
              <a:rPr lang="en-US" dirty="0"/>
              <a:t>Container Orchestrator</a:t>
            </a:r>
          </a:p>
        </p:txBody>
      </p:sp>
      <p:grpSp>
        <p:nvGrpSpPr>
          <p:cNvPr id="79" name="Group 78"/>
          <p:cNvGrpSpPr/>
          <p:nvPr/>
        </p:nvGrpSpPr>
        <p:grpSpPr>
          <a:xfrm>
            <a:off x="7405828" y="2076751"/>
            <a:ext cx="6879418" cy="5097178"/>
            <a:chOff x="5930744" y="1722474"/>
            <a:chExt cx="5731355" cy="4247648"/>
          </a:xfrm>
        </p:grpSpPr>
        <p:sp>
          <p:nvSpPr>
            <p:cNvPr id="9" name="Rectangle 8"/>
            <p:cNvSpPr/>
            <p:nvPr/>
          </p:nvSpPr>
          <p:spPr bwMode="auto">
            <a:xfrm>
              <a:off x="7685289" y="1722474"/>
              <a:ext cx="1499017" cy="1700376"/>
            </a:xfrm>
            <a:prstGeom prst="rect">
              <a:avLst/>
            </a:prstGeom>
            <a:solidFill>
              <a:schemeClr val="bg2">
                <a:lumMod val="60000"/>
                <a:lumOff val="4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737358" fontAlgn="base">
                <a:spcBef>
                  <a:spcPct val="0"/>
                </a:spcBef>
                <a:spcAft>
                  <a:spcPct val="0"/>
                </a:spcAft>
              </a:pPr>
              <a:r>
                <a:rPr lang="en-US" sz="2400" dirty="0">
                  <a:latin typeface="Arial" panose="020B0604020202020204" pitchFamily="34" charset="0"/>
                </a:rPr>
                <a:t>Manager</a:t>
              </a:r>
            </a:p>
          </p:txBody>
        </p:sp>
        <p:sp>
          <p:nvSpPr>
            <p:cNvPr id="10" name="Rectangle 9"/>
            <p:cNvSpPr/>
            <p:nvPr/>
          </p:nvSpPr>
          <p:spPr bwMode="auto">
            <a:xfrm>
              <a:off x="7860801" y="2174834"/>
              <a:ext cx="1139252" cy="509666"/>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Scheduler</a:t>
              </a:r>
            </a:p>
          </p:txBody>
        </p:sp>
        <p:sp>
          <p:nvSpPr>
            <p:cNvPr id="11" name="Rectangle 10"/>
            <p:cNvSpPr/>
            <p:nvPr/>
          </p:nvSpPr>
          <p:spPr bwMode="auto">
            <a:xfrm>
              <a:off x="7860801" y="2795389"/>
              <a:ext cx="1139252" cy="509666"/>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Replicator</a:t>
              </a:r>
            </a:p>
          </p:txBody>
        </p:sp>
        <p:sp>
          <p:nvSpPr>
            <p:cNvPr id="12" name="Rectangle 11"/>
            <p:cNvSpPr/>
            <p:nvPr/>
          </p:nvSpPr>
          <p:spPr bwMode="auto">
            <a:xfrm>
              <a:off x="5954547" y="4177884"/>
              <a:ext cx="1499017" cy="1792238"/>
            </a:xfrm>
            <a:prstGeom prst="rect">
              <a:avLst/>
            </a:prstGeom>
            <a:solidFill>
              <a:srgbClr val="D48B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737358" fontAlgn="base">
                <a:spcBef>
                  <a:spcPct val="0"/>
                </a:spcBef>
                <a:spcAft>
                  <a:spcPct val="0"/>
                </a:spcAft>
              </a:pPr>
              <a:r>
                <a:rPr lang="en-US" sz="2400" dirty="0">
                  <a:latin typeface="Arial" panose="020B0604020202020204" pitchFamily="34" charset="0"/>
                </a:rPr>
                <a:t>Node</a:t>
              </a:r>
            </a:p>
          </p:txBody>
        </p:sp>
        <p:sp>
          <p:nvSpPr>
            <p:cNvPr id="13" name="Rectangle 12"/>
            <p:cNvSpPr/>
            <p:nvPr/>
          </p:nvSpPr>
          <p:spPr bwMode="auto">
            <a:xfrm>
              <a:off x="6133809" y="4610365"/>
              <a:ext cx="1139252" cy="509666"/>
            </a:xfrm>
            <a:prstGeom prst="rect">
              <a:avLst/>
            </a:prstGeom>
            <a:solidFill>
              <a:srgbClr val="E9BFFF"/>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Daemon</a:t>
              </a:r>
            </a:p>
          </p:txBody>
        </p:sp>
        <p:grpSp>
          <p:nvGrpSpPr>
            <p:cNvPr id="20" name="Group 19"/>
            <p:cNvGrpSpPr/>
            <p:nvPr/>
          </p:nvGrpSpPr>
          <p:grpSpPr>
            <a:xfrm>
              <a:off x="6081346" y="5233370"/>
              <a:ext cx="1244178" cy="603751"/>
              <a:chOff x="5748109" y="3235641"/>
              <a:chExt cx="1244178" cy="603751"/>
            </a:xfrm>
            <a:solidFill>
              <a:srgbClr val="E9BFFF"/>
            </a:solidFill>
          </p:grpSpPr>
          <p:sp>
            <p:nvSpPr>
              <p:cNvPr id="19" name="Rectangle 18"/>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18" name="Rectangle 17"/>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14" name="Rectangle 13"/>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Containers</a:t>
                </a:r>
              </a:p>
            </p:txBody>
          </p:sp>
        </p:grpSp>
        <p:sp>
          <p:nvSpPr>
            <p:cNvPr id="23" name="Rectangle 22"/>
            <p:cNvSpPr/>
            <p:nvPr/>
          </p:nvSpPr>
          <p:spPr bwMode="auto">
            <a:xfrm>
              <a:off x="7685289" y="4159602"/>
              <a:ext cx="1499017" cy="1792238"/>
            </a:xfrm>
            <a:prstGeom prst="rect">
              <a:avLst/>
            </a:prstGeom>
            <a:solidFill>
              <a:srgbClr val="D48B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737358" fontAlgn="base">
                <a:spcBef>
                  <a:spcPct val="0"/>
                </a:spcBef>
                <a:spcAft>
                  <a:spcPct val="0"/>
                </a:spcAft>
              </a:pPr>
              <a:r>
                <a:rPr lang="en-US" sz="2400" dirty="0">
                  <a:latin typeface="Arial" panose="020B0604020202020204" pitchFamily="34" charset="0"/>
                </a:rPr>
                <a:t>Node</a:t>
              </a:r>
            </a:p>
          </p:txBody>
        </p:sp>
        <p:sp>
          <p:nvSpPr>
            <p:cNvPr id="24" name="Rectangle 23"/>
            <p:cNvSpPr/>
            <p:nvPr/>
          </p:nvSpPr>
          <p:spPr bwMode="auto">
            <a:xfrm>
              <a:off x="7864551" y="4592083"/>
              <a:ext cx="1139252" cy="509666"/>
            </a:xfrm>
            <a:prstGeom prst="rect">
              <a:avLst/>
            </a:prstGeom>
            <a:solidFill>
              <a:srgbClr val="E9BFFF"/>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Daemon</a:t>
              </a:r>
            </a:p>
          </p:txBody>
        </p:sp>
        <p:grpSp>
          <p:nvGrpSpPr>
            <p:cNvPr id="25" name="Group 24"/>
            <p:cNvGrpSpPr/>
            <p:nvPr/>
          </p:nvGrpSpPr>
          <p:grpSpPr>
            <a:xfrm>
              <a:off x="7812088" y="5215088"/>
              <a:ext cx="1244178" cy="603751"/>
              <a:chOff x="5748109" y="3235641"/>
              <a:chExt cx="1244178" cy="603751"/>
            </a:xfrm>
            <a:solidFill>
              <a:srgbClr val="E9BFFF"/>
            </a:solidFill>
          </p:grpSpPr>
          <p:sp>
            <p:nvSpPr>
              <p:cNvPr id="26" name="Rectangle 25"/>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27" name="Rectangle 26"/>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28" name="Rectangle 27"/>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Containers</a:t>
                </a:r>
              </a:p>
            </p:txBody>
          </p:sp>
        </p:grpSp>
        <p:sp>
          <p:nvSpPr>
            <p:cNvPr id="30" name="Rectangle 29"/>
            <p:cNvSpPr/>
            <p:nvPr/>
          </p:nvSpPr>
          <p:spPr bwMode="auto">
            <a:xfrm>
              <a:off x="9416031" y="4154484"/>
              <a:ext cx="1499017" cy="1792238"/>
            </a:xfrm>
            <a:prstGeom prst="rect">
              <a:avLst/>
            </a:prstGeom>
            <a:solidFill>
              <a:srgbClr val="D48BFD"/>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defTabSz="737358" fontAlgn="base">
                <a:spcBef>
                  <a:spcPct val="0"/>
                </a:spcBef>
                <a:spcAft>
                  <a:spcPct val="0"/>
                </a:spcAft>
              </a:pPr>
              <a:r>
                <a:rPr lang="en-US" sz="2400" dirty="0">
                  <a:latin typeface="Arial" panose="020B0604020202020204" pitchFamily="34" charset="0"/>
                </a:rPr>
                <a:t>Node</a:t>
              </a:r>
            </a:p>
          </p:txBody>
        </p:sp>
        <p:sp>
          <p:nvSpPr>
            <p:cNvPr id="31" name="Rectangle 30"/>
            <p:cNvSpPr/>
            <p:nvPr/>
          </p:nvSpPr>
          <p:spPr bwMode="auto">
            <a:xfrm>
              <a:off x="9595293" y="4586965"/>
              <a:ext cx="1139252" cy="509666"/>
            </a:xfrm>
            <a:prstGeom prst="rect">
              <a:avLst/>
            </a:prstGeom>
            <a:solidFill>
              <a:srgbClr val="E9BFFF"/>
            </a:solidFill>
            <a:ln w="12700"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Daemon</a:t>
              </a:r>
            </a:p>
          </p:txBody>
        </p:sp>
        <p:grpSp>
          <p:nvGrpSpPr>
            <p:cNvPr id="32" name="Group 31"/>
            <p:cNvGrpSpPr/>
            <p:nvPr/>
          </p:nvGrpSpPr>
          <p:grpSpPr>
            <a:xfrm>
              <a:off x="9542830" y="5209970"/>
              <a:ext cx="1244178" cy="603751"/>
              <a:chOff x="5748109" y="3235641"/>
              <a:chExt cx="1244178" cy="603751"/>
            </a:xfrm>
            <a:solidFill>
              <a:srgbClr val="E9BFFF"/>
            </a:solidFill>
          </p:grpSpPr>
          <p:sp>
            <p:nvSpPr>
              <p:cNvPr id="33" name="Rectangle 32"/>
              <p:cNvSpPr/>
              <p:nvPr/>
            </p:nvSpPr>
            <p:spPr bwMode="auto">
              <a:xfrm>
                <a:off x="5853035" y="3329726"/>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34" name="Rectangle 33"/>
              <p:cNvSpPr/>
              <p:nvPr/>
            </p:nvSpPr>
            <p:spPr bwMode="auto">
              <a:xfrm>
                <a:off x="5796822" y="3285608"/>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endParaRPr lang="en-US" sz="1900" dirty="0">
                  <a:latin typeface="Arial" panose="020B0604020202020204" pitchFamily="34" charset="0"/>
                </a:endParaRPr>
              </a:p>
            </p:txBody>
          </p:sp>
          <p:sp>
            <p:nvSpPr>
              <p:cNvPr id="35" name="Rectangle 34"/>
              <p:cNvSpPr/>
              <p:nvPr/>
            </p:nvSpPr>
            <p:spPr bwMode="auto">
              <a:xfrm>
                <a:off x="5748109" y="3235641"/>
                <a:ext cx="1139252" cy="509666"/>
              </a:xfrm>
              <a:prstGeom prst="rect">
                <a:avLst/>
              </a:prstGeom>
              <a:grp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dirty="0">
                    <a:latin typeface="Arial" panose="020B0604020202020204" pitchFamily="34" charset="0"/>
                  </a:rPr>
                  <a:t>Containers</a:t>
                </a:r>
              </a:p>
            </p:txBody>
          </p:sp>
        </p:grpSp>
        <p:sp>
          <p:nvSpPr>
            <p:cNvPr id="36" name="Rectangle 35"/>
            <p:cNvSpPr/>
            <p:nvPr/>
          </p:nvSpPr>
          <p:spPr bwMode="auto">
            <a:xfrm>
              <a:off x="10522847" y="2226669"/>
              <a:ext cx="1139252" cy="691986"/>
            </a:xfrm>
            <a:prstGeom prst="rect">
              <a:avLst/>
            </a:prstGeom>
            <a:solidFill>
              <a:schemeClr val="accent5">
                <a:lumMod val="60000"/>
                <a:lumOff val="40000"/>
              </a:schemeClr>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900">
                  <a:latin typeface="Arial" panose="020B0604020202020204" pitchFamily="34" charset="0"/>
                </a:rPr>
                <a:t>Discovery DB</a:t>
              </a:r>
              <a:endParaRPr lang="en-US" sz="1900" dirty="0">
                <a:latin typeface="Arial" panose="020B0604020202020204" pitchFamily="34" charset="0"/>
              </a:endParaRPr>
            </a:p>
          </p:txBody>
        </p:sp>
        <p:cxnSp>
          <p:nvCxnSpPr>
            <p:cNvPr id="43" name="Elbow Connector 42"/>
            <p:cNvCxnSpPr>
              <a:stCxn id="9" idx="2"/>
              <a:endCxn id="30" idx="0"/>
            </p:cNvCxnSpPr>
            <p:nvPr/>
          </p:nvCxnSpPr>
          <p:spPr bwMode="auto">
            <a:xfrm rot="16200000" flipH="1">
              <a:off x="8934352" y="2923296"/>
              <a:ext cx="731634" cy="1730742"/>
            </a:xfrm>
            <a:prstGeom prst="bentConnector3">
              <a:avLst>
                <a:gd name="adj1" fmla="val 51615"/>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45" name="Elbow Connector 44"/>
            <p:cNvCxnSpPr>
              <a:stCxn id="9" idx="2"/>
              <a:endCxn id="12" idx="0"/>
            </p:cNvCxnSpPr>
            <p:nvPr/>
          </p:nvCxnSpPr>
          <p:spPr bwMode="auto">
            <a:xfrm rot="5400000">
              <a:off x="7191910" y="2934996"/>
              <a:ext cx="755034" cy="1730742"/>
            </a:xfrm>
            <a:prstGeom prst="bentConnector3">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0" name="Straight Connector 49"/>
            <p:cNvCxnSpPr>
              <a:stCxn id="9" idx="2"/>
              <a:endCxn id="23" idx="0"/>
            </p:cNvCxnSpPr>
            <p:nvPr/>
          </p:nvCxnSpPr>
          <p:spPr bwMode="auto">
            <a:xfrm>
              <a:off x="8434798" y="3422850"/>
              <a:ext cx="0" cy="736752"/>
            </a:xfrm>
            <a:prstGeom prst="line">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5" name="Elbow Connector 54"/>
            <p:cNvCxnSpPr>
              <a:stCxn id="30" idx="3"/>
              <a:endCxn id="36" idx="2"/>
            </p:cNvCxnSpPr>
            <p:nvPr/>
          </p:nvCxnSpPr>
          <p:spPr bwMode="auto">
            <a:xfrm flipV="1">
              <a:off x="10915048" y="2918655"/>
              <a:ext cx="177425" cy="2131948"/>
            </a:xfrm>
            <a:prstGeom prst="bentConnector2">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7" name="Straight Arrow Connector 56"/>
            <p:cNvCxnSpPr>
              <a:stCxn id="9" idx="3"/>
              <a:endCxn id="36" idx="1"/>
            </p:cNvCxnSpPr>
            <p:nvPr/>
          </p:nvCxnSpPr>
          <p:spPr bwMode="auto">
            <a:xfrm>
              <a:off x="9184306" y="2572662"/>
              <a:ext cx="1338541" cy="0"/>
            </a:xfrm>
            <a:prstGeom prst="straightConnector1">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67" name="Rectangle 66"/>
            <p:cNvSpPr/>
            <p:nvPr/>
          </p:nvSpPr>
          <p:spPr bwMode="auto">
            <a:xfrm>
              <a:off x="5930744" y="2226669"/>
              <a:ext cx="1139252" cy="691986"/>
            </a:xfrm>
            <a:prstGeom prst="rect">
              <a:avLst/>
            </a:prstGeom>
            <a:solidFill>
              <a:schemeClr val="tx2">
                <a:lumMod val="60000"/>
                <a:lumOff val="40000"/>
              </a:schemeClr>
            </a:solidFill>
            <a:ln w="12700" cap="flat" cmpd="sng" algn="ctr">
              <a:solidFill>
                <a:schemeClr val="tx1"/>
              </a:solidFill>
              <a:prstDash val="solid"/>
              <a:round/>
              <a:headEnd type="none" w="med" len="med"/>
              <a:tailEnd type="none" w="med" len="med"/>
            </a:ln>
            <a:effectLst/>
            <a:extLst/>
          </p:spPr>
          <p:txBody>
            <a:bodyPr vert="horz" wrap="square" lIns="0" tIns="45720" rIns="0" bIns="45720" numCol="1" rtlCol="0" anchor="ctr" anchorCtr="0" compatLnSpc="1">
              <a:prstTxWarp prst="textNoShape">
                <a:avLst/>
              </a:prstTxWarp>
            </a:bodyPr>
            <a:lstStyle/>
            <a:p>
              <a:pPr algn="ctr" defTabSz="737358" fontAlgn="base">
                <a:spcBef>
                  <a:spcPct val="0"/>
                </a:spcBef>
                <a:spcAft>
                  <a:spcPct val="0"/>
                </a:spcAft>
              </a:pPr>
              <a:r>
                <a:rPr lang="en-US" sz="1900">
                  <a:latin typeface="Arial" panose="020B0604020202020204" pitchFamily="34" charset="0"/>
                </a:rPr>
                <a:t>Image Repository</a:t>
              </a:r>
              <a:endParaRPr lang="en-US" sz="1900" dirty="0">
                <a:latin typeface="Arial" panose="020B0604020202020204" pitchFamily="34" charset="0"/>
              </a:endParaRPr>
            </a:p>
          </p:txBody>
        </p:sp>
        <p:cxnSp>
          <p:nvCxnSpPr>
            <p:cNvPr id="68" name="Straight Arrow Connector 67"/>
            <p:cNvCxnSpPr>
              <a:stCxn id="9" idx="1"/>
              <a:endCxn id="67" idx="3"/>
            </p:cNvCxnSpPr>
            <p:nvPr/>
          </p:nvCxnSpPr>
          <p:spPr bwMode="auto">
            <a:xfrm flipH="1">
              <a:off x="7069996" y="2572662"/>
              <a:ext cx="615293" cy="0"/>
            </a:xfrm>
            <a:prstGeom prst="straightConnector1">
              <a:avLst/>
            </a:prstGeom>
            <a:solidFill>
              <a:srgbClr val="FDFDFD"/>
            </a:solidFill>
            <a:ln w="12700" cap="flat" cmpd="sng" algn="ctr">
              <a:solidFill>
                <a:schemeClr val="tx1"/>
              </a:solidFill>
              <a:prstDash val="solid"/>
              <a:round/>
              <a:headEnd type="none" w="lg" len="lg"/>
              <a:tailEnd type="arrow" w="lg" len="lg"/>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Tree>
    <p:extLst>
      <p:ext uri="{BB962C8B-B14F-4D97-AF65-F5344CB8AC3E}">
        <p14:creationId xmlns:p14="http://schemas.microsoft.com/office/powerpoint/2010/main" val="3761817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sz="4400" dirty="0"/>
              <a:t>What is Kubernetes?</a:t>
            </a:r>
          </a:p>
        </p:txBody>
      </p:sp>
      <p:sp>
        <p:nvSpPr>
          <p:cNvPr id="3" name="Slide Number Placeholder 2"/>
          <p:cNvSpPr>
            <a:spLocks noGrp="1"/>
          </p:cNvSpPr>
          <p:nvPr>
            <p:ph type="sldNum" sz="quarter" idx="10"/>
          </p:nvPr>
        </p:nvSpPr>
        <p:spPr/>
        <p:txBody>
          <a:bodyPr/>
          <a:lstStyle/>
          <a:p>
            <a:fld id="{11A68DD8-55F1-4DDB-A894-47428CF80362}" type="slidenum">
              <a:rPr lang="en-US" smtClean="0"/>
              <a:pPr/>
              <a:t>13</a:t>
            </a:fld>
            <a:endParaRPr lang="en-US" dirty="0"/>
          </a:p>
        </p:txBody>
      </p:sp>
      <p:sp>
        <p:nvSpPr>
          <p:cNvPr id="976" name="Shape 976"/>
          <p:cNvSpPr>
            <a:spLocks noGrp="1"/>
          </p:cNvSpPr>
          <p:nvPr>
            <p:ph sz="quarter" idx="11"/>
          </p:nvPr>
        </p:nvSpPr>
        <p:spPr/>
        <p:txBody>
          <a:bodyPr/>
          <a:lstStyle/>
          <a:p>
            <a:r>
              <a:rPr lang="en-US" sz="2000" b="1" dirty="0"/>
              <a:t>Container orchestrator</a:t>
            </a:r>
          </a:p>
          <a:p>
            <a:pPr lvl="1"/>
            <a:r>
              <a:rPr lang="en-US" sz="2000" dirty="0"/>
              <a:t>Runs and manages containers</a:t>
            </a:r>
          </a:p>
          <a:p>
            <a:pPr lvl="1"/>
            <a:r>
              <a:rPr lang="en-US" sz="2000" dirty="0"/>
              <a:t>Unified API for deploying web applications, batch jobs, and databases</a:t>
            </a:r>
          </a:p>
          <a:p>
            <a:pPr lvl="1"/>
            <a:r>
              <a:rPr lang="en-US" sz="2000" dirty="0"/>
              <a:t>Maintains and tracks the global view of the cluster </a:t>
            </a:r>
          </a:p>
          <a:p>
            <a:pPr lvl="1"/>
            <a:r>
              <a:rPr lang="en-US" sz="2000" dirty="0"/>
              <a:t>Supports multiple cloud and bare-metal environments</a:t>
            </a:r>
          </a:p>
          <a:p>
            <a:r>
              <a:rPr lang="en-US" sz="2000" b="1" dirty="0"/>
              <a:t>Manage applications, not machines</a:t>
            </a:r>
          </a:p>
          <a:p>
            <a:pPr lvl="1"/>
            <a:r>
              <a:rPr lang="en-US" sz="2000" dirty="0"/>
              <a:t>Rolling updates, canary deploys, and blue-green deployments </a:t>
            </a:r>
          </a:p>
          <a:p>
            <a:r>
              <a:rPr lang="en-US" sz="2000" b="1" dirty="0"/>
              <a:t>Designed for extensibility</a:t>
            </a:r>
          </a:p>
          <a:p>
            <a:pPr lvl="1"/>
            <a:r>
              <a:rPr lang="en-US" sz="2000" dirty="0"/>
              <a:t>Rich ecosystem of plug-ins for scheduling, storage, networking</a:t>
            </a:r>
          </a:p>
          <a:p>
            <a:r>
              <a:rPr lang="en-US" sz="2000" b="1" dirty="0"/>
              <a:t>Open source project managed by the Linux Foundation</a:t>
            </a:r>
            <a:r>
              <a:rPr lang="en-US" sz="2000" dirty="0"/>
              <a:t> </a:t>
            </a:r>
          </a:p>
          <a:p>
            <a:pPr lvl="1"/>
            <a:r>
              <a:rPr lang="en-US" sz="2000" dirty="0"/>
              <a:t>Inspired and informed by Google's experiences and internal systems</a:t>
            </a:r>
          </a:p>
          <a:p>
            <a:pPr lvl="1"/>
            <a:r>
              <a:rPr lang="en-US" sz="2000" dirty="0"/>
              <a:t>100% open source, written in Go</a:t>
            </a:r>
          </a:p>
          <a:p>
            <a:endParaRPr lang="en-US" dirty="0"/>
          </a:p>
        </p:txBody>
      </p:sp>
      <p:pic>
        <p:nvPicPr>
          <p:cNvPr id="977" name="image49.png" descr="ttps://avatars3.githubusercontent.com/u/13629408?v=3&amp;s=400"/>
          <p:cNvPicPr>
            <a:picLocks noChangeAspect="1"/>
          </p:cNvPicPr>
          <p:nvPr/>
        </p:nvPicPr>
        <p:blipFill>
          <a:blip r:embed="rId3">
            <a:extLst/>
          </a:blip>
          <a:stretch>
            <a:fillRect/>
          </a:stretch>
        </p:blipFill>
        <p:spPr>
          <a:xfrm>
            <a:off x="11320244" y="223418"/>
            <a:ext cx="1543452" cy="1543050"/>
          </a:xfrm>
          <a:prstGeom prst="rect">
            <a:avLst/>
          </a:prstGeom>
          <a:ln w="12700">
            <a:miter lim="400000"/>
          </a:ln>
        </p:spPr>
      </p:pic>
    </p:spTree>
    <p:extLst>
      <p:ext uri="{BB962C8B-B14F-4D97-AF65-F5344CB8AC3E}">
        <p14:creationId xmlns:p14="http://schemas.microsoft.com/office/powerpoint/2010/main" val="97436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Kubernetes Strengths</a:t>
            </a:r>
            <a:endParaRPr lang="en-US" dirty="0"/>
          </a:p>
        </p:txBody>
      </p:sp>
      <p:sp>
        <p:nvSpPr>
          <p:cNvPr id="9" name="Content Placeholder 8"/>
          <p:cNvSpPr>
            <a:spLocks noGrp="1"/>
          </p:cNvSpPr>
          <p:nvPr>
            <p:ph idx="1"/>
          </p:nvPr>
        </p:nvSpPr>
        <p:spPr/>
        <p:txBody>
          <a:bodyPr>
            <a:normAutofit/>
          </a:bodyPr>
          <a:lstStyle/>
          <a:p>
            <a:pPr marL="457200" indent="-457200" eaLnBrk="0" fontAlgn="base">
              <a:spcBef>
                <a:spcPts val="1200"/>
              </a:spcBef>
              <a:buFont typeface="Arial" panose="020B0604020202020204" pitchFamily="34" charset="0"/>
              <a:buChar char="•"/>
            </a:pPr>
            <a:r>
              <a:rPr lang="en-US" b="1" dirty="0"/>
              <a:t>Kubernetes has a clear governance model</a:t>
            </a:r>
            <a:endParaRPr lang="en-US" dirty="0"/>
          </a:p>
          <a:p>
            <a:pPr marL="457200" indent="-457200" eaLnBrk="0" fontAlgn="base">
              <a:spcBef>
                <a:spcPts val="1200"/>
              </a:spcBef>
              <a:buFont typeface="Arial" panose="020B0604020202020204" pitchFamily="34" charset="0"/>
              <a:buChar char="•"/>
            </a:pPr>
            <a:r>
              <a:rPr lang="en-US" b="1" dirty="0"/>
              <a:t>A growing and vibrant Kubernetes ecosystem</a:t>
            </a:r>
            <a:r>
              <a:rPr lang="en-US" dirty="0"/>
              <a:t> </a:t>
            </a:r>
          </a:p>
          <a:p>
            <a:pPr marL="457200" indent="-457200" eaLnBrk="0" fontAlgn="base">
              <a:spcBef>
                <a:spcPts val="1200"/>
              </a:spcBef>
              <a:buFont typeface="Arial" panose="020B0604020202020204" pitchFamily="34" charset="0"/>
              <a:buChar char="•"/>
            </a:pPr>
            <a:r>
              <a:rPr lang="en-US" b="1" dirty="0"/>
              <a:t>The commercial viability of Kubernetes makes it an interesting choice for vendors</a:t>
            </a:r>
            <a:r>
              <a:rPr lang="en-US" dirty="0"/>
              <a:t>. </a:t>
            </a:r>
          </a:p>
          <a:p>
            <a:pPr marL="457200" indent="-457200" eaLnBrk="0" fontAlgn="base">
              <a:spcBef>
                <a:spcPts val="1200"/>
              </a:spcBef>
              <a:buFont typeface="Arial" panose="020B0604020202020204" pitchFamily="34" charset="0"/>
              <a:buChar char="•"/>
            </a:pPr>
            <a:r>
              <a:rPr lang="en-US" b="1" dirty="0"/>
              <a:t>Despite the expected growth in commercial distributions, Kubernetes avoids dependency and vendor lock-in </a:t>
            </a:r>
          </a:p>
          <a:p>
            <a:pPr marL="457200" indent="-457200" eaLnBrk="0" fontAlgn="base">
              <a:spcBef>
                <a:spcPts val="1200"/>
              </a:spcBef>
              <a:buFont typeface="Arial" panose="020B0604020202020204" pitchFamily="34" charset="0"/>
              <a:buChar char="•"/>
            </a:pPr>
            <a:r>
              <a:rPr lang="en-US" b="1" dirty="0"/>
              <a:t>Kubernetes supports a wide range of deployment options</a:t>
            </a:r>
            <a:r>
              <a:rPr lang="en-US" dirty="0"/>
              <a:t>. </a:t>
            </a:r>
          </a:p>
          <a:p>
            <a:pPr marL="457200" indent="-457200" eaLnBrk="0" fontAlgn="base">
              <a:spcBef>
                <a:spcPts val="1200"/>
              </a:spcBef>
              <a:buFont typeface="Arial" panose="020B0604020202020204" pitchFamily="34" charset="0"/>
              <a:buChar char="•"/>
            </a:pPr>
            <a:r>
              <a:rPr lang="en-US" b="1" dirty="0"/>
              <a:t>The design of Kubernetes is more operations-centric</a:t>
            </a:r>
            <a:endParaRPr lang="en-US" dirty="0"/>
          </a:p>
        </p:txBody>
      </p:sp>
      <p:pic>
        <p:nvPicPr>
          <p:cNvPr id="6" name="image49.png" descr="ttps://avatars3.githubusercontent.com/u/13629408?v=3&amp;s=400"/>
          <p:cNvPicPr>
            <a:picLocks noChangeAspect="1"/>
          </p:cNvPicPr>
          <p:nvPr/>
        </p:nvPicPr>
        <p:blipFill>
          <a:blip r:embed="rId2">
            <a:extLst/>
          </a:blip>
          <a:stretch>
            <a:fillRect/>
          </a:stretch>
        </p:blipFill>
        <p:spPr>
          <a:xfrm>
            <a:off x="11552255" y="0"/>
            <a:ext cx="1543452" cy="1543050"/>
          </a:xfrm>
          <a:prstGeom prst="rect">
            <a:avLst/>
          </a:prstGeom>
          <a:ln w="12700">
            <a:miter lim="400000"/>
          </a:ln>
        </p:spPr>
      </p:pic>
      <p:sp>
        <p:nvSpPr>
          <p:cNvPr id="10" name="Slide Number Placeholder 9"/>
          <p:cNvSpPr>
            <a:spLocks noGrp="1"/>
          </p:cNvSpPr>
          <p:nvPr>
            <p:ph type="sldNum" sz="quarter" idx="4294967295"/>
          </p:nvPr>
        </p:nvSpPr>
        <p:spPr/>
        <p:txBody>
          <a:bodyPr/>
          <a:lstStyle/>
          <a:p>
            <a:pPr>
              <a:defRPr/>
            </a:pPr>
            <a:endParaRPr lang="en-US" dirty="0"/>
          </a:p>
        </p:txBody>
      </p:sp>
    </p:spTree>
    <p:extLst>
      <p:ext uri="{BB962C8B-B14F-4D97-AF65-F5344CB8AC3E}">
        <p14:creationId xmlns:p14="http://schemas.microsoft.com/office/powerpoint/2010/main" val="41406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 name="Group 1012"/>
          <p:cNvGrpSpPr/>
          <p:nvPr/>
        </p:nvGrpSpPr>
        <p:grpSpPr>
          <a:xfrm>
            <a:off x="9179051" y="5278501"/>
            <a:ext cx="5210543" cy="2551650"/>
            <a:chOff x="7647217" y="4398750"/>
            <a:chExt cx="4340988" cy="2126375"/>
          </a:xfrm>
        </p:grpSpPr>
        <p:sp>
          <p:nvSpPr>
            <p:cNvPr id="161" name="Rectangle 160"/>
            <p:cNvSpPr/>
            <p:nvPr/>
          </p:nvSpPr>
          <p:spPr bwMode="auto">
            <a:xfrm>
              <a:off x="7647217" y="4398750"/>
              <a:ext cx="4340988" cy="2126375"/>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400" dirty="0">
                  <a:latin typeface="Arial" panose="020B0604020202020204" pitchFamily="34" charset="0"/>
                </a:rPr>
                <a:t>Worker node</a:t>
              </a:r>
            </a:p>
          </p:txBody>
        </p:sp>
        <p:sp>
          <p:nvSpPr>
            <p:cNvPr id="162" name="Rounded Rectangle 161"/>
            <p:cNvSpPr/>
            <p:nvPr/>
          </p:nvSpPr>
          <p:spPr bwMode="auto">
            <a:xfrm>
              <a:off x="10154381" y="4468014"/>
              <a:ext cx="761040" cy="242421"/>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300" dirty="0" err="1">
                  <a:latin typeface="Arial" panose="020B0604020202020204" pitchFamily="34" charset="0"/>
                </a:rPr>
                <a:t>kube</a:t>
              </a:r>
              <a:r>
                <a:rPr lang="en-US" sz="1300" dirty="0">
                  <a:latin typeface="Arial" panose="020B0604020202020204" pitchFamily="34" charset="0"/>
                </a:rPr>
                <a:t>-proxy</a:t>
              </a:r>
            </a:p>
          </p:txBody>
        </p:sp>
        <p:sp>
          <p:nvSpPr>
            <p:cNvPr id="163" name="Rectangle 162"/>
            <p:cNvSpPr/>
            <p:nvPr/>
          </p:nvSpPr>
          <p:spPr bwMode="auto">
            <a:xfrm>
              <a:off x="7856382" y="5080773"/>
              <a:ext cx="3987017" cy="1291974"/>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algn="r" defTabSz="737358" fontAlgn="base">
                <a:spcBef>
                  <a:spcPct val="0"/>
                </a:spcBef>
                <a:spcAft>
                  <a:spcPct val="0"/>
                </a:spcAft>
              </a:pPr>
              <a:r>
                <a:rPr lang="en-US" sz="1400" dirty="0" err="1">
                  <a:latin typeface="Arial" panose="020B0604020202020204" pitchFamily="34" charset="0"/>
                </a:rPr>
                <a:t>docker</a:t>
              </a:r>
              <a:endParaRPr lang="en-US" sz="1400" dirty="0">
                <a:latin typeface="Arial" panose="020B0604020202020204" pitchFamily="34" charset="0"/>
              </a:endParaRPr>
            </a:p>
          </p:txBody>
        </p:sp>
        <p:sp>
          <p:nvSpPr>
            <p:cNvPr id="164" name="Rectangle 163"/>
            <p:cNvSpPr/>
            <p:nvPr/>
          </p:nvSpPr>
          <p:spPr bwMode="auto">
            <a:xfrm>
              <a:off x="8046243" y="4720608"/>
              <a:ext cx="868841" cy="228568"/>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a:latin typeface="Arial" panose="020B0604020202020204" pitchFamily="34" charset="0"/>
                </a:rPr>
                <a:t>kubelet</a:t>
              </a:r>
              <a:endParaRPr lang="en-US" sz="1400" dirty="0">
                <a:latin typeface="Arial" panose="020B0604020202020204" pitchFamily="34" charset="0"/>
              </a:endParaRPr>
            </a:p>
          </p:txBody>
        </p:sp>
        <p:grpSp>
          <p:nvGrpSpPr>
            <p:cNvPr id="165" name="Group 164"/>
            <p:cNvGrpSpPr/>
            <p:nvPr/>
          </p:nvGrpSpPr>
          <p:grpSpPr>
            <a:xfrm>
              <a:off x="8079126" y="5372388"/>
              <a:ext cx="3508605" cy="880601"/>
              <a:chOff x="8079126" y="3119228"/>
              <a:chExt cx="3508605" cy="880601"/>
            </a:xfrm>
          </p:grpSpPr>
          <p:grpSp>
            <p:nvGrpSpPr>
              <p:cNvPr id="172" name="Group 171"/>
              <p:cNvGrpSpPr/>
              <p:nvPr/>
            </p:nvGrpSpPr>
            <p:grpSpPr>
              <a:xfrm>
                <a:off x="9270663" y="3119231"/>
                <a:ext cx="1008032" cy="707737"/>
                <a:chOff x="9270663" y="3119231"/>
                <a:chExt cx="1008032" cy="707737"/>
              </a:xfrm>
            </p:grpSpPr>
            <p:sp>
              <p:nvSpPr>
                <p:cNvPr id="188" name="Rounded Rectangle 187"/>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89" name="Rectangle 188"/>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173" name="Group 172"/>
              <p:cNvGrpSpPr/>
              <p:nvPr/>
            </p:nvGrpSpPr>
            <p:grpSpPr>
              <a:xfrm>
                <a:off x="9354330" y="3201844"/>
                <a:ext cx="1008032" cy="707737"/>
                <a:chOff x="9270663" y="3119231"/>
                <a:chExt cx="1008032" cy="707737"/>
              </a:xfrm>
            </p:grpSpPr>
            <p:sp>
              <p:nvSpPr>
                <p:cNvPr id="186" name="Rounded Rectangle 185"/>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87" name="Rectangle 186"/>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174" name="Group 173"/>
              <p:cNvGrpSpPr/>
              <p:nvPr/>
            </p:nvGrpSpPr>
            <p:grpSpPr>
              <a:xfrm>
                <a:off x="9429950" y="3292092"/>
                <a:ext cx="1008032" cy="707737"/>
                <a:chOff x="9270663" y="3119231"/>
                <a:chExt cx="1008032" cy="707737"/>
              </a:xfrm>
            </p:grpSpPr>
            <p:sp>
              <p:nvSpPr>
                <p:cNvPr id="184" name="Rounded Rectangle 183"/>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85" name="Rectangle 184"/>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175" name="Group 174"/>
              <p:cNvGrpSpPr/>
              <p:nvPr/>
            </p:nvGrpSpPr>
            <p:grpSpPr>
              <a:xfrm>
                <a:off x="8079126" y="3119231"/>
                <a:ext cx="1008032" cy="707737"/>
                <a:chOff x="9270663" y="3119231"/>
                <a:chExt cx="1008032" cy="707737"/>
              </a:xfrm>
            </p:grpSpPr>
            <p:sp>
              <p:nvSpPr>
                <p:cNvPr id="182" name="Rounded Rectangle 181"/>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83" name="Rectangle 182"/>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a:r>
                    <a:rPr lang="en-US" sz="1400" dirty="0" err="1"/>
                    <a:t>cAdvisor</a:t>
                  </a:r>
                  <a:endParaRPr lang="en-US" sz="1400" dirty="0">
                    <a:latin typeface="Arial" panose="020B0604020202020204" pitchFamily="34" charset="0"/>
                  </a:endParaRPr>
                </a:p>
              </p:txBody>
            </p:sp>
          </p:grpSp>
          <p:grpSp>
            <p:nvGrpSpPr>
              <p:cNvPr id="176" name="Group 175"/>
              <p:cNvGrpSpPr/>
              <p:nvPr/>
            </p:nvGrpSpPr>
            <p:grpSpPr>
              <a:xfrm>
                <a:off x="10496032" y="3119228"/>
                <a:ext cx="1008032" cy="707737"/>
                <a:chOff x="9270663" y="3119231"/>
                <a:chExt cx="1008032" cy="707737"/>
              </a:xfrm>
            </p:grpSpPr>
            <p:sp>
              <p:nvSpPr>
                <p:cNvPr id="180" name="Rounded Rectangle 179"/>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81" name="Rectangle 180"/>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177" name="Group 176"/>
              <p:cNvGrpSpPr/>
              <p:nvPr/>
            </p:nvGrpSpPr>
            <p:grpSpPr>
              <a:xfrm>
                <a:off x="10579699" y="3201841"/>
                <a:ext cx="1008032" cy="707737"/>
                <a:chOff x="9270663" y="3119231"/>
                <a:chExt cx="1008032" cy="707737"/>
              </a:xfrm>
            </p:grpSpPr>
            <p:sp>
              <p:nvSpPr>
                <p:cNvPr id="178" name="Rounded Rectangle 177"/>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79" name="Rectangle 178"/>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cxnSp>
          <p:nvCxnSpPr>
            <p:cNvPr id="166" name="Curved Connector 165"/>
            <p:cNvCxnSpPr>
              <a:stCxn id="164" idx="3"/>
              <a:endCxn id="182" idx="0"/>
            </p:cNvCxnSpPr>
            <p:nvPr/>
          </p:nvCxnSpPr>
          <p:spPr bwMode="auto">
            <a:xfrm flipH="1">
              <a:off x="8583142" y="4834892"/>
              <a:ext cx="331942" cy="537499"/>
            </a:xfrm>
            <a:prstGeom prst="curvedConnector4">
              <a:avLst>
                <a:gd name="adj1" fmla="val -68867"/>
                <a:gd name="adj2" fmla="val 6063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67" name="Curved Connector 166"/>
            <p:cNvCxnSpPr>
              <a:stCxn id="164" idx="3"/>
              <a:endCxn id="188" idx="0"/>
            </p:cNvCxnSpPr>
            <p:nvPr/>
          </p:nvCxnSpPr>
          <p:spPr bwMode="auto">
            <a:xfrm>
              <a:off x="8915084" y="4834892"/>
              <a:ext cx="859595" cy="537499"/>
            </a:xfrm>
            <a:prstGeom prst="curvedConnector2">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68" name="Curved Connector 167"/>
            <p:cNvCxnSpPr>
              <a:stCxn id="164" idx="3"/>
              <a:endCxn id="180" idx="0"/>
            </p:cNvCxnSpPr>
            <p:nvPr/>
          </p:nvCxnSpPr>
          <p:spPr bwMode="auto">
            <a:xfrm>
              <a:off x="8915084" y="4834892"/>
              <a:ext cx="2084964" cy="537496"/>
            </a:xfrm>
            <a:prstGeom prst="curvedConnector2">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69" name="Straight Arrow Connector 168"/>
            <p:cNvCxnSpPr>
              <a:stCxn id="162" idx="2"/>
              <a:endCxn id="188" idx="0"/>
            </p:cNvCxnSpPr>
            <p:nvPr/>
          </p:nvCxnSpPr>
          <p:spPr bwMode="auto">
            <a:xfrm flipH="1">
              <a:off x="9774679" y="4710435"/>
              <a:ext cx="760222" cy="661956"/>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70" name="Straight Arrow Connector 169"/>
            <p:cNvCxnSpPr>
              <a:stCxn id="162" idx="2"/>
              <a:endCxn id="180" idx="0"/>
            </p:cNvCxnSpPr>
            <p:nvPr/>
          </p:nvCxnSpPr>
          <p:spPr bwMode="auto">
            <a:xfrm>
              <a:off x="10534901" y="4710435"/>
              <a:ext cx="465147" cy="661953"/>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71" name="Curved Connector 170"/>
            <p:cNvCxnSpPr>
              <a:stCxn id="164" idx="2"/>
              <a:endCxn id="183" idx="0"/>
            </p:cNvCxnSpPr>
            <p:nvPr/>
          </p:nvCxnSpPr>
          <p:spPr bwMode="auto">
            <a:xfrm rot="16200000" flipH="1">
              <a:off x="8169601" y="5260239"/>
              <a:ext cx="735062" cy="112936"/>
            </a:xfrm>
            <a:prstGeom prst="curvedConnector3">
              <a:avLst>
                <a:gd name="adj1" fmla="val 50000"/>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95" name="Straight Arrow Connector 194"/>
            <p:cNvCxnSpPr>
              <a:stCxn id="162" idx="2"/>
              <a:endCxn id="182" idx="0"/>
            </p:cNvCxnSpPr>
            <p:nvPr/>
          </p:nvCxnSpPr>
          <p:spPr bwMode="auto">
            <a:xfrm flipH="1">
              <a:off x="8583142" y="4710435"/>
              <a:ext cx="1951759" cy="661956"/>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
        <p:nvSpPr>
          <p:cNvPr id="15" name="Rectangle 14"/>
          <p:cNvSpPr/>
          <p:nvPr/>
        </p:nvSpPr>
        <p:spPr bwMode="auto">
          <a:xfrm>
            <a:off x="5073194" y="2258872"/>
            <a:ext cx="9467039" cy="5710045"/>
          </a:xfrm>
          <a:prstGeom prst="rect">
            <a:avLst/>
          </a:prstGeom>
          <a:noFill/>
          <a:ln w="12700" cap="flat" cmpd="sng" algn="ctr">
            <a:solidFill>
              <a:schemeClr val="tx1"/>
            </a:solidFill>
            <a:prstDash val="solid"/>
            <a:round/>
            <a:headEnd type="none" w="med" len="med"/>
            <a:tailEnd type="none" w="med" len="med"/>
          </a:ln>
          <a:effectLst/>
          <a:extLst/>
        </p:spPr>
        <p:txBody>
          <a:bodyPr vert="horz" wrap="none" lIns="109746" tIns="54873" rIns="109746" bIns="54873" numCol="1" rtlCol="0" anchor="t" anchorCtr="0" compatLnSpc="1">
            <a:prstTxWarp prst="textNoShape">
              <a:avLst/>
            </a:prstTxWarp>
          </a:bodyPr>
          <a:lstStyle/>
          <a:p>
            <a:pPr defTabSz="737358" fontAlgn="base">
              <a:spcBef>
                <a:spcPct val="0"/>
              </a:spcBef>
              <a:spcAft>
                <a:spcPct val="0"/>
              </a:spcAft>
            </a:pPr>
            <a:r>
              <a:rPr lang="en-US" sz="1900" b="1" dirty="0">
                <a:latin typeface="Arial" panose="020B0604020202020204" pitchFamily="34" charset="0"/>
              </a:rPr>
              <a:t>Kubernetes </a:t>
            </a:r>
            <a:br>
              <a:rPr lang="en-US" sz="1900" b="1" dirty="0">
                <a:latin typeface="Arial" panose="020B0604020202020204" pitchFamily="34" charset="0"/>
              </a:rPr>
            </a:br>
            <a:r>
              <a:rPr lang="en-US" sz="1900" b="1" dirty="0">
                <a:latin typeface="Arial" panose="020B0604020202020204" pitchFamily="34" charset="0"/>
              </a:rPr>
              <a:t>cluster</a:t>
            </a:r>
          </a:p>
        </p:txBody>
      </p:sp>
      <p:cxnSp>
        <p:nvCxnSpPr>
          <p:cNvPr id="18" name="Straight Arrow Connector 17"/>
          <p:cNvCxnSpPr>
            <a:stCxn id="162" idx="0"/>
            <a:endCxn id="22" idx="2"/>
          </p:cNvCxnSpPr>
          <p:nvPr/>
        </p:nvCxnSpPr>
        <p:spPr bwMode="auto">
          <a:xfrm flipH="1" flipV="1">
            <a:off x="12387361" y="2400166"/>
            <a:ext cx="257813" cy="2961451"/>
          </a:xfrm>
          <a:prstGeom prst="straightConnector1">
            <a:avLst/>
          </a:prstGeom>
          <a:solidFill>
            <a:srgbClr val="FDFDFD"/>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11" name="Title 10"/>
          <p:cNvSpPr>
            <a:spLocks noGrp="1"/>
          </p:cNvSpPr>
          <p:nvPr>
            <p:ph type="title"/>
          </p:nvPr>
        </p:nvSpPr>
        <p:spPr/>
        <p:txBody>
          <a:bodyPr/>
          <a:lstStyle/>
          <a:p>
            <a:r>
              <a:rPr lang="en-US" sz="4400" dirty="0"/>
              <a:t>Kubernetes Cluster Architecture</a:t>
            </a:r>
          </a:p>
        </p:txBody>
      </p:sp>
      <p:sp>
        <p:nvSpPr>
          <p:cNvPr id="2" name="Slide Number Placeholder 1"/>
          <p:cNvSpPr>
            <a:spLocks noGrp="1"/>
          </p:cNvSpPr>
          <p:nvPr>
            <p:ph type="sldNum" sz="quarter" idx="10"/>
          </p:nvPr>
        </p:nvSpPr>
        <p:spPr/>
        <p:txBody>
          <a:bodyPr/>
          <a:lstStyle/>
          <a:p>
            <a:fld id="{E7803ADA-2D06-4A19-9D78-9198AF6FF26F}" type="slidenum">
              <a:rPr lang="en-US" smtClean="0"/>
              <a:pPr/>
              <a:t>15</a:t>
            </a:fld>
            <a:endParaRPr lang="en-US" dirty="0"/>
          </a:p>
        </p:txBody>
      </p:sp>
      <p:sp>
        <p:nvSpPr>
          <p:cNvPr id="12" name="Content Placeholder 11"/>
          <p:cNvSpPr>
            <a:spLocks noGrp="1"/>
          </p:cNvSpPr>
          <p:nvPr>
            <p:ph sz="quarter" idx="11"/>
          </p:nvPr>
        </p:nvSpPr>
        <p:spPr>
          <a:xfrm>
            <a:off x="468946" y="1252635"/>
            <a:ext cx="4604248" cy="6477228"/>
          </a:xfrm>
        </p:spPr>
        <p:txBody>
          <a:bodyPr/>
          <a:lstStyle/>
          <a:p>
            <a:r>
              <a:rPr lang="en-US" sz="2400" b="1" dirty="0"/>
              <a:t>Master node</a:t>
            </a:r>
          </a:p>
          <a:p>
            <a:pPr lvl="1"/>
            <a:r>
              <a:rPr lang="en-US" sz="1800" dirty="0"/>
              <a:t>Node that manages the cluster</a:t>
            </a:r>
          </a:p>
          <a:p>
            <a:pPr lvl="1"/>
            <a:r>
              <a:rPr lang="en-US" sz="1800" dirty="0"/>
              <a:t>Scheduling, replication &amp; control</a:t>
            </a:r>
          </a:p>
          <a:p>
            <a:pPr lvl="1"/>
            <a:r>
              <a:rPr lang="en-US" sz="1800" dirty="0"/>
              <a:t>Multiple nodes for HA</a:t>
            </a:r>
            <a:endParaRPr lang="en-US" sz="2400" dirty="0"/>
          </a:p>
          <a:p>
            <a:endParaRPr lang="en-US" sz="2400" dirty="0"/>
          </a:p>
          <a:p>
            <a:r>
              <a:rPr lang="en-US" sz="2400" b="1" dirty="0"/>
              <a:t>Worker nodes</a:t>
            </a:r>
          </a:p>
          <a:p>
            <a:pPr lvl="1"/>
            <a:r>
              <a:rPr lang="en-US" sz="2000" dirty="0"/>
              <a:t>Node where pods are run</a:t>
            </a:r>
          </a:p>
          <a:p>
            <a:pPr lvl="1"/>
            <a:r>
              <a:rPr lang="en-US" sz="2000" dirty="0"/>
              <a:t>Docker engine</a:t>
            </a:r>
          </a:p>
          <a:p>
            <a:pPr lvl="1"/>
            <a:r>
              <a:rPr lang="en-US" sz="2000" dirty="0" err="1"/>
              <a:t>kubelet</a:t>
            </a:r>
            <a:r>
              <a:rPr lang="en-US" sz="2000" dirty="0"/>
              <a:t> agent accepts &amp; executes commands from the master to manage pods</a:t>
            </a:r>
          </a:p>
          <a:p>
            <a:pPr lvl="1"/>
            <a:r>
              <a:rPr lang="en-US" sz="2000" dirty="0" err="1">
                <a:sym typeface="Helvetica Light"/>
              </a:rPr>
              <a:t>cAdvisor</a:t>
            </a:r>
            <a:r>
              <a:rPr lang="en-US" sz="2000" dirty="0">
                <a:sym typeface="Helvetica Light"/>
              </a:rPr>
              <a:t> </a:t>
            </a:r>
            <a:r>
              <a:rPr lang="mr-IN" sz="2000" dirty="0">
                <a:sym typeface="Helvetica Light"/>
              </a:rPr>
              <a:t>–</a:t>
            </a:r>
            <a:r>
              <a:rPr lang="en-US" sz="2000" dirty="0">
                <a:sym typeface="Helvetica Light"/>
              </a:rPr>
              <a:t> Container Advisor provides resource usage and performance statistics</a:t>
            </a:r>
          </a:p>
          <a:p>
            <a:pPr lvl="1"/>
            <a:r>
              <a:rPr lang="en-US" sz="2000" dirty="0" err="1"/>
              <a:t>kube</a:t>
            </a:r>
            <a:r>
              <a:rPr lang="en-US" sz="2000" dirty="0"/>
              <a:t>-proxy – routes inbound or ingress traffic</a:t>
            </a:r>
          </a:p>
        </p:txBody>
      </p:sp>
      <p:pic>
        <p:nvPicPr>
          <p:cNvPr id="983" name="image54.png"/>
          <p:cNvPicPr>
            <a:picLocks noChangeAspect="1"/>
          </p:cNvPicPr>
          <p:nvPr/>
        </p:nvPicPr>
        <p:blipFill>
          <a:blip r:embed="rId2">
            <a:extLst/>
          </a:blip>
          <a:stretch>
            <a:fillRect/>
          </a:stretch>
        </p:blipFill>
        <p:spPr>
          <a:xfrm>
            <a:off x="1828800" y="9966961"/>
            <a:ext cx="4304202" cy="4304202"/>
          </a:xfrm>
          <a:prstGeom prst="rect">
            <a:avLst/>
          </a:prstGeom>
          <a:ln w="12700">
            <a:miter lim="400000"/>
          </a:ln>
        </p:spPr>
      </p:pic>
      <p:pic>
        <p:nvPicPr>
          <p:cNvPr id="984" name="image54.png"/>
          <p:cNvPicPr>
            <a:picLocks noChangeAspect="1"/>
          </p:cNvPicPr>
          <p:nvPr/>
        </p:nvPicPr>
        <p:blipFill>
          <a:blip r:embed="rId2">
            <a:extLst/>
          </a:blip>
          <a:stretch>
            <a:fillRect/>
          </a:stretch>
        </p:blipFill>
        <p:spPr>
          <a:xfrm>
            <a:off x="2011680" y="10149841"/>
            <a:ext cx="4304202" cy="4304202"/>
          </a:xfrm>
          <a:prstGeom prst="rect">
            <a:avLst/>
          </a:prstGeom>
          <a:ln w="12700">
            <a:miter lim="400000"/>
          </a:ln>
        </p:spPr>
      </p:pic>
      <p:grpSp>
        <p:nvGrpSpPr>
          <p:cNvPr id="16" name="Group 15"/>
          <p:cNvGrpSpPr/>
          <p:nvPr/>
        </p:nvGrpSpPr>
        <p:grpSpPr>
          <a:xfrm>
            <a:off x="5235420" y="3850534"/>
            <a:ext cx="3696433" cy="2701259"/>
            <a:chOff x="6242858" y="2410691"/>
            <a:chExt cx="2651760" cy="2701636"/>
          </a:xfrm>
        </p:grpSpPr>
        <p:sp>
          <p:nvSpPr>
            <p:cNvPr id="72" name="Rectangle 71"/>
            <p:cNvSpPr/>
            <p:nvPr/>
          </p:nvSpPr>
          <p:spPr bwMode="auto">
            <a:xfrm>
              <a:off x="6242858" y="2410691"/>
              <a:ext cx="2651760" cy="2552007"/>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400" dirty="0">
                  <a:latin typeface="Arial" panose="020B0604020202020204" pitchFamily="34" charset="0"/>
                </a:rPr>
                <a:t>Master node</a:t>
              </a:r>
            </a:p>
          </p:txBody>
        </p:sp>
        <p:sp>
          <p:nvSpPr>
            <p:cNvPr id="73" name="Rectangle 72"/>
            <p:cNvSpPr/>
            <p:nvPr/>
          </p:nvSpPr>
          <p:spPr bwMode="auto">
            <a:xfrm>
              <a:off x="6375862" y="3035330"/>
              <a:ext cx="2272145" cy="1054529"/>
            </a:xfrm>
            <a:prstGeom prst="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400" dirty="0">
                  <a:latin typeface="Arial" panose="020B0604020202020204" pitchFamily="34" charset="0"/>
                </a:rPr>
                <a:t>APIs</a:t>
              </a:r>
            </a:p>
          </p:txBody>
        </p:sp>
        <p:sp>
          <p:nvSpPr>
            <p:cNvPr id="74" name="Rounded Rectangle 73"/>
            <p:cNvSpPr/>
            <p:nvPr/>
          </p:nvSpPr>
          <p:spPr bwMode="auto">
            <a:xfrm>
              <a:off x="6600305" y="3404660"/>
              <a:ext cx="814648" cy="427504"/>
            </a:xfrm>
            <a:prstGeom prst="roundRect">
              <a:avLst/>
            </a:prstGeom>
            <a:solidFill>
              <a:schemeClr val="accent3">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a:latin typeface="Arial" panose="020B0604020202020204" pitchFamily="34" charset="0"/>
                </a:rPr>
                <a:t>scheduling</a:t>
              </a:r>
              <a:endParaRPr lang="en-US" sz="1400" dirty="0">
                <a:latin typeface="Arial" panose="020B0604020202020204" pitchFamily="34" charset="0"/>
              </a:endParaRPr>
            </a:p>
            <a:p>
              <a:pPr algn="ctr" defTabSz="737358" fontAlgn="base">
                <a:spcBef>
                  <a:spcPct val="0"/>
                </a:spcBef>
                <a:spcAft>
                  <a:spcPct val="0"/>
                </a:spcAft>
              </a:pPr>
              <a:r>
                <a:rPr lang="en-US" sz="1400" dirty="0"/>
                <a:t>actuator</a:t>
              </a:r>
              <a:endParaRPr lang="en-US" sz="1400" dirty="0">
                <a:latin typeface="Arial" panose="020B0604020202020204" pitchFamily="34" charset="0"/>
              </a:endParaRPr>
            </a:p>
          </p:txBody>
        </p:sp>
        <p:sp>
          <p:nvSpPr>
            <p:cNvPr id="75" name="Rounded Rectangle 74"/>
            <p:cNvSpPr/>
            <p:nvPr/>
          </p:nvSpPr>
          <p:spPr bwMode="auto">
            <a:xfrm>
              <a:off x="7567353" y="3404660"/>
              <a:ext cx="814648" cy="427504"/>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t>REST</a:t>
              </a:r>
              <a:endParaRPr lang="en-US" sz="1400" dirty="0">
                <a:latin typeface="Arial" panose="020B0604020202020204" pitchFamily="34" charset="0"/>
              </a:endParaRPr>
            </a:p>
          </p:txBody>
        </p:sp>
        <p:sp>
          <p:nvSpPr>
            <p:cNvPr id="76" name="Rounded Rectangle 75"/>
            <p:cNvSpPr/>
            <p:nvPr/>
          </p:nvSpPr>
          <p:spPr bwMode="auto">
            <a:xfrm>
              <a:off x="7567353" y="2821578"/>
              <a:ext cx="814648" cy="427504"/>
            </a:xfrm>
            <a:prstGeom prst="roundRect">
              <a:avLst/>
            </a:prstGeom>
            <a:solidFill>
              <a:schemeClr val="accent3">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300" dirty="0"/>
                <a:t>authentication</a:t>
              </a:r>
              <a:br>
                <a:rPr lang="en-US" sz="1300" dirty="0"/>
              </a:br>
              <a:r>
                <a:rPr lang="en-US" sz="1300" dirty="0"/>
                <a:t>authorization</a:t>
              </a:r>
            </a:p>
          </p:txBody>
        </p:sp>
        <p:sp>
          <p:nvSpPr>
            <p:cNvPr id="77" name="Rounded Rectangle 76"/>
            <p:cNvSpPr/>
            <p:nvPr/>
          </p:nvSpPr>
          <p:spPr bwMode="auto">
            <a:xfrm>
              <a:off x="6600305" y="4133804"/>
              <a:ext cx="814648" cy="427504"/>
            </a:xfrm>
            <a:prstGeom prst="roundRect">
              <a:avLst/>
            </a:prstGeom>
            <a:solidFill>
              <a:schemeClr val="accent3">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controller</a:t>
              </a:r>
              <a:br>
                <a:rPr lang="en-US" sz="1400" dirty="0">
                  <a:latin typeface="Arial" panose="020B0604020202020204" pitchFamily="34" charset="0"/>
                </a:rPr>
              </a:br>
              <a:r>
                <a:rPr lang="en-US" sz="1400" dirty="0">
                  <a:latin typeface="Arial" panose="020B0604020202020204" pitchFamily="34" charset="0"/>
                </a:rPr>
                <a:t>manager</a:t>
              </a:r>
            </a:p>
          </p:txBody>
        </p:sp>
        <p:sp>
          <p:nvSpPr>
            <p:cNvPr id="78" name="Rectangle 77"/>
            <p:cNvSpPr/>
            <p:nvPr/>
          </p:nvSpPr>
          <p:spPr bwMode="auto">
            <a:xfrm>
              <a:off x="7567353" y="4347556"/>
              <a:ext cx="1080654" cy="764771"/>
            </a:xfrm>
            <a:prstGeom prst="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300" dirty="0">
                  <a:latin typeface="Arial" panose="020B0604020202020204" pitchFamily="34" charset="0"/>
                </a:rPr>
                <a:t>Distributed</a:t>
              </a:r>
              <a:br>
                <a:rPr lang="en-US" sz="1300" dirty="0">
                  <a:latin typeface="Arial" panose="020B0604020202020204" pitchFamily="34" charset="0"/>
                </a:rPr>
              </a:br>
              <a:r>
                <a:rPr lang="en-US" sz="1300" dirty="0">
                  <a:latin typeface="Arial" panose="020B0604020202020204" pitchFamily="34" charset="0"/>
                </a:rPr>
                <a:t>watchable</a:t>
              </a:r>
              <a:br>
                <a:rPr lang="en-US" sz="1300" dirty="0">
                  <a:latin typeface="Arial" panose="020B0604020202020204" pitchFamily="34" charset="0"/>
                </a:rPr>
              </a:br>
              <a:r>
                <a:rPr lang="en-US" sz="1300" dirty="0">
                  <a:latin typeface="Arial" panose="020B0604020202020204" pitchFamily="34" charset="0"/>
                </a:rPr>
                <a:t>storage</a:t>
              </a:r>
              <a:br>
                <a:rPr lang="en-US" sz="1300" dirty="0">
                  <a:latin typeface="Arial" panose="020B0604020202020204" pitchFamily="34" charset="0"/>
                </a:rPr>
              </a:br>
              <a:r>
                <a:rPr lang="en-US" sz="1300" dirty="0">
                  <a:latin typeface="Arial" panose="020B0604020202020204" pitchFamily="34" charset="0"/>
                </a:rPr>
                <a:t>(</a:t>
              </a:r>
              <a:r>
                <a:rPr lang="en-US" sz="1300" dirty="0" err="1">
                  <a:latin typeface="Arial" panose="020B0604020202020204" pitchFamily="34" charset="0"/>
                </a:rPr>
                <a:t>etcd</a:t>
              </a:r>
              <a:r>
                <a:rPr lang="en-US" sz="1300" dirty="0">
                  <a:latin typeface="Arial" panose="020B0604020202020204" pitchFamily="34" charset="0"/>
                </a:rPr>
                <a:t>)</a:t>
              </a:r>
            </a:p>
          </p:txBody>
        </p:sp>
        <p:cxnSp>
          <p:nvCxnSpPr>
            <p:cNvPr id="79" name="Straight Arrow Connector 78"/>
            <p:cNvCxnSpPr/>
            <p:nvPr/>
          </p:nvCxnSpPr>
          <p:spPr bwMode="auto">
            <a:xfrm>
              <a:off x="7974677" y="3249082"/>
              <a:ext cx="0" cy="155578"/>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0" name="Straight Arrow Connector 79"/>
            <p:cNvCxnSpPr/>
            <p:nvPr/>
          </p:nvCxnSpPr>
          <p:spPr bwMode="auto">
            <a:xfrm>
              <a:off x="7414953" y="3618412"/>
              <a:ext cx="152400" cy="0"/>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1" name="Straight Arrow Connector 80"/>
            <p:cNvCxnSpPr/>
            <p:nvPr/>
          </p:nvCxnSpPr>
          <p:spPr bwMode="auto">
            <a:xfrm flipH="1" flipV="1">
              <a:off x="7974677" y="3832164"/>
              <a:ext cx="133003" cy="515392"/>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82" name="Straight Arrow Connector 81"/>
            <p:cNvCxnSpPr/>
            <p:nvPr/>
          </p:nvCxnSpPr>
          <p:spPr bwMode="auto">
            <a:xfrm flipV="1">
              <a:off x="7007629" y="3832164"/>
              <a:ext cx="706582" cy="301640"/>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sp>
        <p:nvSpPr>
          <p:cNvPr id="22" name="Rounded Rectangle 21"/>
          <p:cNvSpPr/>
          <p:nvPr/>
        </p:nvSpPr>
        <p:spPr bwMode="auto">
          <a:xfrm>
            <a:off x="11683658" y="2084330"/>
            <a:ext cx="1407406" cy="315836"/>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109746" tIns="54873" rIns="109746" bIns="54873"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firewall</a:t>
            </a:r>
          </a:p>
        </p:txBody>
      </p:sp>
      <p:sp>
        <p:nvSpPr>
          <p:cNvPr id="24" name="Rounded Rectangle 23"/>
          <p:cNvSpPr/>
          <p:nvPr/>
        </p:nvSpPr>
        <p:spPr bwMode="auto">
          <a:xfrm>
            <a:off x="7050806" y="1868228"/>
            <a:ext cx="1197381" cy="216101"/>
          </a:xfrm>
          <a:prstGeom prst="round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109746" tIns="54873" rIns="109746" bIns="54873" numCol="1" rtlCol="0" anchor="ctr" anchorCtr="0" compatLnSpc="1">
            <a:prstTxWarp prst="textNoShape">
              <a:avLst/>
            </a:prstTxWarp>
          </a:bodyPr>
          <a:lstStyle/>
          <a:p>
            <a:pPr algn="ctr" defTabSz="737358" fontAlgn="base">
              <a:spcBef>
                <a:spcPct val="0"/>
              </a:spcBef>
              <a:spcAft>
                <a:spcPct val="0"/>
              </a:spcAft>
            </a:pPr>
            <a:r>
              <a:rPr lang="en-US" sz="1400" dirty="0" err="1">
                <a:latin typeface="Arial" panose="020B0604020202020204" pitchFamily="34" charset="0"/>
              </a:rPr>
              <a:t>kubect</a:t>
            </a:r>
            <a:r>
              <a:rPr lang="en-US" sz="1400" dirty="0" err="1"/>
              <a:t>l</a:t>
            </a:r>
            <a:endParaRPr lang="en-US" sz="1400" dirty="0">
              <a:latin typeface="Arial" panose="020B0604020202020204" pitchFamily="34" charset="0"/>
            </a:endParaRPr>
          </a:p>
        </p:txBody>
      </p:sp>
      <p:cxnSp>
        <p:nvCxnSpPr>
          <p:cNvPr id="25" name="Straight Arrow Connector 24"/>
          <p:cNvCxnSpPr/>
          <p:nvPr/>
        </p:nvCxnSpPr>
        <p:spPr bwMode="auto">
          <a:xfrm>
            <a:off x="7649496" y="2084330"/>
            <a:ext cx="0" cy="2177034"/>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26" name="Cloud 25"/>
          <p:cNvSpPr/>
          <p:nvPr/>
        </p:nvSpPr>
        <p:spPr bwMode="auto">
          <a:xfrm>
            <a:off x="11222086" y="843848"/>
            <a:ext cx="2330549" cy="903071"/>
          </a:xfrm>
          <a:prstGeom prst="cloud">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109746" tIns="54873" rIns="109746" bIns="54873" numCol="1" rtlCol="0" anchor="ctr" anchorCtr="0" compatLnSpc="1">
            <a:prstTxWarp prst="textNoShape">
              <a:avLst/>
            </a:prstTxWarp>
          </a:bodyPr>
          <a:lstStyle/>
          <a:p>
            <a:pPr algn="ctr" defTabSz="737358" fontAlgn="base">
              <a:spcBef>
                <a:spcPct val="0"/>
              </a:spcBef>
              <a:spcAft>
                <a:spcPct val="0"/>
              </a:spcAft>
            </a:pPr>
            <a:r>
              <a:rPr lang="en-US" sz="1400" dirty="0"/>
              <a:t>internet</a:t>
            </a:r>
            <a:endParaRPr lang="en-US" sz="1400" dirty="0">
              <a:latin typeface="Arial" panose="020B0604020202020204" pitchFamily="34" charset="0"/>
            </a:endParaRPr>
          </a:p>
        </p:txBody>
      </p:sp>
      <p:cxnSp>
        <p:nvCxnSpPr>
          <p:cNvPr id="27" name="Straight Arrow Connector 26"/>
          <p:cNvCxnSpPr>
            <a:stCxn id="26" idx="1"/>
            <a:endCxn id="22" idx="0"/>
          </p:cNvCxnSpPr>
          <p:nvPr/>
        </p:nvCxnSpPr>
        <p:spPr bwMode="auto">
          <a:xfrm>
            <a:off x="12387361" y="1745958"/>
            <a:ext cx="1" cy="338372"/>
          </a:xfrm>
          <a:prstGeom prst="straightConnector1">
            <a:avLst/>
          </a:prstGeom>
          <a:solidFill>
            <a:srgbClr val="FDFDFD"/>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pic>
        <p:nvPicPr>
          <p:cNvPr id="83" name="image20.png"/>
          <p:cNvPicPr>
            <a:picLocks noChangeAspect="1"/>
          </p:cNvPicPr>
          <p:nvPr/>
        </p:nvPicPr>
        <p:blipFill>
          <a:blip r:embed="rId2">
            <a:extLst/>
          </a:blip>
          <a:stretch>
            <a:fillRect/>
          </a:stretch>
        </p:blipFill>
        <p:spPr>
          <a:xfrm>
            <a:off x="9891926" y="716772"/>
            <a:ext cx="821056" cy="820842"/>
          </a:xfrm>
          <a:prstGeom prst="rect">
            <a:avLst/>
          </a:prstGeom>
          <a:ln w="12700">
            <a:miter lim="400000"/>
          </a:ln>
        </p:spPr>
      </p:pic>
      <p:grpSp>
        <p:nvGrpSpPr>
          <p:cNvPr id="1015" name="Group 1014"/>
          <p:cNvGrpSpPr/>
          <p:nvPr/>
        </p:nvGrpSpPr>
        <p:grpSpPr>
          <a:xfrm>
            <a:off x="9179051" y="2574709"/>
            <a:ext cx="5210543" cy="2551650"/>
            <a:chOff x="7647217" y="2145590"/>
            <a:chExt cx="4340988" cy="2126375"/>
          </a:xfrm>
        </p:grpSpPr>
        <p:sp>
          <p:nvSpPr>
            <p:cNvPr id="28" name="Rectangle 27"/>
            <p:cNvSpPr/>
            <p:nvPr/>
          </p:nvSpPr>
          <p:spPr bwMode="auto">
            <a:xfrm>
              <a:off x="7647217" y="2145590"/>
              <a:ext cx="4340988" cy="2126375"/>
            </a:xfrm>
            <a:prstGeom prst="rect">
              <a:avLst/>
            </a:prstGeom>
            <a:solidFill>
              <a:schemeClr val="accent2">
                <a:lumMod val="20000"/>
                <a:lumOff val="8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400" dirty="0">
                  <a:latin typeface="Arial" panose="020B0604020202020204" pitchFamily="34" charset="0"/>
                </a:rPr>
                <a:t>Worker node</a:t>
              </a:r>
            </a:p>
          </p:txBody>
        </p:sp>
        <p:sp>
          <p:nvSpPr>
            <p:cNvPr id="29" name="Rounded Rectangle 28"/>
            <p:cNvSpPr/>
            <p:nvPr/>
          </p:nvSpPr>
          <p:spPr bwMode="auto">
            <a:xfrm>
              <a:off x="10154381" y="2214854"/>
              <a:ext cx="761040" cy="242421"/>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300" dirty="0" err="1">
                  <a:latin typeface="Arial" panose="020B0604020202020204" pitchFamily="34" charset="0"/>
                </a:rPr>
                <a:t>kube</a:t>
              </a:r>
              <a:r>
                <a:rPr lang="en-US" sz="1300" dirty="0">
                  <a:latin typeface="Arial" panose="020B0604020202020204" pitchFamily="34" charset="0"/>
                </a:rPr>
                <a:t>-proxy</a:t>
              </a:r>
            </a:p>
          </p:txBody>
        </p:sp>
        <p:sp>
          <p:nvSpPr>
            <p:cNvPr id="30" name="Rectangle 29"/>
            <p:cNvSpPr/>
            <p:nvPr/>
          </p:nvSpPr>
          <p:spPr bwMode="auto">
            <a:xfrm>
              <a:off x="7856382" y="2827613"/>
              <a:ext cx="3987017" cy="1291974"/>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algn="r" defTabSz="737358" fontAlgn="base">
                <a:spcBef>
                  <a:spcPct val="0"/>
                </a:spcBef>
                <a:spcAft>
                  <a:spcPct val="0"/>
                </a:spcAft>
              </a:pPr>
              <a:r>
                <a:rPr lang="en-US" sz="1400" dirty="0" err="1">
                  <a:latin typeface="Arial" panose="020B0604020202020204" pitchFamily="34" charset="0"/>
                </a:rPr>
                <a:t>docker</a:t>
              </a:r>
              <a:endParaRPr lang="en-US" sz="1400" dirty="0">
                <a:latin typeface="Arial" panose="020B0604020202020204" pitchFamily="34" charset="0"/>
              </a:endParaRPr>
            </a:p>
          </p:txBody>
        </p:sp>
        <p:sp>
          <p:nvSpPr>
            <p:cNvPr id="31" name="Rectangle 30"/>
            <p:cNvSpPr/>
            <p:nvPr/>
          </p:nvSpPr>
          <p:spPr bwMode="auto">
            <a:xfrm>
              <a:off x="8046243" y="2467448"/>
              <a:ext cx="868841" cy="228568"/>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a:latin typeface="Arial" panose="020B0604020202020204" pitchFamily="34" charset="0"/>
                </a:rPr>
                <a:t>kubelet</a:t>
              </a:r>
              <a:endParaRPr lang="en-US" sz="1400" dirty="0">
                <a:latin typeface="Arial" panose="020B0604020202020204" pitchFamily="34" charset="0"/>
              </a:endParaRPr>
            </a:p>
          </p:txBody>
        </p:sp>
        <p:grpSp>
          <p:nvGrpSpPr>
            <p:cNvPr id="979" name="Group 978"/>
            <p:cNvGrpSpPr/>
            <p:nvPr/>
          </p:nvGrpSpPr>
          <p:grpSpPr>
            <a:xfrm>
              <a:off x="8079126" y="3119228"/>
              <a:ext cx="3508605" cy="880601"/>
              <a:chOff x="8079126" y="3119228"/>
              <a:chExt cx="3508605" cy="880601"/>
            </a:xfrm>
          </p:grpSpPr>
          <p:grpSp>
            <p:nvGrpSpPr>
              <p:cNvPr id="973" name="Group 972"/>
              <p:cNvGrpSpPr/>
              <p:nvPr/>
            </p:nvGrpSpPr>
            <p:grpSpPr>
              <a:xfrm>
                <a:off x="9270663" y="3119231"/>
                <a:ext cx="1008032" cy="707737"/>
                <a:chOff x="9270663" y="3119231"/>
                <a:chExt cx="1008032" cy="707737"/>
              </a:xfrm>
            </p:grpSpPr>
            <p:sp>
              <p:nvSpPr>
                <p:cNvPr id="40" name="Rounded Rectangle 39"/>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45" name="Rectangle 44"/>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86" name="Group 85"/>
              <p:cNvGrpSpPr/>
              <p:nvPr/>
            </p:nvGrpSpPr>
            <p:grpSpPr>
              <a:xfrm>
                <a:off x="9354330" y="3201844"/>
                <a:ext cx="1008032" cy="707737"/>
                <a:chOff x="9270663" y="3119231"/>
                <a:chExt cx="1008032" cy="707737"/>
              </a:xfrm>
            </p:grpSpPr>
            <p:sp>
              <p:nvSpPr>
                <p:cNvPr id="87" name="Rounded Rectangle 86"/>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88" name="Rectangle 87"/>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89" name="Group 88"/>
              <p:cNvGrpSpPr/>
              <p:nvPr/>
            </p:nvGrpSpPr>
            <p:grpSpPr>
              <a:xfrm>
                <a:off x="9429950" y="3292092"/>
                <a:ext cx="1008032" cy="707737"/>
                <a:chOff x="9270663" y="3119231"/>
                <a:chExt cx="1008032" cy="707737"/>
              </a:xfrm>
            </p:grpSpPr>
            <p:sp>
              <p:nvSpPr>
                <p:cNvPr id="90" name="Rounded Rectangle 89"/>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91" name="Rectangle 90"/>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96" name="Group 95"/>
              <p:cNvGrpSpPr/>
              <p:nvPr/>
            </p:nvGrpSpPr>
            <p:grpSpPr>
              <a:xfrm>
                <a:off x="8079126" y="3119231"/>
                <a:ext cx="1008032" cy="707737"/>
                <a:chOff x="9270663" y="3119231"/>
                <a:chExt cx="1008032" cy="707737"/>
              </a:xfrm>
            </p:grpSpPr>
            <p:sp>
              <p:nvSpPr>
                <p:cNvPr id="97" name="Rounded Rectangle 96"/>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98" name="Rectangle 97"/>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a:r>
                    <a:rPr lang="en-US" sz="1400" dirty="0" err="1"/>
                    <a:t>cAdvisor</a:t>
                  </a:r>
                  <a:endParaRPr lang="en-US" sz="1400" dirty="0">
                    <a:latin typeface="Arial" panose="020B0604020202020204" pitchFamily="34" charset="0"/>
                  </a:endParaRPr>
                </a:p>
              </p:txBody>
            </p:sp>
          </p:grpSp>
          <p:grpSp>
            <p:nvGrpSpPr>
              <p:cNvPr id="107" name="Group 106"/>
              <p:cNvGrpSpPr/>
              <p:nvPr/>
            </p:nvGrpSpPr>
            <p:grpSpPr>
              <a:xfrm>
                <a:off x="10496032" y="3119228"/>
                <a:ext cx="1008032" cy="707737"/>
                <a:chOff x="9270663" y="3119231"/>
                <a:chExt cx="1008032" cy="707737"/>
              </a:xfrm>
            </p:grpSpPr>
            <p:sp>
              <p:nvSpPr>
                <p:cNvPr id="108" name="Rounded Rectangle 107"/>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09" name="Rectangle 108"/>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nvGrpSpPr>
              <p:cNvPr id="110" name="Group 109"/>
              <p:cNvGrpSpPr/>
              <p:nvPr/>
            </p:nvGrpSpPr>
            <p:grpSpPr>
              <a:xfrm>
                <a:off x="10579699" y="3201841"/>
                <a:ext cx="1008032" cy="707737"/>
                <a:chOff x="9270663" y="3119231"/>
                <a:chExt cx="1008032" cy="707737"/>
              </a:xfrm>
            </p:grpSpPr>
            <p:sp>
              <p:nvSpPr>
                <p:cNvPr id="111" name="Rounded Rectangle 110"/>
                <p:cNvSpPr/>
                <p:nvPr/>
              </p:nvSpPr>
              <p:spPr bwMode="auto">
                <a:xfrm>
                  <a:off x="9270663" y="3119231"/>
                  <a:ext cx="1008032" cy="707737"/>
                </a:xfrm>
                <a:prstGeom prst="roundRect">
                  <a:avLst/>
                </a:pr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defTabSz="737358" fontAlgn="base">
                    <a:spcBef>
                      <a:spcPct val="0"/>
                    </a:spcBef>
                    <a:spcAft>
                      <a:spcPct val="0"/>
                    </a:spcAft>
                  </a:pPr>
                  <a:r>
                    <a:rPr lang="en-US" sz="1300" dirty="0">
                      <a:latin typeface="Arial" panose="020B0604020202020204" pitchFamily="34" charset="0"/>
                    </a:rPr>
                    <a:t>pod</a:t>
                  </a:r>
                </a:p>
              </p:txBody>
            </p:sp>
            <p:sp>
              <p:nvSpPr>
                <p:cNvPr id="112" name="Rectangle 111"/>
                <p:cNvSpPr/>
                <p:nvPr/>
              </p:nvSpPr>
              <p:spPr bwMode="auto">
                <a:xfrm>
                  <a:off x="9350714" y="3431078"/>
                  <a:ext cx="868845" cy="228567"/>
                </a:xfrm>
                <a:prstGeom prst="rect">
                  <a:avLst/>
                </a:prstGeom>
                <a:solidFill>
                  <a:schemeClr val="bg2">
                    <a:lumMod val="40000"/>
                    <a:lumOff val="60000"/>
                  </a:scheme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algn="ctr" defTabSz="737358" fontAlgn="base">
                    <a:spcBef>
                      <a:spcPct val="0"/>
                    </a:spcBef>
                    <a:spcAft>
                      <a:spcPct val="0"/>
                    </a:spcAft>
                  </a:pPr>
                  <a:r>
                    <a:rPr lang="en-US" sz="1400" dirty="0">
                      <a:latin typeface="Arial" panose="020B0604020202020204" pitchFamily="34" charset="0"/>
                    </a:rPr>
                    <a:t>container</a:t>
                  </a:r>
                </a:p>
              </p:txBody>
            </p:sp>
          </p:grpSp>
        </p:grpSp>
        <p:cxnSp>
          <p:nvCxnSpPr>
            <p:cNvPr id="33" name="Curved Connector 32"/>
            <p:cNvCxnSpPr>
              <a:stCxn id="31" idx="3"/>
              <a:endCxn id="97" idx="0"/>
            </p:cNvCxnSpPr>
            <p:nvPr/>
          </p:nvCxnSpPr>
          <p:spPr bwMode="auto">
            <a:xfrm flipH="1">
              <a:off x="8583142" y="2581732"/>
              <a:ext cx="331942" cy="537499"/>
            </a:xfrm>
            <a:prstGeom prst="curvedConnector4">
              <a:avLst>
                <a:gd name="adj1" fmla="val -68867"/>
                <a:gd name="adj2" fmla="val 6063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4" name="Curved Connector 33"/>
            <p:cNvCxnSpPr>
              <a:stCxn id="31" idx="3"/>
              <a:endCxn id="40" idx="0"/>
            </p:cNvCxnSpPr>
            <p:nvPr/>
          </p:nvCxnSpPr>
          <p:spPr bwMode="auto">
            <a:xfrm>
              <a:off x="8915084" y="2581732"/>
              <a:ext cx="859595" cy="537499"/>
            </a:xfrm>
            <a:prstGeom prst="curvedConnector2">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5" name="Curved Connector 34"/>
            <p:cNvCxnSpPr>
              <a:stCxn id="31" idx="3"/>
              <a:endCxn id="108" idx="0"/>
            </p:cNvCxnSpPr>
            <p:nvPr/>
          </p:nvCxnSpPr>
          <p:spPr bwMode="auto">
            <a:xfrm>
              <a:off x="8915084" y="2581732"/>
              <a:ext cx="2084964" cy="537496"/>
            </a:xfrm>
            <a:prstGeom prst="curvedConnector2">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7" name="Straight Arrow Connector 36"/>
            <p:cNvCxnSpPr>
              <a:stCxn id="29" idx="2"/>
              <a:endCxn id="40" idx="0"/>
            </p:cNvCxnSpPr>
            <p:nvPr/>
          </p:nvCxnSpPr>
          <p:spPr bwMode="auto">
            <a:xfrm flipH="1">
              <a:off x="9774679" y="2457275"/>
              <a:ext cx="760222" cy="661956"/>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8" name="Straight Arrow Connector 37"/>
            <p:cNvCxnSpPr>
              <a:stCxn id="29" idx="2"/>
              <a:endCxn id="108" idx="0"/>
            </p:cNvCxnSpPr>
            <p:nvPr/>
          </p:nvCxnSpPr>
          <p:spPr bwMode="auto">
            <a:xfrm>
              <a:off x="10534901" y="2457275"/>
              <a:ext cx="465147" cy="661953"/>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36" name="Curved Connector 35"/>
            <p:cNvCxnSpPr>
              <a:stCxn id="31" idx="2"/>
              <a:endCxn id="98" idx="0"/>
            </p:cNvCxnSpPr>
            <p:nvPr/>
          </p:nvCxnSpPr>
          <p:spPr bwMode="auto">
            <a:xfrm rot="16200000" flipH="1">
              <a:off x="8169601" y="3007079"/>
              <a:ext cx="735062" cy="112936"/>
            </a:xfrm>
            <a:prstGeom prst="curvedConnector3">
              <a:avLst>
                <a:gd name="adj1" fmla="val 50000"/>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99" name="Straight Arrow Connector 198"/>
            <p:cNvCxnSpPr>
              <a:stCxn id="29" idx="2"/>
              <a:endCxn id="97" idx="0"/>
            </p:cNvCxnSpPr>
            <p:nvPr/>
          </p:nvCxnSpPr>
          <p:spPr bwMode="auto">
            <a:xfrm flipH="1">
              <a:off x="8583142" y="2457275"/>
              <a:ext cx="1951759" cy="661956"/>
            </a:xfrm>
            <a:prstGeom prst="straightConnector1">
              <a:avLst/>
            </a:prstGeom>
            <a:solidFill>
              <a:srgbClr val="FDFDFD"/>
            </a:solidFill>
            <a:ln w="127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cxnSp>
        <p:nvCxnSpPr>
          <p:cNvPr id="20" name="Curved Connector 19"/>
          <p:cNvCxnSpPr>
            <a:stCxn id="75" idx="3"/>
            <a:endCxn id="31" idx="1"/>
          </p:cNvCxnSpPr>
          <p:nvPr/>
        </p:nvCxnSpPr>
        <p:spPr bwMode="auto">
          <a:xfrm flipV="1">
            <a:off x="8217288" y="3098078"/>
            <a:ext cx="1440720" cy="1960008"/>
          </a:xfrm>
          <a:prstGeom prst="curvedConnector3">
            <a:avLst>
              <a:gd name="adj1" fmla="val 50000"/>
            </a:avLst>
          </a:prstGeom>
          <a:solidFill>
            <a:srgbClr val="FDFDFD"/>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1" name="Curved Connector 20"/>
          <p:cNvCxnSpPr>
            <a:stCxn id="75" idx="3"/>
            <a:endCxn id="164" idx="1"/>
          </p:cNvCxnSpPr>
          <p:nvPr/>
        </p:nvCxnSpPr>
        <p:spPr bwMode="auto">
          <a:xfrm>
            <a:off x="8217288" y="5058086"/>
            <a:ext cx="1440720" cy="743784"/>
          </a:xfrm>
          <a:prstGeom prst="curvedConnector3">
            <a:avLst>
              <a:gd name="adj1" fmla="val 50000"/>
            </a:avLst>
          </a:prstGeom>
          <a:solidFill>
            <a:srgbClr val="FDFDFD"/>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3" name="Straight Arrow Connector 22"/>
          <p:cNvCxnSpPr>
            <a:stCxn id="22" idx="2"/>
          </p:cNvCxnSpPr>
          <p:nvPr/>
        </p:nvCxnSpPr>
        <p:spPr bwMode="auto">
          <a:xfrm>
            <a:off x="12387362" y="2400166"/>
            <a:ext cx="257812" cy="257660"/>
          </a:xfrm>
          <a:prstGeom prst="straightConnector1">
            <a:avLst/>
          </a:prstGeom>
          <a:solidFill>
            <a:srgbClr val="FDFDFD"/>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1825866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400" dirty="0"/>
              <a:t>Kubernetes Architecture: How apps are accessed</a:t>
            </a:r>
          </a:p>
        </p:txBody>
      </p:sp>
      <p:sp>
        <p:nvSpPr>
          <p:cNvPr id="4" name="Slide Number Placeholder 3"/>
          <p:cNvSpPr>
            <a:spLocks noGrp="1"/>
          </p:cNvSpPr>
          <p:nvPr>
            <p:ph type="sldNum" sz="quarter" idx="10"/>
          </p:nvPr>
        </p:nvSpPr>
        <p:spPr/>
        <p:txBody>
          <a:bodyPr/>
          <a:lstStyle/>
          <a:p>
            <a:fld id="{11A68DD8-55F1-4DDB-A894-47428CF80362}" type="slidenum">
              <a:rPr lang="en-US" smtClean="0"/>
              <a:pPr/>
              <a:t>16</a:t>
            </a:fld>
            <a:endParaRPr lang="en-US" dirty="0"/>
          </a:p>
        </p:txBody>
      </p:sp>
      <p:sp>
        <p:nvSpPr>
          <p:cNvPr id="55" name="Content Placeholder 54"/>
          <p:cNvSpPr>
            <a:spLocks noGrp="1"/>
          </p:cNvSpPr>
          <p:nvPr>
            <p:ph sz="quarter" idx="11"/>
          </p:nvPr>
        </p:nvSpPr>
        <p:spPr>
          <a:xfrm>
            <a:off x="468946" y="1211691"/>
            <a:ext cx="5432720" cy="6096082"/>
          </a:xfrm>
        </p:spPr>
        <p:txBody>
          <a:bodyPr/>
          <a:lstStyle/>
          <a:p>
            <a:r>
              <a:rPr lang="en-US" sz="1800" b="1" dirty="0"/>
              <a:t>Pod</a:t>
            </a:r>
          </a:p>
          <a:p>
            <a:pPr lvl="1"/>
            <a:r>
              <a:rPr lang="en-US" sz="1800" dirty="0">
                <a:sym typeface="Helvetica Light"/>
              </a:rPr>
              <a:t>Smallest deployment unit – runs containers</a:t>
            </a:r>
          </a:p>
          <a:p>
            <a:pPr lvl="1"/>
            <a:r>
              <a:rPr lang="en-US" sz="1800" dirty="0"/>
              <a:t>Each pod has its own IP</a:t>
            </a:r>
          </a:p>
          <a:p>
            <a:pPr lvl="1"/>
            <a:r>
              <a:rPr lang="en-US" sz="1800" dirty="0"/>
              <a:t>Shares a PID namespace, network, and hostname</a:t>
            </a:r>
          </a:p>
          <a:p>
            <a:r>
              <a:rPr lang="en-US" sz="1800" b="1" dirty="0"/>
              <a:t>Service</a:t>
            </a:r>
          </a:p>
          <a:p>
            <a:pPr lvl="1"/>
            <a:r>
              <a:rPr lang="en-US" sz="1800" dirty="0"/>
              <a:t>Collection of pods exposed as an endpoint</a:t>
            </a:r>
          </a:p>
          <a:p>
            <a:pPr lvl="2"/>
            <a:r>
              <a:rPr lang="en-US" sz="1480" dirty="0"/>
              <a:t>state and networking info propagated to all worker nodes</a:t>
            </a:r>
          </a:p>
          <a:p>
            <a:pPr lvl="1"/>
            <a:r>
              <a:rPr lang="en-US" sz="1800" dirty="0"/>
              <a:t>Types of service exposure</a:t>
            </a:r>
          </a:p>
          <a:p>
            <a:pPr lvl="2"/>
            <a:r>
              <a:rPr lang="en-US" sz="1800" dirty="0" err="1"/>
              <a:t>ClusterIP</a:t>
            </a:r>
            <a:r>
              <a:rPr lang="en-US" sz="1800" dirty="0"/>
              <a:t> </a:t>
            </a:r>
            <a:r>
              <a:rPr lang="mr-IN" sz="1800" dirty="0"/>
              <a:t>–</a:t>
            </a:r>
            <a:r>
              <a:rPr lang="en-US" sz="1800" dirty="0"/>
              <a:t> Exposes cluster-internal IP</a:t>
            </a:r>
          </a:p>
          <a:p>
            <a:pPr lvl="2"/>
            <a:r>
              <a:rPr lang="en-US" sz="1800" dirty="0" err="1"/>
              <a:t>NodePort</a:t>
            </a:r>
            <a:r>
              <a:rPr lang="en-US" sz="1800" dirty="0"/>
              <a:t> </a:t>
            </a:r>
            <a:r>
              <a:rPr lang="mr-IN" sz="1800" dirty="0"/>
              <a:t>–</a:t>
            </a:r>
            <a:r>
              <a:rPr lang="en-US" sz="1800" dirty="0"/>
              <a:t> Exposes the service on each Node’s IP at a static port</a:t>
            </a:r>
          </a:p>
          <a:p>
            <a:pPr lvl="2"/>
            <a:r>
              <a:rPr lang="en-US" sz="1800" dirty="0" err="1"/>
              <a:t>LoadBalancer</a:t>
            </a:r>
            <a:r>
              <a:rPr lang="en-US" sz="1800" dirty="0"/>
              <a:t> </a:t>
            </a:r>
            <a:r>
              <a:rPr lang="mr-IN" sz="1800" dirty="0"/>
              <a:t>–</a:t>
            </a:r>
            <a:r>
              <a:rPr lang="en-US" sz="1800" dirty="0"/>
              <a:t> Exposes externally using a cloud provider’s load balancer</a:t>
            </a:r>
          </a:p>
          <a:p>
            <a:pPr lvl="2"/>
            <a:r>
              <a:rPr lang="en-US" sz="1800" dirty="0" err="1"/>
              <a:t>ExternalName</a:t>
            </a:r>
            <a:r>
              <a:rPr lang="en-US" sz="1800" dirty="0"/>
              <a:t> </a:t>
            </a:r>
            <a:r>
              <a:rPr lang="mr-IN" sz="1800" dirty="0"/>
              <a:t>–</a:t>
            </a:r>
            <a:r>
              <a:rPr lang="en-US" sz="1800" dirty="0"/>
              <a:t> Maps to an external name (such as foo.bar.example.com)</a:t>
            </a:r>
          </a:p>
        </p:txBody>
      </p:sp>
      <p:sp>
        <p:nvSpPr>
          <p:cNvPr id="86" name="Rounded Rectangle 85"/>
          <p:cNvSpPr/>
          <p:nvPr/>
        </p:nvSpPr>
        <p:spPr bwMode="auto">
          <a:xfrm>
            <a:off x="7360773" y="1213107"/>
            <a:ext cx="6817619" cy="6441644"/>
          </a:xfrm>
          <a:prstGeom prst="roundRect">
            <a:avLst>
              <a:gd name="adj" fmla="val 6284"/>
            </a:avLst>
          </a:prstGeom>
          <a:solidFill>
            <a:srgbClr val="FFFFFF">
              <a:lumMod val="95000"/>
              <a:alpha val="60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defTabSz="553019">
              <a:defRPr/>
            </a:pPr>
            <a:r>
              <a:rPr lang="en-US" sz="2400" kern="0" dirty="0">
                <a:solidFill>
                  <a:srgbClr val="191919"/>
                </a:solidFill>
                <a:latin typeface="HelvNeue Light for IBM"/>
                <a:cs typeface="Arial" charset="0"/>
              </a:rPr>
              <a:t>Kubernetes</a:t>
            </a:r>
            <a:br>
              <a:rPr lang="en-US" sz="2400" kern="0" dirty="0">
                <a:solidFill>
                  <a:srgbClr val="191919"/>
                </a:solidFill>
                <a:latin typeface="HelvNeue Light for IBM"/>
                <a:cs typeface="Arial" charset="0"/>
              </a:rPr>
            </a:br>
            <a:r>
              <a:rPr lang="en-US" sz="2400" kern="0" dirty="0">
                <a:solidFill>
                  <a:srgbClr val="191919"/>
                </a:solidFill>
                <a:latin typeface="HelvNeue Light for IBM"/>
                <a:cs typeface="Arial" charset="0"/>
              </a:rPr>
              <a:t>components</a:t>
            </a:r>
            <a:endParaRPr lang="en-US" sz="2400" kern="0" dirty="0">
              <a:solidFill>
                <a:srgbClr val="6D6E70"/>
              </a:solidFill>
              <a:latin typeface="HelvNeue Light for IBM"/>
              <a:cs typeface="Arial" charset="0"/>
            </a:endParaRPr>
          </a:p>
        </p:txBody>
      </p:sp>
      <p:sp>
        <p:nvSpPr>
          <p:cNvPr id="87" name="Rounded Rectangle 86"/>
          <p:cNvSpPr/>
          <p:nvPr/>
        </p:nvSpPr>
        <p:spPr bwMode="auto">
          <a:xfrm>
            <a:off x="10769832" y="3489733"/>
            <a:ext cx="3318529" cy="1897770"/>
          </a:xfrm>
          <a:prstGeom prst="roundRect">
            <a:avLst/>
          </a:prstGeom>
          <a:solidFill>
            <a:srgbClr val="6D6E70"/>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FFFFFF"/>
                </a:solidFill>
                <a:cs typeface="Arial" charset="0"/>
              </a:rPr>
              <a:t>Worker Node 2</a:t>
            </a:r>
          </a:p>
        </p:txBody>
      </p:sp>
      <p:sp>
        <p:nvSpPr>
          <p:cNvPr id="88" name="Rounded Rectangle 87"/>
          <p:cNvSpPr/>
          <p:nvPr/>
        </p:nvSpPr>
        <p:spPr bwMode="auto">
          <a:xfrm>
            <a:off x="10931148" y="3660010"/>
            <a:ext cx="1414221" cy="1163624"/>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89" name="Rounded Rectangle 88"/>
          <p:cNvSpPr/>
          <p:nvPr/>
        </p:nvSpPr>
        <p:spPr bwMode="auto">
          <a:xfrm>
            <a:off x="11109423" y="3840457"/>
            <a:ext cx="1074610" cy="430686"/>
          </a:xfrm>
          <a:prstGeom prst="roundRect">
            <a:avLst/>
          </a:prstGeom>
          <a:solidFill>
            <a:srgbClr val="AAD4EA"/>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B</a:t>
            </a:r>
            <a:endParaRPr lang="en-US" sz="1900" kern="0" dirty="0">
              <a:solidFill>
                <a:srgbClr val="6D6E70"/>
              </a:solidFill>
              <a:latin typeface="HelvNeue Light for IBM"/>
              <a:cs typeface="Arial" charset="0"/>
            </a:endParaRPr>
          </a:p>
        </p:txBody>
      </p:sp>
      <p:sp>
        <p:nvSpPr>
          <p:cNvPr id="90" name="Rounded Rectangle 89"/>
          <p:cNvSpPr/>
          <p:nvPr/>
        </p:nvSpPr>
        <p:spPr bwMode="auto">
          <a:xfrm>
            <a:off x="12484087" y="3668139"/>
            <a:ext cx="1414221" cy="1158548"/>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91" name="Rounded Rectangle 90"/>
          <p:cNvSpPr/>
          <p:nvPr/>
        </p:nvSpPr>
        <p:spPr bwMode="auto">
          <a:xfrm>
            <a:off x="12662362" y="3848587"/>
            <a:ext cx="1074610" cy="430686"/>
          </a:xfrm>
          <a:prstGeom prst="roundRect">
            <a:avLst/>
          </a:prstGeom>
          <a:solidFill>
            <a:srgbClr val="00B0DA">
              <a:lumMod val="40000"/>
              <a:lumOff val="60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A</a:t>
            </a:r>
            <a:endParaRPr lang="en-US" sz="1900" kern="0" dirty="0">
              <a:solidFill>
                <a:srgbClr val="6D6E70"/>
              </a:solidFill>
              <a:latin typeface="HelvNeue Light for IBM"/>
              <a:cs typeface="Arial" charset="0"/>
            </a:endParaRPr>
          </a:p>
        </p:txBody>
      </p:sp>
      <p:sp>
        <p:nvSpPr>
          <p:cNvPr id="92" name="Rounded Rectangle 91"/>
          <p:cNvSpPr/>
          <p:nvPr/>
        </p:nvSpPr>
        <p:spPr bwMode="auto">
          <a:xfrm>
            <a:off x="7748410" y="2907080"/>
            <a:ext cx="1091552" cy="992372"/>
          </a:xfrm>
          <a:prstGeom prst="roundRect">
            <a:avLst/>
          </a:prstGeom>
          <a:solidFill>
            <a:srgbClr val="00B0DA">
              <a:lumMod val="40000"/>
              <a:lumOff val="60000"/>
            </a:srgbClr>
          </a:solidFill>
          <a:ln w="12700" cap="flat" cmpd="sng" algn="ctr">
            <a:solidFill>
              <a:srgbClr val="6D6E70"/>
            </a:solidFill>
            <a:prstDash val="solid"/>
            <a:round/>
            <a:headEnd type="none" w="med" len="med"/>
            <a:tailEnd type="none" w="med" len="med"/>
          </a:ln>
          <a:effectLst/>
          <a:extLst/>
        </p:spPr>
        <p:txBody>
          <a:bodyPr vert="horz" wrap="squar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A Service</a:t>
            </a:r>
            <a:endParaRPr lang="en-US" sz="1900" kern="0" dirty="0">
              <a:solidFill>
                <a:srgbClr val="6D6E70"/>
              </a:solidFill>
              <a:latin typeface="HelvNeue Light for IBM"/>
              <a:cs typeface="Arial" charset="0"/>
            </a:endParaRPr>
          </a:p>
        </p:txBody>
      </p:sp>
      <p:sp>
        <p:nvSpPr>
          <p:cNvPr id="94" name="Rounded Rectangle 93"/>
          <p:cNvSpPr/>
          <p:nvPr/>
        </p:nvSpPr>
        <p:spPr bwMode="auto">
          <a:xfrm>
            <a:off x="7464553" y="1383821"/>
            <a:ext cx="1659264" cy="1307920"/>
          </a:xfrm>
          <a:prstGeom prst="roundRect">
            <a:avLst/>
          </a:prstGeom>
          <a:solidFill>
            <a:srgbClr val="6D6E70"/>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2200" kern="0" dirty="0">
                <a:solidFill>
                  <a:srgbClr val="FFFFFF"/>
                </a:solidFill>
                <a:cs typeface="Arial" charset="0"/>
              </a:rPr>
              <a:t>Master Node</a:t>
            </a:r>
          </a:p>
        </p:txBody>
      </p:sp>
      <p:sp>
        <p:nvSpPr>
          <p:cNvPr id="96" name="Rounded Rectangle 95"/>
          <p:cNvSpPr/>
          <p:nvPr/>
        </p:nvSpPr>
        <p:spPr bwMode="auto">
          <a:xfrm>
            <a:off x="7754614" y="5004930"/>
            <a:ext cx="1091552" cy="992372"/>
          </a:xfrm>
          <a:prstGeom prst="roundRect">
            <a:avLst/>
          </a:prstGeom>
          <a:solidFill>
            <a:srgbClr val="AAD4EA"/>
          </a:solidFill>
          <a:ln w="12700" cap="flat" cmpd="sng" algn="ctr">
            <a:solidFill>
              <a:srgbClr val="6D6E70"/>
            </a:solidFill>
            <a:prstDash val="solid"/>
            <a:round/>
            <a:headEnd type="none" w="med" len="med"/>
            <a:tailEnd type="none" w="med" len="med"/>
          </a:ln>
          <a:effectLst/>
          <a:extLst/>
        </p:spPr>
        <p:txBody>
          <a:bodyPr vert="horz" wrap="squar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B Service</a:t>
            </a:r>
            <a:endParaRPr lang="en-US" sz="1900" kern="0" dirty="0">
              <a:solidFill>
                <a:srgbClr val="6D6E70"/>
              </a:solidFill>
              <a:latin typeface="HelvNeue Light for IBM"/>
              <a:cs typeface="Arial" charset="0"/>
            </a:endParaRPr>
          </a:p>
        </p:txBody>
      </p:sp>
      <p:sp>
        <p:nvSpPr>
          <p:cNvPr id="102" name="Rounded Rectangle 101"/>
          <p:cNvSpPr/>
          <p:nvPr/>
        </p:nvSpPr>
        <p:spPr bwMode="auto">
          <a:xfrm>
            <a:off x="5901666" y="2907080"/>
            <a:ext cx="1091552" cy="992372"/>
          </a:xfrm>
          <a:prstGeom prst="roundRect">
            <a:avLst/>
          </a:prstGeom>
          <a:solidFill>
            <a:srgbClr val="00B0DA">
              <a:lumMod val="40000"/>
              <a:lumOff val="60000"/>
            </a:srgbClr>
          </a:solidFill>
          <a:ln w="12700" cap="flat" cmpd="sng" algn="ctr">
            <a:solidFill>
              <a:srgbClr val="6D6E70"/>
            </a:solidFill>
            <a:prstDash val="solid"/>
            <a:round/>
            <a:headEnd type="none" w="med" len="med"/>
            <a:tailEnd type="none" w="med" len="med"/>
          </a:ln>
          <a:effectLst/>
          <a:extLst/>
        </p:spPr>
        <p:txBody>
          <a:bodyPr vert="horz" wrap="squar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A Client</a:t>
            </a:r>
            <a:endParaRPr lang="en-US" sz="1900" kern="0" dirty="0">
              <a:solidFill>
                <a:srgbClr val="6D6E70"/>
              </a:solidFill>
              <a:latin typeface="HelvNeue Light for IBM"/>
              <a:cs typeface="Arial" charset="0"/>
            </a:endParaRPr>
          </a:p>
        </p:txBody>
      </p:sp>
      <p:sp>
        <p:nvSpPr>
          <p:cNvPr id="103" name="Rounded Rectangle 102"/>
          <p:cNvSpPr/>
          <p:nvPr/>
        </p:nvSpPr>
        <p:spPr bwMode="auto">
          <a:xfrm>
            <a:off x="5907870" y="5004930"/>
            <a:ext cx="1091552" cy="992372"/>
          </a:xfrm>
          <a:prstGeom prst="roundRect">
            <a:avLst/>
          </a:prstGeom>
          <a:solidFill>
            <a:srgbClr val="AAD4EA"/>
          </a:solidFill>
          <a:ln w="12700" cap="flat" cmpd="sng" algn="ctr">
            <a:solidFill>
              <a:srgbClr val="6D6E70"/>
            </a:solidFill>
            <a:prstDash val="solid"/>
            <a:round/>
            <a:headEnd type="none" w="med" len="med"/>
            <a:tailEnd type="none" w="med" len="med"/>
          </a:ln>
          <a:effectLst/>
          <a:extLst/>
        </p:spPr>
        <p:txBody>
          <a:bodyPr vert="horz" wrap="squar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B Client</a:t>
            </a:r>
            <a:endParaRPr lang="en-US" sz="1900" kern="0" dirty="0">
              <a:solidFill>
                <a:srgbClr val="6D6E70"/>
              </a:solidFill>
              <a:latin typeface="HelvNeue Light for IBM"/>
              <a:cs typeface="Arial" charset="0"/>
            </a:endParaRPr>
          </a:p>
        </p:txBody>
      </p:sp>
      <p:sp>
        <p:nvSpPr>
          <p:cNvPr id="104" name="Rounded Rectangle 103"/>
          <p:cNvSpPr/>
          <p:nvPr/>
        </p:nvSpPr>
        <p:spPr bwMode="auto">
          <a:xfrm>
            <a:off x="10769832" y="1389245"/>
            <a:ext cx="3318529" cy="1897770"/>
          </a:xfrm>
          <a:prstGeom prst="roundRect">
            <a:avLst/>
          </a:prstGeom>
          <a:solidFill>
            <a:srgbClr val="6D6E70"/>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FFFFFF"/>
                </a:solidFill>
                <a:cs typeface="Arial" charset="0"/>
              </a:rPr>
              <a:t>Worker Node 1</a:t>
            </a:r>
          </a:p>
        </p:txBody>
      </p:sp>
      <p:sp>
        <p:nvSpPr>
          <p:cNvPr id="105" name="Rounded Rectangle 104"/>
          <p:cNvSpPr/>
          <p:nvPr/>
        </p:nvSpPr>
        <p:spPr bwMode="auto">
          <a:xfrm>
            <a:off x="10931148" y="1559524"/>
            <a:ext cx="1414221" cy="1163624"/>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106" name="Rounded Rectangle 105"/>
          <p:cNvSpPr/>
          <p:nvPr/>
        </p:nvSpPr>
        <p:spPr bwMode="auto">
          <a:xfrm>
            <a:off x="11109423" y="1739972"/>
            <a:ext cx="1074610" cy="430686"/>
          </a:xfrm>
          <a:prstGeom prst="roundRect">
            <a:avLst/>
          </a:prstGeom>
          <a:solidFill>
            <a:srgbClr val="00B0DA">
              <a:lumMod val="40000"/>
              <a:lumOff val="60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A</a:t>
            </a:r>
            <a:endParaRPr lang="en-US" sz="1900" kern="0" dirty="0">
              <a:solidFill>
                <a:srgbClr val="6D6E70"/>
              </a:solidFill>
              <a:latin typeface="HelvNeue Light for IBM"/>
              <a:cs typeface="Arial" charset="0"/>
            </a:endParaRPr>
          </a:p>
        </p:txBody>
      </p:sp>
      <p:sp>
        <p:nvSpPr>
          <p:cNvPr id="107" name="Rounded Rectangle 106"/>
          <p:cNvSpPr/>
          <p:nvPr/>
        </p:nvSpPr>
        <p:spPr bwMode="auto">
          <a:xfrm>
            <a:off x="12484087" y="1567654"/>
            <a:ext cx="1414221" cy="1158548"/>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108" name="Rounded Rectangle 107"/>
          <p:cNvSpPr/>
          <p:nvPr/>
        </p:nvSpPr>
        <p:spPr bwMode="auto">
          <a:xfrm>
            <a:off x="12662362" y="1748101"/>
            <a:ext cx="1074610" cy="430686"/>
          </a:xfrm>
          <a:prstGeom prst="roundRect">
            <a:avLst/>
          </a:prstGeom>
          <a:solidFill>
            <a:srgbClr val="AAD4EA"/>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B</a:t>
            </a:r>
            <a:endParaRPr lang="en-US" sz="1900" kern="0" dirty="0">
              <a:solidFill>
                <a:srgbClr val="6D6E70"/>
              </a:solidFill>
              <a:latin typeface="HelvNeue Light for IBM"/>
              <a:cs typeface="Arial" charset="0"/>
            </a:endParaRPr>
          </a:p>
        </p:txBody>
      </p:sp>
      <p:sp>
        <p:nvSpPr>
          <p:cNvPr id="109" name="Rounded Rectangle 108"/>
          <p:cNvSpPr/>
          <p:nvPr/>
        </p:nvSpPr>
        <p:spPr bwMode="auto">
          <a:xfrm>
            <a:off x="10769832" y="5590219"/>
            <a:ext cx="3318529" cy="1897770"/>
          </a:xfrm>
          <a:prstGeom prst="roundRect">
            <a:avLst/>
          </a:prstGeom>
          <a:solidFill>
            <a:srgbClr val="6D6E70"/>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FFFFFF"/>
                </a:solidFill>
                <a:cs typeface="Arial" charset="0"/>
              </a:rPr>
              <a:t>Worker Node 3</a:t>
            </a:r>
          </a:p>
        </p:txBody>
      </p:sp>
      <p:sp>
        <p:nvSpPr>
          <p:cNvPr id="110" name="Rounded Rectangle 109"/>
          <p:cNvSpPr/>
          <p:nvPr/>
        </p:nvSpPr>
        <p:spPr bwMode="auto">
          <a:xfrm>
            <a:off x="10931148" y="5760495"/>
            <a:ext cx="1414221" cy="1163624"/>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111" name="Rounded Rectangle 110"/>
          <p:cNvSpPr/>
          <p:nvPr/>
        </p:nvSpPr>
        <p:spPr bwMode="auto">
          <a:xfrm>
            <a:off x="11109423" y="5940943"/>
            <a:ext cx="1074610" cy="430686"/>
          </a:xfrm>
          <a:prstGeom prst="roundRect">
            <a:avLst/>
          </a:prstGeom>
          <a:solidFill>
            <a:srgbClr val="00B0DA">
              <a:lumMod val="40000"/>
              <a:lumOff val="60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A</a:t>
            </a:r>
            <a:endParaRPr lang="en-US" sz="1900" kern="0" dirty="0">
              <a:solidFill>
                <a:srgbClr val="6D6E70"/>
              </a:solidFill>
              <a:latin typeface="HelvNeue Light for IBM"/>
              <a:cs typeface="Arial" charset="0"/>
            </a:endParaRPr>
          </a:p>
        </p:txBody>
      </p:sp>
      <p:sp>
        <p:nvSpPr>
          <p:cNvPr id="112" name="Rounded Rectangle 111"/>
          <p:cNvSpPr/>
          <p:nvPr/>
        </p:nvSpPr>
        <p:spPr bwMode="auto">
          <a:xfrm>
            <a:off x="12484087" y="5768626"/>
            <a:ext cx="1414221" cy="1158548"/>
          </a:xfrm>
          <a:prstGeom prst="roundRect">
            <a:avLst/>
          </a:prstGeom>
          <a:solidFill>
            <a:srgbClr val="FFFFFF">
              <a:lumMod val="85000"/>
            </a:srgbClr>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b" anchorCtr="0" compatLnSpc="1">
            <a:prstTxWarp prst="textNoShape">
              <a:avLst/>
            </a:prstTxWarp>
          </a:bodyPr>
          <a:lstStyle/>
          <a:p>
            <a:pPr algn="r" defTabSz="553019">
              <a:defRPr/>
            </a:pPr>
            <a:r>
              <a:rPr lang="en-US" sz="1900" kern="0" dirty="0">
                <a:solidFill>
                  <a:srgbClr val="6D6E70"/>
                </a:solidFill>
                <a:cs typeface="Arial" charset="0"/>
              </a:rPr>
              <a:t>Pod</a:t>
            </a:r>
          </a:p>
        </p:txBody>
      </p:sp>
      <p:sp>
        <p:nvSpPr>
          <p:cNvPr id="113" name="Rounded Rectangle 112"/>
          <p:cNvSpPr/>
          <p:nvPr/>
        </p:nvSpPr>
        <p:spPr bwMode="auto">
          <a:xfrm>
            <a:off x="12662362" y="5949074"/>
            <a:ext cx="1074610" cy="430686"/>
          </a:xfrm>
          <a:prstGeom prst="roundRect">
            <a:avLst/>
          </a:prstGeom>
          <a:solidFill>
            <a:srgbClr val="AAD4EA"/>
          </a:solidFill>
          <a:ln w="12700" cap="flat" cmpd="sng" algn="ctr">
            <a:solidFill>
              <a:srgbClr val="6D6E70"/>
            </a:solidFill>
            <a:prstDash val="solid"/>
            <a:round/>
            <a:headEnd type="none" w="med" len="med"/>
            <a:tailEnd type="none" w="med" len="med"/>
          </a:ln>
          <a:effectLst/>
          <a:extLst/>
        </p:spPr>
        <p:txBody>
          <a:bodyPr vert="horz" wrap="none" lIns="82310" tIns="41155" rIns="82310" bIns="41155" numCol="1" rtlCol="0" anchor="ctr" anchorCtr="0" compatLnSpc="1">
            <a:prstTxWarp prst="textNoShape">
              <a:avLst/>
            </a:prstTxWarp>
          </a:bodyPr>
          <a:lstStyle/>
          <a:p>
            <a:pPr algn="ctr" defTabSz="553019">
              <a:defRPr/>
            </a:pPr>
            <a:r>
              <a:rPr lang="en-US" sz="1900" kern="0" dirty="0">
                <a:solidFill>
                  <a:srgbClr val="191919"/>
                </a:solidFill>
                <a:latin typeface="HelvNeue Light for IBM"/>
                <a:cs typeface="Arial" charset="0"/>
              </a:rPr>
              <a:t>App B</a:t>
            </a:r>
            <a:endParaRPr lang="en-US" sz="1900" kern="0" dirty="0">
              <a:solidFill>
                <a:srgbClr val="6D6E70"/>
              </a:solidFill>
              <a:latin typeface="HelvNeue Light for IBM"/>
              <a:cs typeface="Arial" charset="0"/>
            </a:endParaRPr>
          </a:p>
        </p:txBody>
      </p:sp>
      <p:cxnSp>
        <p:nvCxnSpPr>
          <p:cNvPr id="114" name="Straight Connector 113"/>
          <p:cNvCxnSpPr>
            <a:stCxn id="92" idx="3"/>
            <a:endCxn id="105" idx="1"/>
          </p:cNvCxnSpPr>
          <p:nvPr/>
        </p:nvCxnSpPr>
        <p:spPr bwMode="auto">
          <a:xfrm flipV="1">
            <a:off x="8839962" y="2141336"/>
            <a:ext cx="2091185" cy="1261930"/>
          </a:xfrm>
          <a:prstGeom prst="line">
            <a:avLst/>
          </a:prstGeom>
          <a:solidFill>
            <a:srgbClr val="FDFDFD"/>
          </a:solidFill>
          <a:ln w="25400" cap="flat" cmpd="sng" algn="ctr">
            <a:solidFill>
              <a:srgbClr val="00B0DA">
                <a:lumMod val="40000"/>
                <a:lumOff val="60000"/>
              </a:srgb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15" name="Straight Connector 114"/>
          <p:cNvCxnSpPr>
            <a:stCxn id="92" idx="3"/>
            <a:endCxn id="90" idx="1"/>
          </p:cNvCxnSpPr>
          <p:nvPr/>
        </p:nvCxnSpPr>
        <p:spPr bwMode="auto">
          <a:xfrm>
            <a:off x="8839963" y="3403266"/>
            <a:ext cx="3644124" cy="844147"/>
          </a:xfrm>
          <a:prstGeom prst="line">
            <a:avLst/>
          </a:prstGeom>
          <a:solidFill>
            <a:srgbClr val="FDFDFD"/>
          </a:solidFill>
          <a:ln w="25400" cap="flat" cmpd="sng" algn="ctr">
            <a:solidFill>
              <a:srgbClr val="00B0DA">
                <a:lumMod val="40000"/>
                <a:lumOff val="60000"/>
              </a:srgb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16" name="Straight Connector 115"/>
          <p:cNvCxnSpPr>
            <a:stCxn id="92" idx="3"/>
            <a:endCxn id="110" idx="1"/>
          </p:cNvCxnSpPr>
          <p:nvPr/>
        </p:nvCxnSpPr>
        <p:spPr bwMode="auto">
          <a:xfrm>
            <a:off x="8839962" y="3403267"/>
            <a:ext cx="2091185" cy="2939041"/>
          </a:xfrm>
          <a:prstGeom prst="line">
            <a:avLst/>
          </a:prstGeom>
          <a:solidFill>
            <a:srgbClr val="FDFDFD"/>
          </a:solidFill>
          <a:ln w="25400" cap="flat" cmpd="sng" algn="ctr">
            <a:solidFill>
              <a:srgbClr val="00B0DA">
                <a:lumMod val="40000"/>
                <a:lumOff val="60000"/>
              </a:srgb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17" name="Straight Connector 116"/>
          <p:cNvCxnSpPr>
            <a:stCxn id="96" idx="3"/>
            <a:endCxn id="107" idx="1"/>
          </p:cNvCxnSpPr>
          <p:nvPr/>
        </p:nvCxnSpPr>
        <p:spPr bwMode="auto">
          <a:xfrm flipV="1">
            <a:off x="8846166" y="2146929"/>
            <a:ext cx="3637921" cy="3354187"/>
          </a:xfrm>
          <a:prstGeom prst="line">
            <a:avLst/>
          </a:prstGeom>
          <a:solidFill>
            <a:srgbClr val="FDFDFD"/>
          </a:solid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18" name="Straight Connector 117"/>
          <p:cNvCxnSpPr>
            <a:stCxn id="96" idx="3"/>
            <a:endCxn id="88" idx="1"/>
          </p:cNvCxnSpPr>
          <p:nvPr/>
        </p:nvCxnSpPr>
        <p:spPr bwMode="auto">
          <a:xfrm flipV="1">
            <a:off x="8846166" y="4241823"/>
            <a:ext cx="2084981" cy="1259293"/>
          </a:xfrm>
          <a:prstGeom prst="line">
            <a:avLst/>
          </a:prstGeom>
          <a:solidFill>
            <a:srgbClr val="FDFDFD"/>
          </a:solid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19" name="Straight Connector 118"/>
          <p:cNvCxnSpPr>
            <a:endCxn id="112" idx="1"/>
          </p:cNvCxnSpPr>
          <p:nvPr/>
        </p:nvCxnSpPr>
        <p:spPr bwMode="auto">
          <a:xfrm>
            <a:off x="8846166" y="5501116"/>
            <a:ext cx="3637921" cy="846785"/>
          </a:xfrm>
          <a:prstGeom prst="line">
            <a:avLst/>
          </a:prstGeom>
          <a:solidFill>
            <a:srgbClr val="FDFDFD"/>
          </a:solid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20" name="Straight Connector 119"/>
          <p:cNvCxnSpPr>
            <a:stCxn id="92" idx="1"/>
            <a:endCxn id="102" idx="3"/>
          </p:cNvCxnSpPr>
          <p:nvPr/>
        </p:nvCxnSpPr>
        <p:spPr bwMode="auto">
          <a:xfrm flipH="1">
            <a:off x="6993219" y="3403266"/>
            <a:ext cx="755192" cy="0"/>
          </a:xfrm>
          <a:prstGeom prst="line">
            <a:avLst/>
          </a:prstGeom>
          <a:solidFill>
            <a:srgbClr val="FDFDFD"/>
          </a:solidFill>
          <a:ln w="25400" cap="flat" cmpd="sng" algn="ctr">
            <a:solidFill>
              <a:srgbClr val="00B0DA">
                <a:lumMod val="40000"/>
                <a:lumOff val="60000"/>
              </a:srgb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21" name="Straight Connector 120"/>
          <p:cNvCxnSpPr>
            <a:stCxn id="96" idx="1"/>
            <a:endCxn id="103" idx="3"/>
          </p:cNvCxnSpPr>
          <p:nvPr/>
        </p:nvCxnSpPr>
        <p:spPr bwMode="auto">
          <a:xfrm flipH="1">
            <a:off x="6999422" y="5501116"/>
            <a:ext cx="755191" cy="0"/>
          </a:xfrm>
          <a:prstGeom prst="line">
            <a:avLst/>
          </a:prstGeom>
          <a:solidFill>
            <a:srgbClr val="FDFDFD"/>
          </a:solid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315439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Configuring Resources and Containers</a:t>
            </a:r>
          </a:p>
        </p:txBody>
      </p:sp>
      <p:sp>
        <p:nvSpPr>
          <p:cNvPr id="4" name="Slide Number Placeholder 3"/>
          <p:cNvSpPr>
            <a:spLocks noGrp="1"/>
          </p:cNvSpPr>
          <p:nvPr>
            <p:ph type="sldNum" sz="quarter" idx="10"/>
          </p:nvPr>
        </p:nvSpPr>
        <p:spPr/>
        <p:txBody>
          <a:bodyPr/>
          <a:lstStyle/>
          <a:p>
            <a:fld id="{11A68DD8-55F1-4DDB-A894-47428CF80362}" type="slidenum">
              <a:rPr lang="en-US" smtClean="0"/>
              <a:pPr/>
              <a:t>17</a:t>
            </a:fld>
            <a:endParaRPr lang="en-US" dirty="0"/>
          </a:p>
        </p:txBody>
      </p:sp>
      <p:sp>
        <p:nvSpPr>
          <p:cNvPr id="3" name="Content Placeholder 2"/>
          <p:cNvSpPr>
            <a:spLocks noGrp="1"/>
          </p:cNvSpPr>
          <p:nvPr>
            <p:ph sz="quarter" idx="11"/>
          </p:nvPr>
        </p:nvSpPr>
        <p:spPr/>
        <p:txBody>
          <a:bodyPr/>
          <a:lstStyle/>
          <a:p>
            <a:r>
              <a:rPr lang="en-US" sz="2000" b="1" dirty="0">
                <a:sym typeface="Helvetica Light"/>
              </a:rPr>
              <a:t>Label</a:t>
            </a:r>
          </a:p>
          <a:p>
            <a:pPr lvl="1"/>
            <a:r>
              <a:rPr lang="en-US" sz="2000" dirty="0">
                <a:sym typeface="Helvetica Light"/>
              </a:rPr>
              <a:t>Metadata assigned to Kubernetes resources </a:t>
            </a:r>
            <a:r>
              <a:rPr lang="en-US" sz="2000" dirty="0"/>
              <a:t>(pods, services, etc.)</a:t>
            </a:r>
          </a:p>
          <a:p>
            <a:pPr lvl="1"/>
            <a:r>
              <a:rPr lang="en-US" sz="2000" dirty="0">
                <a:sym typeface="Helvetica Light"/>
              </a:rPr>
              <a:t>Key-value pairs for identification</a:t>
            </a:r>
          </a:p>
          <a:p>
            <a:pPr lvl="1"/>
            <a:r>
              <a:rPr lang="en-US" sz="2000" dirty="0">
                <a:sym typeface="Helvetica Light"/>
              </a:rPr>
              <a:t>Critical to Kubernetes as it relies on querying the cluster for resources that have certain labels</a:t>
            </a:r>
          </a:p>
          <a:p>
            <a:r>
              <a:rPr lang="en-US" sz="2000" b="1" dirty="0"/>
              <a:t>Selector</a:t>
            </a:r>
          </a:p>
          <a:p>
            <a:pPr lvl="1"/>
            <a:r>
              <a:rPr lang="en-US" sz="2000" dirty="0"/>
              <a:t>An expression that matches labels to identify related resources</a:t>
            </a:r>
          </a:p>
          <a:p>
            <a:endParaRPr lang="en-US" sz="2000" dirty="0">
              <a:sym typeface="Helvetica Light"/>
            </a:endParaRPr>
          </a:p>
          <a:p>
            <a:r>
              <a:rPr lang="en-US" sz="2000" b="1" dirty="0" err="1"/>
              <a:t>ConfigMap</a:t>
            </a:r>
            <a:endParaRPr lang="en-US" sz="2000" b="1" dirty="0"/>
          </a:p>
          <a:p>
            <a:pPr lvl="1"/>
            <a:r>
              <a:rPr lang="en-US" sz="2000" dirty="0"/>
              <a:t>Configuration values to be used by containers in a pod</a:t>
            </a:r>
          </a:p>
          <a:p>
            <a:pPr lvl="1"/>
            <a:r>
              <a:rPr lang="en-US" sz="2000" dirty="0"/>
              <a:t>Stores configuration outside of the container image, making containers more reusable</a:t>
            </a:r>
          </a:p>
          <a:p>
            <a:endParaRPr lang="en-US" sz="2000" dirty="0">
              <a:sym typeface="Helvetica Light"/>
            </a:endParaRPr>
          </a:p>
          <a:p>
            <a:r>
              <a:rPr lang="en-US" sz="2000" b="1" dirty="0">
                <a:sym typeface="Helvetica Light"/>
              </a:rPr>
              <a:t>Secret</a:t>
            </a:r>
          </a:p>
          <a:p>
            <a:pPr lvl="1"/>
            <a:r>
              <a:rPr lang="en-US" sz="2000" dirty="0">
                <a:sym typeface="Helvetica Light"/>
              </a:rPr>
              <a:t>Sensitive info that containers need to read or consume</a:t>
            </a:r>
          </a:p>
          <a:p>
            <a:pPr lvl="1"/>
            <a:r>
              <a:rPr lang="en-US" sz="2000" dirty="0">
                <a:sym typeface="Helvetica Light"/>
              </a:rPr>
              <a:t>Encrypted in special volumes mounted automatically </a:t>
            </a:r>
          </a:p>
          <a:p>
            <a:endParaRPr lang="en-US" sz="2000" dirty="0"/>
          </a:p>
        </p:txBody>
      </p:sp>
      <p:pic>
        <p:nvPicPr>
          <p:cNvPr id="14" name="image49.png" descr="ttps://avatars3.githubusercontent.com/u/13629408?v=3&amp;s=400"/>
          <p:cNvPicPr>
            <a:picLocks noChangeAspect="1"/>
          </p:cNvPicPr>
          <p:nvPr/>
        </p:nvPicPr>
        <p:blipFill>
          <a:blip r:embed="rId2">
            <a:extLst/>
          </a:blip>
          <a:stretch>
            <a:fillRect/>
          </a:stretch>
        </p:blipFill>
        <p:spPr>
          <a:xfrm>
            <a:off x="11640855" y="1014989"/>
            <a:ext cx="1543452" cy="1543050"/>
          </a:xfrm>
          <a:prstGeom prst="rect">
            <a:avLst/>
          </a:prstGeom>
          <a:ln w="12700">
            <a:miter lim="400000"/>
          </a:ln>
        </p:spPr>
      </p:pic>
    </p:spTree>
    <p:extLst>
      <p:ext uri="{BB962C8B-B14F-4D97-AF65-F5344CB8AC3E}">
        <p14:creationId xmlns:p14="http://schemas.microsoft.com/office/powerpoint/2010/main" val="1767232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Title 770"/>
          <p:cNvSpPr>
            <a:spLocks noGrp="1"/>
          </p:cNvSpPr>
          <p:nvPr>
            <p:ph type="title"/>
          </p:nvPr>
        </p:nvSpPr>
        <p:spPr/>
        <p:txBody>
          <a:bodyPr/>
          <a:lstStyle/>
          <a:p>
            <a:r>
              <a:rPr lang="en-US" sz="4400" dirty="0"/>
              <a:t>Kubernetes Management Architecture</a:t>
            </a:r>
          </a:p>
        </p:txBody>
      </p:sp>
      <p:sp>
        <p:nvSpPr>
          <p:cNvPr id="3" name="Slide Number Placeholder 2"/>
          <p:cNvSpPr>
            <a:spLocks noGrp="1"/>
          </p:cNvSpPr>
          <p:nvPr>
            <p:ph type="sldNum" sz="quarter" idx="10"/>
          </p:nvPr>
        </p:nvSpPr>
        <p:spPr/>
        <p:txBody>
          <a:bodyPr/>
          <a:lstStyle/>
          <a:p>
            <a:pPr>
              <a:defRPr/>
            </a:pPr>
            <a:fld id="{9FD8E78C-0F93-4A43-ACD8-0787B77EB95B}" type="slidenum">
              <a:rPr lang="en-US" smtClean="0"/>
              <a:pPr>
                <a:defRPr/>
              </a:pPr>
              <a:t>18</a:t>
            </a:fld>
            <a:endParaRPr lang="en-US" dirty="0"/>
          </a:p>
        </p:txBody>
      </p:sp>
      <p:sp>
        <p:nvSpPr>
          <p:cNvPr id="10" name="Rectangle 9"/>
          <p:cNvSpPr/>
          <p:nvPr/>
        </p:nvSpPr>
        <p:spPr>
          <a:xfrm>
            <a:off x="4065800" y="1971854"/>
            <a:ext cx="2181260" cy="439185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dirty="0">
                <a:solidFill>
                  <a:srgbClr val="FFFFFF"/>
                </a:solidFill>
              </a:rPr>
              <a:t>Master Node</a:t>
            </a:r>
          </a:p>
        </p:txBody>
      </p:sp>
      <p:cxnSp>
        <p:nvCxnSpPr>
          <p:cNvPr id="11" name="Straight Arrow Connector 10"/>
          <p:cNvCxnSpPr>
            <a:stCxn id="6" idx="6"/>
            <a:endCxn id="10" idx="1"/>
          </p:cNvCxnSpPr>
          <p:nvPr/>
        </p:nvCxnSpPr>
        <p:spPr>
          <a:xfrm flipV="1">
            <a:off x="3400788" y="4167783"/>
            <a:ext cx="665012" cy="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1884548" y="3443103"/>
            <a:ext cx="1516240" cy="144936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a:solidFill>
                  <a:schemeClr val="tx1"/>
                </a:solidFill>
              </a:rPr>
              <a:t>API</a:t>
            </a:r>
          </a:p>
        </p:txBody>
      </p:sp>
      <p:sp>
        <p:nvSpPr>
          <p:cNvPr id="7" name="Oval 6"/>
          <p:cNvSpPr/>
          <p:nvPr/>
        </p:nvSpPr>
        <p:spPr>
          <a:xfrm>
            <a:off x="261907" y="2014087"/>
            <a:ext cx="1516240" cy="144936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dirty="0">
                <a:solidFill>
                  <a:schemeClr val="tx1"/>
                </a:solidFill>
              </a:rPr>
              <a:t>UI</a:t>
            </a:r>
          </a:p>
        </p:txBody>
      </p:sp>
      <p:sp>
        <p:nvSpPr>
          <p:cNvPr id="9" name="Oval 8"/>
          <p:cNvSpPr/>
          <p:nvPr/>
        </p:nvSpPr>
        <p:spPr>
          <a:xfrm>
            <a:off x="300058" y="4872120"/>
            <a:ext cx="1516240" cy="1449361"/>
          </a:xfrm>
          <a:prstGeom prst="ellipse">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dirty="0">
                <a:solidFill>
                  <a:schemeClr val="tx1"/>
                </a:solidFill>
              </a:rPr>
              <a:t>CLI</a:t>
            </a:r>
          </a:p>
        </p:txBody>
      </p:sp>
      <p:cxnSp>
        <p:nvCxnSpPr>
          <p:cNvPr id="12" name="Straight Arrow Connector 11"/>
          <p:cNvCxnSpPr>
            <a:stCxn id="7" idx="5"/>
            <a:endCxn id="6" idx="1"/>
          </p:cNvCxnSpPr>
          <p:nvPr/>
        </p:nvCxnSpPr>
        <p:spPr>
          <a:xfrm>
            <a:off x="1556099" y="3251194"/>
            <a:ext cx="550498" cy="404162"/>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7"/>
            <a:endCxn id="6" idx="3"/>
          </p:cNvCxnSpPr>
          <p:nvPr/>
        </p:nvCxnSpPr>
        <p:spPr>
          <a:xfrm flipV="1">
            <a:off x="1594250" y="4680210"/>
            <a:ext cx="512347" cy="404162"/>
          </a:xfrm>
          <a:prstGeom prst="straightConnector1">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237296" y="2004667"/>
            <a:ext cx="2181260" cy="90252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sz="2200">
                <a:solidFill>
                  <a:srgbClr val="FFFFFF"/>
                </a:solidFill>
              </a:rPr>
              <a:t>Worker Node 1</a:t>
            </a:r>
            <a:endParaRPr lang="en-US" sz="2200" dirty="0">
              <a:solidFill>
                <a:srgbClr val="FFFFFF"/>
              </a:solidFill>
            </a:endParaRPr>
          </a:p>
        </p:txBody>
      </p:sp>
      <p:sp>
        <p:nvSpPr>
          <p:cNvPr id="15" name="Rectangle 14"/>
          <p:cNvSpPr/>
          <p:nvPr/>
        </p:nvSpPr>
        <p:spPr>
          <a:xfrm>
            <a:off x="8237296" y="3140320"/>
            <a:ext cx="2181260" cy="78904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sz="2200" dirty="0">
                <a:solidFill>
                  <a:srgbClr val="FFFFFF"/>
                </a:solidFill>
              </a:rPr>
              <a:t>Worker Node 2</a:t>
            </a:r>
          </a:p>
        </p:txBody>
      </p:sp>
      <p:sp>
        <p:nvSpPr>
          <p:cNvPr id="16" name="Rectangle 15"/>
          <p:cNvSpPr/>
          <p:nvPr/>
        </p:nvSpPr>
        <p:spPr>
          <a:xfrm>
            <a:off x="8237296" y="4219027"/>
            <a:ext cx="2181260" cy="860670"/>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sz="2200" dirty="0">
                <a:solidFill>
                  <a:srgbClr val="FFFFFF"/>
                </a:solidFill>
              </a:rPr>
              <a:t>Worker Node 3</a:t>
            </a:r>
          </a:p>
        </p:txBody>
      </p:sp>
      <p:sp>
        <p:nvSpPr>
          <p:cNvPr id="17" name="Rectangle 16"/>
          <p:cNvSpPr/>
          <p:nvPr/>
        </p:nvSpPr>
        <p:spPr>
          <a:xfrm>
            <a:off x="8237296" y="5333203"/>
            <a:ext cx="2181260" cy="852108"/>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r>
              <a:rPr lang="en-US" sz="2200" dirty="0">
                <a:solidFill>
                  <a:srgbClr val="FFFFFF"/>
                </a:solidFill>
              </a:rPr>
              <a:t>Worker Node n</a:t>
            </a:r>
          </a:p>
        </p:txBody>
      </p:sp>
      <p:sp>
        <p:nvSpPr>
          <p:cNvPr id="18" name="Rectangle 17"/>
          <p:cNvSpPr/>
          <p:nvPr/>
        </p:nvSpPr>
        <p:spPr>
          <a:xfrm>
            <a:off x="11598242" y="2004667"/>
            <a:ext cx="2181260" cy="4391856"/>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endParaRPr lang="en-US" dirty="0">
              <a:solidFill>
                <a:schemeClr val="tx1"/>
              </a:solidFill>
            </a:endParaRPr>
          </a:p>
        </p:txBody>
      </p:sp>
      <p:cxnSp>
        <p:nvCxnSpPr>
          <p:cNvPr id="19" name="Straight Arrow Connector 18"/>
          <p:cNvCxnSpPr>
            <a:endCxn id="30" idx="1"/>
          </p:cNvCxnSpPr>
          <p:nvPr/>
        </p:nvCxnSpPr>
        <p:spPr>
          <a:xfrm>
            <a:off x="6247062" y="2455930"/>
            <a:ext cx="1990235" cy="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15" idx="1"/>
          </p:cNvCxnSpPr>
          <p:nvPr/>
        </p:nvCxnSpPr>
        <p:spPr>
          <a:xfrm flipV="1">
            <a:off x="6278092" y="3534844"/>
            <a:ext cx="1959204" cy="29160"/>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6" idx="1"/>
          </p:cNvCxnSpPr>
          <p:nvPr/>
        </p:nvCxnSpPr>
        <p:spPr>
          <a:xfrm>
            <a:off x="6269226" y="4645486"/>
            <a:ext cx="1968070" cy="3876"/>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7" idx="1"/>
          </p:cNvCxnSpPr>
          <p:nvPr/>
        </p:nvCxnSpPr>
        <p:spPr>
          <a:xfrm>
            <a:off x="6260361" y="5740263"/>
            <a:ext cx="1976935" cy="18994"/>
          </a:xfrm>
          <a:prstGeom prst="straightConnector1">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1942911" y="5914550"/>
            <a:ext cx="1729048" cy="510927"/>
          </a:xfrm>
          <a:prstGeom prst="rect">
            <a:avLst/>
          </a:prstGeom>
          <a:noFill/>
          <a:ln>
            <a:noFill/>
          </a:ln>
        </p:spPr>
        <p:txBody>
          <a:bodyPr wrap="square" lIns="109746" tIns="54873" rIns="109746" bIns="54873" rtlCol="0">
            <a:spAutoFit/>
          </a:bodyPr>
          <a:lstStyle/>
          <a:p>
            <a:pPr hangingPunct="1"/>
            <a:r>
              <a:rPr lang="en-US" sz="2600">
                <a:solidFill>
                  <a:srgbClr val="FFFFFF"/>
                </a:solidFill>
              </a:rPr>
              <a:t>Registry</a:t>
            </a:r>
            <a:endParaRPr lang="en-US" sz="2600" dirty="0">
              <a:solidFill>
                <a:srgbClr val="FFFFFF"/>
              </a:solidFill>
            </a:endParaRPr>
          </a:p>
        </p:txBody>
      </p:sp>
      <p:sp>
        <p:nvSpPr>
          <p:cNvPr id="24" name="Cube 23"/>
          <p:cNvSpPr/>
          <p:nvPr/>
        </p:nvSpPr>
        <p:spPr>
          <a:xfrm>
            <a:off x="12258822" y="2455931"/>
            <a:ext cx="860092" cy="684389"/>
          </a:xfrm>
          <a:prstGeom prst="cub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endParaRPr lang="en-US">
              <a:solidFill>
                <a:schemeClr val="tx1"/>
              </a:solidFill>
            </a:endParaRPr>
          </a:p>
        </p:txBody>
      </p:sp>
      <p:sp>
        <p:nvSpPr>
          <p:cNvPr id="25" name="Cube 24"/>
          <p:cNvSpPr/>
          <p:nvPr/>
        </p:nvSpPr>
        <p:spPr>
          <a:xfrm>
            <a:off x="12263254" y="3649880"/>
            <a:ext cx="860092" cy="684389"/>
          </a:xfrm>
          <a:prstGeom prst="cub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endParaRPr lang="en-US">
              <a:solidFill>
                <a:schemeClr val="tx1"/>
              </a:solidFill>
            </a:endParaRPr>
          </a:p>
        </p:txBody>
      </p:sp>
      <p:sp>
        <p:nvSpPr>
          <p:cNvPr id="26" name="Cube 25"/>
          <p:cNvSpPr/>
          <p:nvPr/>
        </p:nvSpPr>
        <p:spPr>
          <a:xfrm>
            <a:off x="12258822" y="4785534"/>
            <a:ext cx="860092" cy="684389"/>
          </a:xfrm>
          <a:prstGeom prst="cub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9746" tIns="54873" rIns="109746" bIns="54873" rtlCol="0" anchor="ctr"/>
          <a:lstStyle/>
          <a:p>
            <a:pPr algn="ctr" hangingPunct="1"/>
            <a:endParaRPr lang="en-US">
              <a:solidFill>
                <a:schemeClr val="tx1"/>
              </a:solidFill>
            </a:endParaRPr>
          </a:p>
        </p:txBody>
      </p:sp>
      <p:cxnSp>
        <p:nvCxnSpPr>
          <p:cNvPr id="27" name="Straight Connector 26"/>
          <p:cNvCxnSpPr>
            <a:stCxn id="30" idx="3"/>
          </p:cNvCxnSpPr>
          <p:nvPr/>
        </p:nvCxnSpPr>
        <p:spPr>
          <a:xfrm>
            <a:off x="10418554" y="2455929"/>
            <a:ext cx="1179686" cy="174466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5" idx="3"/>
            <a:endCxn id="18" idx="1"/>
          </p:cNvCxnSpPr>
          <p:nvPr/>
        </p:nvCxnSpPr>
        <p:spPr>
          <a:xfrm>
            <a:off x="10418555" y="3534844"/>
            <a:ext cx="1179686" cy="66575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6" idx="3"/>
            <a:endCxn id="18" idx="1"/>
          </p:cNvCxnSpPr>
          <p:nvPr/>
        </p:nvCxnSpPr>
        <p:spPr>
          <a:xfrm flipV="1">
            <a:off x="10418555" y="4200595"/>
            <a:ext cx="1179686" cy="448766"/>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flipV="1">
            <a:off x="10418554" y="4200596"/>
            <a:ext cx="1179686" cy="1558662"/>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959396" y="6368638"/>
            <a:ext cx="4308929" cy="1341924"/>
          </a:xfrm>
          <a:prstGeom prst="rect">
            <a:avLst/>
          </a:prstGeom>
          <a:noFill/>
          <a:ln>
            <a:noFill/>
          </a:ln>
        </p:spPr>
        <p:txBody>
          <a:bodyPr wrap="square" lIns="109746" tIns="54873" rIns="109746" bIns="54873" rtlCol="0">
            <a:spAutoFit/>
          </a:bodyPr>
          <a:lstStyle/>
          <a:p>
            <a:pPr marL="457173" indent="-457173">
              <a:buFont typeface="Arial" charset="0"/>
              <a:buChar char="•"/>
            </a:pPr>
            <a:r>
              <a:rPr lang="en-US" sz="2000" dirty="0" err="1"/>
              <a:t>Etcd</a:t>
            </a:r>
            <a:endParaRPr lang="en-US" sz="2000" dirty="0"/>
          </a:p>
          <a:p>
            <a:pPr marL="457173" indent="-457173">
              <a:buFont typeface="Arial" charset="0"/>
              <a:buChar char="•"/>
            </a:pPr>
            <a:r>
              <a:rPr lang="en-US" sz="2000" dirty="0"/>
              <a:t>API Server</a:t>
            </a:r>
          </a:p>
          <a:p>
            <a:pPr marL="457173" indent="-457173">
              <a:buFont typeface="Arial" charset="0"/>
              <a:buChar char="•"/>
            </a:pPr>
            <a:r>
              <a:rPr lang="en-US" sz="2000" dirty="0"/>
              <a:t>Controller Manager Server</a:t>
            </a:r>
          </a:p>
          <a:p>
            <a:pPr marL="457173" indent="-457173">
              <a:buFont typeface="Arial" charset="0"/>
              <a:buChar char="•"/>
            </a:pPr>
            <a:r>
              <a:rPr lang="en-US" sz="2000" dirty="0"/>
              <a:t>Scheduler</a:t>
            </a:r>
          </a:p>
        </p:txBody>
      </p:sp>
      <p:pic>
        <p:nvPicPr>
          <p:cNvPr id="32" name="image49.png" descr="ttps://avatars3.githubusercontent.com/u/13629408?v=3&amp;s=400"/>
          <p:cNvPicPr>
            <a:picLocks noChangeAspect="1"/>
          </p:cNvPicPr>
          <p:nvPr/>
        </p:nvPicPr>
        <p:blipFill>
          <a:blip r:embed="rId2">
            <a:extLst/>
          </a:blip>
          <a:stretch>
            <a:fillRect/>
          </a:stretch>
        </p:blipFill>
        <p:spPr>
          <a:xfrm>
            <a:off x="11989670" y="250714"/>
            <a:ext cx="1543452" cy="1543050"/>
          </a:xfrm>
          <a:prstGeom prst="rect">
            <a:avLst/>
          </a:prstGeom>
          <a:ln w="12700">
            <a:miter lim="400000"/>
          </a:ln>
        </p:spPr>
      </p:pic>
    </p:spTree>
    <p:extLst>
      <p:ext uri="{BB962C8B-B14F-4D97-AF65-F5344CB8AC3E}">
        <p14:creationId xmlns:p14="http://schemas.microsoft.com/office/powerpoint/2010/main" val="2674014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err="1"/>
              <a:t>Kubectl</a:t>
            </a:r>
            <a:r>
              <a:rPr lang="en-US" sz="4400" dirty="0"/>
              <a:t> Commands</a:t>
            </a:r>
          </a:p>
        </p:txBody>
      </p:sp>
      <p:sp>
        <p:nvSpPr>
          <p:cNvPr id="6" name="Slide Number Placeholder 5"/>
          <p:cNvSpPr>
            <a:spLocks noGrp="1"/>
          </p:cNvSpPr>
          <p:nvPr>
            <p:ph type="sldNum" sz="quarter" idx="10"/>
          </p:nvPr>
        </p:nvSpPr>
        <p:spPr/>
        <p:txBody>
          <a:bodyPr/>
          <a:lstStyle/>
          <a:p>
            <a:pPr>
              <a:defRPr/>
            </a:pPr>
            <a:fld id="{F6195F61-18A5-496F-99BC-14D9FC7ECCF8}" type="slidenum">
              <a:rPr lang="en-US" smtClean="0"/>
              <a:pPr>
                <a:defRPr/>
              </a:pPr>
              <a:t>19</a:t>
            </a:fld>
            <a:endParaRPr lang="en-US" dirty="0"/>
          </a:p>
        </p:txBody>
      </p:sp>
      <p:sp>
        <p:nvSpPr>
          <p:cNvPr id="3" name="Content Placeholder 2"/>
          <p:cNvSpPr>
            <a:spLocks noGrp="1"/>
          </p:cNvSpPr>
          <p:nvPr>
            <p:ph sz="quarter" idx="11"/>
          </p:nvPr>
        </p:nvSpPr>
        <p:spPr>
          <a:xfrm>
            <a:off x="468946" y="1798555"/>
            <a:ext cx="6996379" cy="6096082"/>
          </a:xfrm>
        </p:spPr>
        <p:txBody>
          <a:bodyPr/>
          <a:lstStyle/>
          <a:p>
            <a:pPr>
              <a:spcBef>
                <a:spcPts val="0"/>
              </a:spcBef>
            </a:pPr>
            <a:r>
              <a:rPr lang="en-US" sz="2400" dirty="0"/>
              <a:t>Get the state of your cluster</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cluster-info </a:t>
            </a:r>
          </a:p>
          <a:p>
            <a:pPr marL="998198" lvl="2" indent="0">
              <a:spcBef>
                <a:spcPts val="0"/>
              </a:spcBef>
              <a:buNone/>
            </a:pPr>
            <a:endParaRPr lang="en-US" sz="2400" dirty="0"/>
          </a:p>
          <a:p>
            <a:pPr>
              <a:spcBef>
                <a:spcPts val="0"/>
              </a:spcBef>
            </a:pPr>
            <a:r>
              <a:rPr lang="en-US" sz="2400" dirty="0"/>
              <a:t>Get all the nodes of your cluster</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nodes -o wide</a:t>
            </a:r>
          </a:p>
          <a:p>
            <a:pPr marL="998198" lvl="2" indent="0">
              <a:spcBef>
                <a:spcPts val="0"/>
              </a:spcBef>
              <a:buNone/>
            </a:pPr>
            <a:endParaRPr lang="en-US" sz="2400" dirty="0"/>
          </a:p>
          <a:p>
            <a:pPr>
              <a:spcBef>
                <a:spcPts val="0"/>
              </a:spcBef>
            </a:pPr>
            <a:r>
              <a:rPr lang="en-US" sz="2400" dirty="0"/>
              <a:t>Get info about the pods of your cluster</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pods -o wide</a:t>
            </a:r>
          </a:p>
          <a:p>
            <a:pPr marL="998198" lvl="2" indent="0">
              <a:spcBef>
                <a:spcPts val="0"/>
              </a:spcBef>
              <a:buNone/>
            </a:pPr>
            <a:endParaRPr lang="en-US" sz="2400" dirty="0"/>
          </a:p>
          <a:p>
            <a:pPr>
              <a:spcBef>
                <a:spcPts val="0"/>
              </a:spcBef>
            </a:pPr>
            <a:r>
              <a:rPr lang="en-US" sz="2400" dirty="0"/>
              <a:t>Get info about the replication controllers of your cluster</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a:t>
            </a:r>
            <a:r>
              <a:rPr lang="en-US" sz="2400" dirty="0" err="1">
                <a:latin typeface="Courier" charset="0"/>
                <a:ea typeface="Courier" charset="0"/>
                <a:cs typeface="Courier" charset="0"/>
              </a:rPr>
              <a:t>rc</a:t>
            </a:r>
            <a:r>
              <a:rPr lang="en-US" sz="2400" dirty="0">
                <a:latin typeface="Courier" charset="0"/>
                <a:ea typeface="Courier" charset="0"/>
                <a:cs typeface="Courier" charset="0"/>
              </a:rPr>
              <a:t> -o wide</a:t>
            </a:r>
          </a:p>
          <a:p>
            <a:pPr marL="998198" lvl="2" indent="0">
              <a:spcBef>
                <a:spcPts val="0"/>
              </a:spcBef>
              <a:buNone/>
            </a:pPr>
            <a:endParaRPr lang="en-US" sz="2400" dirty="0"/>
          </a:p>
          <a:p>
            <a:pPr>
              <a:spcBef>
                <a:spcPts val="0"/>
              </a:spcBef>
            </a:pPr>
            <a:r>
              <a:rPr lang="en-US" sz="2400" dirty="0"/>
              <a:t>Get info about the services of your cluster</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services</a:t>
            </a:r>
          </a:p>
          <a:p>
            <a:endParaRPr lang="en-US" dirty="0"/>
          </a:p>
        </p:txBody>
      </p:sp>
      <p:sp>
        <p:nvSpPr>
          <p:cNvPr id="4" name="Content Placeholder 3"/>
          <p:cNvSpPr>
            <a:spLocks noGrp="1"/>
          </p:cNvSpPr>
          <p:nvPr>
            <p:ph sz="half" idx="4294967295"/>
          </p:nvPr>
        </p:nvSpPr>
        <p:spPr>
          <a:xfrm>
            <a:off x="7818438" y="1759786"/>
            <a:ext cx="6811962" cy="6440487"/>
          </a:xfrm>
        </p:spPr>
        <p:txBody>
          <a:bodyPr/>
          <a:lstStyle/>
          <a:p>
            <a:pPr>
              <a:spcBef>
                <a:spcPts val="0"/>
              </a:spcBef>
            </a:pPr>
            <a:r>
              <a:rPr lang="en-US" sz="2400" dirty="0"/>
              <a:t>Get full </a:t>
            </a:r>
            <a:r>
              <a:rPr lang="en-US" sz="2400" dirty="0" err="1"/>
              <a:t>config</a:t>
            </a:r>
            <a:r>
              <a:rPr lang="en-US" sz="2400" dirty="0"/>
              <a:t> info about a Service </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service NAME_OF_SERVICE -o </a:t>
            </a:r>
            <a:r>
              <a:rPr lang="en-US" sz="2400" dirty="0" err="1">
                <a:latin typeface="Courier" charset="0"/>
                <a:ea typeface="Courier" charset="0"/>
                <a:cs typeface="Courier" charset="0"/>
              </a:rPr>
              <a:t>json</a:t>
            </a:r>
            <a:endParaRPr lang="en-US" sz="2400" dirty="0">
              <a:latin typeface="Courier" charset="0"/>
              <a:ea typeface="Courier" charset="0"/>
              <a:cs typeface="Courier" charset="0"/>
            </a:endParaRPr>
          </a:p>
          <a:p>
            <a:pPr marL="998198" lvl="2" indent="0">
              <a:spcBef>
                <a:spcPts val="0"/>
              </a:spcBef>
              <a:buNone/>
            </a:pPr>
            <a:endParaRPr lang="en-US" sz="2400" dirty="0"/>
          </a:p>
          <a:p>
            <a:pPr>
              <a:spcBef>
                <a:spcPts val="0"/>
              </a:spcBef>
            </a:pPr>
            <a:r>
              <a:rPr lang="en-US" sz="2400" dirty="0"/>
              <a:t>Get the IP of a Pod</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get pod NAME_OF_POD -template={{.</a:t>
            </a:r>
            <a:r>
              <a:rPr lang="en-US" sz="2400" dirty="0" err="1">
                <a:latin typeface="Courier" charset="0"/>
                <a:ea typeface="Courier" charset="0"/>
                <a:cs typeface="Courier" charset="0"/>
              </a:rPr>
              <a:t>status.podIP</a:t>
            </a:r>
            <a:r>
              <a:rPr lang="en-US" sz="2400" dirty="0">
                <a:latin typeface="Courier" charset="0"/>
                <a:ea typeface="Courier" charset="0"/>
                <a:cs typeface="Courier" charset="0"/>
              </a:rPr>
              <a:t>}}</a:t>
            </a:r>
          </a:p>
          <a:p>
            <a:pPr marL="998198" lvl="2" indent="0">
              <a:spcBef>
                <a:spcPts val="0"/>
              </a:spcBef>
              <a:buNone/>
            </a:pPr>
            <a:endParaRPr lang="en-US" sz="2400" dirty="0"/>
          </a:p>
          <a:p>
            <a:pPr>
              <a:spcBef>
                <a:spcPts val="0"/>
              </a:spcBef>
            </a:pPr>
            <a:r>
              <a:rPr lang="en-US" sz="2400" dirty="0"/>
              <a:t>Delete a Pod</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delete pod NAME</a:t>
            </a:r>
          </a:p>
          <a:p>
            <a:pPr marL="998198" lvl="2" indent="0">
              <a:spcBef>
                <a:spcPts val="0"/>
              </a:spcBef>
              <a:buNone/>
            </a:pPr>
            <a:endParaRPr lang="en-US" sz="2400" dirty="0"/>
          </a:p>
          <a:p>
            <a:pPr>
              <a:spcBef>
                <a:spcPts val="0"/>
              </a:spcBef>
            </a:pPr>
            <a:r>
              <a:rPr lang="en-US" sz="2400" dirty="0"/>
              <a:t>Delete a Service</a:t>
            </a:r>
          </a:p>
          <a:p>
            <a:pPr marL="449631">
              <a:spcBef>
                <a:spcPts val="0"/>
              </a:spcBef>
            </a:pPr>
            <a:r>
              <a:rPr lang="en-US" sz="2400" dirty="0">
                <a:latin typeface="Courier" charset="0"/>
                <a:ea typeface="Courier" charset="0"/>
                <a:cs typeface="Courier" charset="0"/>
              </a:rPr>
              <a:t>$ </a:t>
            </a:r>
            <a:r>
              <a:rPr lang="en-US" sz="2400" dirty="0" err="1">
                <a:latin typeface="Courier" charset="0"/>
                <a:ea typeface="Courier" charset="0"/>
                <a:cs typeface="Courier" charset="0"/>
              </a:rPr>
              <a:t>kubectl</a:t>
            </a:r>
            <a:r>
              <a:rPr lang="en-US" sz="2400" dirty="0">
                <a:latin typeface="Courier" charset="0"/>
                <a:ea typeface="Courier" charset="0"/>
                <a:cs typeface="Courier" charset="0"/>
              </a:rPr>
              <a:t> delete service NAME_OF_SERVICE</a:t>
            </a:r>
            <a:r>
              <a:rPr lang="en-US" sz="2400" dirty="0"/>
              <a:t> </a:t>
            </a:r>
          </a:p>
          <a:p>
            <a:endParaRPr lang="en-US" dirty="0"/>
          </a:p>
        </p:txBody>
      </p:sp>
      <p:pic>
        <p:nvPicPr>
          <p:cNvPr id="7" name="image49.png" descr="ttps://avatars3.githubusercontent.com/u/13629408?v=3&amp;s=400"/>
          <p:cNvPicPr>
            <a:picLocks noChangeAspect="1"/>
          </p:cNvPicPr>
          <p:nvPr/>
        </p:nvPicPr>
        <p:blipFill>
          <a:blip r:embed="rId2">
            <a:extLst/>
          </a:blip>
          <a:stretch>
            <a:fillRect/>
          </a:stretch>
        </p:blipFill>
        <p:spPr>
          <a:xfrm>
            <a:off x="11989670" y="250714"/>
            <a:ext cx="1543452" cy="1543050"/>
          </a:xfrm>
          <a:prstGeom prst="rect">
            <a:avLst/>
          </a:prstGeom>
          <a:ln w="12700">
            <a:miter lim="400000"/>
          </a:ln>
        </p:spPr>
      </p:pic>
    </p:spTree>
    <p:extLst>
      <p:ext uri="{BB962C8B-B14F-4D97-AF65-F5344CB8AC3E}">
        <p14:creationId xmlns:p14="http://schemas.microsoft.com/office/powerpoint/2010/main" val="3880260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645C0-431B-4D29-8D14-350CF28C5E50}"/>
              </a:ext>
            </a:extLst>
          </p:cNvPr>
          <p:cNvSpPr>
            <a:spLocks noGrp="1"/>
          </p:cNvSpPr>
          <p:nvPr>
            <p:ph type="title"/>
          </p:nvPr>
        </p:nvSpPr>
        <p:spPr/>
        <p:txBody>
          <a:bodyPr/>
          <a:lstStyle/>
          <a:p>
            <a:r>
              <a:rPr lang="en-US" dirty="0"/>
              <a:t>Agenda</a:t>
            </a:r>
            <a:endParaRPr lang="he-IL" dirty="0"/>
          </a:p>
        </p:txBody>
      </p:sp>
      <p:sp>
        <p:nvSpPr>
          <p:cNvPr id="3" name="Slide Number Placeholder 2">
            <a:extLst>
              <a:ext uri="{FF2B5EF4-FFF2-40B4-BE49-F238E27FC236}">
                <a16:creationId xmlns:a16="http://schemas.microsoft.com/office/drawing/2014/main" id="{F93CE005-816F-49D6-BE6F-5BA56EB25C6B}"/>
              </a:ext>
            </a:extLst>
          </p:cNvPr>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a:t>
            </a:fld>
            <a:endParaRPr lang="en-US" dirty="0">
              <a:solidFill>
                <a:srgbClr val="6D7777"/>
              </a:solidFill>
            </a:endParaRPr>
          </a:p>
        </p:txBody>
      </p:sp>
      <p:sp>
        <p:nvSpPr>
          <p:cNvPr id="4" name="Content Placeholder 3">
            <a:extLst>
              <a:ext uri="{FF2B5EF4-FFF2-40B4-BE49-F238E27FC236}">
                <a16:creationId xmlns:a16="http://schemas.microsoft.com/office/drawing/2014/main" id="{758BE190-DB54-4384-A7C9-EA8CE5843715}"/>
              </a:ext>
            </a:extLst>
          </p:cNvPr>
          <p:cNvSpPr>
            <a:spLocks noGrp="1"/>
          </p:cNvSpPr>
          <p:nvPr>
            <p:ph sz="quarter" idx="11"/>
          </p:nvPr>
        </p:nvSpPr>
        <p:spPr/>
        <p:txBody>
          <a:bodyPr/>
          <a:lstStyle/>
          <a:p>
            <a:pPr marL="457200" indent="-457200">
              <a:buFont typeface="Arial" panose="020B0604020202020204" pitchFamily="34" charset="0"/>
              <a:buChar char="•"/>
            </a:pPr>
            <a:r>
              <a:rPr lang="en-US" dirty="0"/>
              <a:t>Docker – recap</a:t>
            </a:r>
          </a:p>
          <a:p>
            <a:pPr marL="457200" indent="-457200">
              <a:buFont typeface="Arial" panose="020B0604020202020204" pitchFamily="34" charset="0"/>
              <a:buChar char="•"/>
            </a:pPr>
            <a:r>
              <a:rPr lang="en-US" dirty="0"/>
              <a:t>K8S or Kubernetes – what good does it do ?</a:t>
            </a:r>
          </a:p>
          <a:p>
            <a:pPr marL="457200" indent="-457200">
              <a:buFont typeface="Arial" panose="020B0604020202020204" pitchFamily="34" charset="0"/>
              <a:buChar char="•"/>
            </a:pPr>
            <a:r>
              <a:rPr lang="en-US" dirty="0"/>
              <a:t>ICP – so you say IBM has an actual platform for it ?</a:t>
            </a:r>
          </a:p>
          <a:p>
            <a:pPr marL="457200" indent="-457200">
              <a:buFont typeface="Arial" panose="020B0604020202020204" pitchFamily="34" charset="0"/>
              <a:buChar char="•"/>
            </a:pPr>
            <a:r>
              <a:rPr lang="en-US" dirty="0"/>
              <a:t>CI/CD – what the hell does it mean ?</a:t>
            </a:r>
          </a:p>
          <a:p>
            <a:pPr marL="457200" indent="-457200">
              <a:buFont typeface="Arial" panose="020B0604020202020204" pitchFamily="34" charset="0"/>
              <a:buChar char="•"/>
            </a:pPr>
            <a:r>
              <a:rPr lang="en-US" dirty="0"/>
              <a:t>CI/CD in your own environment </a:t>
            </a:r>
          </a:p>
          <a:p>
            <a:pPr marL="457200" indent="-457200">
              <a:buFont typeface="Arial" panose="020B0604020202020204" pitchFamily="34" charset="0"/>
              <a:buChar char="•"/>
            </a:pPr>
            <a:r>
              <a:rPr lang="en-US" dirty="0"/>
              <a:t>Your own example – development to deployment in practice</a:t>
            </a:r>
          </a:p>
          <a:p>
            <a:pPr marL="457200" indent="-457200">
              <a:buFont typeface="Arial" panose="020B0604020202020204" pitchFamily="34" charset="0"/>
              <a:buChar char="•"/>
            </a:pPr>
            <a:r>
              <a:rPr lang="en-US" dirty="0"/>
              <a:t>Jenkins - Some Jenkins examples for you Jenkins lovers</a:t>
            </a:r>
          </a:p>
          <a:p>
            <a:pPr marL="457200" indent="-457200">
              <a:buFont typeface="Arial" panose="020B0604020202020204" pitchFamily="34" charset="0"/>
              <a:buChar char="•"/>
            </a:pPr>
            <a:r>
              <a:rPr lang="en-US" dirty="0"/>
              <a:t>TFS – in depth </a:t>
            </a:r>
          </a:p>
          <a:p>
            <a:pPr marL="457200" indent="-457200">
              <a:buFont typeface="Arial" panose="020B0604020202020204" pitchFamily="34" charset="0"/>
              <a:buChar char="•"/>
            </a:pPr>
            <a:endParaRPr lang="he-IL" dirty="0"/>
          </a:p>
        </p:txBody>
      </p:sp>
    </p:spTree>
    <p:extLst>
      <p:ext uri="{BB962C8B-B14F-4D97-AF65-F5344CB8AC3E}">
        <p14:creationId xmlns:p14="http://schemas.microsoft.com/office/powerpoint/2010/main" val="1970347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z="4400" dirty="0"/>
              <a:t>Resources</a:t>
            </a:r>
          </a:p>
        </p:txBody>
      </p:sp>
      <p:sp>
        <p:nvSpPr>
          <p:cNvPr id="4" name="Slide Number Placeholder 3"/>
          <p:cNvSpPr>
            <a:spLocks noGrp="1"/>
          </p:cNvSpPr>
          <p:nvPr>
            <p:ph type="sldNum" sz="quarter" idx="10"/>
          </p:nvPr>
        </p:nvSpPr>
        <p:spPr/>
        <p:txBody>
          <a:bodyPr/>
          <a:lstStyle/>
          <a:p>
            <a:fld id="{11A68DD8-55F1-4DDB-A894-47428CF80362}" type="slidenum">
              <a:rPr lang="en-US" smtClean="0"/>
              <a:pPr/>
              <a:t>20</a:t>
            </a:fld>
            <a:endParaRPr lang="en-US" dirty="0"/>
          </a:p>
        </p:txBody>
      </p:sp>
      <p:sp>
        <p:nvSpPr>
          <p:cNvPr id="11" name="Content Placeholder 10"/>
          <p:cNvSpPr>
            <a:spLocks noGrp="1"/>
          </p:cNvSpPr>
          <p:nvPr>
            <p:ph sz="quarter" idx="11"/>
          </p:nvPr>
        </p:nvSpPr>
        <p:spPr>
          <a:xfrm>
            <a:off x="468946" y="1443707"/>
            <a:ext cx="13064176" cy="5189105"/>
          </a:xfrm>
        </p:spPr>
        <p:txBody>
          <a:bodyPr/>
          <a:lstStyle/>
          <a:p>
            <a:r>
              <a:rPr lang="en-US" sz="2800" dirty="0"/>
              <a:t>Kubernetes tutorial</a:t>
            </a:r>
          </a:p>
          <a:p>
            <a:pPr lvl="1"/>
            <a:r>
              <a:rPr lang="en-US" sz="2800" dirty="0">
                <a:hlinkClick r:id="rId2"/>
              </a:rPr>
              <a:t>https://kubernetes.io/docs/tutorials/kubernetes-basics/</a:t>
            </a:r>
            <a:endParaRPr lang="en-US" sz="2800" dirty="0"/>
          </a:p>
          <a:p>
            <a:r>
              <a:rPr lang="en-US" sz="2800" dirty="0"/>
              <a:t>Introduction to container orchestration</a:t>
            </a:r>
          </a:p>
          <a:p>
            <a:pPr lvl="1"/>
            <a:r>
              <a:rPr lang="en-US" sz="2800" dirty="0">
                <a:hlinkClick r:id="rId3"/>
              </a:rPr>
              <a:t>https://www.exoscale.ch/syslog/2016/07/26/container-orch/</a:t>
            </a:r>
            <a:endParaRPr lang="en-US" sz="2800" dirty="0"/>
          </a:p>
          <a:p>
            <a:r>
              <a:rPr lang="en-US" sz="2800" dirty="0"/>
              <a:t> TNS Research: The Present State of Container Orchestration</a:t>
            </a:r>
          </a:p>
          <a:p>
            <a:pPr lvl="1"/>
            <a:r>
              <a:rPr lang="en-US" sz="2800" dirty="0">
                <a:hlinkClick r:id="rId4"/>
              </a:rPr>
              <a:t>https://thenewstack.io/tns-research-present-state-container-orchestration/</a:t>
            </a:r>
            <a:endParaRPr lang="en-US" sz="2800" dirty="0"/>
          </a:p>
          <a:p>
            <a:r>
              <a:rPr lang="en-US" sz="2800" dirty="0"/>
              <a:t>Large-scale cluster management at Google with Borg</a:t>
            </a:r>
          </a:p>
          <a:p>
            <a:pPr lvl="1"/>
            <a:r>
              <a:rPr lang="en-US" sz="2800" dirty="0">
                <a:hlinkClick r:id="rId5"/>
              </a:rPr>
              <a:t>https://research.google.com/pubs/pub43438.html</a:t>
            </a:r>
            <a:endParaRPr lang="en-US" sz="2800" dirty="0"/>
          </a:p>
          <a:p>
            <a:endParaRPr lang="en-US" dirty="0"/>
          </a:p>
        </p:txBody>
      </p:sp>
    </p:spTree>
    <p:extLst>
      <p:ext uri="{BB962C8B-B14F-4D97-AF65-F5344CB8AC3E}">
        <p14:creationId xmlns:p14="http://schemas.microsoft.com/office/powerpoint/2010/main" val="1153188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err="1"/>
              <a:t>ICp</a:t>
            </a:r>
            <a:endParaRPr lang="en-US" dirty="0"/>
          </a:p>
        </p:txBody>
      </p:sp>
    </p:spTree>
    <p:extLst>
      <p:ext uri="{BB962C8B-B14F-4D97-AF65-F5344CB8AC3E}">
        <p14:creationId xmlns:p14="http://schemas.microsoft.com/office/powerpoint/2010/main" val="3033276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11853317" y="6433128"/>
            <a:ext cx="2461886" cy="6426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863" tIns="54863" rIns="54863" bIns="54863" numCol="1" spcCol="38100" rtlCol="0" anchor="t">
            <a:spAutoFit/>
          </a:bodyPr>
          <a:lstStyle/>
          <a:p>
            <a:pPr defTabSz="1097236" hangingPunct="0">
              <a:lnSpc>
                <a:spcPct val="90000"/>
              </a:lnSpc>
            </a:pPr>
            <a:r>
              <a:rPr lang="en-US" sz="1920" kern="0" dirty="0">
                <a:solidFill>
                  <a:srgbClr val="000000">
                    <a:lumMod val="50000"/>
                  </a:srgbClr>
                </a:solidFill>
                <a:latin typeface="Calibri"/>
                <a:cs typeface="HelvNeue Light for IBM"/>
                <a:sym typeface="HelvNeue Light for IBM"/>
              </a:rPr>
              <a:t>Leverage </a:t>
            </a:r>
            <a:r>
              <a:rPr lang="en-US" sz="1920" kern="0">
                <a:solidFill>
                  <a:srgbClr val="000000">
                    <a:lumMod val="50000"/>
                  </a:srgbClr>
                </a:solidFill>
                <a:latin typeface="Calibri"/>
                <a:cs typeface="HelvNeue Light for IBM"/>
                <a:sym typeface="HelvNeue Light for IBM"/>
              </a:rPr>
              <a:t>existing investments</a:t>
            </a:r>
            <a:endParaRPr lang="en-US" sz="1920" kern="0" dirty="0">
              <a:solidFill>
                <a:srgbClr val="000000">
                  <a:lumMod val="50000"/>
                </a:srgbClr>
              </a:solidFill>
              <a:latin typeface="Calibri"/>
              <a:cs typeface="HelvNeue Light for IBM"/>
              <a:sym typeface="HelvNeue Light for IBM"/>
            </a:endParaRPr>
          </a:p>
        </p:txBody>
      </p:sp>
      <p:sp>
        <p:nvSpPr>
          <p:cNvPr id="41" name="TextBox 40"/>
          <p:cNvSpPr txBox="1"/>
          <p:nvPr/>
        </p:nvSpPr>
        <p:spPr>
          <a:xfrm>
            <a:off x="11853317" y="4974529"/>
            <a:ext cx="2461886" cy="9085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863" tIns="54863" rIns="54863" bIns="54863" numCol="1" spcCol="38100" rtlCol="0" anchor="t">
            <a:spAutoFit/>
          </a:bodyPr>
          <a:lstStyle/>
          <a:p>
            <a:pPr defTabSz="1097236" hangingPunct="0">
              <a:lnSpc>
                <a:spcPct val="90000"/>
              </a:lnSpc>
            </a:pPr>
            <a:r>
              <a:rPr lang="en-US" sz="1920" kern="0" dirty="0">
                <a:solidFill>
                  <a:srgbClr val="000000">
                    <a:lumMod val="50000"/>
                  </a:srgbClr>
                </a:solidFill>
                <a:latin typeface="Calibri"/>
                <a:cs typeface="HelvNeue Light for IBM"/>
                <a:sym typeface="HelvNeue Light for IBM"/>
              </a:rPr>
              <a:t>Open by design, preventing vendor lock-in</a:t>
            </a:r>
          </a:p>
        </p:txBody>
      </p:sp>
      <p:sp>
        <p:nvSpPr>
          <p:cNvPr id="42" name="TextBox 41"/>
          <p:cNvSpPr txBox="1"/>
          <p:nvPr/>
        </p:nvSpPr>
        <p:spPr>
          <a:xfrm>
            <a:off x="11803376" y="3330349"/>
            <a:ext cx="2545222" cy="9085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863" tIns="54863" rIns="54863" bIns="54863" numCol="1" spcCol="38100" rtlCol="0" anchor="t">
            <a:spAutoFit/>
          </a:bodyPr>
          <a:lstStyle/>
          <a:p>
            <a:pPr defTabSz="1097236" hangingPunct="0">
              <a:lnSpc>
                <a:spcPct val="90000"/>
              </a:lnSpc>
            </a:pPr>
            <a:r>
              <a:rPr lang="en-US" sz="1920" kern="0" dirty="0">
                <a:solidFill>
                  <a:srgbClr val="000000">
                    <a:lumMod val="50000"/>
                  </a:srgbClr>
                </a:solidFill>
                <a:latin typeface="Calibri"/>
                <a:cs typeface="HelvNeue Light for IBM"/>
                <a:sym typeface="HelvNeue Light for IBM"/>
              </a:rPr>
              <a:t>Enterprise grade operations, across your Hybrid IT environment</a:t>
            </a:r>
          </a:p>
        </p:txBody>
      </p:sp>
      <p:sp>
        <p:nvSpPr>
          <p:cNvPr id="43" name="TextBox 42"/>
          <p:cNvSpPr txBox="1"/>
          <p:nvPr/>
        </p:nvSpPr>
        <p:spPr>
          <a:xfrm>
            <a:off x="11803378" y="1307689"/>
            <a:ext cx="2528675" cy="11744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863" tIns="54863" rIns="54863" bIns="54863" numCol="1" spcCol="38100" rtlCol="0" anchor="t">
            <a:spAutoFit/>
          </a:bodyPr>
          <a:lstStyle/>
          <a:p>
            <a:pPr defTabSz="1097236" hangingPunct="0">
              <a:lnSpc>
                <a:spcPct val="90000"/>
              </a:lnSpc>
            </a:pPr>
            <a:r>
              <a:rPr lang="en-US" sz="1920" kern="0" dirty="0">
                <a:solidFill>
                  <a:srgbClr val="000000">
                    <a:lumMod val="50000"/>
                  </a:srgbClr>
                </a:solidFill>
                <a:latin typeface="Calibri"/>
                <a:cs typeface="HelvNeue Light for IBM"/>
                <a:sym typeface="HelvNeue Light for IBM"/>
              </a:rPr>
              <a:t>Enterprise grade services for Middleware, Data, Analytics, DevOps</a:t>
            </a:r>
          </a:p>
        </p:txBody>
      </p:sp>
      <p:pic>
        <p:nvPicPr>
          <p:cNvPr id="49" name="Picture 48"/>
          <p:cNvPicPr>
            <a:picLocks noChangeAspect="1"/>
          </p:cNvPicPr>
          <p:nvPr/>
        </p:nvPicPr>
        <p:blipFill>
          <a:blip r:embed="rId3"/>
          <a:stretch>
            <a:fillRect/>
          </a:stretch>
        </p:blipFill>
        <p:spPr>
          <a:xfrm>
            <a:off x="778773" y="1122442"/>
            <a:ext cx="10660175" cy="1817118"/>
          </a:xfrm>
          <a:prstGeom prst="rect">
            <a:avLst/>
          </a:prstGeom>
        </p:spPr>
      </p:pic>
      <p:sp>
        <p:nvSpPr>
          <p:cNvPr id="54" name="TextBox 53"/>
          <p:cNvSpPr txBox="1"/>
          <p:nvPr/>
        </p:nvSpPr>
        <p:spPr>
          <a:xfrm>
            <a:off x="579306" y="873381"/>
            <a:ext cx="5328655" cy="681234"/>
          </a:xfrm>
          <a:prstGeom prst="rect">
            <a:avLst/>
          </a:prstGeom>
        </p:spPr>
        <p:txBody>
          <a:bodyPr vert="horz" wrap="square" lIns="109728" tIns="54864" rIns="109728" bIns="54864" rtlCol="0" anchor="t" anchorCtr="0">
            <a:noAutofit/>
          </a:bodyPr>
          <a:lstStyle/>
          <a:p>
            <a:pPr defTabSz="1097280" hangingPunct="0">
              <a:lnSpc>
                <a:spcPct val="90000"/>
              </a:lnSpc>
              <a:spcBef>
                <a:spcPts val="1200"/>
              </a:spcBef>
            </a:pPr>
            <a:endParaRPr lang="en-US" sz="3000" kern="0" dirty="0">
              <a:solidFill>
                <a:srgbClr val="000000"/>
              </a:solidFill>
              <a:latin typeface="Calibri"/>
              <a:sym typeface="Calibri"/>
            </a:endParaRPr>
          </a:p>
        </p:txBody>
      </p:sp>
      <p:sp>
        <p:nvSpPr>
          <p:cNvPr id="58" name="Rectangle 57"/>
          <p:cNvSpPr/>
          <p:nvPr/>
        </p:nvSpPr>
        <p:spPr>
          <a:xfrm>
            <a:off x="3369495" y="1316240"/>
            <a:ext cx="7886702" cy="1040285"/>
          </a:xfrm>
          <a:prstGeom prst="rect">
            <a:avLst/>
          </a:prstGeom>
        </p:spPr>
        <p:txBody>
          <a:bodyPr wrap="square">
            <a:spAutoFit/>
          </a:bodyPr>
          <a:lstStyle/>
          <a:p>
            <a:pPr defTabSz="1097280" hangingPunct="0">
              <a:spcBef>
                <a:spcPts val="960"/>
              </a:spcBef>
            </a:pPr>
            <a:r>
              <a:rPr lang="en-US" sz="2160" b="1" kern="0" dirty="0">
                <a:solidFill>
                  <a:srgbClr val="000000">
                    <a:lumMod val="65000"/>
                    <a:lumOff val="35000"/>
                  </a:srgbClr>
                </a:solidFill>
                <a:latin typeface="Arial" charset="0"/>
                <a:ea typeface="Arial" charset="0"/>
                <a:cs typeface="Arial" charset="0"/>
                <a:sym typeface="Helvetica Neue"/>
              </a:rPr>
              <a:t>IBM Middleware, Data, Analytics and Developer Services</a:t>
            </a:r>
            <a:endParaRPr lang="en-US" sz="2160" kern="0" dirty="0">
              <a:solidFill>
                <a:srgbClr val="000000">
                  <a:lumMod val="65000"/>
                  <a:lumOff val="35000"/>
                </a:srgbClr>
              </a:solidFill>
              <a:latin typeface="Arial" charset="0"/>
              <a:ea typeface="Arial" charset="0"/>
              <a:cs typeface="Arial" charset="0"/>
              <a:sym typeface="Helvetica Neue"/>
            </a:endParaRPr>
          </a:p>
          <a:p>
            <a:pPr defTabSz="1097280" hangingPunct="0"/>
            <a:r>
              <a:rPr lang="en-US" sz="2000" kern="0" dirty="0">
                <a:solidFill>
                  <a:srgbClr val="000000">
                    <a:lumMod val="50000"/>
                    <a:lumOff val="50000"/>
                  </a:srgbClr>
                </a:solidFill>
                <a:latin typeface="Calibri"/>
                <a:ea typeface="Helvetica Neue Light"/>
                <a:cs typeface="Helvetica Neue Light"/>
                <a:sym typeface="Helvetica Neue Light"/>
              </a:rPr>
              <a:t>Cloud enabled middleware, messaging, databases, analytics, and cognitive services to optimize current investments while rapidly innovating</a:t>
            </a:r>
          </a:p>
        </p:txBody>
      </p:sp>
      <p:pic>
        <p:nvPicPr>
          <p:cNvPr id="59" name="Picture 58"/>
          <p:cNvPicPr>
            <a:picLocks noChangeAspect="1"/>
          </p:cNvPicPr>
          <p:nvPr/>
        </p:nvPicPr>
        <p:blipFill>
          <a:blip r:embed="rId3"/>
          <a:stretch>
            <a:fillRect/>
          </a:stretch>
        </p:blipFill>
        <p:spPr>
          <a:xfrm>
            <a:off x="778773" y="2986047"/>
            <a:ext cx="10660175" cy="1536366"/>
          </a:xfrm>
          <a:prstGeom prst="rect">
            <a:avLst/>
          </a:prstGeom>
        </p:spPr>
      </p:pic>
      <p:sp>
        <p:nvSpPr>
          <p:cNvPr id="60" name="Rectangle 59"/>
          <p:cNvSpPr/>
          <p:nvPr/>
        </p:nvSpPr>
        <p:spPr>
          <a:xfrm>
            <a:off x="3369495" y="3180581"/>
            <a:ext cx="7886702" cy="1040285"/>
          </a:xfrm>
          <a:prstGeom prst="rect">
            <a:avLst/>
          </a:prstGeom>
        </p:spPr>
        <p:txBody>
          <a:bodyPr wrap="square">
            <a:spAutoFit/>
          </a:bodyPr>
          <a:lstStyle/>
          <a:p>
            <a:pPr defTabSz="1097280" hangingPunct="0">
              <a:spcBef>
                <a:spcPts val="960"/>
              </a:spcBef>
            </a:pPr>
            <a:r>
              <a:rPr lang="en-US" sz="2160" b="1" kern="0" dirty="0">
                <a:solidFill>
                  <a:srgbClr val="000000">
                    <a:lumMod val="65000"/>
                    <a:lumOff val="35000"/>
                  </a:srgbClr>
                </a:solidFill>
                <a:latin typeface="Arial" charset="0"/>
                <a:ea typeface="Arial" charset="0"/>
                <a:cs typeface="Arial" charset="0"/>
                <a:sym typeface="Helvetica Neue"/>
              </a:rPr>
              <a:t>Core Operational Services</a:t>
            </a:r>
            <a:br>
              <a:rPr lang="en-US" sz="2000" b="1" kern="0" dirty="0">
                <a:solidFill>
                  <a:srgbClr val="000000">
                    <a:lumMod val="65000"/>
                    <a:lumOff val="35000"/>
                  </a:srgbClr>
                </a:solidFill>
                <a:latin typeface="Arial" charset="0"/>
                <a:ea typeface="Arial" charset="0"/>
                <a:cs typeface="Arial" charset="0"/>
                <a:sym typeface="Helvetica Neue"/>
              </a:rPr>
            </a:br>
            <a:r>
              <a:rPr lang="en-US" sz="2000" kern="0" dirty="0">
                <a:solidFill>
                  <a:srgbClr val="000000">
                    <a:lumMod val="50000"/>
                    <a:lumOff val="50000"/>
                  </a:srgbClr>
                </a:solidFill>
                <a:latin typeface="Calibri"/>
                <a:sym typeface="Helvetica Neue"/>
              </a:rPr>
              <a:t>Simplify Operations Management, Security, and Hybrid integration</a:t>
            </a:r>
            <a:br>
              <a:rPr lang="en-US" sz="2000" kern="0" dirty="0">
                <a:solidFill>
                  <a:srgbClr val="000000">
                    <a:lumMod val="50000"/>
                    <a:lumOff val="50000"/>
                  </a:srgbClr>
                </a:solidFill>
                <a:latin typeface="Calibri"/>
                <a:sym typeface="Helvetica Neue"/>
              </a:rPr>
            </a:br>
            <a:r>
              <a:rPr lang="en-US" sz="2000" kern="0" dirty="0">
                <a:solidFill>
                  <a:srgbClr val="000000">
                    <a:lumMod val="50000"/>
                    <a:lumOff val="50000"/>
                  </a:srgbClr>
                </a:solidFill>
                <a:latin typeface="Calibri"/>
                <a:sym typeface="Helvetica Neue"/>
              </a:rPr>
              <a:t>Provision infrastructure and apps across Multi-Cloud environments </a:t>
            </a:r>
          </a:p>
        </p:txBody>
      </p:sp>
      <p:pic>
        <p:nvPicPr>
          <p:cNvPr id="61" name="Picture 60"/>
          <p:cNvPicPr>
            <a:picLocks noChangeAspect="1"/>
          </p:cNvPicPr>
          <p:nvPr/>
        </p:nvPicPr>
        <p:blipFill>
          <a:blip r:embed="rId3"/>
          <a:stretch>
            <a:fillRect/>
          </a:stretch>
        </p:blipFill>
        <p:spPr>
          <a:xfrm>
            <a:off x="778773" y="4565940"/>
            <a:ext cx="5715001" cy="1947612"/>
          </a:xfrm>
          <a:prstGeom prst="rect">
            <a:avLst/>
          </a:prstGeom>
        </p:spPr>
      </p:pic>
      <p:sp>
        <p:nvSpPr>
          <p:cNvPr id="62" name="Rectangle 61"/>
          <p:cNvSpPr/>
          <p:nvPr/>
        </p:nvSpPr>
        <p:spPr>
          <a:xfrm>
            <a:off x="2314763" y="4690437"/>
            <a:ext cx="4073062" cy="1808700"/>
          </a:xfrm>
          <a:prstGeom prst="rect">
            <a:avLst/>
          </a:prstGeom>
        </p:spPr>
        <p:txBody>
          <a:bodyPr wrap="square">
            <a:spAutoFit/>
          </a:bodyPr>
          <a:lstStyle/>
          <a:p>
            <a:pPr defTabSz="1097280" hangingPunct="0">
              <a:spcBef>
                <a:spcPts val="960"/>
              </a:spcBef>
            </a:pPr>
            <a:r>
              <a:rPr lang="en-US" sz="2160" b="1" kern="0" dirty="0">
                <a:solidFill>
                  <a:srgbClr val="000000">
                    <a:lumMod val="65000"/>
                    <a:lumOff val="35000"/>
                  </a:srgbClr>
                </a:solidFill>
                <a:latin typeface="Arial"/>
                <a:sym typeface="Helvetica Neue"/>
              </a:rPr>
              <a:t>Kubernetes-based </a:t>
            </a:r>
            <a:br>
              <a:rPr lang="en-US" sz="2160" b="1" kern="0" dirty="0">
                <a:solidFill>
                  <a:srgbClr val="000000">
                    <a:lumMod val="65000"/>
                    <a:lumOff val="35000"/>
                  </a:srgbClr>
                </a:solidFill>
                <a:latin typeface="Arial"/>
                <a:sym typeface="Helvetica Neue"/>
              </a:rPr>
            </a:br>
            <a:r>
              <a:rPr lang="en-US" sz="2160" b="1" kern="0" dirty="0">
                <a:solidFill>
                  <a:srgbClr val="000000">
                    <a:lumMod val="65000"/>
                    <a:lumOff val="35000"/>
                  </a:srgbClr>
                </a:solidFill>
                <a:latin typeface="Arial"/>
                <a:sym typeface="Helvetica Neue"/>
              </a:rPr>
              <a:t>Container Platform</a:t>
            </a:r>
          </a:p>
          <a:p>
            <a:pPr defTabSz="1097280" hangingPunct="0">
              <a:spcBef>
                <a:spcPts val="960"/>
              </a:spcBef>
            </a:pPr>
            <a:r>
              <a:rPr lang="en-US" sz="2000" kern="0" dirty="0">
                <a:solidFill>
                  <a:srgbClr val="000000">
                    <a:lumMod val="50000"/>
                    <a:lumOff val="50000"/>
                  </a:srgbClr>
                </a:solidFill>
                <a:latin typeface="Arial"/>
                <a:cs typeface="Helvetica Neue Light"/>
                <a:sym typeface="Helvetica Neue Light"/>
              </a:rPr>
              <a:t>Industry leading container orchestration platform across private, dedicated &amp; public clouds</a:t>
            </a:r>
          </a:p>
        </p:txBody>
      </p:sp>
      <p:pic>
        <p:nvPicPr>
          <p:cNvPr id="63" name="Picture 62"/>
          <p:cNvPicPr>
            <a:picLocks noChangeAspect="1"/>
          </p:cNvPicPr>
          <p:nvPr/>
        </p:nvPicPr>
        <p:blipFill>
          <a:blip r:embed="rId3"/>
          <a:stretch>
            <a:fillRect/>
          </a:stretch>
        </p:blipFill>
        <p:spPr>
          <a:xfrm>
            <a:off x="6624902" y="4565939"/>
            <a:ext cx="4814045" cy="1946766"/>
          </a:xfrm>
          <a:prstGeom prst="rect">
            <a:avLst/>
          </a:prstGeom>
        </p:spPr>
      </p:pic>
      <p:sp>
        <p:nvSpPr>
          <p:cNvPr id="64" name="Rectangle 63"/>
          <p:cNvSpPr/>
          <p:nvPr/>
        </p:nvSpPr>
        <p:spPr>
          <a:xfrm>
            <a:off x="8563083" y="4716208"/>
            <a:ext cx="2900077" cy="1476302"/>
          </a:xfrm>
          <a:prstGeom prst="rect">
            <a:avLst/>
          </a:prstGeom>
        </p:spPr>
        <p:txBody>
          <a:bodyPr wrap="square">
            <a:spAutoFit/>
          </a:bodyPr>
          <a:lstStyle/>
          <a:p>
            <a:pPr defTabSz="1097280" hangingPunct="0">
              <a:spcBef>
                <a:spcPts val="960"/>
              </a:spcBef>
            </a:pPr>
            <a:r>
              <a:rPr lang="en-US" sz="2160" b="1" kern="0" dirty="0">
                <a:solidFill>
                  <a:srgbClr val="000000">
                    <a:lumMod val="65000"/>
                    <a:lumOff val="35000"/>
                  </a:srgbClr>
                </a:solidFill>
                <a:latin typeface="Arial"/>
                <a:sym typeface="Helvetica Neue"/>
              </a:rPr>
              <a:t>Cloud Foundry </a:t>
            </a:r>
          </a:p>
          <a:p>
            <a:pPr defTabSz="1097280" hangingPunct="0">
              <a:spcBef>
                <a:spcPts val="960"/>
              </a:spcBef>
            </a:pPr>
            <a:r>
              <a:rPr lang="en-US" sz="2000" kern="0" dirty="0">
                <a:solidFill>
                  <a:srgbClr val="000000">
                    <a:lumMod val="50000"/>
                    <a:lumOff val="50000"/>
                  </a:srgbClr>
                </a:solidFill>
                <a:latin typeface="Arial"/>
                <a:sym typeface="Helvetica Neue"/>
              </a:rPr>
              <a:t>For prescribed app development &amp; deployment</a:t>
            </a:r>
          </a:p>
        </p:txBody>
      </p:sp>
      <p:sp>
        <p:nvSpPr>
          <p:cNvPr id="65" name="Rectangle 64"/>
          <p:cNvSpPr/>
          <p:nvPr/>
        </p:nvSpPr>
        <p:spPr>
          <a:xfrm>
            <a:off x="579306" y="1055117"/>
            <a:ext cx="11036933" cy="5457588"/>
          </a:xfrm>
          <a:prstGeom prst="rect">
            <a:avLst/>
          </a:prstGeom>
          <a:noFill/>
          <a:ln w="25400" cap="flat">
            <a:solidFill>
              <a:srgbClr val="0070C0"/>
            </a:solidFill>
            <a:prstDash val="dash"/>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noAutofit/>
          </a:bodyPr>
          <a:lstStyle/>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a:p>
            <a:pPr defTabSz="1097236" hangingPunct="0">
              <a:lnSpc>
                <a:spcPct val="90000"/>
              </a:lnSpc>
            </a:pPr>
            <a:endParaRPr lang="en-US" sz="2400" kern="0" dirty="0">
              <a:solidFill>
                <a:srgbClr val="6D6E70"/>
              </a:solidFill>
              <a:latin typeface="HelvNeue Light for IBM"/>
              <a:ea typeface="HelvNeue Light for IBM"/>
              <a:cs typeface="HelvNeue Light for IBM"/>
              <a:sym typeface="HelvNeue Light for IBM"/>
            </a:endParaRPr>
          </a:p>
        </p:txBody>
      </p:sp>
      <p:pic>
        <p:nvPicPr>
          <p:cNvPr id="67" name="Picture 66"/>
          <p:cNvPicPr>
            <a:picLocks noChangeAspect="1"/>
          </p:cNvPicPr>
          <p:nvPr/>
        </p:nvPicPr>
        <p:blipFill>
          <a:blip r:embed="rId3"/>
          <a:stretch>
            <a:fillRect/>
          </a:stretch>
        </p:blipFill>
        <p:spPr>
          <a:xfrm>
            <a:off x="596020" y="6604103"/>
            <a:ext cx="11020218" cy="497962"/>
          </a:xfrm>
          <a:prstGeom prst="rect">
            <a:avLst/>
          </a:prstGeom>
        </p:spPr>
      </p:pic>
      <p:sp>
        <p:nvSpPr>
          <p:cNvPr id="69" name="Rectangle 68"/>
          <p:cNvSpPr/>
          <p:nvPr/>
        </p:nvSpPr>
        <p:spPr>
          <a:xfrm>
            <a:off x="1819912" y="6600474"/>
            <a:ext cx="3159839" cy="424732"/>
          </a:xfrm>
          <a:prstGeom prst="rect">
            <a:avLst/>
          </a:prstGeom>
        </p:spPr>
        <p:txBody>
          <a:bodyPr wrap="none">
            <a:spAutoFit/>
          </a:bodyPr>
          <a:lstStyle/>
          <a:p>
            <a:pPr defTabSz="1097280" hangingPunct="0"/>
            <a:r>
              <a:rPr lang="en-US" sz="2160" b="1" kern="0" dirty="0">
                <a:solidFill>
                  <a:srgbClr val="000000">
                    <a:lumMod val="65000"/>
                    <a:lumOff val="35000"/>
                  </a:srgbClr>
                </a:solidFill>
                <a:latin typeface="Arial" charset="0"/>
                <a:ea typeface="Arial" charset="0"/>
                <a:cs typeface="Arial" charset="0"/>
                <a:sym typeface="Helvetica Neue"/>
              </a:rPr>
              <a:t>Runs on existing IaaS:</a:t>
            </a:r>
            <a:endParaRPr lang="en-US" sz="2160" b="1" kern="0" dirty="0">
              <a:solidFill>
                <a:srgbClr val="000000">
                  <a:lumMod val="65000"/>
                  <a:lumOff val="35000"/>
                </a:srgbClr>
              </a:solidFill>
              <a:latin typeface="Arial" charset="0"/>
              <a:ea typeface="Arial" charset="0"/>
              <a:cs typeface="Arial" charset="0"/>
              <a:sym typeface="Calibri"/>
            </a:endParaRPr>
          </a:p>
        </p:txBody>
      </p:sp>
      <p:pic>
        <p:nvPicPr>
          <p:cNvPr id="74" name="Picture 73"/>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7532352" y="6579478"/>
            <a:ext cx="759629" cy="516840"/>
          </a:xfrm>
          <a:prstGeom prst="rect">
            <a:avLst/>
          </a:prstGeom>
        </p:spPr>
      </p:pic>
      <p:pic>
        <p:nvPicPr>
          <p:cNvPr id="75" name="Picture 74"/>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8564127" y="6591007"/>
            <a:ext cx="393229" cy="502985"/>
          </a:xfrm>
          <a:prstGeom prst="rect">
            <a:avLst/>
          </a:prstGeom>
        </p:spPr>
      </p:pic>
      <p:pic>
        <p:nvPicPr>
          <p:cNvPr id="76" name="Picture 75"/>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5494318" y="6778939"/>
            <a:ext cx="872380" cy="140966"/>
          </a:xfrm>
          <a:prstGeom prst="rect">
            <a:avLst/>
          </a:prstGeom>
        </p:spPr>
      </p:pic>
      <p:pic>
        <p:nvPicPr>
          <p:cNvPr id="77" name="Picture 76"/>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6626871" y="6550351"/>
            <a:ext cx="572018" cy="567048"/>
          </a:xfrm>
          <a:prstGeom prst="rect">
            <a:avLst/>
          </a:prstGeom>
        </p:spPr>
      </p:pic>
      <p:sp>
        <p:nvSpPr>
          <p:cNvPr id="78" name="TextBox 77"/>
          <p:cNvSpPr txBox="1"/>
          <p:nvPr/>
        </p:nvSpPr>
        <p:spPr>
          <a:xfrm>
            <a:off x="8889906" y="6664105"/>
            <a:ext cx="702436" cy="240066"/>
          </a:xfrm>
          <a:prstGeom prst="rect">
            <a:avLst/>
          </a:prstGeom>
          <a:noFill/>
        </p:spPr>
        <p:txBody>
          <a:bodyPr wrap="none" rtlCol="0">
            <a:spAutoFit/>
          </a:bodyPr>
          <a:lstStyle/>
          <a:p>
            <a:pPr algn="ctr" defTabSz="1097280" hangingPunct="0"/>
            <a:r>
              <a:rPr lang="en-US" sz="960" kern="0" dirty="0">
                <a:solidFill>
                  <a:srgbClr val="000000"/>
                </a:solidFill>
                <a:latin typeface="Arial"/>
                <a:sym typeface="Calibri"/>
              </a:rPr>
              <a:t>System Z</a:t>
            </a:r>
          </a:p>
        </p:txBody>
      </p:sp>
      <p:pic>
        <p:nvPicPr>
          <p:cNvPr id="86" name="Picture 85"/>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a:off x="9766800" y="6600903"/>
            <a:ext cx="286193" cy="366073"/>
          </a:xfrm>
          <a:prstGeom prst="rect">
            <a:avLst/>
          </a:prstGeom>
        </p:spPr>
      </p:pic>
      <p:sp>
        <p:nvSpPr>
          <p:cNvPr id="87" name="TextBox 86"/>
          <p:cNvSpPr txBox="1"/>
          <p:nvPr/>
        </p:nvSpPr>
        <p:spPr>
          <a:xfrm>
            <a:off x="10052687" y="6674000"/>
            <a:ext cx="712053" cy="387798"/>
          </a:xfrm>
          <a:prstGeom prst="rect">
            <a:avLst/>
          </a:prstGeom>
          <a:noFill/>
        </p:spPr>
        <p:txBody>
          <a:bodyPr wrap="none" rtlCol="0">
            <a:spAutoFit/>
          </a:bodyPr>
          <a:lstStyle/>
          <a:p>
            <a:pPr algn="ctr" defTabSz="1097280" hangingPunct="0"/>
            <a:r>
              <a:rPr lang="en-US" sz="960" kern="0" dirty="0">
                <a:solidFill>
                  <a:srgbClr val="000000"/>
                </a:solidFill>
                <a:latin typeface="Arial"/>
                <a:sym typeface="Calibri"/>
              </a:rPr>
              <a:t>IBM </a:t>
            </a:r>
            <a:br>
              <a:rPr lang="en-US" sz="960" kern="0" dirty="0">
                <a:solidFill>
                  <a:srgbClr val="000000"/>
                </a:solidFill>
                <a:latin typeface="Arial"/>
                <a:sym typeface="Calibri"/>
              </a:rPr>
            </a:br>
            <a:r>
              <a:rPr lang="en-US" sz="960" kern="0" dirty="0">
                <a:solidFill>
                  <a:srgbClr val="000000"/>
                </a:solidFill>
                <a:latin typeface="Arial"/>
                <a:sym typeface="Calibri"/>
              </a:rPr>
              <a:t>Spectrum</a:t>
            </a:r>
          </a:p>
        </p:txBody>
      </p:sp>
      <p:pic>
        <p:nvPicPr>
          <p:cNvPr id="88" name="Picture 87"/>
          <p:cNvPicPr>
            <a:picLocks noChangeAspect="1"/>
          </p:cNvPicPr>
          <p:nvPr/>
        </p:nvPicPr>
        <p:blipFill>
          <a:blip r:embed="rId3"/>
          <a:stretch>
            <a:fillRect/>
          </a:stretch>
        </p:blipFill>
        <p:spPr>
          <a:xfrm>
            <a:off x="588071" y="7152741"/>
            <a:ext cx="11020218" cy="497962"/>
          </a:xfrm>
          <a:prstGeom prst="rect">
            <a:avLst/>
          </a:prstGeom>
        </p:spPr>
      </p:pic>
      <p:sp>
        <p:nvSpPr>
          <p:cNvPr id="89" name="Rectangle 88"/>
          <p:cNvSpPr/>
          <p:nvPr/>
        </p:nvSpPr>
        <p:spPr>
          <a:xfrm>
            <a:off x="1811963" y="7180918"/>
            <a:ext cx="2988319" cy="424732"/>
          </a:xfrm>
          <a:prstGeom prst="rect">
            <a:avLst/>
          </a:prstGeom>
        </p:spPr>
        <p:txBody>
          <a:bodyPr wrap="none">
            <a:spAutoFit/>
          </a:bodyPr>
          <a:lstStyle/>
          <a:p>
            <a:pPr defTabSz="1097280" hangingPunct="0"/>
            <a:r>
              <a:rPr lang="en-US" sz="2160" b="1" kern="0" dirty="0">
                <a:solidFill>
                  <a:srgbClr val="000000">
                    <a:lumMod val="65000"/>
                    <a:lumOff val="35000"/>
                  </a:srgbClr>
                </a:solidFill>
                <a:latin typeface="Arial" charset="0"/>
                <a:ea typeface="Arial" charset="0"/>
                <a:cs typeface="Arial" charset="0"/>
                <a:sym typeface="Helvetica Neue"/>
              </a:rPr>
              <a:t>Third Party alliances:</a:t>
            </a:r>
            <a:endParaRPr lang="en-US" sz="2160" b="1" kern="0" dirty="0">
              <a:solidFill>
                <a:srgbClr val="000000">
                  <a:lumMod val="65000"/>
                  <a:lumOff val="35000"/>
                </a:srgbClr>
              </a:solidFill>
              <a:latin typeface="Arial" charset="0"/>
              <a:ea typeface="Arial" charset="0"/>
              <a:cs typeface="Arial" charset="0"/>
              <a:sym typeface="Calibri"/>
            </a:endParaRPr>
          </a:p>
        </p:txBody>
      </p:sp>
      <p:sp>
        <p:nvSpPr>
          <p:cNvPr id="90" name="Rectangle 89"/>
          <p:cNvSpPr/>
          <p:nvPr/>
        </p:nvSpPr>
        <p:spPr>
          <a:xfrm>
            <a:off x="5425021" y="7206476"/>
            <a:ext cx="4397358" cy="350865"/>
          </a:xfrm>
          <a:prstGeom prst="rect">
            <a:avLst/>
          </a:prstGeom>
        </p:spPr>
        <p:txBody>
          <a:bodyPr wrap="none">
            <a:spAutoFit/>
          </a:bodyPr>
          <a:lstStyle/>
          <a:p>
            <a:pPr defTabSz="1097280" hangingPunct="0"/>
            <a:r>
              <a:rPr lang="en-US" sz="1680" kern="0" dirty="0">
                <a:solidFill>
                  <a:srgbClr val="000000">
                    <a:lumMod val="50000"/>
                    <a:lumOff val="50000"/>
                  </a:srgbClr>
                </a:solidFill>
                <a:latin typeface="Calibri"/>
                <a:sym typeface="Helvetica Neue"/>
              </a:rPr>
              <a:t>Dell     Cisco     NetApp    Lenovo    Canonical   </a:t>
            </a:r>
            <a:r>
              <a:rPr lang="mr-IN" sz="1680" kern="0" dirty="0">
                <a:solidFill>
                  <a:srgbClr val="000000">
                    <a:lumMod val="50000"/>
                    <a:lumOff val="50000"/>
                  </a:srgbClr>
                </a:solidFill>
                <a:latin typeface="Calibri"/>
                <a:sym typeface="Helvetica Neue"/>
              </a:rPr>
              <a:t>…</a:t>
            </a:r>
            <a:r>
              <a:rPr lang="en-US" sz="1680" kern="0" dirty="0">
                <a:solidFill>
                  <a:srgbClr val="000000">
                    <a:lumMod val="50000"/>
                    <a:lumOff val="50000"/>
                  </a:srgbClr>
                </a:solidFill>
                <a:latin typeface="Calibri"/>
                <a:sym typeface="Helvetica Neue"/>
              </a:rPr>
              <a:t>  </a:t>
            </a:r>
            <a:endParaRPr lang="en-US" sz="1680" kern="0" dirty="0">
              <a:solidFill>
                <a:srgbClr val="000000"/>
              </a:solidFill>
              <a:latin typeface="Calibri"/>
              <a:sym typeface="Calibri"/>
            </a:endParaRPr>
          </a:p>
        </p:txBody>
      </p:sp>
      <p:sp>
        <p:nvSpPr>
          <p:cNvPr id="91" name="Rectangle 90"/>
          <p:cNvSpPr/>
          <p:nvPr/>
        </p:nvSpPr>
        <p:spPr>
          <a:xfrm>
            <a:off x="10848215" y="6659636"/>
            <a:ext cx="579005" cy="350865"/>
          </a:xfrm>
          <a:prstGeom prst="rect">
            <a:avLst/>
          </a:prstGeom>
        </p:spPr>
        <p:txBody>
          <a:bodyPr wrap="none">
            <a:spAutoFit/>
          </a:bodyPr>
          <a:lstStyle/>
          <a:p>
            <a:pPr defTabSz="1097280" hangingPunct="0"/>
            <a:r>
              <a:rPr lang="en-US" sz="1680" i="1" kern="0" dirty="0">
                <a:solidFill>
                  <a:srgbClr val="000000"/>
                </a:solidFill>
                <a:latin typeface="Calibri"/>
                <a:sym typeface="Helvetica Neue"/>
              </a:rPr>
              <a:t>CMS</a:t>
            </a:r>
            <a:endParaRPr lang="en-US" sz="1680" i="1" kern="0" dirty="0">
              <a:solidFill>
                <a:srgbClr val="000000"/>
              </a:solidFill>
              <a:latin typeface="Calibri"/>
              <a:sym typeface="Calibri"/>
            </a:endParaRPr>
          </a:p>
        </p:txBody>
      </p:sp>
      <p:pic>
        <p:nvPicPr>
          <p:cNvPr id="13" name="Picture 12"/>
          <p:cNvPicPr>
            <a:picLocks noChangeAspect="1"/>
          </p:cNvPicPr>
          <p:nvPr/>
        </p:nvPicPr>
        <p:blipFill>
          <a:blip r:embed="rId9"/>
          <a:stretch>
            <a:fillRect/>
          </a:stretch>
        </p:blipFill>
        <p:spPr>
          <a:xfrm>
            <a:off x="3747029" y="2285219"/>
            <a:ext cx="6873240" cy="579120"/>
          </a:xfrm>
          <a:prstGeom prst="rect">
            <a:avLst/>
          </a:prstGeom>
        </p:spPr>
      </p:pic>
      <p:pic>
        <p:nvPicPr>
          <p:cNvPr id="14" name="Picture 13"/>
          <p:cNvPicPr>
            <a:picLocks noChangeAspect="1"/>
          </p:cNvPicPr>
          <p:nvPr/>
        </p:nvPicPr>
        <p:blipFill>
          <a:blip r:embed="rId10"/>
          <a:stretch>
            <a:fillRect/>
          </a:stretch>
        </p:blipFill>
        <p:spPr>
          <a:xfrm>
            <a:off x="890983" y="1434606"/>
            <a:ext cx="2407920" cy="1280160"/>
          </a:xfrm>
          <a:prstGeom prst="rect">
            <a:avLst/>
          </a:prstGeom>
        </p:spPr>
      </p:pic>
      <p:pic>
        <p:nvPicPr>
          <p:cNvPr id="15" name="Picture 14"/>
          <p:cNvPicPr>
            <a:picLocks noChangeAspect="1"/>
          </p:cNvPicPr>
          <p:nvPr/>
        </p:nvPicPr>
        <p:blipFill>
          <a:blip r:embed="rId11"/>
          <a:stretch>
            <a:fillRect/>
          </a:stretch>
        </p:blipFill>
        <p:spPr>
          <a:xfrm>
            <a:off x="890983" y="3064056"/>
            <a:ext cx="2529840" cy="1219200"/>
          </a:xfrm>
          <a:prstGeom prst="rect">
            <a:avLst/>
          </a:prstGeom>
        </p:spPr>
      </p:pic>
      <p:pic>
        <p:nvPicPr>
          <p:cNvPr id="16" name="Picture 15"/>
          <p:cNvPicPr>
            <a:picLocks noChangeAspect="1"/>
          </p:cNvPicPr>
          <p:nvPr/>
        </p:nvPicPr>
        <p:blipFill>
          <a:blip r:embed="rId12"/>
          <a:stretch>
            <a:fillRect/>
          </a:stretch>
        </p:blipFill>
        <p:spPr>
          <a:xfrm>
            <a:off x="890983" y="4805822"/>
            <a:ext cx="1341120" cy="1310640"/>
          </a:xfrm>
          <a:prstGeom prst="rect">
            <a:avLst/>
          </a:prstGeom>
        </p:spPr>
      </p:pic>
      <p:pic>
        <p:nvPicPr>
          <p:cNvPr id="17" name="Picture 16"/>
          <p:cNvPicPr>
            <a:picLocks noChangeAspect="1"/>
          </p:cNvPicPr>
          <p:nvPr/>
        </p:nvPicPr>
        <p:blipFill>
          <a:blip r:embed="rId13"/>
          <a:stretch>
            <a:fillRect/>
          </a:stretch>
        </p:blipFill>
        <p:spPr>
          <a:xfrm>
            <a:off x="6737664" y="4851542"/>
            <a:ext cx="1706880" cy="1219200"/>
          </a:xfrm>
          <a:prstGeom prst="rect">
            <a:avLst/>
          </a:prstGeom>
        </p:spPr>
      </p:pic>
      <p:sp>
        <p:nvSpPr>
          <p:cNvPr id="35" name="Title 1">
            <a:extLst>
              <a:ext uri="{FF2B5EF4-FFF2-40B4-BE49-F238E27FC236}">
                <a16:creationId xmlns:a16="http://schemas.microsoft.com/office/drawing/2014/main" id="{E7696B70-B082-42E0-B557-2C6AE7EACCAE}"/>
              </a:ext>
            </a:extLst>
          </p:cNvPr>
          <p:cNvSpPr txBox="1">
            <a:spLocks/>
          </p:cNvSpPr>
          <p:nvPr/>
        </p:nvSpPr>
        <p:spPr>
          <a:xfrm>
            <a:off x="219571" y="202770"/>
            <a:ext cx="13064176" cy="1055048"/>
          </a:xfrm>
          <a:prstGeom prst="rect">
            <a:avLst/>
          </a:prstGeom>
        </p:spPr>
        <p:txBody>
          <a:bodyPr/>
          <a:lstStyle>
            <a:lvl1pPr algn="l" defTabSz="728758" rtl="0" eaLnBrk="1" latinLnBrk="0" hangingPunct="1">
              <a:lnSpc>
                <a:spcPct val="85000"/>
              </a:lnSpc>
              <a:spcBef>
                <a:spcPct val="0"/>
              </a:spcBef>
              <a:buNone/>
              <a:defRPr sz="4480" b="0" i="0" kern="1200">
                <a:solidFill>
                  <a:schemeClr val="accent4"/>
                </a:solidFill>
                <a:latin typeface="IBM Plex Sans Regular" charset="0"/>
                <a:ea typeface="+mj-ea"/>
                <a:cs typeface="+mj-cs"/>
              </a:defRPr>
            </a:lvl1pPr>
          </a:lstStyle>
          <a:p>
            <a:r>
              <a:rPr lang="en-US" dirty="0"/>
              <a:t>IBM Cloud Private – what is it ?</a:t>
            </a:r>
          </a:p>
        </p:txBody>
      </p:sp>
    </p:spTree>
    <p:extLst>
      <p:ext uri="{BB962C8B-B14F-4D97-AF65-F5344CB8AC3E}">
        <p14:creationId xmlns:p14="http://schemas.microsoft.com/office/powerpoint/2010/main" val="595339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128" y="1257818"/>
            <a:ext cx="12718473" cy="6414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219571" y="202770"/>
            <a:ext cx="13064176" cy="1055048"/>
          </a:xfrm>
          <a:prstGeom prst="rect">
            <a:avLst/>
          </a:prstGeom>
        </p:spPr>
        <p:txBody>
          <a:bodyPr/>
          <a:lstStyle>
            <a:lvl1pPr algn="l" defTabSz="728758" rtl="0" eaLnBrk="1" latinLnBrk="0" hangingPunct="1">
              <a:lnSpc>
                <a:spcPct val="85000"/>
              </a:lnSpc>
              <a:spcBef>
                <a:spcPct val="0"/>
              </a:spcBef>
              <a:buNone/>
              <a:defRPr sz="4480" b="0" i="0" kern="1200">
                <a:solidFill>
                  <a:schemeClr val="accent4"/>
                </a:solidFill>
                <a:latin typeface="IBM Plex Sans Regular" charset="0"/>
                <a:ea typeface="+mj-ea"/>
                <a:cs typeface="+mj-cs"/>
              </a:defRPr>
            </a:lvl1pPr>
          </a:lstStyle>
          <a:p>
            <a:r>
              <a:rPr lang="en-US" dirty="0"/>
              <a:t>IBM Cloud Private – architecture components</a:t>
            </a:r>
          </a:p>
        </p:txBody>
      </p:sp>
    </p:spTree>
    <p:extLst>
      <p:ext uri="{BB962C8B-B14F-4D97-AF65-F5344CB8AC3E}">
        <p14:creationId xmlns:p14="http://schemas.microsoft.com/office/powerpoint/2010/main" val="349016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CA76-0335-4188-9A00-D4C5874537E0}"/>
              </a:ext>
            </a:extLst>
          </p:cNvPr>
          <p:cNvSpPr>
            <a:spLocks noGrp="1"/>
          </p:cNvSpPr>
          <p:nvPr>
            <p:ph type="title"/>
          </p:nvPr>
        </p:nvSpPr>
        <p:spPr>
          <a:xfrm>
            <a:off x="468946" y="309645"/>
            <a:ext cx="13064176" cy="1055048"/>
          </a:xfrm>
        </p:spPr>
        <p:txBody>
          <a:bodyPr anchor="t" anchorCtr="0"/>
          <a:lstStyle/>
          <a:p>
            <a:r>
              <a:rPr lang="en-US" dirty="0"/>
              <a:t>User Interfaces</a:t>
            </a:r>
          </a:p>
        </p:txBody>
      </p:sp>
      <p:sp>
        <p:nvSpPr>
          <p:cNvPr id="3" name="Slide Number Placeholder 2">
            <a:extLst>
              <a:ext uri="{FF2B5EF4-FFF2-40B4-BE49-F238E27FC236}">
                <a16:creationId xmlns:a16="http://schemas.microsoft.com/office/drawing/2014/main" id="{78CC5789-FED0-4E07-BBDC-EC6399EECB5B}"/>
              </a:ext>
            </a:extLst>
          </p:cNvPr>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24</a:t>
            </a:fld>
            <a:endParaRPr lang="en-US" dirty="0">
              <a:solidFill>
                <a:srgbClr val="6D7777"/>
              </a:solidFill>
            </a:endParaRPr>
          </a:p>
        </p:txBody>
      </p:sp>
      <p:sp>
        <p:nvSpPr>
          <p:cNvPr id="4" name="Content Placeholder 3">
            <a:extLst>
              <a:ext uri="{FF2B5EF4-FFF2-40B4-BE49-F238E27FC236}">
                <a16:creationId xmlns:a16="http://schemas.microsoft.com/office/drawing/2014/main" id="{01F1C715-8671-4432-85B6-C0C832E80454}"/>
              </a:ext>
            </a:extLst>
          </p:cNvPr>
          <p:cNvSpPr>
            <a:spLocks noGrp="1"/>
          </p:cNvSpPr>
          <p:nvPr>
            <p:ph sz="quarter" idx="11"/>
          </p:nvPr>
        </p:nvSpPr>
        <p:spPr>
          <a:xfrm>
            <a:off x="468947" y="1443707"/>
            <a:ext cx="5682472" cy="6096082"/>
          </a:xfrm>
        </p:spPr>
        <p:txBody>
          <a:bodyPr/>
          <a:lstStyle/>
          <a:p>
            <a:r>
              <a:rPr lang="en-US" sz="2400" b="1" dirty="0"/>
              <a:t>Cluster Management Console:</a:t>
            </a:r>
            <a:r>
              <a:rPr lang="en-US" sz="2400" dirty="0"/>
              <a:t>  (ICP component) Use to manage, monitor, and troubleshoot your applications and cluster from a single, centralized, and secure management console.</a:t>
            </a:r>
          </a:p>
          <a:p>
            <a:r>
              <a:rPr lang="en-US" sz="2400" b="1" dirty="0"/>
              <a:t>K8s Web UI:</a:t>
            </a:r>
            <a:r>
              <a:rPr lang="en-US" sz="2400" dirty="0"/>
              <a:t>  Can use to deploy containerized applications to a Kubernetes cluster, troubleshoot your containerized application, and manage the cluster itself along with its attendant resources.</a:t>
            </a:r>
          </a:p>
          <a:p>
            <a:r>
              <a:rPr lang="en-US" sz="2400" b="1" dirty="0" err="1"/>
              <a:t>kubectl</a:t>
            </a:r>
            <a:r>
              <a:rPr lang="en-US" sz="2400" b="1" dirty="0"/>
              <a:t>:</a:t>
            </a:r>
            <a:r>
              <a:rPr lang="en-US" sz="2400" dirty="0"/>
              <a:t>  A command-line interface for running commands against Kubernetes clusters. </a:t>
            </a:r>
          </a:p>
        </p:txBody>
      </p:sp>
      <p:pic>
        <p:nvPicPr>
          <p:cNvPr id="6148" name="Picture 4" descr="Image result for kubernetes web u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1419" y="3361121"/>
            <a:ext cx="3381780" cy="239274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Image result for Kubect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6207" y="5767282"/>
            <a:ext cx="4316915" cy="2104496"/>
          </a:xfrm>
          <a:prstGeom prst="rect">
            <a:avLst/>
          </a:prstGeom>
          <a:noFill/>
          <a:extLst>
            <a:ext uri="{909E8E84-426E-40DD-AFC4-6F175D3DCCD1}">
              <a14:hiddenFill xmlns:a14="http://schemas.microsoft.com/office/drawing/2010/main">
                <a:solidFill>
                  <a:srgbClr val="FFFFFF"/>
                </a:solidFill>
              </a14:hiddenFill>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0970" y="183915"/>
            <a:ext cx="5114505" cy="2962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0179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CA76-0335-4188-9A00-D4C5874537E0}"/>
              </a:ext>
            </a:extLst>
          </p:cNvPr>
          <p:cNvSpPr>
            <a:spLocks noGrp="1"/>
          </p:cNvSpPr>
          <p:nvPr>
            <p:ph type="title"/>
          </p:nvPr>
        </p:nvSpPr>
        <p:spPr>
          <a:xfrm>
            <a:off x="468946" y="309645"/>
            <a:ext cx="13064176" cy="1055048"/>
          </a:xfrm>
        </p:spPr>
        <p:txBody>
          <a:bodyPr anchor="t" anchorCtr="0"/>
          <a:lstStyle/>
          <a:p>
            <a:r>
              <a:rPr lang="en-US" dirty="0"/>
              <a:t>Images and Registries</a:t>
            </a:r>
          </a:p>
        </p:txBody>
      </p:sp>
      <p:sp>
        <p:nvSpPr>
          <p:cNvPr id="3" name="Slide Number Placeholder 2">
            <a:extLst>
              <a:ext uri="{FF2B5EF4-FFF2-40B4-BE49-F238E27FC236}">
                <a16:creationId xmlns:a16="http://schemas.microsoft.com/office/drawing/2014/main" id="{78CC5789-FED0-4E07-BBDC-EC6399EECB5B}"/>
              </a:ext>
            </a:extLst>
          </p:cNvPr>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25</a:t>
            </a:fld>
            <a:endParaRPr lang="en-US" dirty="0">
              <a:solidFill>
                <a:srgbClr val="6D7777"/>
              </a:solidFill>
            </a:endParaRPr>
          </a:p>
        </p:txBody>
      </p:sp>
      <p:sp>
        <p:nvSpPr>
          <p:cNvPr id="4" name="Content Placeholder 3">
            <a:extLst>
              <a:ext uri="{FF2B5EF4-FFF2-40B4-BE49-F238E27FC236}">
                <a16:creationId xmlns:a16="http://schemas.microsoft.com/office/drawing/2014/main" id="{01F1C715-8671-4432-85B6-C0C832E80454}"/>
              </a:ext>
            </a:extLst>
          </p:cNvPr>
          <p:cNvSpPr>
            <a:spLocks noGrp="1"/>
          </p:cNvSpPr>
          <p:nvPr>
            <p:ph sz="quarter" idx="11"/>
          </p:nvPr>
        </p:nvSpPr>
        <p:spPr>
          <a:xfrm>
            <a:off x="468946" y="1443707"/>
            <a:ext cx="4233683" cy="6096082"/>
          </a:xfrm>
        </p:spPr>
        <p:txBody>
          <a:bodyPr/>
          <a:lstStyle/>
          <a:p>
            <a:pPr marL="342900" indent="-342900">
              <a:buFont typeface="Arial" charset="0"/>
              <a:buChar char="•"/>
            </a:pPr>
            <a:r>
              <a:rPr lang="en-US" sz="2400" dirty="0"/>
              <a:t>You create a Docker image and push it to a registry before referring to it in a Kubernetes pod</a:t>
            </a:r>
          </a:p>
          <a:p>
            <a:pPr marL="342900" indent="-342900">
              <a:buFont typeface="Arial" charset="0"/>
              <a:buChar char="•"/>
            </a:pPr>
            <a:r>
              <a:rPr lang="en-US" sz="2400" dirty="0"/>
              <a:t>There will likely be many registries used in your deployment</a:t>
            </a:r>
          </a:p>
          <a:p>
            <a:endParaRPr lang="en-US" sz="2400" dirty="0"/>
          </a:p>
        </p:txBody>
      </p:sp>
      <p:pic>
        <p:nvPicPr>
          <p:cNvPr id="2050" name="Picture 2" descr="Image result for docker regist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4790" y="2235818"/>
            <a:ext cx="10265679" cy="5426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119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Storage in </a:t>
            </a:r>
            <a:r>
              <a:rPr lang="en-US" dirty="0" err="1"/>
              <a:t>ICp</a:t>
            </a:r>
            <a:endParaRPr lang="en-US" dirty="0"/>
          </a:p>
        </p:txBody>
      </p:sp>
    </p:spTree>
    <p:extLst>
      <p:ext uri="{BB962C8B-B14F-4D97-AF65-F5344CB8AC3E}">
        <p14:creationId xmlns:p14="http://schemas.microsoft.com/office/powerpoint/2010/main" val="142452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CA76-0335-4188-9A00-D4C5874537E0}"/>
              </a:ext>
            </a:extLst>
          </p:cNvPr>
          <p:cNvSpPr>
            <a:spLocks noGrp="1"/>
          </p:cNvSpPr>
          <p:nvPr>
            <p:ph type="title"/>
          </p:nvPr>
        </p:nvSpPr>
        <p:spPr>
          <a:xfrm>
            <a:off x="468946" y="309645"/>
            <a:ext cx="13064176" cy="1055048"/>
          </a:xfrm>
        </p:spPr>
        <p:txBody>
          <a:bodyPr anchor="t" anchorCtr="0"/>
          <a:lstStyle/>
          <a:p>
            <a:r>
              <a:rPr lang="en-US" dirty="0"/>
              <a:t>Persistent storage components (1 of 2)</a:t>
            </a:r>
          </a:p>
        </p:txBody>
      </p:sp>
      <p:sp>
        <p:nvSpPr>
          <p:cNvPr id="3" name="Slide Number Placeholder 2">
            <a:extLst>
              <a:ext uri="{FF2B5EF4-FFF2-40B4-BE49-F238E27FC236}">
                <a16:creationId xmlns:a16="http://schemas.microsoft.com/office/drawing/2014/main" id="{78CC5789-FED0-4E07-BBDC-EC6399EECB5B}"/>
              </a:ext>
            </a:extLst>
          </p:cNvPr>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27</a:t>
            </a:fld>
            <a:endParaRPr lang="en-US" dirty="0">
              <a:solidFill>
                <a:srgbClr val="6D7777"/>
              </a:solidFill>
            </a:endParaRPr>
          </a:p>
        </p:txBody>
      </p:sp>
      <p:sp>
        <p:nvSpPr>
          <p:cNvPr id="4" name="Content Placeholder 3">
            <a:extLst>
              <a:ext uri="{FF2B5EF4-FFF2-40B4-BE49-F238E27FC236}">
                <a16:creationId xmlns:a16="http://schemas.microsoft.com/office/drawing/2014/main" id="{01F1C715-8671-4432-85B6-C0C832E80454}"/>
              </a:ext>
            </a:extLst>
          </p:cNvPr>
          <p:cNvSpPr>
            <a:spLocks noGrp="1"/>
          </p:cNvSpPr>
          <p:nvPr>
            <p:ph sz="quarter" idx="11"/>
          </p:nvPr>
        </p:nvSpPr>
        <p:spPr>
          <a:xfrm>
            <a:off x="468946" y="1443707"/>
            <a:ext cx="12760166" cy="6096082"/>
          </a:xfrm>
        </p:spPr>
        <p:txBody>
          <a:bodyPr/>
          <a:lstStyle/>
          <a:p>
            <a:r>
              <a:rPr lang="en-US" dirty="0"/>
              <a:t>Traditionally Containers:  stateless, ephemeral in nature</a:t>
            </a:r>
          </a:p>
          <a:p>
            <a:pPr lvl="1"/>
            <a:r>
              <a:rPr lang="en-US" dirty="0"/>
              <a:t>Storage exists within the container</a:t>
            </a:r>
          </a:p>
          <a:p>
            <a:pPr lvl="1"/>
            <a:r>
              <a:rPr lang="en-US" dirty="0"/>
              <a:t>The container goes away and so goes the storage</a:t>
            </a:r>
          </a:p>
          <a:p>
            <a:r>
              <a:rPr lang="en-US" dirty="0"/>
              <a:t>Some applications desire state and thus persistent storage:</a:t>
            </a:r>
          </a:p>
          <a:p>
            <a:pPr lvl="1"/>
            <a:r>
              <a:rPr lang="en-US" dirty="0"/>
              <a:t>Specific aspects of configuration</a:t>
            </a:r>
          </a:p>
          <a:p>
            <a:pPr lvl="1"/>
            <a:r>
              <a:rPr lang="en-US" dirty="0"/>
              <a:t>Database (structured and unstructured)</a:t>
            </a:r>
          </a:p>
          <a:p>
            <a:pPr lvl="1"/>
            <a:r>
              <a:rPr lang="en-US" dirty="0"/>
              <a:t>Application data (website definitions, etc.)</a:t>
            </a:r>
          </a:p>
          <a:p>
            <a:r>
              <a:rPr lang="en-US" dirty="0"/>
              <a:t>Storage must be universally accessible across the K8s environment</a:t>
            </a:r>
          </a:p>
        </p:txBody>
      </p:sp>
    </p:spTree>
    <p:extLst>
      <p:ext uri="{BB962C8B-B14F-4D97-AF65-F5344CB8AC3E}">
        <p14:creationId xmlns:p14="http://schemas.microsoft.com/office/powerpoint/2010/main" val="2453482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3CA76-0335-4188-9A00-D4C5874537E0}"/>
              </a:ext>
            </a:extLst>
          </p:cNvPr>
          <p:cNvSpPr>
            <a:spLocks noGrp="1"/>
          </p:cNvSpPr>
          <p:nvPr>
            <p:ph type="title"/>
          </p:nvPr>
        </p:nvSpPr>
        <p:spPr>
          <a:xfrm>
            <a:off x="468946" y="309645"/>
            <a:ext cx="13064176" cy="1055048"/>
          </a:xfrm>
        </p:spPr>
        <p:txBody>
          <a:bodyPr anchor="t" anchorCtr="0"/>
          <a:lstStyle/>
          <a:p>
            <a:r>
              <a:rPr lang="en-US" dirty="0"/>
              <a:t>Persistent storage components (2 of 2)</a:t>
            </a:r>
          </a:p>
        </p:txBody>
      </p:sp>
      <p:sp>
        <p:nvSpPr>
          <p:cNvPr id="3" name="Slide Number Placeholder 2">
            <a:extLst>
              <a:ext uri="{FF2B5EF4-FFF2-40B4-BE49-F238E27FC236}">
                <a16:creationId xmlns:a16="http://schemas.microsoft.com/office/drawing/2014/main" id="{78CC5789-FED0-4E07-BBDC-EC6399EECB5B}"/>
              </a:ext>
            </a:extLst>
          </p:cNvPr>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28</a:t>
            </a:fld>
            <a:endParaRPr lang="en-US" dirty="0">
              <a:solidFill>
                <a:srgbClr val="6D7777"/>
              </a:solidFill>
            </a:endParaRPr>
          </a:p>
        </p:txBody>
      </p:sp>
      <p:sp>
        <p:nvSpPr>
          <p:cNvPr id="4" name="Content Placeholder 3">
            <a:extLst>
              <a:ext uri="{FF2B5EF4-FFF2-40B4-BE49-F238E27FC236}">
                <a16:creationId xmlns:a16="http://schemas.microsoft.com/office/drawing/2014/main" id="{01F1C715-8671-4432-85B6-C0C832E80454}"/>
              </a:ext>
            </a:extLst>
          </p:cNvPr>
          <p:cNvSpPr>
            <a:spLocks noGrp="1"/>
          </p:cNvSpPr>
          <p:nvPr>
            <p:ph sz="quarter" idx="11"/>
          </p:nvPr>
        </p:nvSpPr>
        <p:spPr>
          <a:xfrm>
            <a:off x="468946" y="1443707"/>
            <a:ext cx="12760166" cy="6096082"/>
          </a:xfrm>
        </p:spPr>
        <p:txBody>
          <a:bodyPr/>
          <a:lstStyle/>
          <a:p>
            <a:r>
              <a:rPr lang="en-US" sz="2800" b="1" dirty="0"/>
              <a:t>ICP Persistent Storage Support: </a:t>
            </a:r>
            <a:r>
              <a:rPr lang="en-US" sz="2800" dirty="0" err="1"/>
              <a:t>HostPath</a:t>
            </a:r>
            <a:r>
              <a:rPr lang="en-US" sz="2800" dirty="0"/>
              <a:t>, NFS, </a:t>
            </a:r>
            <a:r>
              <a:rPr lang="en-US" sz="2800" dirty="0" err="1"/>
              <a:t>GlusterFS</a:t>
            </a:r>
            <a:r>
              <a:rPr lang="en-US" sz="2800" dirty="0"/>
              <a:t>, </a:t>
            </a:r>
            <a:r>
              <a:rPr lang="en-US" sz="2800" dirty="0" err="1"/>
              <a:t>vSphereVolume</a:t>
            </a:r>
            <a:endParaRPr lang="en-US" sz="2800" dirty="0"/>
          </a:p>
          <a:p>
            <a:r>
              <a:rPr lang="en-US" sz="2400" dirty="0"/>
              <a:t>Note: Reclaim policy and access modes and behaviors can vary</a:t>
            </a:r>
          </a:p>
          <a:p>
            <a:r>
              <a:rPr lang="en-US" sz="2800" b="1" dirty="0"/>
              <a:t>Access Modes:</a:t>
            </a:r>
          </a:p>
          <a:p>
            <a:pPr marL="457200" indent="-457200">
              <a:buFont typeface="Arial" panose="020B0604020202020204" pitchFamily="34" charset="0"/>
              <a:buChar char="•"/>
            </a:pPr>
            <a:r>
              <a:rPr lang="en-US" sz="2800" dirty="0" err="1"/>
              <a:t>ReadWriteOnce</a:t>
            </a:r>
            <a:r>
              <a:rPr lang="en-US" sz="2800" dirty="0"/>
              <a:t> – the volume can be mounted as read-write by a single node</a:t>
            </a:r>
          </a:p>
          <a:p>
            <a:pPr marL="457200" indent="-457200">
              <a:buFont typeface="Arial" panose="020B0604020202020204" pitchFamily="34" charset="0"/>
              <a:buChar char="•"/>
            </a:pPr>
            <a:r>
              <a:rPr lang="en-US" sz="2800" dirty="0" err="1"/>
              <a:t>ReadOnlyMany</a:t>
            </a:r>
            <a:r>
              <a:rPr lang="en-US" sz="2800" dirty="0"/>
              <a:t> – the volume can be mounted read-only by many nodes</a:t>
            </a:r>
          </a:p>
          <a:p>
            <a:pPr marL="457200" indent="-457200">
              <a:buFont typeface="Arial" panose="020B0604020202020204" pitchFamily="34" charset="0"/>
              <a:buChar char="•"/>
            </a:pPr>
            <a:r>
              <a:rPr lang="en-US" sz="2800" dirty="0" err="1"/>
              <a:t>ReadWriteMany</a:t>
            </a:r>
            <a:r>
              <a:rPr lang="en-US" sz="2800" dirty="0"/>
              <a:t> – the volume can be mounted as read-write by many nodes</a:t>
            </a:r>
          </a:p>
          <a:p>
            <a:endParaRPr lang="en-US" sz="2800" dirty="0"/>
          </a:p>
        </p:txBody>
      </p:sp>
    </p:spTree>
    <p:extLst>
      <p:ext uri="{BB962C8B-B14F-4D97-AF65-F5344CB8AC3E}">
        <p14:creationId xmlns:p14="http://schemas.microsoft.com/office/powerpoint/2010/main" val="1550415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Volumes, persistent and temporary</a:t>
            </a:r>
          </a:p>
        </p:txBody>
      </p:sp>
      <p:sp>
        <p:nvSpPr>
          <p:cNvPr id="3" name="Content Placeholder 2"/>
          <p:cNvSpPr>
            <a:spLocks noGrp="1"/>
          </p:cNvSpPr>
          <p:nvPr>
            <p:ph sz="quarter" idx="11"/>
          </p:nvPr>
        </p:nvSpPr>
        <p:spPr>
          <a:xfrm>
            <a:off x="468946" y="1443707"/>
            <a:ext cx="6831967" cy="6096082"/>
          </a:xfrm>
        </p:spPr>
        <p:txBody>
          <a:bodyPr/>
          <a:lstStyle/>
          <a:p>
            <a:pPr marL="457200" indent="-457200">
              <a:spcAft>
                <a:spcPts val="600"/>
              </a:spcAft>
              <a:buFont typeface="Arial" charset="0"/>
              <a:buChar char="•"/>
            </a:pPr>
            <a:r>
              <a:rPr lang="en-US" sz="2800" dirty="0"/>
              <a:t>A container file system only lives as long as the container does.  When a container terminates, any data stored within the container is lost.</a:t>
            </a:r>
          </a:p>
          <a:p>
            <a:pPr marL="457200" indent="-457200">
              <a:spcAft>
                <a:spcPts val="600"/>
              </a:spcAft>
              <a:buFont typeface="Arial" charset="0"/>
              <a:buChar char="•"/>
            </a:pPr>
            <a:r>
              <a:rPr lang="en-US" sz="2800" dirty="0"/>
              <a:t>You must create a volume if the container needs persistent storage</a:t>
            </a:r>
          </a:p>
          <a:p>
            <a:pPr marL="457200" indent="-457200">
              <a:spcAft>
                <a:spcPts val="600"/>
              </a:spcAft>
              <a:buFont typeface="Arial" charset="0"/>
              <a:buChar char="•"/>
            </a:pPr>
            <a:r>
              <a:rPr lang="en-US" sz="2800" dirty="0"/>
              <a:t>Various types of data can be mounted as volume (e.g. Configmaps, Secrets, HostPath, ServiceAccount, etc.)</a:t>
            </a:r>
          </a:p>
          <a:p>
            <a:pPr marL="457200" indent="-457200">
              <a:spcAft>
                <a:spcPts val="600"/>
              </a:spcAft>
              <a:buFont typeface="Arial" charset="0"/>
              <a:buChar char="•"/>
            </a:pPr>
            <a:r>
              <a:rPr lang="en-US" sz="2800" dirty="0"/>
              <a:t>You can create several types of persistent storage</a:t>
            </a:r>
          </a:p>
        </p:txBody>
      </p:sp>
      <p:sp>
        <p:nvSpPr>
          <p:cNvPr id="5" name="TextBox 4"/>
          <p:cNvSpPr txBox="1"/>
          <p:nvPr/>
        </p:nvSpPr>
        <p:spPr>
          <a:xfrm>
            <a:off x="7692136" y="1865698"/>
            <a:ext cx="6071990" cy="4918269"/>
          </a:xfrm>
          <a:prstGeom prst="rect">
            <a:avLst/>
          </a:prstGeom>
          <a:noFill/>
          <a:ln>
            <a:solidFill>
              <a:schemeClr val="accent1"/>
            </a:solidFill>
          </a:ln>
        </p:spPr>
        <p:txBody>
          <a:bodyPr wrap="square" rtlCol="0">
            <a:spAutoFit/>
          </a:bodyPr>
          <a:lstStyle/>
          <a:p>
            <a:r>
              <a:rPr lang="en-US" sz="2240" dirty="0"/>
              <a:t>apiVersion: v1</a:t>
            </a:r>
          </a:p>
          <a:p>
            <a:r>
              <a:rPr lang="en-US" sz="2240" dirty="0"/>
              <a:t>kind: Pod</a:t>
            </a:r>
          </a:p>
          <a:p>
            <a:r>
              <a:rPr lang="en-US" sz="2240" dirty="0"/>
              <a:t>metadata:</a:t>
            </a:r>
          </a:p>
          <a:p>
            <a:r>
              <a:rPr lang="en-US" sz="2240" dirty="0"/>
              <a:t>  name: redis</a:t>
            </a:r>
          </a:p>
          <a:p>
            <a:r>
              <a:rPr lang="en-US" sz="2240" dirty="0"/>
              <a:t>spec:</a:t>
            </a:r>
          </a:p>
          <a:p>
            <a:r>
              <a:rPr lang="en-US" sz="2240" dirty="0"/>
              <a:t>  containers:</a:t>
            </a:r>
          </a:p>
          <a:p>
            <a:r>
              <a:rPr lang="en-US" sz="2240" dirty="0"/>
              <a:t>  - name: redis</a:t>
            </a:r>
          </a:p>
          <a:p>
            <a:r>
              <a:rPr lang="en-US" sz="2240" dirty="0"/>
              <a:t>    image: redis</a:t>
            </a:r>
          </a:p>
          <a:p>
            <a:r>
              <a:rPr lang="en-US" sz="2240" dirty="0"/>
              <a:t>    </a:t>
            </a:r>
            <a:r>
              <a:rPr lang="en-US" sz="2240" dirty="0">
                <a:solidFill>
                  <a:srgbClr val="FF0000"/>
                </a:solidFill>
              </a:rPr>
              <a:t>volumeMounts:</a:t>
            </a:r>
          </a:p>
          <a:p>
            <a:r>
              <a:rPr lang="en-US" sz="2240" dirty="0">
                <a:solidFill>
                  <a:srgbClr val="FF0000"/>
                </a:solidFill>
              </a:rPr>
              <a:t>    - name: redis-persistent-storage</a:t>
            </a:r>
          </a:p>
          <a:p>
            <a:r>
              <a:rPr lang="en-US" sz="2240" dirty="0">
                <a:solidFill>
                  <a:srgbClr val="FF0000"/>
                </a:solidFill>
              </a:rPr>
              <a:t>      mountPath: /data/redis</a:t>
            </a:r>
          </a:p>
          <a:p>
            <a:r>
              <a:rPr lang="en-US" sz="2240" dirty="0">
                <a:solidFill>
                  <a:srgbClr val="FF0000"/>
                </a:solidFill>
              </a:rPr>
              <a:t>  volumes:</a:t>
            </a:r>
          </a:p>
          <a:p>
            <a:r>
              <a:rPr lang="en-US" sz="2240" dirty="0">
                <a:solidFill>
                  <a:srgbClr val="FF0000"/>
                </a:solidFill>
              </a:rPr>
              <a:t>  - name: redis-persistent-storage</a:t>
            </a:r>
          </a:p>
          <a:p>
            <a:r>
              <a:rPr lang="en-US" sz="2240" dirty="0">
                <a:solidFill>
                  <a:srgbClr val="FF0000"/>
                </a:solidFill>
              </a:rPr>
              <a:t>    emptyDir: {}</a:t>
            </a:r>
          </a:p>
        </p:txBody>
      </p:sp>
      <p:sp>
        <p:nvSpPr>
          <p:cNvPr id="6" name="Slide Number Placeholder 5"/>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29</a:t>
            </a:fld>
            <a:endParaRPr lang="en-US" dirty="0">
              <a:solidFill>
                <a:srgbClr val="6D7777"/>
              </a:solidFill>
            </a:endParaRPr>
          </a:p>
        </p:txBody>
      </p:sp>
    </p:spTree>
    <p:extLst>
      <p:ext uri="{BB962C8B-B14F-4D97-AF65-F5344CB8AC3E}">
        <p14:creationId xmlns:p14="http://schemas.microsoft.com/office/powerpoint/2010/main" val="211695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549862-13E2-C34D-815E-8545BD36FC59}" type="slidenum">
              <a:rPr lang="en-US" smtClean="0">
                <a:solidFill>
                  <a:srgbClr val="6D7777"/>
                </a:solidFill>
              </a:rPr>
              <a:pPr/>
              <a:t>3</a:t>
            </a:fld>
            <a:endParaRPr lang="en-US" dirty="0">
              <a:solidFill>
                <a:srgbClr val="6D7777"/>
              </a:solidFill>
            </a:endParaRPr>
          </a:p>
        </p:txBody>
      </p:sp>
      <p:sp>
        <p:nvSpPr>
          <p:cNvPr id="3" name="Title 2"/>
          <p:cNvSpPr>
            <a:spLocks noGrp="1"/>
          </p:cNvSpPr>
          <p:nvPr>
            <p:ph type="ctrTitle"/>
          </p:nvPr>
        </p:nvSpPr>
        <p:spPr/>
        <p:txBody>
          <a:bodyPr/>
          <a:lstStyle/>
          <a:p>
            <a:r>
              <a:rPr lang="en-US" dirty="0"/>
              <a:t>Docker - recap</a:t>
            </a:r>
          </a:p>
        </p:txBody>
      </p:sp>
      <p:sp>
        <p:nvSpPr>
          <p:cNvPr id="4" name="Subtitle 3"/>
          <p:cNvSpPr>
            <a:spLocks noGrp="1"/>
          </p:cNvSpPr>
          <p:nvPr>
            <p:ph type="subTitle" idx="1"/>
          </p:nvPr>
        </p:nvSpPr>
        <p:spPr/>
        <p:txBody>
          <a:bodyPr/>
          <a:lstStyle/>
          <a:p>
            <a:endParaRPr lang="en-US" sz="2400" dirty="0"/>
          </a:p>
        </p:txBody>
      </p:sp>
    </p:spTree>
    <p:extLst>
      <p:ext uri="{BB962C8B-B14F-4D97-AF65-F5344CB8AC3E}">
        <p14:creationId xmlns:p14="http://schemas.microsoft.com/office/powerpoint/2010/main" val="20841156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549862-13E2-C34D-815E-8545BD36FC59}" type="slidenum">
              <a:rPr lang="en-US" smtClean="0">
                <a:solidFill>
                  <a:srgbClr val="6D7777"/>
                </a:solidFill>
              </a:rPr>
              <a:pPr/>
              <a:t>30</a:t>
            </a:fld>
            <a:endParaRPr lang="en-US" dirty="0">
              <a:solidFill>
                <a:srgbClr val="6D7777"/>
              </a:solidFill>
            </a:endParaRPr>
          </a:p>
        </p:txBody>
      </p:sp>
      <p:sp>
        <p:nvSpPr>
          <p:cNvPr id="3" name="Title 2"/>
          <p:cNvSpPr>
            <a:spLocks noGrp="1"/>
          </p:cNvSpPr>
          <p:nvPr>
            <p:ph type="ctrTitle"/>
          </p:nvPr>
        </p:nvSpPr>
        <p:spPr/>
        <p:txBody>
          <a:bodyPr/>
          <a:lstStyle/>
          <a:p>
            <a:r>
              <a:rPr lang="en-US" dirty="0"/>
              <a:t>CI/CD - what the hell does it mean ? </a:t>
            </a:r>
          </a:p>
        </p:txBody>
      </p:sp>
      <p:sp>
        <p:nvSpPr>
          <p:cNvPr id="4" name="Subtitle 3"/>
          <p:cNvSpPr>
            <a:spLocks noGrp="1"/>
          </p:cNvSpPr>
          <p:nvPr>
            <p:ph type="subTitle" idx="1"/>
          </p:nvPr>
        </p:nvSpPr>
        <p:spPr/>
        <p:txBody>
          <a:bodyPr/>
          <a:lstStyle/>
          <a:p>
            <a:endParaRPr lang="en-US" sz="2400" dirty="0"/>
          </a:p>
        </p:txBody>
      </p:sp>
    </p:spTree>
    <p:extLst>
      <p:ext uri="{BB962C8B-B14F-4D97-AF65-F5344CB8AC3E}">
        <p14:creationId xmlns:p14="http://schemas.microsoft.com/office/powerpoint/2010/main" val="2678423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7298-269F-438A-B364-695A18897EEA}"/>
              </a:ext>
            </a:extLst>
          </p:cNvPr>
          <p:cNvSpPr>
            <a:spLocks noGrp="1"/>
          </p:cNvSpPr>
          <p:nvPr>
            <p:ph type="title"/>
          </p:nvPr>
        </p:nvSpPr>
        <p:spPr/>
        <p:txBody>
          <a:bodyPr/>
          <a:lstStyle/>
          <a:p>
            <a:r>
              <a:rPr lang="en-US" dirty="0"/>
              <a:t>Definitions</a:t>
            </a:r>
          </a:p>
        </p:txBody>
      </p:sp>
      <p:sp>
        <p:nvSpPr>
          <p:cNvPr id="3" name="Slide Number Placeholder 2">
            <a:extLst>
              <a:ext uri="{FF2B5EF4-FFF2-40B4-BE49-F238E27FC236}">
                <a16:creationId xmlns:a16="http://schemas.microsoft.com/office/drawing/2014/main" id="{23973F4C-7557-428F-8903-766BE3560918}"/>
              </a:ext>
            </a:extLst>
          </p:cNvPr>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31</a:t>
            </a:fld>
            <a:endParaRPr lang="en-US">
              <a:solidFill>
                <a:srgbClr val="6D7777"/>
              </a:solidFill>
            </a:endParaRPr>
          </a:p>
        </p:txBody>
      </p:sp>
      <p:sp>
        <p:nvSpPr>
          <p:cNvPr id="4" name="Content Placeholder 3">
            <a:extLst>
              <a:ext uri="{FF2B5EF4-FFF2-40B4-BE49-F238E27FC236}">
                <a16:creationId xmlns:a16="http://schemas.microsoft.com/office/drawing/2014/main" id="{1D20D80C-B93C-463A-B80B-910609E35335}"/>
              </a:ext>
            </a:extLst>
          </p:cNvPr>
          <p:cNvSpPr>
            <a:spLocks noGrp="1"/>
          </p:cNvSpPr>
          <p:nvPr>
            <p:ph sz="quarter" idx="11"/>
          </p:nvPr>
        </p:nvSpPr>
        <p:spPr/>
        <p:txBody>
          <a:bodyPr/>
          <a:lstStyle/>
          <a:p>
            <a:pPr marL="457200" indent="-457200">
              <a:buFont typeface="Arial" panose="020B0604020202020204" pitchFamily="34" charset="0"/>
              <a:buChar char="•"/>
            </a:pPr>
            <a:r>
              <a:rPr lang="en-US" dirty="0"/>
              <a:t>CI is Continuous Integration (Build/Ship)</a:t>
            </a:r>
          </a:p>
          <a:p>
            <a:pPr marL="1092437" lvl="1" indent="-457200">
              <a:buFont typeface="Arial" panose="020B0604020202020204" pitchFamily="34" charset="0"/>
              <a:buChar char="•"/>
            </a:pPr>
            <a:r>
              <a:rPr lang="en-US" dirty="0"/>
              <a:t>Builds, unit tests, integration tests, performance tests, …</a:t>
            </a:r>
          </a:p>
          <a:p>
            <a:pPr marL="457200" indent="-457200">
              <a:buFont typeface="Arial" panose="020B0604020202020204" pitchFamily="34" charset="0"/>
              <a:buChar char="•"/>
            </a:pPr>
            <a:r>
              <a:rPr lang="en-US" dirty="0"/>
              <a:t>CD is Continuous Deployment (Run)</a:t>
            </a:r>
          </a:p>
          <a:p>
            <a:pPr marL="1092437" lvl="1" indent="-457200">
              <a:buFont typeface="Arial" panose="020B0604020202020204" pitchFamily="34" charset="0"/>
              <a:buChar char="•"/>
            </a:pPr>
            <a:r>
              <a:rPr lang="en-US" dirty="0"/>
              <a:t>Deploying and maintaining pre production and production environment</a:t>
            </a:r>
          </a:p>
          <a:p>
            <a:pPr marL="457200" indent="-457200">
              <a:buFont typeface="Arial" panose="020B0604020202020204" pitchFamily="34" charset="0"/>
              <a:buChar char="•"/>
            </a:pPr>
            <a:r>
              <a:rPr lang="en-US" dirty="0"/>
              <a:t>CI is Dev, CD is Ops, so CI&amp;D is DevOps (Build/Ship/Run)</a:t>
            </a:r>
          </a:p>
        </p:txBody>
      </p:sp>
    </p:spTree>
    <p:extLst>
      <p:ext uri="{BB962C8B-B14F-4D97-AF65-F5344CB8AC3E}">
        <p14:creationId xmlns:p14="http://schemas.microsoft.com/office/powerpoint/2010/main" val="4027279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ICP Continuous Integration (</a:t>
            </a:r>
            <a:r>
              <a:rPr lang="en-US" b="1" dirty="0"/>
              <a:t>Build/Ship</a:t>
            </a:r>
            <a:r>
              <a:rPr lang="en-US" dirty="0"/>
              <a:t>/Run)</a:t>
            </a:r>
          </a:p>
        </p:txBody>
      </p:sp>
      <p:sp>
        <p:nvSpPr>
          <p:cNvPr id="3" name="Slide Number Placeholder 2"/>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32</a:t>
            </a:fld>
            <a:endParaRPr lang="en-US">
              <a:solidFill>
                <a:srgbClr val="6D7777"/>
              </a:solidFill>
            </a:endParaRPr>
          </a:p>
        </p:txBody>
      </p:sp>
      <p:sp>
        <p:nvSpPr>
          <p:cNvPr id="7" name="Content Placeholder 5">
            <a:extLst>
              <a:ext uri="{FF2B5EF4-FFF2-40B4-BE49-F238E27FC236}">
                <a16:creationId xmlns:a16="http://schemas.microsoft.com/office/drawing/2014/main" id="{CE62E45C-4DAA-4513-98EA-7F69C7177930}"/>
              </a:ext>
            </a:extLst>
          </p:cNvPr>
          <p:cNvSpPr>
            <a:spLocks noGrp="1"/>
          </p:cNvSpPr>
          <p:nvPr>
            <p:ph sz="half" idx="2"/>
          </p:nvPr>
        </p:nvSpPr>
        <p:spPr/>
        <p:txBody>
          <a:bodyPr>
            <a:normAutofit fontScale="92500" lnSpcReduction="20000"/>
          </a:bodyPr>
          <a:lstStyle/>
          <a:p>
            <a:r>
              <a:rPr lang="en-US" dirty="0"/>
              <a:t>Frequently performing all of these steps in sequence:</a:t>
            </a:r>
          </a:p>
          <a:p>
            <a:r>
              <a:rPr lang="en-US" dirty="0"/>
              <a:t>Development</a:t>
            </a:r>
          </a:p>
          <a:p>
            <a:pPr lvl="1"/>
            <a:r>
              <a:rPr lang="en-US" dirty="0"/>
              <a:t>Rapidly implementing changes in small, tested batches</a:t>
            </a:r>
          </a:p>
          <a:p>
            <a:r>
              <a:rPr lang="en-US" dirty="0"/>
              <a:t>Source Code Management</a:t>
            </a:r>
          </a:p>
          <a:p>
            <a:pPr lvl="1"/>
            <a:r>
              <a:rPr lang="en-US" dirty="0"/>
              <a:t>Merging changes from multiple developers</a:t>
            </a:r>
          </a:p>
          <a:p>
            <a:r>
              <a:rPr lang="en-US" dirty="0"/>
              <a:t>Build</a:t>
            </a:r>
          </a:p>
          <a:p>
            <a:pPr lvl="1"/>
            <a:r>
              <a:rPr lang="en-US" dirty="0"/>
              <a:t>Creating new deployment artifacts</a:t>
            </a:r>
          </a:p>
          <a:p>
            <a:r>
              <a:rPr lang="en-US" dirty="0"/>
              <a:t>Package</a:t>
            </a:r>
          </a:p>
          <a:p>
            <a:pPr lvl="1"/>
            <a:r>
              <a:rPr lang="en-US" dirty="0"/>
              <a:t>Installing builds into runtimes</a:t>
            </a:r>
          </a:p>
          <a:p>
            <a:pPr lvl="1"/>
            <a:r>
              <a:rPr lang="en-US" dirty="0"/>
              <a:t>Releasing runtimes as immutable images</a:t>
            </a:r>
          </a:p>
          <a:p>
            <a:endParaRPr lang="en-US" dirty="0"/>
          </a:p>
        </p:txBody>
      </p:sp>
      <p:cxnSp>
        <p:nvCxnSpPr>
          <p:cNvPr id="32" name="Straight Arrow Connector 31">
            <a:extLst>
              <a:ext uri="{FF2B5EF4-FFF2-40B4-BE49-F238E27FC236}">
                <a16:creationId xmlns:a16="http://schemas.microsoft.com/office/drawing/2014/main" id="{349EB1E1-BA27-4A63-B8B6-579DD1EAA87B}"/>
              </a:ext>
            </a:extLst>
          </p:cNvPr>
          <p:cNvCxnSpPr>
            <a:cxnSpLocks/>
          </p:cNvCxnSpPr>
          <p:nvPr/>
        </p:nvCxnSpPr>
        <p:spPr>
          <a:xfrm flipV="1">
            <a:off x="942989" y="6375323"/>
            <a:ext cx="6096440" cy="14892"/>
          </a:xfrm>
          <a:prstGeom prst="straightConnector1">
            <a:avLst/>
          </a:prstGeom>
          <a:ln w="69850">
            <a:tailEnd type="oval" w="lg" len="lg"/>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0DABA81D-CB7B-4327-BEE6-190500BC2103}"/>
              </a:ext>
            </a:extLst>
          </p:cNvPr>
          <p:cNvSpPr txBox="1"/>
          <p:nvPr/>
        </p:nvSpPr>
        <p:spPr>
          <a:xfrm>
            <a:off x="2091316" y="7187809"/>
            <a:ext cx="2595967" cy="313932"/>
          </a:xfrm>
          <a:prstGeom prst="rect">
            <a:avLst/>
          </a:prstGeom>
          <a:noFill/>
        </p:spPr>
        <p:txBody>
          <a:bodyPr wrap="none" rtlCol="0">
            <a:spAutoFit/>
          </a:bodyPr>
          <a:lstStyle/>
          <a:p>
            <a:r>
              <a:rPr lang="en-US" sz="1440" kern="0" spc="-36">
                <a:latin typeface="Arial"/>
                <a:cs typeface="Arial"/>
              </a:rPr>
              <a:t>Squad/Team Level Automation</a:t>
            </a:r>
          </a:p>
        </p:txBody>
      </p:sp>
      <p:sp>
        <p:nvSpPr>
          <p:cNvPr id="34" name="TextBox 33">
            <a:extLst>
              <a:ext uri="{FF2B5EF4-FFF2-40B4-BE49-F238E27FC236}">
                <a16:creationId xmlns:a16="http://schemas.microsoft.com/office/drawing/2014/main" id="{DF4D1894-5DC4-41F1-B5A6-99612AA9AFA4}"/>
              </a:ext>
            </a:extLst>
          </p:cNvPr>
          <p:cNvSpPr txBox="1"/>
          <p:nvPr/>
        </p:nvSpPr>
        <p:spPr>
          <a:xfrm>
            <a:off x="1032083" y="5688356"/>
            <a:ext cx="1940981" cy="313932"/>
          </a:xfrm>
          <a:prstGeom prst="rect">
            <a:avLst/>
          </a:prstGeom>
          <a:noFill/>
        </p:spPr>
        <p:txBody>
          <a:bodyPr wrap="none" rtlCol="0">
            <a:spAutoFit/>
          </a:bodyPr>
          <a:lstStyle/>
          <a:p>
            <a:r>
              <a:rPr lang="en-US" sz="1440" kern="0" spc="-36">
                <a:latin typeface="Arial"/>
                <a:cs typeface="Arial"/>
              </a:rPr>
              <a:t>Continuous Integration</a:t>
            </a:r>
          </a:p>
        </p:txBody>
      </p:sp>
      <p:cxnSp>
        <p:nvCxnSpPr>
          <p:cNvPr id="35" name="Straight Connector 34">
            <a:extLst>
              <a:ext uri="{FF2B5EF4-FFF2-40B4-BE49-F238E27FC236}">
                <a16:creationId xmlns:a16="http://schemas.microsoft.com/office/drawing/2014/main" id="{A8DEBE4F-5281-4559-8218-5507A5DBD0B8}"/>
              </a:ext>
            </a:extLst>
          </p:cNvPr>
          <p:cNvCxnSpPr/>
          <p:nvPr/>
        </p:nvCxnSpPr>
        <p:spPr bwMode="auto">
          <a:xfrm>
            <a:off x="4857183" y="5752253"/>
            <a:ext cx="0" cy="642215"/>
          </a:xfrm>
          <a:prstGeom prst="line">
            <a:avLst/>
          </a:prstGeom>
          <a:ln w="69850">
            <a:tailEnd type="diamond" w="lg" len="lg"/>
          </a:ln>
          <a:extLst>
            <a:ext uri="{AF507438-7753-43E0-B8FC-AC1667EBCBE1}">
              <a14:hiddenEffects xmlns:a14="http://schemas.microsoft.com/office/drawing/2010/main">
                <a:effectLst>
                  <a:outerShdw dist="107763" dir="2700000" algn="ctr" rotWithShape="0">
                    <a:schemeClr val="bg2"/>
                  </a:outerShdw>
                </a:effectLst>
              </a14:hiddenEffects>
            </a:ext>
          </a:extLst>
        </p:spPr>
        <p:style>
          <a:lnRef idx="2">
            <a:schemeClr val="accent1"/>
          </a:lnRef>
          <a:fillRef idx="0">
            <a:schemeClr val="accent1"/>
          </a:fillRef>
          <a:effectRef idx="1">
            <a:schemeClr val="accent1"/>
          </a:effectRef>
          <a:fontRef idx="minor">
            <a:schemeClr val="tx1"/>
          </a:fontRef>
        </p:style>
      </p:cxnSp>
      <p:grpSp>
        <p:nvGrpSpPr>
          <p:cNvPr id="36" name="Group 35">
            <a:extLst>
              <a:ext uri="{FF2B5EF4-FFF2-40B4-BE49-F238E27FC236}">
                <a16:creationId xmlns:a16="http://schemas.microsoft.com/office/drawing/2014/main" id="{9946F295-710C-467C-A901-ACCB97C1E8E7}"/>
              </a:ext>
            </a:extLst>
          </p:cNvPr>
          <p:cNvGrpSpPr/>
          <p:nvPr/>
        </p:nvGrpSpPr>
        <p:grpSpPr>
          <a:xfrm>
            <a:off x="361819" y="4194322"/>
            <a:ext cx="1222322" cy="1047900"/>
            <a:chOff x="289415" y="3011459"/>
            <a:chExt cx="1018602" cy="873250"/>
          </a:xfrm>
        </p:grpSpPr>
        <p:pic>
          <p:nvPicPr>
            <p:cNvPr id="37" name="Picture 36">
              <a:extLst>
                <a:ext uri="{FF2B5EF4-FFF2-40B4-BE49-F238E27FC236}">
                  <a16:creationId xmlns:a16="http://schemas.microsoft.com/office/drawing/2014/main" id="{178DDF69-9144-40E4-8CAE-7CDC8F134E0C}"/>
                </a:ext>
              </a:extLst>
            </p:cNvPr>
            <p:cNvPicPr>
              <a:picLocks noChangeAspect="1"/>
            </p:cNvPicPr>
            <p:nvPr/>
          </p:nvPicPr>
          <p:blipFill>
            <a:blip r:embed="rId2"/>
            <a:stretch>
              <a:fillRect/>
            </a:stretch>
          </p:blipFill>
          <p:spPr>
            <a:xfrm flipH="1">
              <a:off x="518910" y="3011459"/>
              <a:ext cx="559613" cy="559613"/>
            </a:xfrm>
            <a:prstGeom prst="rect">
              <a:avLst/>
            </a:prstGeom>
          </p:spPr>
        </p:pic>
        <p:sp>
          <p:nvSpPr>
            <p:cNvPr id="38" name="TextBox 37">
              <a:extLst>
                <a:ext uri="{FF2B5EF4-FFF2-40B4-BE49-F238E27FC236}">
                  <a16:creationId xmlns:a16="http://schemas.microsoft.com/office/drawing/2014/main" id="{5F2E3D27-1DBE-4E97-B5A2-9B2BEB2FC55C}"/>
                </a:ext>
              </a:extLst>
            </p:cNvPr>
            <p:cNvSpPr txBox="1"/>
            <p:nvPr/>
          </p:nvSpPr>
          <p:spPr>
            <a:xfrm>
              <a:off x="289415" y="3623099"/>
              <a:ext cx="1018602" cy="261610"/>
            </a:xfrm>
            <a:prstGeom prst="rect">
              <a:avLst/>
            </a:prstGeom>
            <a:noFill/>
          </p:spPr>
          <p:txBody>
            <a:bodyPr wrap="none" rtlCol="0">
              <a:spAutoFit/>
            </a:bodyPr>
            <a:lstStyle/>
            <a:p>
              <a:pPr algn="ctr"/>
              <a:r>
                <a:rPr lang="en-US" sz="1440" kern="0" spc="-36">
                  <a:latin typeface="Arial"/>
                  <a:cs typeface="Arial"/>
                </a:rPr>
                <a:t>Development</a:t>
              </a:r>
            </a:p>
          </p:txBody>
        </p:sp>
      </p:grpSp>
      <p:grpSp>
        <p:nvGrpSpPr>
          <p:cNvPr id="39" name="Group 38">
            <a:extLst>
              <a:ext uri="{FF2B5EF4-FFF2-40B4-BE49-F238E27FC236}">
                <a16:creationId xmlns:a16="http://schemas.microsoft.com/office/drawing/2014/main" id="{D4E8CB59-001A-4AF5-B486-F9102B2CACAF}"/>
              </a:ext>
            </a:extLst>
          </p:cNvPr>
          <p:cNvGrpSpPr/>
          <p:nvPr/>
        </p:nvGrpSpPr>
        <p:grpSpPr>
          <a:xfrm>
            <a:off x="2351173" y="4264162"/>
            <a:ext cx="581185" cy="978062"/>
            <a:chOff x="2016650" y="3069658"/>
            <a:chExt cx="484321" cy="815051"/>
          </a:xfrm>
        </p:grpSpPr>
        <p:pic>
          <p:nvPicPr>
            <p:cNvPr id="40" name="Picture 39">
              <a:extLst>
                <a:ext uri="{FF2B5EF4-FFF2-40B4-BE49-F238E27FC236}">
                  <a16:creationId xmlns:a16="http://schemas.microsoft.com/office/drawing/2014/main" id="{0C2A411B-5F6F-4178-96A6-FFA1A98CF0F3}"/>
                </a:ext>
              </a:extLst>
            </p:cNvPr>
            <p:cNvPicPr>
              <a:picLocks noChangeAspect="1"/>
            </p:cNvPicPr>
            <p:nvPr/>
          </p:nvPicPr>
          <p:blipFill>
            <a:blip r:embed="rId3"/>
            <a:stretch>
              <a:fillRect/>
            </a:stretch>
          </p:blipFill>
          <p:spPr>
            <a:xfrm>
              <a:off x="2139574" y="3069658"/>
              <a:ext cx="238472" cy="324587"/>
            </a:xfrm>
            <a:prstGeom prst="rect">
              <a:avLst/>
            </a:prstGeom>
          </p:spPr>
        </p:pic>
        <p:sp>
          <p:nvSpPr>
            <p:cNvPr id="41" name="TextBox 40">
              <a:extLst>
                <a:ext uri="{FF2B5EF4-FFF2-40B4-BE49-F238E27FC236}">
                  <a16:creationId xmlns:a16="http://schemas.microsoft.com/office/drawing/2014/main" id="{58B6E99B-47C6-4F10-9EF0-202C5BA5F4A2}"/>
                </a:ext>
              </a:extLst>
            </p:cNvPr>
            <p:cNvSpPr txBox="1"/>
            <p:nvPr/>
          </p:nvSpPr>
          <p:spPr>
            <a:xfrm>
              <a:off x="2016650" y="3623099"/>
              <a:ext cx="484321" cy="261610"/>
            </a:xfrm>
            <a:prstGeom prst="rect">
              <a:avLst/>
            </a:prstGeom>
            <a:noFill/>
          </p:spPr>
          <p:txBody>
            <a:bodyPr wrap="none" rtlCol="0">
              <a:spAutoFit/>
            </a:bodyPr>
            <a:lstStyle/>
            <a:p>
              <a:pPr algn="ctr"/>
              <a:r>
                <a:rPr lang="en-US" sz="1440" kern="0" spc="-36">
                  <a:latin typeface="Arial"/>
                  <a:cs typeface="Arial"/>
                </a:rPr>
                <a:t>SCM</a:t>
              </a:r>
            </a:p>
          </p:txBody>
        </p:sp>
      </p:grpSp>
      <p:grpSp>
        <p:nvGrpSpPr>
          <p:cNvPr id="42" name="Group 41">
            <a:extLst>
              <a:ext uri="{FF2B5EF4-FFF2-40B4-BE49-F238E27FC236}">
                <a16:creationId xmlns:a16="http://schemas.microsoft.com/office/drawing/2014/main" id="{7F9B692D-4FD6-4CC0-B167-3FB4FF98AAE2}"/>
              </a:ext>
            </a:extLst>
          </p:cNvPr>
          <p:cNvGrpSpPr/>
          <p:nvPr/>
        </p:nvGrpSpPr>
        <p:grpSpPr>
          <a:xfrm>
            <a:off x="5254373" y="4245465"/>
            <a:ext cx="1084240" cy="1015223"/>
            <a:chOff x="4645167" y="3054079"/>
            <a:chExt cx="903533" cy="846019"/>
          </a:xfrm>
        </p:grpSpPr>
        <p:sp>
          <p:nvSpPr>
            <p:cNvPr id="43" name="TextBox 42">
              <a:extLst>
                <a:ext uri="{FF2B5EF4-FFF2-40B4-BE49-F238E27FC236}">
                  <a16:creationId xmlns:a16="http://schemas.microsoft.com/office/drawing/2014/main" id="{533E8994-FB08-435E-A602-D3077A1F8EBD}"/>
                </a:ext>
              </a:extLst>
            </p:cNvPr>
            <p:cNvSpPr txBox="1"/>
            <p:nvPr/>
          </p:nvSpPr>
          <p:spPr>
            <a:xfrm>
              <a:off x="4645167" y="3623099"/>
              <a:ext cx="903533" cy="276999"/>
            </a:xfrm>
            <a:prstGeom prst="rect">
              <a:avLst/>
            </a:prstGeom>
            <a:noFill/>
          </p:spPr>
          <p:txBody>
            <a:bodyPr wrap="square" rtlCol="0">
              <a:noAutofit/>
            </a:bodyPr>
            <a:lstStyle/>
            <a:p>
              <a:pPr algn="ctr"/>
              <a:r>
                <a:rPr lang="en-US" sz="1440" kern="0" spc="-36">
                  <a:latin typeface="Arial"/>
                  <a:cs typeface="Arial"/>
                </a:rPr>
                <a:t>Package Repo</a:t>
              </a:r>
            </a:p>
          </p:txBody>
        </p:sp>
        <p:pic>
          <p:nvPicPr>
            <p:cNvPr id="44" name="Picture 43">
              <a:extLst>
                <a:ext uri="{FF2B5EF4-FFF2-40B4-BE49-F238E27FC236}">
                  <a16:creationId xmlns:a16="http://schemas.microsoft.com/office/drawing/2014/main" id="{D273B465-5B59-4D5D-9F35-5AA947DC1833}"/>
                </a:ext>
              </a:extLst>
            </p:cNvPr>
            <p:cNvPicPr>
              <a:picLocks noChangeAspect="1"/>
            </p:cNvPicPr>
            <p:nvPr/>
          </p:nvPicPr>
          <p:blipFill>
            <a:blip r:embed="rId4"/>
            <a:stretch>
              <a:fillRect/>
            </a:stretch>
          </p:blipFill>
          <p:spPr>
            <a:xfrm>
              <a:off x="4798135" y="3054079"/>
              <a:ext cx="597597" cy="389133"/>
            </a:xfrm>
            <a:prstGeom prst="rect">
              <a:avLst/>
            </a:prstGeom>
          </p:spPr>
        </p:pic>
      </p:grpSp>
      <p:grpSp>
        <p:nvGrpSpPr>
          <p:cNvPr id="45" name="Group 44">
            <a:extLst>
              <a:ext uri="{FF2B5EF4-FFF2-40B4-BE49-F238E27FC236}">
                <a16:creationId xmlns:a16="http://schemas.microsoft.com/office/drawing/2014/main" id="{08BD8135-DF99-413E-9ABD-C24902F6B39B}"/>
              </a:ext>
            </a:extLst>
          </p:cNvPr>
          <p:cNvGrpSpPr/>
          <p:nvPr/>
        </p:nvGrpSpPr>
        <p:grpSpPr>
          <a:xfrm>
            <a:off x="3683648" y="4189953"/>
            <a:ext cx="837582" cy="1052270"/>
            <a:chOff x="3051930" y="3007818"/>
            <a:chExt cx="697985" cy="876891"/>
          </a:xfrm>
        </p:grpSpPr>
        <p:sp>
          <p:nvSpPr>
            <p:cNvPr id="46" name="TextBox 45">
              <a:extLst>
                <a:ext uri="{FF2B5EF4-FFF2-40B4-BE49-F238E27FC236}">
                  <a16:creationId xmlns:a16="http://schemas.microsoft.com/office/drawing/2014/main" id="{7B7D41AB-FC12-4AF0-916E-74E8424FA193}"/>
                </a:ext>
              </a:extLst>
            </p:cNvPr>
            <p:cNvSpPr txBox="1"/>
            <p:nvPr/>
          </p:nvSpPr>
          <p:spPr>
            <a:xfrm>
              <a:off x="3161941" y="3623099"/>
              <a:ext cx="477963" cy="261610"/>
            </a:xfrm>
            <a:prstGeom prst="rect">
              <a:avLst/>
            </a:prstGeom>
            <a:noFill/>
          </p:spPr>
          <p:txBody>
            <a:bodyPr wrap="none" rtlCol="0">
              <a:spAutoFit/>
            </a:bodyPr>
            <a:lstStyle/>
            <a:p>
              <a:pPr algn="ctr"/>
              <a:r>
                <a:rPr lang="en-US" sz="1440" kern="0" spc="-36" dirty="0">
                  <a:latin typeface="Arial"/>
                  <a:cs typeface="Arial"/>
                </a:rPr>
                <a:t>Build</a:t>
              </a:r>
            </a:p>
          </p:txBody>
        </p:sp>
        <p:pic>
          <p:nvPicPr>
            <p:cNvPr id="47" name="Picture 46">
              <a:extLst>
                <a:ext uri="{FF2B5EF4-FFF2-40B4-BE49-F238E27FC236}">
                  <a16:creationId xmlns:a16="http://schemas.microsoft.com/office/drawing/2014/main" id="{DFA38C15-75E2-439A-869B-B25C1FEB8A71}"/>
                </a:ext>
              </a:extLst>
            </p:cNvPr>
            <p:cNvPicPr>
              <a:picLocks noChangeAspect="1"/>
            </p:cNvPicPr>
            <p:nvPr/>
          </p:nvPicPr>
          <p:blipFill>
            <a:blip r:embed="rId5"/>
            <a:stretch>
              <a:fillRect/>
            </a:stretch>
          </p:blipFill>
          <p:spPr>
            <a:xfrm>
              <a:off x="3051930" y="3007818"/>
              <a:ext cx="697985" cy="448266"/>
            </a:xfrm>
            <a:prstGeom prst="rect">
              <a:avLst/>
            </a:prstGeom>
          </p:spPr>
        </p:pic>
      </p:grpSp>
      <p:grpSp>
        <p:nvGrpSpPr>
          <p:cNvPr id="48" name="Group 47">
            <a:extLst>
              <a:ext uri="{FF2B5EF4-FFF2-40B4-BE49-F238E27FC236}">
                <a16:creationId xmlns:a16="http://schemas.microsoft.com/office/drawing/2014/main" id="{A1C4D2DF-7F75-4AE9-88B9-4F90C5092022}"/>
              </a:ext>
            </a:extLst>
          </p:cNvPr>
          <p:cNvGrpSpPr/>
          <p:nvPr/>
        </p:nvGrpSpPr>
        <p:grpSpPr>
          <a:xfrm>
            <a:off x="3676837" y="3795105"/>
            <a:ext cx="864588" cy="383352"/>
            <a:chOff x="7780245" y="2103516"/>
            <a:chExt cx="1690365" cy="319460"/>
          </a:xfrm>
        </p:grpSpPr>
        <p:cxnSp>
          <p:nvCxnSpPr>
            <p:cNvPr id="49" name="Straight Arrow Connector 48">
              <a:extLst>
                <a:ext uri="{FF2B5EF4-FFF2-40B4-BE49-F238E27FC236}">
                  <a16:creationId xmlns:a16="http://schemas.microsoft.com/office/drawing/2014/main" id="{9151F3B3-6A16-4815-82D2-EB9210D106F5}"/>
                </a:ext>
              </a:extLst>
            </p:cNvPr>
            <p:cNvCxnSpPr>
              <a:cxnSpLocks/>
            </p:cNvCxnSpPr>
            <p:nvPr/>
          </p:nvCxnSpPr>
          <p:spPr>
            <a:xfrm>
              <a:off x="7780245" y="2103516"/>
              <a:ext cx="0" cy="319460"/>
            </a:xfrm>
            <a:prstGeom prst="straightConnector1">
              <a:avLst/>
            </a:prstGeom>
            <a:ln w="3492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F4C6A88-8D8B-415B-AF39-E05CC3539E9A}"/>
                </a:ext>
              </a:extLst>
            </p:cNvPr>
            <p:cNvCxnSpPr>
              <a:cxnSpLocks/>
            </p:cNvCxnSpPr>
            <p:nvPr/>
          </p:nvCxnSpPr>
          <p:spPr>
            <a:xfrm>
              <a:off x="9470610" y="2103516"/>
              <a:ext cx="0" cy="319460"/>
            </a:xfrm>
            <a:prstGeom prst="straightConnector1">
              <a:avLst/>
            </a:prstGeom>
            <a:ln w="3492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264F6ECA-F7B2-43C4-9944-0C8555BE981C}"/>
                </a:ext>
              </a:extLst>
            </p:cNvPr>
            <p:cNvCxnSpPr>
              <a:cxnSpLocks/>
            </p:cNvCxnSpPr>
            <p:nvPr/>
          </p:nvCxnSpPr>
          <p:spPr>
            <a:xfrm flipH="1" flipV="1">
              <a:off x="7798298" y="2103516"/>
              <a:ext cx="1672312" cy="7560"/>
            </a:xfrm>
            <a:prstGeom prst="straightConnector1">
              <a:avLst/>
            </a:prstGeom>
            <a:ln w="34925">
              <a:headEnd type="none" w="sm" len="sm"/>
              <a:tailEnd type="none" w="sm" len="sm"/>
            </a:ln>
          </p:spPr>
          <p:style>
            <a:lnRef idx="2">
              <a:schemeClr val="accent1"/>
            </a:lnRef>
            <a:fillRef idx="0">
              <a:schemeClr val="accent1"/>
            </a:fillRef>
            <a:effectRef idx="1">
              <a:schemeClr val="accent1"/>
            </a:effectRef>
            <a:fontRef idx="minor">
              <a:schemeClr val="tx1"/>
            </a:fontRef>
          </p:style>
        </p:cxnSp>
      </p:grpSp>
      <p:cxnSp>
        <p:nvCxnSpPr>
          <p:cNvPr id="52" name="Straight Arrow Connector 51">
            <a:extLst>
              <a:ext uri="{FF2B5EF4-FFF2-40B4-BE49-F238E27FC236}">
                <a16:creationId xmlns:a16="http://schemas.microsoft.com/office/drawing/2014/main" id="{A1D60813-91E1-4D6E-89F8-1C459D78C903}"/>
              </a:ext>
            </a:extLst>
          </p:cNvPr>
          <p:cNvCxnSpPr/>
          <p:nvPr/>
        </p:nvCxnSpPr>
        <p:spPr bwMode="auto">
          <a:xfrm>
            <a:off x="1666679" y="4637615"/>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3" name="Straight Arrow Connector 52">
            <a:extLst>
              <a:ext uri="{FF2B5EF4-FFF2-40B4-BE49-F238E27FC236}">
                <a16:creationId xmlns:a16="http://schemas.microsoft.com/office/drawing/2014/main" id="{41673AF2-8AFF-4B63-96E9-C80F43A0F360}"/>
              </a:ext>
            </a:extLst>
          </p:cNvPr>
          <p:cNvCxnSpPr/>
          <p:nvPr/>
        </p:nvCxnSpPr>
        <p:spPr bwMode="auto">
          <a:xfrm>
            <a:off x="3016177" y="462437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54" name="Straight Arrow Connector 53">
            <a:extLst>
              <a:ext uri="{FF2B5EF4-FFF2-40B4-BE49-F238E27FC236}">
                <a16:creationId xmlns:a16="http://schemas.microsoft.com/office/drawing/2014/main" id="{153D3306-1339-45A1-B69E-31562C9BF9B1}"/>
              </a:ext>
            </a:extLst>
          </p:cNvPr>
          <p:cNvCxnSpPr/>
          <p:nvPr/>
        </p:nvCxnSpPr>
        <p:spPr bwMode="auto">
          <a:xfrm>
            <a:off x="4752779" y="4637615"/>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nvGrpSpPr>
          <p:cNvPr id="6" name="Group 5">
            <a:extLst>
              <a:ext uri="{FF2B5EF4-FFF2-40B4-BE49-F238E27FC236}">
                <a16:creationId xmlns:a16="http://schemas.microsoft.com/office/drawing/2014/main" id="{8DEC192E-7898-4376-8018-C8C951E5BF54}"/>
              </a:ext>
            </a:extLst>
          </p:cNvPr>
          <p:cNvGrpSpPr/>
          <p:nvPr/>
        </p:nvGrpSpPr>
        <p:grpSpPr>
          <a:xfrm>
            <a:off x="5514982" y="6595872"/>
            <a:ext cx="770050" cy="1133991"/>
            <a:chOff x="646521" y="1369366"/>
            <a:chExt cx="770050" cy="1133991"/>
          </a:xfrm>
        </p:grpSpPr>
        <p:sp>
          <p:nvSpPr>
            <p:cNvPr id="57" name="Shape 322">
              <a:extLst>
                <a:ext uri="{FF2B5EF4-FFF2-40B4-BE49-F238E27FC236}">
                  <a16:creationId xmlns:a16="http://schemas.microsoft.com/office/drawing/2014/main" id="{3FD58CA7-1BB3-4E8C-99D7-39361C193E8A}"/>
                </a:ext>
              </a:extLst>
            </p:cNvPr>
            <p:cNvSpPr/>
            <p:nvPr/>
          </p:nvSpPr>
          <p:spPr>
            <a:xfrm>
              <a:off x="646521" y="1369366"/>
              <a:ext cx="770050" cy="1133991"/>
            </a:xfrm>
            <a:prstGeom prst="rect">
              <a:avLst/>
            </a:prstGeom>
            <a:solidFill>
              <a:schemeClr val="bg1">
                <a:lumMod val="85000"/>
                <a:alpha val="68000"/>
              </a:schemeClr>
            </a:solidFill>
            <a:ln w="19050" cap="flat" cmpd="sng">
              <a:solidFill>
                <a:srgbClr val="4285F4"/>
              </a:solidFill>
              <a:prstDash val="solid"/>
              <a:round/>
              <a:headEnd type="none" w="med" len="med"/>
              <a:tailEnd type="none" w="med" len="med"/>
            </a:ln>
          </p:spPr>
          <p:txBody>
            <a:bodyPr lIns="146280" tIns="146280" rIns="146280" bIns="91440" anchor="b" anchorCtr="1">
              <a:noAutofit/>
            </a:bodyPr>
            <a:lstStyle/>
            <a:p>
              <a:pPr algn="ctr"/>
              <a:endParaRPr lang="en-US" sz="1200" dirty="0">
                <a:solidFill>
                  <a:schemeClr val="accent3"/>
                </a:solidFill>
              </a:endParaRPr>
            </a:p>
          </p:txBody>
        </p:sp>
        <p:grpSp>
          <p:nvGrpSpPr>
            <p:cNvPr id="5" name="Group 4">
              <a:extLst>
                <a:ext uri="{FF2B5EF4-FFF2-40B4-BE49-F238E27FC236}">
                  <a16:creationId xmlns:a16="http://schemas.microsoft.com/office/drawing/2014/main" id="{1BEDA2FE-513E-49B7-A6D5-E3B18C43792A}"/>
                </a:ext>
              </a:extLst>
            </p:cNvPr>
            <p:cNvGrpSpPr/>
            <p:nvPr/>
          </p:nvGrpSpPr>
          <p:grpSpPr>
            <a:xfrm>
              <a:off x="774868" y="1519937"/>
              <a:ext cx="513357" cy="862422"/>
              <a:chOff x="1250233" y="1853219"/>
              <a:chExt cx="513357" cy="862422"/>
            </a:xfrm>
          </p:grpSpPr>
          <p:pic>
            <p:nvPicPr>
              <p:cNvPr id="4" name="Picture 3">
                <a:extLst>
                  <a:ext uri="{FF2B5EF4-FFF2-40B4-BE49-F238E27FC236}">
                    <a16:creationId xmlns:a16="http://schemas.microsoft.com/office/drawing/2014/main" id="{733658DB-76EC-4506-85B1-EDCDAC8C9D1D}"/>
                  </a:ext>
                </a:extLst>
              </p:cNvPr>
              <p:cNvPicPr>
                <a:picLocks noChangeAspect="1"/>
              </p:cNvPicPr>
              <p:nvPr/>
            </p:nvPicPr>
            <p:blipFill>
              <a:blip r:embed="rId6"/>
              <a:stretch>
                <a:fillRect/>
              </a:stretch>
            </p:blipFill>
            <p:spPr>
              <a:xfrm>
                <a:off x="1250233" y="1853219"/>
                <a:ext cx="513357" cy="617251"/>
              </a:xfrm>
              <a:prstGeom prst="rect">
                <a:avLst/>
              </a:prstGeom>
            </p:spPr>
          </p:pic>
          <p:sp>
            <p:nvSpPr>
              <p:cNvPr id="55" name="TextBox 54">
                <a:extLst>
                  <a:ext uri="{FF2B5EF4-FFF2-40B4-BE49-F238E27FC236}">
                    <a16:creationId xmlns:a16="http://schemas.microsoft.com/office/drawing/2014/main" id="{B712BAC6-9F6D-4127-857E-4CA9AB5E6069}"/>
                  </a:ext>
                </a:extLst>
              </p:cNvPr>
              <p:cNvSpPr txBox="1"/>
              <p:nvPr/>
            </p:nvSpPr>
            <p:spPr>
              <a:xfrm>
                <a:off x="1303682" y="2454031"/>
                <a:ext cx="406457" cy="261610"/>
              </a:xfrm>
              <a:prstGeom prst="rect">
                <a:avLst/>
              </a:prstGeom>
              <a:noFill/>
            </p:spPr>
            <p:txBody>
              <a:bodyPr wrap="none" rtlCol="0">
                <a:spAutoFit/>
              </a:bodyPr>
              <a:lstStyle/>
              <a:p>
                <a:pPr algn="ctr"/>
                <a:r>
                  <a:rPr lang="en-US" sz="1100" kern="0" spc="-36" dirty="0">
                    <a:solidFill>
                      <a:schemeClr val="accent3"/>
                    </a:solidFill>
                    <a:latin typeface="Arial"/>
                    <a:cs typeface="Arial"/>
                  </a:rPr>
                  <a:t>ICP</a:t>
                </a:r>
              </a:p>
            </p:txBody>
          </p:sp>
        </p:grpSp>
      </p:grpSp>
    </p:spTree>
    <p:extLst>
      <p:ext uri="{BB962C8B-B14F-4D97-AF65-F5344CB8AC3E}">
        <p14:creationId xmlns:p14="http://schemas.microsoft.com/office/powerpoint/2010/main" val="3017563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ICP Continuous Deployment (Build/Ship/</a:t>
            </a:r>
            <a:r>
              <a:rPr lang="en-US" b="1" dirty="0"/>
              <a:t>Run</a:t>
            </a:r>
            <a:r>
              <a:rPr lang="en-US" dirty="0"/>
              <a:t>)</a:t>
            </a:r>
          </a:p>
        </p:txBody>
      </p:sp>
      <p:sp>
        <p:nvSpPr>
          <p:cNvPr id="5" name="Content Placeholder 4">
            <a:extLst>
              <a:ext uri="{FF2B5EF4-FFF2-40B4-BE49-F238E27FC236}">
                <a16:creationId xmlns:a16="http://schemas.microsoft.com/office/drawing/2014/main" id="{1F94B69D-C8F4-486C-ACD3-5A13F1A2A811}"/>
              </a:ext>
            </a:extLst>
          </p:cNvPr>
          <p:cNvSpPr>
            <a:spLocks noGrp="1"/>
          </p:cNvSpPr>
          <p:nvPr>
            <p:ph sz="half" idx="1"/>
          </p:nvPr>
        </p:nvSpPr>
        <p:spPr>
          <a:xfrm>
            <a:off x="307319" y="1404519"/>
            <a:ext cx="5397211" cy="6441644"/>
          </a:xfrm>
        </p:spPr>
        <p:txBody>
          <a:bodyPr>
            <a:normAutofit lnSpcReduction="10000"/>
          </a:bodyPr>
          <a:lstStyle/>
          <a:p>
            <a:r>
              <a:rPr lang="en-US"/>
              <a:t>Rapidly progressing the latest packaged build through the test lifecycle stages and into production</a:t>
            </a:r>
          </a:p>
          <a:p>
            <a:r>
              <a:rPr lang="en-US"/>
              <a:t>Deploy to Test</a:t>
            </a:r>
          </a:p>
          <a:p>
            <a:pPr lvl="1"/>
            <a:r>
              <a:rPr lang="en-US"/>
              <a:t>Perform functional testing</a:t>
            </a:r>
          </a:p>
          <a:p>
            <a:r>
              <a:rPr lang="en-US"/>
              <a:t>Deploy to Stage</a:t>
            </a:r>
          </a:p>
          <a:p>
            <a:pPr lvl="1"/>
            <a:r>
              <a:rPr lang="en-US"/>
              <a:t>Rehearse production deployment</a:t>
            </a:r>
          </a:p>
          <a:p>
            <a:pPr lvl="1"/>
            <a:r>
              <a:rPr lang="en-US"/>
              <a:t>Perform integration testing</a:t>
            </a:r>
          </a:p>
          <a:p>
            <a:r>
              <a:rPr lang="en-US"/>
              <a:t>Deploy to Prod</a:t>
            </a:r>
          </a:p>
          <a:p>
            <a:pPr lvl="1"/>
            <a:r>
              <a:rPr lang="en-US"/>
              <a:t>Make the build available to users</a:t>
            </a:r>
          </a:p>
        </p:txBody>
      </p:sp>
      <p:sp>
        <p:nvSpPr>
          <p:cNvPr id="3" name="Slide Number Placeholder 2"/>
          <p:cNvSpPr>
            <a:spLocks noGrp="1"/>
          </p:cNvSpPr>
          <p:nvPr>
            <p:ph type="sldNum" sz="quarter" idx="10"/>
          </p:nvPr>
        </p:nvSpPr>
        <p:spPr>
          <a:xfrm>
            <a:off x="13659855" y="7729863"/>
            <a:ext cx="640614" cy="438150"/>
          </a:xfrm>
        </p:spPr>
        <p:txBody>
          <a:bodyPr/>
          <a:lstStyle/>
          <a:p>
            <a:pPr defTabSz="728758"/>
            <a:fld id="{E9549862-13E2-C34D-815E-8545BD36FC59}" type="slidenum">
              <a:rPr lang="en-US" smtClean="0">
                <a:solidFill>
                  <a:srgbClr val="6D7777"/>
                </a:solidFill>
              </a:rPr>
              <a:pPr defTabSz="728758"/>
              <a:t>33</a:t>
            </a:fld>
            <a:endParaRPr lang="en-US">
              <a:solidFill>
                <a:srgbClr val="6D7777"/>
              </a:solidFill>
            </a:endParaRPr>
          </a:p>
        </p:txBody>
      </p:sp>
      <p:cxnSp>
        <p:nvCxnSpPr>
          <p:cNvPr id="95" name="Straight Arrow Connector 94">
            <a:extLst>
              <a:ext uri="{FF2B5EF4-FFF2-40B4-BE49-F238E27FC236}">
                <a16:creationId xmlns:a16="http://schemas.microsoft.com/office/drawing/2014/main" id="{32A20557-5469-4D1E-BFCE-E7ACA98A2DEE}"/>
              </a:ext>
            </a:extLst>
          </p:cNvPr>
          <p:cNvCxnSpPr>
            <a:cxnSpLocks/>
          </p:cNvCxnSpPr>
          <p:nvPr/>
        </p:nvCxnSpPr>
        <p:spPr>
          <a:xfrm>
            <a:off x="12756219" y="6850935"/>
            <a:ext cx="1638326" cy="0"/>
          </a:xfrm>
          <a:prstGeom prst="straightConnector1">
            <a:avLst/>
          </a:prstGeom>
          <a:ln w="69850">
            <a:tailEnd type="oval" w="lg" len="lg"/>
          </a:ln>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E170EF2E-7D88-41C9-8447-89DBEF5E0598}"/>
              </a:ext>
            </a:extLst>
          </p:cNvPr>
          <p:cNvSpPr txBox="1"/>
          <p:nvPr/>
        </p:nvSpPr>
        <p:spPr>
          <a:xfrm>
            <a:off x="13098721" y="7073625"/>
            <a:ext cx="830420" cy="313932"/>
          </a:xfrm>
          <a:prstGeom prst="rect">
            <a:avLst/>
          </a:prstGeom>
          <a:noFill/>
        </p:spPr>
        <p:txBody>
          <a:bodyPr wrap="none" rtlCol="0">
            <a:spAutoFit/>
          </a:bodyPr>
          <a:lstStyle/>
          <a:p>
            <a:r>
              <a:rPr lang="en-US" sz="1440" kern="0" spc="-36">
                <a:latin typeface="Arial"/>
                <a:cs typeface="Arial"/>
              </a:rPr>
              <a:t>Release</a:t>
            </a:r>
          </a:p>
        </p:txBody>
      </p:sp>
      <p:sp>
        <p:nvSpPr>
          <p:cNvPr id="97" name="TextBox 96">
            <a:extLst>
              <a:ext uri="{FF2B5EF4-FFF2-40B4-BE49-F238E27FC236}">
                <a16:creationId xmlns:a16="http://schemas.microsoft.com/office/drawing/2014/main" id="{1BF4AC35-663B-47B9-A871-8738EAD44272}"/>
              </a:ext>
            </a:extLst>
          </p:cNvPr>
          <p:cNvSpPr txBox="1"/>
          <p:nvPr/>
        </p:nvSpPr>
        <p:spPr>
          <a:xfrm>
            <a:off x="11051533" y="6334731"/>
            <a:ext cx="184731" cy="313932"/>
          </a:xfrm>
          <a:prstGeom prst="rect">
            <a:avLst/>
          </a:prstGeom>
          <a:noFill/>
        </p:spPr>
        <p:txBody>
          <a:bodyPr wrap="none" rtlCol="0">
            <a:spAutoFit/>
          </a:bodyPr>
          <a:lstStyle/>
          <a:p>
            <a:endParaRPr lang="en-US" sz="1440" kern="0" spc="-36">
              <a:solidFill>
                <a:srgbClr val="FFFFFF"/>
              </a:solidFill>
              <a:latin typeface="Arial"/>
              <a:cs typeface="Arial"/>
            </a:endParaRPr>
          </a:p>
        </p:txBody>
      </p:sp>
      <p:sp>
        <p:nvSpPr>
          <p:cNvPr id="98" name="TextBox 97">
            <a:extLst>
              <a:ext uri="{FF2B5EF4-FFF2-40B4-BE49-F238E27FC236}">
                <a16:creationId xmlns:a16="http://schemas.microsoft.com/office/drawing/2014/main" id="{C90E33DE-C6BA-4CD7-8956-B05F3758F1D4}"/>
              </a:ext>
            </a:extLst>
          </p:cNvPr>
          <p:cNvSpPr txBox="1"/>
          <p:nvPr/>
        </p:nvSpPr>
        <p:spPr>
          <a:xfrm>
            <a:off x="6316955" y="1955766"/>
            <a:ext cx="1661993" cy="1200329"/>
          </a:xfrm>
          <a:prstGeom prst="rect">
            <a:avLst/>
          </a:prstGeom>
          <a:noFill/>
        </p:spPr>
        <p:txBody>
          <a:bodyPr wrap="none" rtlCol="0">
            <a:spAutoFit/>
          </a:bodyPr>
          <a:lstStyle/>
          <a:p>
            <a:pPr marL="857250" indent="-857250"/>
            <a:r>
              <a:rPr lang="en-US" sz="1440" kern="0" spc="-36" dirty="0">
                <a:latin typeface="Arial"/>
                <a:cs typeface="Arial"/>
              </a:rPr>
              <a:t>Configure:   	</a:t>
            </a:r>
          </a:p>
          <a:p>
            <a:pPr marL="173038" indent="-173038">
              <a:buFont typeface="Arial" panose="020B0604020202020204" pitchFamily="34" charset="0"/>
              <a:buChar char="•"/>
            </a:pPr>
            <a:r>
              <a:rPr lang="en-US" sz="1440" kern="0" spc="-36" dirty="0">
                <a:latin typeface="Arial"/>
                <a:cs typeface="Arial"/>
              </a:rPr>
              <a:t>Applications</a:t>
            </a:r>
          </a:p>
          <a:p>
            <a:pPr marL="173038" indent="-173038">
              <a:buFont typeface="Arial" panose="020B0604020202020204" pitchFamily="34" charset="0"/>
              <a:buChar char="•"/>
            </a:pPr>
            <a:r>
              <a:rPr lang="en-US" sz="1440" kern="0" spc="-36" dirty="0">
                <a:latin typeface="Arial"/>
                <a:cs typeface="Arial"/>
              </a:rPr>
              <a:t>Middleware</a:t>
            </a:r>
          </a:p>
          <a:p>
            <a:pPr marL="173038" indent="-173038">
              <a:buFont typeface="Arial" panose="020B0604020202020204" pitchFamily="34" charset="0"/>
              <a:buChar char="•"/>
            </a:pPr>
            <a:r>
              <a:rPr lang="en-US" sz="1440" kern="0" spc="-36" dirty="0">
                <a:cs typeface="Arial"/>
              </a:rPr>
              <a:t>Databases</a:t>
            </a:r>
          </a:p>
          <a:p>
            <a:pPr marL="173038" indent="-173038">
              <a:buFont typeface="Arial" panose="020B0604020202020204" pitchFamily="34" charset="0"/>
              <a:buChar char="•"/>
            </a:pPr>
            <a:r>
              <a:rPr lang="en-US" sz="1440" kern="0" spc="-36" dirty="0">
                <a:cs typeface="Arial"/>
              </a:rPr>
              <a:t>APIs</a:t>
            </a:r>
            <a:endParaRPr lang="en-US" sz="1440" kern="0" spc="-36" dirty="0">
              <a:latin typeface="Arial"/>
              <a:cs typeface="Arial"/>
            </a:endParaRPr>
          </a:p>
        </p:txBody>
      </p:sp>
      <p:pic>
        <p:nvPicPr>
          <p:cNvPr id="99" name="Picture 98">
            <a:extLst>
              <a:ext uri="{FF2B5EF4-FFF2-40B4-BE49-F238E27FC236}">
                <a16:creationId xmlns:a16="http://schemas.microsoft.com/office/drawing/2014/main" id="{F94525E3-D17E-4864-B233-2997B1186BEA}"/>
              </a:ext>
            </a:extLst>
          </p:cNvPr>
          <p:cNvPicPr>
            <a:picLocks noChangeAspect="1"/>
          </p:cNvPicPr>
          <p:nvPr/>
        </p:nvPicPr>
        <p:blipFill>
          <a:blip r:embed="rId2"/>
          <a:stretch>
            <a:fillRect/>
          </a:stretch>
        </p:blipFill>
        <p:spPr>
          <a:xfrm>
            <a:off x="9151253" y="2650578"/>
            <a:ext cx="535442" cy="348660"/>
          </a:xfrm>
          <a:prstGeom prst="rect">
            <a:avLst/>
          </a:prstGeom>
        </p:spPr>
      </p:pic>
      <p:pic>
        <p:nvPicPr>
          <p:cNvPr id="100" name="Picture 99">
            <a:extLst>
              <a:ext uri="{FF2B5EF4-FFF2-40B4-BE49-F238E27FC236}">
                <a16:creationId xmlns:a16="http://schemas.microsoft.com/office/drawing/2014/main" id="{B4164E3A-161D-4A96-8F37-A7E599D3110F}"/>
              </a:ext>
            </a:extLst>
          </p:cNvPr>
          <p:cNvPicPr>
            <a:picLocks noChangeAspect="1"/>
          </p:cNvPicPr>
          <p:nvPr/>
        </p:nvPicPr>
        <p:blipFill>
          <a:blip r:embed="rId2"/>
          <a:stretch>
            <a:fillRect/>
          </a:stretch>
        </p:blipFill>
        <p:spPr>
          <a:xfrm>
            <a:off x="11175307" y="2528643"/>
            <a:ext cx="535442" cy="348660"/>
          </a:xfrm>
          <a:prstGeom prst="rect">
            <a:avLst/>
          </a:prstGeom>
        </p:spPr>
      </p:pic>
      <p:cxnSp>
        <p:nvCxnSpPr>
          <p:cNvPr id="101" name="Straight Arrow Connector 100">
            <a:extLst>
              <a:ext uri="{FF2B5EF4-FFF2-40B4-BE49-F238E27FC236}">
                <a16:creationId xmlns:a16="http://schemas.microsoft.com/office/drawing/2014/main" id="{8988CDFC-67F6-4F1E-8BFE-0F4E12B25E98}"/>
              </a:ext>
            </a:extLst>
          </p:cNvPr>
          <p:cNvCxnSpPr>
            <a:cxnSpLocks/>
          </p:cNvCxnSpPr>
          <p:nvPr/>
        </p:nvCxnSpPr>
        <p:spPr>
          <a:xfrm>
            <a:off x="9430924" y="3058888"/>
            <a:ext cx="0" cy="383352"/>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4E213980-7B81-45E3-816C-484EB717AAEF}"/>
              </a:ext>
            </a:extLst>
          </p:cNvPr>
          <p:cNvCxnSpPr>
            <a:cxnSpLocks/>
          </p:cNvCxnSpPr>
          <p:nvPr/>
        </p:nvCxnSpPr>
        <p:spPr>
          <a:xfrm>
            <a:off x="11446256" y="3058888"/>
            <a:ext cx="0" cy="383352"/>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4C8CD100-437E-47FB-9732-42D712BCA610}"/>
              </a:ext>
            </a:extLst>
          </p:cNvPr>
          <p:cNvCxnSpPr>
            <a:cxnSpLocks/>
          </p:cNvCxnSpPr>
          <p:nvPr/>
        </p:nvCxnSpPr>
        <p:spPr>
          <a:xfrm>
            <a:off x="10517285" y="2669384"/>
            <a:ext cx="0" cy="383352"/>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grpSp>
        <p:nvGrpSpPr>
          <p:cNvPr id="104" name="Group 103">
            <a:extLst>
              <a:ext uri="{FF2B5EF4-FFF2-40B4-BE49-F238E27FC236}">
                <a16:creationId xmlns:a16="http://schemas.microsoft.com/office/drawing/2014/main" id="{15682E18-3D24-47F3-A441-E3C5C1640312}"/>
              </a:ext>
            </a:extLst>
          </p:cNvPr>
          <p:cNvGrpSpPr/>
          <p:nvPr/>
        </p:nvGrpSpPr>
        <p:grpSpPr>
          <a:xfrm>
            <a:off x="11662222" y="3058888"/>
            <a:ext cx="1482026" cy="383352"/>
            <a:chOff x="7780245" y="2103516"/>
            <a:chExt cx="1690365" cy="319460"/>
          </a:xfrm>
        </p:grpSpPr>
        <p:cxnSp>
          <p:nvCxnSpPr>
            <p:cNvPr id="105" name="Straight Arrow Connector 104">
              <a:extLst>
                <a:ext uri="{FF2B5EF4-FFF2-40B4-BE49-F238E27FC236}">
                  <a16:creationId xmlns:a16="http://schemas.microsoft.com/office/drawing/2014/main" id="{D3786AE9-F2BB-4EC3-B646-3F3196A9048D}"/>
                </a:ext>
              </a:extLst>
            </p:cNvPr>
            <p:cNvCxnSpPr>
              <a:cxnSpLocks/>
            </p:cNvCxnSpPr>
            <p:nvPr/>
          </p:nvCxnSpPr>
          <p:spPr>
            <a:xfrm>
              <a:off x="7780245" y="2103516"/>
              <a:ext cx="0" cy="319460"/>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69836F9D-87F5-4D92-AF94-7BE392EF37A8}"/>
                </a:ext>
              </a:extLst>
            </p:cNvPr>
            <p:cNvCxnSpPr>
              <a:cxnSpLocks/>
            </p:cNvCxnSpPr>
            <p:nvPr/>
          </p:nvCxnSpPr>
          <p:spPr>
            <a:xfrm>
              <a:off x="9470610" y="2103516"/>
              <a:ext cx="0" cy="319460"/>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4BAB891D-4912-4986-B803-E41F9A70A068}"/>
                </a:ext>
              </a:extLst>
            </p:cNvPr>
            <p:cNvCxnSpPr>
              <a:cxnSpLocks/>
            </p:cNvCxnSpPr>
            <p:nvPr/>
          </p:nvCxnSpPr>
          <p:spPr>
            <a:xfrm flipH="1" flipV="1">
              <a:off x="7798298" y="2103516"/>
              <a:ext cx="1672312" cy="7560"/>
            </a:xfrm>
            <a:prstGeom prst="straightConnector1">
              <a:avLst/>
            </a:prstGeom>
            <a:ln w="53975">
              <a:headEnd type="none" w="sm" len="sm"/>
              <a:tailEnd type="none" w="sm" len="sm"/>
            </a:ln>
          </p:spPr>
          <p:style>
            <a:lnRef idx="2">
              <a:schemeClr val="accent1"/>
            </a:lnRef>
            <a:fillRef idx="0">
              <a:schemeClr val="accent1"/>
            </a:fillRef>
            <a:effectRef idx="1">
              <a:schemeClr val="accent1"/>
            </a:effectRef>
            <a:fontRef idx="minor">
              <a:schemeClr val="tx1"/>
            </a:fontRef>
          </p:style>
        </p:cxnSp>
      </p:grpSp>
      <p:grpSp>
        <p:nvGrpSpPr>
          <p:cNvPr id="108" name="Group 107">
            <a:extLst>
              <a:ext uri="{FF2B5EF4-FFF2-40B4-BE49-F238E27FC236}">
                <a16:creationId xmlns:a16="http://schemas.microsoft.com/office/drawing/2014/main" id="{C2155FFB-471B-431C-8B36-5D561D60443B}"/>
              </a:ext>
            </a:extLst>
          </p:cNvPr>
          <p:cNvGrpSpPr/>
          <p:nvPr/>
        </p:nvGrpSpPr>
        <p:grpSpPr>
          <a:xfrm>
            <a:off x="9776272" y="3058888"/>
            <a:ext cx="1482026" cy="383352"/>
            <a:chOff x="7780245" y="2103516"/>
            <a:chExt cx="1690365" cy="319460"/>
          </a:xfrm>
        </p:grpSpPr>
        <p:cxnSp>
          <p:nvCxnSpPr>
            <p:cNvPr id="109" name="Straight Arrow Connector 108">
              <a:extLst>
                <a:ext uri="{FF2B5EF4-FFF2-40B4-BE49-F238E27FC236}">
                  <a16:creationId xmlns:a16="http://schemas.microsoft.com/office/drawing/2014/main" id="{84728332-F75A-494F-9600-3C8C60AEF711}"/>
                </a:ext>
              </a:extLst>
            </p:cNvPr>
            <p:cNvCxnSpPr>
              <a:cxnSpLocks/>
            </p:cNvCxnSpPr>
            <p:nvPr/>
          </p:nvCxnSpPr>
          <p:spPr>
            <a:xfrm>
              <a:off x="7780245" y="2103516"/>
              <a:ext cx="0" cy="319460"/>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353310AD-4FD7-47CD-A998-B199B5186C86}"/>
                </a:ext>
              </a:extLst>
            </p:cNvPr>
            <p:cNvCxnSpPr>
              <a:cxnSpLocks/>
            </p:cNvCxnSpPr>
            <p:nvPr/>
          </p:nvCxnSpPr>
          <p:spPr>
            <a:xfrm>
              <a:off x="9470610" y="2103516"/>
              <a:ext cx="0" cy="319460"/>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C3DD5C28-6B1E-4F16-B803-B6F7D506D4DF}"/>
                </a:ext>
              </a:extLst>
            </p:cNvPr>
            <p:cNvCxnSpPr>
              <a:cxnSpLocks/>
            </p:cNvCxnSpPr>
            <p:nvPr/>
          </p:nvCxnSpPr>
          <p:spPr>
            <a:xfrm flipH="1" flipV="1">
              <a:off x="7798298" y="2103516"/>
              <a:ext cx="1672312" cy="7560"/>
            </a:xfrm>
            <a:prstGeom prst="straightConnector1">
              <a:avLst/>
            </a:prstGeom>
            <a:ln w="53975">
              <a:headEnd type="none" w="sm" len="sm"/>
              <a:tailEnd type="none" w="sm" len="sm"/>
            </a:ln>
          </p:spPr>
          <p:style>
            <a:lnRef idx="2">
              <a:schemeClr val="accent1"/>
            </a:lnRef>
            <a:fillRef idx="0">
              <a:schemeClr val="accent1"/>
            </a:fillRef>
            <a:effectRef idx="1">
              <a:schemeClr val="accent1"/>
            </a:effectRef>
            <a:fontRef idx="minor">
              <a:schemeClr val="tx1"/>
            </a:fontRef>
          </p:style>
        </p:cxnSp>
      </p:grpSp>
      <p:cxnSp>
        <p:nvCxnSpPr>
          <p:cNvPr id="112" name="Straight Arrow Connector 111">
            <a:extLst>
              <a:ext uri="{FF2B5EF4-FFF2-40B4-BE49-F238E27FC236}">
                <a16:creationId xmlns:a16="http://schemas.microsoft.com/office/drawing/2014/main" id="{E18E7784-822F-4FA7-B277-B850A5ECE35B}"/>
              </a:ext>
            </a:extLst>
          </p:cNvPr>
          <p:cNvCxnSpPr>
            <a:cxnSpLocks/>
          </p:cNvCxnSpPr>
          <p:nvPr/>
        </p:nvCxnSpPr>
        <p:spPr>
          <a:xfrm>
            <a:off x="13515086" y="3058888"/>
            <a:ext cx="0" cy="383352"/>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113" name="Straight Arrow Connector 112">
            <a:extLst>
              <a:ext uri="{FF2B5EF4-FFF2-40B4-BE49-F238E27FC236}">
                <a16:creationId xmlns:a16="http://schemas.microsoft.com/office/drawing/2014/main" id="{6C4B8F0C-0EB7-44FB-A0B6-E593828ED520}"/>
              </a:ext>
            </a:extLst>
          </p:cNvPr>
          <p:cNvCxnSpPr>
            <a:cxnSpLocks/>
          </p:cNvCxnSpPr>
          <p:nvPr/>
        </p:nvCxnSpPr>
        <p:spPr>
          <a:xfrm>
            <a:off x="12376688" y="2788737"/>
            <a:ext cx="3688" cy="275430"/>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pic>
        <p:nvPicPr>
          <p:cNvPr id="114" name="Picture 113">
            <a:extLst>
              <a:ext uri="{FF2B5EF4-FFF2-40B4-BE49-F238E27FC236}">
                <a16:creationId xmlns:a16="http://schemas.microsoft.com/office/drawing/2014/main" id="{9FDA2666-DF5D-491B-A2F7-0FF85CACCF76}"/>
              </a:ext>
            </a:extLst>
          </p:cNvPr>
          <p:cNvPicPr>
            <a:picLocks noChangeAspect="1"/>
          </p:cNvPicPr>
          <p:nvPr/>
        </p:nvPicPr>
        <p:blipFill>
          <a:blip r:embed="rId2"/>
          <a:stretch>
            <a:fillRect/>
          </a:stretch>
        </p:blipFill>
        <p:spPr>
          <a:xfrm>
            <a:off x="13232843" y="2565164"/>
            <a:ext cx="535442" cy="348660"/>
          </a:xfrm>
          <a:prstGeom prst="rect">
            <a:avLst/>
          </a:prstGeom>
        </p:spPr>
      </p:pic>
      <p:pic>
        <p:nvPicPr>
          <p:cNvPr id="115" name="Picture 114">
            <a:extLst>
              <a:ext uri="{FF2B5EF4-FFF2-40B4-BE49-F238E27FC236}">
                <a16:creationId xmlns:a16="http://schemas.microsoft.com/office/drawing/2014/main" id="{98F52426-714E-4A62-8CBD-11D42BB9B092}"/>
              </a:ext>
            </a:extLst>
          </p:cNvPr>
          <p:cNvPicPr>
            <a:picLocks noChangeAspect="1"/>
          </p:cNvPicPr>
          <p:nvPr/>
        </p:nvPicPr>
        <p:blipFill>
          <a:blip r:embed="rId3"/>
          <a:stretch>
            <a:fillRect/>
          </a:stretch>
        </p:blipFill>
        <p:spPr>
          <a:xfrm>
            <a:off x="10356745" y="2205504"/>
            <a:ext cx="286166" cy="389504"/>
          </a:xfrm>
          <a:prstGeom prst="rect">
            <a:avLst/>
          </a:prstGeom>
        </p:spPr>
      </p:pic>
      <p:pic>
        <p:nvPicPr>
          <p:cNvPr id="116" name="Picture 115">
            <a:extLst>
              <a:ext uri="{FF2B5EF4-FFF2-40B4-BE49-F238E27FC236}">
                <a16:creationId xmlns:a16="http://schemas.microsoft.com/office/drawing/2014/main" id="{ED6B520A-029E-4A6A-841F-CF46C226A6CB}"/>
              </a:ext>
            </a:extLst>
          </p:cNvPr>
          <p:cNvPicPr>
            <a:picLocks noChangeAspect="1"/>
          </p:cNvPicPr>
          <p:nvPr/>
        </p:nvPicPr>
        <p:blipFill>
          <a:blip r:embed="rId4"/>
          <a:stretch>
            <a:fillRect/>
          </a:stretch>
        </p:blipFill>
        <p:spPr>
          <a:xfrm>
            <a:off x="12155439" y="4014567"/>
            <a:ext cx="628650" cy="617220"/>
          </a:xfrm>
          <a:prstGeom prst="rect">
            <a:avLst/>
          </a:prstGeom>
        </p:spPr>
      </p:pic>
      <p:grpSp>
        <p:nvGrpSpPr>
          <p:cNvPr id="117" name="Group 116">
            <a:extLst>
              <a:ext uri="{FF2B5EF4-FFF2-40B4-BE49-F238E27FC236}">
                <a16:creationId xmlns:a16="http://schemas.microsoft.com/office/drawing/2014/main" id="{9F4E22EE-4B5B-4B10-81F7-7DD6A12BA0DB}"/>
              </a:ext>
            </a:extLst>
          </p:cNvPr>
          <p:cNvGrpSpPr/>
          <p:nvPr/>
        </p:nvGrpSpPr>
        <p:grpSpPr>
          <a:xfrm>
            <a:off x="7407441" y="4323180"/>
            <a:ext cx="732444" cy="875500"/>
            <a:chOff x="6451522" y="3155126"/>
            <a:chExt cx="610370" cy="729583"/>
          </a:xfrm>
        </p:grpSpPr>
        <p:sp>
          <p:nvSpPr>
            <p:cNvPr id="118" name="TextBox 117">
              <a:extLst>
                <a:ext uri="{FF2B5EF4-FFF2-40B4-BE49-F238E27FC236}">
                  <a16:creationId xmlns:a16="http://schemas.microsoft.com/office/drawing/2014/main" id="{CAFE9F19-65B8-4F0D-84AC-5DB6706D316E}"/>
                </a:ext>
              </a:extLst>
            </p:cNvPr>
            <p:cNvSpPr txBox="1"/>
            <p:nvPr/>
          </p:nvSpPr>
          <p:spPr>
            <a:xfrm>
              <a:off x="6451522" y="3623099"/>
              <a:ext cx="610370" cy="261610"/>
            </a:xfrm>
            <a:prstGeom prst="rect">
              <a:avLst/>
            </a:prstGeom>
            <a:noFill/>
          </p:spPr>
          <p:txBody>
            <a:bodyPr wrap="none" rtlCol="0">
              <a:spAutoFit/>
            </a:bodyPr>
            <a:lstStyle/>
            <a:p>
              <a:pPr algn="ctr"/>
              <a:r>
                <a:rPr lang="en-US" sz="1440" kern="0" spc="-36">
                  <a:latin typeface="Arial"/>
                  <a:cs typeface="Arial"/>
                </a:rPr>
                <a:t>Deploy</a:t>
              </a:r>
            </a:p>
          </p:txBody>
        </p:sp>
        <p:sp>
          <p:nvSpPr>
            <p:cNvPr id="119" name="Arrow: Striped Right 118">
              <a:extLst>
                <a:ext uri="{FF2B5EF4-FFF2-40B4-BE49-F238E27FC236}">
                  <a16:creationId xmlns:a16="http://schemas.microsoft.com/office/drawing/2014/main" id="{B7AFCF1D-C043-4966-81D0-A9FCA482161B}"/>
                </a:ext>
              </a:extLst>
            </p:cNvPr>
            <p:cNvSpPr/>
            <p:nvPr/>
          </p:nvSpPr>
          <p:spPr bwMode="auto">
            <a:xfrm>
              <a:off x="6507495" y="3155126"/>
              <a:ext cx="498422" cy="257175"/>
            </a:xfrm>
            <a:prstGeom prst="stripedRightArrow">
              <a:avLst/>
            </a:prstGeom>
            <a:solidFill>
              <a:srgbClr val="7030A0"/>
            </a:solidFill>
            <a:ln w="12700" cap="flat" cmpd="sng" algn="ctr">
              <a:solidFill>
                <a:schemeClr val="tx1"/>
              </a:solidFill>
              <a:prstDash val="solid"/>
              <a:round/>
              <a:headEnd type="none" w="med" len="med"/>
              <a:tailEnd type="none" w="med" len="med"/>
            </a:ln>
            <a:effectLst>
              <a:outerShdw blurRad="50800" dist="38100" dir="10800000" algn="r" rotWithShape="0">
                <a:prstClr val="black">
                  <a:alpha val="40000"/>
                </a:prstClr>
              </a:outerShdw>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grpSp>
        <p:nvGrpSpPr>
          <p:cNvPr id="120" name="Group 119">
            <a:extLst>
              <a:ext uri="{FF2B5EF4-FFF2-40B4-BE49-F238E27FC236}">
                <a16:creationId xmlns:a16="http://schemas.microsoft.com/office/drawing/2014/main" id="{1173CED9-DA55-4ED2-848A-8A219E49F7CB}"/>
              </a:ext>
            </a:extLst>
          </p:cNvPr>
          <p:cNvGrpSpPr/>
          <p:nvPr/>
        </p:nvGrpSpPr>
        <p:grpSpPr>
          <a:xfrm>
            <a:off x="8889411" y="4019677"/>
            <a:ext cx="1173270" cy="1123622"/>
            <a:chOff x="7129657" y="2902208"/>
            <a:chExt cx="977725" cy="936351"/>
          </a:xfrm>
        </p:grpSpPr>
        <p:sp>
          <p:nvSpPr>
            <p:cNvPr id="121" name="TextBox 120">
              <a:extLst>
                <a:ext uri="{FF2B5EF4-FFF2-40B4-BE49-F238E27FC236}">
                  <a16:creationId xmlns:a16="http://schemas.microsoft.com/office/drawing/2014/main" id="{2C0D9D45-DA16-4388-97BA-CCD86BEED541}"/>
                </a:ext>
              </a:extLst>
            </p:cNvPr>
            <p:cNvSpPr txBox="1"/>
            <p:nvPr/>
          </p:nvSpPr>
          <p:spPr>
            <a:xfrm>
              <a:off x="7399656" y="3576949"/>
              <a:ext cx="437727" cy="261610"/>
            </a:xfrm>
            <a:prstGeom prst="rect">
              <a:avLst/>
            </a:prstGeom>
            <a:noFill/>
          </p:spPr>
          <p:txBody>
            <a:bodyPr wrap="none" rtlCol="0">
              <a:spAutoFit/>
            </a:bodyPr>
            <a:lstStyle/>
            <a:p>
              <a:pPr algn="ctr"/>
              <a:r>
                <a:rPr lang="en-US" sz="1440" kern="0" spc="-36">
                  <a:latin typeface="Arial"/>
                  <a:cs typeface="Arial"/>
                </a:rPr>
                <a:t>Test</a:t>
              </a:r>
            </a:p>
          </p:txBody>
        </p:sp>
        <p:grpSp>
          <p:nvGrpSpPr>
            <p:cNvPr id="122" name="Group 121">
              <a:extLst>
                <a:ext uri="{FF2B5EF4-FFF2-40B4-BE49-F238E27FC236}">
                  <a16:creationId xmlns:a16="http://schemas.microsoft.com/office/drawing/2014/main" id="{5978DC31-7D33-4A28-B3C9-8F88346D185D}"/>
                </a:ext>
              </a:extLst>
            </p:cNvPr>
            <p:cNvGrpSpPr>
              <a:grpSpLocks noChangeAspect="1"/>
            </p:cNvGrpSpPr>
            <p:nvPr/>
          </p:nvGrpSpPr>
          <p:grpSpPr>
            <a:xfrm>
              <a:off x="7129657" y="2902208"/>
              <a:ext cx="977725" cy="635733"/>
              <a:chOff x="7555501" y="2890966"/>
              <a:chExt cx="1179115" cy="766679"/>
            </a:xfrm>
          </p:grpSpPr>
          <p:grpSp>
            <p:nvGrpSpPr>
              <p:cNvPr id="123" name="Group 122">
                <a:extLst>
                  <a:ext uri="{FF2B5EF4-FFF2-40B4-BE49-F238E27FC236}">
                    <a16:creationId xmlns:a16="http://schemas.microsoft.com/office/drawing/2014/main" id="{414611C9-203C-48B8-B40E-94236CBBA465}"/>
                  </a:ext>
                </a:extLst>
              </p:cNvPr>
              <p:cNvGrpSpPr/>
              <p:nvPr/>
            </p:nvGrpSpPr>
            <p:grpSpPr>
              <a:xfrm>
                <a:off x="7555501" y="2890966"/>
                <a:ext cx="1179115" cy="766679"/>
                <a:chOff x="6888560" y="-1742867"/>
                <a:chExt cx="1179115" cy="766679"/>
              </a:xfrm>
              <a:scene3d>
                <a:camera prst="orthographicFront">
                  <a:rot lat="480000" lon="18300000" rev="0"/>
                </a:camera>
                <a:lightRig rig="threePt" dir="t"/>
              </a:scene3d>
            </p:grpSpPr>
            <p:sp>
              <p:nvSpPr>
                <p:cNvPr id="125" name="Rectangle: Rounded Corners 124">
                  <a:extLst>
                    <a:ext uri="{FF2B5EF4-FFF2-40B4-BE49-F238E27FC236}">
                      <a16:creationId xmlns:a16="http://schemas.microsoft.com/office/drawing/2014/main" id="{5E15AB1C-CBDC-4062-A85F-6A09E8BA61FC}"/>
                    </a:ext>
                  </a:extLst>
                </p:cNvPr>
                <p:cNvSpPr/>
                <p:nvPr/>
              </p:nvSpPr>
              <p:spPr bwMode="auto">
                <a:xfrm>
                  <a:off x="6888560" y="-1742866"/>
                  <a:ext cx="19036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126" name="Rectangle: Rounded Corners 125">
                  <a:extLst>
                    <a:ext uri="{FF2B5EF4-FFF2-40B4-BE49-F238E27FC236}">
                      <a16:creationId xmlns:a16="http://schemas.microsoft.com/office/drawing/2014/main" id="{5EE5DBEF-411B-4833-BC4B-8E94BACA0267}"/>
                    </a:ext>
                  </a:extLst>
                </p:cNvPr>
                <p:cNvSpPr/>
                <p:nvPr/>
              </p:nvSpPr>
              <p:spPr bwMode="auto">
                <a:xfrm>
                  <a:off x="7898337" y="-1742866"/>
                  <a:ext cx="16933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127" name="Rectangle: Rounded Corners 126">
                  <a:extLst>
                    <a:ext uri="{FF2B5EF4-FFF2-40B4-BE49-F238E27FC236}">
                      <a16:creationId xmlns:a16="http://schemas.microsoft.com/office/drawing/2014/main" id="{3E22C6DB-98C1-4CA4-9BC6-7FE4A67DFB22}"/>
                    </a:ext>
                  </a:extLst>
                </p:cNvPr>
                <p:cNvSpPr/>
                <p:nvPr/>
              </p:nvSpPr>
              <p:spPr bwMode="auto">
                <a:xfrm rot="5400000">
                  <a:off x="7417854" y="-2261755"/>
                  <a:ext cx="120525" cy="1158302"/>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shape">
                    <a:fillToRect l="50000" t="50000" r="50000" b="50000"/>
                  </a:path>
                  <a:tileRect/>
                </a:gra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pic>
            <p:nvPicPr>
              <p:cNvPr id="124" name="Picture 123">
                <a:extLst>
                  <a:ext uri="{FF2B5EF4-FFF2-40B4-BE49-F238E27FC236}">
                    <a16:creationId xmlns:a16="http://schemas.microsoft.com/office/drawing/2014/main" id="{E4259D55-4D47-430A-9C74-698A85EFA3AB}"/>
                  </a:ext>
                </a:extLst>
              </p:cNvPr>
              <p:cNvPicPr>
                <a:picLocks noChangeAspect="1"/>
              </p:cNvPicPr>
              <p:nvPr/>
            </p:nvPicPr>
            <p:blipFill>
              <a:blip r:embed="rId5"/>
              <a:stretch>
                <a:fillRect/>
              </a:stretch>
            </p:blipFill>
            <p:spPr>
              <a:xfrm>
                <a:off x="8177194" y="3190920"/>
                <a:ext cx="533400" cy="466725"/>
              </a:xfrm>
              <a:prstGeom prst="rect">
                <a:avLst/>
              </a:prstGeom>
            </p:spPr>
          </p:pic>
        </p:grpSp>
      </p:grpSp>
      <p:grpSp>
        <p:nvGrpSpPr>
          <p:cNvPr id="128" name="Group 127">
            <a:extLst>
              <a:ext uri="{FF2B5EF4-FFF2-40B4-BE49-F238E27FC236}">
                <a16:creationId xmlns:a16="http://schemas.microsoft.com/office/drawing/2014/main" id="{6A6833C8-AC3A-4DC6-8C2D-A423FA4C8732}"/>
              </a:ext>
            </a:extLst>
          </p:cNvPr>
          <p:cNvGrpSpPr/>
          <p:nvPr/>
        </p:nvGrpSpPr>
        <p:grpSpPr>
          <a:xfrm>
            <a:off x="10795825" y="4019676"/>
            <a:ext cx="1173270" cy="1125956"/>
            <a:chOff x="8718335" y="2902208"/>
            <a:chExt cx="977725" cy="938296"/>
          </a:xfrm>
        </p:grpSpPr>
        <p:sp>
          <p:nvSpPr>
            <p:cNvPr id="129" name="TextBox 128">
              <a:extLst>
                <a:ext uri="{FF2B5EF4-FFF2-40B4-BE49-F238E27FC236}">
                  <a16:creationId xmlns:a16="http://schemas.microsoft.com/office/drawing/2014/main" id="{445B0B82-12E5-4641-ADC9-E07706E4EC01}"/>
                </a:ext>
              </a:extLst>
            </p:cNvPr>
            <p:cNvSpPr txBox="1"/>
            <p:nvPr/>
          </p:nvSpPr>
          <p:spPr>
            <a:xfrm>
              <a:off x="8938828" y="3578894"/>
              <a:ext cx="536738" cy="261610"/>
            </a:xfrm>
            <a:prstGeom prst="rect">
              <a:avLst/>
            </a:prstGeom>
            <a:noFill/>
          </p:spPr>
          <p:txBody>
            <a:bodyPr wrap="none" rtlCol="0">
              <a:spAutoFit/>
            </a:bodyPr>
            <a:lstStyle/>
            <a:p>
              <a:pPr algn="ctr"/>
              <a:r>
                <a:rPr lang="en-US" sz="1440" kern="0" spc="-36">
                  <a:latin typeface="Arial"/>
                  <a:cs typeface="Arial"/>
                </a:rPr>
                <a:t>Stage</a:t>
              </a:r>
            </a:p>
          </p:txBody>
        </p:sp>
        <p:grpSp>
          <p:nvGrpSpPr>
            <p:cNvPr id="130" name="Group 129">
              <a:extLst>
                <a:ext uri="{FF2B5EF4-FFF2-40B4-BE49-F238E27FC236}">
                  <a16:creationId xmlns:a16="http://schemas.microsoft.com/office/drawing/2014/main" id="{3096AE41-6FDC-452E-985A-9CE4455FB161}"/>
                </a:ext>
              </a:extLst>
            </p:cNvPr>
            <p:cNvGrpSpPr>
              <a:grpSpLocks noChangeAspect="1"/>
            </p:cNvGrpSpPr>
            <p:nvPr/>
          </p:nvGrpSpPr>
          <p:grpSpPr>
            <a:xfrm>
              <a:off x="8718335" y="2902208"/>
              <a:ext cx="977725" cy="635733"/>
              <a:chOff x="8897420" y="2858231"/>
              <a:chExt cx="1179115" cy="766679"/>
            </a:xfrm>
          </p:grpSpPr>
          <p:grpSp>
            <p:nvGrpSpPr>
              <p:cNvPr id="131" name="Group 130">
                <a:extLst>
                  <a:ext uri="{FF2B5EF4-FFF2-40B4-BE49-F238E27FC236}">
                    <a16:creationId xmlns:a16="http://schemas.microsoft.com/office/drawing/2014/main" id="{7A0E8406-CB61-4429-A878-1D5F1DBCC9C3}"/>
                  </a:ext>
                </a:extLst>
              </p:cNvPr>
              <p:cNvGrpSpPr/>
              <p:nvPr/>
            </p:nvGrpSpPr>
            <p:grpSpPr>
              <a:xfrm>
                <a:off x="8897420" y="2858231"/>
                <a:ext cx="1179115" cy="766679"/>
                <a:chOff x="6888560" y="-1742867"/>
                <a:chExt cx="1179115" cy="766679"/>
              </a:xfrm>
              <a:scene3d>
                <a:camera prst="orthographicFront">
                  <a:rot lat="480000" lon="18300000" rev="0"/>
                </a:camera>
                <a:lightRig rig="threePt" dir="t"/>
              </a:scene3d>
            </p:grpSpPr>
            <p:sp>
              <p:nvSpPr>
                <p:cNvPr id="133" name="Rectangle: Rounded Corners 132">
                  <a:extLst>
                    <a:ext uri="{FF2B5EF4-FFF2-40B4-BE49-F238E27FC236}">
                      <a16:creationId xmlns:a16="http://schemas.microsoft.com/office/drawing/2014/main" id="{9F1B15EA-D969-42C4-87EC-8FB635E4D514}"/>
                    </a:ext>
                  </a:extLst>
                </p:cNvPr>
                <p:cNvSpPr/>
                <p:nvPr/>
              </p:nvSpPr>
              <p:spPr bwMode="auto">
                <a:xfrm>
                  <a:off x="6888560" y="-1742866"/>
                  <a:ext cx="19036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134" name="Rectangle: Rounded Corners 133">
                  <a:extLst>
                    <a:ext uri="{FF2B5EF4-FFF2-40B4-BE49-F238E27FC236}">
                      <a16:creationId xmlns:a16="http://schemas.microsoft.com/office/drawing/2014/main" id="{EF844CF4-31EA-4D63-A06D-B14CE05EBCB6}"/>
                    </a:ext>
                  </a:extLst>
                </p:cNvPr>
                <p:cNvSpPr/>
                <p:nvPr/>
              </p:nvSpPr>
              <p:spPr bwMode="auto">
                <a:xfrm>
                  <a:off x="7898337" y="-1742866"/>
                  <a:ext cx="16933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135" name="Rectangle: Rounded Corners 134">
                  <a:extLst>
                    <a:ext uri="{FF2B5EF4-FFF2-40B4-BE49-F238E27FC236}">
                      <a16:creationId xmlns:a16="http://schemas.microsoft.com/office/drawing/2014/main" id="{89D1CB51-4C50-41E5-9B53-42FB10E70CC7}"/>
                    </a:ext>
                  </a:extLst>
                </p:cNvPr>
                <p:cNvSpPr/>
                <p:nvPr/>
              </p:nvSpPr>
              <p:spPr bwMode="auto">
                <a:xfrm rot="5400000">
                  <a:off x="7417854" y="-2261755"/>
                  <a:ext cx="120525" cy="1158302"/>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shape">
                    <a:fillToRect l="50000" t="50000" r="50000" b="50000"/>
                  </a:path>
                  <a:tileRect/>
                </a:gra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pic>
            <p:nvPicPr>
              <p:cNvPr id="132" name="Picture 131">
                <a:extLst>
                  <a:ext uri="{FF2B5EF4-FFF2-40B4-BE49-F238E27FC236}">
                    <a16:creationId xmlns:a16="http://schemas.microsoft.com/office/drawing/2014/main" id="{5331D17A-5673-4164-A3A8-1BD3D02F0EE9}"/>
                  </a:ext>
                </a:extLst>
              </p:cNvPr>
              <p:cNvPicPr>
                <a:picLocks noChangeAspect="1"/>
              </p:cNvPicPr>
              <p:nvPr/>
            </p:nvPicPr>
            <p:blipFill>
              <a:blip r:embed="rId6"/>
              <a:stretch>
                <a:fillRect/>
              </a:stretch>
            </p:blipFill>
            <p:spPr>
              <a:xfrm>
                <a:off x="9457653" y="3158185"/>
                <a:ext cx="533400" cy="466725"/>
              </a:xfrm>
              <a:prstGeom prst="rect">
                <a:avLst/>
              </a:prstGeom>
            </p:spPr>
          </p:pic>
        </p:grpSp>
      </p:grpSp>
      <p:grpSp>
        <p:nvGrpSpPr>
          <p:cNvPr id="136" name="Group 135">
            <a:extLst>
              <a:ext uri="{FF2B5EF4-FFF2-40B4-BE49-F238E27FC236}">
                <a16:creationId xmlns:a16="http://schemas.microsoft.com/office/drawing/2014/main" id="{1AA898A8-C8C1-4832-A6EF-EA5D6807017B}"/>
              </a:ext>
            </a:extLst>
          </p:cNvPr>
          <p:cNvGrpSpPr/>
          <p:nvPr/>
        </p:nvGrpSpPr>
        <p:grpSpPr>
          <a:xfrm>
            <a:off x="12702235" y="4019676"/>
            <a:ext cx="1253806" cy="1125956"/>
            <a:chOff x="10307011" y="2902208"/>
            <a:chExt cx="1044838" cy="938296"/>
          </a:xfrm>
        </p:grpSpPr>
        <p:sp>
          <p:nvSpPr>
            <p:cNvPr id="137" name="TextBox 136">
              <a:extLst>
                <a:ext uri="{FF2B5EF4-FFF2-40B4-BE49-F238E27FC236}">
                  <a16:creationId xmlns:a16="http://schemas.microsoft.com/office/drawing/2014/main" id="{9BF14200-69C5-4EEB-AA11-5C841AB59F71}"/>
                </a:ext>
              </a:extLst>
            </p:cNvPr>
            <p:cNvSpPr txBox="1"/>
            <p:nvPr/>
          </p:nvSpPr>
          <p:spPr>
            <a:xfrm>
              <a:off x="10597877" y="3578894"/>
              <a:ext cx="463108" cy="261610"/>
            </a:xfrm>
            <a:prstGeom prst="rect">
              <a:avLst/>
            </a:prstGeom>
            <a:noFill/>
          </p:spPr>
          <p:txBody>
            <a:bodyPr wrap="none" rtlCol="0">
              <a:spAutoFit/>
            </a:bodyPr>
            <a:lstStyle/>
            <a:p>
              <a:pPr algn="ctr"/>
              <a:r>
                <a:rPr lang="en-US" sz="1440" kern="0" spc="-36">
                  <a:latin typeface="Arial"/>
                  <a:cs typeface="Arial"/>
                </a:rPr>
                <a:t>Prod</a:t>
              </a:r>
            </a:p>
          </p:txBody>
        </p:sp>
        <p:grpSp>
          <p:nvGrpSpPr>
            <p:cNvPr id="138" name="Group 137">
              <a:extLst>
                <a:ext uri="{FF2B5EF4-FFF2-40B4-BE49-F238E27FC236}">
                  <a16:creationId xmlns:a16="http://schemas.microsoft.com/office/drawing/2014/main" id="{F7275034-8A46-4F82-93F3-5C801CCED074}"/>
                </a:ext>
              </a:extLst>
            </p:cNvPr>
            <p:cNvGrpSpPr>
              <a:grpSpLocks noChangeAspect="1"/>
            </p:cNvGrpSpPr>
            <p:nvPr/>
          </p:nvGrpSpPr>
          <p:grpSpPr>
            <a:xfrm>
              <a:off x="10307011" y="2902208"/>
              <a:ext cx="1044838" cy="635733"/>
              <a:chOff x="10307004" y="2931420"/>
              <a:chExt cx="1260045" cy="766679"/>
            </a:xfrm>
          </p:grpSpPr>
          <p:grpSp>
            <p:nvGrpSpPr>
              <p:cNvPr id="139" name="Group 138">
                <a:extLst>
                  <a:ext uri="{FF2B5EF4-FFF2-40B4-BE49-F238E27FC236}">
                    <a16:creationId xmlns:a16="http://schemas.microsoft.com/office/drawing/2014/main" id="{ED80283B-3951-4AD6-B5EC-30AB3CB653EF}"/>
                  </a:ext>
                </a:extLst>
              </p:cNvPr>
              <p:cNvGrpSpPr/>
              <p:nvPr/>
            </p:nvGrpSpPr>
            <p:grpSpPr>
              <a:xfrm>
                <a:off x="10307004" y="2931420"/>
                <a:ext cx="1179115" cy="766679"/>
                <a:chOff x="6888560" y="-1742867"/>
                <a:chExt cx="1179115" cy="766679"/>
              </a:xfrm>
              <a:scene3d>
                <a:camera prst="orthographicFront">
                  <a:rot lat="480000" lon="18300000" rev="0"/>
                </a:camera>
                <a:lightRig rig="threePt" dir="t"/>
              </a:scene3d>
            </p:grpSpPr>
            <p:sp>
              <p:nvSpPr>
                <p:cNvPr id="141" name="Rectangle: Rounded Corners 140">
                  <a:extLst>
                    <a:ext uri="{FF2B5EF4-FFF2-40B4-BE49-F238E27FC236}">
                      <a16:creationId xmlns:a16="http://schemas.microsoft.com/office/drawing/2014/main" id="{3716B080-9786-43B0-AC87-764B17F0C0BE}"/>
                    </a:ext>
                  </a:extLst>
                </p:cNvPr>
                <p:cNvSpPr/>
                <p:nvPr/>
              </p:nvSpPr>
              <p:spPr bwMode="auto">
                <a:xfrm>
                  <a:off x="6888560" y="-1742866"/>
                  <a:ext cx="19036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142" name="Rectangle: Rounded Corners 141">
                  <a:extLst>
                    <a:ext uri="{FF2B5EF4-FFF2-40B4-BE49-F238E27FC236}">
                      <a16:creationId xmlns:a16="http://schemas.microsoft.com/office/drawing/2014/main" id="{91EEA822-55CA-4E58-8FF5-E957AFC7E6FE}"/>
                    </a:ext>
                  </a:extLst>
                </p:cNvPr>
                <p:cNvSpPr/>
                <p:nvPr/>
              </p:nvSpPr>
              <p:spPr bwMode="auto">
                <a:xfrm>
                  <a:off x="7898337" y="-1742866"/>
                  <a:ext cx="16933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143" name="Rectangle: Rounded Corners 142">
                  <a:extLst>
                    <a:ext uri="{FF2B5EF4-FFF2-40B4-BE49-F238E27FC236}">
                      <a16:creationId xmlns:a16="http://schemas.microsoft.com/office/drawing/2014/main" id="{5A6F3D9A-4B71-4C44-A356-9045EF28EEB1}"/>
                    </a:ext>
                  </a:extLst>
                </p:cNvPr>
                <p:cNvSpPr/>
                <p:nvPr/>
              </p:nvSpPr>
              <p:spPr bwMode="auto">
                <a:xfrm rot="5400000">
                  <a:off x="7417854" y="-2261755"/>
                  <a:ext cx="120525" cy="1158302"/>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shape">
                    <a:fillToRect l="50000" t="50000" r="50000" b="50000"/>
                  </a:path>
                  <a:tileRect/>
                </a:gra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pic>
            <p:nvPicPr>
              <p:cNvPr id="140" name="Picture 139">
                <a:extLst>
                  <a:ext uri="{FF2B5EF4-FFF2-40B4-BE49-F238E27FC236}">
                    <a16:creationId xmlns:a16="http://schemas.microsoft.com/office/drawing/2014/main" id="{2BCC3376-7191-4ADB-8B63-0A77148AD345}"/>
                  </a:ext>
                </a:extLst>
              </p:cNvPr>
              <p:cNvPicPr>
                <a:picLocks noChangeAspect="1"/>
              </p:cNvPicPr>
              <p:nvPr/>
            </p:nvPicPr>
            <p:blipFill>
              <a:blip r:embed="rId7"/>
              <a:stretch>
                <a:fillRect/>
              </a:stretch>
            </p:blipFill>
            <p:spPr>
              <a:xfrm>
                <a:off x="11005074" y="3221849"/>
                <a:ext cx="561975" cy="476250"/>
              </a:xfrm>
              <a:prstGeom prst="rect">
                <a:avLst/>
              </a:prstGeom>
            </p:spPr>
          </p:pic>
        </p:grpSp>
      </p:grpSp>
      <p:pic>
        <p:nvPicPr>
          <p:cNvPr id="144" name="Picture 143">
            <a:extLst>
              <a:ext uri="{FF2B5EF4-FFF2-40B4-BE49-F238E27FC236}">
                <a16:creationId xmlns:a16="http://schemas.microsoft.com/office/drawing/2014/main" id="{8546FD86-81A9-47C0-95F3-F732AEA2D367}"/>
              </a:ext>
            </a:extLst>
          </p:cNvPr>
          <p:cNvPicPr>
            <a:picLocks noChangeAspect="1"/>
          </p:cNvPicPr>
          <p:nvPr/>
        </p:nvPicPr>
        <p:blipFill>
          <a:blip r:embed="rId8"/>
          <a:stretch>
            <a:fillRect/>
          </a:stretch>
        </p:blipFill>
        <p:spPr>
          <a:xfrm>
            <a:off x="8734751" y="1447237"/>
            <a:ext cx="4937760" cy="605790"/>
          </a:xfrm>
          <a:prstGeom prst="rect">
            <a:avLst/>
          </a:prstGeom>
        </p:spPr>
      </p:pic>
      <p:cxnSp>
        <p:nvCxnSpPr>
          <p:cNvPr id="145" name="Straight Arrow Connector 144">
            <a:extLst>
              <a:ext uri="{FF2B5EF4-FFF2-40B4-BE49-F238E27FC236}">
                <a16:creationId xmlns:a16="http://schemas.microsoft.com/office/drawing/2014/main" id="{1C985A98-4A0F-4DA6-BF42-9F1F6FD1AD55}"/>
              </a:ext>
            </a:extLst>
          </p:cNvPr>
          <p:cNvCxnSpPr/>
          <p:nvPr/>
        </p:nvCxnSpPr>
        <p:spPr bwMode="auto">
          <a:xfrm>
            <a:off x="8272480" y="459407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146" name="Straight Arrow Connector 145">
            <a:extLst>
              <a:ext uri="{FF2B5EF4-FFF2-40B4-BE49-F238E27FC236}">
                <a16:creationId xmlns:a16="http://schemas.microsoft.com/office/drawing/2014/main" id="{7F9D24E9-74FC-4E03-BE4F-431DA4663B3E}"/>
              </a:ext>
            </a:extLst>
          </p:cNvPr>
          <p:cNvCxnSpPr/>
          <p:nvPr/>
        </p:nvCxnSpPr>
        <p:spPr bwMode="auto">
          <a:xfrm>
            <a:off x="10215580" y="459407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nvGrpSpPr>
          <p:cNvPr id="147" name="Group 146">
            <a:extLst>
              <a:ext uri="{FF2B5EF4-FFF2-40B4-BE49-F238E27FC236}">
                <a16:creationId xmlns:a16="http://schemas.microsoft.com/office/drawing/2014/main" id="{0266AB45-8687-44CE-8F32-FE5919F7A905}"/>
              </a:ext>
            </a:extLst>
          </p:cNvPr>
          <p:cNvGrpSpPr/>
          <p:nvPr/>
        </p:nvGrpSpPr>
        <p:grpSpPr>
          <a:xfrm>
            <a:off x="5573674" y="4201921"/>
            <a:ext cx="1084240" cy="1015223"/>
            <a:chOff x="4645167" y="3054079"/>
            <a:chExt cx="903533" cy="846019"/>
          </a:xfrm>
        </p:grpSpPr>
        <p:sp>
          <p:nvSpPr>
            <p:cNvPr id="148" name="TextBox 147">
              <a:extLst>
                <a:ext uri="{FF2B5EF4-FFF2-40B4-BE49-F238E27FC236}">
                  <a16:creationId xmlns:a16="http://schemas.microsoft.com/office/drawing/2014/main" id="{68447B54-6206-4143-B23F-71B93260638E}"/>
                </a:ext>
              </a:extLst>
            </p:cNvPr>
            <p:cNvSpPr txBox="1"/>
            <p:nvPr/>
          </p:nvSpPr>
          <p:spPr>
            <a:xfrm>
              <a:off x="4645167" y="3623099"/>
              <a:ext cx="903533" cy="276999"/>
            </a:xfrm>
            <a:prstGeom prst="rect">
              <a:avLst/>
            </a:prstGeom>
            <a:noFill/>
          </p:spPr>
          <p:txBody>
            <a:bodyPr wrap="square" rtlCol="0">
              <a:noAutofit/>
            </a:bodyPr>
            <a:lstStyle/>
            <a:p>
              <a:pPr algn="ctr"/>
              <a:r>
                <a:rPr lang="en-US" sz="1440" kern="0" spc="-36">
                  <a:latin typeface="Arial"/>
                  <a:cs typeface="Arial"/>
                </a:rPr>
                <a:t>Package Repo</a:t>
              </a:r>
            </a:p>
          </p:txBody>
        </p:sp>
        <p:pic>
          <p:nvPicPr>
            <p:cNvPr id="149" name="Picture 148">
              <a:extLst>
                <a:ext uri="{FF2B5EF4-FFF2-40B4-BE49-F238E27FC236}">
                  <a16:creationId xmlns:a16="http://schemas.microsoft.com/office/drawing/2014/main" id="{F99437AF-57E9-4015-8B5A-B0359ECBD5EB}"/>
                </a:ext>
              </a:extLst>
            </p:cNvPr>
            <p:cNvPicPr>
              <a:picLocks noChangeAspect="1"/>
            </p:cNvPicPr>
            <p:nvPr/>
          </p:nvPicPr>
          <p:blipFill>
            <a:blip r:embed="rId2"/>
            <a:stretch>
              <a:fillRect/>
            </a:stretch>
          </p:blipFill>
          <p:spPr>
            <a:xfrm>
              <a:off x="4798135" y="3054079"/>
              <a:ext cx="597597" cy="389133"/>
            </a:xfrm>
            <a:prstGeom prst="rect">
              <a:avLst/>
            </a:prstGeom>
          </p:spPr>
        </p:pic>
      </p:grpSp>
      <p:grpSp>
        <p:nvGrpSpPr>
          <p:cNvPr id="150" name="Group 149">
            <a:extLst>
              <a:ext uri="{FF2B5EF4-FFF2-40B4-BE49-F238E27FC236}">
                <a16:creationId xmlns:a16="http://schemas.microsoft.com/office/drawing/2014/main" id="{DF964856-E1D0-48BB-A679-3DDCBD239632}"/>
              </a:ext>
            </a:extLst>
          </p:cNvPr>
          <p:cNvGrpSpPr/>
          <p:nvPr/>
        </p:nvGrpSpPr>
        <p:grpSpPr>
          <a:xfrm>
            <a:off x="8384793" y="5848633"/>
            <a:ext cx="4415534" cy="2234232"/>
            <a:chOff x="5966192" y="3905782"/>
            <a:chExt cx="3679612" cy="1861860"/>
          </a:xfrm>
        </p:grpSpPr>
        <p:sp>
          <p:nvSpPr>
            <p:cNvPr id="151" name="Arc 150">
              <a:extLst>
                <a:ext uri="{FF2B5EF4-FFF2-40B4-BE49-F238E27FC236}">
                  <a16:creationId xmlns:a16="http://schemas.microsoft.com/office/drawing/2014/main" id="{B586FCFD-AC25-43E7-A7F4-70754D399D40}"/>
                </a:ext>
              </a:extLst>
            </p:cNvPr>
            <p:cNvSpPr/>
            <p:nvPr/>
          </p:nvSpPr>
          <p:spPr>
            <a:xfrm rot="18339108">
              <a:off x="6303037" y="4471234"/>
              <a:ext cx="978195" cy="1025102"/>
            </a:xfrm>
            <a:prstGeom prst="arc">
              <a:avLst>
                <a:gd name="adj1" fmla="val 16200000"/>
                <a:gd name="adj2" fmla="val 15029856"/>
              </a:avLst>
            </a:prstGeom>
            <a:ln w="60325">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480"/>
            </a:p>
          </p:txBody>
        </p:sp>
        <p:sp>
          <p:nvSpPr>
            <p:cNvPr id="152" name="Arc 151">
              <a:extLst>
                <a:ext uri="{FF2B5EF4-FFF2-40B4-BE49-F238E27FC236}">
                  <a16:creationId xmlns:a16="http://schemas.microsoft.com/office/drawing/2014/main" id="{EED8CBD3-B882-4B3B-B8AB-6C793B20BB98}"/>
                </a:ext>
              </a:extLst>
            </p:cNvPr>
            <p:cNvSpPr/>
            <p:nvPr/>
          </p:nvSpPr>
          <p:spPr>
            <a:xfrm rot="18339108">
              <a:off x="7436913" y="4436845"/>
              <a:ext cx="978195" cy="1025102"/>
            </a:xfrm>
            <a:prstGeom prst="arc">
              <a:avLst>
                <a:gd name="adj1" fmla="val 16200000"/>
                <a:gd name="adj2" fmla="val 15029856"/>
              </a:avLst>
            </a:prstGeom>
            <a:ln w="60325">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480"/>
            </a:p>
          </p:txBody>
        </p:sp>
        <p:sp>
          <p:nvSpPr>
            <p:cNvPr id="153" name="Arc 152">
              <a:extLst>
                <a:ext uri="{FF2B5EF4-FFF2-40B4-BE49-F238E27FC236}">
                  <a16:creationId xmlns:a16="http://schemas.microsoft.com/office/drawing/2014/main" id="{4F78E95E-062E-48AE-9463-9987E11E1EAE}"/>
                </a:ext>
              </a:extLst>
            </p:cNvPr>
            <p:cNvSpPr/>
            <p:nvPr/>
          </p:nvSpPr>
          <p:spPr>
            <a:xfrm rot="18339108">
              <a:off x="8559644" y="4436845"/>
              <a:ext cx="978195" cy="1025102"/>
            </a:xfrm>
            <a:prstGeom prst="arc">
              <a:avLst>
                <a:gd name="adj1" fmla="val 16200000"/>
                <a:gd name="adj2" fmla="val 15029856"/>
              </a:avLst>
            </a:prstGeom>
            <a:ln w="60325">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480"/>
            </a:p>
          </p:txBody>
        </p:sp>
        <p:sp>
          <p:nvSpPr>
            <p:cNvPr id="154" name="TextBox 153">
              <a:extLst>
                <a:ext uri="{FF2B5EF4-FFF2-40B4-BE49-F238E27FC236}">
                  <a16:creationId xmlns:a16="http://schemas.microsoft.com/office/drawing/2014/main" id="{F33E527F-5878-4B96-8A3D-3D7915E34E33}"/>
                </a:ext>
              </a:extLst>
            </p:cNvPr>
            <p:cNvSpPr txBox="1"/>
            <p:nvPr/>
          </p:nvSpPr>
          <p:spPr>
            <a:xfrm>
              <a:off x="6364044" y="5506032"/>
              <a:ext cx="2081660" cy="261610"/>
            </a:xfrm>
            <a:prstGeom prst="rect">
              <a:avLst/>
            </a:prstGeom>
            <a:noFill/>
          </p:spPr>
          <p:txBody>
            <a:bodyPr wrap="none" rtlCol="0">
              <a:spAutoFit/>
            </a:bodyPr>
            <a:lstStyle/>
            <a:p>
              <a:r>
                <a:rPr lang="en-US" sz="1440" kern="0" spc="-36">
                  <a:latin typeface="Arial"/>
                  <a:cs typeface="Arial"/>
                </a:rPr>
                <a:t>Automated Test Deployments</a:t>
              </a:r>
            </a:p>
          </p:txBody>
        </p:sp>
        <p:sp>
          <p:nvSpPr>
            <p:cNvPr id="155" name="TextBox 154">
              <a:extLst>
                <a:ext uri="{FF2B5EF4-FFF2-40B4-BE49-F238E27FC236}">
                  <a16:creationId xmlns:a16="http://schemas.microsoft.com/office/drawing/2014/main" id="{FE27DB16-DB14-4CC9-9574-985CA257B039}"/>
                </a:ext>
              </a:extLst>
            </p:cNvPr>
            <p:cNvSpPr txBox="1"/>
            <p:nvPr/>
          </p:nvSpPr>
          <p:spPr>
            <a:xfrm>
              <a:off x="7135461" y="3905782"/>
              <a:ext cx="1254992" cy="238527"/>
            </a:xfrm>
            <a:prstGeom prst="rect">
              <a:avLst/>
            </a:prstGeom>
            <a:noFill/>
          </p:spPr>
          <p:txBody>
            <a:bodyPr wrap="none" rtlCol="0">
              <a:spAutoFit/>
            </a:bodyPr>
            <a:lstStyle/>
            <a:p>
              <a:r>
                <a:rPr lang="en-US" sz="1260" i="1" kern="0" spc="-36" dirty="0">
                  <a:latin typeface="Arial"/>
                  <a:cs typeface="Arial"/>
                </a:rPr>
                <a:t>Rules for promotion</a:t>
              </a:r>
            </a:p>
          </p:txBody>
        </p:sp>
        <p:pic>
          <p:nvPicPr>
            <p:cNvPr id="156" name="Picture 155">
              <a:extLst>
                <a:ext uri="{FF2B5EF4-FFF2-40B4-BE49-F238E27FC236}">
                  <a16:creationId xmlns:a16="http://schemas.microsoft.com/office/drawing/2014/main" id="{E2B377BF-7780-4ED1-AD91-C0A33C8C1BE4}"/>
                </a:ext>
              </a:extLst>
            </p:cNvPr>
            <p:cNvPicPr>
              <a:picLocks noChangeAspect="1"/>
            </p:cNvPicPr>
            <p:nvPr/>
          </p:nvPicPr>
          <p:blipFill>
            <a:blip r:embed="rId9"/>
            <a:stretch>
              <a:fillRect/>
            </a:stretch>
          </p:blipFill>
          <p:spPr>
            <a:xfrm>
              <a:off x="5966192" y="4207465"/>
              <a:ext cx="3679612" cy="342900"/>
            </a:xfrm>
            <a:prstGeom prst="rect">
              <a:avLst/>
            </a:prstGeom>
          </p:spPr>
        </p:pic>
      </p:grpSp>
      <p:grpSp>
        <p:nvGrpSpPr>
          <p:cNvPr id="157" name="Group 156">
            <a:extLst>
              <a:ext uri="{FF2B5EF4-FFF2-40B4-BE49-F238E27FC236}">
                <a16:creationId xmlns:a16="http://schemas.microsoft.com/office/drawing/2014/main" id="{8169A888-3206-40C7-8068-D89A21381DE7}"/>
              </a:ext>
            </a:extLst>
          </p:cNvPr>
          <p:cNvGrpSpPr/>
          <p:nvPr/>
        </p:nvGrpSpPr>
        <p:grpSpPr>
          <a:xfrm>
            <a:off x="6372933" y="1084529"/>
            <a:ext cx="8021612" cy="732752"/>
            <a:chOff x="5032592" y="456252"/>
            <a:chExt cx="6684677" cy="610627"/>
          </a:xfrm>
        </p:grpSpPr>
        <p:sp>
          <p:nvSpPr>
            <p:cNvPr id="158" name="TextBox 157">
              <a:extLst>
                <a:ext uri="{FF2B5EF4-FFF2-40B4-BE49-F238E27FC236}">
                  <a16:creationId xmlns:a16="http://schemas.microsoft.com/office/drawing/2014/main" id="{66D0ECB0-9525-4DDC-B882-3B9D5725BF4A}"/>
                </a:ext>
              </a:extLst>
            </p:cNvPr>
            <p:cNvSpPr txBox="1"/>
            <p:nvPr/>
          </p:nvSpPr>
          <p:spPr>
            <a:xfrm>
              <a:off x="7475655" y="456252"/>
              <a:ext cx="1103187" cy="261610"/>
            </a:xfrm>
            <a:prstGeom prst="rect">
              <a:avLst/>
            </a:prstGeom>
            <a:noFill/>
          </p:spPr>
          <p:txBody>
            <a:bodyPr wrap="none" rtlCol="0">
              <a:spAutoFit/>
            </a:bodyPr>
            <a:lstStyle/>
            <a:p>
              <a:r>
                <a:rPr lang="en-US" sz="1440"/>
                <a:t>Release Train</a:t>
              </a:r>
            </a:p>
          </p:txBody>
        </p:sp>
        <p:grpSp>
          <p:nvGrpSpPr>
            <p:cNvPr id="159" name="Group 158">
              <a:extLst>
                <a:ext uri="{FF2B5EF4-FFF2-40B4-BE49-F238E27FC236}">
                  <a16:creationId xmlns:a16="http://schemas.microsoft.com/office/drawing/2014/main" id="{6B69E6DA-4F37-4716-997A-6CC25EAF65E8}"/>
                </a:ext>
              </a:extLst>
            </p:cNvPr>
            <p:cNvGrpSpPr/>
            <p:nvPr/>
          </p:nvGrpSpPr>
          <p:grpSpPr>
            <a:xfrm>
              <a:off x="5032592" y="737894"/>
              <a:ext cx="6684677" cy="328985"/>
              <a:chOff x="5032592" y="737894"/>
              <a:chExt cx="6684677" cy="328985"/>
            </a:xfrm>
          </p:grpSpPr>
          <p:cxnSp>
            <p:nvCxnSpPr>
              <p:cNvPr id="160" name="Straight Arrow Connector 159">
                <a:extLst>
                  <a:ext uri="{FF2B5EF4-FFF2-40B4-BE49-F238E27FC236}">
                    <a16:creationId xmlns:a16="http://schemas.microsoft.com/office/drawing/2014/main" id="{4F80C943-69E0-43C1-AB04-02429BC1B15F}"/>
                  </a:ext>
                </a:extLst>
              </p:cNvPr>
              <p:cNvCxnSpPr>
                <a:cxnSpLocks/>
              </p:cNvCxnSpPr>
              <p:nvPr/>
            </p:nvCxnSpPr>
            <p:spPr>
              <a:xfrm>
                <a:off x="5051642" y="737894"/>
                <a:ext cx="0" cy="319460"/>
              </a:xfrm>
              <a:prstGeom prst="straightConnector1">
                <a:avLst/>
              </a:prstGeom>
              <a:ln w="38100">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15F7653A-915C-4317-BED1-923F28D8B8CA}"/>
                  </a:ext>
                </a:extLst>
              </p:cNvPr>
              <p:cNvCxnSpPr>
                <a:cxnSpLocks/>
              </p:cNvCxnSpPr>
              <p:nvPr/>
            </p:nvCxnSpPr>
            <p:spPr>
              <a:xfrm>
                <a:off x="11707743" y="747419"/>
                <a:ext cx="0" cy="319460"/>
              </a:xfrm>
              <a:prstGeom prst="straightConnector1">
                <a:avLst/>
              </a:prstGeom>
              <a:ln w="38100">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A8FDE3E-D0AF-4A20-8734-5D6DF7300825}"/>
                  </a:ext>
                </a:extLst>
              </p:cNvPr>
              <p:cNvCxnSpPr>
                <a:cxnSpLocks/>
              </p:cNvCxnSpPr>
              <p:nvPr/>
            </p:nvCxnSpPr>
            <p:spPr>
              <a:xfrm flipH="1" flipV="1">
                <a:off x="5032592" y="737894"/>
                <a:ext cx="6684677" cy="26610"/>
              </a:xfrm>
              <a:prstGeom prst="straightConnector1">
                <a:avLst/>
              </a:prstGeom>
              <a:ln w="38100">
                <a:headEnd type="none" w="sm" len="sm"/>
                <a:tailEnd type="none" w="sm" len="sm"/>
              </a:ln>
            </p:spPr>
            <p:style>
              <a:lnRef idx="2">
                <a:schemeClr val="accent1"/>
              </a:lnRef>
              <a:fillRef idx="0">
                <a:schemeClr val="accent1"/>
              </a:fillRef>
              <a:effectRef idx="1">
                <a:schemeClr val="accent1"/>
              </a:effectRef>
              <a:fontRef idx="minor">
                <a:schemeClr val="tx1"/>
              </a:fontRef>
            </p:style>
          </p:cxnSp>
        </p:grpSp>
      </p:grpSp>
      <p:cxnSp>
        <p:nvCxnSpPr>
          <p:cNvPr id="163" name="Straight Arrow Connector 162">
            <a:extLst>
              <a:ext uri="{FF2B5EF4-FFF2-40B4-BE49-F238E27FC236}">
                <a16:creationId xmlns:a16="http://schemas.microsoft.com/office/drawing/2014/main" id="{74D3B964-CE34-487D-AF67-F228029EC659}"/>
              </a:ext>
            </a:extLst>
          </p:cNvPr>
          <p:cNvCxnSpPr/>
          <p:nvPr/>
        </p:nvCxnSpPr>
        <p:spPr bwMode="auto">
          <a:xfrm>
            <a:off x="6535120" y="459407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Tree>
    <p:extLst>
      <p:ext uri="{BB962C8B-B14F-4D97-AF65-F5344CB8AC3E}">
        <p14:creationId xmlns:p14="http://schemas.microsoft.com/office/powerpoint/2010/main" val="4104570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ICP CI/CD (Continuous Delivery) pipeline</a:t>
            </a:r>
          </a:p>
        </p:txBody>
      </p:sp>
      <p:sp>
        <p:nvSpPr>
          <p:cNvPr id="3" name="Slide Number Placeholder 2"/>
          <p:cNvSpPr>
            <a:spLocks noGrp="1"/>
          </p:cNvSpPr>
          <p:nvPr>
            <p:ph type="sldNum" sz="quarter" idx="10"/>
          </p:nvPr>
        </p:nvSpPr>
        <p:spPr>
          <a:xfrm>
            <a:off x="13659855" y="7729863"/>
            <a:ext cx="640614" cy="438150"/>
          </a:xfrm>
        </p:spPr>
        <p:txBody>
          <a:bodyPr/>
          <a:lstStyle/>
          <a:p>
            <a:pPr defTabSz="728758"/>
            <a:fld id="{E9549862-13E2-C34D-815E-8545BD36FC59}" type="slidenum">
              <a:rPr lang="en-US" smtClean="0">
                <a:solidFill>
                  <a:srgbClr val="6D7777"/>
                </a:solidFill>
              </a:rPr>
              <a:pPr defTabSz="728758"/>
              <a:t>34</a:t>
            </a:fld>
            <a:endParaRPr lang="en-US">
              <a:solidFill>
                <a:srgbClr val="6D7777"/>
              </a:solidFill>
            </a:endParaRPr>
          </a:p>
        </p:txBody>
      </p:sp>
      <p:cxnSp>
        <p:nvCxnSpPr>
          <p:cNvPr id="5" name="Straight Arrow Connector 4">
            <a:extLst>
              <a:ext uri="{FF2B5EF4-FFF2-40B4-BE49-F238E27FC236}">
                <a16:creationId xmlns:a16="http://schemas.microsoft.com/office/drawing/2014/main" id="{A27E214B-5355-4E90-BCC8-DFB54673DF29}"/>
              </a:ext>
            </a:extLst>
          </p:cNvPr>
          <p:cNvCxnSpPr>
            <a:cxnSpLocks/>
          </p:cNvCxnSpPr>
          <p:nvPr/>
        </p:nvCxnSpPr>
        <p:spPr>
          <a:xfrm flipV="1">
            <a:off x="942989" y="6302753"/>
            <a:ext cx="6096440" cy="14892"/>
          </a:xfrm>
          <a:prstGeom prst="straightConnector1">
            <a:avLst/>
          </a:prstGeom>
          <a:ln w="69850">
            <a:tailEnd type="oval" w="lg" len="lg"/>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69A6B28-2886-4D55-B224-3689A3EC4688}"/>
              </a:ext>
            </a:extLst>
          </p:cNvPr>
          <p:cNvSpPr txBox="1"/>
          <p:nvPr/>
        </p:nvSpPr>
        <p:spPr>
          <a:xfrm>
            <a:off x="2091316" y="7115239"/>
            <a:ext cx="2595967" cy="313932"/>
          </a:xfrm>
          <a:prstGeom prst="rect">
            <a:avLst/>
          </a:prstGeom>
          <a:noFill/>
        </p:spPr>
        <p:txBody>
          <a:bodyPr wrap="none" rtlCol="0">
            <a:spAutoFit/>
          </a:bodyPr>
          <a:lstStyle/>
          <a:p>
            <a:r>
              <a:rPr lang="en-US" sz="1440" kern="0" spc="-36">
                <a:latin typeface="Arial"/>
                <a:cs typeface="Arial"/>
              </a:rPr>
              <a:t>Squad/Team Level Automation</a:t>
            </a:r>
          </a:p>
        </p:txBody>
      </p:sp>
      <p:sp>
        <p:nvSpPr>
          <p:cNvPr id="7" name="TextBox 6">
            <a:extLst>
              <a:ext uri="{FF2B5EF4-FFF2-40B4-BE49-F238E27FC236}">
                <a16:creationId xmlns:a16="http://schemas.microsoft.com/office/drawing/2014/main" id="{4FE4C38E-7DA1-4381-ABD9-AB9774A953AD}"/>
              </a:ext>
            </a:extLst>
          </p:cNvPr>
          <p:cNvSpPr txBox="1"/>
          <p:nvPr/>
        </p:nvSpPr>
        <p:spPr>
          <a:xfrm>
            <a:off x="1032083" y="5615786"/>
            <a:ext cx="1940981" cy="313932"/>
          </a:xfrm>
          <a:prstGeom prst="rect">
            <a:avLst/>
          </a:prstGeom>
          <a:noFill/>
        </p:spPr>
        <p:txBody>
          <a:bodyPr wrap="none" rtlCol="0">
            <a:spAutoFit/>
          </a:bodyPr>
          <a:lstStyle/>
          <a:p>
            <a:r>
              <a:rPr lang="en-US" sz="1440" kern="0" spc="-36">
                <a:latin typeface="Arial"/>
                <a:cs typeface="Arial"/>
              </a:rPr>
              <a:t>Continuous Integration</a:t>
            </a:r>
          </a:p>
        </p:txBody>
      </p:sp>
      <p:cxnSp>
        <p:nvCxnSpPr>
          <p:cNvPr id="8" name="Straight Connector 7">
            <a:extLst>
              <a:ext uri="{FF2B5EF4-FFF2-40B4-BE49-F238E27FC236}">
                <a16:creationId xmlns:a16="http://schemas.microsoft.com/office/drawing/2014/main" id="{F2F00C15-3B2D-4E88-BD37-0E5EC78D8673}"/>
              </a:ext>
            </a:extLst>
          </p:cNvPr>
          <p:cNvCxnSpPr/>
          <p:nvPr/>
        </p:nvCxnSpPr>
        <p:spPr bwMode="auto">
          <a:xfrm>
            <a:off x="4857183" y="5679683"/>
            <a:ext cx="0" cy="642215"/>
          </a:xfrm>
          <a:prstGeom prst="line">
            <a:avLst/>
          </a:prstGeom>
          <a:ln w="69850">
            <a:tailEnd type="diamond" w="lg" len="lg"/>
          </a:ln>
          <a:extLst>
            <a:ext uri="{AF507438-7753-43E0-B8FC-AC1667EBCBE1}">
              <a14:hiddenEffects xmlns:a14="http://schemas.microsoft.com/office/drawing/2010/main">
                <a:effectLst>
                  <a:outerShdw dist="107763" dir="2700000" algn="ctr" rotWithShape="0">
                    <a:schemeClr val="bg2"/>
                  </a:outerShdw>
                </a:effectLst>
              </a14:hiddenEffects>
            </a:ext>
          </a:extLst>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CE27F53E-0D4F-47B5-B1DA-BC198646ED79}"/>
              </a:ext>
            </a:extLst>
          </p:cNvPr>
          <p:cNvGrpSpPr/>
          <p:nvPr/>
        </p:nvGrpSpPr>
        <p:grpSpPr>
          <a:xfrm>
            <a:off x="361819" y="4121752"/>
            <a:ext cx="1222322" cy="1047900"/>
            <a:chOff x="289415" y="3011459"/>
            <a:chExt cx="1018602" cy="873250"/>
          </a:xfrm>
        </p:grpSpPr>
        <p:pic>
          <p:nvPicPr>
            <p:cNvPr id="10" name="Picture 9">
              <a:extLst>
                <a:ext uri="{FF2B5EF4-FFF2-40B4-BE49-F238E27FC236}">
                  <a16:creationId xmlns:a16="http://schemas.microsoft.com/office/drawing/2014/main" id="{0DA9B43A-524A-4A79-9BB7-FD314E2455E5}"/>
                </a:ext>
              </a:extLst>
            </p:cNvPr>
            <p:cNvPicPr>
              <a:picLocks noChangeAspect="1"/>
            </p:cNvPicPr>
            <p:nvPr/>
          </p:nvPicPr>
          <p:blipFill>
            <a:blip r:embed="rId2"/>
            <a:stretch>
              <a:fillRect/>
            </a:stretch>
          </p:blipFill>
          <p:spPr>
            <a:xfrm flipH="1">
              <a:off x="518910" y="3011459"/>
              <a:ext cx="559613" cy="559613"/>
            </a:xfrm>
            <a:prstGeom prst="rect">
              <a:avLst/>
            </a:prstGeom>
          </p:spPr>
        </p:pic>
        <p:sp>
          <p:nvSpPr>
            <p:cNvPr id="11" name="TextBox 10">
              <a:extLst>
                <a:ext uri="{FF2B5EF4-FFF2-40B4-BE49-F238E27FC236}">
                  <a16:creationId xmlns:a16="http://schemas.microsoft.com/office/drawing/2014/main" id="{636A4EB7-1B4F-422B-8160-CC5A5BDA258D}"/>
                </a:ext>
              </a:extLst>
            </p:cNvPr>
            <p:cNvSpPr txBox="1"/>
            <p:nvPr/>
          </p:nvSpPr>
          <p:spPr>
            <a:xfrm>
              <a:off x="289415" y="3623099"/>
              <a:ext cx="1018602" cy="261610"/>
            </a:xfrm>
            <a:prstGeom prst="rect">
              <a:avLst/>
            </a:prstGeom>
            <a:noFill/>
          </p:spPr>
          <p:txBody>
            <a:bodyPr wrap="none" rtlCol="0">
              <a:spAutoFit/>
            </a:bodyPr>
            <a:lstStyle/>
            <a:p>
              <a:pPr algn="ctr"/>
              <a:r>
                <a:rPr lang="en-US" sz="1440" kern="0" spc="-36">
                  <a:latin typeface="Arial"/>
                  <a:cs typeface="Arial"/>
                </a:rPr>
                <a:t>Development</a:t>
              </a:r>
            </a:p>
          </p:txBody>
        </p:sp>
      </p:grpSp>
      <p:grpSp>
        <p:nvGrpSpPr>
          <p:cNvPr id="12" name="Group 11">
            <a:extLst>
              <a:ext uri="{FF2B5EF4-FFF2-40B4-BE49-F238E27FC236}">
                <a16:creationId xmlns:a16="http://schemas.microsoft.com/office/drawing/2014/main" id="{819267A6-7712-4A04-B0F0-5C334E03E1A4}"/>
              </a:ext>
            </a:extLst>
          </p:cNvPr>
          <p:cNvGrpSpPr/>
          <p:nvPr/>
        </p:nvGrpSpPr>
        <p:grpSpPr>
          <a:xfrm>
            <a:off x="2351173" y="4191592"/>
            <a:ext cx="581185" cy="978062"/>
            <a:chOff x="2016650" y="3069658"/>
            <a:chExt cx="484321" cy="815051"/>
          </a:xfrm>
        </p:grpSpPr>
        <p:pic>
          <p:nvPicPr>
            <p:cNvPr id="13" name="Picture 12">
              <a:extLst>
                <a:ext uri="{FF2B5EF4-FFF2-40B4-BE49-F238E27FC236}">
                  <a16:creationId xmlns:a16="http://schemas.microsoft.com/office/drawing/2014/main" id="{9C3C2208-9271-4F62-B009-84BAD8D91518}"/>
                </a:ext>
              </a:extLst>
            </p:cNvPr>
            <p:cNvPicPr>
              <a:picLocks noChangeAspect="1"/>
            </p:cNvPicPr>
            <p:nvPr/>
          </p:nvPicPr>
          <p:blipFill>
            <a:blip r:embed="rId3"/>
            <a:stretch>
              <a:fillRect/>
            </a:stretch>
          </p:blipFill>
          <p:spPr>
            <a:xfrm>
              <a:off x="2139574" y="3069658"/>
              <a:ext cx="238472" cy="324587"/>
            </a:xfrm>
            <a:prstGeom prst="rect">
              <a:avLst/>
            </a:prstGeom>
          </p:spPr>
        </p:pic>
        <p:sp>
          <p:nvSpPr>
            <p:cNvPr id="14" name="TextBox 13">
              <a:extLst>
                <a:ext uri="{FF2B5EF4-FFF2-40B4-BE49-F238E27FC236}">
                  <a16:creationId xmlns:a16="http://schemas.microsoft.com/office/drawing/2014/main" id="{847D3390-6669-4EAC-B578-FCF00952D25F}"/>
                </a:ext>
              </a:extLst>
            </p:cNvPr>
            <p:cNvSpPr txBox="1"/>
            <p:nvPr/>
          </p:nvSpPr>
          <p:spPr>
            <a:xfrm>
              <a:off x="2016650" y="3623099"/>
              <a:ext cx="484321" cy="261610"/>
            </a:xfrm>
            <a:prstGeom prst="rect">
              <a:avLst/>
            </a:prstGeom>
            <a:noFill/>
          </p:spPr>
          <p:txBody>
            <a:bodyPr wrap="none" rtlCol="0">
              <a:spAutoFit/>
            </a:bodyPr>
            <a:lstStyle/>
            <a:p>
              <a:pPr algn="ctr"/>
              <a:r>
                <a:rPr lang="en-US" sz="1440" kern="0" spc="-36">
                  <a:latin typeface="Arial"/>
                  <a:cs typeface="Arial"/>
                </a:rPr>
                <a:t>SCM</a:t>
              </a:r>
            </a:p>
          </p:txBody>
        </p:sp>
      </p:grpSp>
      <p:grpSp>
        <p:nvGrpSpPr>
          <p:cNvPr id="18" name="Group 17">
            <a:extLst>
              <a:ext uri="{FF2B5EF4-FFF2-40B4-BE49-F238E27FC236}">
                <a16:creationId xmlns:a16="http://schemas.microsoft.com/office/drawing/2014/main" id="{206FFC7C-D729-4A13-AB8A-42AC4C6238A1}"/>
              </a:ext>
            </a:extLst>
          </p:cNvPr>
          <p:cNvGrpSpPr/>
          <p:nvPr/>
        </p:nvGrpSpPr>
        <p:grpSpPr>
          <a:xfrm>
            <a:off x="3683648" y="4117383"/>
            <a:ext cx="837582" cy="1052270"/>
            <a:chOff x="3051930" y="3007818"/>
            <a:chExt cx="697985" cy="876891"/>
          </a:xfrm>
        </p:grpSpPr>
        <p:sp>
          <p:nvSpPr>
            <p:cNvPr id="19" name="TextBox 18">
              <a:extLst>
                <a:ext uri="{FF2B5EF4-FFF2-40B4-BE49-F238E27FC236}">
                  <a16:creationId xmlns:a16="http://schemas.microsoft.com/office/drawing/2014/main" id="{E9D2B966-9DD9-4CAC-A4AA-C5ECCC31BB5D}"/>
                </a:ext>
              </a:extLst>
            </p:cNvPr>
            <p:cNvSpPr txBox="1"/>
            <p:nvPr/>
          </p:nvSpPr>
          <p:spPr>
            <a:xfrm>
              <a:off x="3161941" y="3623099"/>
              <a:ext cx="477963" cy="261610"/>
            </a:xfrm>
            <a:prstGeom prst="rect">
              <a:avLst/>
            </a:prstGeom>
            <a:noFill/>
          </p:spPr>
          <p:txBody>
            <a:bodyPr wrap="none" rtlCol="0">
              <a:spAutoFit/>
            </a:bodyPr>
            <a:lstStyle/>
            <a:p>
              <a:pPr algn="ctr"/>
              <a:r>
                <a:rPr lang="en-US" sz="1440" kern="0" spc="-36">
                  <a:latin typeface="Arial"/>
                  <a:cs typeface="Arial"/>
                </a:rPr>
                <a:t>Build</a:t>
              </a:r>
            </a:p>
          </p:txBody>
        </p:sp>
        <p:pic>
          <p:nvPicPr>
            <p:cNvPr id="20" name="Picture 19">
              <a:extLst>
                <a:ext uri="{FF2B5EF4-FFF2-40B4-BE49-F238E27FC236}">
                  <a16:creationId xmlns:a16="http://schemas.microsoft.com/office/drawing/2014/main" id="{FEEB4267-37CB-4BB8-B754-BC72C9488043}"/>
                </a:ext>
              </a:extLst>
            </p:cNvPr>
            <p:cNvPicPr>
              <a:picLocks noChangeAspect="1"/>
            </p:cNvPicPr>
            <p:nvPr/>
          </p:nvPicPr>
          <p:blipFill>
            <a:blip r:embed="rId4"/>
            <a:stretch>
              <a:fillRect/>
            </a:stretch>
          </p:blipFill>
          <p:spPr>
            <a:xfrm>
              <a:off x="3051930" y="3007818"/>
              <a:ext cx="697985" cy="448266"/>
            </a:xfrm>
            <a:prstGeom prst="rect">
              <a:avLst/>
            </a:prstGeom>
          </p:spPr>
        </p:pic>
      </p:grpSp>
      <p:grpSp>
        <p:nvGrpSpPr>
          <p:cNvPr id="21" name="Group 20">
            <a:extLst>
              <a:ext uri="{FF2B5EF4-FFF2-40B4-BE49-F238E27FC236}">
                <a16:creationId xmlns:a16="http://schemas.microsoft.com/office/drawing/2014/main" id="{54C92772-1447-4438-B8BA-CC77B9F1D8A0}"/>
              </a:ext>
            </a:extLst>
          </p:cNvPr>
          <p:cNvGrpSpPr/>
          <p:nvPr/>
        </p:nvGrpSpPr>
        <p:grpSpPr>
          <a:xfrm>
            <a:off x="3676837" y="3722535"/>
            <a:ext cx="864588" cy="383352"/>
            <a:chOff x="7780245" y="2103516"/>
            <a:chExt cx="1690365" cy="319460"/>
          </a:xfrm>
        </p:grpSpPr>
        <p:cxnSp>
          <p:nvCxnSpPr>
            <p:cNvPr id="22" name="Straight Arrow Connector 21">
              <a:extLst>
                <a:ext uri="{FF2B5EF4-FFF2-40B4-BE49-F238E27FC236}">
                  <a16:creationId xmlns:a16="http://schemas.microsoft.com/office/drawing/2014/main" id="{30EDBFAA-2758-4DF6-94C1-7B1F3CB02F1E}"/>
                </a:ext>
              </a:extLst>
            </p:cNvPr>
            <p:cNvCxnSpPr>
              <a:cxnSpLocks/>
            </p:cNvCxnSpPr>
            <p:nvPr/>
          </p:nvCxnSpPr>
          <p:spPr>
            <a:xfrm>
              <a:off x="7780245" y="2103516"/>
              <a:ext cx="0" cy="319460"/>
            </a:xfrm>
            <a:prstGeom prst="straightConnector1">
              <a:avLst/>
            </a:prstGeom>
            <a:ln w="3492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629602B-C56E-412F-9E85-65F1C235FF0F}"/>
                </a:ext>
              </a:extLst>
            </p:cNvPr>
            <p:cNvCxnSpPr>
              <a:cxnSpLocks/>
            </p:cNvCxnSpPr>
            <p:nvPr/>
          </p:nvCxnSpPr>
          <p:spPr>
            <a:xfrm>
              <a:off x="9470610" y="2103516"/>
              <a:ext cx="0" cy="319460"/>
            </a:xfrm>
            <a:prstGeom prst="straightConnector1">
              <a:avLst/>
            </a:prstGeom>
            <a:ln w="3492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0710699-1B85-4181-9EFC-13878C99F30D}"/>
                </a:ext>
              </a:extLst>
            </p:cNvPr>
            <p:cNvCxnSpPr>
              <a:cxnSpLocks/>
            </p:cNvCxnSpPr>
            <p:nvPr/>
          </p:nvCxnSpPr>
          <p:spPr>
            <a:xfrm flipH="1" flipV="1">
              <a:off x="7798298" y="2103516"/>
              <a:ext cx="1672312" cy="7560"/>
            </a:xfrm>
            <a:prstGeom prst="straightConnector1">
              <a:avLst/>
            </a:prstGeom>
            <a:ln w="34925">
              <a:headEnd type="none" w="sm" len="sm"/>
              <a:tailEnd type="none" w="sm" len="sm"/>
            </a:ln>
          </p:spPr>
          <p:style>
            <a:lnRef idx="2">
              <a:schemeClr val="accent1"/>
            </a:lnRef>
            <a:fillRef idx="0">
              <a:schemeClr val="accent1"/>
            </a:fillRef>
            <a:effectRef idx="1">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3079B35A-262A-4668-A5E1-72921CB73F59}"/>
              </a:ext>
            </a:extLst>
          </p:cNvPr>
          <p:cNvCxnSpPr/>
          <p:nvPr/>
        </p:nvCxnSpPr>
        <p:spPr bwMode="auto">
          <a:xfrm>
            <a:off x="1666679" y="4565045"/>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598364EA-3BC3-41C6-B785-4F9FB5C7A38A}"/>
              </a:ext>
            </a:extLst>
          </p:cNvPr>
          <p:cNvCxnSpPr/>
          <p:nvPr/>
        </p:nvCxnSpPr>
        <p:spPr bwMode="auto">
          <a:xfrm>
            <a:off x="3016177" y="455180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F5C47DD3-F31A-4DE0-A89C-407AFC75C6EC}"/>
              </a:ext>
            </a:extLst>
          </p:cNvPr>
          <p:cNvCxnSpPr/>
          <p:nvPr/>
        </p:nvCxnSpPr>
        <p:spPr bwMode="auto">
          <a:xfrm>
            <a:off x="4752779" y="4565045"/>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30" name="TextBox 29">
            <a:extLst>
              <a:ext uri="{FF2B5EF4-FFF2-40B4-BE49-F238E27FC236}">
                <a16:creationId xmlns:a16="http://schemas.microsoft.com/office/drawing/2014/main" id="{14CC672F-DE11-49AA-9648-55654D9639E2}"/>
              </a:ext>
            </a:extLst>
          </p:cNvPr>
          <p:cNvSpPr txBox="1"/>
          <p:nvPr/>
        </p:nvSpPr>
        <p:spPr>
          <a:xfrm>
            <a:off x="11051533" y="5892944"/>
            <a:ext cx="184731" cy="313932"/>
          </a:xfrm>
          <a:prstGeom prst="rect">
            <a:avLst/>
          </a:prstGeom>
          <a:noFill/>
        </p:spPr>
        <p:txBody>
          <a:bodyPr wrap="none" rtlCol="0">
            <a:spAutoFit/>
          </a:bodyPr>
          <a:lstStyle/>
          <a:p>
            <a:endParaRPr lang="en-US" sz="1440" kern="0" spc="-36">
              <a:solidFill>
                <a:srgbClr val="FFFFFF"/>
              </a:solidFill>
              <a:latin typeface="Arial"/>
              <a:cs typeface="Arial"/>
            </a:endParaRPr>
          </a:p>
        </p:txBody>
      </p:sp>
      <p:pic>
        <p:nvPicPr>
          <p:cNvPr id="32" name="Picture 31">
            <a:extLst>
              <a:ext uri="{FF2B5EF4-FFF2-40B4-BE49-F238E27FC236}">
                <a16:creationId xmlns:a16="http://schemas.microsoft.com/office/drawing/2014/main" id="{426E4212-F763-4D1A-918F-F0C0F97862BE}"/>
              </a:ext>
            </a:extLst>
          </p:cNvPr>
          <p:cNvPicPr>
            <a:picLocks noChangeAspect="1"/>
          </p:cNvPicPr>
          <p:nvPr/>
        </p:nvPicPr>
        <p:blipFill>
          <a:blip r:embed="rId5"/>
          <a:stretch>
            <a:fillRect/>
          </a:stretch>
        </p:blipFill>
        <p:spPr>
          <a:xfrm>
            <a:off x="9151253" y="2650578"/>
            <a:ext cx="535442" cy="348660"/>
          </a:xfrm>
          <a:prstGeom prst="rect">
            <a:avLst/>
          </a:prstGeom>
        </p:spPr>
      </p:pic>
      <p:pic>
        <p:nvPicPr>
          <p:cNvPr id="33" name="Picture 32">
            <a:extLst>
              <a:ext uri="{FF2B5EF4-FFF2-40B4-BE49-F238E27FC236}">
                <a16:creationId xmlns:a16="http://schemas.microsoft.com/office/drawing/2014/main" id="{B72134E2-541C-4471-94E7-048A94F873A3}"/>
              </a:ext>
            </a:extLst>
          </p:cNvPr>
          <p:cNvPicPr>
            <a:picLocks noChangeAspect="1"/>
          </p:cNvPicPr>
          <p:nvPr/>
        </p:nvPicPr>
        <p:blipFill>
          <a:blip r:embed="rId5"/>
          <a:stretch>
            <a:fillRect/>
          </a:stretch>
        </p:blipFill>
        <p:spPr>
          <a:xfrm>
            <a:off x="11175307" y="2528643"/>
            <a:ext cx="535442" cy="348660"/>
          </a:xfrm>
          <a:prstGeom prst="rect">
            <a:avLst/>
          </a:prstGeom>
        </p:spPr>
      </p:pic>
      <p:cxnSp>
        <p:nvCxnSpPr>
          <p:cNvPr id="34" name="Straight Arrow Connector 33">
            <a:extLst>
              <a:ext uri="{FF2B5EF4-FFF2-40B4-BE49-F238E27FC236}">
                <a16:creationId xmlns:a16="http://schemas.microsoft.com/office/drawing/2014/main" id="{ADC6178A-A5B1-4F92-A713-65301951105D}"/>
              </a:ext>
            </a:extLst>
          </p:cNvPr>
          <p:cNvCxnSpPr>
            <a:cxnSpLocks/>
          </p:cNvCxnSpPr>
          <p:nvPr/>
        </p:nvCxnSpPr>
        <p:spPr>
          <a:xfrm>
            <a:off x="9430924" y="3058888"/>
            <a:ext cx="0" cy="383352"/>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292E09D6-50D9-4C69-9EF0-AC4954AFB3C4}"/>
              </a:ext>
            </a:extLst>
          </p:cNvPr>
          <p:cNvCxnSpPr>
            <a:cxnSpLocks/>
          </p:cNvCxnSpPr>
          <p:nvPr/>
        </p:nvCxnSpPr>
        <p:spPr>
          <a:xfrm>
            <a:off x="11446256" y="3058888"/>
            <a:ext cx="0" cy="383352"/>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0ABCEC98-9233-4311-A9EF-3341039B4BED}"/>
              </a:ext>
            </a:extLst>
          </p:cNvPr>
          <p:cNvCxnSpPr>
            <a:cxnSpLocks/>
          </p:cNvCxnSpPr>
          <p:nvPr/>
        </p:nvCxnSpPr>
        <p:spPr>
          <a:xfrm>
            <a:off x="10517285" y="2669384"/>
            <a:ext cx="0" cy="383352"/>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3F50ADBE-F7D2-4421-90E2-80A7F75FD924}"/>
              </a:ext>
            </a:extLst>
          </p:cNvPr>
          <p:cNvGrpSpPr/>
          <p:nvPr/>
        </p:nvGrpSpPr>
        <p:grpSpPr>
          <a:xfrm>
            <a:off x="11662222" y="3058888"/>
            <a:ext cx="1482026" cy="383352"/>
            <a:chOff x="7780245" y="2103516"/>
            <a:chExt cx="1690365" cy="319460"/>
          </a:xfrm>
        </p:grpSpPr>
        <p:cxnSp>
          <p:nvCxnSpPr>
            <p:cNvPr id="38" name="Straight Arrow Connector 37">
              <a:extLst>
                <a:ext uri="{FF2B5EF4-FFF2-40B4-BE49-F238E27FC236}">
                  <a16:creationId xmlns:a16="http://schemas.microsoft.com/office/drawing/2014/main" id="{942ABF56-307D-45C3-973D-66218F0DF9C4}"/>
                </a:ext>
              </a:extLst>
            </p:cNvPr>
            <p:cNvCxnSpPr>
              <a:cxnSpLocks/>
            </p:cNvCxnSpPr>
            <p:nvPr/>
          </p:nvCxnSpPr>
          <p:spPr>
            <a:xfrm>
              <a:off x="7780245" y="2103516"/>
              <a:ext cx="0" cy="319460"/>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40076D10-FD39-4FF0-A41D-C6218B7A34D2}"/>
                </a:ext>
              </a:extLst>
            </p:cNvPr>
            <p:cNvCxnSpPr>
              <a:cxnSpLocks/>
            </p:cNvCxnSpPr>
            <p:nvPr/>
          </p:nvCxnSpPr>
          <p:spPr>
            <a:xfrm>
              <a:off x="9470610" y="2103516"/>
              <a:ext cx="0" cy="319460"/>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862544EB-60A5-4DBE-BA30-8D91221AA888}"/>
                </a:ext>
              </a:extLst>
            </p:cNvPr>
            <p:cNvCxnSpPr>
              <a:cxnSpLocks/>
            </p:cNvCxnSpPr>
            <p:nvPr/>
          </p:nvCxnSpPr>
          <p:spPr>
            <a:xfrm flipH="1" flipV="1">
              <a:off x="7798298" y="2103516"/>
              <a:ext cx="1672312" cy="7560"/>
            </a:xfrm>
            <a:prstGeom prst="straightConnector1">
              <a:avLst/>
            </a:prstGeom>
            <a:ln w="53975">
              <a:headEnd type="none" w="sm" len="sm"/>
              <a:tailEnd type="none" w="sm" len="sm"/>
            </a:ln>
          </p:spPr>
          <p:style>
            <a:lnRef idx="2">
              <a:schemeClr val="accent1"/>
            </a:lnRef>
            <a:fillRef idx="0">
              <a:schemeClr val="accent1"/>
            </a:fillRef>
            <a:effectRef idx="1">
              <a:schemeClr val="accent1"/>
            </a:effectRef>
            <a:fontRef idx="minor">
              <a:schemeClr val="tx1"/>
            </a:fontRef>
          </p:style>
        </p:cxnSp>
      </p:grpSp>
      <p:grpSp>
        <p:nvGrpSpPr>
          <p:cNvPr id="41" name="Group 40">
            <a:extLst>
              <a:ext uri="{FF2B5EF4-FFF2-40B4-BE49-F238E27FC236}">
                <a16:creationId xmlns:a16="http://schemas.microsoft.com/office/drawing/2014/main" id="{83F13136-15A0-4EAF-9395-ADDEE7ED59AA}"/>
              </a:ext>
            </a:extLst>
          </p:cNvPr>
          <p:cNvGrpSpPr/>
          <p:nvPr/>
        </p:nvGrpSpPr>
        <p:grpSpPr>
          <a:xfrm>
            <a:off x="9776272" y="3058888"/>
            <a:ext cx="1482026" cy="383352"/>
            <a:chOff x="7780245" y="2103516"/>
            <a:chExt cx="1690365" cy="319460"/>
          </a:xfrm>
        </p:grpSpPr>
        <p:cxnSp>
          <p:nvCxnSpPr>
            <p:cNvPr id="42" name="Straight Arrow Connector 41">
              <a:extLst>
                <a:ext uri="{FF2B5EF4-FFF2-40B4-BE49-F238E27FC236}">
                  <a16:creationId xmlns:a16="http://schemas.microsoft.com/office/drawing/2014/main" id="{1DE3EE55-5018-4C73-9F83-BA45C1D7736C}"/>
                </a:ext>
              </a:extLst>
            </p:cNvPr>
            <p:cNvCxnSpPr>
              <a:cxnSpLocks/>
            </p:cNvCxnSpPr>
            <p:nvPr/>
          </p:nvCxnSpPr>
          <p:spPr>
            <a:xfrm>
              <a:off x="7780245" y="2103516"/>
              <a:ext cx="0" cy="319460"/>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D67F0B58-43DE-404A-9729-73A93D18984F}"/>
                </a:ext>
              </a:extLst>
            </p:cNvPr>
            <p:cNvCxnSpPr>
              <a:cxnSpLocks/>
            </p:cNvCxnSpPr>
            <p:nvPr/>
          </p:nvCxnSpPr>
          <p:spPr>
            <a:xfrm>
              <a:off x="9470610" y="2103516"/>
              <a:ext cx="0" cy="319460"/>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D4555B1C-BECD-46CD-B475-199DA63B207C}"/>
                </a:ext>
              </a:extLst>
            </p:cNvPr>
            <p:cNvCxnSpPr>
              <a:cxnSpLocks/>
            </p:cNvCxnSpPr>
            <p:nvPr/>
          </p:nvCxnSpPr>
          <p:spPr>
            <a:xfrm flipH="1" flipV="1">
              <a:off x="7798298" y="2103516"/>
              <a:ext cx="1672312" cy="7560"/>
            </a:xfrm>
            <a:prstGeom prst="straightConnector1">
              <a:avLst/>
            </a:prstGeom>
            <a:ln w="53975">
              <a:headEnd type="none" w="sm" len="sm"/>
              <a:tailEnd type="none" w="sm" len="sm"/>
            </a:ln>
          </p:spPr>
          <p:style>
            <a:lnRef idx="2">
              <a:schemeClr val="accent1"/>
            </a:lnRef>
            <a:fillRef idx="0">
              <a:schemeClr val="accent1"/>
            </a:fillRef>
            <a:effectRef idx="1">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F36D51C8-3DB6-4C39-A698-A459E4CFA051}"/>
              </a:ext>
            </a:extLst>
          </p:cNvPr>
          <p:cNvCxnSpPr>
            <a:cxnSpLocks/>
          </p:cNvCxnSpPr>
          <p:nvPr/>
        </p:nvCxnSpPr>
        <p:spPr>
          <a:xfrm>
            <a:off x="13515086" y="3058888"/>
            <a:ext cx="0" cy="383352"/>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B9C7E21-9C6D-4DB9-82E3-597FDD0B5B44}"/>
              </a:ext>
            </a:extLst>
          </p:cNvPr>
          <p:cNvCxnSpPr>
            <a:cxnSpLocks/>
          </p:cNvCxnSpPr>
          <p:nvPr/>
        </p:nvCxnSpPr>
        <p:spPr>
          <a:xfrm>
            <a:off x="12376688" y="2788737"/>
            <a:ext cx="3688" cy="275430"/>
          </a:xfrm>
          <a:prstGeom prst="straightConnector1">
            <a:avLst/>
          </a:prstGeom>
          <a:ln w="53975">
            <a:headEnd type="oval" w="sm" len="sm"/>
            <a:tailEnd type="oval" w="sm" len="sm"/>
          </a:ln>
        </p:spPr>
        <p:style>
          <a:lnRef idx="2">
            <a:schemeClr val="accent1"/>
          </a:lnRef>
          <a:fillRef idx="0">
            <a:schemeClr val="accent1"/>
          </a:fillRef>
          <a:effectRef idx="1">
            <a:schemeClr val="accent1"/>
          </a:effectRef>
          <a:fontRef idx="minor">
            <a:schemeClr val="tx1"/>
          </a:fontRef>
        </p:style>
      </p:cxnSp>
      <p:pic>
        <p:nvPicPr>
          <p:cNvPr id="47" name="Picture 46">
            <a:extLst>
              <a:ext uri="{FF2B5EF4-FFF2-40B4-BE49-F238E27FC236}">
                <a16:creationId xmlns:a16="http://schemas.microsoft.com/office/drawing/2014/main" id="{D8B8D7B5-872B-42B2-A38A-33F5ABABF785}"/>
              </a:ext>
            </a:extLst>
          </p:cNvPr>
          <p:cNvPicPr>
            <a:picLocks noChangeAspect="1"/>
          </p:cNvPicPr>
          <p:nvPr/>
        </p:nvPicPr>
        <p:blipFill>
          <a:blip r:embed="rId5"/>
          <a:stretch>
            <a:fillRect/>
          </a:stretch>
        </p:blipFill>
        <p:spPr>
          <a:xfrm>
            <a:off x="13232843" y="2565164"/>
            <a:ext cx="535442" cy="348660"/>
          </a:xfrm>
          <a:prstGeom prst="rect">
            <a:avLst/>
          </a:prstGeom>
        </p:spPr>
      </p:pic>
      <p:pic>
        <p:nvPicPr>
          <p:cNvPr id="48" name="Picture 47">
            <a:extLst>
              <a:ext uri="{FF2B5EF4-FFF2-40B4-BE49-F238E27FC236}">
                <a16:creationId xmlns:a16="http://schemas.microsoft.com/office/drawing/2014/main" id="{1A5AC9ED-3AD1-4F6C-A0A0-FDA75A1B7CD6}"/>
              </a:ext>
            </a:extLst>
          </p:cNvPr>
          <p:cNvPicPr>
            <a:picLocks noChangeAspect="1"/>
          </p:cNvPicPr>
          <p:nvPr/>
        </p:nvPicPr>
        <p:blipFill>
          <a:blip r:embed="rId3"/>
          <a:stretch>
            <a:fillRect/>
          </a:stretch>
        </p:blipFill>
        <p:spPr>
          <a:xfrm>
            <a:off x="10356745" y="2205504"/>
            <a:ext cx="286166" cy="389504"/>
          </a:xfrm>
          <a:prstGeom prst="rect">
            <a:avLst/>
          </a:prstGeom>
        </p:spPr>
      </p:pic>
      <p:pic>
        <p:nvPicPr>
          <p:cNvPr id="49" name="Picture 48">
            <a:extLst>
              <a:ext uri="{FF2B5EF4-FFF2-40B4-BE49-F238E27FC236}">
                <a16:creationId xmlns:a16="http://schemas.microsoft.com/office/drawing/2014/main" id="{F5ADB33A-0BE1-479E-A649-9C002D8CFE7C}"/>
              </a:ext>
            </a:extLst>
          </p:cNvPr>
          <p:cNvPicPr>
            <a:picLocks noChangeAspect="1"/>
          </p:cNvPicPr>
          <p:nvPr/>
        </p:nvPicPr>
        <p:blipFill>
          <a:blip r:embed="rId6"/>
          <a:stretch>
            <a:fillRect/>
          </a:stretch>
        </p:blipFill>
        <p:spPr>
          <a:xfrm>
            <a:off x="12155439" y="4014567"/>
            <a:ext cx="628650" cy="617220"/>
          </a:xfrm>
          <a:prstGeom prst="rect">
            <a:avLst/>
          </a:prstGeom>
        </p:spPr>
      </p:pic>
      <p:grpSp>
        <p:nvGrpSpPr>
          <p:cNvPr id="50" name="Group 49">
            <a:extLst>
              <a:ext uri="{FF2B5EF4-FFF2-40B4-BE49-F238E27FC236}">
                <a16:creationId xmlns:a16="http://schemas.microsoft.com/office/drawing/2014/main" id="{0E188EDD-8660-4663-A692-8B04A6658572}"/>
              </a:ext>
            </a:extLst>
          </p:cNvPr>
          <p:cNvGrpSpPr/>
          <p:nvPr/>
        </p:nvGrpSpPr>
        <p:grpSpPr>
          <a:xfrm>
            <a:off x="7407441" y="4323180"/>
            <a:ext cx="732444" cy="875500"/>
            <a:chOff x="6451522" y="3155126"/>
            <a:chExt cx="610370" cy="729583"/>
          </a:xfrm>
        </p:grpSpPr>
        <p:sp>
          <p:nvSpPr>
            <p:cNvPr id="51" name="TextBox 50">
              <a:extLst>
                <a:ext uri="{FF2B5EF4-FFF2-40B4-BE49-F238E27FC236}">
                  <a16:creationId xmlns:a16="http://schemas.microsoft.com/office/drawing/2014/main" id="{CC4867E0-E571-42E0-9762-FFED61DA8C22}"/>
                </a:ext>
              </a:extLst>
            </p:cNvPr>
            <p:cNvSpPr txBox="1"/>
            <p:nvPr/>
          </p:nvSpPr>
          <p:spPr>
            <a:xfrm>
              <a:off x="6451522" y="3623099"/>
              <a:ext cx="610370" cy="261610"/>
            </a:xfrm>
            <a:prstGeom prst="rect">
              <a:avLst/>
            </a:prstGeom>
            <a:noFill/>
          </p:spPr>
          <p:txBody>
            <a:bodyPr wrap="none" rtlCol="0">
              <a:spAutoFit/>
            </a:bodyPr>
            <a:lstStyle/>
            <a:p>
              <a:pPr algn="ctr"/>
              <a:r>
                <a:rPr lang="en-US" sz="1440" kern="0" spc="-36">
                  <a:latin typeface="Arial"/>
                  <a:cs typeface="Arial"/>
                </a:rPr>
                <a:t>Deploy</a:t>
              </a:r>
            </a:p>
          </p:txBody>
        </p:sp>
        <p:sp>
          <p:nvSpPr>
            <p:cNvPr id="52" name="Arrow: Striped Right 51">
              <a:extLst>
                <a:ext uri="{FF2B5EF4-FFF2-40B4-BE49-F238E27FC236}">
                  <a16:creationId xmlns:a16="http://schemas.microsoft.com/office/drawing/2014/main" id="{3EA40B94-3B19-4F14-88A9-B46F9A7B76B8}"/>
                </a:ext>
              </a:extLst>
            </p:cNvPr>
            <p:cNvSpPr/>
            <p:nvPr/>
          </p:nvSpPr>
          <p:spPr bwMode="auto">
            <a:xfrm>
              <a:off x="6507495" y="3155126"/>
              <a:ext cx="498422" cy="257175"/>
            </a:xfrm>
            <a:prstGeom prst="stripedRightArrow">
              <a:avLst/>
            </a:prstGeom>
            <a:solidFill>
              <a:srgbClr val="7030A0"/>
            </a:solidFill>
            <a:ln w="12700" cap="flat" cmpd="sng" algn="ctr">
              <a:solidFill>
                <a:schemeClr val="tx1"/>
              </a:solidFill>
              <a:prstDash val="solid"/>
              <a:round/>
              <a:headEnd type="none" w="med" len="med"/>
              <a:tailEnd type="none" w="med" len="med"/>
            </a:ln>
            <a:effectLst>
              <a:outerShdw blurRad="50800" dist="38100" dir="10800000" algn="r" rotWithShape="0">
                <a:prstClr val="black">
                  <a:alpha val="40000"/>
                </a:prstClr>
              </a:outerShdw>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grpSp>
        <p:nvGrpSpPr>
          <p:cNvPr id="53" name="Group 52">
            <a:extLst>
              <a:ext uri="{FF2B5EF4-FFF2-40B4-BE49-F238E27FC236}">
                <a16:creationId xmlns:a16="http://schemas.microsoft.com/office/drawing/2014/main" id="{B9E9799E-5907-4011-AE3A-1EEE37550C9A}"/>
              </a:ext>
            </a:extLst>
          </p:cNvPr>
          <p:cNvGrpSpPr/>
          <p:nvPr/>
        </p:nvGrpSpPr>
        <p:grpSpPr>
          <a:xfrm>
            <a:off x="8889411" y="4019677"/>
            <a:ext cx="1173270" cy="1123622"/>
            <a:chOff x="7129657" y="2902208"/>
            <a:chExt cx="977725" cy="936351"/>
          </a:xfrm>
        </p:grpSpPr>
        <p:sp>
          <p:nvSpPr>
            <p:cNvPr id="54" name="TextBox 53">
              <a:extLst>
                <a:ext uri="{FF2B5EF4-FFF2-40B4-BE49-F238E27FC236}">
                  <a16:creationId xmlns:a16="http://schemas.microsoft.com/office/drawing/2014/main" id="{CA87E598-2295-4E61-995A-93DFC41C89EC}"/>
                </a:ext>
              </a:extLst>
            </p:cNvPr>
            <p:cNvSpPr txBox="1"/>
            <p:nvPr/>
          </p:nvSpPr>
          <p:spPr>
            <a:xfrm>
              <a:off x="7399656" y="3576949"/>
              <a:ext cx="437727" cy="261610"/>
            </a:xfrm>
            <a:prstGeom prst="rect">
              <a:avLst/>
            </a:prstGeom>
            <a:noFill/>
          </p:spPr>
          <p:txBody>
            <a:bodyPr wrap="none" rtlCol="0">
              <a:spAutoFit/>
            </a:bodyPr>
            <a:lstStyle/>
            <a:p>
              <a:pPr algn="ctr"/>
              <a:r>
                <a:rPr lang="en-US" sz="1440" kern="0" spc="-36">
                  <a:latin typeface="Arial"/>
                  <a:cs typeface="Arial"/>
                </a:rPr>
                <a:t>Test</a:t>
              </a:r>
            </a:p>
          </p:txBody>
        </p:sp>
        <p:grpSp>
          <p:nvGrpSpPr>
            <p:cNvPr id="55" name="Group 54">
              <a:extLst>
                <a:ext uri="{FF2B5EF4-FFF2-40B4-BE49-F238E27FC236}">
                  <a16:creationId xmlns:a16="http://schemas.microsoft.com/office/drawing/2014/main" id="{D280B5A4-0080-4808-B03D-45B120F28D28}"/>
                </a:ext>
              </a:extLst>
            </p:cNvPr>
            <p:cNvGrpSpPr>
              <a:grpSpLocks noChangeAspect="1"/>
            </p:cNvGrpSpPr>
            <p:nvPr/>
          </p:nvGrpSpPr>
          <p:grpSpPr>
            <a:xfrm>
              <a:off x="7129657" y="2902208"/>
              <a:ext cx="977725" cy="635733"/>
              <a:chOff x="7555501" y="2890966"/>
              <a:chExt cx="1179115" cy="766679"/>
            </a:xfrm>
          </p:grpSpPr>
          <p:grpSp>
            <p:nvGrpSpPr>
              <p:cNvPr id="56" name="Group 55">
                <a:extLst>
                  <a:ext uri="{FF2B5EF4-FFF2-40B4-BE49-F238E27FC236}">
                    <a16:creationId xmlns:a16="http://schemas.microsoft.com/office/drawing/2014/main" id="{EC63929B-988A-4F5E-A78F-8D90F8EFB633}"/>
                  </a:ext>
                </a:extLst>
              </p:cNvPr>
              <p:cNvGrpSpPr/>
              <p:nvPr/>
            </p:nvGrpSpPr>
            <p:grpSpPr>
              <a:xfrm>
                <a:off x="7555501" y="2890966"/>
                <a:ext cx="1179115" cy="766679"/>
                <a:chOff x="6888560" y="-1742867"/>
                <a:chExt cx="1179115" cy="766679"/>
              </a:xfrm>
              <a:scene3d>
                <a:camera prst="orthographicFront">
                  <a:rot lat="480000" lon="18300000" rev="0"/>
                </a:camera>
                <a:lightRig rig="threePt" dir="t"/>
              </a:scene3d>
            </p:grpSpPr>
            <p:sp>
              <p:nvSpPr>
                <p:cNvPr id="58" name="Rectangle: Rounded Corners 57">
                  <a:extLst>
                    <a:ext uri="{FF2B5EF4-FFF2-40B4-BE49-F238E27FC236}">
                      <a16:creationId xmlns:a16="http://schemas.microsoft.com/office/drawing/2014/main" id="{802B7204-83FF-41A3-875E-7A18FE5796E0}"/>
                    </a:ext>
                  </a:extLst>
                </p:cNvPr>
                <p:cNvSpPr/>
                <p:nvPr/>
              </p:nvSpPr>
              <p:spPr bwMode="auto">
                <a:xfrm>
                  <a:off x="6888560" y="-1742866"/>
                  <a:ext cx="19036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59" name="Rectangle: Rounded Corners 58">
                  <a:extLst>
                    <a:ext uri="{FF2B5EF4-FFF2-40B4-BE49-F238E27FC236}">
                      <a16:creationId xmlns:a16="http://schemas.microsoft.com/office/drawing/2014/main" id="{0D0E0CB4-C86E-4EE0-BCC7-BC78C05C16B2}"/>
                    </a:ext>
                  </a:extLst>
                </p:cNvPr>
                <p:cNvSpPr/>
                <p:nvPr/>
              </p:nvSpPr>
              <p:spPr bwMode="auto">
                <a:xfrm>
                  <a:off x="7898337" y="-1742866"/>
                  <a:ext cx="16933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60" name="Rectangle: Rounded Corners 59">
                  <a:extLst>
                    <a:ext uri="{FF2B5EF4-FFF2-40B4-BE49-F238E27FC236}">
                      <a16:creationId xmlns:a16="http://schemas.microsoft.com/office/drawing/2014/main" id="{6CC65ABE-B907-4C65-BBE7-12A083E3CDBF}"/>
                    </a:ext>
                  </a:extLst>
                </p:cNvPr>
                <p:cNvSpPr/>
                <p:nvPr/>
              </p:nvSpPr>
              <p:spPr bwMode="auto">
                <a:xfrm rot="5400000">
                  <a:off x="7417854" y="-2261755"/>
                  <a:ext cx="120525" cy="1158302"/>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shape">
                    <a:fillToRect l="50000" t="50000" r="50000" b="50000"/>
                  </a:path>
                  <a:tileRect/>
                </a:gra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pic>
            <p:nvPicPr>
              <p:cNvPr id="57" name="Picture 56">
                <a:extLst>
                  <a:ext uri="{FF2B5EF4-FFF2-40B4-BE49-F238E27FC236}">
                    <a16:creationId xmlns:a16="http://schemas.microsoft.com/office/drawing/2014/main" id="{9C085BBB-CD01-4B01-A096-8EABF0512FFC}"/>
                  </a:ext>
                </a:extLst>
              </p:cNvPr>
              <p:cNvPicPr>
                <a:picLocks noChangeAspect="1"/>
              </p:cNvPicPr>
              <p:nvPr/>
            </p:nvPicPr>
            <p:blipFill>
              <a:blip r:embed="rId7"/>
              <a:stretch>
                <a:fillRect/>
              </a:stretch>
            </p:blipFill>
            <p:spPr>
              <a:xfrm>
                <a:off x="8177194" y="3190920"/>
                <a:ext cx="533400" cy="466725"/>
              </a:xfrm>
              <a:prstGeom prst="rect">
                <a:avLst/>
              </a:prstGeom>
            </p:spPr>
          </p:pic>
        </p:grpSp>
      </p:grpSp>
      <p:grpSp>
        <p:nvGrpSpPr>
          <p:cNvPr id="61" name="Group 60">
            <a:extLst>
              <a:ext uri="{FF2B5EF4-FFF2-40B4-BE49-F238E27FC236}">
                <a16:creationId xmlns:a16="http://schemas.microsoft.com/office/drawing/2014/main" id="{F402F5EB-716B-4D45-89AA-832EC70D2605}"/>
              </a:ext>
            </a:extLst>
          </p:cNvPr>
          <p:cNvGrpSpPr/>
          <p:nvPr/>
        </p:nvGrpSpPr>
        <p:grpSpPr>
          <a:xfrm>
            <a:off x="10795825" y="4019676"/>
            <a:ext cx="1173270" cy="1125956"/>
            <a:chOff x="8718335" y="2902208"/>
            <a:chExt cx="977725" cy="938296"/>
          </a:xfrm>
        </p:grpSpPr>
        <p:sp>
          <p:nvSpPr>
            <p:cNvPr id="62" name="TextBox 61">
              <a:extLst>
                <a:ext uri="{FF2B5EF4-FFF2-40B4-BE49-F238E27FC236}">
                  <a16:creationId xmlns:a16="http://schemas.microsoft.com/office/drawing/2014/main" id="{200F8CA0-A268-4864-B267-799E2B2C307F}"/>
                </a:ext>
              </a:extLst>
            </p:cNvPr>
            <p:cNvSpPr txBox="1"/>
            <p:nvPr/>
          </p:nvSpPr>
          <p:spPr>
            <a:xfrm>
              <a:off x="8938828" y="3578894"/>
              <a:ext cx="536738" cy="261610"/>
            </a:xfrm>
            <a:prstGeom prst="rect">
              <a:avLst/>
            </a:prstGeom>
            <a:noFill/>
          </p:spPr>
          <p:txBody>
            <a:bodyPr wrap="none" rtlCol="0">
              <a:spAutoFit/>
            </a:bodyPr>
            <a:lstStyle/>
            <a:p>
              <a:pPr algn="ctr"/>
              <a:r>
                <a:rPr lang="en-US" sz="1440" kern="0" spc="-36">
                  <a:latin typeface="Arial"/>
                  <a:cs typeface="Arial"/>
                </a:rPr>
                <a:t>Stage</a:t>
              </a:r>
            </a:p>
          </p:txBody>
        </p:sp>
        <p:grpSp>
          <p:nvGrpSpPr>
            <p:cNvPr id="63" name="Group 62">
              <a:extLst>
                <a:ext uri="{FF2B5EF4-FFF2-40B4-BE49-F238E27FC236}">
                  <a16:creationId xmlns:a16="http://schemas.microsoft.com/office/drawing/2014/main" id="{342C084D-858D-4765-99FD-2AFAB65865F7}"/>
                </a:ext>
              </a:extLst>
            </p:cNvPr>
            <p:cNvGrpSpPr>
              <a:grpSpLocks noChangeAspect="1"/>
            </p:cNvGrpSpPr>
            <p:nvPr/>
          </p:nvGrpSpPr>
          <p:grpSpPr>
            <a:xfrm>
              <a:off x="8718335" y="2902208"/>
              <a:ext cx="977725" cy="635733"/>
              <a:chOff x="8897420" y="2858231"/>
              <a:chExt cx="1179115" cy="766679"/>
            </a:xfrm>
          </p:grpSpPr>
          <p:grpSp>
            <p:nvGrpSpPr>
              <p:cNvPr id="64" name="Group 63">
                <a:extLst>
                  <a:ext uri="{FF2B5EF4-FFF2-40B4-BE49-F238E27FC236}">
                    <a16:creationId xmlns:a16="http://schemas.microsoft.com/office/drawing/2014/main" id="{3B36348E-EEDD-408A-BBFC-FDDAA4789021}"/>
                  </a:ext>
                </a:extLst>
              </p:cNvPr>
              <p:cNvGrpSpPr/>
              <p:nvPr/>
            </p:nvGrpSpPr>
            <p:grpSpPr>
              <a:xfrm>
                <a:off x="8897420" y="2858231"/>
                <a:ext cx="1179115" cy="766679"/>
                <a:chOff x="6888560" y="-1742867"/>
                <a:chExt cx="1179115" cy="766679"/>
              </a:xfrm>
              <a:scene3d>
                <a:camera prst="orthographicFront">
                  <a:rot lat="480000" lon="18300000" rev="0"/>
                </a:camera>
                <a:lightRig rig="threePt" dir="t"/>
              </a:scene3d>
            </p:grpSpPr>
            <p:sp>
              <p:nvSpPr>
                <p:cNvPr id="66" name="Rectangle: Rounded Corners 65">
                  <a:extLst>
                    <a:ext uri="{FF2B5EF4-FFF2-40B4-BE49-F238E27FC236}">
                      <a16:creationId xmlns:a16="http://schemas.microsoft.com/office/drawing/2014/main" id="{315D57BC-0C5B-4AED-94F6-0CE39D33F439}"/>
                    </a:ext>
                  </a:extLst>
                </p:cNvPr>
                <p:cNvSpPr/>
                <p:nvPr/>
              </p:nvSpPr>
              <p:spPr bwMode="auto">
                <a:xfrm>
                  <a:off x="6888560" y="-1742866"/>
                  <a:ext cx="19036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67" name="Rectangle: Rounded Corners 66">
                  <a:extLst>
                    <a:ext uri="{FF2B5EF4-FFF2-40B4-BE49-F238E27FC236}">
                      <a16:creationId xmlns:a16="http://schemas.microsoft.com/office/drawing/2014/main" id="{564D7DA4-0E9D-4576-BD15-98B314EF9D0A}"/>
                    </a:ext>
                  </a:extLst>
                </p:cNvPr>
                <p:cNvSpPr/>
                <p:nvPr/>
              </p:nvSpPr>
              <p:spPr bwMode="auto">
                <a:xfrm>
                  <a:off x="7898337" y="-1742866"/>
                  <a:ext cx="16933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68" name="Rectangle: Rounded Corners 67">
                  <a:extLst>
                    <a:ext uri="{FF2B5EF4-FFF2-40B4-BE49-F238E27FC236}">
                      <a16:creationId xmlns:a16="http://schemas.microsoft.com/office/drawing/2014/main" id="{35666590-A347-48DC-A745-44948F9B7B1D}"/>
                    </a:ext>
                  </a:extLst>
                </p:cNvPr>
                <p:cNvSpPr/>
                <p:nvPr/>
              </p:nvSpPr>
              <p:spPr bwMode="auto">
                <a:xfrm rot="5400000">
                  <a:off x="7417854" y="-2261755"/>
                  <a:ext cx="120525" cy="1158302"/>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shape">
                    <a:fillToRect l="50000" t="50000" r="50000" b="50000"/>
                  </a:path>
                  <a:tileRect/>
                </a:gra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pic>
            <p:nvPicPr>
              <p:cNvPr id="65" name="Picture 64">
                <a:extLst>
                  <a:ext uri="{FF2B5EF4-FFF2-40B4-BE49-F238E27FC236}">
                    <a16:creationId xmlns:a16="http://schemas.microsoft.com/office/drawing/2014/main" id="{3E5D0672-D689-422A-8059-AFF5C581B0D4}"/>
                  </a:ext>
                </a:extLst>
              </p:cNvPr>
              <p:cNvPicPr>
                <a:picLocks noChangeAspect="1"/>
              </p:cNvPicPr>
              <p:nvPr/>
            </p:nvPicPr>
            <p:blipFill>
              <a:blip r:embed="rId8"/>
              <a:stretch>
                <a:fillRect/>
              </a:stretch>
            </p:blipFill>
            <p:spPr>
              <a:xfrm>
                <a:off x="9457653" y="3158185"/>
                <a:ext cx="533400" cy="466725"/>
              </a:xfrm>
              <a:prstGeom prst="rect">
                <a:avLst/>
              </a:prstGeom>
            </p:spPr>
          </p:pic>
        </p:grpSp>
      </p:grpSp>
      <p:grpSp>
        <p:nvGrpSpPr>
          <p:cNvPr id="69" name="Group 68">
            <a:extLst>
              <a:ext uri="{FF2B5EF4-FFF2-40B4-BE49-F238E27FC236}">
                <a16:creationId xmlns:a16="http://schemas.microsoft.com/office/drawing/2014/main" id="{28CD697A-B216-4014-88DD-E968A12C972E}"/>
              </a:ext>
            </a:extLst>
          </p:cNvPr>
          <p:cNvGrpSpPr/>
          <p:nvPr/>
        </p:nvGrpSpPr>
        <p:grpSpPr>
          <a:xfrm>
            <a:off x="12702235" y="4019676"/>
            <a:ext cx="1253806" cy="1125956"/>
            <a:chOff x="10307011" y="2902208"/>
            <a:chExt cx="1044838" cy="938296"/>
          </a:xfrm>
        </p:grpSpPr>
        <p:sp>
          <p:nvSpPr>
            <p:cNvPr id="70" name="TextBox 69">
              <a:extLst>
                <a:ext uri="{FF2B5EF4-FFF2-40B4-BE49-F238E27FC236}">
                  <a16:creationId xmlns:a16="http://schemas.microsoft.com/office/drawing/2014/main" id="{6DF8A2BE-E316-4F39-AEFC-07CC3FBFB45E}"/>
                </a:ext>
              </a:extLst>
            </p:cNvPr>
            <p:cNvSpPr txBox="1"/>
            <p:nvPr/>
          </p:nvSpPr>
          <p:spPr>
            <a:xfrm>
              <a:off x="10597877" y="3578894"/>
              <a:ext cx="463108" cy="261610"/>
            </a:xfrm>
            <a:prstGeom prst="rect">
              <a:avLst/>
            </a:prstGeom>
            <a:noFill/>
          </p:spPr>
          <p:txBody>
            <a:bodyPr wrap="none" rtlCol="0">
              <a:spAutoFit/>
            </a:bodyPr>
            <a:lstStyle/>
            <a:p>
              <a:pPr algn="ctr"/>
              <a:r>
                <a:rPr lang="en-US" sz="1440" kern="0" spc="-36">
                  <a:latin typeface="Arial"/>
                  <a:cs typeface="Arial"/>
                </a:rPr>
                <a:t>Prod</a:t>
              </a:r>
            </a:p>
          </p:txBody>
        </p:sp>
        <p:grpSp>
          <p:nvGrpSpPr>
            <p:cNvPr id="71" name="Group 70">
              <a:extLst>
                <a:ext uri="{FF2B5EF4-FFF2-40B4-BE49-F238E27FC236}">
                  <a16:creationId xmlns:a16="http://schemas.microsoft.com/office/drawing/2014/main" id="{9F7262F5-742B-468E-A703-9DCAF85383A6}"/>
                </a:ext>
              </a:extLst>
            </p:cNvPr>
            <p:cNvGrpSpPr>
              <a:grpSpLocks noChangeAspect="1"/>
            </p:cNvGrpSpPr>
            <p:nvPr/>
          </p:nvGrpSpPr>
          <p:grpSpPr>
            <a:xfrm>
              <a:off x="10307011" y="2902208"/>
              <a:ext cx="1044838" cy="635733"/>
              <a:chOff x="10307004" y="2931420"/>
              <a:chExt cx="1260045" cy="766679"/>
            </a:xfrm>
          </p:grpSpPr>
          <p:grpSp>
            <p:nvGrpSpPr>
              <p:cNvPr id="72" name="Group 71">
                <a:extLst>
                  <a:ext uri="{FF2B5EF4-FFF2-40B4-BE49-F238E27FC236}">
                    <a16:creationId xmlns:a16="http://schemas.microsoft.com/office/drawing/2014/main" id="{F86DBF74-5357-47A8-B4AD-4BD6F7BC4CD1}"/>
                  </a:ext>
                </a:extLst>
              </p:cNvPr>
              <p:cNvGrpSpPr/>
              <p:nvPr/>
            </p:nvGrpSpPr>
            <p:grpSpPr>
              <a:xfrm>
                <a:off x="10307004" y="2931420"/>
                <a:ext cx="1179115" cy="766679"/>
                <a:chOff x="6888560" y="-1742867"/>
                <a:chExt cx="1179115" cy="766679"/>
              </a:xfrm>
              <a:scene3d>
                <a:camera prst="orthographicFront">
                  <a:rot lat="480000" lon="18300000" rev="0"/>
                </a:camera>
                <a:lightRig rig="threePt" dir="t"/>
              </a:scene3d>
            </p:grpSpPr>
            <p:sp>
              <p:nvSpPr>
                <p:cNvPr id="74" name="Rectangle: Rounded Corners 73">
                  <a:extLst>
                    <a:ext uri="{FF2B5EF4-FFF2-40B4-BE49-F238E27FC236}">
                      <a16:creationId xmlns:a16="http://schemas.microsoft.com/office/drawing/2014/main" id="{109EF98D-A701-4203-A561-4F907E55921D}"/>
                    </a:ext>
                  </a:extLst>
                </p:cNvPr>
                <p:cNvSpPr/>
                <p:nvPr/>
              </p:nvSpPr>
              <p:spPr bwMode="auto">
                <a:xfrm>
                  <a:off x="6888560" y="-1742866"/>
                  <a:ext cx="19036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75" name="Rectangle: Rounded Corners 74">
                  <a:extLst>
                    <a:ext uri="{FF2B5EF4-FFF2-40B4-BE49-F238E27FC236}">
                      <a16:creationId xmlns:a16="http://schemas.microsoft.com/office/drawing/2014/main" id="{B1B7FA06-C587-40C9-8508-8DB4FE927A0A}"/>
                    </a:ext>
                  </a:extLst>
                </p:cNvPr>
                <p:cNvSpPr/>
                <p:nvPr/>
              </p:nvSpPr>
              <p:spPr bwMode="auto">
                <a:xfrm>
                  <a:off x="7898337" y="-1742866"/>
                  <a:ext cx="16933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76" name="Rectangle: Rounded Corners 75">
                  <a:extLst>
                    <a:ext uri="{FF2B5EF4-FFF2-40B4-BE49-F238E27FC236}">
                      <a16:creationId xmlns:a16="http://schemas.microsoft.com/office/drawing/2014/main" id="{863D25A8-F57D-42D0-AE4D-6447364FDDDA}"/>
                    </a:ext>
                  </a:extLst>
                </p:cNvPr>
                <p:cNvSpPr/>
                <p:nvPr/>
              </p:nvSpPr>
              <p:spPr bwMode="auto">
                <a:xfrm rot="5400000">
                  <a:off x="7417854" y="-2261755"/>
                  <a:ext cx="120525" cy="1158302"/>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shape">
                    <a:fillToRect l="50000" t="50000" r="50000" b="50000"/>
                  </a:path>
                  <a:tileRect/>
                </a:gra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pic>
            <p:nvPicPr>
              <p:cNvPr id="73" name="Picture 72">
                <a:extLst>
                  <a:ext uri="{FF2B5EF4-FFF2-40B4-BE49-F238E27FC236}">
                    <a16:creationId xmlns:a16="http://schemas.microsoft.com/office/drawing/2014/main" id="{26C6A2E6-8076-474A-AF3C-97F390FB4006}"/>
                  </a:ext>
                </a:extLst>
              </p:cNvPr>
              <p:cNvPicPr>
                <a:picLocks noChangeAspect="1"/>
              </p:cNvPicPr>
              <p:nvPr/>
            </p:nvPicPr>
            <p:blipFill>
              <a:blip r:embed="rId9"/>
              <a:stretch>
                <a:fillRect/>
              </a:stretch>
            </p:blipFill>
            <p:spPr>
              <a:xfrm>
                <a:off x="11005074" y="3221849"/>
                <a:ext cx="561975" cy="476250"/>
              </a:xfrm>
              <a:prstGeom prst="rect">
                <a:avLst/>
              </a:prstGeom>
            </p:spPr>
          </p:pic>
        </p:grpSp>
      </p:grpSp>
      <p:pic>
        <p:nvPicPr>
          <p:cNvPr id="77" name="Picture 76">
            <a:extLst>
              <a:ext uri="{FF2B5EF4-FFF2-40B4-BE49-F238E27FC236}">
                <a16:creationId xmlns:a16="http://schemas.microsoft.com/office/drawing/2014/main" id="{7E5AE600-57C4-41BC-9182-3F986C70E583}"/>
              </a:ext>
            </a:extLst>
          </p:cNvPr>
          <p:cNvPicPr>
            <a:picLocks noChangeAspect="1"/>
          </p:cNvPicPr>
          <p:nvPr/>
        </p:nvPicPr>
        <p:blipFill>
          <a:blip r:embed="rId10"/>
          <a:stretch>
            <a:fillRect/>
          </a:stretch>
        </p:blipFill>
        <p:spPr>
          <a:xfrm>
            <a:off x="8734751" y="1447237"/>
            <a:ext cx="4937760" cy="605790"/>
          </a:xfrm>
          <a:prstGeom prst="rect">
            <a:avLst/>
          </a:prstGeom>
        </p:spPr>
      </p:pic>
      <p:cxnSp>
        <p:nvCxnSpPr>
          <p:cNvPr id="78" name="Straight Arrow Connector 77">
            <a:extLst>
              <a:ext uri="{FF2B5EF4-FFF2-40B4-BE49-F238E27FC236}">
                <a16:creationId xmlns:a16="http://schemas.microsoft.com/office/drawing/2014/main" id="{F75A87CA-C8ED-4BA7-8454-6A1A1D18DD9E}"/>
              </a:ext>
            </a:extLst>
          </p:cNvPr>
          <p:cNvCxnSpPr/>
          <p:nvPr/>
        </p:nvCxnSpPr>
        <p:spPr bwMode="auto">
          <a:xfrm>
            <a:off x="8272480" y="459407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9" name="Straight Arrow Connector 78">
            <a:extLst>
              <a:ext uri="{FF2B5EF4-FFF2-40B4-BE49-F238E27FC236}">
                <a16:creationId xmlns:a16="http://schemas.microsoft.com/office/drawing/2014/main" id="{E002072A-8716-47CC-B9EE-994B8A68B5A0}"/>
              </a:ext>
            </a:extLst>
          </p:cNvPr>
          <p:cNvCxnSpPr/>
          <p:nvPr/>
        </p:nvCxnSpPr>
        <p:spPr bwMode="auto">
          <a:xfrm>
            <a:off x="10215580" y="459407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nvGrpSpPr>
          <p:cNvPr id="80" name="Group 79">
            <a:extLst>
              <a:ext uri="{FF2B5EF4-FFF2-40B4-BE49-F238E27FC236}">
                <a16:creationId xmlns:a16="http://schemas.microsoft.com/office/drawing/2014/main" id="{B89E2CF0-4411-43A6-9B86-A3C3D9B30C43}"/>
              </a:ext>
            </a:extLst>
          </p:cNvPr>
          <p:cNvGrpSpPr/>
          <p:nvPr/>
        </p:nvGrpSpPr>
        <p:grpSpPr>
          <a:xfrm>
            <a:off x="5573674" y="4201921"/>
            <a:ext cx="1084240" cy="1015223"/>
            <a:chOff x="4645167" y="3054079"/>
            <a:chExt cx="903533" cy="846019"/>
          </a:xfrm>
        </p:grpSpPr>
        <p:sp>
          <p:nvSpPr>
            <p:cNvPr id="81" name="TextBox 80">
              <a:extLst>
                <a:ext uri="{FF2B5EF4-FFF2-40B4-BE49-F238E27FC236}">
                  <a16:creationId xmlns:a16="http://schemas.microsoft.com/office/drawing/2014/main" id="{8DF34795-51E0-4FD9-A3B8-28730C0A55E3}"/>
                </a:ext>
              </a:extLst>
            </p:cNvPr>
            <p:cNvSpPr txBox="1"/>
            <p:nvPr/>
          </p:nvSpPr>
          <p:spPr>
            <a:xfrm>
              <a:off x="4645167" y="3623099"/>
              <a:ext cx="903533" cy="276999"/>
            </a:xfrm>
            <a:prstGeom prst="rect">
              <a:avLst/>
            </a:prstGeom>
            <a:noFill/>
          </p:spPr>
          <p:txBody>
            <a:bodyPr wrap="square" rtlCol="0">
              <a:noAutofit/>
            </a:bodyPr>
            <a:lstStyle/>
            <a:p>
              <a:pPr algn="ctr"/>
              <a:r>
                <a:rPr lang="en-US" sz="1440" kern="0" spc="-36">
                  <a:latin typeface="Arial"/>
                  <a:cs typeface="Arial"/>
                </a:rPr>
                <a:t>Package Repo</a:t>
              </a:r>
            </a:p>
          </p:txBody>
        </p:sp>
        <p:pic>
          <p:nvPicPr>
            <p:cNvPr id="82" name="Picture 81">
              <a:extLst>
                <a:ext uri="{FF2B5EF4-FFF2-40B4-BE49-F238E27FC236}">
                  <a16:creationId xmlns:a16="http://schemas.microsoft.com/office/drawing/2014/main" id="{21C295D8-6F4A-409F-9312-240F29215908}"/>
                </a:ext>
              </a:extLst>
            </p:cNvPr>
            <p:cNvPicPr>
              <a:picLocks noChangeAspect="1"/>
            </p:cNvPicPr>
            <p:nvPr/>
          </p:nvPicPr>
          <p:blipFill>
            <a:blip r:embed="rId5"/>
            <a:stretch>
              <a:fillRect/>
            </a:stretch>
          </p:blipFill>
          <p:spPr>
            <a:xfrm>
              <a:off x="4798135" y="3054079"/>
              <a:ext cx="597597" cy="389133"/>
            </a:xfrm>
            <a:prstGeom prst="rect">
              <a:avLst/>
            </a:prstGeom>
          </p:spPr>
        </p:pic>
      </p:grpSp>
      <p:grpSp>
        <p:nvGrpSpPr>
          <p:cNvPr id="90" name="Group 89">
            <a:extLst>
              <a:ext uri="{FF2B5EF4-FFF2-40B4-BE49-F238E27FC236}">
                <a16:creationId xmlns:a16="http://schemas.microsoft.com/office/drawing/2014/main" id="{99A51F30-FBF3-4100-A49B-AAE42CD636EE}"/>
              </a:ext>
            </a:extLst>
          </p:cNvPr>
          <p:cNvGrpSpPr/>
          <p:nvPr/>
        </p:nvGrpSpPr>
        <p:grpSpPr>
          <a:xfrm>
            <a:off x="6372933" y="1084529"/>
            <a:ext cx="8021612" cy="732752"/>
            <a:chOff x="5032592" y="456252"/>
            <a:chExt cx="6684677" cy="610627"/>
          </a:xfrm>
        </p:grpSpPr>
        <p:sp>
          <p:nvSpPr>
            <p:cNvPr id="91" name="TextBox 90">
              <a:extLst>
                <a:ext uri="{FF2B5EF4-FFF2-40B4-BE49-F238E27FC236}">
                  <a16:creationId xmlns:a16="http://schemas.microsoft.com/office/drawing/2014/main" id="{D985B112-2C4E-451D-8E0F-693465BA0852}"/>
                </a:ext>
              </a:extLst>
            </p:cNvPr>
            <p:cNvSpPr txBox="1"/>
            <p:nvPr/>
          </p:nvSpPr>
          <p:spPr>
            <a:xfrm>
              <a:off x="7475655" y="456252"/>
              <a:ext cx="1103187" cy="261610"/>
            </a:xfrm>
            <a:prstGeom prst="rect">
              <a:avLst/>
            </a:prstGeom>
            <a:noFill/>
          </p:spPr>
          <p:txBody>
            <a:bodyPr wrap="none" rtlCol="0">
              <a:spAutoFit/>
            </a:bodyPr>
            <a:lstStyle/>
            <a:p>
              <a:r>
                <a:rPr lang="en-US" sz="1440"/>
                <a:t>Release Train</a:t>
              </a:r>
            </a:p>
          </p:txBody>
        </p:sp>
        <p:grpSp>
          <p:nvGrpSpPr>
            <p:cNvPr id="92" name="Group 91">
              <a:extLst>
                <a:ext uri="{FF2B5EF4-FFF2-40B4-BE49-F238E27FC236}">
                  <a16:creationId xmlns:a16="http://schemas.microsoft.com/office/drawing/2014/main" id="{D18E9956-DD26-4E16-B617-DA90B271A89E}"/>
                </a:ext>
              </a:extLst>
            </p:cNvPr>
            <p:cNvGrpSpPr/>
            <p:nvPr/>
          </p:nvGrpSpPr>
          <p:grpSpPr>
            <a:xfrm>
              <a:off x="5032592" y="737894"/>
              <a:ext cx="6684677" cy="328985"/>
              <a:chOff x="5032592" y="737894"/>
              <a:chExt cx="6684677" cy="328985"/>
            </a:xfrm>
          </p:grpSpPr>
          <p:cxnSp>
            <p:nvCxnSpPr>
              <p:cNvPr id="93" name="Straight Arrow Connector 92">
                <a:extLst>
                  <a:ext uri="{FF2B5EF4-FFF2-40B4-BE49-F238E27FC236}">
                    <a16:creationId xmlns:a16="http://schemas.microsoft.com/office/drawing/2014/main" id="{074E3508-A0AF-4673-A3E5-29C5CBDD489C}"/>
                  </a:ext>
                </a:extLst>
              </p:cNvPr>
              <p:cNvCxnSpPr>
                <a:cxnSpLocks/>
              </p:cNvCxnSpPr>
              <p:nvPr/>
            </p:nvCxnSpPr>
            <p:spPr>
              <a:xfrm>
                <a:off x="5051642" y="737894"/>
                <a:ext cx="0" cy="319460"/>
              </a:xfrm>
              <a:prstGeom prst="straightConnector1">
                <a:avLst/>
              </a:prstGeom>
              <a:ln w="38100">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27931C27-9707-427D-B834-46CF212B68E1}"/>
                  </a:ext>
                </a:extLst>
              </p:cNvPr>
              <p:cNvCxnSpPr>
                <a:cxnSpLocks/>
              </p:cNvCxnSpPr>
              <p:nvPr/>
            </p:nvCxnSpPr>
            <p:spPr>
              <a:xfrm>
                <a:off x="11707743" y="747419"/>
                <a:ext cx="0" cy="319460"/>
              </a:xfrm>
              <a:prstGeom prst="straightConnector1">
                <a:avLst/>
              </a:prstGeom>
              <a:ln w="38100">
                <a:headEnd type="none" w="sm" len="sm"/>
                <a:tailEnd type="none" w="sm" len="sm"/>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332E90D7-00BE-4B64-BF9E-111256A75EBF}"/>
                  </a:ext>
                </a:extLst>
              </p:cNvPr>
              <p:cNvCxnSpPr>
                <a:cxnSpLocks/>
              </p:cNvCxnSpPr>
              <p:nvPr/>
            </p:nvCxnSpPr>
            <p:spPr>
              <a:xfrm flipH="1" flipV="1">
                <a:off x="5032592" y="737894"/>
                <a:ext cx="6684677" cy="26610"/>
              </a:xfrm>
              <a:prstGeom prst="straightConnector1">
                <a:avLst/>
              </a:prstGeom>
              <a:ln w="38100">
                <a:headEnd type="none" w="sm" len="sm"/>
                <a:tailEnd type="none" w="sm" len="sm"/>
              </a:ln>
            </p:spPr>
            <p:style>
              <a:lnRef idx="2">
                <a:schemeClr val="accent1"/>
              </a:lnRef>
              <a:fillRef idx="0">
                <a:schemeClr val="accent1"/>
              </a:fillRef>
              <a:effectRef idx="1">
                <a:schemeClr val="accent1"/>
              </a:effectRef>
              <a:fontRef idx="minor">
                <a:schemeClr val="tx1"/>
              </a:fontRef>
            </p:style>
          </p:cxnSp>
        </p:grpSp>
      </p:grpSp>
      <p:cxnSp>
        <p:nvCxnSpPr>
          <p:cNvPr id="96" name="Straight Arrow Connector 95">
            <a:extLst>
              <a:ext uri="{FF2B5EF4-FFF2-40B4-BE49-F238E27FC236}">
                <a16:creationId xmlns:a16="http://schemas.microsoft.com/office/drawing/2014/main" id="{991C50DE-E2DC-44B6-A2FD-23ACEE5E4447}"/>
              </a:ext>
            </a:extLst>
          </p:cNvPr>
          <p:cNvCxnSpPr/>
          <p:nvPr/>
        </p:nvCxnSpPr>
        <p:spPr bwMode="auto">
          <a:xfrm>
            <a:off x="6535120" y="459407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98" name="TextBox 97">
            <a:extLst>
              <a:ext uri="{FF2B5EF4-FFF2-40B4-BE49-F238E27FC236}">
                <a16:creationId xmlns:a16="http://schemas.microsoft.com/office/drawing/2014/main" id="{7C221ACB-7672-43FC-8699-60E4C25A99EB}"/>
              </a:ext>
            </a:extLst>
          </p:cNvPr>
          <p:cNvSpPr txBox="1"/>
          <p:nvPr/>
        </p:nvSpPr>
        <p:spPr>
          <a:xfrm>
            <a:off x="5367769" y="7566007"/>
            <a:ext cx="3754874" cy="369332"/>
          </a:xfrm>
          <a:prstGeom prst="rect">
            <a:avLst/>
          </a:prstGeom>
          <a:noFill/>
        </p:spPr>
        <p:txBody>
          <a:bodyPr wrap="none" rtlCol="0">
            <a:spAutoFit/>
          </a:bodyPr>
          <a:lstStyle/>
          <a:p>
            <a:r>
              <a:rPr lang="en-US" sz="1800" kern="0" spc="-36">
                <a:latin typeface="Arial"/>
                <a:cs typeface="Arial"/>
              </a:rPr>
              <a:t>Development/Test/Production parity </a:t>
            </a:r>
          </a:p>
        </p:txBody>
      </p:sp>
      <p:cxnSp>
        <p:nvCxnSpPr>
          <p:cNvPr id="99" name="Straight Arrow Connector 98">
            <a:extLst>
              <a:ext uri="{FF2B5EF4-FFF2-40B4-BE49-F238E27FC236}">
                <a16:creationId xmlns:a16="http://schemas.microsoft.com/office/drawing/2014/main" id="{8103BDA2-83CE-42D9-B8FD-CAA880EC5B2A}"/>
              </a:ext>
            </a:extLst>
          </p:cNvPr>
          <p:cNvCxnSpPr>
            <a:cxnSpLocks/>
          </p:cNvCxnSpPr>
          <p:nvPr/>
        </p:nvCxnSpPr>
        <p:spPr>
          <a:xfrm flipV="1">
            <a:off x="1111348" y="7750551"/>
            <a:ext cx="4096757" cy="245"/>
          </a:xfrm>
          <a:prstGeom prst="straightConnector1">
            <a:avLst/>
          </a:prstGeom>
          <a:ln w="69850">
            <a:headEnd type="triangle"/>
            <a:tailEnd type="none" w="lg" len="lg"/>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163F8595-26F2-4218-9EB4-9B7B03BF620E}"/>
              </a:ext>
            </a:extLst>
          </p:cNvPr>
          <p:cNvCxnSpPr>
            <a:cxnSpLocks/>
          </p:cNvCxnSpPr>
          <p:nvPr/>
        </p:nvCxnSpPr>
        <p:spPr>
          <a:xfrm>
            <a:off x="9905936" y="7748205"/>
            <a:ext cx="3395980" cy="4937"/>
          </a:xfrm>
          <a:prstGeom prst="straightConnector1">
            <a:avLst/>
          </a:prstGeom>
          <a:ln w="69850">
            <a:headEnd type="none" w="sm" len="sm"/>
            <a:tailEnd type="triangle" w="med" len="sm"/>
          </a:ln>
        </p:spPr>
        <p:style>
          <a:lnRef idx="2">
            <a:schemeClr val="accent1"/>
          </a:lnRef>
          <a:fillRef idx="0">
            <a:schemeClr val="accent1"/>
          </a:fillRef>
          <a:effectRef idx="1">
            <a:schemeClr val="accent1"/>
          </a:effectRef>
          <a:fontRef idx="minor">
            <a:schemeClr val="tx1"/>
          </a:fontRef>
        </p:style>
      </p:cxnSp>
      <p:sp>
        <p:nvSpPr>
          <p:cNvPr id="101" name="TextBox 100">
            <a:extLst>
              <a:ext uri="{FF2B5EF4-FFF2-40B4-BE49-F238E27FC236}">
                <a16:creationId xmlns:a16="http://schemas.microsoft.com/office/drawing/2014/main" id="{E6124DA4-1FB0-41AD-BD77-71194C621B1E}"/>
              </a:ext>
            </a:extLst>
          </p:cNvPr>
          <p:cNvSpPr txBox="1"/>
          <p:nvPr/>
        </p:nvSpPr>
        <p:spPr>
          <a:xfrm>
            <a:off x="6316955" y="1955766"/>
            <a:ext cx="1661993" cy="1200329"/>
          </a:xfrm>
          <a:prstGeom prst="rect">
            <a:avLst/>
          </a:prstGeom>
          <a:noFill/>
        </p:spPr>
        <p:txBody>
          <a:bodyPr wrap="none" rtlCol="0">
            <a:spAutoFit/>
          </a:bodyPr>
          <a:lstStyle/>
          <a:p>
            <a:pPr marL="857250" indent="-857250"/>
            <a:r>
              <a:rPr lang="en-US" sz="1440" kern="0" spc="-36" dirty="0">
                <a:latin typeface="Arial"/>
                <a:cs typeface="Arial"/>
              </a:rPr>
              <a:t>Configure:   	</a:t>
            </a:r>
          </a:p>
          <a:p>
            <a:pPr marL="173038" indent="-173038">
              <a:buFont typeface="Arial" panose="020B0604020202020204" pitchFamily="34" charset="0"/>
              <a:buChar char="•"/>
            </a:pPr>
            <a:r>
              <a:rPr lang="en-US" sz="1440" kern="0" spc="-36" dirty="0">
                <a:latin typeface="Arial"/>
                <a:cs typeface="Arial"/>
              </a:rPr>
              <a:t>Applications</a:t>
            </a:r>
          </a:p>
          <a:p>
            <a:pPr marL="173038" indent="-173038">
              <a:buFont typeface="Arial" panose="020B0604020202020204" pitchFamily="34" charset="0"/>
              <a:buChar char="•"/>
            </a:pPr>
            <a:r>
              <a:rPr lang="en-US" sz="1440" kern="0" spc="-36" dirty="0">
                <a:latin typeface="Arial"/>
                <a:cs typeface="Arial"/>
              </a:rPr>
              <a:t>Middleware</a:t>
            </a:r>
          </a:p>
          <a:p>
            <a:pPr marL="173038" indent="-173038">
              <a:buFont typeface="Arial" panose="020B0604020202020204" pitchFamily="34" charset="0"/>
              <a:buChar char="•"/>
            </a:pPr>
            <a:r>
              <a:rPr lang="en-US" sz="1440" kern="0" spc="-36" dirty="0">
                <a:cs typeface="Arial"/>
              </a:rPr>
              <a:t>Databases</a:t>
            </a:r>
          </a:p>
          <a:p>
            <a:pPr marL="173038" indent="-173038">
              <a:buFont typeface="Arial" panose="020B0604020202020204" pitchFamily="34" charset="0"/>
              <a:buChar char="•"/>
            </a:pPr>
            <a:r>
              <a:rPr lang="en-US" sz="1440" kern="0" spc="-36" dirty="0">
                <a:cs typeface="Arial"/>
              </a:rPr>
              <a:t>APIs</a:t>
            </a:r>
            <a:endParaRPr lang="en-US" sz="1440" kern="0" spc="-36" dirty="0">
              <a:latin typeface="Arial"/>
              <a:cs typeface="Arial"/>
            </a:endParaRPr>
          </a:p>
        </p:txBody>
      </p:sp>
      <p:cxnSp>
        <p:nvCxnSpPr>
          <p:cNvPr id="102" name="Straight Arrow Connector 101">
            <a:extLst>
              <a:ext uri="{FF2B5EF4-FFF2-40B4-BE49-F238E27FC236}">
                <a16:creationId xmlns:a16="http://schemas.microsoft.com/office/drawing/2014/main" id="{9B111C2E-78E8-471B-8FA2-6D89A5DC3B97}"/>
              </a:ext>
            </a:extLst>
          </p:cNvPr>
          <p:cNvCxnSpPr>
            <a:cxnSpLocks/>
          </p:cNvCxnSpPr>
          <p:nvPr/>
        </p:nvCxnSpPr>
        <p:spPr>
          <a:xfrm>
            <a:off x="12756219" y="6850935"/>
            <a:ext cx="1638326" cy="0"/>
          </a:xfrm>
          <a:prstGeom prst="straightConnector1">
            <a:avLst/>
          </a:prstGeom>
          <a:ln w="69850">
            <a:tailEnd type="oval" w="lg" len="lg"/>
          </a:ln>
        </p:spPr>
        <p:style>
          <a:lnRef idx="2">
            <a:schemeClr val="accent1"/>
          </a:lnRef>
          <a:fillRef idx="0">
            <a:schemeClr val="accent1"/>
          </a:fillRef>
          <a:effectRef idx="1">
            <a:schemeClr val="accent1"/>
          </a:effectRef>
          <a:fontRef idx="minor">
            <a:schemeClr val="tx1"/>
          </a:fontRef>
        </p:style>
      </p:cxnSp>
      <p:sp>
        <p:nvSpPr>
          <p:cNvPr id="103" name="TextBox 102">
            <a:extLst>
              <a:ext uri="{FF2B5EF4-FFF2-40B4-BE49-F238E27FC236}">
                <a16:creationId xmlns:a16="http://schemas.microsoft.com/office/drawing/2014/main" id="{CF6E5410-5F01-4962-A2B4-B112F5659839}"/>
              </a:ext>
            </a:extLst>
          </p:cNvPr>
          <p:cNvSpPr txBox="1"/>
          <p:nvPr/>
        </p:nvSpPr>
        <p:spPr>
          <a:xfrm>
            <a:off x="13098721" y="7073625"/>
            <a:ext cx="830420" cy="313932"/>
          </a:xfrm>
          <a:prstGeom prst="rect">
            <a:avLst/>
          </a:prstGeom>
          <a:noFill/>
        </p:spPr>
        <p:txBody>
          <a:bodyPr wrap="none" rtlCol="0">
            <a:spAutoFit/>
          </a:bodyPr>
          <a:lstStyle/>
          <a:p>
            <a:r>
              <a:rPr lang="en-US" sz="1440" kern="0" spc="-36">
                <a:latin typeface="Arial"/>
                <a:cs typeface="Arial"/>
              </a:rPr>
              <a:t>Release</a:t>
            </a:r>
          </a:p>
        </p:txBody>
      </p:sp>
      <p:sp>
        <p:nvSpPr>
          <p:cNvPr id="104" name="TextBox 103">
            <a:extLst>
              <a:ext uri="{FF2B5EF4-FFF2-40B4-BE49-F238E27FC236}">
                <a16:creationId xmlns:a16="http://schemas.microsoft.com/office/drawing/2014/main" id="{EDEDA280-C78F-4DA2-85A8-BA42A1CA6C3F}"/>
              </a:ext>
            </a:extLst>
          </p:cNvPr>
          <p:cNvSpPr txBox="1"/>
          <p:nvPr/>
        </p:nvSpPr>
        <p:spPr>
          <a:xfrm>
            <a:off x="11051533" y="6334731"/>
            <a:ext cx="184731" cy="313932"/>
          </a:xfrm>
          <a:prstGeom prst="rect">
            <a:avLst/>
          </a:prstGeom>
          <a:noFill/>
        </p:spPr>
        <p:txBody>
          <a:bodyPr wrap="none" rtlCol="0">
            <a:spAutoFit/>
          </a:bodyPr>
          <a:lstStyle/>
          <a:p>
            <a:endParaRPr lang="en-US" sz="1440" kern="0" spc="-36">
              <a:solidFill>
                <a:srgbClr val="FFFFFF"/>
              </a:solidFill>
              <a:latin typeface="Arial"/>
              <a:cs typeface="Arial"/>
            </a:endParaRPr>
          </a:p>
        </p:txBody>
      </p:sp>
      <p:sp>
        <p:nvSpPr>
          <p:cNvPr id="106" name="Arc 105">
            <a:extLst>
              <a:ext uri="{FF2B5EF4-FFF2-40B4-BE49-F238E27FC236}">
                <a16:creationId xmlns:a16="http://schemas.microsoft.com/office/drawing/2014/main" id="{69EE834A-1BF6-4145-9379-F2F83A8A64A7}"/>
              </a:ext>
            </a:extLst>
          </p:cNvPr>
          <p:cNvSpPr/>
          <p:nvPr/>
        </p:nvSpPr>
        <p:spPr>
          <a:xfrm rot="18339108">
            <a:off x="8789007" y="6527175"/>
            <a:ext cx="1173834" cy="1230122"/>
          </a:xfrm>
          <a:prstGeom prst="arc">
            <a:avLst>
              <a:gd name="adj1" fmla="val 16200000"/>
              <a:gd name="adj2" fmla="val 15029856"/>
            </a:avLst>
          </a:prstGeom>
          <a:ln w="60325">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480"/>
          </a:p>
        </p:txBody>
      </p:sp>
      <p:sp>
        <p:nvSpPr>
          <p:cNvPr id="107" name="Arc 106">
            <a:extLst>
              <a:ext uri="{FF2B5EF4-FFF2-40B4-BE49-F238E27FC236}">
                <a16:creationId xmlns:a16="http://schemas.microsoft.com/office/drawing/2014/main" id="{DC2EA56B-0ACA-4B2C-B09C-E9DB56198FF8}"/>
              </a:ext>
            </a:extLst>
          </p:cNvPr>
          <p:cNvSpPr/>
          <p:nvPr/>
        </p:nvSpPr>
        <p:spPr>
          <a:xfrm rot="18339108">
            <a:off x="10149658" y="6485909"/>
            <a:ext cx="1173834" cy="1230122"/>
          </a:xfrm>
          <a:prstGeom prst="arc">
            <a:avLst>
              <a:gd name="adj1" fmla="val 16200000"/>
              <a:gd name="adj2" fmla="val 15029856"/>
            </a:avLst>
          </a:prstGeom>
          <a:ln w="60325">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480"/>
          </a:p>
        </p:txBody>
      </p:sp>
      <p:sp>
        <p:nvSpPr>
          <p:cNvPr id="108" name="Arc 107">
            <a:extLst>
              <a:ext uri="{FF2B5EF4-FFF2-40B4-BE49-F238E27FC236}">
                <a16:creationId xmlns:a16="http://schemas.microsoft.com/office/drawing/2014/main" id="{A5DA0AE2-E8C8-4DDB-8922-BEAA5CDD1D66}"/>
              </a:ext>
            </a:extLst>
          </p:cNvPr>
          <p:cNvSpPr/>
          <p:nvPr/>
        </p:nvSpPr>
        <p:spPr>
          <a:xfrm rot="18339108">
            <a:off x="11496935" y="6485909"/>
            <a:ext cx="1173834" cy="1230122"/>
          </a:xfrm>
          <a:prstGeom prst="arc">
            <a:avLst>
              <a:gd name="adj1" fmla="val 16200000"/>
              <a:gd name="adj2" fmla="val 15029856"/>
            </a:avLst>
          </a:prstGeom>
          <a:ln w="60325">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480"/>
          </a:p>
        </p:txBody>
      </p:sp>
      <p:sp>
        <p:nvSpPr>
          <p:cNvPr id="109" name="TextBox 108">
            <a:extLst>
              <a:ext uri="{FF2B5EF4-FFF2-40B4-BE49-F238E27FC236}">
                <a16:creationId xmlns:a16="http://schemas.microsoft.com/office/drawing/2014/main" id="{30B2B372-7284-4E10-925D-63358B535E74}"/>
              </a:ext>
            </a:extLst>
          </p:cNvPr>
          <p:cNvSpPr txBox="1"/>
          <p:nvPr/>
        </p:nvSpPr>
        <p:spPr>
          <a:xfrm>
            <a:off x="8862215" y="7768933"/>
            <a:ext cx="2497992" cy="313932"/>
          </a:xfrm>
          <a:prstGeom prst="rect">
            <a:avLst/>
          </a:prstGeom>
          <a:noFill/>
        </p:spPr>
        <p:txBody>
          <a:bodyPr wrap="none" rtlCol="0">
            <a:spAutoFit/>
          </a:bodyPr>
          <a:lstStyle/>
          <a:p>
            <a:r>
              <a:rPr lang="en-US" sz="1440" kern="0" spc="-36">
                <a:latin typeface="Arial"/>
                <a:cs typeface="Arial"/>
              </a:rPr>
              <a:t>Automated Test Deployments</a:t>
            </a:r>
          </a:p>
        </p:txBody>
      </p:sp>
      <p:sp>
        <p:nvSpPr>
          <p:cNvPr id="110" name="TextBox 109">
            <a:extLst>
              <a:ext uri="{FF2B5EF4-FFF2-40B4-BE49-F238E27FC236}">
                <a16:creationId xmlns:a16="http://schemas.microsoft.com/office/drawing/2014/main" id="{ACEBE959-A2C3-4E83-B626-8314C4432765}"/>
              </a:ext>
            </a:extLst>
          </p:cNvPr>
          <p:cNvSpPr txBox="1"/>
          <p:nvPr/>
        </p:nvSpPr>
        <p:spPr>
          <a:xfrm>
            <a:off x="9787916" y="5848633"/>
            <a:ext cx="1505990" cy="286232"/>
          </a:xfrm>
          <a:prstGeom prst="rect">
            <a:avLst/>
          </a:prstGeom>
          <a:noFill/>
        </p:spPr>
        <p:txBody>
          <a:bodyPr wrap="none" rtlCol="0">
            <a:spAutoFit/>
          </a:bodyPr>
          <a:lstStyle/>
          <a:p>
            <a:r>
              <a:rPr lang="en-US" sz="1260" i="1" kern="0" spc="-36" dirty="0">
                <a:latin typeface="Arial"/>
                <a:cs typeface="Arial"/>
              </a:rPr>
              <a:t>Rules for promotion</a:t>
            </a:r>
          </a:p>
        </p:txBody>
      </p:sp>
      <p:pic>
        <p:nvPicPr>
          <p:cNvPr id="111" name="Picture 110">
            <a:extLst>
              <a:ext uri="{FF2B5EF4-FFF2-40B4-BE49-F238E27FC236}">
                <a16:creationId xmlns:a16="http://schemas.microsoft.com/office/drawing/2014/main" id="{D68B89F9-660F-4194-A42C-35454904CE2C}"/>
              </a:ext>
            </a:extLst>
          </p:cNvPr>
          <p:cNvPicPr>
            <a:picLocks noChangeAspect="1"/>
          </p:cNvPicPr>
          <p:nvPr/>
        </p:nvPicPr>
        <p:blipFill>
          <a:blip r:embed="rId11"/>
          <a:stretch>
            <a:fillRect/>
          </a:stretch>
        </p:blipFill>
        <p:spPr>
          <a:xfrm>
            <a:off x="8384793" y="6210653"/>
            <a:ext cx="4415534" cy="411480"/>
          </a:xfrm>
          <a:prstGeom prst="rect">
            <a:avLst/>
          </a:prstGeom>
        </p:spPr>
      </p:pic>
    </p:spTree>
    <p:extLst>
      <p:ext uri="{BB962C8B-B14F-4D97-AF65-F5344CB8AC3E}">
        <p14:creationId xmlns:p14="http://schemas.microsoft.com/office/powerpoint/2010/main" val="27493924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549862-13E2-C34D-815E-8545BD36FC59}" type="slidenum">
              <a:rPr lang="en-US" smtClean="0">
                <a:solidFill>
                  <a:srgbClr val="6D7777"/>
                </a:solidFill>
              </a:rPr>
              <a:pPr/>
              <a:t>35</a:t>
            </a:fld>
            <a:endParaRPr lang="en-US" dirty="0">
              <a:solidFill>
                <a:srgbClr val="6D7777"/>
              </a:solidFill>
            </a:endParaRPr>
          </a:p>
        </p:txBody>
      </p:sp>
      <p:sp>
        <p:nvSpPr>
          <p:cNvPr id="3" name="Title 2"/>
          <p:cNvSpPr>
            <a:spLocks noGrp="1"/>
          </p:cNvSpPr>
          <p:nvPr>
            <p:ph type="ctrTitle"/>
          </p:nvPr>
        </p:nvSpPr>
        <p:spPr/>
        <p:txBody>
          <a:bodyPr/>
          <a:lstStyle/>
          <a:p>
            <a:r>
              <a:rPr lang="en-US" dirty="0"/>
              <a:t>CI/CD in your own environment</a:t>
            </a:r>
          </a:p>
        </p:txBody>
      </p:sp>
      <p:sp>
        <p:nvSpPr>
          <p:cNvPr id="4" name="Subtitle 3"/>
          <p:cNvSpPr>
            <a:spLocks noGrp="1"/>
          </p:cNvSpPr>
          <p:nvPr>
            <p:ph type="subTitle" idx="1"/>
          </p:nvPr>
        </p:nvSpPr>
        <p:spPr/>
        <p:txBody>
          <a:bodyPr/>
          <a:lstStyle/>
          <a:p>
            <a:endParaRPr lang="en-US" sz="2400" dirty="0"/>
          </a:p>
        </p:txBody>
      </p:sp>
    </p:spTree>
    <p:extLst>
      <p:ext uri="{BB962C8B-B14F-4D97-AF65-F5344CB8AC3E}">
        <p14:creationId xmlns:p14="http://schemas.microsoft.com/office/powerpoint/2010/main" val="14766301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ICP CI/CD (Continuous Delivery) pipeline</a:t>
            </a:r>
          </a:p>
        </p:txBody>
      </p:sp>
      <p:sp>
        <p:nvSpPr>
          <p:cNvPr id="3" name="Slide Number Placeholder 2"/>
          <p:cNvSpPr>
            <a:spLocks noGrp="1"/>
          </p:cNvSpPr>
          <p:nvPr>
            <p:ph type="sldNum" sz="quarter" idx="10"/>
          </p:nvPr>
        </p:nvSpPr>
        <p:spPr>
          <a:xfrm>
            <a:off x="13659855" y="7729863"/>
            <a:ext cx="640614" cy="438150"/>
          </a:xfrm>
        </p:spPr>
        <p:txBody>
          <a:bodyPr/>
          <a:lstStyle/>
          <a:p>
            <a:pPr defTabSz="728758"/>
            <a:fld id="{E9549862-13E2-C34D-815E-8545BD36FC59}" type="slidenum">
              <a:rPr lang="en-US" smtClean="0">
                <a:solidFill>
                  <a:srgbClr val="6D7777"/>
                </a:solidFill>
              </a:rPr>
              <a:pPr defTabSz="728758"/>
              <a:t>36</a:t>
            </a:fld>
            <a:endParaRPr lang="en-US">
              <a:solidFill>
                <a:srgbClr val="6D7777"/>
              </a:solidFill>
            </a:endParaRPr>
          </a:p>
        </p:txBody>
      </p:sp>
      <p:cxnSp>
        <p:nvCxnSpPr>
          <p:cNvPr id="5" name="Straight Arrow Connector 4">
            <a:extLst>
              <a:ext uri="{FF2B5EF4-FFF2-40B4-BE49-F238E27FC236}">
                <a16:creationId xmlns:a16="http://schemas.microsoft.com/office/drawing/2014/main" id="{A27E214B-5355-4E90-BCC8-DFB54673DF29}"/>
              </a:ext>
            </a:extLst>
          </p:cNvPr>
          <p:cNvCxnSpPr>
            <a:cxnSpLocks/>
          </p:cNvCxnSpPr>
          <p:nvPr/>
        </p:nvCxnSpPr>
        <p:spPr>
          <a:xfrm flipV="1">
            <a:off x="942989" y="6302753"/>
            <a:ext cx="6096440" cy="14892"/>
          </a:xfrm>
          <a:prstGeom prst="straightConnector1">
            <a:avLst/>
          </a:prstGeom>
          <a:ln w="69850">
            <a:tailEnd type="oval"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FE4C38E-7DA1-4381-ABD9-AB9774A953AD}"/>
              </a:ext>
            </a:extLst>
          </p:cNvPr>
          <p:cNvSpPr txBox="1"/>
          <p:nvPr/>
        </p:nvSpPr>
        <p:spPr>
          <a:xfrm>
            <a:off x="1032083" y="5615786"/>
            <a:ext cx="1940981" cy="313932"/>
          </a:xfrm>
          <a:prstGeom prst="rect">
            <a:avLst/>
          </a:prstGeom>
          <a:noFill/>
        </p:spPr>
        <p:txBody>
          <a:bodyPr wrap="none" rtlCol="0">
            <a:spAutoFit/>
          </a:bodyPr>
          <a:lstStyle/>
          <a:p>
            <a:r>
              <a:rPr lang="en-US" sz="1440" kern="0" spc="-36">
                <a:latin typeface="Arial"/>
                <a:cs typeface="Arial"/>
              </a:rPr>
              <a:t>Continuous Integration</a:t>
            </a:r>
          </a:p>
        </p:txBody>
      </p:sp>
      <p:cxnSp>
        <p:nvCxnSpPr>
          <p:cNvPr id="8" name="Straight Connector 7">
            <a:extLst>
              <a:ext uri="{FF2B5EF4-FFF2-40B4-BE49-F238E27FC236}">
                <a16:creationId xmlns:a16="http://schemas.microsoft.com/office/drawing/2014/main" id="{F2F00C15-3B2D-4E88-BD37-0E5EC78D8673}"/>
              </a:ext>
            </a:extLst>
          </p:cNvPr>
          <p:cNvCxnSpPr/>
          <p:nvPr/>
        </p:nvCxnSpPr>
        <p:spPr bwMode="auto">
          <a:xfrm>
            <a:off x="4857183" y="5679683"/>
            <a:ext cx="0" cy="642215"/>
          </a:xfrm>
          <a:prstGeom prst="line">
            <a:avLst/>
          </a:prstGeom>
          <a:ln w="69850">
            <a:tailEnd type="diamond" w="lg" len="lg"/>
          </a:ln>
          <a:extLst>
            <a:ext uri="{AF507438-7753-43E0-B8FC-AC1667EBCBE1}">
              <a14:hiddenEffects xmlns:a14="http://schemas.microsoft.com/office/drawing/2010/main">
                <a:effectLst>
                  <a:outerShdw dist="107763" dir="2700000" algn="ctr" rotWithShape="0">
                    <a:schemeClr val="bg2"/>
                  </a:outerShdw>
                </a:effectLst>
              </a14:hiddenEffects>
            </a:ext>
          </a:extLst>
        </p:spPr>
        <p:style>
          <a:lnRef idx="2">
            <a:schemeClr val="accent1"/>
          </a:lnRef>
          <a:fillRef idx="0">
            <a:schemeClr val="accent1"/>
          </a:fillRef>
          <a:effectRef idx="1">
            <a:schemeClr val="accent1"/>
          </a:effectRef>
          <a:fontRef idx="minor">
            <a:schemeClr val="tx1"/>
          </a:fontRef>
        </p:style>
      </p:cxnSp>
      <p:grpSp>
        <p:nvGrpSpPr>
          <p:cNvPr id="9" name="Group 8">
            <a:extLst>
              <a:ext uri="{FF2B5EF4-FFF2-40B4-BE49-F238E27FC236}">
                <a16:creationId xmlns:a16="http://schemas.microsoft.com/office/drawing/2014/main" id="{CE27F53E-0D4F-47B5-B1DA-BC198646ED79}"/>
              </a:ext>
            </a:extLst>
          </p:cNvPr>
          <p:cNvGrpSpPr/>
          <p:nvPr/>
        </p:nvGrpSpPr>
        <p:grpSpPr>
          <a:xfrm>
            <a:off x="361819" y="4121752"/>
            <a:ext cx="1222322" cy="1047900"/>
            <a:chOff x="289415" y="3011459"/>
            <a:chExt cx="1018602" cy="873250"/>
          </a:xfrm>
        </p:grpSpPr>
        <p:pic>
          <p:nvPicPr>
            <p:cNvPr id="10" name="Picture 9">
              <a:extLst>
                <a:ext uri="{FF2B5EF4-FFF2-40B4-BE49-F238E27FC236}">
                  <a16:creationId xmlns:a16="http://schemas.microsoft.com/office/drawing/2014/main" id="{0DA9B43A-524A-4A79-9BB7-FD314E2455E5}"/>
                </a:ext>
              </a:extLst>
            </p:cNvPr>
            <p:cNvPicPr>
              <a:picLocks noChangeAspect="1"/>
            </p:cNvPicPr>
            <p:nvPr/>
          </p:nvPicPr>
          <p:blipFill>
            <a:blip r:embed="rId2"/>
            <a:stretch>
              <a:fillRect/>
            </a:stretch>
          </p:blipFill>
          <p:spPr>
            <a:xfrm flipH="1">
              <a:off x="518910" y="3011459"/>
              <a:ext cx="559613" cy="559613"/>
            </a:xfrm>
            <a:prstGeom prst="rect">
              <a:avLst/>
            </a:prstGeom>
          </p:spPr>
        </p:pic>
        <p:sp>
          <p:nvSpPr>
            <p:cNvPr id="11" name="TextBox 10">
              <a:extLst>
                <a:ext uri="{FF2B5EF4-FFF2-40B4-BE49-F238E27FC236}">
                  <a16:creationId xmlns:a16="http://schemas.microsoft.com/office/drawing/2014/main" id="{636A4EB7-1B4F-422B-8160-CC5A5BDA258D}"/>
                </a:ext>
              </a:extLst>
            </p:cNvPr>
            <p:cNvSpPr txBox="1"/>
            <p:nvPr/>
          </p:nvSpPr>
          <p:spPr>
            <a:xfrm>
              <a:off x="289415" y="3623099"/>
              <a:ext cx="1018602" cy="261610"/>
            </a:xfrm>
            <a:prstGeom prst="rect">
              <a:avLst/>
            </a:prstGeom>
            <a:noFill/>
          </p:spPr>
          <p:txBody>
            <a:bodyPr wrap="none" rtlCol="0">
              <a:spAutoFit/>
            </a:bodyPr>
            <a:lstStyle/>
            <a:p>
              <a:pPr algn="ctr"/>
              <a:r>
                <a:rPr lang="en-US" sz="1440" kern="0" spc="-36">
                  <a:latin typeface="Arial"/>
                  <a:cs typeface="Arial"/>
                </a:rPr>
                <a:t>Development</a:t>
              </a:r>
            </a:p>
          </p:txBody>
        </p:sp>
      </p:grpSp>
      <p:grpSp>
        <p:nvGrpSpPr>
          <p:cNvPr id="12" name="Group 11">
            <a:extLst>
              <a:ext uri="{FF2B5EF4-FFF2-40B4-BE49-F238E27FC236}">
                <a16:creationId xmlns:a16="http://schemas.microsoft.com/office/drawing/2014/main" id="{819267A6-7712-4A04-B0F0-5C334E03E1A4}"/>
              </a:ext>
            </a:extLst>
          </p:cNvPr>
          <p:cNvGrpSpPr/>
          <p:nvPr/>
        </p:nvGrpSpPr>
        <p:grpSpPr>
          <a:xfrm>
            <a:off x="2351173" y="4191592"/>
            <a:ext cx="581185" cy="978062"/>
            <a:chOff x="2016650" y="3069658"/>
            <a:chExt cx="484321" cy="815051"/>
          </a:xfrm>
        </p:grpSpPr>
        <p:pic>
          <p:nvPicPr>
            <p:cNvPr id="13" name="Picture 12">
              <a:extLst>
                <a:ext uri="{FF2B5EF4-FFF2-40B4-BE49-F238E27FC236}">
                  <a16:creationId xmlns:a16="http://schemas.microsoft.com/office/drawing/2014/main" id="{9C3C2208-9271-4F62-B009-84BAD8D91518}"/>
                </a:ext>
              </a:extLst>
            </p:cNvPr>
            <p:cNvPicPr>
              <a:picLocks noChangeAspect="1"/>
            </p:cNvPicPr>
            <p:nvPr/>
          </p:nvPicPr>
          <p:blipFill>
            <a:blip r:embed="rId3"/>
            <a:stretch>
              <a:fillRect/>
            </a:stretch>
          </p:blipFill>
          <p:spPr>
            <a:xfrm>
              <a:off x="2139574" y="3069658"/>
              <a:ext cx="238472" cy="324587"/>
            </a:xfrm>
            <a:prstGeom prst="rect">
              <a:avLst/>
            </a:prstGeom>
          </p:spPr>
        </p:pic>
        <p:sp>
          <p:nvSpPr>
            <p:cNvPr id="14" name="TextBox 13">
              <a:extLst>
                <a:ext uri="{FF2B5EF4-FFF2-40B4-BE49-F238E27FC236}">
                  <a16:creationId xmlns:a16="http://schemas.microsoft.com/office/drawing/2014/main" id="{847D3390-6669-4EAC-B578-FCF00952D25F}"/>
                </a:ext>
              </a:extLst>
            </p:cNvPr>
            <p:cNvSpPr txBox="1"/>
            <p:nvPr/>
          </p:nvSpPr>
          <p:spPr>
            <a:xfrm>
              <a:off x="2016650" y="3623099"/>
              <a:ext cx="484321" cy="261610"/>
            </a:xfrm>
            <a:prstGeom prst="rect">
              <a:avLst/>
            </a:prstGeom>
            <a:noFill/>
          </p:spPr>
          <p:txBody>
            <a:bodyPr wrap="none" rtlCol="0">
              <a:spAutoFit/>
            </a:bodyPr>
            <a:lstStyle/>
            <a:p>
              <a:pPr algn="ctr"/>
              <a:r>
                <a:rPr lang="en-US" sz="1440" kern="0" spc="-36">
                  <a:latin typeface="Arial"/>
                  <a:cs typeface="Arial"/>
                </a:rPr>
                <a:t>SCM</a:t>
              </a:r>
            </a:p>
          </p:txBody>
        </p:sp>
      </p:grpSp>
      <p:grpSp>
        <p:nvGrpSpPr>
          <p:cNvPr id="18" name="Group 17">
            <a:extLst>
              <a:ext uri="{FF2B5EF4-FFF2-40B4-BE49-F238E27FC236}">
                <a16:creationId xmlns:a16="http://schemas.microsoft.com/office/drawing/2014/main" id="{206FFC7C-D729-4A13-AB8A-42AC4C6238A1}"/>
              </a:ext>
            </a:extLst>
          </p:cNvPr>
          <p:cNvGrpSpPr/>
          <p:nvPr/>
        </p:nvGrpSpPr>
        <p:grpSpPr>
          <a:xfrm>
            <a:off x="3683648" y="4117383"/>
            <a:ext cx="837582" cy="1052270"/>
            <a:chOff x="3051930" y="3007818"/>
            <a:chExt cx="697985" cy="876891"/>
          </a:xfrm>
        </p:grpSpPr>
        <p:sp>
          <p:nvSpPr>
            <p:cNvPr id="19" name="TextBox 18">
              <a:extLst>
                <a:ext uri="{FF2B5EF4-FFF2-40B4-BE49-F238E27FC236}">
                  <a16:creationId xmlns:a16="http://schemas.microsoft.com/office/drawing/2014/main" id="{E9D2B966-9DD9-4CAC-A4AA-C5ECCC31BB5D}"/>
                </a:ext>
              </a:extLst>
            </p:cNvPr>
            <p:cNvSpPr txBox="1"/>
            <p:nvPr/>
          </p:nvSpPr>
          <p:spPr>
            <a:xfrm>
              <a:off x="3161941" y="3623099"/>
              <a:ext cx="477963" cy="261610"/>
            </a:xfrm>
            <a:prstGeom prst="rect">
              <a:avLst/>
            </a:prstGeom>
            <a:noFill/>
          </p:spPr>
          <p:txBody>
            <a:bodyPr wrap="none" rtlCol="0">
              <a:spAutoFit/>
            </a:bodyPr>
            <a:lstStyle/>
            <a:p>
              <a:pPr algn="ctr"/>
              <a:r>
                <a:rPr lang="en-US" sz="1440" kern="0" spc="-36">
                  <a:latin typeface="Arial"/>
                  <a:cs typeface="Arial"/>
                </a:rPr>
                <a:t>Build</a:t>
              </a:r>
            </a:p>
          </p:txBody>
        </p:sp>
        <p:pic>
          <p:nvPicPr>
            <p:cNvPr id="20" name="Picture 19">
              <a:extLst>
                <a:ext uri="{FF2B5EF4-FFF2-40B4-BE49-F238E27FC236}">
                  <a16:creationId xmlns:a16="http://schemas.microsoft.com/office/drawing/2014/main" id="{FEEB4267-37CB-4BB8-B754-BC72C9488043}"/>
                </a:ext>
              </a:extLst>
            </p:cNvPr>
            <p:cNvPicPr>
              <a:picLocks noChangeAspect="1"/>
            </p:cNvPicPr>
            <p:nvPr/>
          </p:nvPicPr>
          <p:blipFill>
            <a:blip r:embed="rId4"/>
            <a:stretch>
              <a:fillRect/>
            </a:stretch>
          </p:blipFill>
          <p:spPr>
            <a:xfrm>
              <a:off x="3051930" y="3007818"/>
              <a:ext cx="697985" cy="448266"/>
            </a:xfrm>
            <a:prstGeom prst="rect">
              <a:avLst/>
            </a:prstGeom>
          </p:spPr>
        </p:pic>
      </p:grpSp>
      <p:grpSp>
        <p:nvGrpSpPr>
          <p:cNvPr id="21" name="Group 20">
            <a:extLst>
              <a:ext uri="{FF2B5EF4-FFF2-40B4-BE49-F238E27FC236}">
                <a16:creationId xmlns:a16="http://schemas.microsoft.com/office/drawing/2014/main" id="{54C92772-1447-4438-B8BA-CC77B9F1D8A0}"/>
              </a:ext>
            </a:extLst>
          </p:cNvPr>
          <p:cNvGrpSpPr/>
          <p:nvPr/>
        </p:nvGrpSpPr>
        <p:grpSpPr>
          <a:xfrm>
            <a:off x="3676837" y="3722535"/>
            <a:ext cx="864588" cy="383352"/>
            <a:chOff x="7780245" y="2103516"/>
            <a:chExt cx="1690365" cy="319460"/>
          </a:xfrm>
        </p:grpSpPr>
        <p:cxnSp>
          <p:nvCxnSpPr>
            <p:cNvPr id="22" name="Straight Arrow Connector 21">
              <a:extLst>
                <a:ext uri="{FF2B5EF4-FFF2-40B4-BE49-F238E27FC236}">
                  <a16:creationId xmlns:a16="http://schemas.microsoft.com/office/drawing/2014/main" id="{30EDBFAA-2758-4DF6-94C1-7B1F3CB02F1E}"/>
                </a:ext>
              </a:extLst>
            </p:cNvPr>
            <p:cNvCxnSpPr>
              <a:cxnSpLocks/>
            </p:cNvCxnSpPr>
            <p:nvPr/>
          </p:nvCxnSpPr>
          <p:spPr>
            <a:xfrm>
              <a:off x="7780245" y="2103516"/>
              <a:ext cx="0" cy="319460"/>
            </a:xfrm>
            <a:prstGeom prst="straightConnector1">
              <a:avLst/>
            </a:prstGeom>
            <a:ln w="3492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E629602B-C56E-412F-9E85-65F1C235FF0F}"/>
                </a:ext>
              </a:extLst>
            </p:cNvPr>
            <p:cNvCxnSpPr>
              <a:cxnSpLocks/>
            </p:cNvCxnSpPr>
            <p:nvPr/>
          </p:nvCxnSpPr>
          <p:spPr>
            <a:xfrm>
              <a:off x="9470610" y="2103516"/>
              <a:ext cx="0" cy="319460"/>
            </a:xfrm>
            <a:prstGeom prst="straightConnector1">
              <a:avLst/>
            </a:prstGeom>
            <a:ln w="34925">
              <a:headEnd type="oval" w="sm" len="sm"/>
              <a:tailEnd type="oval" w="sm" len="sm"/>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C0710699-1B85-4181-9EFC-13878C99F30D}"/>
                </a:ext>
              </a:extLst>
            </p:cNvPr>
            <p:cNvCxnSpPr>
              <a:cxnSpLocks/>
            </p:cNvCxnSpPr>
            <p:nvPr/>
          </p:nvCxnSpPr>
          <p:spPr>
            <a:xfrm flipH="1" flipV="1">
              <a:off x="7798298" y="2103516"/>
              <a:ext cx="1672312" cy="7560"/>
            </a:xfrm>
            <a:prstGeom prst="straightConnector1">
              <a:avLst/>
            </a:prstGeom>
            <a:ln w="34925">
              <a:headEnd type="none" w="sm" len="sm"/>
              <a:tailEnd type="none" w="sm" len="sm"/>
            </a:ln>
          </p:spPr>
          <p:style>
            <a:lnRef idx="2">
              <a:schemeClr val="accent1"/>
            </a:lnRef>
            <a:fillRef idx="0">
              <a:schemeClr val="accent1"/>
            </a:fillRef>
            <a:effectRef idx="1">
              <a:schemeClr val="accent1"/>
            </a:effectRef>
            <a:fontRef idx="minor">
              <a:schemeClr val="tx1"/>
            </a:fontRef>
          </p:style>
        </p:cxnSp>
      </p:grpSp>
      <p:cxnSp>
        <p:nvCxnSpPr>
          <p:cNvPr id="25" name="Straight Arrow Connector 24">
            <a:extLst>
              <a:ext uri="{FF2B5EF4-FFF2-40B4-BE49-F238E27FC236}">
                <a16:creationId xmlns:a16="http://schemas.microsoft.com/office/drawing/2014/main" id="{3079B35A-262A-4668-A5E1-72921CB73F59}"/>
              </a:ext>
            </a:extLst>
          </p:cNvPr>
          <p:cNvCxnSpPr/>
          <p:nvPr/>
        </p:nvCxnSpPr>
        <p:spPr bwMode="auto">
          <a:xfrm>
            <a:off x="1666679" y="4565045"/>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6" name="Straight Arrow Connector 25">
            <a:extLst>
              <a:ext uri="{FF2B5EF4-FFF2-40B4-BE49-F238E27FC236}">
                <a16:creationId xmlns:a16="http://schemas.microsoft.com/office/drawing/2014/main" id="{598364EA-3BC3-41C6-B785-4F9FB5C7A38A}"/>
              </a:ext>
            </a:extLst>
          </p:cNvPr>
          <p:cNvCxnSpPr/>
          <p:nvPr/>
        </p:nvCxnSpPr>
        <p:spPr bwMode="auto">
          <a:xfrm>
            <a:off x="3016177" y="455180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27" name="Straight Arrow Connector 26">
            <a:extLst>
              <a:ext uri="{FF2B5EF4-FFF2-40B4-BE49-F238E27FC236}">
                <a16:creationId xmlns:a16="http://schemas.microsoft.com/office/drawing/2014/main" id="{F5C47DD3-F31A-4DE0-A89C-407AFC75C6EC}"/>
              </a:ext>
            </a:extLst>
          </p:cNvPr>
          <p:cNvCxnSpPr/>
          <p:nvPr/>
        </p:nvCxnSpPr>
        <p:spPr bwMode="auto">
          <a:xfrm>
            <a:off x="4752779" y="4565045"/>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30" name="TextBox 29">
            <a:extLst>
              <a:ext uri="{FF2B5EF4-FFF2-40B4-BE49-F238E27FC236}">
                <a16:creationId xmlns:a16="http://schemas.microsoft.com/office/drawing/2014/main" id="{14CC672F-DE11-49AA-9648-55654D9639E2}"/>
              </a:ext>
            </a:extLst>
          </p:cNvPr>
          <p:cNvSpPr txBox="1"/>
          <p:nvPr/>
        </p:nvSpPr>
        <p:spPr>
          <a:xfrm>
            <a:off x="11051533" y="5892944"/>
            <a:ext cx="184731" cy="313932"/>
          </a:xfrm>
          <a:prstGeom prst="rect">
            <a:avLst/>
          </a:prstGeom>
          <a:noFill/>
        </p:spPr>
        <p:txBody>
          <a:bodyPr wrap="none" rtlCol="0">
            <a:spAutoFit/>
          </a:bodyPr>
          <a:lstStyle/>
          <a:p>
            <a:endParaRPr lang="en-US" sz="1440" kern="0" spc="-36">
              <a:solidFill>
                <a:srgbClr val="FFFFFF"/>
              </a:solidFill>
              <a:latin typeface="Arial"/>
              <a:cs typeface="Arial"/>
            </a:endParaRPr>
          </a:p>
        </p:txBody>
      </p:sp>
      <p:pic>
        <p:nvPicPr>
          <p:cNvPr id="49" name="Picture 48">
            <a:extLst>
              <a:ext uri="{FF2B5EF4-FFF2-40B4-BE49-F238E27FC236}">
                <a16:creationId xmlns:a16="http://schemas.microsoft.com/office/drawing/2014/main" id="{F5ADB33A-0BE1-479E-A649-9C002D8CFE7C}"/>
              </a:ext>
            </a:extLst>
          </p:cNvPr>
          <p:cNvPicPr>
            <a:picLocks noChangeAspect="1"/>
          </p:cNvPicPr>
          <p:nvPr/>
        </p:nvPicPr>
        <p:blipFill>
          <a:blip r:embed="rId5"/>
          <a:stretch>
            <a:fillRect/>
          </a:stretch>
        </p:blipFill>
        <p:spPr>
          <a:xfrm>
            <a:off x="12155439" y="4014567"/>
            <a:ext cx="628650" cy="617220"/>
          </a:xfrm>
          <a:prstGeom prst="rect">
            <a:avLst/>
          </a:prstGeom>
        </p:spPr>
      </p:pic>
      <p:grpSp>
        <p:nvGrpSpPr>
          <p:cNvPr id="50" name="Group 49">
            <a:extLst>
              <a:ext uri="{FF2B5EF4-FFF2-40B4-BE49-F238E27FC236}">
                <a16:creationId xmlns:a16="http://schemas.microsoft.com/office/drawing/2014/main" id="{0E188EDD-8660-4663-A692-8B04A6658572}"/>
              </a:ext>
            </a:extLst>
          </p:cNvPr>
          <p:cNvGrpSpPr/>
          <p:nvPr/>
        </p:nvGrpSpPr>
        <p:grpSpPr>
          <a:xfrm>
            <a:off x="7407441" y="4323180"/>
            <a:ext cx="732444" cy="875500"/>
            <a:chOff x="6451522" y="3155126"/>
            <a:chExt cx="610370" cy="729583"/>
          </a:xfrm>
        </p:grpSpPr>
        <p:sp>
          <p:nvSpPr>
            <p:cNvPr id="51" name="TextBox 50">
              <a:extLst>
                <a:ext uri="{FF2B5EF4-FFF2-40B4-BE49-F238E27FC236}">
                  <a16:creationId xmlns:a16="http://schemas.microsoft.com/office/drawing/2014/main" id="{CC4867E0-E571-42E0-9762-FFED61DA8C22}"/>
                </a:ext>
              </a:extLst>
            </p:cNvPr>
            <p:cNvSpPr txBox="1"/>
            <p:nvPr/>
          </p:nvSpPr>
          <p:spPr>
            <a:xfrm>
              <a:off x="6451522" y="3623099"/>
              <a:ext cx="610370" cy="261610"/>
            </a:xfrm>
            <a:prstGeom prst="rect">
              <a:avLst/>
            </a:prstGeom>
            <a:noFill/>
          </p:spPr>
          <p:txBody>
            <a:bodyPr wrap="none" rtlCol="0">
              <a:spAutoFit/>
            </a:bodyPr>
            <a:lstStyle/>
            <a:p>
              <a:pPr algn="ctr"/>
              <a:r>
                <a:rPr lang="en-US" sz="1440" kern="0" spc="-36">
                  <a:latin typeface="Arial"/>
                  <a:cs typeface="Arial"/>
                </a:rPr>
                <a:t>Deploy</a:t>
              </a:r>
            </a:p>
          </p:txBody>
        </p:sp>
        <p:sp>
          <p:nvSpPr>
            <p:cNvPr id="52" name="Arrow: Striped Right 51">
              <a:extLst>
                <a:ext uri="{FF2B5EF4-FFF2-40B4-BE49-F238E27FC236}">
                  <a16:creationId xmlns:a16="http://schemas.microsoft.com/office/drawing/2014/main" id="{3EA40B94-3B19-4F14-88A9-B46F9A7B76B8}"/>
                </a:ext>
              </a:extLst>
            </p:cNvPr>
            <p:cNvSpPr/>
            <p:nvPr/>
          </p:nvSpPr>
          <p:spPr bwMode="auto">
            <a:xfrm>
              <a:off x="6507495" y="3155126"/>
              <a:ext cx="498422" cy="257175"/>
            </a:xfrm>
            <a:prstGeom prst="stripedRightArrow">
              <a:avLst/>
            </a:prstGeom>
            <a:solidFill>
              <a:srgbClr val="7030A0"/>
            </a:solidFill>
            <a:ln w="12700" cap="flat" cmpd="sng" algn="ctr">
              <a:solidFill>
                <a:schemeClr val="tx1"/>
              </a:solidFill>
              <a:prstDash val="solid"/>
              <a:round/>
              <a:headEnd type="none" w="med" len="med"/>
              <a:tailEnd type="none" w="med" len="med"/>
            </a:ln>
            <a:effectLst>
              <a:outerShdw blurRad="50800" dist="38100" dir="10800000" algn="r" rotWithShape="0">
                <a:prstClr val="black">
                  <a:alpha val="40000"/>
                </a:prstClr>
              </a:outerShdw>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grpSp>
        <p:nvGrpSpPr>
          <p:cNvPr id="53" name="Group 52">
            <a:extLst>
              <a:ext uri="{FF2B5EF4-FFF2-40B4-BE49-F238E27FC236}">
                <a16:creationId xmlns:a16="http://schemas.microsoft.com/office/drawing/2014/main" id="{B9E9799E-5907-4011-AE3A-1EEE37550C9A}"/>
              </a:ext>
            </a:extLst>
          </p:cNvPr>
          <p:cNvGrpSpPr/>
          <p:nvPr/>
        </p:nvGrpSpPr>
        <p:grpSpPr>
          <a:xfrm>
            <a:off x="8889411" y="4019677"/>
            <a:ext cx="1173270" cy="1123622"/>
            <a:chOff x="7129657" y="2902208"/>
            <a:chExt cx="977725" cy="936351"/>
          </a:xfrm>
        </p:grpSpPr>
        <p:sp>
          <p:nvSpPr>
            <p:cNvPr id="54" name="TextBox 53">
              <a:extLst>
                <a:ext uri="{FF2B5EF4-FFF2-40B4-BE49-F238E27FC236}">
                  <a16:creationId xmlns:a16="http://schemas.microsoft.com/office/drawing/2014/main" id="{CA87E598-2295-4E61-995A-93DFC41C89EC}"/>
                </a:ext>
              </a:extLst>
            </p:cNvPr>
            <p:cNvSpPr txBox="1"/>
            <p:nvPr/>
          </p:nvSpPr>
          <p:spPr>
            <a:xfrm>
              <a:off x="7399656" y="3576949"/>
              <a:ext cx="437727" cy="261610"/>
            </a:xfrm>
            <a:prstGeom prst="rect">
              <a:avLst/>
            </a:prstGeom>
            <a:noFill/>
          </p:spPr>
          <p:txBody>
            <a:bodyPr wrap="none" rtlCol="0">
              <a:spAutoFit/>
            </a:bodyPr>
            <a:lstStyle/>
            <a:p>
              <a:pPr algn="ctr"/>
              <a:r>
                <a:rPr lang="en-US" sz="1440" kern="0" spc="-36">
                  <a:latin typeface="Arial"/>
                  <a:cs typeface="Arial"/>
                </a:rPr>
                <a:t>Test</a:t>
              </a:r>
            </a:p>
          </p:txBody>
        </p:sp>
        <p:grpSp>
          <p:nvGrpSpPr>
            <p:cNvPr id="55" name="Group 54">
              <a:extLst>
                <a:ext uri="{FF2B5EF4-FFF2-40B4-BE49-F238E27FC236}">
                  <a16:creationId xmlns:a16="http://schemas.microsoft.com/office/drawing/2014/main" id="{D280B5A4-0080-4808-B03D-45B120F28D28}"/>
                </a:ext>
              </a:extLst>
            </p:cNvPr>
            <p:cNvGrpSpPr>
              <a:grpSpLocks noChangeAspect="1"/>
            </p:cNvGrpSpPr>
            <p:nvPr/>
          </p:nvGrpSpPr>
          <p:grpSpPr>
            <a:xfrm>
              <a:off x="7129657" y="2902208"/>
              <a:ext cx="977725" cy="635733"/>
              <a:chOff x="7555501" y="2890966"/>
              <a:chExt cx="1179115" cy="766679"/>
            </a:xfrm>
          </p:grpSpPr>
          <p:grpSp>
            <p:nvGrpSpPr>
              <p:cNvPr id="56" name="Group 55">
                <a:extLst>
                  <a:ext uri="{FF2B5EF4-FFF2-40B4-BE49-F238E27FC236}">
                    <a16:creationId xmlns:a16="http://schemas.microsoft.com/office/drawing/2014/main" id="{EC63929B-988A-4F5E-A78F-8D90F8EFB633}"/>
                  </a:ext>
                </a:extLst>
              </p:cNvPr>
              <p:cNvGrpSpPr/>
              <p:nvPr/>
            </p:nvGrpSpPr>
            <p:grpSpPr>
              <a:xfrm>
                <a:off x="7555501" y="2890966"/>
                <a:ext cx="1179115" cy="766679"/>
                <a:chOff x="6888560" y="-1742867"/>
                <a:chExt cx="1179115" cy="766679"/>
              </a:xfrm>
              <a:scene3d>
                <a:camera prst="orthographicFront">
                  <a:rot lat="480000" lon="18300000" rev="0"/>
                </a:camera>
                <a:lightRig rig="threePt" dir="t"/>
              </a:scene3d>
            </p:grpSpPr>
            <p:sp>
              <p:nvSpPr>
                <p:cNvPr id="58" name="Rectangle: Rounded Corners 57">
                  <a:extLst>
                    <a:ext uri="{FF2B5EF4-FFF2-40B4-BE49-F238E27FC236}">
                      <a16:creationId xmlns:a16="http://schemas.microsoft.com/office/drawing/2014/main" id="{802B7204-83FF-41A3-875E-7A18FE5796E0}"/>
                    </a:ext>
                  </a:extLst>
                </p:cNvPr>
                <p:cNvSpPr/>
                <p:nvPr/>
              </p:nvSpPr>
              <p:spPr bwMode="auto">
                <a:xfrm>
                  <a:off x="6888560" y="-1742866"/>
                  <a:ext cx="19036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59" name="Rectangle: Rounded Corners 58">
                  <a:extLst>
                    <a:ext uri="{FF2B5EF4-FFF2-40B4-BE49-F238E27FC236}">
                      <a16:creationId xmlns:a16="http://schemas.microsoft.com/office/drawing/2014/main" id="{0D0E0CB4-C86E-4EE0-BCC7-BC78C05C16B2}"/>
                    </a:ext>
                  </a:extLst>
                </p:cNvPr>
                <p:cNvSpPr/>
                <p:nvPr/>
              </p:nvSpPr>
              <p:spPr bwMode="auto">
                <a:xfrm>
                  <a:off x="7898337" y="-1742866"/>
                  <a:ext cx="16933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60" name="Rectangle: Rounded Corners 59">
                  <a:extLst>
                    <a:ext uri="{FF2B5EF4-FFF2-40B4-BE49-F238E27FC236}">
                      <a16:creationId xmlns:a16="http://schemas.microsoft.com/office/drawing/2014/main" id="{6CC65ABE-B907-4C65-BBE7-12A083E3CDBF}"/>
                    </a:ext>
                  </a:extLst>
                </p:cNvPr>
                <p:cNvSpPr/>
                <p:nvPr/>
              </p:nvSpPr>
              <p:spPr bwMode="auto">
                <a:xfrm rot="5400000">
                  <a:off x="7417854" y="-2261755"/>
                  <a:ext cx="120525" cy="1158302"/>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shape">
                    <a:fillToRect l="50000" t="50000" r="50000" b="50000"/>
                  </a:path>
                  <a:tileRect/>
                </a:gra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pic>
            <p:nvPicPr>
              <p:cNvPr id="57" name="Picture 56">
                <a:extLst>
                  <a:ext uri="{FF2B5EF4-FFF2-40B4-BE49-F238E27FC236}">
                    <a16:creationId xmlns:a16="http://schemas.microsoft.com/office/drawing/2014/main" id="{9C085BBB-CD01-4B01-A096-8EABF0512FFC}"/>
                  </a:ext>
                </a:extLst>
              </p:cNvPr>
              <p:cNvPicPr>
                <a:picLocks noChangeAspect="1"/>
              </p:cNvPicPr>
              <p:nvPr/>
            </p:nvPicPr>
            <p:blipFill>
              <a:blip r:embed="rId6"/>
              <a:stretch>
                <a:fillRect/>
              </a:stretch>
            </p:blipFill>
            <p:spPr>
              <a:xfrm>
                <a:off x="8177194" y="3190920"/>
                <a:ext cx="533400" cy="466725"/>
              </a:xfrm>
              <a:prstGeom prst="rect">
                <a:avLst/>
              </a:prstGeom>
            </p:spPr>
          </p:pic>
        </p:grpSp>
      </p:grpSp>
      <p:grpSp>
        <p:nvGrpSpPr>
          <p:cNvPr id="61" name="Group 60">
            <a:extLst>
              <a:ext uri="{FF2B5EF4-FFF2-40B4-BE49-F238E27FC236}">
                <a16:creationId xmlns:a16="http://schemas.microsoft.com/office/drawing/2014/main" id="{F402F5EB-716B-4D45-89AA-832EC70D2605}"/>
              </a:ext>
            </a:extLst>
          </p:cNvPr>
          <p:cNvGrpSpPr/>
          <p:nvPr/>
        </p:nvGrpSpPr>
        <p:grpSpPr>
          <a:xfrm>
            <a:off x="10795825" y="4019676"/>
            <a:ext cx="1173270" cy="1125956"/>
            <a:chOff x="8718335" y="2902208"/>
            <a:chExt cx="977725" cy="938296"/>
          </a:xfrm>
        </p:grpSpPr>
        <p:sp>
          <p:nvSpPr>
            <p:cNvPr id="62" name="TextBox 61">
              <a:extLst>
                <a:ext uri="{FF2B5EF4-FFF2-40B4-BE49-F238E27FC236}">
                  <a16:creationId xmlns:a16="http://schemas.microsoft.com/office/drawing/2014/main" id="{200F8CA0-A268-4864-B267-799E2B2C307F}"/>
                </a:ext>
              </a:extLst>
            </p:cNvPr>
            <p:cNvSpPr txBox="1"/>
            <p:nvPr/>
          </p:nvSpPr>
          <p:spPr>
            <a:xfrm>
              <a:off x="8938828" y="3578894"/>
              <a:ext cx="536738" cy="261610"/>
            </a:xfrm>
            <a:prstGeom prst="rect">
              <a:avLst/>
            </a:prstGeom>
            <a:noFill/>
          </p:spPr>
          <p:txBody>
            <a:bodyPr wrap="none" rtlCol="0">
              <a:spAutoFit/>
            </a:bodyPr>
            <a:lstStyle/>
            <a:p>
              <a:pPr algn="ctr"/>
              <a:r>
                <a:rPr lang="en-US" sz="1440" kern="0" spc="-36">
                  <a:latin typeface="Arial"/>
                  <a:cs typeface="Arial"/>
                </a:rPr>
                <a:t>Stage</a:t>
              </a:r>
            </a:p>
          </p:txBody>
        </p:sp>
        <p:grpSp>
          <p:nvGrpSpPr>
            <p:cNvPr id="63" name="Group 62">
              <a:extLst>
                <a:ext uri="{FF2B5EF4-FFF2-40B4-BE49-F238E27FC236}">
                  <a16:creationId xmlns:a16="http://schemas.microsoft.com/office/drawing/2014/main" id="{342C084D-858D-4765-99FD-2AFAB65865F7}"/>
                </a:ext>
              </a:extLst>
            </p:cNvPr>
            <p:cNvGrpSpPr>
              <a:grpSpLocks noChangeAspect="1"/>
            </p:cNvGrpSpPr>
            <p:nvPr/>
          </p:nvGrpSpPr>
          <p:grpSpPr>
            <a:xfrm>
              <a:off x="8718335" y="2902208"/>
              <a:ext cx="977725" cy="635733"/>
              <a:chOff x="8897420" y="2858231"/>
              <a:chExt cx="1179115" cy="766679"/>
            </a:xfrm>
          </p:grpSpPr>
          <p:grpSp>
            <p:nvGrpSpPr>
              <p:cNvPr id="64" name="Group 63">
                <a:extLst>
                  <a:ext uri="{FF2B5EF4-FFF2-40B4-BE49-F238E27FC236}">
                    <a16:creationId xmlns:a16="http://schemas.microsoft.com/office/drawing/2014/main" id="{3B36348E-EEDD-408A-BBFC-FDDAA4789021}"/>
                  </a:ext>
                </a:extLst>
              </p:cNvPr>
              <p:cNvGrpSpPr/>
              <p:nvPr/>
            </p:nvGrpSpPr>
            <p:grpSpPr>
              <a:xfrm>
                <a:off x="8897420" y="2858231"/>
                <a:ext cx="1179115" cy="766679"/>
                <a:chOff x="6888560" y="-1742867"/>
                <a:chExt cx="1179115" cy="766679"/>
              </a:xfrm>
              <a:scene3d>
                <a:camera prst="orthographicFront">
                  <a:rot lat="480000" lon="18300000" rev="0"/>
                </a:camera>
                <a:lightRig rig="threePt" dir="t"/>
              </a:scene3d>
            </p:grpSpPr>
            <p:sp>
              <p:nvSpPr>
                <p:cNvPr id="66" name="Rectangle: Rounded Corners 65">
                  <a:extLst>
                    <a:ext uri="{FF2B5EF4-FFF2-40B4-BE49-F238E27FC236}">
                      <a16:creationId xmlns:a16="http://schemas.microsoft.com/office/drawing/2014/main" id="{315D57BC-0C5B-4AED-94F6-0CE39D33F439}"/>
                    </a:ext>
                  </a:extLst>
                </p:cNvPr>
                <p:cNvSpPr/>
                <p:nvPr/>
              </p:nvSpPr>
              <p:spPr bwMode="auto">
                <a:xfrm>
                  <a:off x="6888560" y="-1742866"/>
                  <a:ext cx="19036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67" name="Rectangle: Rounded Corners 66">
                  <a:extLst>
                    <a:ext uri="{FF2B5EF4-FFF2-40B4-BE49-F238E27FC236}">
                      <a16:creationId xmlns:a16="http://schemas.microsoft.com/office/drawing/2014/main" id="{564D7DA4-0E9D-4576-BD15-98B314EF9D0A}"/>
                    </a:ext>
                  </a:extLst>
                </p:cNvPr>
                <p:cNvSpPr/>
                <p:nvPr/>
              </p:nvSpPr>
              <p:spPr bwMode="auto">
                <a:xfrm>
                  <a:off x="7898337" y="-1742866"/>
                  <a:ext cx="16933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68" name="Rectangle: Rounded Corners 67">
                  <a:extLst>
                    <a:ext uri="{FF2B5EF4-FFF2-40B4-BE49-F238E27FC236}">
                      <a16:creationId xmlns:a16="http://schemas.microsoft.com/office/drawing/2014/main" id="{35666590-A347-48DC-A745-44948F9B7B1D}"/>
                    </a:ext>
                  </a:extLst>
                </p:cNvPr>
                <p:cNvSpPr/>
                <p:nvPr/>
              </p:nvSpPr>
              <p:spPr bwMode="auto">
                <a:xfrm rot="5400000">
                  <a:off x="7417854" y="-2261755"/>
                  <a:ext cx="120525" cy="1158302"/>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shape">
                    <a:fillToRect l="50000" t="50000" r="50000" b="50000"/>
                  </a:path>
                  <a:tileRect/>
                </a:gra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pic>
            <p:nvPicPr>
              <p:cNvPr id="65" name="Picture 64">
                <a:extLst>
                  <a:ext uri="{FF2B5EF4-FFF2-40B4-BE49-F238E27FC236}">
                    <a16:creationId xmlns:a16="http://schemas.microsoft.com/office/drawing/2014/main" id="{3E5D0672-D689-422A-8059-AFF5C581B0D4}"/>
                  </a:ext>
                </a:extLst>
              </p:cNvPr>
              <p:cNvPicPr>
                <a:picLocks noChangeAspect="1"/>
              </p:cNvPicPr>
              <p:nvPr/>
            </p:nvPicPr>
            <p:blipFill>
              <a:blip r:embed="rId7"/>
              <a:stretch>
                <a:fillRect/>
              </a:stretch>
            </p:blipFill>
            <p:spPr>
              <a:xfrm>
                <a:off x="9457653" y="3158185"/>
                <a:ext cx="533400" cy="466725"/>
              </a:xfrm>
              <a:prstGeom prst="rect">
                <a:avLst/>
              </a:prstGeom>
            </p:spPr>
          </p:pic>
        </p:grpSp>
      </p:grpSp>
      <p:grpSp>
        <p:nvGrpSpPr>
          <p:cNvPr id="69" name="Group 68">
            <a:extLst>
              <a:ext uri="{FF2B5EF4-FFF2-40B4-BE49-F238E27FC236}">
                <a16:creationId xmlns:a16="http://schemas.microsoft.com/office/drawing/2014/main" id="{28CD697A-B216-4014-88DD-E968A12C972E}"/>
              </a:ext>
            </a:extLst>
          </p:cNvPr>
          <p:cNvGrpSpPr/>
          <p:nvPr/>
        </p:nvGrpSpPr>
        <p:grpSpPr>
          <a:xfrm>
            <a:off x="12702235" y="4019676"/>
            <a:ext cx="1253806" cy="1125956"/>
            <a:chOff x="10307011" y="2902208"/>
            <a:chExt cx="1044838" cy="938296"/>
          </a:xfrm>
        </p:grpSpPr>
        <p:sp>
          <p:nvSpPr>
            <p:cNvPr id="70" name="TextBox 69">
              <a:extLst>
                <a:ext uri="{FF2B5EF4-FFF2-40B4-BE49-F238E27FC236}">
                  <a16:creationId xmlns:a16="http://schemas.microsoft.com/office/drawing/2014/main" id="{6DF8A2BE-E316-4F39-AEFC-07CC3FBFB45E}"/>
                </a:ext>
              </a:extLst>
            </p:cNvPr>
            <p:cNvSpPr txBox="1"/>
            <p:nvPr/>
          </p:nvSpPr>
          <p:spPr>
            <a:xfrm>
              <a:off x="10597877" y="3578894"/>
              <a:ext cx="463108" cy="261610"/>
            </a:xfrm>
            <a:prstGeom prst="rect">
              <a:avLst/>
            </a:prstGeom>
            <a:noFill/>
          </p:spPr>
          <p:txBody>
            <a:bodyPr wrap="none" rtlCol="0">
              <a:spAutoFit/>
            </a:bodyPr>
            <a:lstStyle/>
            <a:p>
              <a:pPr algn="ctr"/>
              <a:r>
                <a:rPr lang="en-US" sz="1440" kern="0" spc="-36">
                  <a:latin typeface="Arial"/>
                  <a:cs typeface="Arial"/>
                </a:rPr>
                <a:t>Prod</a:t>
              </a:r>
            </a:p>
          </p:txBody>
        </p:sp>
        <p:grpSp>
          <p:nvGrpSpPr>
            <p:cNvPr id="71" name="Group 70">
              <a:extLst>
                <a:ext uri="{FF2B5EF4-FFF2-40B4-BE49-F238E27FC236}">
                  <a16:creationId xmlns:a16="http://schemas.microsoft.com/office/drawing/2014/main" id="{9F7262F5-742B-468E-A703-9DCAF85383A6}"/>
                </a:ext>
              </a:extLst>
            </p:cNvPr>
            <p:cNvGrpSpPr>
              <a:grpSpLocks noChangeAspect="1"/>
            </p:cNvGrpSpPr>
            <p:nvPr/>
          </p:nvGrpSpPr>
          <p:grpSpPr>
            <a:xfrm>
              <a:off x="10307011" y="2902208"/>
              <a:ext cx="1044838" cy="635733"/>
              <a:chOff x="10307004" y="2931420"/>
              <a:chExt cx="1260045" cy="766679"/>
            </a:xfrm>
          </p:grpSpPr>
          <p:grpSp>
            <p:nvGrpSpPr>
              <p:cNvPr id="72" name="Group 71">
                <a:extLst>
                  <a:ext uri="{FF2B5EF4-FFF2-40B4-BE49-F238E27FC236}">
                    <a16:creationId xmlns:a16="http://schemas.microsoft.com/office/drawing/2014/main" id="{F86DBF74-5357-47A8-B4AD-4BD6F7BC4CD1}"/>
                  </a:ext>
                </a:extLst>
              </p:cNvPr>
              <p:cNvGrpSpPr/>
              <p:nvPr/>
            </p:nvGrpSpPr>
            <p:grpSpPr>
              <a:xfrm>
                <a:off x="10307004" y="2931420"/>
                <a:ext cx="1179115" cy="766679"/>
                <a:chOff x="6888560" y="-1742867"/>
                <a:chExt cx="1179115" cy="766679"/>
              </a:xfrm>
              <a:scene3d>
                <a:camera prst="orthographicFront">
                  <a:rot lat="480000" lon="18300000" rev="0"/>
                </a:camera>
                <a:lightRig rig="threePt" dir="t"/>
              </a:scene3d>
            </p:grpSpPr>
            <p:sp>
              <p:nvSpPr>
                <p:cNvPr id="74" name="Rectangle: Rounded Corners 73">
                  <a:extLst>
                    <a:ext uri="{FF2B5EF4-FFF2-40B4-BE49-F238E27FC236}">
                      <a16:creationId xmlns:a16="http://schemas.microsoft.com/office/drawing/2014/main" id="{109EF98D-A701-4203-A561-4F907E55921D}"/>
                    </a:ext>
                  </a:extLst>
                </p:cNvPr>
                <p:cNvSpPr/>
                <p:nvPr/>
              </p:nvSpPr>
              <p:spPr bwMode="auto">
                <a:xfrm>
                  <a:off x="6888560" y="-1742866"/>
                  <a:ext cx="19036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75" name="Rectangle: Rounded Corners 74">
                  <a:extLst>
                    <a:ext uri="{FF2B5EF4-FFF2-40B4-BE49-F238E27FC236}">
                      <a16:creationId xmlns:a16="http://schemas.microsoft.com/office/drawing/2014/main" id="{B1B7FA06-C587-40C9-8508-8DB4FE927A0A}"/>
                    </a:ext>
                  </a:extLst>
                </p:cNvPr>
                <p:cNvSpPr/>
                <p:nvPr/>
              </p:nvSpPr>
              <p:spPr bwMode="auto">
                <a:xfrm>
                  <a:off x="7898337" y="-1742866"/>
                  <a:ext cx="169338" cy="766678"/>
                </a:xfrm>
                <a:prstGeom prst="roundRect">
                  <a:avLst/>
                </a:prstGeom>
                <a:solidFill>
                  <a:schemeClr val="bg1">
                    <a:lumMod val="85000"/>
                  </a:schemeClr>
                </a:soli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sp>
              <p:nvSpPr>
                <p:cNvPr id="76" name="Rectangle: Rounded Corners 75">
                  <a:extLst>
                    <a:ext uri="{FF2B5EF4-FFF2-40B4-BE49-F238E27FC236}">
                      <a16:creationId xmlns:a16="http://schemas.microsoft.com/office/drawing/2014/main" id="{863D25A8-F57D-42D0-AE4D-6447364FDDDA}"/>
                    </a:ext>
                  </a:extLst>
                </p:cNvPr>
                <p:cNvSpPr/>
                <p:nvPr/>
              </p:nvSpPr>
              <p:spPr bwMode="auto">
                <a:xfrm rot="5400000">
                  <a:off x="7417854" y="-2261755"/>
                  <a:ext cx="120525" cy="1158302"/>
                </a:xfrm>
                <a:prstGeom prst="round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shape">
                    <a:fillToRect l="50000" t="50000" r="50000" b="50000"/>
                  </a:path>
                  <a:tileRect/>
                </a:gradFill>
                <a:ln w="12700" cap="flat" cmpd="sng" algn="ctr">
                  <a:noFill/>
                  <a:prstDash val="solid"/>
                  <a:round/>
                  <a:headEnd type="none" w="med" len="med"/>
                  <a:tailEnd type="none" w="med" len="med"/>
                </a:ln>
                <a:effectLst/>
                <a:extLst/>
              </p:spPr>
              <p:txBody>
                <a:bodyPr vert="horz" wrap="none" lIns="109728" tIns="54864" rIns="109728" bIns="54864" numCol="1" rtlCol="0" anchor="ctr" anchorCtr="0" compatLnSpc="1">
                  <a:prstTxWarp prst="textNoShape">
                    <a:avLst/>
                  </a:prstTxWarp>
                </a:bodyPr>
                <a:lstStyle/>
                <a:p>
                  <a:pPr algn="ctr" defTabSz="737236" fontAlgn="base">
                    <a:spcBef>
                      <a:spcPct val="0"/>
                    </a:spcBef>
                    <a:spcAft>
                      <a:spcPct val="0"/>
                    </a:spcAft>
                  </a:pPr>
                  <a:endParaRPr lang="en-US" sz="1440">
                    <a:latin typeface="Arial" panose="020B0604020202020204" pitchFamily="34" charset="0"/>
                  </a:endParaRPr>
                </a:p>
              </p:txBody>
            </p:sp>
          </p:grpSp>
          <p:pic>
            <p:nvPicPr>
              <p:cNvPr id="73" name="Picture 72">
                <a:extLst>
                  <a:ext uri="{FF2B5EF4-FFF2-40B4-BE49-F238E27FC236}">
                    <a16:creationId xmlns:a16="http://schemas.microsoft.com/office/drawing/2014/main" id="{26C6A2E6-8076-474A-AF3C-97F390FB4006}"/>
                  </a:ext>
                </a:extLst>
              </p:cNvPr>
              <p:cNvPicPr>
                <a:picLocks noChangeAspect="1"/>
              </p:cNvPicPr>
              <p:nvPr/>
            </p:nvPicPr>
            <p:blipFill>
              <a:blip r:embed="rId8"/>
              <a:stretch>
                <a:fillRect/>
              </a:stretch>
            </p:blipFill>
            <p:spPr>
              <a:xfrm>
                <a:off x="11005074" y="3221849"/>
                <a:ext cx="561975" cy="476250"/>
              </a:xfrm>
              <a:prstGeom prst="rect">
                <a:avLst/>
              </a:prstGeom>
            </p:spPr>
          </p:pic>
        </p:grpSp>
      </p:grpSp>
      <p:cxnSp>
        <p:nvCxnSpPr>
          <p:cNvPr id="78" name="Straight Arrow Connector 77">
            <a:extLst>
              <a:ext uri="{FF2B5EF4-FFF2-40B4-BE49-F238E27FC236}">
                <a16:creationId xmlns:a16="http://schemas.microsoft.com/office/drawing/2014/main" id="{F75A87CA-C8ED-4BA7-8454-6A1A1D18DD9E}"/>
              </a:ext>
            </a:extLst>
          </p:cNvPr>
          <p:cNvCxnSpPr/>
          <p:nvPr/>
        </p:nvCxnSpPr>
        <p:spPr bwMode="auto">
          <a:xfrm>
            <a:off x="8272480" y="459407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cxnSp>
        <p:nvCxnSpPr>
          <p:cNvPr id="79" name="Straight Arrow Connector 78">
            <a:extLst>
              <a:ext uri="{FF2B5EF4-FFF2-40B4-BE49-F238E27FC236}">
                <a16:creationId xmlns:a16="http://schemas.microsoft.com/office/drawing/2014/main" id="{E002072A-8716-47CC-B9EE-994B8A68B5A0}"/>
              </a:ext>
            </a:extLst>
          </p:cNvPr>
          <p:cNvCxnSpPr/>
          <p:nvPr/>
        </p:nvCxnSpPr>
        <p:spPr bwMode="auto">
          <a:xfrm>
            <a:off x="10215580" y="459407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grpSp>
        <p:nvGrpSpPr>
          <p:cNvPr id="80" name="Group 79">
            <a:extLst>
              <a:ext uri="{FF2B5EF4-FFF2-40B4-BE49-F238E27FC236}">
                <a16:creationId xmlns:a16="http://schemas.microsoft.com/office/drawing/2014/main" id="{B89E2CF0-4411-43A6-9B86-A3C3D9B30C43}"/>
              </a:ext>
            </a:extLst>
          </p:cNvPr>
          <p:cNvGrpSpPr/>
          <p:nvPr/>
        </p:nvGrpSpPr>
        <p:grpSpPr>
          <a:xfrm>
            <a:off x="5573674" y="4201921"/>
            <a:ext cx="1084240" cy="1015223"/>
            <a:chOff x="4645167" y="3054079"/>
            <a:chExt cx="903533" cy="846019"/>
          </a:xfrm>
        </p:grpSpPr>
        <p:sp>
          <p:nvSpPr>
            <p:cNvPr id="81" name="TextBox 80">
              <a:extLst>
                <a:ext uri="{FF2B5EF4-FFF2-40B4-BE49-F238E27FC236}">
                  <a16:creationId xmlns:a16="http://schemas.microsoft.com/office/drawing/2014/main" id="{8DF34795-51E0-4FD9-A3B8-28730C0A55E3}"/>
                </a:ext>
              </a:extLst>
            </p:cNvPr>
            <p:cNvSpPr txBox="1"/>
            <p:nvPr/>
          </p:nvSpPr>
          <p:spPr>
            <a:xfrm>
              <a:off x="4645167" y="3623099"/>
              <a:ext cx="903533" cy="276999"/>
            </a:xfrm>
            <a:prstGeom prst="rect">
              <a:avLst/>
            </a:prstGeom>
            <a:noFill/>
          </p:spPr>
          <p:txBody>
            <a:bodyPr wrap="square" rtlCol="0">
              <a:noAutofit/>
            </a:bodyPr>
            <a:lstStyle/>
            <a:p>
              <a:pPr algn="ctr"/>
              <a:r>
                <a:rPr lang="en-US" sz="1440" kern="0" spc="-36">
                  <a:latin typeface="Arial"/>
                  <a:cs typeface="Arial"/>
                </a:rPr>
                <a:t>Package Repo</a:t>
              </a:r>
            </a:p>
          </p:txBody>
        </p:sp>
        <p:pic>
          <p:nvPicPr>
            <p:cNvPr id="82" name="Picture 81">
              <a:extLst>
                <a:ext uri="{FF2B5EF4-FFF2-40B4-BE49-F238E27FC236}">
                  <a16:creationId xmlns:a16="http://schemas.microsoft.com/office/drawing/2014/main" id="{21C295D8-6F4A-409F-9312-240F29215908}"/>
                </a:ext>
              </a:extLst>
            </p:cNvPr>
            <p:cNvPicPr>
              <a:picLocks noChangeAspect="1"/>
            </p:cNvPicPr>
            <p:nvPr/>
          </p:nvPicPr>
          <p:blipFill>
            <a:blip r:embed="rId9"/>
            <a:stretch>
              <a:fillRect/>
            </a:stretch>
          </p:blipFill>
          <p:spPr>
            <a:xfrm>
              <a:off x="4798135" y="3054079"/>
              <a:ext cx="597597" cy="389133"/>
            </a:xfrm>
            <a:prstGeom prst="rect">
              <a:avLst/>
            </a:prstGeom>
          </p:spPr>
        </p:pic>
      </p:grpSp>
      <p:cxnSp>
        <p:nvCxnSpPr>
          <p:cNvPr id="96" name="Straight Arrow Connector 95">
            <a:extLst>
              <a:ext uri="{FF2B5EF4-FFF2-40B4-BE49-F238E27FC236}">
                <a16:creationId xmlns:a16="http://schemas.microsoft.com/office/drawing/2014/main" id="{991C50DE-E2DC-44B6-A2FD-23ACEE5E4447}"/>
              </a:ext>
            </a:extLst>
          </p:cNvPr>
          <p:cNvCxnSpPr/>
          <p:nvPr/>
        </p:nvCxnSpPr>
        <p:spPr bwMode="auto">
          <a:xfrm>
            <a:off x="6535120" y="4594071"/>
            <a:ext cx="438912" cy="0"/>
          </a:xfrm>
          <a:prstGeom prst="straightConnector1">
            <a:avLst/>
          </a:prstGeom>
          <a:solidFill>
            <a:srgbClr val="FDFDFD"/>
          </a:solidFill>
          <a:ln w="19050" cap="flat" cmpd="sng" algn="ctr">
            <a:solidFill>
              <a:schemeClr val="accent5">
                <a:lumMod val="75000"/>
              </a:schemeClr>
            </a:solidFill>
            <a:prstDash val="solid"/>
            <a:round/>
            <a:headEnd type="none" w="med" len="med"/>
            <a:tailEnd type="triangle"/>
          </a:ln>
          <a:effectLst/>
          <a:extLst>
            <a:ext uri="{AF507438-7753-43E0-B8FC-AC1667EBCBE1}">
              <a14:hiddenEffects xmlns:a14="http://schemas.microsoft.com/office/drawing/2010/main">
                <a:effectLst>
                  <a:outerShdw dist="107763" dir="2700000" algn="ctr" rotWithShape="0">
                    <a:schemeClr val="bg2"/>
                  </a:outerShdw>
                </a:effectLst>
              </a14:hiddenEffects>
            </a:ext>
          </a:extLst>
        </p:spPr>
      </p:cxnSp>
      <p:sp>
        <p:nvSpPr>
          <p:cNvPr id="98" name="TextBox 97">
            <a:extLst>
              <a:ext uri="{FF2B5EF4-FFF2-40B4-BE49-F238E27FC236}">
                <a16:creationId xmlns:a16="http://schemas.microsoft.com/office/drawing/2014/main" id="{7C221ACB-7672-43FC-8699-60E4C25A99EB}"/>
              </a:ext>
            </a:extLst>
          </p:cNvPr>
          <p:cNvSpPr txBox="1"/>
          <p:nvPr/>
        </p:nvSpPr>
        <p:spPr>
          <a:xfrm>
            <a:off x="5367769" y="7566007"/>
            <a:ext cx="3754874" cy="369332"/>
          </a:xfrm>
          <a:prstGeom prst="rect">
            <a:avLst/>
          </a:prstGeom>
          <a:noFill/>
        </p:spPr>
        <p:txBody>
          <a:bodyPr wrap="none" rtlCol="0">
            <a:spAutoFit/>
          </a:bodyPr>
          <a:lstStyle/>
          <a:p>
            <a:r>
              <a:rPr lang="en-US" sz="1800" kern="0" spc="-36">
                <a:latin typeface="Arial"/>
                <a:cs typeface="Arial"/>
              </a:rPr>
              <a:t>Development/Test/Production parity </a:t>
            </a:r>
          </a:p>
        </p:txBody>
      </p:sp>
      <p:cxnSp>
        <p:nvCxnSpPr>
          <p:cNvPr id="99" name="Straight Arrow Connector 98">
            <a:extLst>
              <a:ext uri="{FF2B5EF4-FFF2-40B4-BE49-F238E27FC236}">
                <a16:creationId xmlns:a16="http://schemas.microsoft.com/office/drawing/2014/main" id="{8103BDA2-83CE-42D9-B8FD-CAA880EC5B2A}"/>
              </a:ext>
            </a:extLst>
          </p:cNvPr>
          <p:cNvCxnSpPr>
            <a:cxnSpLocks/>
          </p:cNvCxnSpPr>
          <p:nvPr/>
        </p:nvCxnSpPr>
        <p:spPr>
          <a:xfrm flipV="1">
            <a:off x="1111348" y="7750551"/>
            <a:ext cx="4096757" cy="245"/>
          </a:xfrm>
          <a:prstGeom prst="straightConnector1">
            <a:avLst/>
          </a:prstGeom>
          <a:ln w="69850">
            <a:headEnd type="triangle"/>
            <a:tailEnd type="none" w="lg" len="lg"/>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163F8595-26F2-4218-9EB4-9B7B03BF620E}"/>
              </a:ext>
            </a:extLst>
          </p:cNvPr>
          <p:cNvCxnSpPr>
            <a:cxnSpLocks/>
          </p:cNvCxnSpPr>
          <p:nvPr/>
        </p:nvCxnSpPr>
        <p:spPr>
          <a:xfrm>
            <a:off x="9905936" y="7748205"/>
            <a:ext cx="3395980" cy="4937"/>
          </a:xfrm>
          <a:prstGeom prst="straightConnector1">
            <a:avLst/>
          </a:prstGeom>
          <a:ln w="69850">
            <a:headEnd type="none" w="sm" len="sm"/>
            <a:tailEnd type="triangle" w="med" len="sm"/>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9B111C2E-78E8-471B-8FA2-6D89A5DC3B97}"/>
              </a:ext>
            </a:extLst>
          </p:cNvPr>
          <p:cNvCxnSpPr>
            <a:cxnSpLocks/>
          </p:cNvCxnSpPr>
          <p:nvPr/>
        </p:nvCxnSpPr>
        <p:spPr>
          <a:xfrm>
            <a:off x="12756219" y="6850935"/>
            <a:ext cx="1638326" cy="0"/>
          </a:xfrm>
          <a:prstGeom prst="straightConnector1">
            <a:avLst/>
          </a:prstGeom>
          <a:ln w="69850">
            <a:tailEnd type="oval" w="lg" len="lg"/>
          </a:ln>
        </p:spPr>
        <p:style>
          <a:lnRef idx="2">
            <a:schemeClr val="accent1"/>
          </a:lnRef>
          <a:fillRef idx="0">
            <a:schemeClr val="accent1"/>
          </a:fillRef>
          <a:effectRef idx="1">
            <a:schemeClr val="accent1"/>
          </a:effectRef>
          <a:fontRef idx="minor">
            <a:schemeClr val="tx1"/>
          </a:fontRef>
        </p:style>
      </p:cxnSp>
      <p:sp>
        <p:nvSpPr>
          <p:cNvPr id="103" name="TextBox 102">
            <a:extLst>
              <a:ext uri="{FF2B5EF4-FFF2-40B4-BE49-F238E27FC236}">
                <a16:creationId xmlns:a16="http://schemas.microsoft.com/office/drawing/2014/main" id="{CF6E5410-5F01-4962-A2B4-B112F5659839}"/>
              </a:ext>
            </a:extLst>
          </p:cNvPr>
          <p:cNvSpPr txBox="1"/>
          <p:nvPr/>
        </p:nvSpPr>
        <p:spPr>
          <a:xfrm>
            <a:off x="13098721" y="7073625"/>
            <a:ext cx="830420" cy="313932"/>
          </a:xfrm>
          <a:prstGeom prst="rect">
            <a:avLst/>
          </a:prstGeom>
          <a:noFill/>
        </p:spPr>
        <p:txBody>
          <a:bodyPr wrap="none" rtlCol="0">
            <a:spAutoFit/>
          </a:bodyPr>
          <a:lstStyle/>
          <a:p>
            <a:r>
              <a:rPr lang="en-US" sz="1440" kern="0" spc="-36">
                <a:latin typeface="Arial"/>
                <a:cs typeface="Arial"/>
              </a:rPr>
              <a:t>Release</a:t>
            </a:r>
          </a:p>
        </p:txBody>
      </p:sp>
      <p:sp>
        <p:nvSpPr>
          <p:cNvPr id="104" name="TextBox 103">
            <a:extLst>
              <a:ext uri="{FF2B5EF4-FFF2-40B4-BE49-F238E27FC236}">
                <a16:creationId xmlns:a16="http://schemas.microsoft.com/office/drawing/2014/main" id="{EDEDA280-C78F-4DA2-85A8-BA42A1CA6C3F}"/>
              </a:ext>
            </a:extLst>
          </p:cNvPr>
          <p:cNvSpPr txBox="1"/>
          <p:nvPr/>
        </p:nvSpPr>
        <p:spPr>
          <a:xfrm>
            <a:off x="11051533" y="6334731"/>
            <a:ext cx="184731" cy="313932"/>
          </a:xfrm>
          <a:prstGeom prst="rect">
            <a:avLst/>
          </a:prstGeom>
          <a:noFill/>
        </p:spPr>
        <p:txBody>
          <a:bodyPr wrap="none" rtlCol="0">
            <a:spAutoFit/>
          </a:bodyPr>
          <a:lstStyle/>
          <a:p>
            <a:endParaRPr lang="en-US" sz="1440" kern="0" spc="-36">
              <a:solidFill>
                <a:srgbClr val="FFFFFF"/>
              </a:solidFill>
              <a:latin typeface="Arial"/>
              <a:cs typeface="Arial"/>
            </a:endParaRPr>
          </a:p>
        </p:txBody>
      </p:sp>
      <p:sp>
        <p:nvSpPr>
          <p:cNvPr id="106" name="Arc 105">
            <a:extLst>
              <a:ext uri="{FF2B5EF4-FFF2-40B4-BE49-F238E27FC236}">
                <a16:creationId xmlns:a16="http://schemas.microsoft.com/office/drawing/2014/main" id="{69EE834A-1BF6-4145-9379-F2F83A8A64A7}"/>
              </a:ext>
            </a:extLst>
          </p:cNvPr>
          <p:cNvSpPr/>
          <p:nvPr/>
        </p:nvSpPr>
        <p:spPr>
          <a:xfrm rot="18339108">
            <a:off x="8789007" y="6527175"/>
            <a:ext cx="1173834" cy="1230122"/>
          </a:xfrm>
          <a:prstGeom prst="arc">
            <a:avLst>
              <a:gd name="adj1" fmla="val 16200000"/>
              <a:gd name="adj2" fmla="val 15029856"/>
            </a:avLst>
          </a:prstGeom>
          <a:ln w="60325">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480"/>
          </a:p>
        </p:txBody>
      </p:sp>
      <p:sp>
        <p:nvSpPr>
          <p:cNvPr id="107" name="Arc 106">
            <a:extLst>
              <a:ext uri="{FF2B5EF4-FFF2-40B4-BE49-F238E27FC236}">
                <a16:creationId xmlns:a16="http://schemas.microsoft.com/office/drawing/2014/main" id="{DC2EA56B-0ACA-4B2C-B09C-E9DB56198FF8}"/>
              </a:ext>
            </a:extLst>
          </p:cNvPr>
          <p:cNvSpPr/>
          <p:nvPr/>
        </p:nvSpPr>
        <p:spPr>
          <a:xfrm rot="18339108">
            <a:off x="10149658" y="6485909"/>
            <a:ext cx="1173834" cy="1230122"/>
          </a:xfrm>
          <a:prstGeom prst="arc">
            <a:avLst>
              <a:gd name="adj1" fmla="val 16200000"/>
              <a:gd name="adj2" fmla="val 15029856"/>
            </a:avLst>
          </a:prstGeom>
          <a:ln w="60325">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480"/>
          </a:p>
        </p:txBody>
      </p:sp>
      <p:sp>
        <p:nvSpPr>
          <p:cNvPr id="108" name="Arc 107">
            <a:extLst>
              <a:ext uri="{FF2B5EF4-FFF2-40B4-BE49-F238E27FC236}">
                <a16:creationId xmlns:a16="http://schemas.microsoft.com/office/drawing/2014/main" id="{A5DA0AE2-E8C8-4DDB-8922-BEAA5CDD1D66}"/>
              </a:ext>
            </a:extLst>
          </p:cNvPr>
          <p:cNvSpPr/>
          <p:nvPr/>
        </p:nvSpPr>
        <p:spPr>
          <a:xfrm rot="18339108">
            <a:off x="11496935" y="6485909"/>
            <a:ext cx="1173834" cy="1230122"/>
          </a:xfrm>
          <a:prstGeom prst="arc">
            <a:avLst>
              <a:gd name="adj1" fmla="val 16200000"/>
              <a:gd name="adj2" fmla="val 15029856"/>
            </a:avLst>
          </a:prstGeom>
          <a:ln w="60325">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3480"/>
          </a:p>
        </p:txBody>
      </p:sp>
      <p:sp>
        <p:nvSpPr>
          <p:cNvPr id="109" name="TextBox 108">
            <a:extLst>
              <a:ext uri="{FF2B5EF4-FFF2-40B4-BE49-F238E27FC236}">
                <a16:creationId xmlns:a16="http://schemas.microsoft.com/office/drawing/2014/main" id="{30B2B372-7284-4E10-925D-63358B535E74}"/>
              </a:ext>
            </a:extLst>
          </p:cNvPr>
          <p:cNvSpPr txBox="1"/>
          <p:nvPr/>
        </p:nvSpPr>
        <p:spPr>
          <a:xfrm>
            <a:off x="8862215" y="7768933"/>
            <a:ext cx="2497992" cy="313932"/>
          </a:xfrm>
          <a:prstGeom prst="rect">
            <a:avLst/>
          </a:prstGeom>
          <a:noFill/>
        </p:spPr>
        <p:txBody>
          <a:bodyPr wrap="none" rtlCol="0">
            <a:spAutoFit/>
          </a:bodyPr>
          <a:lstStyle/>
          <a:p>
            <a:r>
              <a:rPr lang="en-US" sz="1440" kern="0" spc="-36">
                <a:latin typeface="Arial"/>
                <a:cs typeface="Arial"/>
              </a:rPr>
              <a:t>Automated Test Deployments</a:t>
            </a:r>
          </a:p>
        </p:txBody>
      </p:sp>
      <p:sp>
        <p:nvSpPr>
          <p:cNvPr id="110" name="TextBox 109">
            <a:extLst>
              <a:ext uri="{FF2B5EF4-FFF2-40B4-BE49-F238E27FC236}">
                <a16:creationId xmlns:a16="http://schemas.microsoft.com/office/drawing/2014/main" id="{ACEBE959-A2C3-4E83-B626-8314C4432765}"/>
              </a:ext>
            </a:extLst>
          </p:cNvPr>
          <p:cNvSpPr txBox="1"/>
          <p:nvPr/>
        </p:nvSpPr>
        <p:spPr>
          <a:xfrm>
            <a:off x="9787916" y="5848633"/>
            <a:ext cx="1505990" cy="286232"/>
          </a:xfrm>
          <a:prstGeom prst="rect">
            <a:avLst/>
          </a:prstGeom>
          <a:noFill/>
        </p:spPr>
        <p:txBody>
          <a:bodyPr wrap="none" rtlCol="0">
            <a:spAutoFit/>
          </a:bodyPr>
          <a:lstStyle/>
          <a:p>
            <a:r>
              <a:rPr lang="en-US" sz="1260" i="1" kern="0" spc="-36" dirty="0">
                <a:latin typeface="Arial"/>
                <a:cs typeface="Arial"/>
              </a:rPr>
              <a:t>Rules for promotion</a:t>
            </a:r>
          </a:p>
        </p:txBody>
      </p:sp>
      <p:pic>
        <p:nvPicPr>
          <p:cNvPr id="111" name="Picture 110">
            <a:extLst>
              <a:ext uri="{FF2B5EF4-FFF2-40B4-BE49-F238E27FC236}">
                <a16:creationId xmlns:a16="http://schemas.microsoft.com/office/drawing/2014/main" id="{D68B89F9-660F-4194-A42C-35454904CE2C}"/>
              </a:ext>
            </a:extLst>
          </p:cNvPr>
          <p:cNvPicPr>
            <a:picLocks noChangeAspect="1"/>
          </p:cNvPicPr>
          <p:nvPr/>
        </p:nvPicPr>
        <p:blipFill>
          <a:blip r:embed="rId10"/>
          <a:stretch>
            <a:fillRect/>
          </a:stretch>
        </p:blipFill>
        <p:spPr>
          <a:xfrm>
            <a:off x="8384793" y="6210653"/>
            <a:ext cx="4415534" cy="411480"/>
          </a:xfrm>
          <a:prstGeom prst="rect">
            <a:avLst/>
          </a:prstGeom>
        </p:spPr>
      </p:pic>
      <p:pic>
        <p:nvPicPr>
          <p:cNvPr id="1026" name="Picture 2" descr="Image result for tfs microsoft">
            <a:extLst>
              <a:ext uri="{FF2B5EF4-FFF2-40B4-BE49-F238E27FC236}">
                <a16:creationId xmlns:a16="http://schemas.microsoft.com/office/drawing/2014/main" id="{63EB8F48-6D47-4C26-B359-8BABE02A3A3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2173" y="2277411"/>
            <a:ext cx="1534506" cy="115453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tfs microsoft">
            <a:extLst>
              <a:ext uri="{FF2B5EF4-FFF2-40B4-BE49-F238E27FC236}">
                <a16:creationId xmlns:a16="http://schemas.microsoft.com/office/drawing/2014/main" id="{D0AE6034-6AF4-4B28-96DA-271AF0022B4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19003" y="1822708"/>
            <a:ext cx="3762141" cy="18810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7B0319E-4EAB-40A7-8503-975E2E68F5AB}"/>
              </a:ext>
            </a:extLst>
          </p:cNvPr>
          <p:cNvPicPr>
            <a:picLocks noChangeAspect="1"/>
          </p:cNvPicPr>
          <p:nvPr/>
        </p:nvPicPr>
        <p:blipFill>
          <a:blip r:embed="rId13"/>
          <a:stretch>
            <a:fillRect/>
          </a:stretch>
        </p:blipFill>
        <p:spPr>
          <a:xfrm>
            <a:off x="6056362" y="2311572"/>
            <a:ext cx="7232511" cy="1194835"/>
          </a:xfrm>
          <a:prstGeom prst="rect">
            <a:avLst/>
          </a:prstGeom>
        </p:spPr>
      </p:pic>
    </p:spTree>
    <p:extLst>
      <p:ext uri="{BB962C8B-B14F-4D97-AF65-F5344CB8AC3E}">
        <p14:creationId xmlns:p14="http://schemas.microsoft.com/office/powerpoint/2010/main" val="4028351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549862-13E2-C34D-815E-8545BD36FC59}" type="slidenum">
              <a:rPr lang="en-US" smtClean="0">
                <a:solidFill>
                  <a:srgbClr val="6D7777"/>
                </a:solidFill>
              </a:rPr>
              <a:pPr/>
              <a:t>37</a:t>
            </a:fld>
            <a:endParaRPr lang="en-US" dirty="0">
              <a:solidFill>
                <a:srgbClr val="6D7777"/>
              </a:solidFill>
            </a:endParaRPr>
          </a:p>
        </p:txBody>
      </p:sp>
      <p:sp>
        <p:nvSpPr>
          <p:cNvPr id="3" name="Title 2"/>
          <p:cNvSpPr>
            <a:spLocks noGrp="1"/>
          </p:cNvSpPr>
          <p:nvPr>
            <p:ph type="ctrTitle"/>
          </p:nvPr>
        </p:nvSpPr>
        <p:spPr/>
        <p:txBody>
          <a:bodyPr/>
          <a:lstStyle/>
          <a:p>
            <a:r>
              <a:rPr lang="en-US" dirty="0"/>
              <a:t>Let’s see it in action</a:t>
            </a:r>
          </a:p>
        </p:txBody>
      </p:sp>
      <p:sp>
        <p:nvSpPr>
          <p:cNvPr id="4" name="Subtitle 3"/>
          <p:cNvSpPr>
            <a:spLocks noGrp="1"/>
          </p:cNvSpPr>
          <p:nvPr>
            <p:ph type="subTitle" idx="1"/>
          </p:nvPr>
        </p:nvSpPr>
        <p:spPr/>
        <p:txBody>
          <a:bodyPr/>
          <a:lstStyle/>
          <a:p>
            <a:endParaRPr lang="en-US" sz="2400" dirty="0"/>
          </a:p>
        </p:txBody>
      </p:sp>
    </p:spTree>
    <p:extLst>
      <p:ext uri="{BB962C8B-B14F-4D97-AF65-F5344CB8AC3E}">
        <p14:creationId xmlns:p14="http://schemas.microsoft.com/office/powerpoint/2010/main" val="1677669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549862-13E2-C34D-815E-8545BD36FC59}" type="slidenum">
              <a:rPr lang="en-US" smtClean="0">
                <a:solidFill>
                  <a:srgbClr val="6D7777"/>
                </a:solidFill>
              </a:rPr>
              <a:pPr/>
              <a:t>38</a:t>
            </a:fld>
            <a:endParaRPr lang="en-US" dirty="0">
              <a:solidFill>
                <a:srgbClr val="6D7777"/>
              </a:solidFill>
            </a:endParaRPr>
          </a:p>
        </p:txBody>
      </p:sp>
      <p:sp>
        <p:nvSpPr>
          <p:cNvPr id="3" name="Title 2"/>
          <p:cNvSpPr>
            <a:spLocks noGrp="1"/>
          </p:cNvSpPr>
          <p:nvPr>
            <p:ph type="ctrTitle"/>
          </p:nvPr>
        </p:nvSpPr>
        <p:spPr/>
        <p:txBody>
          <a:bodyPr/>
          <a:lstStyle/>
          <a:p>
            <a:r>
              <a:rPr lang="en-US" dirty="0"/>
              <a:t>And the Jenkins equivalent</a:t>
            </a:r>
          </a:p>
        </p:txBody>
      </p:sp>
      <p:sp>
        <p:nvSpPr>
          <p:cNvPr id="4" name="Subtitle 3"/>
          <p:cNvSpPr>
            <a:spLocks noGrp="1"/>
          </p:cNvSpPr>
          <p:nvPr>
            <p:ph type="subTitle" idx="1"/>
          </p:nvPr>
        </p:nvSpPr>
        <p:spPr/>
        <p:txBody>
          <a:bodyPr/>
          <a:lstStyle/>
          <a:p>
            <a:endParaRPr lang="en-US" sz="2400" dirty="0"/>
          </a:p>
        </p:txBody>
      </p:sp>
    </p:spTree>
    <p:extLst>
      <p:ext uri="{BB962C8B-B14F-4D97-AF65-F5344CB8AC3E}">
        <p14:creationId xmlns:p14="http://schemas.microsoft.com/office/powerpoint/2010/main" val="2818764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EA89-DB52-4B34-A797-C471216FDB3F}"/>
              </a:ext>
            </a:extLst>
          </p:cNvPr>
          <p:cNvSpPr>
            <a:spLocks noGrp="1"/>
          </p:cNvSpPr>
          <p:nvPr>
            <p:ph type="title"/>
          </p:nvPr>
        </p:nvSpPr>
        <p:spPr/>
        <p:txBody>
          <a:bodyPr/>
          <a:lstStyle/>
          <a:p>
            <a:r>
              <a:rPr lang="en-US" dirty="0"/>
              <a:t>Jenkins build and push</a:t>
            </a:r>
            <a:endParaRPr lang="he-IL" dirty="0"/>
          </a:p>
        </p:txBody>
      </p:sp>
      <p:sp>
        <p:nvSpPr>
          <p:cNvPr id="3" name="Slide Number Placeholder 2">
            <a:extLst>
              <a:ext uri="{FF2B5EF4-FFF2-40B4-BE49-F238E27FC236}">
                <a16:creationId xmlns:a16="http://schemas.microsoft.com/office/drawing/2014/main" id="{D1631D08-F8D1-435A-BEE7-E31651C260C0}"/>
              </a:ext>
            </a:extLst>
          </p:cNvPr>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39</a:t>
            </a:fld>
            <a:endParaRPr lang="en-US" dirty="0">
              <a:solidFill>
                <a:srgbClr val="6D7777"/>
              </a:solidFill>
            </a:endParaRPr>
          </a:p>
        </p:txBody>
      </p:sp>
      <p:sp>
        <p:nvSpPr>
          <p:cNvPr id="4" name="Content Placeholder 3">
            <a:extLst>
              <a:ext uri="{FF2B5EF4-FFF2-40B4-BE49-F238E27FC236}">
                <a16:creationId xmlns:a16="http://schemas.microsoft.com/office/drawing/2014/main" id="{5EE8668E-595D-4A06-BDDF-9ABDF2B8B796}"/>
              </a:ext>
            </a:extLst>
          </p:cNvPr>
          <p:cNvSpPr>
            <a:spLocks noGrp="1"/>
          </p:cNvSpPr>
          <p:nvPr>
            <p:ph sz="quarter" idx="11"/>
          </p:nvPr>
        </p:nvSpPr>
        <p:spPr/>
        <p:txBody>
          <a:bodyPr/>
          <a:lstStyle/>
          <a:p>
            <a:r>
              <a:rPr lang="en-US" sz="1800" dirty="0"/>
              <a:t>export DOCKER_TLS_VERIFY=1</a:t>
            </a:r>
          </a:p>
          <a:p>
            <a:r>
              <a:rPr lang="en-US" sz="1800" dirty="0"/>
              <a:t>export DOCKER_CERT_PATH=/</a:t>
            </a:r>
            <a:r>
              <a:rPr lang="en-US" sz="1800" dirty="0" err="1"/>
              <a:t>var</a:t>
            </a:r>
            <a:r>
              <a:rPr lang="en-US" sz="1800" dirty="0"/>
              <a:t>/lib/</a:t>
            </a:r>
            <a:r>
              <a:rPr lang="en-US" sz="1800" dirty="0" err="1"/>
              <a:t>jenkins</a:t>
            </a:r>
            <a:r>
              <a:rPr lang="en-US" sz="1800" dirty="0"/>
              <a:t>/</a:t>
            </a:r>
            <a:r>
              <a:rPr lang="en-US" sz="1800" dirty="0" err="1"/>
              <a:t>ucp-cas</a:t>
            </a:r>
            <a:endParaRPr lang="en-US" sz="1800" dirty="0"/>
          </a:p>
          <a:p>
            <a:r>
              <a:rPr lang="en-US" sz="1800" dirty="0"/>
              <a:t>#variable declaration </a:t>
            </a:r>
          </a:p>
          <a:p>
            <a:r>
              <a:rPr lang="en-US" sz="1800" dirty="0"/>
              <a:t>ICP_REGISTRY=master.cfc:8500</a:t>
            </a:r>
          </a:p>
          <a:p>
            <a:r>
              <a:rPr lang="en-US" sz="1800" dirty="0"/>
              <a:t>ICP_NAMESPACE=</a:t>
            </a:r>
            <a:r>
              <a:rPr lang="en-US" sz="1800" dirty="0" err="1"/>
              <a:t>labassaf</a:t>
            </a:r>
            <a:endParaRPr lang="en-US" sz="1800" dirty="0"/>
          </a:p>
          <a:p>
            <a:r>
              <a:rPr lang="en-US" sz="1800" dirty="0"/>
              <a:t>ICP_USER=</a:t>
            </a:r>
            <a:r>
              <a:rPr lang="en-US" sz="1800" dirty="0" err="1"/>
              <a:t>assaf</a:t>
            </a:r>
            <a:endParaRPr lang="en-US" sz="1800" dirty="0"/>
          </a:p>
          <a:p>
            <a:r>
              <a:rPr lang="en-US" sz="1800" dirty="0"/>
              <a:t>ICP_PASSWORD=</a:t>
            </a:r>
            <a:r>
              <a:rPr lang="en-US" sz="1800" dirty="0" err="1"/>
              <a:t>assaf</a:t>
            </a:r>
            <a:endParaRPr lang="en-US" sz="1800" dirty="0"/>
          </a:p>
          <a:p>
            <a:r>
              <a:rPr lang="en-US" sz="1800" dirty="0"/>
              <a:t>#login to ICP</a:t>
            </a:r>
          </a:p>
          <a:p>
            <a:r>
              <a:rPr lang="en-US" sz="1800" dirty="0"/>
              <a:t>docker login -u=${ICP_USER} -p=${ICP_PASSWORD} ${ICP_REGISTRY}</a:t>
            </a:r>
          </a:p>
          <a:p>
            <a:r>
              <a:rPr lang="en-US" sz="1800" dirty="0"/>
              <a:t>#prepare the container image for the DB</a:t>
            </a:r>
          </a:p>
          <a:p>
            <a:r>
              <a:rPr lang="en-US" sz="1800" dirty="0"/>
              <a:t>cd ${WORKSPACE}/</a:t>
            </a:r>
            <a:r>
              <a:rPr lang="en-US" sz="1800" dirty="0" err="1"/>
              <a:t>jke.app</a:t>
            </a:r>
            <a:r>
              <a:rPr lang="en-US" sz="1800" dirty="0"/>
              <a:t>/</a:t>
            </a:r>
            <a:r>
              <a:rPr lang="en-US" sz="1800" dirty="0" err="1"/>
              <a:t>docker.jke.db</a:t>
            </a:r>
            <a:endParaRPr lang="en-US" sz="1800" dirty="0"/>
          </a:p>
          <a:p>
            <a:r>
              <a:rPr lang="en-US" sz="1800" dirty="0"/>
              <a:t>docker build -t </a:t>
            </a:r>
            <a:r>
              <a:rPr lang="en-US" sz="1800" dirty="0" err="1"/>
              <a:t>jke</a:t>
            </a:r>
            <a:r>
              <a:rPr lang="en-US" sz="1800" dirty="0"/>
              <a:t>/</a:t>
            </a:r>
            <a:r>
              <a:rPr lang="en-US" sz="1800" dirty="0" err="1"/>
              <a:t>jke.db</a:t>
            </a:r>
            <a:r>
              <a:rPr lang="en-US" sz="1800" dirty="0"/>
              <a:t>:${BUILD_NUMBER} .</a:t>
            </a:r>
          </a:p>
          <a:p>
            <a:r>
              <a:rPr lang="en-US" sz="1800" dirty="0"/>
              <a:t>docker tag </a:t>
            </a:r>
            <a:r>
              <a:rPr lang="en-US" sz="1800" dirty="0" err="1"/>
              <a:t>jke</a:t>
            </a:r>
            <a:r>
              <a:rPr lang="en-US" sz="1800" dirty="0"/>
              <a:t>/</a:t>
            </a:r>
            <a:r>
              <a:rPr lang="en-US" sz="1800" dirty="0" err="1"/>
              <a:t>jke.db</a:t>
            </a:r>
            <a:r>
              <a:rPr lang="en-US" sz="1800" dirty="0"/>
              <a:t>:${BUILD_NUMBER} ${ICP_REGISTRY}/${ICP_NAMESPACE}/</a:t>
            </a:r>
            <a:r>
              <a:rPr lang="en-US" sz="1800" dirty="0" err="1"/>
              <a:t>jke</a:t>
            </a:r>
            <a:r>
              <a:rPr lang="en-US" sz="1800" dirty="0"/>
              <a:t>/</a:t>
            </a:r>
            <a:r>
              <a:rPr lang="en-US" sz="1800" dirty="0" err="1"/>
              <a:t>jke.db</a:t>
            </a:r>
            <a:r>
              <a:rPr lang="en-US" sz="1800" dirty="0"/>
              <a:t>:${BUILD_NUMBER} </a:t>
            </a:r>
          </a:p>
          <a:p>
            <a:r>
              <a:rPr lang="en-US" sz="1800" dirty="0"/>
              <a:t>#push to ICP</a:t>
            </a:r>
          </a:p>
          <a:p>
            <a:r>
              <a:rPr lang="en-US" sz="1800" dirty="0"/>
              <a:t>docker push ${ICP_REGISTRY}/${ICP_NAMESPACE}/</a:t>
            </a:r>
            <a:r>
              <a:rPr lang="en-US" sz="1800" dirty="0" err="1"/>
              <a:t>jke</a:t>
            </a:r>
            <a:r>
              <a:rPr lang="en-US" sz="1800" dirty="0"/>
              <a:t>/</a:t>
            </a:r>
            <a:r>
              <a:rPr lang="en-US" sz="1800" dirty="0" err="1"/>
              <a:t>jke.db</a:t>
            </a:r>
            <a:r>
              <a:rPr lang="en-US" sz="1800" dirty="0"/>
              <a:t>:${BUILD_NUMBER}</a:t>
            </a:r>
          </a:p>
        </p:txBody>
      </p:sp>
    </p:spTree>
    <p:extLst>
      <p:ext uri="{BB962C8B-B14F-4D97-AF65-F5344CB8AC3E}">
        <p14:creationId xmlns:p14="http://schemas.microsoft.com/office/powerpoint/2010/main" val="1667500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83" y="1327815"/>
            <a:ext cx="6191158" cy="3194721"/>
          </a:xfrm>
          <a:prstGeom prst="rect">
            <a:avLst/>
          </a:prstGeom>
        </p:spPr>
        <p:txBody>
          <a:bodyPr wrap="square">
            <a:spAutoFit/>
          </a:bodyPr>
          <a:lstStyle/>
          <a:p>
            <a:r>
              <a:rPr lang="en-US" sz="3360" dirty="0"/>
              <a:t>Docker is a lightweight container management engine software. </a:t>
            </a:r>
          </a:p>
          <a:p>
            <a:endParaRPr lang="en-US" sz="3360" dirty="0"/>
          </a:p>
          <a:p>
            <a:r>
              <a:rPr lang="en-US" sz="3360" dirty="0"/>
              <a:t>help users easily achieve distributed applications </a:t>
            </a:r>
          </a:p>
        </p:txBody>
      </p:sp>
      <p:sp>
        <p:nvSpPr>
          <p:cNvPr id="4" name="Rectangle 3">
            <a:extLst>
              <a:ext uri="{FF2B5EF4-FFF2-40B4-BE49-F238E27FC236}">
                <a16:creationId xmlns:a16="http://schemas.microsoft.com/office/drawing/2014/main" id="{F92041C9-3A24-4F51-BC5D-888BA68347CE}"/>
              </a:ext>
            </a:extLst>
          </p:cNvPr>
          <p:cNvSpPr/>
          <p:nvPr/>
        </p:nvSpPr>
        <p:spPr>
          <a:xfrm>
            <a:off x="205182" y="127552"/>
            <a:ext cx="2566728" cy="683264"/>
          </a:xfrm>
          <a:prstGeom prst="rect">
            <a:avLst/>
          </a:prstGeom>
        </p:spPr>
        <p:txBody>
          <a:bodyPr wrap="none">
            <a:spAutoFit/>
          </a:bodyPr>
          <a:lstStyle/>
          <a:p>
            <a:r>
              <a:rPr lang="en-US" altLang="zh-CN" sz="3840" b="1" dirty="0"/>
              <a:t>Docker Is:</a:t>
            </a:r>
            <a:endParaRPr lang="en-US" sz="3840" b="1" dirty="0"/>
          </a:p>
        </p:txBody>
      </p:sp>
      <p:pic>
        <p:nvPicPr>
          <p:cNvPr id="3" name="Picture 2">
            <a:extLst>
              <a:ext uri="{FF2B5EF4-FFF2-40B4-BE49-F238E27FC236}">
                <a16:creationId xmlns:a16="http://schemas.microsoft.com/office/drawing/2014/main" id="{3911A8C0-7B3F-40A1-BDBE-C5BE9711C7DE}"/>
              </a:ext>
            </a:extLst>
          </p:cNvPr>
          <p:cNvPicPr>
            <a:picLocks noChangeAspect="1"/>
          </p:cNvPicPr>
          <p:nvPr/>
        </p:nvPicPr>
        <p:blipFill>
          <a:blip r:embed="rId3"/>
          <a:stretch>
            <a:fillRect/>
          </a:stretch>
        </p:blipFill>
        <p:spPr>
          <a:xfrm>
            <a:off x="9287678" y="1311384"/>
            <a:ext cx="2139397" cy="5171389"/>
          </a:xfrm>
          <a:prstGeom prst="rect">
            <a:avLst/>
          </a:prstGeom>
        </p:spPr>
      </p:pic>
      <p:sp>
        <p:nvSpPr>
          <p:cNvPr id="9" name="Rectangle 8">
            <a:extLst>
              <a:ext uri="{FF2B5EF4-FFF2-40B4-BE49-F238E27FC236}">
                <a16:creationId xmlns:a16="http://schemas.microsoft.com/office/drawing/2014/main" id="{34310096-6A84-4622-B427-17BCF84156E3}"/>
              </a:ext>
            </a:extLst>
          </p:cNvPr>
          <p:cNvSpPr/>
          <p:nvPr/>
        </p:nvSpPr>
        <p:spPr>
          <a:xfrm>
            <a:off x="7740520" y="1545551"/>
            <a:ext cx="1279517" cy="683264"/>
          </a:xfrm>
          <a:prstGeom prst="rect">
            <a:avLst/>
          </a:prstGeom>
        </p:spPr>
        <p:txBody>
          <a:bodyPr wrap="none">
            <a:spAutoFit/>
          </a:bodyPr>
          <a:lstStyle/>
          <a:p>
            <a:r>
              <a:rPr lang="en-US" sz="3840" dirty="0"/>
              <a:t>Build</a:t>
            </a:r>
          </a:p>
        </p:txBody>
      </p:sp>
      <p:sp>
        <p:nvSpPr>
          <p:cNvPr id="10" name="Rectangle 9">
            <a:extLst>
              <a:ext uri="{FF2B5EF4-FFF2-40B4-BE49-F238E27FC236}">
                <a16:creationId xmlns:a16="http://schemas.microsoft.com/office/drawing/2014/main" id="{FBC56E71-D147-491A-AB27-99C7AE67C16A}"/>
              </a:ext>
            </a:extLst>
          </p:cNvPr>
          <p:cNvSpPr/>
          <p:nvPr/>
        </p:nvSpPr>
        <p:spPr>
          <a:xfrm>
            <a:off x="7740520" y="3406904"/>
            <a:ext cx="1170513" cy="683264"/>
          </a:xfrm>
          <a:prstGeom prst="rect">
            <a:avLst/>
          </a:prstGeom>
        </p:spPr>
        <p:txBody>
          <a:bodyPr wrap="none">
            <a:spAutoFit/>
          </a:bodyPr>
          <a:lstStyle/>
          <a:p>
            <a:r>
              <a:rPr lang="en-US" sz="3840" dirty="0"/>
              <a:t>Ship</a:t>
            </a:r>
          </a:p>
        </p:txBody>
      </p:sp>
      <p:sp>
        <p:nvSpPr>
          <p:cNvPr id="11" name="Rectangle 10">
            <a:extLst>
              <a:ext uri="{FF2B5EF4-FFF2-40B4-BE49-F238E27FC236}">
                <a16:creationId xmlns:a16="http://schemas.microsoft.com/office/drawing/2014/main" id="{F4B33FB0-E74E-4D60-A57E-92663159BD17}"/>
              </a:ext>
            </a:extLst>
          </p:cNvPr>
          <p:cNvSpPr/>
          <p:nvPr/>
        </p:nvSpPr>
        <p:spPr>
          <a:xfrm>
            <a:off x="7740520" y="5256504"/>
            <a:ext cx="1088760" cy="683264"/>
          </a:xfrm>
          <a:prstGeom prst="rect">
            <a:avLst/>
          </a:prstGeom>
        </p:spPr>
        <p:txBody>
          <a:bodyPr wrap="none">
            <a:spAutoFit/>
          </a:bodyPr>
          <a:lstStyle/>
          <a:p>
            <a:r>
              <a:rPr lang="en-US" sz="3840" dirty="0"/>
              <a:t>Run</a:t>
            </a:r>
          </a:p>
        </p:txBody>
      </p:sp>
    </p:spTree>
    <p:extLst>
      <p:ext uri="{BB962C8B-B14F-4D97-AF65-F5344CB8AC3E}">
        <p14:creationId xmlns:p14="http://schemas.microsoft.com/office/powerpoint/2010/main" val="1011195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F1D9-3727-4588-89BE-BDDC32CC9B01}"/>
              </a:ext>
            </a:extLst>
          </p:cNvPr>
          <p:cNvSpPr>
            <a:spLocks noGrp="1"/>
          </p:cNvSpPr>
          <p:nvPr>
            <p:ph type="title"/>
          </p:nvPr>
        </p:nvSpPr>
        <p:spPr/>
        <p:txBody>
          <a:bodyPr/>
          <a:lstStyle/>
          <a:p>
            <a:r>
              <a:rPr lang="en-US" dirty="0"/>
              <a:t>Jenkins deploy</a:t>
            </a:r>
            <a:endParaRPr lang="he-IL" dirty="0"/>
          </a:p>
        </p:txBody>
      </p:sp>
      <p:sp>
        <p:nvSpPr>
          <p:cNvPr id="3" name="Slide Number Placeholder 2">
            <a:extLst>
              <a:ext uri="{FF2B5EF4-FFF2-40B4-BE49-F238E27FC236}">
                <a16:creationId xmlns:a16="http://schemas.microsoft.com/office/drawing/2014/main" id="{D1EBDA0B-CA74-4076-A35C-97298D9BD316}"/>
              </a:ext>
            </a:extLst>
          </p:cNvPr>
          <p:cNvSpPr>
            <a:spLocks noGrp="1"/>
          </p:cNvSpPr>
          <p:nvPr>
            <p:ph type="sldNum" sz="quarter" idx="10"/>
          </p:nvPr>
        </p:nvSpPr>
        <p:spPr/>
        <p:txBody>
          <a:bodyPr/>
          <a:lstStyle/>
          <a:p>
            <a:pPr defTabSz="728758"/>
            <a:fld id="{E9549862-13E2-C34D-815E-8545BD36FC59}" type="slidenum">
              <a:rPr lang="en-US" smtClean="0">
                <a:solidFill>
                  <a:srgbClr val="6D7777"/>
                </a:solidFill>
              </a:rPr>
              <a:pPr defTabSz="728758"/>
              <a:t>40</a:t>
            </a:fld>
            <a:endParaRPr lang="en-US" dirty="0">
              <a:solidFill>
                <a:srgbClr val="6D7777"/>
              </a:solidFill>
            </a:endParaRPr>
          </a:p>
        </p:txBody>
      </p:sp>
      <p:sp>
        <p:nvSpPr>
          <p:cNvPr id="4" name="Content Placeholder 3">
            <a:extLst>
              <a:ext uri="{FF2B5EF4-FFF2-40B4-BE49-F238E27FC236}">
                <a16:creationId xmlns:a16="http://schemas.microsoft.com/office/drawing/2014/main" id="{86075374-7EAE-4FC6-B58B-81EFD766664F}"/>
              </a:ext>
            </a:extLst>
          </p:cNvPr>
          <p:cNvSpPr>
            <a:spLocks noGrp="1"/>
          </p:cNvSpPr>
          <p:nvPr>
            <p:ph sz="quarter" idx="11"/>
          </p:nvPr>
        </p:nvSpPr>
        <p:spPr/>
        <p:txBody>
          <a:bodyPr/>
          <a:lstStyle/>
          <a:p>
            <a:pPr marL="457200" indent="-457200">
              <a:buFont typeface="Arial" panose="020B0604020202020204" pitchFamily="34" charset="0"/>
              <a:buChar char="•"/>
            </a:pPr>
            <a:r>
              <a:rPr lang="en-US" dirty="0"/>
              <a:t>Using the *.</a:t>
            </a:r>
            <a:r>
              <a:rPr lang="en-US" dirty="0" err="1"/>
              <a:t>yaml</a:t>
            </a:r>
            <a:r>
              <a:rPr lang="en-US" dirty="0"/>
              <a:t> files you created, a </a:t>
            </a:r>
            <a:r>
              <a:rPr lang="en-US" dirty="0" err="1"/>
              <a:t>kubectl</a:t>
            </a:r>
            <a:r>
              <a:rPr lang="en-US" dirty="0"/>
              <a:t> command is issued.</a:t>
            </a:r>
          </a:p>
          <a:p>
            <a:pPr marL="457200" indent="-457200">
              <a:buFont typeface="Arial" panose="020B0604020202020204" pitchFamily="34" charset="0"/>
              <a:buChar char="•"/>
            </a:pPr>
            <a:r>
              <a:rPr lang="en-US" dirty="0"/>
              <a:t>Example</a:t>
            </a:r>
          </a:p>
          <a:p>
            <a:pPr marL="1092437" lvl="1" indent="-457200">
              <a:buFont typeface="Arial" panose="020B0604020202020204" pitchFamily="34" charset="0"/>
              <a:buChar char="•"/>
            </a:pPr>
            <a:r>
              <a:rPr lang="en-US" dirty="0" err="1"/>
              <a:t>kubectl</a:t>
            </a:r>
            <a:r>
              <a:rPr lang="en-US" dirty="0"/>
              <a:t> apply –f </a:t>
            </a:r>
            <a:r>
              <a:rPr lang="en-US" dirty="0" err="1"/>
              <a:t>blabla.yaml</a:t>
            </a:r>
            <a:endParaRPr lang="en-US" dirty="0"/>
          </a:p>
          <a:p>
            <a:pPr marL="1092437" lvl="1" indent="-457200">
              <a:buFont typeface="Arial" panose="020B0604020202020204" pitchFamily="34" charset="0"/>
              <a:buChar char="•"/>
            </a:pPr>
            <a:endParaRPr lang="en-US" dirty="0"/>
          </a:p>
        </p:txBody>
      </p:sp>
    </p:spTree>
    <p:extLst>
      <p:ext uri="{BB962C8B-B14F-4D97-AF65-F5344CB8AC3E}">
        <p14:creationId xmlns:p14="http://schemas.microsoft.com/office/powerpoint/2010/main" val="3100018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9549862-13E2-C34D-815E-8545BD36FC59}" type="slidenum">
              <a:rPr lang="en-US" smtClean="0">
                <a:solidFill>
                  <a:srgbClr val="6D7777"/>
                </a:solidFill>
              </a:rPr>
              <a:pPr/>
              <a:t>41</a:t>
            </a:fld>
            <a:endParaRPr lang="en-US" dirty="0">
              <a:solidFill>
                <a:srgbClr val="6D7777"/>
              </a:solidFill>
            </a:endParaRPr>
          </a:p>
        </p:txBody>
      </p:sp>
      <p:sp>
        <p:nvSpPr>
          <p:cNvPr id="3" name="Title 2"/>
          <p:cNvSpPr>
            <a:spLocks noGrp="1"/>
          </p:cNvSpPr>
          <p:nvPr>
            <p:ph type="ctrTitle"/>
          </p:nvPr>
        </p:nvSpPr>
        <p:spPr/>
        <p:txBody>
          <a:bodyPr/>
          <a:lstStyle/>
          <a:p>
            <a:r>
              <a:rPr lang="en-US" dirty="0"/>
              <a:t>TFS – deep dive</a:t>
            </a:r>
          </a:p>
        </p:txBody>
      </p:sp>
      <p:sp>
        <p:nvSpPr>
          <p:cNvPr id="4" name="Subtitle 3"/>
          <p:cNvSpPr>
            <a:spLocks noGrp="1"/>
          </p:cNvSpPr>
          <p:nvPr>
            <p:ph type="subTitle" idx="1"/>
          </p:nvPr>
        </p:nvSpPr>
        <p:spPr/>
        <p:txBody>
          <a:bodyPr/>
          <a:lstStyle/>
          <a:p>
            <a:endParaRPr lang="en-US" sz="2400" dirty="0"/>
          </a:p>
        </p:txBody>
      </p:sp>
    </p:spTree>
    <p:extLst>
      <p:ext uri="{BB962C8B-B14F-4D97-AF65-F5344CB8AC3E}">
        <p14:creationId xmlns:p14="http://schemas.microsoft.com/office/powerpoint/2010/main" val="2004201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621" y="184484"/>
            <a:ext cx="12070080" cy="795024"/>
          </a:xfrm>
        </p:spPr>
        <p:txBody>
          <a:bodyPr>
            <a:normAutofit/>
          </a:bodyPr>
          <a:lstStyle/>
          <a:p>
            <a:r>
              <a:rPr lang="en-US" b="1" dirty="0"/>
              <a:t>VM &amp; Docker</a:t>
            </a:r>
          </a:p>
        </p:txBody>
      </p:sp>
      <p:pic>
        <p:nvPicPr>
          <p:cNvPr id="1030" name="Picture 6" descr="https://s3.amazonaws.com/codementor_content/2015-Feb-week1/dockerc.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532246" y="3425629"/>
            <a:ext cx="5933455" cy="35960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B40CE21-DDEF-4CAA-9E6B-1EB15F50BF9B}"/>
              </a:ext>
            </a:extLst>
          </p:cNvPr>
          <p:cNvSpPr/>
          <p:nvPr/>
        </p:nvSpPr>
        <p:spPr>
          <a:xfrm>
            <a:off x="870967" y="1988653"/>
            <a:ext cx="12561570" cy="605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80" dirty="0"/>
          </a:p>
        </p:txBody>
      </p:sp>
      <p:pic>
        <p:nvPicPr>
          <p:cNvPr id="1026" name="Picture 2" descr="https://s3.amazonaws.com/codementor_content/2015-Feb-week1/vm.png"/>
          <p:cNvPicPr>
            <a:picLocks noGrp="1" noChangeAspect="1" noChangeArrowheads="1"/>
          </p:cNvPicPr>
          <p:nvPr>
            <p:ph idx="1"/>
          </p:nvPr>
        </p:nvPicPr>
        <p:blipFill>
          <a:blip r:embed="rId4">
            <a:extLst>
              <a:ext uri="{28A0092B-C50C-407E-A947-70E740481C1C}">
                <a14:useLocalDpi xmlns:a14="http://schemas.microsoft.com/office/drawing/2010/main"/>
              </a:ext>
            </a:extLst>
          </a:blip>
          <a:srcRect/>
          <a:stretch>
            <a:fillRect/>
          </a:stretch>
        </p:blipFill>
        <p:spPr bwMode="auto">
          <a:xfrm>
            <a:off x="534027" y="1714501"/>
            <a:ext cx="5622314" cy="53071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0A0CA7E-0000-46E2-9B3D-F5DA4417A648}"/>
              </a:ext>
            </a:extLst>
          </p:cNvPr>
          <p:cNvSpPr/>
          <p:nvPr/>
        </p:nvSpPr>
        <p:spPr>
          <a:xfrm>
            <a:off x="2137411" y="6012180"/>
            <a:ext cx="3840480" cy="89154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80" dirty="0"/>
          </a:p>
        </p:txBody>
      </p:sp>
      <p:sp>
        <p:nvSpPr>
          <p:cNvPr id="7" name="Rectangle 6">
            <a:extLst>
              <a:ext uri="{FF2B5EF4-FFF2-40B4-BE49-F238E27FC236}">
                <a16:creationId xmlns:a16="http://schemas.microsoft.com/office/drawing/2014/main" id="{DD6E5AAC-1D31-46C5-8493-195F6C865BAE}"/>
              </a:ext>
            </a:extLst>
          </p:cNvPr>
          <p:cNvSpPr/>
          <p:nvPr/>
        </p:nvSpPr>
        <p:spPr>
          <a:xfrm>
            <a:off x="8625222" y="6012180"/>
            <a:ext cx="3730609" cy="8001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80" dirty="0"/>
          </a:p>
        </p:txBody>
      </p:sp>
      <p:sp>
        <p:nvSpPr>
          <p:cNvPr id="8" name="Rectangle 7">
            <a:extLst>
              <a:ext uri="{FF2B5EF4-FFF2-40B4-BE49-F238E27FC236}">
                <a16:creationId xmlns:a16="http://schemas.microsoft.com/office/drawing/2014/main" id="{B786240E-5018-4491-AAC6-6A9263F24EF4}"/>
              </a:ext>
            </a:extLst>
          </p:cNvPr>
          <p:cNvSpPr/>
          <p:nvPr/>
        </p:nvSpPr>
        <p:spPr>
          <a:xfrm>
            <a:off x="2160271" y="5440679"/>
            <a:ext cx="3817620" cy="4535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80" dirty="0"/>
          </a:p>
        </p:txBody>
      </p:sp>
      <p:sp>
        <p:nvSpPr>
          <p:cNvPr id="9" name="Rectangle 8">
            <a:extLst>
              <a:ext uri="{FF2B5EF4-FFF2-40B4-BE49-F238E27FC236}">
                <a16:creationId xmlns:a16="http://schemas.microsoft.com/office/drawing/2014/main" id="{4232550E-278B-4206-ADE0-E380C8351EA6}"/>
              </a:ext>
            </a:extLst>
          </p:cNvPr>
          <p:cNvSpPr/>
          <p:nvPr/>
        </p:nvSpPr>
        <p:spPr>
          <a:xfrm>
            <a:off x="8648082" y="5463538"/>
            <a:ext cx="3707749" cy="4535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80" dirty="0"/>
          </a:p>
        </p:txBody>
      </p:sp>
      <p:sp>
        <p:nvSpPr>
          <p:cNvPr id="10" name="Rectangle 9">
            <a:extLst>
              <a:ext uri="{FF2B5EF4-FFF2-40B4-BE49-F238E27FC236}">
                <a16:creationId xmlns:a16="http://schemas.microsoft.com/office/drawing/2014/main" id="{F6D551D5-EF7C-4927-97E7-86171EDF1B4C}"/>
              </a:ext>
            </a:extLst>
          </p:cNvPr>
          <p:cNvSpPr/>
          <p:nvPr/>
        </p:nvSpPr>
        <p:spPr>
          <a:xfrm>
            <a:off x="2160271" y="4892123"/>
            <a:ext cx="3817620" cy="4535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80" dirty="0"/>
          </a:p>
        </p:txBody>
      </p:sp>
      <p:sp>
        <p:nvSpPr>
          <p:cNvPr id="11" name="Rectangle 10">
            <a:extLst>
              <a:ext uri="{FF2B5EF4-FFF2-40B4-BE49-F238E27FC236}">
                <a16:creationId xmlns:a16="http://schemas.microsoft.com/office/drawing/2014/main" id="{1774C996-6AA3-4161-BBEF-6C49B6380084}"/>
              </a:ext>
            </a:extLst>
          </p:cNvPr>
          <p:cNvSpPr/>
          <p:nvPr/>
        </p:nvSpPr>
        <p:spPr>
          <a:xfrm>
            <a:off x="8648082" y="4903552"/>
            <a:ext cx="3707749" cy="4535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480" dirty="0"/>
          </a:p>
        </p:txBody>
      </p:sp>
    </p:spTree>
    <p:extLst>
      <p:ext uri="{BB962C8B-B14F-4D97-AF65-F5344CB8AC3E}">
        <p14:creationId xmlns:p14="http://schemas.microsoft.com/office/powerpoint/2010/main" val="201735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8"/>
                                        </p:tgtEl>
                                        <p:attrNameLst>
                                          <p:attrName>style.visibility</p:attrName>
                                        </p:attrNameLst>
                                      </p:cBhvr>
                                      <p:to>
                                        <p:strVal val="hidden"/>
                                      </p:to>
                                    </p:set>
                                  </p:childTnLst>
                                </p:cTn>
                              </p:par>
                              <p:par>
                                <p:cTn id="18" presetID="1" presetClass="exit" presetSubtype="0" fill="hold" grpId="1" nodeType="withEffect">
                                  <p:stCondLst>
                                    <p:cond delay="0"/>
                                  </p:stCondLst>
                                  <p:childTnLst>
                                    <p:set>
                                      <p:cBhvr>
                                        <p:cTn id="19" dur="1" fill="hold">
                                          <p:stCondLst>
                                            <p:cond delay="0"/>
                                          </p:stCondLst>
                                        </p:cTn>
                                        <p:tgtEl>
                                          <p:spTgt spid="9"/>
                                        </p:tgtEl>
                                        <p:attrNameLst>
                                          <p:attrName>style.visibility</p:attrName>
                                        </p:attrNameLst>
                                      </p:cBhvr>
                                      <p:to>
                                        <p:strVal val="hidden"/>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0"/>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8" grpId="1" animBg="1"/>
      <p:bldP spid="9" grpId="0" animBg="1"/>
      <p:bldP spid="9" grpId="1" animBg="1"/>
      <p:bldP spid="10" grpId="0" animBg="1"/>
      <p:bldP spid="10" grpId="1" animBg="1"/>
      <p:bldP spid="11" grpId="0" animBg="1"/>
      <p:bldP spid="1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189"/>
            <a:ext cx="14127480" cy="779144"/>
          </a:xfrm>
        </p:spPr>
        <p:txBody>
          <a:bodyPr vert="horz" lIns="0" tIns="45576" rIns="91152" bIns="0" rtlCol="0" anchor="b" anchorCtr="0">
            <a:normAutofit/>
          </a:bodyPr>
          <a:lstStyle/>
          <a:p>
            <a:r>
              <a:rPr lang="en-US" altLang="ja-JP" b="1" dirty="0"/>
              <a:t>Docker components</a:t>
            </a:r>
            <a:endParaRPr lang="ja-JP" altLang="en-US" b="1" dirty="0"/>
          </a:p>
        </p:txBody>
      </p:sp>
      <p:sp>
        <p:nvSpPr>
          <p:cNvPr id="10" name="Content Placeholder 2"/>
          <p:cNvSpPr txBox="1">
            <a:spLocks/>
          </p:cNvSpPr>
          <p:nvPr/>
        </p:nvSpPr>
        <p:spPr>
          <a:xfrm>
            <a:off x="4034567" y="1114393"/>
            <a:ext cx="10381202" cy="6081190"/>
          </a:xfrm>
          <a:prstGeom prst="rect">
            <a:avLst/>
          </a:prstGeom>
          <a:ln w="12700">
            <a:miter lim="400000"/>
          </a:ln>
          <a:extLst>
            <a:ext uri="{C572A759-6A51-4108-AA02-DFA0A04FC94B}">
              <ma14:wrappingTextBoxFlag xmlns:ma14="http://schemas.microsoft.com/office/mac/drawingml/2011/main" xmlns="" val="1"/>
            </a:ext>
          </a:extLst>
        </p:spPr>
        <p:txBody>
          <a:bodyPr lIns="60960" tIns="60960" rIns="60960" bIns="60960" rtlCol="0" anchor="ctr">
            <a:noAutofit/>
          </a:bodyPr>
          <a:lstStyle>
            <a:lvl1pPr marL="39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1pPr>
            <a:lvl2pPr marL="102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2pPr>
            <a:lvl3pPr marL="166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3pPr>
            <a:lvl4pPr marL="229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4pPr>
            <a:lvl5pPr marL="293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5pPr>
            <a:lvl6pPr marL="356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6pPr>
            <a:lvl7pPr marL="420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7pPr>
            <a:lvl8pPr marL="483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8pPr>
            <a:lvl9pPr marL="547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9pPr>
          </a:lstStyle>
          <a:p>
            <a:pPr marL="0" indent="0">
              <a:spcBef>
                <a:spcPts val="0"/>
              </a:spcBef>
              <a:buNone/>
              <a:defRPr/>
            </a:pPr>
            <a:r>
              <a:rPr lang="en-US" altLang="ja-JP" sz="2400" b="1" kern="0" dirty="0">
                <a:solidFill>
                  <a:srgbClr val="7030A0"/>
                </a:solidFill>
                <a:latin typeface="+mn-ea"/>
                <a:cs typeface="Helvetica Light"/>
              </a:rPr>
              <a:t>Image</a:t>
            </a:r>
            <a:r>
              <a:rPr lang="en-US" altLang="ja-JP" sz="2400" b="1" kern="0" dirty="0">
                <a:solidFill>
                  <a:srgbClr val="000066"/>
                </a:solidFill>
                <a:latin typeface="+mn-ea"/>
                <a:cs typeface="Helvetica Light"/>
              </a:rPr>
              <a:t> </a:t>
            </a:r>
          </a:p>
          <a:p>
            <a:pPr marL="0" indent="0">
              <a:spcBef>
                <a:spcPts val="0"/>
              </a:spcBef>
              <a:buNone/>
              <a:defRPr/>
            </a:pPr>
            <a:r>
              <a:rPr lang="en-US" altLang="ja-JP" sz="2400" b="1" kern="0" dirty="0">
                <a:solidFill>
                  <a:srgbClr val="000066"/>
                </a:solidFill>
                <a:latin typeface="+mn-ea"/>
                <a:cs typeface="Helvetica Light"/>
              </a:rPr>
              <a:t>Template to use for creating containers. Snapshot of Read-Only stored in Docker Hub</a:t>
            </a:r>
            <a:r>
              <a:rPr lang="ja-JP" altLang="en-US" sz="2400" kern="0" dirty="0">
                <a:latin typeface="+mn-ea"/>
                <a:cs typeface="Helvetica Light"/>
              </a:rPr>
              <a:t>。</a:t>
            </a:r>
            <a:endParaRPr lang="en-US" sz="2400" kern="0" dirty="0">
              <a:latin typeface="+mn-ea"/>
              <a:cs typeface="Helvetica Light"/>
            </a:endParaRPr>
          </a:p>
          <a:p>
            <a:pPr indent="-609607">
              <a:spcBef>
                <a:spcPts val="0"/>
              </a:spcBef>
              <a:buFont typeface="Arial"/>
              <a:buChar char="•"/>
              <a:defRPr/>
            </a:pPr>
            <a:endParaRPr lang="en-US" sz="2400" b="1" kern="0" dirty="0">
              <a:latin typeface="Helvetica Light"/>
              <a:ea typeface="Helvetica Light"/>
              <a:cs typeface="Helvetica Light"/>
            </a:endParaRPr>
          </a:p>
          <a:p>
            <a:pPr marL="0" indent="0">
              <a:spcBef>
                <a:spcPts val="0"/>
              </a:spcBef>
              <a:buNone/>
              <a:defRPr/>
            </a:pPr>
            <a:r>
              <a:rPr lang="en-US" altLang="ja-JP" sz="2400" b="1" kern="0" dirty="0">
                <a:solidFill>
                  <a:srgbClr val="7030A0"/>
                </a:solidFill>
                <a:latin typeface="+mn-ea"/>
                <a:cs typeface="Helvetica Light"/>
              </a:rPr>
              <a:t>Container</a:t>
            </a:r>
          </a:p>
          <a:p>
            <a:pPr marL="0" indent="0">
              <a:spcBef>
                <a:spcPts val="0"/>
              </a:spcBef>
              <a:buNone/>
              <a:defRPr/>
            </a:pPr>
            <a:r>
              <a:rPr lang="en-US" altLang="ja-JP" sz="2400" b="1" kern="0" dirty="0">
                <a:solidFill>
                  <a:srgbClr val="000066"/>
                </a:solidFill>
                <a:latin typeface="+mn-ea"/>
                <a:cs typeface="Helvetica Light"/>
              </a:rPr>
              <a:t>Basic unit on which application service runs</a:t>
            </a:r>
            <a:r>
              <a:rPr lang="ja-JP" altLang="en-US" sz="2400" kern="0" dirty="0">
                <a:latin typeface="+mn-ea"/>
                <a:cs typeface="Helvetica Light"/>
              </a:rPr>
              <a:t>。</a:t>
            </a:r>
            <a:endParaRPr lang="en-US" altLang="ja-JP" sz="2400" kern="0" dirty="0">
              <a:latin typeface="+mn-ea"/>
              <a:cs typeface="Helvetica Light"/>
            </a:endParaRPr>
          </a:p>
          <a:p>
            <a:pPr indent="-609607">
              <a:spcBef>
                <a:spcPts val="0"/>
              </a:spcBef>
              <a:buFont typeface="Arial"/>
              <a:buChar char="•"/>
              <a:defRPr/>
            </a:pPr>
            <a:endParaRPr lang="en-US" sz="2400" b="1" kern="0" dirty="0">
              <a:latin typeface="+mn-ea"/>
              <a:cs typeface="Helvetica Light"/>
            </a:endParaRPr>
          </a:p>
          <a:p>
            <a:pPr marL="0" indent="0">
              <a:spcBef>
                <a:spcPts val="0"/>
              </a:spcBef>
              <a:buNone/>
              <a:defRPr/>
            </a:pPr>
            <a:r>
              <a:rPr lang="en-US" sz="2400" b="1" kern="0" dirty="0">
                <a:solidFill>
                  <a:srgbClr val="7030A0"/>
                </a:solidFill>
                <a:latin typeface="MS PGothic" panose="020B0600070205080204" pitchFamily="34" charset="-128"/>
                <a:ea typeface="MS PGothic" panose="020B0600070205080204" pitchFamily="34" charset="-128"/>
              </a:rPr>
              <a:t>Docker Hub</a:t>
            </a:r>
          </a:p>
          <a:p>
            <a:pPr marL="0" indent="0">
              <a:spcBef>
                <a:spcPts val="0"/>
              </a:spcBef>
              <a:buNone/>
              <a:defRPr/>
            </a:pPr>
            <a:r>
              <a:rPr lang="en-US" sz="2400" b="1" kern="0" dirty="0">
                <a:solidFill>
                  <a:srgbClr val="000066"/>
                </a:solidFill>
                <a:latin typeface="MS PGothic" panose="020B0600070205080204" pitchFamily="34" charset="-128"/>
                <a:ea typeface="MS PGothic" panose="020B0600070205080204" pitchFamily="34" charset="-128"/>
              </a:rPr>
              <a:t>Store, distribute and share images of containers.</a:t>
            </a:r>
          </a:p>
          <a:p>
            <a:pPr marL="0" indent="0">
              <a:spcBef>
                <a:spcPts val="0"/>
              </a:spcBef>
              <a:buNone/>
              <a:defRPr/>
            </a:pPr>
            <a:r>
              <a:rPr lang="en-US" sz="2400" b="1" kern="0" dirty="0">
                <a:solidFill>
                  <a:srgbClr val="000066"/>
                </a:solidFill>
                <a:latin typeface="MS PGothic" panose="020B0600070205080204" pitchFamily="34" charset="-128"/>
                <a:ea typeface="MS PGothic" panose="020B0600070205080204" pitchFamily="34" charset="-128"/>
              </a:rPr>
              <a:t>Establish and use in SaaS or enterprise.</a:t>
            </a:r>
          </a:p>
          <a:p>
            <a:pPr marL="0" indent="0">
              <a:spcBef>
                <a:spcPts val="0"/>
              </a:spcBef>
              <a:buNone/>
              <a:defRPr/>
            </a:pPr>
            <a:endParaRPr lang="en-US" sz="2400" b="1" kern="0" dirty="0">
              <a:latin typeface="Helvetica Light"/>
              <a:ea typeface="Helvetica Light"/>
              <a:cs typeface="Helvetica Light"/>
            </a:endParaRPr>
          </a:p>
          <a:p>
            <a:pPr marL="0" indent="0">
              <a:spcBef>
                <a:spcPts val="0"/>
              </a:spcBef>
              <a:buNone/>
              <a:defRPr/>
            </a:pPr>
            <a:r>
              <a:rPr lang="en-US" sz="2400" b="1" kern="0" dirty="0">
                <a:solidFill>
                  <a:srgbClr val="7030A0"/>
                </a:solidFill>
                <a:latin typeface="MS PGothic" panose="020B0600070205080204" pitchFamily="34" charset="-128"/>
                <a:ea typeface="MS PGothic" panose="020B0600070205080204" pitchFamily="34" charset="-128"/>
              </a:rPr>
              <a:t>Docker Repository</a:t>
            </a:r>
          </a:p>
          <a:p>
            <a:pPr marL="0" indent="0">
              <a:spcBef>
                <a:spcPts val="0"/>
              </a:spcBef>
              <a:buNone/>
              <a:defRPr/>
            </a:pPr>
            <a:r>
              <a:rPr lang="en-US" sz="2400" b="1" kern="0" dirty="0">
                <a:solidFill>
                  <a:srgbClr val="000066"/>
                </a:solidFill>
                <a:latin typeface="MS PGothic" panose="020B0600070205080204" pitchFamily="34" charset="-128"/>
                <a:ea typeface="MS PGothic" panose="020B0600070205080204" pitchFamily="34" charset="-128"/>
              </a:rPr>
              <a:t>Pulling an image from Docker Trusted Registry is the same as pulling an image from Docker Hub or any other registry. Since DTR is secure by default, you always need to authenticate before pulling images.</a:t>
            </a:r>
            <a:r>
              <a:rPr lang="ja-JP" altLang="en-US" sz="2400" kern="0" dirty="0">
                <a:latin typeface="+mn-ea"/>
                <a:cs typeface="Helvetica Light"/>
              </a:rPr>
              <a:t>。</a:t>
            </a:r>
            <a:endParaRPr lang="en-US" sz="2400" kern="0" dirty="0">
              <a:latin typeface="+mn-ea"/>
              <a:cs typeface="Helvetica Light"/>
            </a:endParaRPr>
          </a:p>
        </p:txBody>
      </p:sp>
      <p:pic>
        <p:nvPicPr>
          <p:cNvPr id="11" name="Picture 17"/>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1378574" y="1658906"/>
            <a:ext cx="1093456" cy="8494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8"/>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1142704" y="2919736"/>
            <a:ext cx="1640333" cy="9093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図 4"/>
          <p:cNvPicPr>
            <a:picLocks noChangeAspect="1"/>
          </p:cNvPicPr>
          <p:nvPr/>
        </p:nvPicPr>
        <p:blipFill>
          <a:blip r:embed="rId5"/>
          <a:stretch>
            <a:fillRect/>
          </a:stretch>
        </p:blipFill>
        <p:spPr>
          <a:xfrm>
            <a:off x="636343" y="4111490"/>
            <a:ext cx="2653054" cy="1272540"/>
          </a:xfrm>
          <a:prstGeom prst="rect">
            <a:avLst/>
          </a:prstGeom>
        </p:spPr>
      </p:pic>
      <p:pic>
        <p:nvPicPr>
          <p:cNvPr id="14338" name="Picture 2" descr="Image result for docker repository">
            <a:extLst>
              <a:ext uri="{FF2B5EF4-FFF2-40B4-BE49-F238E27FC236}">
                <a16:creationId xmlns:a16="http://schemas.microsoft.com/office/drawing/2014/main" id="{31448F91-AEDC-4C63-AD5A-E96635E2E726}"/>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636344" y="5814151"/>
            <a:ext cx="2863280" cy="1195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013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4034567" y="1487614"/>
            <a:ext cx="10381202" cy="1585579"/>
          </a:xfrm>
          <a:prstGeom prst="rect">
            <a:avLst/>
          </a:prstGeom>
          <a:ln w="12700">
            <a:miter lim="400000"/>
          </a:ln>
          <a:extLst>
            <a:ext uri="{C572A759-6A51-4108-AA02-DFA0A04FC94B}">
              <ma14:wrappingTextBoxFlag xmlns:ma14="http://schemas.microsoft.com/office/mac/drawingml/2011/main" xmlns="" val="1"/>
            </a:ext>
          </a:extLst>
        </p:spPr>
        <p:txBody>
          <a:bodyPr lIns="60960" tIns="60960" rIns="60960" bIns="60960" rtlCol="0" anchor="ctr">
            <a:noAutofit/>
          </a:bodyPr>
          <a:lstStyle>
            <a:lvl1pPr marL="39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1pPr>
            <a:lvl2pPr marL="102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2pPr>
            <a:lvl3pPr marL="166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3pPr>
            <a:lvl4pPr marL="229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4pPr>
            <a:lvl5pPr marL="293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5pPr>
            <a:lvl6pPr marL="356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6pPr>
            <a:lvl7pPr marL="420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7pPr>
            <a:lvl8pPr marL="483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8pPr>
            <a:lvl9pPr marL="547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9pPr>
          </a:lstStyle>
          <a:p>
            <a:pPr marL="0" indent="0">
              <a:spcBef>
                <a:spcPts val="0"/>
              </a:spcBef>
              <a:buNone/>
              <a:defRPr/>
            </a:pPr>
            <a:endParaRPr lang="en-US" sz="2400" b="1" kern="0" dirty="0">
              <a:latin typeface="Helvetica Light"/>
              <a:ea typeface="Helvetica Light"/>
              <a:cs typeface="Helvetica Light"/>
            </a:endParaRPr>
          </a:p>
          <a:p>
            <a:pPr marL="0" indent="0">
              <a:spcBef>
                <a:spcPts val="0"/>
              </a:spcBef>
              <a:buNone/>
              <a:defRPr/>
            </a:pPr>
            <a:r>
              <a:rPr lang="en-US" sz="2400" b="1" kern="0" dirty="0">
                <a:solidFill>
                  <a:srgbClr val="7030A0"/>
                </a:solidFill>
                <a:latin typeface="MS PGothic" panose="020B0600070205080204" pitchFamily="34" charset="-128"/>
                <a:ea typeface="MS PGothic" panose="020B0600070205080204" pitchFamily="34" charset="-128"/>
              </a:rPr>
              <a:t>Docker Engine</a:t>
            </a:r>
          </a:p>
          <a:p>
            <a:pPr marL="0" indent="0">
              <a:spcBef>
                <a:spcPts val="0"/>
              </a:spcBef>
              <a:buNone/>
              <a:defRPr/>
            </a:pPr>
            <a:r>
              <a:rPr lang="en-US" sz="2400" b="1" kern="0" dirty="0">
                <a:solidFill>
                  <a:srgbClr val="000066"/>
                </a:solidFill>
                <a:latin typeface="MS PGothic" panose="020B0600070205080204" pitchFamily="34" charset="-128"/>
                <a:ea typeface="MS PGothic" panose="020B0600070205080204" pitchFamily="34" charset="-128"/>
              </a:rPr>
              <a:t>A program for creating containers and running them.</a:t>
            </a:r>
          </a:p>
          <a:p>
            <a:pPr marL="0" indent="0">
              <a:spcBef>
                <a:spcPts val="0"/>
              </a:spcBef>
              <a:buNone/>
              <a:defRPr/>
            </a:pPr>
            <a:r>
              <a:rPr lang="en-US" sz="2400" b="1" kern="0" dirty="0">
                <a:solidFill>
                  <a:srgbClr val="000066"/>
                </a:solidFill>
                <a:latin typeface="MS PGothic" panose="020B0600070205080204" pitchFamily="34" charset="-128"/>
                <a:ea typeface="MS PGothic" panose="020B0600070205080204" pitchFamily="34" charset="-128"/>
              </a:rPr>
              <a:t>Run on a physical server or virtual machine.</a:t>
            </a:r>
          </a:p>
          <a:p>
            <a:pPr marL="0" indent="0">
              <a:spcBef>
                <a:spcPts val="0"/>
              </a:spcBef>
              <a:buNone/>
              <a:defRPr/>
            </a:pPr>
            <a:r>
              <a:rPr lang="en-US" sz="2400" b="1" kern="0" dirty="0">
                <a:solidFill>
                  <a:srgbClr val="000066"/>
                </a:solidFill>
                <a:latin typeface="MS PGothic" panose="020B0600070205080204" pitchFamily="34" charset="-128"/>
                <a:ea typeface="MS PGothic" panose="020B0600070205080204" pitchFamily="34" charset="-128"/>
              </a:rPr>
              <a:t>User can operate with command</a:t>
            </a:r>
            <a:r>
              <a:rPr lang="ja-JP" altLang="en-US" sz="2400" kern="0" dirty="0">
                <a:latin typeface="+mn-ea"/>
                <a:cs typeface="Helvetica Light"/>
              </a:rPr>
              <a:t>。</a:t>
            </a:r>
            <a:endParaRPr lang="en-US" sz="2400" kern="0" dirty="0">
              <a:latin typeface="+mn-ea"/>
              <a:cs typeface="Helvetica Light"/>
            </a:endParaRPr>
          </a:p>
        </p:txBody>
      </p:sp>
      <p:pic>
        <p:nvPicPr>
          <p:cNvPr id="14" name="Picture 10"/>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782800" y="1918317"/>
            <a:ext cx="1773223" cy="724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itle 1">
            <a:extLst>
              <a:ext uri="{FF2B5EF4-FFF2-40B4-BE49-F238E27FC236}">
                <a16:creationId xmlns:a16="http://schemas.microsoft.com/office/drawing/2014/main" id="{2F4D41F3-0665-47ED-B020-7593271E51E2}"/>
              </a:ext>
            </a:extLst>
          </p:cNvPr>
          <p:cNvSpPr txBox="1">
            <a:spLocks/>
          </p:cNvSpPr>
          <p:nvPr/>
        </p:nvSpPr>
        <p:spPr>
          <a:xfrm>
            <a:off x="0" y="45189"/>
            <a:ext cx="14127480" cy="779144"/>
          </a:xfrm>
          <a:prstGeom prst="rect">
            <a:avLst/>
          </a:prstGeom>
        </p:spPr>
        <p:txBody>
          <a:bodyPr vert="horz" lIns="0" tIns="45576" rIns="91152" bIns="0" rtlCol="0" anchor="b" anchorCtr="0">
            <a:normAutofit/>
          </a:bodyPr>
          <a:lstStyle>
            <a:lvl1pPr defTabSz="728758">
              <a:lnSpc>
                <a:spcPct val="85000"/>
              </a:lnSpc>
              <a:spcBef>
                <a:spcPct val="0"/>
              </a:spcBef>
              <a:buNone/>
              <a:defRPr sz="4480" b="1" i="0">
                <a:solidFill>
                  <a:schemeClr val="accent4"/>
                </a:solidFill>
                <a:latin typeface="IBM Plex Sans Regular" charset="0"/>
                <a:ea typeface="+mj-ea"/>
                <a:cs typeface="+mj-cs"/>
              </a:defRPr>
            </a:lvl1pPr>
          </a:lstStyle>
          <a:p>
            <a:r>
              <a:rPr lang="en-US" altLang="ja-JP" dirty="0"/>
              <a:t>Docker components</a:t>
            </a:r>
            <a:endParaRPr lang="ja-JP" altLang="en-US" dirty="0"/>
          </a:p>
        </p:txBody>
      </p:sp>
    </p:spTree>
    <p:extLst>
      <p:ext uri="{BB962C8B-B14F-4D97-AF65-F5344CB8AC3E}">
        <p14:creationId xmlns:p14="http://schemas.microsoft.com/office/powerpoint/2010/main" val="44799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80010" y="40006"/>
            <a:ext cx="14127480" cy="779144"/>
          </a:xfrm>
        </p:spPr>
        <p:txBody>
          <a:bodyPr>
            <a:normAutofit/>
          </a:bodyPr>
          <a:lstStyle/>
          <a:p>
            <a:r>
              <a:rPr lang="en-US" b="1" dirty="0"/>
              <a:t>Layers of containers</a:t>
            </a:r>
          </a:p>
        </p:txBody>
      </p:sp>
      <p:sp>
        <p:nvSpPr>
          <p:cNvPr id="10" name="Content Placeholder 2"/>
          <p:cNvSpPr txBox="1">
            <a:spLocks/>
          </p:cNvSpPr>
          <p:nvPr/>
        </p:nvSpPr>
        <p:spPr>
          <a:xfrm>
            <a:off x="7822033" y="1594884"/>
            <a:ext cx="6101586" cy="3083503"/>
          </a:xfrm>
          <a:prstGeom prst="rect">
            <a:avLst/>
          </a:prstGeom>
          <a:ln w="12700">
            <a:miter lim="400000"/>
          </a:ln>
          <a:extLst>
            <a:ext uri="{C572A759-6A51-4108-AA02-DFA0A04FC94B}">
              <ma14:wrappingTextBoxFlag xmlns:ma14="http://schemas.microsoft.com/office/mac/drawingml/2011/main" xmlns="" val="1"/>
            </a:ext>
          </a:extLst>
        </p:spPr>
        <p:txBody>
          <a:bodyPr lIns="60960" tIns="60960" rIns="60960" bIns="60960" rtlCol="0" anchor="ctr">
            <a:noAutofit/>
          </a:bodyPr>
          <a:lstStyle>
            <a:lvl1pPr marL="39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1pPr>
            <a:lvl2pPr marL="102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2pPr>
            <a:lvl3pPr marL="166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3pPr>
            <a:lvl4pPr marL="229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4pPr>
            <a:lvl5pPr marL="293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5pPr>
            <a:lvl6pPr marL="356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6pPr>
            <a:lvl7pPr marL="420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7pPr>
            <a:lvl8pPr marL="4835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8pPr>
            <a:lvl9pPr marL="5470769" marR="0" indent="-390769" algn="l" defTabSz="825500" latinLnBrk="0">
              <a:lnSpc>
                <a:spcPct val="100000"/>
              </a:lnSpc>
              <a:spcBef>
                <a:spcPts val="5200"/>
              </a:spcBef>
              <a:spcAft>
                <a:spcPts val="0"/>
              </a:spcAft>
              <a:buClrTx/>
              <a:buSzPct val="75000"/>
              <a:buFontTx/>
              <a:buChar char="•"/>
              <a:tabLst/>
              <a:defRPr sz="3200" b="0" i="0" u="none" strike="noStrike" cap="none" spc="0" baseline="0">
                <a:ln>
                  <a:noFill/>
                </a:ln>
                <a:solidFill>
                  <a:srgbClr val="152835"/>
                </a:solidFill>
                <a:uFillTx/>
                <a:latin typeface="+mn-lt"/>
                <a:ea typeface="+mn-ea"/>
                <a:cs typeface="+mn-cs"/>
                <a:sym typeface="Helvetica Light"/>
              </a:defRPr>
            </a:lvl9pPr>
          </a:lstStyle>
          <a:p>
            <a:pPr marL="0" indent="0">
              <a:spcBef>
                <a:spcPts val="0"/>
              </a:spcBef>
              <a:buNone/>
              <a:defRPr/>
            </a:pPr>
            <a:r>
              <a:rPr lang="en-US" altLang="ja-JP" sz="2400" b="1" kern="0" dirty="0">
                <a:solidFill>
                  <a:srgbClr val="000066"/>
                </a:solidFill>
                <a:latin typeface="+mn-ea"/>
                <a:cs typeface="Helvetica Light"/>
              </a:rPr>
              <a:t>Any RUN commands you specify in the </a:t>
            </a:r>
            <a:r>
              <a:rPr lang="en-US" altLang="ja-JP" sz="2400" b="1" kern="0" dirty="0" err="1">
                <a:solidFill>
                  <a:srgbClr val="000066"/>
                </a:solidFill>
                <a:latin typeface="+mn-ea"/>
                <a:cs typeface="Helvetica Light"/>
              </a:rPr>
              <a:t>Dockerfile</a:t>
            </a:r>
            <a:r>
              <a:rPr lang="en-US" altLang="ja-JP" sz="2400" b="1" kern="0" dirty="0">
                <a:solidFill>
                  <a:srgbClr val="000066"/>
                </a:solidFill>
                <a:latin typeface="+mn-ea"/>
                <a:cs typeface="Helvetica Light"/>
              </a:rPr>
              <a:t> creates a new layer for the container. In the end when you run your container, Docker combines these layers and runs your containers. Layering helps Docker to reduce duplication and increases the re-use. </a:t>
            </a:r>
            <a:endParaRPr lang="en-US" sz="2400" b="1" kern="0" dirty="0">
              <a:latin typeface="Helvetica Light"/>
              <a:ea typeface="Helvetica Light"/>
              <a:cs typeface="Helvetica Light"/>
            </a:endParaRPr>
          </a:p>
        </p:txBody>
      </p:sp>
      <p:pic>
        <p:nvPicPr>
          <p:cNvPr id="12290" name="Picture 2" descr="Image result for docker container">
            <a:extLst>
              <a:ext uri="{FF2B5EF4-FFF2-40B4-BE49-F238E27FC236}">
                <a16:creationId xmlns:a16="http://schemas.microsoft.com/office/drawing/2014/main" id="{C1757781-965F-427C-ABBA-AA93E66FDA26}"/>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23320" y="1594885"/>
            <a:ext cx="6928175" cy="5196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8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302F-31A2-4EE7-B45B-F484EB88D7E7}"/>
              </a:ext>
            </a:extLst>
          </p:cNvPr>
          <p:cNvSpPr txBox="1">
            <a:spLocks/>
          </p:cNvSpPr>
          <p:nvPr/>
        </p:nvSpPr>
        <p:spPr>
          <a:xfrm>
            <a:off x="0" y="187203"/>
            <a:ext cx="14127480" cy="779144"/>
          </a:xfrm>
          <a:prstGeom prst="rect">
            <a:avLst/>
          </a:prstGeom>
        </p:spPr>
        <p:txBody>
          <a:bodyPr vert="horz" lIns="0" tIns="45576" rIns="91152" bIns="0" rtlCol="0" anchor="b" anchorCtr="0">
            <a:normAutofit/>
          </a:bodyPr>
          <a:lstStyle>
            <a:lvl1pPr defTabSz="728758">
              <a:lnSpc>
                <a:spcPct val="85000"/>
              </a:lnSpc>
              <a:spcBef>
                <a:spcPct val="0"/>
              </a:spcBef>
              <a:buNone/>
              <a:defRPr sz="4480" b="1" i="0">
                <a:solidFill>
                  <a:schemeClr val="accent4"/>
                </a:solidFill>
                <a:latin typeface="IBM Plex Sans Regular" charset="0"/>
                <a:ea typeface="+mj-ea"/>
                <a:cs typeface="+mj-cs"/>
              </a:defRPr>
            </a:lvl1pPr>
          </a:lstStyle>
          <a:p>
            <a:r>
              <a:rPr lang="en-US" dirty="0"/>
              <a:t>The Docker Flow</a:t>
            </a:r>
          </a:p>
        </p:txBody>
      </p:sp>
      <p:sp>
        <p:nvSpPr>
          <p:cNvPr id="4" name="Arrow: Right 3">
            <a:extLst>
              <a:ext uri="{FF2B5EF4-FFF2-40B4-BE49-F238E27FC236}">
                <a16:creationId xmlns:a16="http://schemas.microsoft.com/office/drawing/2014/main" id="{62213FDB-1897-4260-B837-AE208AC07FAE}"/>
              </a:ext>
            </a:extLst>
          </p:cNvPr>
          <p:cNvSpPr/>
          <p:nvPr/>
        </p:nvSpPr>
        <p:spPr>
          <a:xfrm>
            <a:off x="3474721" y="1988262"/>
            <a:ext cx="3372128" cy="127793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b="1" dirty="0">
                <a:solidFill>
                  <a:srgbClr val="003763"/>
                </a:solidFill>
              </a:rPr>
              <a:t>docker run</a:t>
            </a:r>
            <a:endParaRPr lang="en-US" sz="2800" dirty="0">
              <a:solidFill>
                <a:srgbClr val="003763"/>
              </a:solidFill>
            </a:endParaRPr>
          </a:p>
        </p:txBody>
      </p:sp>
      <p:sp>
        <p:nvSpPr>
          <p:cNvPr id="5" name="Rectangle: Rounded Corners 4">
            <a:extLst>
              <a:ext uri="{FF2B5EF4-FFF2-40B4-BE49-F238E27FC236}">
                <a16:creationId xmlns:a16="http://schemas.microsoft.com/office/drawing/2014/main" id="{14F43D13-8BDA-4D88-B8A3-920F4F28EB98}"/>
              </a:ext>
            </a:extLst>
          </p:cNvPr>
          <p:cNvSpPr/>
          <p:nvPr/>
        </p:nvSpPr>
        <p:spPr>
          <a:xfrm>
            <a:off x="6846849" y="1824340"/>
            <a:ext cx="2582622" cy="1605775"/>
          </a:xfrm>
          <a:prstGeom prst="roundRect">
            <a:avLst/>
          </a:prstGeom>
          <a:solidFill>
            <a:schemeClr val="bg2">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b="1" dirty="0">
                <a:solidFill>
                  <a:schemeClr val="bg1"/>
                </a:solidFill>
              </a:rPr>
              <a:t>Running</a:t>
            </a:r>
          </a:p>
          <a:p>
            <a:pPr algn="ctr"/>
            <a:r>
              <a:rPr lang="en-US" sz="3600" b="1" dirty="0">
                <a:solidFill>
                  <a:schemeClr val="bg1"/>
                </a:solidFill>
              </a:rPr>
              <a:t>Container</a:t>
            </a:r>
          </a:p>
        </p:txBody>
      </p:sp>
      <p:grpSp>
        <p:nvGrpSpPr>
          <p:cNvPr id="9" name="Group 8">
            <a:extLst>
              <a:ext uri="{FF2B5EF4-FFF2-40B4-BE49-F238E27FC236}">
                <a16:creationId xmlns:a16="http://schemas.microsoft.com/office/drawing/2014/main" id="{00FB1BFE-FB58-47AA-9528-A48F230BAAF1}"/>
              </a:ext>
            </a:extLst>
          </p:cNvPr>
          <p:cNvGrpSpPr/>
          <p:nvPr/>
        </p:nvGrpSpPr>
        <p:grpSpPr>
          <a:xfrm>
            <a:off x="709219" y="1458580"/>
            <a:ext cx="2948382" cy="1971535"/>
            <a:chOff x="591015" y="1215483"/>
            <a:chExt cx="2456985" cy="1642946"/>
          </a:xfrm>
        </p:grpSpPr>
        <p:sp>
          <p:nvSpPr>
            <p:cNvPr id="3" name="Rectangle: Rounded Corners 2">
              <a:extLst>
                <a:ext uri="{FF2B5EF4-FFF2-40B4-BE49-F238E27FC236}">
                  <a16:creationId xmlns:a16="http://schemas.microsoft.com/office/drawing/2014/main" id="{577653FD-A86E-406A-B886-7FD68DEAB4E3}"/>
                </a:ext>
              </a:extLst>
            </p:cNvPr>
            <p:cNvSpPr/>
            <p:nvPr/>
          </p:nvSpPr>
          <p:spPr>
            <a:xfrm>
              <a:off x="591015" y="1215483"/>
              <a:ext cx="2152185" cy="1338146"/>
            </a:xfrm>
            <a:prstGeom prst="roundRect">
              <a:avLst/>
            </a:prstGeom>
            <a:solidFill>
              <a:schemeClr val="bg2">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b="1" dirty="0">
                  <a:solidFill>
                    <a:schemeClr val="bg1"/>
                  </a:solidFill>
                </a:rPr>
                <a:t>Image</a:t>
              </a:r>
            </a:p>
          </p:txBody>
        </p:sp>
        <p:sp>
          <p:nvSpPr>
            <p:cNvPr id="7" name="Rectangle: Rounded Corners 6">
              <a:extLst>
                <a:ext uri="{FF2B5EF4-FFF2-40B4-BE49-F238E27FC236}">
                  <a16:creationId xmlns:a16="http://schemas.microsoft.com/office/drawing/2014/main" id="{AAB61500-752D-4CD1-A457-59C1B56A4AEF}"/>
                </a:ext>
              </a:extLst>
            </p:cNvPr>
            <p:cNvSpPr/>
            <p:nvPr/>
          </p:nvSpPr>
          <p:spPr>
            <a:xfrm>
              <a:off x="743415" y="1367883"/>
              <a:ext cx="2152185" cy="1338146"/>
            </a:xfrm>
            <a:prstGeom prst="roundRect">
              <a:avLst/>
            </a:prstGeom>
            <a:solidFill>
              <a:schemeClr val="bg2">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b="1" dirty="0">
                  <a:solidFill>
                    <a:schemeClr val="bg1"/>
                  </a:solidFill>
                </a:rPr>
                <a:t>Image</a:t>
              </a:r>
            </a:p>
          </p:txBody>
        </p:sp>
        <p:sp>
          <p:nvSpPr>
            <p:cNvPr id="8" name="Rectangle: Rounded Corners 7">
              <a:extLst>
                <a:ext uri="{FF2B5EF4-FFF2-40B4-BE49-F238E27FC236}">
                  <a16:creationId xmlns:a16="http://schemas.microsoft.com/office/drawing/2014/main" id="{9595D593-E121-40C8-84E3-738F6F80C869}"/>
                </a:ext>
              </a:extLst>
            </p:cNvPr>
            <p:cNvSpPr/>
            <p:nvPr/>
          </p:nvSpPr>
          <p:spPr>
            <a:xfrm>
              <a:off x="895815" y="1520283"/>
              <a:ext cx="2152185" cy="1338146"/>
            </a:xfrm>
            <a:prstGeom prst="roundRect">
              <a:avLst/>
            </a:prstGeom>
            <a:solidFill>
              <a:schemeClr val="bg2">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b="1" dirty="0">
                  <a:solidFill>
                    <a:schemeClr val="bg1"/>
                  </a:solidFill>
                </a:rPr>
                <a:t>Image</a:t>
              </a:r>
            </a:p>
          </p:txBody>
        </p:sp>
      </p:grpSp>
      <p:pic>
        <p:nvPicPr>
          <p:cNvPr id="10" name="Picture 9">
            <a:extLst>
              <a:ext uri="{FF2B5EF4-FFF2-40B4-BE49-F238E27FC236}">
                <a16:creationId xmlns:a16="http://schemas.microsoft.com/office/drawing/2014/main" id="{C38086CB-B139-4988-A443-AC13E32AE072}"/>
              </a:ext>
            </a:extLst>
          </p:cNvPr>
          <p:cNvPicPr>
            <a:picLocks noChangeAspect="1"/>
          </p:cNvPicPr>
          <p:nvPr/>
        </p:nvPicPr>
        <p:blipFill>
          <a:blip r:embed="rId3"/>
          <a:stretch>
            <a:fillRect/>
          </a:stretch>
        </p:blipFill>
        <p:spPr>
          <a:xfrm>
            <a:off x="-200723" y="7413727"/>
            <a:ext cx="15134436" cy="976451"/>
          </a:xfrm>
          <a:prstGeom prst="rect">
            <a:avLst/>
          </a:prstGeom>
        </p:spPr>
      </p:pic>
      <p:sp>
        <p:nvSpPr>
          <p:cNvPr id="11" name="Flowchart: Magnetic Disk 10">
            <a:extLst>
              <a:ext uri="{FF2B5EF4-FFF2-40B4-BE49-F238E27FC236}">
                <a16:creationId xmlns:a16="http://schemas.microsoft.com/office/drawing/2014/main" id="{5F61050B-6AD4-4C48-9EA2-B84C95FB673D}"/>
              </a:ext>
            </a:extLst>
          </p:cNvPr>
          <p:cNvSpPr/>
          <p:nvPr/>
        </p:nvSpPr>
        <p:spPr>
          <a:xfrm>
            <a:off x="11503595" y="3536546"/>
            <a:ext cx="2328374" cy="1244476"/>
          </a:xfrm>
          <a:prstGeom prst="flowChartMagneticDisk">
            <a:avLst/>
          </a:prstGeom>
          <a:solidFill>
            <a:schemeClr val="bg2">
              <a:lumMod val="75000"/>
            </a:schemeClr>
          </a:solidFill>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r>
              <a:rPr lang="en-US" sz="3600" b="1" dirty="0">
                <a:solidFill>
                  <a:schemeClr val="bg1"/>
                </a:solidFill>
              </a:rPr>
              <a:t>Volumes</a:t>
            </a:r>
          </a:p>
        </p:txBody>
      </p:sp>
      <p:sp>
        <p:nvSpPr>
          <p:cNvPr id="12" name="Rectangle: Rounded Corners 11">
            <a:extLst>
              <a:ext uri="{FF2B5EF4-FFF2-40B4-BE49-F238E27FC236}">
                <a16:creationId xmlns:a16="http://schemas.microsoft.com/office/drawing/2014/main" id="{B6CC74A2-FC0C-4814-8945-1317F34038B2}"/>
              </a:ext>
            </a:extLst>
          </p:cNvPr>
          <p:cNvSpPr/>
          <p:nvPr/>
        </p:nvSpPr>
        <p:spPr>
          <a:xfrm>
            <a:off x="7029729" y="2007220"/>
            <a:ext cx="2582622" cy="1605775"/>
          </a:xfrm>
          <a:prstGeom prst="roundRect">
            <a:avLst/>
          </a:prstGeom>
          <a:solidFill>
            <a:schemeClr val="bg2">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b="1" dirty="0">
                <a:solidFill>
                  <a:schemeClr val="bg1"/>
                </a:solidFill>
              </a:rPr>
              <a:t>Running</a:t>
            </a:r>
          </a:p>
          <a:p>
            <a:pPr algn="ctr"/>
            <a:r>
              <a:rPr lang="en-US" sz="3600" b="1" dirty="0">
                <a:solidFill>
                  <a:schemeClr val="bg1"/>
                </a:solidFill>
              </a:rPr>
              <a:t>Container</a:t>
            </a:r>
          </a:p>
        </p:txBody>
      </p:sp>
      <p:sp>
        <p:nvSpPr>
          <p:cNvPr id="13" name="Rectangle: Rounded Corners 12">
            <a:extLst>
              <a:ext uri="{FF2B5EF4-FFF2-40B4-BE49-F238E27FC236}">
                <a16:creationId xmlns:a16="http://schemas.microsoft.com/office/drawing/2014/main" id="{8E70EEA2-0CB1-4030-9DA1-BC444EEA3C0F}"/>
              </a:ext>
            </a:extLst>
          </p:cNvPr>
          <p:cNvSpPr/>
          <p:nvPr/>
        </p:nvSpPr>
        <p:spPr>
          <a:xfrm>
            <a:off x="7212609" y="2190100"/>
            <a:ext cx="2582622" cy="1605775"/>
          </a:xfrm>
          <a:prstGeom prst="roundRect">
            <a:avLst/>
          </a:prstGeom>
          <a:solidFill>
            <a:schemeClr val="bg2">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600" b="1" dirty="0">
                <a:solidFill>
                  <a:schemeClr val="bg1"/>
                </a:solidFill>
              </a:rPr>
              <a:t>Running</a:t>
            </a:r>
          </a:p>
          <a:p>
            <a:pPr algn="ctr"/>
            <a:r>
              <a:rPr lang="en-US" sz="3600" b="1" dirty="0">
                <a:solidFill>
                  <a:schemeClr val="bg1"/>
                </a:solidFill>
              </a:rPr>
              <a:t>Container</a:t>
            </a:r>
          </a:p>
        </p:txBody>
      </p:sp>
      <p:sp>
        <p:nvSpPr>
          <p:cNvPr id="15" name="TextBox 14">
            <a:extLst>
              <a:ext uri="{FF2B5EF4-FFF2-40B4-BE49-F238E27FC236}">
                <a16:creationId xmlns:a16="http://schemas.microsoft.com/office/drawing/2014/main" id="{F29F28BF-F597-444E-8C2E-6CA693202099}"/>
              </a:ext>
            </a:extLst>
          </p:cNvPr>
          <p:cNvSpPr txBox="1"/>
          <p:nvPr/>
        </p:nvSpPr>
        <p:spPr>
          <a:xfrm>
            <a:off x="140502" y="4441404"/>
            <a:ext cx="13481827" cy="2086725"/>
          </a:xfrm>
          <a:prstGeom prst="rect">
            <a:avLst/>
          </a:prstGeom>
          <a:noFill/>
        </p:spPr>
        <p:txBody>
          <a:bodyPr wrap="square" rtlCol="0">
            <a:spAutoFit/>
          </a:bodyPr>
          <a:lstStyle/>
          <a:p>
            <a:r>
              <a:rPr lang="en-US" sz="4320" dirty="0">
                <a:solidFill>
                  <a:srgbClr val="003763"/>
                </a:solidFill>
              </a:rPr>
              <a:t>Virtual “discs” to store and share data</a:t>
            </a:r>
          </a:p>
          <a:p>
            <a:pPr marL="685800" indent="-685800">
              <a:buFont typeface="Arial" panose="020B0604020202020204" pitchFamily="34" charset="0"/>
              <a:buChar char="•"/>
            </a:pPr>
            <a:r>
              <a:rPr lang="en-US" sz="4320" dirty="0">
                <a:solidFill>
                  <a:srgbClr val="003763"/>
                </a:solidFill>
              </a:rPr>
              <a:t>Persistence (host)</a:t>
            </a:r>
          </a:p>
          <a:p>
            <a:pPr marL="685800" indent="-685800">
              <a:buFont typeface="Arial" panose="020B0604020202020204" pitchFamily="34" charset="0"/>
              <a:buChar char="•"/>
            </a:pPr>
            <a:r>
              <a:rPr lang="en-US" sz="4320" dirty="0">
                <a:solidFill>
                  <a:srgbClr val="003763"/>
                </a:solidFill>
              </a:rPr>
              <a:t>Ephemeral (exist as long as the container use it)</a:t>
            </a:r>
          </a:p>
        </p:txBody>
      </p:sp>
      <p:sp>
        <p:nvSpPr>
          <p:cNvPr id="16" name="Arrow: Left-Up 15">
            <a:extLst>
              <a:ext uri="{FF2B5EF4-FFF2-40B4-BE49-F238E27FC236}">
                <a16:creationId xmlns:a16="http://schemas.microsoft.com/office/drawing/2014/main" id="{498AD8B7-AE09-4AC1-AE4C-D437FD6F8DDD}"/>
              </a:ext>
            </a:extLst>
          </p:cNvPr>
          <p:cNvSpPr/>
          <p:nvPr/>
        </p:nvSpPr>
        <p:spPr>
          <a:xfrm rot="16200000">
            <a:off x="10774310" y="1379897"/>
            <a:ext cx="1173108" cy="3131267"/>
          </a:xfrm>
          <a:prstGeom prst="leftUpArrow">
            <a:avLst/>
          </a:prstGeom>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prstTxWarp prst="textNoShape">
              <a:avLst/>
            </a:prstTxWarp>
            <a:noAutofit/>
          </a:bodyPr>
          <a:lstStyle/>
          <a:p>
            <a:pPr algn="ctr"/>
            <a:endParaRPr lang="en-US" sz="2800" b="1">
              <a:solidFill>
                <a:schemeClr val="bg1"/>
              </a:solidFill>
            </a:endParaRPr>
          </a:p>
        </p:txBody>
      </p:sp>
    </p:spTree>
    <p:extLst>
      <p:ext uri="{BB962C8B-B14F-4D97-AF65-F5344CB8AC3E}">
        <p14:creationId xmlns:p14="http://schemas.microsoft.com/office/powerpoint/2010/main" val="3450031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IBM Cloud private theme">
  <a:themeElements>
    <a:clrScheme name="Custom 15">
      <a:dk1>
        <a:srgbClr val="6D7777"/>
      </a:dk1>
      <a:lt1>
        <a:srgbClr val="FFFFFF"/>
      </a:lt1>
      <a:dk2>
        <a:srgbClr val="5596E6"/>
      </a:dk2>
      <a:lt2>
        <a:srgbClr val="959F9F"/>
      </a:lt2>
      <a:accent1>
        <a:srgbClr val="C8D2D2"/>
      </a:accent1>
      <a:accent2>
        <a:srgbClr val="DFE9E9"/>
      </a:accent2>
      <a:accent3>
        <a:srgbClr val="1D3649"/>
      </a:accent3>
      <a:accent4>
        <a:srgbClr val="325C80"/>
      </a:accent4>
      <a:accent5>
        <a:srgbClr val="5596E6"/>
      </a:accent5>
      <a:accent6>
        <a:srgbClr val="7CC7FF"/>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BM Cloud private for BNSF 07262017 v3" id="{C5118238-B9FE-5741-8027-E8DDAE0EA528}" vid="{00093513-9853-F449-9A93-A72938BD1B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83604</TotalTime>
  <Words>2159</Words>
  <Application>Microsoft Office PowerPoint</Application>
  <PresentationFormat>Custom</PresentationFormat>
  <Paragraphs>570</Paragraphs>
  <Slides>41</Slides>
  <Notes>14</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41</vt:i4>
      </vt:variant>
    </vt:vector>
  </HeadingPairs>
  <TitlesOfParts>
    <vt:vector size="57" baseType="lpstr">
      <vt:lpstr>ＭＳ Ｐゴシック</vt:lpstr>
      <vt:lpstr>ＭＳ Ｐゴシック</vt:lpstr>
      <vt:lpstr>黑体</vt:lpstr>
      <vt:lpstr>.AppleSystemUIFont</vt:lpstr>
      <vt:lpstr>Arial</vt:lpstr>
      <vt:lpstr>Calibri</vt:lpstr>
      <vt:lpstr>Courier</vt:lpstr>
      <vt:lpstr>Helvetica Light</vt:lpstr>
      <vt:lpstr>Helvetica Neue</vt:lpstr>
      <vt:lpstr>Helvetica Neue Light</vt:lpstr>
      <vt:lpstr>HelvNeue Light for IBM</vt:lpstr>
      <vt:lpstr>IBM Plex Sans Regular</vt:lpstr>
      <vt:lpstr>Lucida Grande</vt:lpstr>
      <vt:lpstr>LucidaGrande</vt:lpstr>
      <vt:lpstr>Mangal</vt:lpstr>
      <vt:lpstr>IBM Cloud private theme</vt:lpstr>
      <vt:lpstr>Basic ICP and K8S</vt:lpstr>
      <vt:lpstr>Agenda</vt:lpstr>
      <vt:lpstr>Docker - recap</vt:lpstr>
      <vt:lpstr>PowerPoint Presentation</vt:lpstr>
      <vt:lpstr>VM &amp; Docker</vt:lpstr>
      <vt:lpstr>Docker components</vt:lpstr>
      <vt:lpstr>PowerPoint Presentation</vt:lpstr>
      <vt:lpstr>Layers of containers</vt:lpstr>
      <vt:lpstr>PowerPoint Presentation</vt:lpstr>
      <vt:lpstr>PowerPoint Presentation</vt:lpstr>
      <vt:lpstr>Introduction to Kubernetes</vt:lpstr>
      <vt:lpstr>What is container orchestration?</vt:lpstr>
      <vt:lpstr>What is Kubernetes?</vt:lpstr>
      <vt:lpstr>Kubernetes Strengths</vt:lpstr>
      <vt:lpstr>Kubernetes Cluster Architecture</vt:lpstr>
      <vt:lpstr>Kubernetes Architecture: How apps are accessed</vt:lpstr>
      <vt:lpstr>Configuring Resources and Containers</vt:lpstr>
      <vt:lpstr>Kubernetes Management Architecture</vt:lpstr>
      <vt:lpstr>Kubectl Commands</vt:lpstr>
      <vt:lpstr>Resources</vt:lpstr>
      <vt:lpstr>ICp</vt:lpstr>
      <vt:lpstr>PowerPoint Presentation</vt:lpstr>
      <vt:lpstr>PowerPoint Presentation</vt:lpstr>
      <vt:lpstr>User Interfaces</vt:lpstr>
      <vt:lpstr>Images and Registries</vt:lpstr>
      <vt:lpstr>Storage in ICp</vt:lpstr>
      <vt:lpstr>Persistent storage components (1 of 2)</vt:lpstr>
      <vt:lpstr>Persistent storage components (2 of 2)</vt:lpstr>
      <vt:lpstr>Volumes, persistent and temporary</vt:lpstr>
      <vt:lpstr>CI/CD - what the hell does it mean ? </vt:lpstr>
      <vt:lpstr>Definitions</vt:lpstr>
      <vt:lpstr>ICP Continuous Integration (Build/Ship/Run)</vt:lpstr>
      <vt:lpstr>ICP Continuous Deployment (Build/Ship/Run)</vt:lpstr>
      <vt:lpstr>ICP CI/CD (Continuous Delivery) pipeline</vt:lpstr>
      <vt:lpstr>CI/CD in your own environment</vt:lpstr>
      <vt:lpstr>ICP CI/CD (Continuous Delivery) pipeline</vt:lpstr>
      <vt:lpstr>Let’s see it in action</vt:lpstr>
      <vt:lpstr>And the Jenkins equivalent</vt:lpstr>
      <vt:lpstr>Jenkins build and push</vt:lpstr>
      <vt:lpstr>Jenkins deploy</vt:lpstr>
      <vt:lpstr>TFS – deep dive</vt:lpstr>
    </vt:vector>
  </TitlesOfParts>
  <Company>GPJ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Napolitano</dc:creator>
  <cp:lastModifiedBy>ASSAF Kendler</cp:lastModifiedBy>
  <cp:revision>789</cp:revision>
  <dcterms:created xsi:type="dcterms:W3CDTF">2015-04-16T15:33:21Z</dcterms:created>
  <dcterms:modified xsi:type="dcterms:W3CDTF">2017-11-20T18:16:32Z</dcterms:modified>
</cp:coreProperties>
</file>