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68" r:id="rId24"/>
    <p:sldId id="369" r:id="rId25"/>
    <p:sldId id="294" r:id="rId26"/>
    <p:sldId id="260" r:id="rId27"/>
    <p:sldId id="262" r:id="rId28"/>
    <p:sldId id="301" r:id="rId29"/>
    <p:sldId id="302" r:id="rId30"/>
    <p:sldId id="297" r:id="rId31"/>
    <p:sldId id="367" r:id="rId32"/>
    <p:sldId id="313" r:id="rId33"/>
    <p:sldId id="314" r:id="rId34"/>
    <p:sldId id="315" r:id="rId35"/>
    <p:sldId id="316" r:id="rId36"/>
    <p:sldId id="317" r:id="rId37"/>
    <p:sldId id="307" r:id="rId38"/>
    <p:sldId id="308" r:id="rId39"/>
    <p:sldId id="309" r:id="rId40"/>
    <p:sldId id="310" r:id="rId41"/>
    <p:sldId id="341" r:id="rId42"/>
    <p:sldId id="300" r:id="rId43"/>
    <p:sldId id="342" r:id="rId44"/>
    <p:sldId id="343" r:id="rId45"/>
    <p:sldId id="344" r:id="rId46"/>
    <p:sldId id="345" r:id="rId47"/>
    <p:sldId id="346" r:id="rId48"/>
    <p:sldId id="347" r:id="rId49"/>
    <p:sldId id="349" r:id="rId50"/>
    <p:sldId id="350" r:id="rId51"/>
    <p:sldId id="351" r:id="rId52"/>
    <p:sldId id="371" r:id="rId5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64091-958E-9247-9B6D-84F748EDCF5E}">
          <p14:sldIdLst>
            <p14:sldId id="256"/>
          </p14:sldIdLst>
        </p14:section>
        <p14:section name="Orchestration" id="{C751040E-8500-48F0-8887-82DBBBDBE6BE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K8S" id="{0D77ACDD-46AE-4D97-A99B-31C2EC5B5EF8}">
          <p14:sldIdLst>
            <p14:sldId id="327"/>
            <p14:sldId id="328"/>
            <p14:sldId id="329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ICP" id="{58BF4F0B-0AD9-45D3-AF31-E1674CE60F87}">
          <p14:sldIdLst>
            <p14:sldId id="368"/>
            <p14:sldId id="369"/>
            <p14:sldId id="294"/>
            <p14:sldId id="260"/>
            <p14:sldId id="262"/>
            <p14:sldId id="301"/>
            <p14:sldId id="302"/>
            <p14:sldId id="297"/>
          </p14:sldIdLst>
        </p14:section>
        <p14:section name="Storage" id="{BFCFA1CF-2749-4721-A518-8E3DA1FCCFFE}">
          <p14:sldIdLst>
            <p14:sldId id="367"/>
            <p14:sldId id="313"/>
            <p14:sldId id="314"/>
            <p14:sldId id="315"/>
            <p14:sldId id="316"/>
            <p14:sldId id="317"/>
            <p14:sldId id="307"/>
            <p14:sldId id="308"/>
            <p14:sldId id="309"/>
            <p14:sldId id="310"/>
          </p14:sldIdLst>
        </p14:section>
        <p14:section name="Helm" id="{947BC3C5-D915-4746-BAAA-002533E570DB}">
          <p14:sldIdLst>
            <p14:sldId id="341"/>
            <p14:sldId id="300"/>
            <p14:sldId id="342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</p14:sldIdLst>
        </p14:section>
        <p14:section name="conclusion" id="{86DB2183-4753-4138-AA7A-1A545395F49F}">
          <p14:sldIdLst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4B8"/>
    <a:srgbClr val="DDB8DC"/>
    <a:srgbClr val="427BBC"/>
    <a:srgbClr val="A7D68E"/>
    <a:srgbClr val="00AFD9"/>
    <a:srgbClr val="BB77C4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7"/>
    <p:restoredTop sz="88605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296" y="60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011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11/18/2017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Rework</a:t>
            </a:r>
            <a:r>
              <a:rPr lang="en-US" baseline="0" dirty="0"/>
              <a:t> this with public and private registries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3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Other popular providers no</a:t>
            </a:r>
            <a:r>
              <a:rPr lang="en-US" sz="2400" baseline="0" dirty="0"/>
              <a:t>t in support</a:t>
            </a:r>
            <a:endParaRPr lang="en-US" sz="2400" dirty="0"/>
          </a:p>
          <a:p>
            <a:pPr lvl="1"/>
            <a:r>
              <a:rPr lang="en-US" sz="2400" dirty="0" err="1"/>
              <a:t>CephFS</a:t>
            </a:r>
            <a:endParaRPr lang="en-US" sz="2400" dirty="0"/>
          </a:p>
          <a:p>
            <a:pPr lvl="1"/>
            <a:r>
              <a:rPr lang="en-US" sz="2400" dirty="0"/>
              <a:t>Google (GCE </a:t>
            </a:r>
            <a:r>
              <a:rPr lang="en-US" sz="2400" dirty="0" err="1"/>
              <a:t>PersistentDisk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AWS (</a:t>
            </a:r>
            <a:r>
              <a:rPr lang="en-US" sz="2400" dirty="0" err="1"/>
              <a:t>ElasticBlockStore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Azure (</a:t>
            </a:r>
            <a:r>
              <a:rPr lang="en-US" sz="2400" dirty="0" err="1"/>
              <a:t>Azurefile</a:t>
            </a:r>
            <a:r>
              <a:rPr lang="en-US" sz="2400" dirty="0"/>
              <a:t>, </a:t>
            </a:r>
            <a:r>
              <a:rPr lang="en-US" sz="2400" dirty="0" err="1"/>
              <a:t>AzureDisk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Cinder</a:t>
            </a:r>
          </a:p>
          <a:p>
            <a:pPr lvl="1"/>
            <a:r>
              <a:rPr lang="en-US" sz="2400" dirty="0"/>
              <a:t>FC</a:t>
            </a:r>
          </a:p>
          <a:p>
            <a:pPr lvl="1"/>
            <a:r>
              <a:rPr lang="en-US" sz="2400" dirty="0" err="1"/>
              <a:t>FlexVolume</a:t>
            </a:r>
            <a:endParaRPr lang="en-US" sz="2400" dirty="0"/>
          </a:p>
          <a:p>
            <a:pPr lvl="1"/>
            <a:r>
              <a:rPr lang="en-US" sz="2400" dirty="0" err="1"/>
              <a:t>Flocker</a:t>
            </a:r>
            <a:endParaRPr lang="en-US" sz="2400" dirty="0"/>
          </a:p>
          <a:p>
            <a:pPr lvl="1"/>
            <a:r>
              <a:rPr lang="en-US" sz="2400" dirty="0"/>
              <a:t>iSCSI</a:t>
            </a:r>
          </a:p>
          <a:p>
            <a:pPr lvl="1"/>
            <a:r>
              <a:rPr lang="en-US" sz="2400" dirty="0" err="1"/>
              <a:t>Quobyte</a:t>
            </a:r>
            <a:endParaRPr lang="en-US" sz="2400" dirty="0"/>
          </a:p>
          <a:p>
            <a:pPr lvl="1"/>
            <a:r>
              <a:rPr lang="en-US" sz="2400" dirty="0" err="1"/>
              <a:t>VspherVolume</a:t>
            </a:r>
            <a:endParaRPr lang="en-US" sz="2400" dirty="0"/>
          </a:p>
          <a:p>
            <a:pPr lvl="1"/>
            <a:r>
              <a:rPr lang="en-US" sz="2400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2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 Operating System Interface  IEEE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 Commodity Hardware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 NAS  has limited scalability and when they do they include metadata servers that tend to become a bottleneck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 obviously scales at a price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7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0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a package</a:t>
            </a:r>
            <a:r>
              <a:rPr lang="en-US" baseline="0" dirty="0"/>
              <a:t> Manager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Automates the installation, configuration, upgrade and removing of Apps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Deploys the App and its Configuration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App and its </a:t>
            </a:r>
            <a:r>
              <a:rPr lang="en-US" baseline="0" dirty="0" err="1"/>
              <a:t>Config</a:t>
            </a:r>
            <a:r>
              <a:rPr lang="en-US" baseline="0" dirty="0"/>
              <a:t> are packaged in a so called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At least two resource types: Deployment and Services (Secrets, </a:t>
            </a:r>
            <a:r>
              <a:rPr lang="en-US" baseline="0" dirty="0" err="1"/>
              <a:t>ConfigMap</a:t>
            </a:r>
            <a:r>
              <a:rPr lang="en-US" baseline="0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avoid creating each resource manually using </a:t>
            </a:r>
            <a:r>
              <a:rPr lang="en-US" baseline="0" dirty="0" err="1"/>
              <a:t>kubectl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97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Helm is the CLI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Helm</a:t>
            </a:r>
            <a:r>
              <a:rPr lang="en-US" baseline="0" dirty="0"/>
              <a:t> creates a new release for each installation (versioning: rollback)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Chart is the application package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Repository is the library: Just a web server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Release is the application runtime: An instance of a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Tiller is the server side. Runs in a pod.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9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Deploy all resources with a single command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Can use variables</a:t>
            </a:r>
            <a:r>
              <a:rPr lang="en-US" baseline="0" dirty="0"/>
              <a:t> to deploy same App with new parameters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Upgrade to a new version of your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Rollback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Delete as a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4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Create a new chart</a:t>
            </a:r>
            <a:r>
              <a:rPr lang="en-US" baseline="0" dirty="0"/>
              <a:t> using helm create my-chart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Go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Chart starts with a sample template for a </a:t>
            </a:r>
            <a:r>
              <a:rPr lang="en-US" baseline="0" dirty="0" err="1"/>
              <a:t>Kube</a:t>
            </a:r>
            <a:r>
              <a:rPr lang="en-US" baseline="0" dirty="0"/>
              <a:t> deployment and service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can start with editing </a:t>
            </a:r>
            <a:r>
              <a:rPr lang="en-US" baseline="0" dirty="0" err="1"/>
              <a:t>values,yaml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12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 chart</a:t>
            </a:r>
            <a:r>
              <a:rPr lang="en-US" baseline="0" dirty="0"/>
              <a:t> is a directory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Is usually on a web server so you can share charts with others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Is called chart 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can package a chart into a tar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Search for a chart with</a:t>
            </a:r>
            <a:r>
              <a:rPr lang="en-US" baseline="0" dirty="0"/>
              <a:t> helm search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Deploy a chart with helm install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See the resources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5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Chart</a:t>
            </a:r>
            <a:r>
              <a:rPr lang="en-US" baseline="0" dirty="0"/>
              <a:t> repository is a web server with an </a:t>
            </a:r>
            <a:r>
              <a:rPr lang="en-US" baseline="0" dirty="0" err="1"/>
              <a:t>index.yaml</a:t>
            </a:r>
            <a:r>
              <a:rPr lang="en-US" baseline="0" dirty="0"/>
              <a:t> file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There are steps for adding a chart to a repository: copy, </a:t>
            </a:r>
            <a:r>
              <a:rPr lang="en-US" baseline="0" dirty="0" err="1"/>
              <a:t>reindex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for the local repository in ICP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your chart to local-repo:</a:t>
            </a:r>
          </a:p>
          <a:p>
            <a:pPr marL="228600" indent="-228600">
              <a:buAutoNum type="arabicPeriod"/>
            </a:pPr>
            <a:r>
              <a:rPr lang="en-US" dirty="0"/>
              <a:t>on master, get helm container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grep helm</a:t>
            </a:r>
            <a:r>
              <a:rPr lang="en-US" dirty="0"/>
              <a:t>`</a:t>
            </a:r>
          </a:p>
          <a:p>
            <a:pPr marL="228600" indent="-228600">
              <a:buAutoNum type="arabicPeriod"/>
            </a:pPr>
            <a:r>
              <a:rPr lang="en-US" dirty="0"/>
              <a:t>copy your chart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x.tar.gz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&gt;:/local-repo</a:t>
            </a:r>
            <a:r>
              <a:rPr lang="en-US" dirty="0"/>
              <a:t>` </a:t>
            </a:r>
          </a:p>
          <a:p>
            <a:pPr marL="228600" indent="-228600">
              <a:buAutoNum type="arabicPeriod"/>
            </a:pPr>
            <a:r>
              <a:rPr lang="en-US" dirty="0"/>
              <a:t>Restart the container using  </a:t>
            </a:r>
            <a:r>
              <a:rPr lang="en-US" dirty="0" err="1">
                <a:latin typeface="Courier" pitchFamily="81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" pitchFamily="81" charset="0"/>
                <a:cs typeface="Courier New" panose="02070309020205020404" pitchFamily="49" charset="0"/>
              </a:rPr>
              <a:t> restart &lt;helm container id&gt;</a:t>
            </a:r>
            <a:endParaRPr lang="en-US" dirty="0">
              <a:latin typeface="Courier" pitchFamily="81" charset="0"/>
            </a:endParaRPr>
          </a:p>
          <a:p>
            <a:pPr marL="228600" indent="-228600">
              <a:buAutoNum type="arabicPeriod"/>
            </a:pPr>
            <a:r>
              <a:rPr lang="en-US" dirty="0"/>
              <a:t>go to dashboard, click </a:t>
            </a:r>
            <a:r>
              <a:rPr lang="en-US" b="1" dirty="0"/>
              <a:t>sync up repo</a:t>
            </a:r>
            <a:r>
              <a:rPr lang="en-US" dirty="0"/>
              <a:t>, you will get your chart in app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3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Here is a sample</a:t>
            </a:r>
            <a:r>
              <a:rPr lang="en-US" baseline="0" dirty="0"/>
              <a:t> catalog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29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5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3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/docs/concepts/workloads/controllers/deployment/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/docs/concepts/workloads/controllers/</a:t>
            </a:r>
            <a:r>
              <a:rPr lang="en-US" dirty="0" err="1"/>
              <a:t>replicaset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/v1.6/#rollout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/v1.6/#rolling-update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/docs/concepts/cluster-administration/manage-deployment/#canary-deployments</a:t>
            </a:r>
          </a:p>
          <a:p>
            <a:endParaRPr lang="en-US" dirty="0"/>
          </a:p>
          <a:p>
            <a:r>
              <a:rPr lang="en-US" dirty="0"/>
              <a:t>Blue-green deployment isn’t built-in to Kubernetes (as</a:t>
            </a:r>
            <a:r>
              <a:rPr lang="en-US" baseline="0" dirty="0"/>
              <a:t> of July 2017). Some examples others have built: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techbeacon.com</a:t>
            </a:r>
            <a:r>
              <a:rPr lang="en-US" baseline="0" dirty="0"/>
              <a:t>/one-year-using-</a:t>
            </a:r>
            <a:r>
              <a:rPr lang="en-US" baseline="0" dirty="0" err="1"/>
              <a:t>kubernetes</a:t>
            </a:r>
            <a:r>
              <a:rPr lang="en-US" baseline="0" dirty="0"/>
              <a:t>-production-lessons-learned</a:t>
            </a:r>
          </a:p>
          <a:p>
            <a:r>
              <a:rPr lang="en-US" baseline="0" dirty="0"/>
              <a:t>http://</a:t>
            </a:r>
            <a:r>
              <a:rPr lang="en-US" baseline="0" dirty="0" err="1"/>
              <a:t>www.devoperandi.com</a:t>
            </a:r>
            <a:r>
              <a:rPr lang="en-US" baseline="0" dirty="0"/>
              <a:t>/</a:t>
            </a:r>
            <a:r>
              <a:rPr lang="en-US" baseline="0" dirty="0" err="1"/>
              <a:t>kubernetes</a:t>
            </a:r>
            <a:r>
              <a:rPr lang="en-US" baseline="0" dirty="0"/>
              <a:t>-deployment-resource-</a:t>
            </a:r>
            <a:r>
              <a:rPr lang="en-US" baseline="0" dirty="0" err="1"/>
              <a:t>bluegreen</a:t>
            </a:r>
            <a:r>
              <a:rPr lang="en-US" baseline="0" dirty="0"/>
              <a:t>-deploys-for-everyone/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/docs/tasks/run-application/horizontal-pod-</a:t>
            </a:r>
            <a:r>
              <a:rPr lang="en-US" dirty="0" err="1"/>
              <a:t>autoscale</a:t>
            </a:r>
            <a:r>
              <a:rPr lang="en-US" dirty="0"/>
              <a:t>-walkthrough/</a:t>
            </a:r>
          </a:p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/docs/user-guide/</a:t>
            </a:r>
            <a:r>
              <a:rPr lang="en-US" dirty="0" err="1"/>
              <a:t>kubectl</a:t>
            </a:r>
            <a:r>
              <a:rPr lang="en-US" dirty="0"/>
              <a:t>/v1.6/#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/community/blob/master/contributors/design-proposals/horizontal-pod-</a:t>
            </a:r>
            <a:r>
              <a:rPr lang="en-US" dirty="0" err="1"/>
              <a:t>autoscaler.md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IBM Corporation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75DD5-0764-482C-9A5A-1DB6DE378BB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9C4E9-9815-2C4B-8773-F08204D3729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sym typeface="Calibri"/>
              </a:rPr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69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out and define each one of these components and maybe animate the whole thing</a:t>
            </a:r>
          </a:p>
          <a:p>
            <a:r>
              <a:rPr lang="en-US" baseline="0" dirty="0"/>
              <a:t>Need the slide source or completely rebuild slide with 2.1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4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Pure layer 3 cloud networking solution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Distribute routes using BGP protocol, with route reflectors for scale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Leverage </a:t>
            </a:r>
            <a:r>
              <a:rPr lang="en-US" dirty="0" err="1"/>
              <a:t>linux</a:t>
            </a:r>
            <a:r>
              <a:rPr lang="en-US" dirty="0"/>
              <a:t> kernel’s efficient IP forwarding engine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Translate global policy into distributed firewall on each host, enabling tenant isolation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 dirty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This presentation is intended for an IBM internal audience only. </a:t>
            </a:r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E6CD-E138-464C-B4CC-94C5BAA1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2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19" y="1404519"/>
            <a:ext cx="6811428" cy="6441644"/>
          </a:xfrm>
        </p:spPr>
        <p:txBody>
          <a:bodyPr/>
          <a:lstStyle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0796" y="1404519"/>
            <a:ext cx="6811428" cy="6441644"/>
          </a:xfrm>
        </p:spPr>
        <p:txBody>
          <a:bodyPr/>
          <a:lstStyle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8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oscale.ch/syslog/2016/07/26/container-orch/" TargetMode="External"/><Relationship Id="rId2" Type="http://schemas.openxmlformats.org/officeDocument/2006/relationships/hyperlink" Target="https://kubernetes.io/docs/tutorials/kubernetes-bas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earch.google.com/pubs/pub43438.html" TargetMode="External"/><Relationship Id="rId4" Type="http://schemas.openxmlformats.org/officeDocument/2006/relationships/hyperlink" Target="https://thenewstack.io/tns-research-present-state-container-orchestratio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iff"/><Relationship Id="rId13" Type="http://schemas.openxmlformats.org/officeDocument/2006/relationships/image" Target="../media/image29.png"/><Relationship Id="rId3" Type="http://schemas.openxmlformats.org/officeDocument/2006/relationships/image" Target="../media/image19.emf"/><Relationship Id="rId7" Type="http://schemas.openxmlformats.org/officeDocument/2006/relationships/image" Target="../media/image23.tiff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tiff"/><Relationship Id="rId11" Type="http://schemas.openxmlformats.org/officeDocument/2006/relationships/image" Target="../media/image27.png"/><Relationship Id="rId5" Type="http://schemas.openxmlformats.org/officeDocument/2006/relationships/image" Target="../media/image21.tiff"/><Relationship Id="rId10" Type="http://schemas.openxmlformats.org/officeDocument/2006/relationships/image" Target="../media/image26.png"/><Relationship Id="rId4" Type="http://schemas.openxmlformats.org/officeDocument/2006/relationships/image" Target="../media/image20.tiff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helm.sh/using_helm/#installing-helm" TargetMode="External"/><Relationship Id="rId3" Type="http://schemas.openxmlformats.org/officeDocument/2006/relationships/hyperlink" Target="https://helm.sh/" TargetMode="External"/><Relationship Id="rId7" Type="http://schemas.openxmlformats.org/officeDocument/2006/relationships/hyperlink" Target="https://www.youtube.com/watch?v=zBc1goRfk3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kubernetes/helm/blob/master/docs/index.md" TargetMode="External"/><Relationship Id="rId5" Type="http://schemas.openxmlformats.org/officeDocument/2006/relationships/hyperlink" Target="https://github.com/kubernetes/helm" TargetMode="External"/><Relationship Id="rId4" Type="http://schemas.openxmlformats.org/officeDocument/2006/relationships/hyperlink" Target="https://docs.helm.sh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ti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ICP and K8S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CD9FEE-86E9-469B-A9B0-CD6A76EB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pic>
        <p:nvPicPr>
          <p:cNvPr id="5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842" y="3085255"/>
            <a:ext cx="3058550" cy="30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8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Kubernetes?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76" name="Shape 97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b="1" dirty="0"/>
              <a:t>Container orchestrator</a:t>
            </a:r>
          </a:p>
          <a:p>
            <a:pPr lvl="1"/>
            <a:r>
              <a:rPr lang="en-US" sz="2000" dirty="0"/>
              <a:t>Runs and manages containers</a:t>
            </a:r>
          </a:p>
          <a:p>
            <a:pPr lvl="1"/>
            <a:r>
              <a:rPr lang="en-US" sz="2000" dirty="0"/>
              <a:t>Unified API for deploying web applications, batch jobs, and databases</a:t>
            </a:r>
          </a:p>
          <a:p>
            <a:pPr lvl="1"/>
            <a:r>
              <a:rPr lang="en-US" sz="2000" dirty="0"/>
              <a:t>Maintains and tracks the global view of the cluster </a:t>
            </a:r>
          </a:p>
          <a:p>
            <a:pPr lvl="1"/>
            <a:r>
              <a:rPr lang="en-US" sz="2000" dirty="0"/>
              <a:t>Supports multiple cloud and bare-metal environments</a:t>
            </a:r>
          </a:p>
          <a:p>
            <a:r>
              <a:rPr lang="en-US" sz="2000" b="1" dirty="0"/>
              <a:t>Manage applications, not machines</a:t>
            </a:r>
          </a:p>
          <a:p>
            <a:pPr lvl="1"/>
            <a:r>
              <a:rPr lang="en-US" sz="2000" dirty="0"/>
              <a:t>Rolling updates, canary deploys, and blue-green deployments </a:t>
            </a:r>
          </a:p>
          <a:p>
            <a:r>
              <a:rPr lang="en-US" sz="2000" b="1" dirty="0"/>
              <a:t>Designed for extensibility</a:t>
            </a:r>
          </a:p>
          <a:p>
            <a:pPr lvl="1"/>
            <a:r>
              <a:rPr lang="en-US" sz="2000" dirty="0"/>
              <a:t>Rich ecosystem of plug-ins for scheduling, storage, networking</a:t>
            </a:r>
          </a:p>
          <a:p>
            <a:r>
              <a:rPr lang="en-US" sz="2000" b="1" dirty="0"/>
              <a:t>Open source project managed by the Linux Foundation</a:t>
            </a:r>
            <a:r>
              <a:rPr lang="en-US" sz="2000" dirty="0"/>
              <a:t> </a:t>
            </a:r>
          </a:p>
          <a:p>
            <a:pPr lvl="1"/>
            <a:r>
              <a:rPr lang="en-US" sz="2000" dirty="0"/>
              <a:t>Inspired and informed by Google's experiences and internal systems</a:t>
            </a:r>
          </a:p>
          <a:p>
            <a:pPr lvl="1"/>
            <a:r>
              <a:rPr lang="en-US" sz="2000" dirty="0"/>
              <a:t>100% open source, written in Go</a:t>
            </a:r>
          </a:p>
          <a:p>
            <a:endParaRPr lang="en-US" dirty="0"/>
          </a:p>
        </p:txBody>
      </p:sp>
      <p:pic>
        <p:nvPicPr>
          <p:cNvPr id="977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0244" y="223418"/>
            <a:ext cx="1543452" cy="1543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43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Strengths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Kubernetes has a clear governance model</a:t>
            </a:r>
            <a:endParaRPr lang="en-US" dirty="0"/>
          </a:p>
          <a:p>
            <a:pPr marL="457200" indent="-457200" eaLnBrk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 growing and vibrant Kubernetes ecosystem</a:t>
            </a:r>
            <a:r>
              <a:rPr lang="en-US" dirty="0"/>
              <a:t> </a:t>
            </a:r>
          </a:p>
          <a:p>
            <a:pPr marL="457200" indent="-457200" eaLnBrk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The commercial viability of Kubernetes makes it an interesting choice for vendors</a:t>
            </a:r>
            <a:r>
              <a:rPr lang="en-US" dirty="0"/>
              <a:t>. </a:t>
            </a:r>
          </a:p>
          <a:p>
            <a:pPr marL="457200" indent="-457200" eaLnBrk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Despite the expected growth in commercial distributions, Kubernetes avoids dependency and vendor lock-in </a:t>
            </a:r>
          </a:p>
          <a:p>
            <a:pPr marL="457200" indent="-457200" eaLnBrk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Kubernetes supports a wide range of deployment options</a:t>
            </a:r>
            <a:r>
              <a:rPr lang="en-US" dirty="0"/>
              <a:t>. </a:t>
            </a:r>
          </a:p>
          <a:p>
            <a:pPr marL="457200" indent="-457200" eaLnBrk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The design of Kubernetes is more operations-centric</a:t>
            </a:r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2255" y="0"/>
            <a:ext cx="1543452" cy="154305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012"/>
          <p:cNvGrpSpPr/>
          <p:nvPr/>
        </p:nvGrpSpPr>
        <p:grpSpPr>
          <a:xfrm>
            <a:off x="9179051" y="5278501"/>
            <a:ext cx="5210543" cy="2551650"/>
            <a:chOff x="7647217" y="4398750"/>
            <a:chExt cx="4340988" cy="2126375"/>
          </a:xfrm>
        </p:grpSpPr>
        <p:sp>
          <p:nvSpPr>
            <p:cNvPr id="161" name="Rectangle 160"/>
            <p:cNvSpPr/>
            <p:nvPr/>
          </p:nvSpPr>
          <p:spPr bwMode="auto">
            <a:xfrm>
              <a:off x="7647217" y="439875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10154381" y="446801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 err="1">
                  <a:latin typeface="Arial" panose="020B0604020202020204" pitchFamily="34" charset="0"/>
                </a:rPr>
                <a:t>kube</a:t>
              </a:r>
              <a:r>
                <a:rPr lang="en-US" sz="1300" dirty="0"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7856382" y="508077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latin typeface="Arial" panose="020B0604020202020204" pitchFamily="34" charset="0"/>
                </a:rPr>
                <a:t>docker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8046243" y="472060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anose="020B0604020202020204" pitchFamily="34" charset="0"/>
                </a:rPr>
                <a:t>kubelet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8079126" y="5372388"/>
              <a:ext cx="3508605" cy="880601"/>
              <a:chOff x="8079126" y="3119228"/>
              <a:chExt cx="3508605" cy="88060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8" name="Rounded Rectangle 18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6" name="Rounded Rectangle 18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4" name="Rounded Rectangle 183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2" name="Rounded Rectangle 181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/>
                  <a:r>
                    <a:rPr lang="en-US" sz="1400" dirty="0" err="1"/>
                    <a:t>cAdvisor</a:t>
                  </a:r>
                  <a:endParaRPr lang="en-US" sz="14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80" name="Rounded Rectangle 17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78" name="Rounded Rectangle 17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166" name="Curved Connector 165"/>
            <p:cNvCxnSpPr>
              <a:stCxn id="164" idx="3"/>
              <a:endCxn id="182" idx="0"/>
            </p:cNvCxnSpPr>
            <p:nvPr/>
          </p:nvCxnSpPr>
          <p:spPr bwMode="auto">
            <a:xfrm flipH="1">
              <a:off x="8583142" y="483489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Curved Connector 166"/>
            <p:cNvCxnSpPr>
              <a:stCxn id="164" idx="3"/>
              <a:endCxn id="188" idx="0"/>
            </p:cNvCxnSpPr>
            <p:nvPr/>
          </p:nvCxnSpPr>
          <p:spPr bwMode="auto">
            <a:xfrm>
              <a:off x="8915084" y="483489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Curved Connector 167"/>
            <p:cNvCxnSpPr>
              <a:stCxn id="164" idx="3"/>
              <a:endCxn id="180" idx="0"/>
            </p:cNvCxnSpPr>
            <p:nvPr/>
          </p:nvCxnSpPr>
          <p:spPr bwMode="auto">
            <a:xfrm>
              <a:off x="8915084" y="483489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/>
            <p:cNvCxnSpPr>
              <a:stCxn id="162" idx="2"/>
              <a:endCxn id="188" idx="0"/>
            </p:cNvCxnSpPr>
            <p:nvPr/>
          </p:nvCxnSpPr>
          <p:spPr bwMode="auto">
            <a:xfrm flipH="1">
              <a:off x="9774679" y="471043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/>
            <p:cNvCxnSpPr>
              <a:stCxn id="162" idx="2"/>
              <a:endCxn id="180" idx="0"/>
            </p:cNvCxnSpPr>
            <p:nvPr/>
          </p:nvCxnSpPr>
          <p:spPr bwMode="auto">
            <a:xfrm>
              <a:off x="10534901" y="471043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Curved Connector 170"/>
            <p:cNvCxnSpPr>
              <a:stCxn id="164" idx="2"/>
              <a:endCxn id="183" idx="0"/>
            </p:cNvCxnSpPr>
            <p:nvPr/>
          </p:nvCxnSpPr>
          <p:spPr bwMode="auto">
            <a:xfrm rot="16200000" flipH="1">
              <a:off x="8169601" y="526023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Arrow Connector 194"/>
            <p:cNvCxnSpPr>
              <a:stCxn id="162" idx="2"/>
              <a:endCxn id="182" idx="0"/>
            </p:cNvCxnSpPr>
            <p:nvPr/>
          </p:nvCxnSpPr>
          <p:spPr bwMode="auto">
            <a:xfrm flipH="1">
              <a:off x="8583142" y="471043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14"/>
          <p:cNvSpPr/>
          <p:nvPr/>
        </p:nvSpPr>
        <p:spPr bwMode="auto">
          <a:xfrm>
            <a:off x="5073194" y="2258872"/>
            <a:ext cx="9467039" cy="571004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9746" tIns="54873" rIns="109746" bIns="54873" numCol="1" rtlCol="0" anchor="t" anchorCtr="0" compatLnSpc="1">
            <a:prstTxWarp prst="textNoShape">
              <a:avLst/>
            </a:prstTxWarp>
          </a:bodyPr>
          <a:lstStyle/>
          <a:p>
            <a:pPr defTabSz="737358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latin typeface="Arial" panose="020B0604020202020204" pitchFamily="34" charset="0"/>
              </a:rPr>
              <a:t>Kubernetes </a:t>
            </a:r>
            <a:br>
              <a:rPr lang="en-US" sz="1900" b="1" dirty="0">
                <a:latin typeface="Arial" panose="020B0604020202020204" pitchFamily="34" charset="0"/>
              </a:rPr>
            </a:br>
            <a:r>
              <a:rPr lang="en-US" sz="1900" b="1" dirty="0">
                <a:latin typeface="Arial" panose="020B0604020202020204" pitchFamily="34" charset="0"/>
              </a:rPr>
              <a:t>cluster</a:t>
            </a:r>
          </a:p>
        </p:txBody>
      </p:sp>
      <p:cxnSp>
        <p:nvCxnSpPr>
          <p:cNvPr id="18" name="Straight Arrow Connector 17"/>
          <p:cNvCxnSpPr>
            <a:stCxn id="162" idx="0"/>
            <a:endCxn id="22" idx="2"/>
          </p:cNvCxnSpPr>
          <p:nvPr/>
        </p:nvCxnSpPr>
        <p:spPr bwMode="auto">
          <a:xfrm flipH="1" flipV="1">
            <a:off x="12387361" y="2400166"/>
            <a:ext cx="257813" cy="2961451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Kubernetes Cluster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03ADA-2D06-4A19-9D78-9198AF6FF2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68946" y="1252635"/>
            <a:ext cx="4604248" cy="6477228"/>
          </a:xfrm>
        </p:spPr>
        <p:txBody>
          <a:bodyPr/>
          <a:lstStyle/>
          <a:p>
            <a:r>
              <a:rPr lang="en-US" sz="2400" b="1" dirty="0"/>
              <a:t>Master node</a:t>
            </a:r>
          </a:p>
          <a:p>
            <a:pPr lvl="1"/>
            <a:r>
              <a:rPr lang="en-US" sz="1800" dirty="0"/>
              <a:t>Node that manages the cluster</a:t>
            </a:r>
          </a:p>
          <a:p>
            <a:pPr lvl="1"/>
            <a:r>
              <a:rPr lang="en-US" sz="1800" dirty="0"/>
              <a:t>Scheduling, replication &amp; control</a:t>
            </a:r>
          </a:p>
          <a:p>
            <a:pPr lvl="1"/>
            <a:r>
              <a:rPr lang="en-US" sz="1800" dirty="0"/>
              <a:t>Multiple nodes for HA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Worker nodes</a:t>
            </a:r>
          </a:p>
          <a:p>
            <a:pPr lvl="1"/>
            <a:r>
              <a:rPr lang="en-US" sz="2000" dirty="0"/>
              <a:t>Node where pods are run</a:t>
            </a:r>
          </a:p>
          <a:p>
            <a:pPr lvl="1"/>
            <a:r>
              <a:rPr lang="en-US" sz="2000" dirty="0"/>
              <a:t>Docker engine</a:t>
            </a:r>
          </a:p>
          <a:p>
            <a:pPr lvl="1"/>
            <a:r>
              <a:rPr lang="en-US" sz="2000" dirty="0" err="1"/>
              <a:t>kubelet</a:t>
            </a:r>
            <a:r>
              <a:rPr lang="en-US" sz="2000" dirty="0"/>
              <a:t> agent accepts &amp; executes commands from the master to manage pods</a:t>
            </a:r>
          </a:p>
          <a:p>
            <a:pPr lvl="1"/>
            <a:r>
              <a:rPr lang="en-US" sz="2000" dirty="0" err="1">
                <a:sym typeface="Helvetica Light"/>
              </a:rPr>
              <a:t>cAdvisor</a:t>
            </a:r>
            <a:r>
              <a:rPr lang="en-US" sz="2000" dirty="0">
                <a:sym typeface="Helvetica Light"/>
              </a:rPr>
              <a:t> </a:t>
            </a:r>
            <a:r>
              <a:rPr lang="mr-IN" sz="2000" dirty="0">
                <a:sym typeface="Helvetica Light"/>
              </a:rPr>
              <a:t>–</a:t>
            </a:r>
            <a:r>
              <a:rPr lang="en-US" sz="2000" dirty="0">
                <a:sym typeface="Helvetica Light"/>
              </a:rPr>
              <a:t> Container Advisor provides resource usage and performance statistics</a:t>
            </a:r>
          </a:p>
          <a:p>
            <a:pPr lvl="1"/>
            <a:r>
              <a:rPr lang="en-US" sz="2000" dirty="0" err="1"/>
              <a:t>kube</a:t>
            </a:r>
            <a:r>
              <a:rPr lang="en-US" sz="2000" dirty="0"/>
              <a:t>-proxy – routes inbound or ingress traffic</a:t>
            </a:r>
          </a:p>
        </p:txBody>
      </p:sp>
      <p:pic>
        <p:nvPicPr>
          <p:cNvPr id="983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9966961"/>
            <a:ext cx="4304202" cy="4304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1680" y="10149841"/>
            <a:ext cx="4304202" cy="43042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Group 15"/>
          <p:cNvGrpSpPr/>
          <p:nvPr/>
        </p:nvGrpSpPr>
        <p:grpSpPr>
          <a:xfrm>
            <a:off x="5235420" y="3850534"/>
            <a:ext cx="3696433" cy="2701259"/>
            <a:chOff x="6242858" y="2410691"/>
            <a:chExt cx="2651760" cy="2701636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242858" y="2410691"/>
              <a:ext cx="2651760" cy="25520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Master node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75862" y="3035330"/>
              <a:ext cx="2272145" cy="1054529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APIs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6600305" y="3404660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anose="020B0604020202020204" pitchFamily="34" charset="0"/>
                </a:rPr>
                <a:t>scheduling</a:t>
              </a:r>
              <a:endParaRPr lang="en-US" sz="1400" dirty="0">
                <a:latin typeface="Arial" panose="020B0604020202020204" pitchFamily="34" charset="0"/>
              </a:endParaRPr>
            </a:p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/>
                <a:t>actuator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7567353" y="3404660"/>
              <a:ext cx="814648" cy="427504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/>
                <a:t>REST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7567353" y="2821578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/>
                <a:t>authentication</a:t>
              </a:r>
              <a:br>
                <a:rPr lang="en-US" sz="1300" dirty="0"/>
              </a:br>
              <a:r>
                <a:rPr lang="en-US" sz="1300" dirty="0"/>
                <a:t>authorization</a:t>
              </a: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6600305" y="4133804"/>
              <a:ext cx="814648" cy="42750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controller</a:t>
              </a:r>
              <a:br>
                <a:rPr lang="en-US" sz="1400" dirty="0">
                  <a:latin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567353" y="4347556"/>
              <a:ext cx="1080654" cy="764771"/>
            </a:xfrm>
            <a:prstGeom prst="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latin typeface="Arial" panose="020B0604020202020204" pitchFamily="34" charset="0"/>
                </a:rPr>
                <a:t>Distributed</a:t>
              </a:r>
              <a:br>
                <a:rPr lang="en-US" sz="1300" dirty="0">
                  <a:latin typeface="Arial" panose="020B0604020202020204" pitchFamily="34" charset="0"/>
                </a:rPr>
              </a:br>
              <a:r>
                <a:rPr lang="en-US" sz="1300" dirty="0">
                  <a:latin typeface="Arial" panose="020B0604020202020204" pitchFamily="34" charset="0"/>
                </a:rPr>
                <a:t>watchable</a:t>
              </a:r>
              <a:br>
                <a:rPr lang="en-US" sz="1300" dirty="0">
                  <a:latin typeface="Arial" panose="020B0604020202020204" pitchFamily="34" charset="0"/>
                </a:rPr>
              </a:br>
              <a:r>
                <a:rPr lang="en-US" sz="1300" dirty="0">
                  <a:latin typeface="Arial" panose="020B0604020202020204" pitchFamily="34" charset="0"/>
                </a:rPr>
                <a:t>storage</a:t>
              </a:r>
              <a:br>
                <a:rPr lang="en-US" sz="1300" dirty="0">
                  <a:latin typeface="Arial" panose="020B0604020202020204" pitchFamily="34" charset="0"/>
                </a:rPr>
              </a:br>
              <a:r>
                <a:rPr lang="en-US" sz="1300" dirty="0">
                  <a:latin typeface="Arial" panose="020B0604020202020204" pitchFamily="34" charset="0"/>
                </a:rPr>
                <a:t>(</a:t>
              </a:r>
              <a:r>
                <a:rPr lang="en-US" sz="1300" dirty="0" err="1">
                  <a:latin typeface="Arial" panose="020B0604020202020204" pitchFamily="34" charset="0"/>
                </a:rPr>
                <a:t>etcd</a:t>
              </a:r>
              <a:r>
                <a:rPr lang="en-US" sz="1300" dirty="0"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974677" y="3249082"/>
              <a:ext cx="0" cy="155578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7414953" y="3618412"/>
              <a:ext cx="152400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 flipH="1" flipV="1">
              <a:off x="7974677" y="3832164"/>
              <a:ext cx="133003" cy="515392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V="1">
              <a:off x="7007629" y="3832164"/>
              <a:ext cx="706582" cy="30164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Rounded Rectangle 21"/>
          <p:cNvSpPr/>
          <p:nvPr/>
        </p:nvSpPr>
        <p:spPr bwMode="auto">
          <a:xfrm>
            <a:off x="11683658" y="2084330"/>
            <a:ext cx="1407406" cy="315836"/>
          </a:xfrm>
          <a:prstGeom prst="roundRect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46" tIns="54873" rIns="109746" bIns="54873" numCol="1" rtlCol="0" anchor="ctr" anchorCtr="0" compatLnSpc="1">
            <a:prstTxWarp prst="textNoShape">
              <a:avLst/>
            </a:prstTxWarp>
          </a:bodyPr>
          <a:lstStyle/>
          <a:p>
            <a:pPr algn="ctr" defTabSz="73735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</a:rPr>
              <a:t>firewall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7050806" y="1868228"/>
            <a:ext cx="1197381" cy="216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46" tIns="54873" rIns="109746" bIns="54873" numCol="1" rtlCol="0" anchor="ctr" anchorCtr="0" compatLnSpc="1">
            <a:prstTxWarp prst="textNoShape">
              <a:avLst/>
            </a:prstTxWarp>
          </a:bodyPr>
          <a:lstStyle/>
          <a:p>
            <a:pPr algn="ctr" defTabSz="73735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panose="020B0604020202020204" pitchFamily="34" charset="0"/>
              </a:rPr>
              <a:t>kubect</a:t>
            </a:r>
            <a:r>
              <a:rPr lang="en-US" sz="1400" dirty="0" err="1"/>
              <a:t>l</a:t>
            </a:r>
            <a:endParaRPr lang="en-US" sz="1400" dirty="0"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649496" y="2084330"/>
            <a:ext cx="0" cy="2177034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loud 25"/>
          <p:cNvSpPr/>
          <p:nvPr/>
        </p:nvSpPr>
        <p:spPr bwMode="auto">
          <a:xfrm>
            <a:off x="11222086" y="843848"/>
            <a:ext cx="2330549" cy="903071"/>
          </a:xfrm>
          <a:prstGeom prst="cloud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46" tIns="54873" rIns="109746" bIns="54873" numCol="1" rtlCol="0" anchor="ctr" anchorCtr="0" compatLnSpc="1">
            <a:prstTxWarp prst="textNoShape">
              <a:avLst/>
            </a:prstTxWarp>
          </a:bodyPr>
          <a:lstStyle/>
          <a:p>
            <a:pPr algn="ctr" defTabSz="73735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internet</a:t>
            </a:r>
            <a:endParaRPr lang="en-US" sz="1400" dirty="0"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26" idx="1"/>
            <a:endCxn id="22" idx="0"/>
          </p:cNvCxnSpPr>
          <p:nvPr/>
        </p:nvCxnSpPr>
        <p:spPr bwMode="auto">
          <a:xfrm>
            <a:off x="12387361" y="1745958"/>
            <a:ext cx="1" cy="338372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1926" y="716772"/>
            <a:ext cx="821056" cy="820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5" name="Group 1014"/>
          <p:cNvGrpSpPr/>
          <p:nvPr/>
        </p:nvGrpSpPr>
        <p:grpSpPr>
          <a:xfrm>
            <a:off x="9179051" y="2574709"/>
            <a:ext cx="5210543" cy="2551650"/>
            <a:chOff x="7647217" y="2145590"/>
            <a:chExt cx="4340988" cy="212637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7647217" y="2145590"/>
              <a:ext cx="4340988" cy="21263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Worker node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10154381" y="2214854"/>
              <a:ext cx="761040" cy="242421"/>
            </a:xfrm>
            <a:prstGeom prst="roundRect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 err="1">
                  <a:latin typeface="Arial" panose="020B0604020202020204" pitchFamily="34" charset="0"/>
                </a:rPr>
                <a:t>kube</a:t>
              </a:r>
              <a:r>
                <a:rPr lang="en-US" sz="1300" dirty="0">
                  <a:latin typeface="Arial" panose="020B0604020202020204" pitchFamily="34" charset="0"/>
                </a:rPr>
                <a:t>-proxy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856382" y="2827613"/>
              <a:ext cx="3987017" cy="12919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latin typeface="Arial" panose="020B0604020202020204" pitchFamily="34" charset="0"/>
                </a:rPr>
                <a:t>docker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46243" y="2467448"/>
              <a:ext cx="868841" cy="228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anose="020B0604020202020204" pitchFamily="34" charset="0"/>
                </a:rPr>
                <a:t>kubelet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grpSp>
          <p:nvGrpSpPr>
            <p:cNvPr id="979" name="Group 978"/>
            <p:cNvGrpSpPr/>
            <p:nvPr/>
          </p:nvGrpSpPr>
          <p:grpSpPr>
            <a:xfrm>
              <a:off x="8079126" y="3119228"/>
              <a:ext cx="3508605" cy="880601"/>
              <a:chOff x="8079126" y="3119228"/>
              <a:chExt cx="3508605" cy="880601"/>
            </a:xfrm>
          </p:grpSpPr>
          <p:grpSp>
            <p:nvGrpSpPr>
              <p:cNvPr id="973" name="Group 972"/>
              <p:cNvGrpSpPr/>
              <p:nvPr/>
            </p:nvGrpSpPr>
            <p:grpSpPr>
              <a:xfrm>
                <a:off x="9270663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9354330" y="3201844"/>
                <a:ext cx="1008032" cy="707737"/>
                <a:chOff x="9270663" y="3119231"/>
                <a:chExt cx="1008032" cy="707737"/>
              </a:xfrm>
            </p:grpSpPr>
            <p:sp>
              <p:nvSpPr>
                <p:cNvPr id="87" name="Rounded Rectangle 8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429950" y="3292092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0" name="Rounded Rectangle 89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8079126" y="311923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97" name="Rounded Rectangle 96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/>
                  <a:r>
                    <a:rPr lang="en-US" sz="1400" dirty="0" err="1"/>
                    <a:t>cAdvisor</a:t>
                  </a:r>
                  <a:endParaRPr lang="en-US" sz="14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96032" y="3119228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08" name="Rounded Rectangle 10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10579699" y="3201841"/>
                <a:ext cx="1008032" cy="707737"/>
                <a:chOff x="9270663" y="3119231"/>
                <a:chExt cx="1008032" cy="707737"/>
              </a:xfrm>
            </p:grpSpPr>
            <p:sp>
              <p:nvSpPr>
                <p:cNvPr id="111" name="Rounded Rectangle 110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latin typeface="Arial" panose="020B0604020202020204" pitchFamily="34" charset="0"/>
                    </a:rPr>
                    <a:t>container</a:t>
                  </a:r>
                </a:p>
              </p:txBody>
            </p:sp>
          </p:grpSp>
        </p:grpSp>
        <p:cxnSp>
          <p:nvCxnSpPr>
            <p:cNvPr id="33" name="Curved Connector 32"/>
            <p:cNvCxnSpPr>
              <a:stCxn id="31" idx="3"/>
              <a:endCxn id="97" idx="0"/>
            </p:cNvCxnSpPr>
            <p:nvPr/>
          </p:nvCxnSpPr>
          <p:spPr bwMode="auto">
            <a:xfrm flipH="1">
              <a:off x="8583142" y="2581732"/>
              <a:ext cx="331942" cy="537499"/>
            </a:xfrm>
            <a:prstGeom prst="curvedConnector4">
              <a:avLst>
                <a:gd name="adj1" fmla="val -68867"/>
                <a:gd name="adj2" fmla="val 60631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Curved Connector 33"/>
            <p:cNvCxnSpPr>
              <a:stCxn id="31" idx="3"/>
              <a:endCxn id="40" idx="0"/>
            </p:cNvCxnSpPr>
            <p:nvPr/>
          </p:nvCxnSpPr>
          <p:spPr bwMode="auto">
            <a:xfrm>
              <a:off x="8915084" y="2581732"/>
              <a:ext cx="859595" cy="537499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Curved Connector 34"/>
            <p:cNvCxnSpPr>
              <a:stCxn id="31" idx="3"/>
              <a:endCxn id="108" idx="0"/>
            </p:cNvCxnSpPr>
            <p:nvPr/>
          </p:nvCxnSpPr>
          <p:spPr bwMode="auto">
            <a:xfrm>
              <a:off x="8915084" y="2581732"/>
              <a:ext cx="2084964" cy="537496"/>
            </a:xfrm>
            <a:prstGeom prst="curved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29" idx="2"/>
              <a:endCxn id="40" idx="0"/>
            </p:cNvCxnSpPr>
            <p:nvPr/>
          </p:nvCxnSpPr>
          <p:spPr bwMode="auto">
            <a:xfrm flipH="1">
              <a:off x="9774679" y="2457275"/>
              <a:ext cx="760222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>
              <a:stCxn id="29" idx="2"/>
              <a:endCxn id="108" idx="0"/>
            </p:cNvCxnSpPr>
            <p:nvPr/>
          </p:nvCxnSpPr>
          <p:spPr bwMode="auto">
            <a:xfrm>
              <a:off x="10534901" y="2457275"/>
              <a:ext cx="465147" cy="661953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Curved Connector 35"/>
            <p:cNvCxnSpPr>
              <a:stCxn id="31" idx="2"/>
              <a:endCxn id="98" idx="0"/>
            </p:cNvCxnSpPr>
            <p:nvPr/>
          </p:nvCxnSpPr>
          <p:spPr bwMode="auto">
            <a:xfrm rot="16200000" flipH="1">
              <a:off x="8169601" y="3007079"/>
              <a:ext cx="735062" cy="112936"/>
            </a:xfrm>
            <a:prstGeom prst="curvedConnector3">
              <a:avLst>
                <a:gd name="adj1" fmla="val 50000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Straight Arrow Connector 198"/>
            <p:cNvCxnSpPr>
              <a:stCxn id="29" idx="2"/>
              <a:endCxn id="97" idx="0"/>
            </p:cNvCxnSpPr>
            <p:nvPr/>
          </p:nvCxnSpPr>
          <p:spPr bwMode="auto">
            <a:xfrm flipH="1">
              <a:off x="8583142" y="2457275"/>
              <a:ext cx="1951759" cy="661956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Curved Connector 19"/>
          <p:cNvCxnSpPr>
            <a:stCxn id="75" idx="3"/>
            <a:endCxn id="31" idx="1"/>
          </p:cNvCxnSpPr>
          <p:nvPr/>
        </p:nvCxnSpPr>
        <p:spPr bwMode="auto">
          <a:xfrm flipV="1">
            <a:off x="8217288" y="3098078"/>
            <a:ext cx="1440720" cy="1960008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75" idx="3"/>
            <a:endCxn id="164" idx="1"/>
          </p:cNvCxnSpPr>
          <p:nvPr/>
        </p:nvCxnSpPr>
        <p:spPr bwMode="auto">
          <a:xfrm>
            <a:off x="8217288" y="5058086"/>
            <a:ext cx="1440720" cy="743784"/>
          </a:xfrm>
          <a:prstGeom prst="curvedConnector3">
            <a:avLst>
              <a:gd name="adj1" fmla="val 50000"/>
            </a:avLst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22" idx="2"/>
          </p:cNvCxnSpPr>
          <p:nvPr/>
        </p:nvCxnSpPr>
        <p:spPr bwMode="auto">
          <a:xfrm>
            <a:off x="12387362" y="2400166"/>
            <a:ext cx="257812" cy="257660"/>
          </a:xfrm>
          <a:prstGeom prst="straightConnector1">
            <a:avLst/>
          </a:prstGeom>
          <a:solidFill>
            <a:srgbClr val="FDFDFD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586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Master Node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b="1" dirty="0" err="1">
                <a:sym typeface="Helvetica Light"/>
              </a:rPr>
              <a:t>Etcd</a:t>
            </a:r>
            <a:endParaRPr lang="en-US" sz="2000" b="1" dirty="0">
              <a:sym typeface="Helvetica Light"/>
            </a:endParaRPr>
          </a:p>
          <a:p>
            <a:pPr lvl="1"/>
            <a:r>
              <a:rPr lang="en-US" sz="2000" dirty="0">
                <a:sym typeface="Helvetica Light"/>
              </a:rPr>
              <a:t>A highly-available key value store</a:t>
            </a:r>
          </a:p>
          <a:p>
            <a:pPr lvl="1"/>
            <a:r>
              <a:rPr lang="en-US" sz="2000" dirty="0"/>
              <a:t>All cluster data is stored here</a:t>
            </a:r>
            <a:endParaRPr lang="en-US" sz="2000" dirty="0">
              <a:sym typeface="Helvetica Light"/>
            </a:endParaRPr>
          </a:p>
          <a:p>
            <a:r>
              <a:rPr lang="en-US" sz="2000" b="1" dirty="0">
                <a:sym typeface="Helvetica Light"/>
              </a:rPr>
              <a:t>API Server</a:t>
            </a:r>
          </a:p>
          <a:p>
            <a:pPr lvl="1"/>
            <a:r>
              <a:rPr lang="en-US" sz="2000" dirty="0">
                <a:sym typeface="Helvetica Light"/>
              </a:rPr>
              <a:t>Exposes API for managing Kubernetes</a:t>
            </a:r>
          </a:p>
          <a:p>
            <a:pPr lvl="1"/>
            <a:r>
              <a:rPr lang="en-US" sz="2000" dirty="0">
                <a:sym typeface="Helvetica Light"/>
              </a:rPr>
              <a:t>Used by </a:t>
            </a:r>
            <a:r>
              <a:rPr lang="en-US" sz="2000" dirty="0" err="1">
                <a:sym typeface="Helvetica Light"/>
              </a:rPr>
              <a:t>kubectrl</a:t>
            </a:r>
            <a:r>
              <a:rPr lang="en-US" sz="2000" dirty="0">
                <a:sym typeface="Helvetica Light"/>
              </a:rPr>
              <a:t> CLI</a:t>
            </a:r>
          </a:p>
          <a:p>
            <a:r>
              <a:rPr lang="en-US" sz="2000" b="1" dirty="0"/>
              <a:t>Controller manager</a:t>
            </a:r>
          </a:p>
          <a:p>
            <a:pPr lvl="1"/>
            <a:r>
              <a:rPr lang="en-US" sz="2000" dirty="0"/>
              <a:t>Daemon that runs controllers, which are the background threads that handle routine tasks in the cluster</a:t>
            </a:r>
          </a:p>
          <a:p>
            <a:pPr lvl="1"/>
            <a:r>
              <a:rPr lang="en-US" sz="2000" dirty="0"/>
              <a:t>Node Controller </a:t>
            </a:r>
            <a:r>
              <a:rPr lang="mr-IN" sz="2000" dirty="0"/>
              <a:t>–</a:t>
            </a:r>
            <a:r>
              <a:rPr lang="en-US" sz="2000" dirty="0"/>
              <a:t> Responsible for noticing and responding when nodes go down</a:t>
            </a:r>
          </a:p>
          <a:p>
            <a:pPr lvl="1"/>
            <a:r>
              <a:rPr lang="en-US" sz="2000" dirty="0"/>
              <a:t>Replication Controller </a:t>
            </a:r>
            <a:r>
              <a:rPr lang="mr-IN" sz="2000" dirty="0"/>
              <a:t>–</a:t>
            </a:r>
            <a:r>
              <a:rPr lang="en-US" sz="2000" dirty="0"/>
              <a:t> Replaced by </a:t>
            </a:r>
            <a:r>
              <a:rPr lang="en-US" sz="2000" dirty="0" err="1"/>
              <a:t>ReplicaSet</a:t>
            </a:r>
            <a:endParaRPr lang="en-US" sz="2000" dirty="0"/>
          </a:p>
          <a:p>
            <a:pPr lvl="1"/>
            <a:r>
              <a:rPr lang="en-US" sz="2000" dirty="0"/>
              <a:t>Endpoints Controller </a:t>
            </a:r>
            <a:r>
              <a:rPr lang="mr-IN" sz="2000" dirty="0"/>
              <a:t>–</a:t>
            </a:r>
            <a:r>
              <a:rPr lang="en-US" sz="2000" dirty="0"/>
              <a:t> Populates the Endpoints object (that is, joins services and pods)</a:t>
            </a:r>
          </a:p>
          <a:p>
            <a:pPr lvl="1"/>
            <a:r>
              <a:rPr lang="en-US" sz="2000" dirty="0"/>
              <a:t>Service Account &amp; Token Controllers </a:t>
            </a:r>
            <a:r>
              <a:rPr lang="mr-IN" sz="2000" dirty="0"/>
              <a:t>–</a:t>
            </a:r>
            <a:r>
              <a:rPr lang="en-US" sz="2000" dirty="0"/>
              <a:t> Create default accounts and API access tokens for new namespaces</a:t>
            </a:r>
          </a:p>
          <a:p>
            <a:r>
              <a:rPr lang="en-US" sz="2000" b="1" dirty="0">
                <a:sym typeface="Helvetica Light"/>
              </a:rPr>
              <a:t>Scheduler</a:t>
            </a:r>
          </a:p>
          <a:p>
            <a:pPr lvl="1"/>
            <a:r>
              <a:rPr lang="en-US" sz="2000" dirty="0">
                <a:sym typeface="Helvetica Light"/>
              </a:rPr>
              <a:t>Selects the worker node each pods runs in</a:t>
            </a:r>
          </a:p>
          <a:p>
            <a:endParaRPr lang="en-US" sz="2000" dirty="0"/>
          </a:p>
        </p:txBody>
      </p:sp>
      <p:pic>
        <p:nvPicPr>
          <p:cNvPr id="22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9670" y="1233372"/>
            <a:ext cx="1543452" cy="1543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694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Kubernetes Architecture: How apps are accessed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sz="quarter" idx="11"/>
          </p:nvPr>
        </p:nvSpPr>
        <p:spPr>
          <a:xfrm>
            <a:off x="468946" y="1211691"/>
            <a:ext cx="5432720" cy="6096082"/>
          </a:xfrm>
        </p:spPr>
        <p:txBody>
          <a:bodyPr/>
          <a:lstStyle/>
          <a:p>
            <a:r>
              <a:rPr lang="en-US" sz="1800" b="1" dirty="0"/>
              <a:t>Pod</a:t>
            </a:r>
          </a:p>
          <a:p>
            <a:pPr lvl="1"/>
            <a:r>
              <a:rPr lang="en-US" sz="1800" dirty="0">
                <a:sym typeface="Helvetica Light"/>
              </a:rPr>
              <a:t>Smallest deployment unit – runs containers</a:t>
            </a:r>
          </a:p>
          <a:p>
            <a:pPr lvl="1"/>
            <a:r>
              <a:rPr lang="en-US" sz="1800" dirty="0"/>
              <a:t>Each pod has its own IP</a:t>
            </a:r>
          </a:p>
          <a:p>
            <a:pPr lvl="1"/>
            <a:r>
              <a:rPr lang="en-US" sz="1800" dirty="0"/>
              <a:t>Shares a PID namespace, network, and hostname</a:t>
            </a:r>
          </a:p>
          <a:p>
            <a:r>
              <a:rPr lang="en-US" sz="1800" b="1" dirty="0"/>
              <a:t>Service</a:t>
            </a:r>
          </a:p>
          <a:p>
            <a:pPr lvl="1"/>
            <a:r>
              <a:rPr lang="en-US" sz="1800" dirty="0"/>
              <a:t>Collection of pods exposed as an endpoint</a:t>
            </a:r>
          </a:p>
          <a:p>
            <a:pPr lvl="2"/>
            <a:r>
              <a:rPr lang="en-US" sz="1480" dirty="0"/>
              <a:t>state and networking info propagated to all worker nodes</a:t>
            </a:r>
          </a:p>
          <a:p>
            <a:pPr lvl="1"/>
            <a:r>
              <a:rPr lang="en-US" sz="1800" dirty="0"/>
              <a:t>Types of service exposure</a:t>
            </a:r>
          </a:p>
          <a:p>
            <a:pPr lvl="2"/>
            <a:r>
              <a:rPr lang="en-US" sz="1800" dirty="0" err="1"/>
              <a:t>ClusterIP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Exposes cluster-internal IP</a:t>
            </a:r>
          </a:p>
          <a:p>
            <a:pPr lvl="2"/>
            <a:r>
              <a:rPr lang="en-US" sz="1800" dirty="0" err="1"/>
              <a:t>NodePort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Exposes the service on each Node’s IP at a static port</a:t>
            </a:r>
          </a:p>
          <a:p>
            <a:pPr lvl="2"/>
            <a:r>
              <a:rPr lang="en-US" sz="1800" dirty="0" err="1"/>
              <a:t>LoadBalancer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Exposes externally using a cloud provider’s load balancer</a:t>
            </a:r>
          </a:p>
          <a:p>
            <a:pPr lvl="2"/>
            <a:r>
              <a:rPr lang="en-US" sz="1800" dirty="0" err="1"/>
              <a:t>ExternalName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Maps to an external name (such as foo.bar.example.com)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7360773" y="1213107"/>
            <a:ext cx="6817619" cy="6441644"/>
          </a:xfrm>
          <a:prstGeom prst="roundRect">
            <a:avLst>
              <a:gd name="adj" fmla="val 6284"/>
            </a:avLst>
          </a:prstGeom>
          <a:solidFill>
            <a:srgbClr val="FFFFFF">
              <a:lumMod val="95000"/>
              <a:alpha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defTabSz="553019">
              <a:defRPr/>
            </a:pPr>
            <a:r>
              <a:rPr lang="en-US" sz="24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Kubernetes</a:t>
            </a:r>
            <a:br>
              <a:rPr lang="en-US" sz="2400" kern="0" dirty="0">
                <a:solidFill>
                  <a:srgbClr val="191919"/>
                </a:solidFill>
                <a:latin typeface="HelvNeue Light for IBM"/>
                <a:cs typeface="Arial" charset="0"/>
              </a:rPr>
            </a:br>
            <a:r>
              <a:rPr lang="en-US" sz="24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components</a:t>
            </a:r>
            <a:endParaRPr lang="en-US" sz="24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10769832" y="3489733"/>
            <a:ext cx="3318529" cy="1897770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FFFFFF"/>
                </a:solidFill>
                <a:cs typeface="Arial" charset="0"/>
              </a:rPr>
              <a:t>Worker Node 2</a:t>
            </a:r>
          </a:p>
        </p:txBody>
      </p:sp>
      <p:sp>
        <p:nvSpPr>
          <p:cNvPr id="88" name="Rounded Rectangle 87"/>
          <p:cNvSpPr/>
          <p:nvPr/>
        </p:nvSpPr>
        <p:spPr bwMode="auto">
          <a:xfrm>
            <a:off x="10931148" y="3660010"/>
            <a:ext cx="1414221" cy="116362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89" name="Rounded Rectangle 88"/>
          <p:cNvSpPr/>
          <p:nvPr/>
        </p:nvSpPr>
        <p:spPr bwMode="auto">
          <a:xfrm>
            <a:off x="11109423" y="3840457"/>
            <a:ext cx="1074610" cy="430686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2484087" y="3668139"/>
            <a:ext cx="1414221" cy="115854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12662362" y="3848587"/>
            <a:ext cx="1074610" cy="430686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748410" y="2907080"/>
            <a:ext cx="1091552" cy="992372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 Service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7464553" y="1383821"/>
            <a:ext cx="1659264" cy="1307920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2200" kern="0" dirty="0">
                <a:solidFill>
                  <a:srgbClr val="FFFFFF"/>
                </a:solidFill>
                <a:cs typeface="Arial" charset="0"/>
              </a:rPr>
              <a:t>Master Node</a:t>
            </a:r>
          </a:p>
        </p:txBody>
      </p:sp>
      <p:sp>
        <p:nvSpPr>
          <p:cNvPr id="96" name="Rounded Rectangle 95"/>
          <p:cNvSpPr/>
          <p:nvPr/>
        </p:nvSpPr>
        <p:spPr bwMode="auto">
          <a:xfrm>
            <a:off x="7754614" y="5004930"/>
            <a:ext cx="1091552" cy="992372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 Service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5901666" y="2907080"/>
            <a:ext cx="1091552" cy="992372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 Client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5907870" y="5004930"/>
            <a:ext cx="1091552" cy="992372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 Client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10769832" y="1389245"/>
            <a:ext cx="3318529" cy="1897770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FFFFFF"/>
                </a:solidFill>
                <a:cs typeface="Arial" charset="0"/>
              </a:rPr>
              <a:t>Worker Node 1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10931148" y="1559524"/>
            <a:ext cx="1414221" cy="116362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11109423" y="1739972"/>
            <a:ext cx="1074610" cy="430686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12484087" y="1567654"/>
            <a:ext cx="1414221" cy="115854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2662362" y="1748101"/>
            <a:ext cx="1074610" cy="430686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10769832" y="5590219"/>
            <a:ext cx="3318529" cy="1897770"/>
          </a:xfrm>
          <a:prstGeom prst="roundRect">
            <a:avLst/>
          </a:prstGeom>
          <a:solidFill>
            <a:srgbClr val="6D6E70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FFFFFF"/>
                </a:solidFill>
                <a:cs typeface="Arial" charset="0"/>
              </a:rPr>
              <a:t>Worker Node 3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10931148" y="5760495"/>
            <a:ext cx="1414221" cy="1163624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11109423" y="5940943"/>
            <a:ext cx="1074610" cy="430686"/>
          </a:xfrm>
          <a:prstGeom prst="roundRect">
            <a:avLst/>
          </a:prstGeom>
          <a:solidFill>
            <a:srgbClr val="00B0DA">
              <a:lumMod val="40000"/>
              <a:lumOff val="60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A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12484087" y="5768626"/>
            <a:ext cx="1414221" cy="115854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b" anchorCtr="0" compatLnSpc="1">
            <a:prstTxWarp prst="textNoShape">
              <a:avLst/>
            </a:prstTxWarp>
          </a:bodyPr>
          <a:lstStyle/>
          <a:p>
            <a:pPr algn="r" defTabSz="553019">
              <a:defRPr/>
            </a:pPr>
            <a:r>
              <a:rPr lang="en-US" sz="1900" kern="0" dirty="0">
                <a:solidFill>
                  <a:srgbClr val="6D6E70"/>
                </a:solidFill>
                <a:cs typeface="Arial" charset="0"/>
              </a:rPr>
              <a:t>Pod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12662362" y="5949074"/>
            <a:ext cx="1074610" cy="430686"/>
          </a:xfrm>
          <a:prstGeom prst="roundRect">
            <a:avLst/>
          </a:prstGeom>
          <a:solidFill>
            <a:srgbClr val="AAD4EA"/>
          </a:solidFill>
          <a:ln w="12700" cap="flat" cmpd="sng" algn="ctr">
            <a:solidFill>
              <a:srgbClr val="6D6E7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310" tIns="41155" rIns="82310" bIns="41155" numCol="1" rtlCol="0" anchor="ctr" anchorCtr="0" compatLnSpc="1">
            <a:prstTxWarp prst="textNoShape">
              <a:avLst/>
            </a:prstTxWarp>
          </a:bodyPr>
          <a:lstStyle/>
          <a:p>
            <a:pPr algn="ctr" defTabSz="553019">
              <a:defRPr/>
            </a:pPr>
            <a:r>
              <a:rPr lang="en-US" sz="1900" kern="0" dirty="0">
                <a:solidFill>
                  <a:srgbClr val="191919"/>
                </a:solidFill>
                <a:latin typeface="HelvNeue Light for IBM"/>
                <a:cs typeface="Arial" charset="0"/>
              </a:rPr>
              <a:t>App B</a:t>
            </a:r>
            <a:endParaRPr lang="en-US" sz="1900" kern="0" dirty="0">
              <a:solidFill>
                <a:srgbClr val="6D6E70"/>
              </a:solidFill>
              <a:latin typeface="HelvNeue Light for IBM"/>
              <a:cs typeface="Arial" charset="0"/>
            </a:endParaRPr>
          </a:p>
        </p:txBody>
      </p:sp>
      <p:cxnSp>
        <p:nvCxnSpPr>
          <p:cNvPr id="114" name="Straight Connector 113"/>
          <p:cNvCxnSpPr>
            <a:stCxn id="92" idx="3"/>
            <a:endCxn id="105" idx="1"/>
          </p:cNvCxnSpPr>
          <p:nvPr/>
        </p:nvCxnSpPr>
        <p:spPr bwMode="auto">
          <a:xfrm flipV="1">
            <a:off x="8839962" y="2141336"/>
            <a:ext cx="2091185" cy="126193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92" idx="3"/>
            <a:endCxn id="90" idx="1"/>
          </p:cNvCxnSpPr>
          <p:nvPr/>
        </p:nvCxnSpPr>
        <p:spPr bwMode="auto">
          <a:xfrm>
            <a:off x="8839963" y="3403266"/>
            <a:ext cx="3644124" cy="844147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92" idx="3"/>
            <a:endCxn id="110" idx="1"/>
          </p:cNvCxnSpPr>
          <p:nvPr/>
        </p:nvCxnSpPr>
        <p:spPr bwMode="auto">
          <a:xfrm>
            <a:off x="8839962" y="3403267"/>
            <a:ext cx="2091185" cy="2939041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96" idx="3"/>
            <a:endCxn id="107" idx="1"/>
          </p:cNvCxnSpPr>
          <p:nvPr/>
        </p:nvCxnSpPr>
        <p:spPr bwMode="auto">
          <a:xfrm flipV="1">
            <a:off x="8846166" y="2146929"/>
            <a:ext cx="3637921" cy="3354187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96" idx="3"/>
            <a:endCxn id="88" idx="1"/>
          </p:cNvCxnSpPr>
          <p:nvPr/>
        </p:nvCxnSpPr>
        <p:spPr bwMode="auto">
          <a:xfrm flipV="1">
            <a:off x="8846166" y="4241823"/>
            <a:ext cx="2084981" cy="1259293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endCxn id="112" idx="1"/>
          </p:cNvCxnSpPr>
          <p:nvPr/>
        </p:nvCxnSpPr>
        <p:spPr bwMode="auto">
          <a:xfrm>
            <a:off x="8846166" y="5501116"/>
            <a:ext cx="3637921" cy="846785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92" idx="1"/>
            <a:endCxn id="102" idx="3"/>
          </p:cNvCxnSpPr>
          <p:nvPr/>
        </p:nvCxnSpPr>
        <p:spPr bwMode="auto">
          <a:xfrm flipH="1">
            <a:off x="6993219" y="3403266"/>
            <a:ext cx="755192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B0DA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96" idx="1"/>
            <a:endCxn id="103" idx="3"/>
          </p:cNvCxnSpPr>
          <p:nvPr/>
        </p:nvCxnSpPr>
        <p:spPr bwMode="auto">
          <a:xfrm flipH="1">
            <a:off x="6999422" y="5501116"/>
            <a:ext cx="755191" cy="0"/>
          </a:xfrm>
          <a:prstGeom prst="line">
            <a:avLst/>
          </a:prstGeom>
          <a:solidFill>
            <a:srgbClr val="FDFDFD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43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Deployments &amp; </a:t>
            </a:r>
            <a:r>
              <a:rPr lang="en-US" sz="4400" dirty="0" err="1"/>
              <a:t>ReplicaSets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8946" y="1211691"/>
            <a:ext cx="10830078" cy="4389760"/>
          </a:xfrm>
        </p:spPr>
        <p:txBody>
          <a:bodyPr/>
          <a:lstStyle/>
          <a:p>
            <a:r>
              <a:rPr lang="en-US" sz="1800" b="1" dirty="0"/>
              <a:t>Deployment</a:t>
            </a:r>
          </a:p>
          <a:p>
            <a:pPr lvl="1"/>
            <a:r>
              <a:rPr lang="en-US" sz="1800" dirty="0"/>
              <a:t>A set of pods to be deployed together, such as an application</a:t>
            </a:r>
          </a:p>
          <a:p>
            <a:pPr lvl="1"/>
            <a:r>
              <a:rPr lang="en-US" sz="1800" dirty="0"/>
              <a:t>Declarative: Revising a Deployment creates a </a:t>
            </a:r>
            <a:r>
              <a:rPr lang="en-US" sz="1800" dirty="0" err="1"/>
              <a:t>ReplicaSet</a:t>
            </a:r>
            <a:r>
              <a:rPr lang="en-US" sz="1800" dirty="0"/>
              <a:t> describing the desired state</a:t>
            </a:r>
          </a:p>
          <a:p>
            <a:pPr lvl="1"/>
            <a:r>
              <a:rPr lang="en-US" sz="1800" dirty="0"/>
              <a:t>Rollout: Deployment controller changes the actual state to the desired state at a controlled rate</a:t>
            </a:r>
          </a:p>
          <a:p>
            <a:pPr lvl="1"/>
            <a:r>
              <a:rPr lang="en-US" sz="1800" dirty="0"/>
              <a:t>Rollback: Each Deployment revision can be rolled back</a:t>
            </a:r>
          </a:p>
          <a:p>
            <a:pPr lvl="1"/>
            <a:r>
              <a:rPr lang="en-US" sz="1800" dirty="0"/>
              <a:t>Scale and </a:t>
            </a:r>
            <a:r>
              <a:rPr lang="en-US" sz="1800" dirty="0" err="1"/>
              <a:t>autoscale</a:t>
            </a:r>
            <a:r>
              <a:rPr lang="en-US" sz="1800" dirty="0"/>
              <a:t>: A Deployment can be scaled</a:t>
            </a:r>
          </a:p>
          <a:p>
            <a:r>
              <a:rPr lang="en-US" sz="1800" b="1" dirty="0" err="1"/>
              <a:t>ReplicaSet</a:t>
            </a:r>
            <a:endParaRPr lang="en-US" sz="1800" b="1" dirty="0"/>
          </a:p>
          <a:p>
            <a:pPr lvl="1"/>
            <a:r>
              <a:rPr lang="en-US" sz="1800" dirty="0"/>
              <a:t>The next-generation </a:t>
            </a:r>
            <a:r>
              <a:rPr lang="en-US" sz="1800" dirty="0" err="1"/>
              <a:t>ReplicationController</a:t>
            </a:r>
            <a:endParaRPr lang="en-US" sz="1800" dirty="0"/>
          </a:p>
          <a:p>
            <a:pPr lvl="1"/>
            <a:r>
              <a:rPr lang="en-US" sz="1800" dirty="0"/>
              <a:t>A set of pod templates that describe a set of pod replicas</a:t>
            </a:r>
          </a:p>
          <a:p>
            <a:pPr lvl="1"/>
            <a:r>
              <a:rPr lang="en-US" sz="1800" dirty="0"/>
              <a:t>Uses a template that describes specifically what each pod should contain</a:t>
            </a:r>
          </a:p>
          <a:p>
            <a:pPr lvl="1"/>
            <a:r>
              <a:rPr lang="en-US" sz="1800" dirty="0"/>
              <a:t>Ensures that a specified number of pod replicas are running at any given time</a:t>
            </a:r>
          </a:p>
          <a:p>
            <a:endParaRPr lang="en-US" sz="1800" dirty="0"/>
          </a:p>
        </p:txBody>
      </p:sp>
      <p:pic>
        <p:nvPicPr>
          <p:cNvPr id="10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2191" y="276699"/>
            <a:ext cx="1543452" cy="15430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5"/>
          <p:cNvGrpSpPr/>
          <p:nvPr/>
        </p:nvGrpSpPr>
        <p:grpSpPr>
          <a:xfrm>
            <a:off x="1831833" y="5716229"/>
            <a:ext cx="7942677" cy="2060228"/>
            <a:chOff x="1536486" y="4719112"/>
            <a:chExt cx="6617174" cy="17168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536486" y="4719112"/>
              <a:ext cx="6617174" cy="17168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anose="020B0604020202020204" pitchFamily="34" charset="0"/>
                </a:rPr>
                <a:t>Deployment </a:t>
              </a:r>
              <a:endParaRPr lang="en-US" sz="1400" dirty="0">
                <a:latin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694007" y="5001892"/>
              <a:ext cx="2443832" cy="1291974"/>
              <a:chOff x="1084407" y="2375922"/>
              <a:chExt cx="2443832" cy="1291974"/>
            </a:xfrm>
          </p:grpSpPr>
          <p:sp>
            <p:nvSpPr>
              <p:cNvPr id="30" name="Rectangle 5"/>
              <p:cNvSpPr/>
              <p:nvPr/>
            </p:nvSpPr>
            <p:spPr bwMode="auto">
              <a:xfrm>
                <a:off x="1084407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err="1">
                    <a:latin typeface="Arial" panose="020B0604020202020204" pitchFamily="34" charset="0"/>
                  </a:rPr>
                  <a:t>ReplicaSet</a:t>
                </a:r>
                <a:r>
                  <a:rPr lang="en-US" sz="1400" dirty="0">
                    <a:latin typeface="Arial" panose="020B0604020202020204" pitchFamily="34" charset="0"/>
                  </a:rPr>
                  <a:t> 1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781033" y="2740320"/>
                <a:ext cx="1008032" cy="707737"/>
                <a:chOff x="9809806" y="3119231"/>
                <a:chExt cx="1008032" cy="707737"/>
              </a:xfrm>
            </p:grpSpPr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9809806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33" name="Rectangle 20"/>
                <p:cNvSpPr/>
                <p:nvPr/>
              </p:nvSpPr>
              <p:spPr bwMode="auto">
                <a:xfrm>
                  <a:off x="9889857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err="1">
                      <a:latin typeface="Arial" panose="020B0604020202020204" pitchFamily="34" charset="0"/>
                    </a:rPr>
                    <a:t>svcA</a:t>
                  </a:r>
                  <a:endParaRPr lang="en-US" sz="1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5553704" y="5001892"/>
              <a:ext cx="2443832" cy="1291974"/>
              <a:chOff x="4467025" y="2375922"/>
              <a:chExt cx="2443832" cy="1291974"/>
            </a:xfrm>
          </p:grpSpPr>
          <p:sp>
            <p:nvSpPr>
              <p:cNvPr id="23" name="Rectangle 27"/>
              <p:cNvSpPr/>
              <p:nvPr/>
            </p:nvSpPr>
            <p:spPr bwMode="auto">
              <a:xfrm>
                <a:off x="4467025" y="2375922"/>
                <a:ext cx="2443832" cy="129197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err="1">
                    <a:latin typeface="Arial" panose="020B0604020202020204" pitchFamily="34" charset="0"/>
                  </a:rPr>
                  <a:t>ReplicaSet</a:t>
                </a:r>
                <a:r>
                  <a:rPr lang="en-US" sz="1400" dirty="0">
                    <a:latin typeface="Arial" panose="020B0604020202020204" pitchFamily="34" charset="0"/>
                  </a:rPr>
                  <a:t> 2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45129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9" name="Rectangle 30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err="1">
                      <a:latin typeface="Arial" panose="020B0604020202020204" pitchFamily="34" charset="0"/>
                    </a:rPr>
                    <a:t>svcB</a:t>
                  </a:r>
                  <a:endParaRPr lang="en-US" sz="14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624508" y="2740320"/>
                <a:ext cx="1008032" cy="707737"/>
                <a:chOff x="9270663" y="3119231"/>
                <a:chExt cx="1008032" cy="707737"/>
              </a:xfrm>
            </p:grpSpPr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9270663" y="3119231"/>
                  <a:ext cx="1008032" cy="707737"/>
                </a:xfrm>
                <a:prstGeom prst="roundRect">
                  <a:avLst/>
                </a:prstGeom>
                <a:solidFill>
                  <a:srgbClr val="FDFDFD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300" dirty="0">
                      <a:latin typeface="Arial" panose="020B0604020202020204" pitchFamily="34" charset="0"/>
                    </a:rPr>
                    <a:t>pod</a:t>
                  </a:r>
                </a:p>
              </p:txBody>
            </p:sp>
            <p:sp>
              <p:nvSpPr>
                <p:cNvPr id="27" name="Rectangle 33"/>
                <p:cNvSpPr/>
                <p:nvPr/>
              </p:nvSpPr>
              <p:spPr bwMode="auto">
                <a:xfrm>
                  <a:off x="9350714" y="3431078"/>
                  <a:ext cx="868845" cy="228567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358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 err="1">
                      <a:latin typeface="Arial" panose="020B0604020202020204" pitchFamily="34" charset="0"/>
                    </a:rPr>
                    <a:t>svcA</a:t>
                  </a:r>
                  <a:endParaRPr lang="en-US" sz="1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Right Arrow 19"/>
            <p:cNvSpPr/>
            <p:nvPr/>
          </p:nvSpPr>
          <p:spPr bwMode="auto">
            <a:xfrm>
              <a:off x="4295322" y="5228409"/>
              <a:ext cx="1145793" cy="838938"/>
            </a:xfrm>
            <a:prstGeom prst="rightArrow">
              <a:avLst>
                <a:gd name="adj1" fmla="val 55589"/>
                <a:gd name="adj2" fmla="val 5000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/>
                <a:t>rolling update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299024" y="3325872"/>
            <a:ext cx="2559542" cy="4180380"/>
            <a:chOff x="9036666" y="1437832"/>
            <a:chExt cx="2132396" cy="34836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9036666" y="1437832"/>
              <a:ext cx="2130503" cy="6956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Deployment </a:t>
              </a:r>
            </a:p>
          </p:txBody>
        </p:sp>
        <p:sp>
          <p:nvSpPr>
            <p:cNvPr id="36" name="Rectangle 5"/>
            <p:cNvSpPr/>
            <p:nvPr/>
          </p:nvSpPr>
          <p:spPr bwMode="auto">
            <a:xfrm>
              <a:off x="9036666" y="2831819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latin typeface="Arial" panose="020B0604020202020204" pitchFamily="34" charset="0"/>
                </a:rPr>
                <a:t>ReplicaSet</a:t>
              </a:r>
              <a:r>
                <a:rPr lang="en-US" sz="1400" dirty="0">
                  <a:latin typeface="Arial" panose="020B0604020202020204" pitchFamily="34" charset="0"/>
                </a:rPr>
                <a:t> 1</a:t>
              </a:r>
            </a:p>
          </p:txBody>
        </p:sp>
        <p:sp>
          <p:nvSpPr>
            <p:cNvPr id="37" name="Rectangle 5"/>
            <p:cNvSpPr/>
            <p:nvPr/>
          </p:nvSpPr>
          <p:spPr bwMode="auto">
            <a:xfrm>
              <a:off x="9036666" y="4225806"/>
              <a:ext cx="2132396" cy="69567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latin typeface="Arial" panose="020B0604020202020204" pitchFamily="34" charset="0"/>
                </a:rPr>
                <a:t>ReplicaSet</a:t>
              </a:r>
              <a:r>
                <a:rPr lang="en-US" sz="1400" dirty="0"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38" name="Arc 37"/>
            <p:cNvSpPr/>
            <p:nvPr/>
          </p:nvSpPr>
          <p:spPr bwMode="auto">
            <a:xfrm>
              <a:off x="10110651" y="3467262"/>
              <a:ext cx="737860" cy="819150"/>
            </a:xfrm>
            <a:prstGeom prst="arc">
              <a:avLst>
                <a:gd name="adj1" fmla="val 17950175"/>
                <a:gd name="adj2" fmla="val 365318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rollout</a:t>
              </a:r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9364057" y="3467263"/>
              <a:ext cx="737860" cy="819149"/>
            </a:xfrm>
            <a:prstGeom prst="arc">
              <a:avLst>
                <a:gd name="adj1" fmla="val 7165740"/>
                <a:gd name="adj2" fmla="val 1456068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</a:rPr>
                <a:t>rollback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101918" y="2133508"/>
              <a:ext cx="946" cy="69831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10140004" y="2344164"/>
              <a:ext cx="937846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5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Kubernetes </a:t>
            </a:r>
            <a:r>
              <a:rPr lang="en-US" sz="4400" dirty="0" err="1"/>
              <a:t>Autoscaling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8946" y="1334523"/>
            <a:ext cx="13064176" cy="6096082"/>
          </a:xfrm>
        </p:spPr>
        <p:txBody>
          <a:bodyPr/>
          <a:lstStyle/>
          <a:p>
            <a:r>
              <a:rPr lang="en-US" sz="2000" b="1" dirty="0"/>
              <a:t>Horizontal Pod </a:t>
            </a:r>
            <a:r>
              <a:rPr lang="en-US" sz="2000" b="1" dirty="0" err="1"/>
              <a:t>Autoscaling</a:t>
            </a:r>
            <a:r>
              <a:rPr lang="en-US" sz="2000" b="1" dirty="0"/>
              <a:t> (HPA)</a:t>
            </a:r>
          </a:p>
          <a:p>
            <a:pPr lvl="1"/>
            <a:r>
              <a:rPr lang="en-US" sz="2000" dirty="0"/>
              <a:t>Automatically scales the number of pods in a replication controller, deployment, or replica set</a:t>
            </a:r>
          </a:p>
          <a:p>
            <a:pPr lvl="1"/>
            <a:r>
              <a:rPr lang="en-US" sz="2000" dirty="0"/>
              <a:t>Matches the observed average CPU utilization to the specified target</a:t>
            </a:r>
          </a:p>
          <a:p>
            <a:pPr lvl="1"/>
            <a:r>
              <a:rPr lang="en-US" sz="2000" dirty="0"/>
              <a:t>Fetches metrics in two different ways: direct </a:t>
            </a:r>
            <a:r>
              <a:rPr lang="en-US" sz="2000" dirty="0" err="1"/>
              <a:t>Heapster</a:t>
            </a:r>
            <a:r>
              <a:rPr lang="en-US" sz="2000" dirty="0"/>
              <a:t> access and REST client access</a:t>
            </a:r>
          </a:p>
          <a:p>
            <a:pPr lvl="1"/>
            <a:r>
              <a:rPr lang="en-US" sz="2000" dirty="0"/>
              <a:t>Kubernetes </a:t>
            </a:r>
            <a:r>
              <a:rPr lang="en-US" sz="2000" dirty="0" err="1"/>
              <a:t>Heapster</a:t>
            </a:r>
            <a:r>
              <a:rPr lang="en-US" sz="2000" dirty="0"/>
              <a:t> enables container cluster monitoring and performance analysis</a:t>
            </a:r>
          </a:p>
          <a:p>
            <a:pPr lvl="1"/>
            <a:r>
              <a:rPr lang="en-US" sz="2000" dirty="0"/>
              <a:t>Default </a:t>
            </a:r>
            <a:r>
              <a:rPr lang="en-US" sz="2000" dirty="0" err="1"/>
              <a:t>config</a:t>
            </a:r>
            <a:r>
              <a:rPr lang="en-US" sz="2000" dirty="0"/>
              <a:t>: query every 30 sec, maintain 10% tolerance, wait 3 min after scale-up, wait 5 min after scale-down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autoscale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deployment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&lt;deployment-name&gt;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cpu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-percent=50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--min=1 --max=10 deployment ”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i="1" dirty="0" err="1">
                <a:latin typeface="Courier" charset="0"/>
                <a:ea typeface="Courier" charset="0"/>
                <a:cs typeface="Courier" charset="0"/>
              </a:rPr>
              <a:t>hpa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-name&gt;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autoscaled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/>
          </a:p>
          <a:p>
            <a:r>
              <a:rPr lang="en-US" sz="2000" b="1" dirty="0"/>
              <a:t>Creates a horizontal pod </a:t>
            </a:r>
            <a:r>
              <a:rPr lang="en-US" sz="2000" b="1" dirty="0" err="1"/>
              <a:t>autoscaler</a:t>
            </a:r>
            <a:endParaRPr lang="en-US" sz="2000" b="1" dirty="0"/>
          </a:p>
          <a:p>
            <a:pPr lvl="1"/>
            <a:r>
              <a:rPr lang="en-US" sz="2000" dirty="0"/>
              <a:t>An HPA instance</a:t>
            </a:r>
          </a:p>
          <a:p>
            <a:pPr lvl="1"/>
            <a:r>
              <a:rPr lang="en-US" sz="2000" dirty="0"/>
              <a:t>Maintains between 1 and 10 replicas of the pods controlled by the deployment</a:t>
            </a:r>
          </a:p>
          <a:p>
            <a:pPr lvl="1"/>
            <a:r>
              <a:rPr lang="en-US" sz="2000" dirty="0"/>
              <a:t>Maintains an average CPU utilization across all pods of 50%</a:t>
            </a:r>
          </a:p>
          <a:p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6264" y="173894"/>
            <a:ext cx="1543452" cy="1543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184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8946" y="1198043"/>
            <a:ext cx="13064176" cy="6531820"/>
          </a:xfrm>
        </p:spPr>
        <p:txBody>
          <a:bodyPr>
            <a:noAutofit/>
          </a:bodyPr>
          <a:lstStyle/>
          <a:p>
            <a:r>
              <a:rPr lang="en-US" sz="1800" b="1" dirty="0"/>
              <a:t>Name</a:t>
            </a:r>
          </a:p>
          <a:p>
            <a:pPr lvl="1"/>
            <a:r>
              <a:rPr lang="en-US" sz="1800" dirty="0"/>
              <a:t>Each resource object by type has a unique name</a:t>
            </a:r>
          </a:p>
          <a:p>
            <a:r>
              <a:rPr lang="en-US" sz="1800" b="1" dirty="0"/>
              <a:t>Namespace</a:t>
            </a:r>
          </a:p>
          <a:p>
            <a:pPr lvl="1"/>
            <a:r>
              <a:rPr lang="en-US" sz="1800" dirty="0"/>
              <a:t>Resource isolation: Each namespace is a virtual cluster within the physical cluster</a:t>
            </a:r>
          </a:p>
          <a:p>
            <a:pPr lvl="2"/>
            <a:r>
              <a:rPr lang="en-US" sz="1800" dirty="0"/>
              <a:t>Resource objects are scoped within namespaces</a:t>
            </a:r>
          </a:p>
          <a:p>
            <a:pPr lvl="2"/>
            <a:r>
              <a:rPr lang="en-US" sz="1800" dirty="0"/>
              <a:t>Low-level resources are not in namespaces: nodes, persistent volumes, and namespaces themselves</a:t>
            </a:r>
          </a:p>
          <a:p>
            <a:pPr lvl="2"/>
            <a:r>
              <a:rPr lang="en-US" sz="1800" dirty="0"/>
              <a:t>Names of resources need to be unique within a namespace, but not across namespaces</a:t>
            </a:r>
          </a:p>
          <a:p>
            <a:pPr lvl="1"/>
            <a:r>
              <a:rPr lang="en-US" sz="1800" dirty="0"/>
              <a:t>Resource quotas: Namespaces can divide cluster resources</a:t>
            </a:r>
          </a:p>
          <a:p>
            <a:pPr lvl="1"/>
            <a:r>
              <a:rPr lang="en-US" sz="1800" dirty="0"/>
              <a:t>Initial namespaces</a:t>
            </a:r>
          </a:p>
          <a:p>
            <a:pPr lvl="2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The default namespace for objects with no other namespace    </a:t>
            </a:r>
          </a:p>
          <a:p>
            <a:pPr lvl="2"/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kube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-system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The namespace for objects created by the Kubernetes system</a:t>
            </a:r>
          </a:p>
          <a:p>
            <a:r>
              <a:rPr lang="en-US" sz="1800" b="1" dirty="0"/>
              <a:t>Resource Quota</a:t>
            </a:r>
          </a:p>
          <a:p>
            <a:pPr lvl="1"/>
            <a:r>
              <a:rPr lang="en-US" sz="1800" dirty="0"/>
              <a:t>Limits resource consumption per namespace</a:t>
            </a:r>
          </a:p>
          <a:p>
            <a:pPr lvl="1"/>
            <a:r>
              <a:rPr lang="en-US" sz="1800" dirty="0"/>
              <a:t>Limit can be number of resource objects by type (pods, services, etc.)</a:t>
            </a:r>
          </a:p>
          <a:p>
            <a:pPr lvl="1"/>
            <a:r>
              <a:rPr lang="en-US" sz="1800" dirty="0"/>
              <a:t>Limit can be total amount of compute resources (CPU, memory, etc.)</a:t>
            </a:r>
          </a:p>
          <a:p>
            <a:pPr lvl="1"/>
            <a:r>
              <a:rPr lang="en-US" sz="1800" dirty="0"/>
              <a:t>Overcommit is allowed; contention is handled on a first-come, first-served basis</a:t>
            </a:r>
          </a:p>
          <a:p>
            <a:endParaRPr lang="en-US" dirty="0"/>
          </a:p>
        </p:txBody>
      </p:sp>
      <p:pic>
        <p:nvPicPr>
          <p:cNvPr id="6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9670" y="250714"/>
            <a:ext cx="1543452" cy="1543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4481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Configuring Resources and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b="1" dirty="0">
                <a:sym typeface="Helvetica Light"/>
              </a:rPr>
              <a:t>Label</a:t>
            </a:r>
          </a:p>
          <a:p>
            <a:pPr lvl="1"/>
            <a:r>
              <a:rPr lang="en-US" sz="2000" dirty="0">
                <a:sym typeface="Helvetica Light"/>
              </a:rPr>
              <a:t>Metadata assigned to Kubernetes resources </a:t>
            </a:r>
            <a:r>
              <a:rPr lang="en-US" sz="2000" dirty="0"/>
              <a:t>(pods, services, etc.)</a:t>
            </a:r>
          </a:p>
          <a:p>
            <a:pPr lvl="1"/>
            <a:r>
              <a:rPr lang="en-US" sz="2000" dirty="0">
                <a:sym typeface="Helvetica Light"/>
              </a:rPr>
              <a:t>Key-value pairs for identification</a:t>
            </a:r>
          </a:p>
          <a:p>
            <a:pPr lvl="1"/>
            <a:r>
              <a:rPr lang="en-US" sz="2000" dirty="0">
                <a:sym typeface="Helvetica Light"/>
              </a:rPr>
              <a:t>Critical to Kubernetes as it relies on querying the cluster for resources that have certain labels</a:t>
            </a:r>
          </a:p>
          <a:p>
            <a:r>
              <a:rPr lang="en-US" sz="2000" b="1" dirty="0"/>
              <a:t>Selector</a:t>
            </a:r>
          </a:p>
          <a:p>
            <a:pPr lvl="1"/>
            <a:r>
              <a:rPr lang="en-US" sz="2000" dirty="0"/>
              <a:t>An expression that matches labels to identify related resources</a:t>
            </a:r>
          </a:p>
          <a:p>
            <a:endParaRPr lang="en-US" sz="2000" dirty="0">
              <a:sym typeface="Helvetica Light"/>
            </a:endParaRPr>
          </a:p>
          <a:p>
            <a:r>
              <a:rPr lang="en-US" sz="2000" b="1" dirty="0" err="1"/>
              <a:t>ConfigMap</a:t>
            </a:r>
            <a:endParaRPr lang="en-US" sz="2000" b="1" dirty="0"/>
          </a:p>
          <a:p>
            <a:pPr lvl="1"/>
            <a:r>
              <a:rPr lang="en-US" sz="2000" dirty="0"/>
              <a:t>Configuration values to be used by containers in a pod</a:t>
            </a:r>
          </a:p>
          <a:p>
            <a:pPr lvl="1"/>
            <a:r>
              <a:rPr lang="en-US" sz="2000" dirty="0"/>
              <a:t>Stores configuration outside of the container image, making containers more reusable</a:t>
            </a:r>
          </a:p>
          <a:p>
            <a:endParaRPr lang="en-US" sz="2000" dirty="0">
              <a:sym typeface="Helvetica Light"/>
            </a:endParaRPr>
          </a:p>
          <a:p>
            <a:r>
              <a:rPr lang="en-US" sz="2000" b="1" dirty="0">
                <a:sym typeface="Helvetica Light"/>
              </a:rPr>
              <a:t>Secret</a:t>
            </a:r>
          </a:p>
          <a:p>
            <a:pPr lvl="1"/>
            <a:r>
              <a:rPr lang="en-US" sz="2000" dirty="0">
                <a:sym typeface="Helvetica Light"/>
              </a:rPr>
              <a:t>Sensitive info that containers need to read or consume</a:t>
            </a:r>
          </a:p>
          <a:p>
            <a:pPr lvl="1"/>
            <a:r>
              <a:rPr lang="en-US" sz="2000" dirty="0">
                <a:sym typeface="Helvetica Light"/>
              </a:rPr>
              <a:t>Encrypted in special volumes mounted automatically </a:t>
            </a:r>
          </a:p>
          <a:p>
            <a:endParaRPr lang="en-US" sz="2000" dirty="0"/>
          </a:p>
        </p:txBody>
      </p:sp>
      <p:pic>
        <p:nvPicPr>
          <p:cNvPr id="14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0855" y="1014989"/>
            <a:ext cx="1543452" cy="1543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6723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61498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le 7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Kubernetes Management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5800" y="1971854"/>
            <a:ext cx="2181260" cy="43918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 dirty="0">
                <a:solidFill>
                  <a:srgbClr val="FFFFFF"/>
                </a:solidFill>
              </a:rPr>
              <a:t>Master Node</a:t>
            </a:r>
          </a:p>
        </p:txBody>
      </p:sp>
      <p:cxnSp>
        <p:nvCxnSpPr>
          <p:cNvPr id="11" name="Straight Arrow Connector 10"/>
          <p:cNvCxnSpPr>
            <a:stCxn id="6" idx="6"/>
            <a:endCxn id="10" idx="1"/>
          </p:cNvCxnSpPr>
          <p:nvPr/>
        </p:nvCxnSpPr>
        <p:spPr>
          <a:xfrm flipV="1">
            <a:off x="3400788" y="4167783"/>
            <a:ext cx="665012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884548" y="3443103"/>
            <a:ext cx="1516240" cy="14493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Oval 6"/>
          <p:cNvSpPr/>
          <p:nvPr/>
        </p:nvSpPr>
        <p:spPr>
          <a:xfrm>
            <a:off x="261907" y="2014087"/>
            <a:ext cx="1516240" cy="14493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9" name="Oval 8"/>
          <p:cNvSpPr/>
          <p:nvPr/>
        </p:nvSpPr>
        <p:spPr>
          <a:xfrm>
            <a:off x="300058" y="4872120"/>
            <a:ext cx="1516240" cy="14493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12" name="Straight Arrow Connector 11"/>
          <p:cNvCxnSpPr>
            <a:stCxn id="7" idx="5"/>
            <a:endCxn id="6" idx="1"/>
          </p:cNvCxnSpPr>
          <p:nvPr/>
        </p:nvCxnSpPr>
        <p:spPr>
          <a:xfrm>
            <a:off x="1556099" y="3251194"/>
            <a:ext cx="550498" cy="40416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7"/>
            <a:endCxn id="6" idx="3"/>
          </p:cNvCxnSpPr>
          <p:nvPr/>
        </p:nvCxnSpPr>
        <p:spPr>
          <a:xfrm flipV="1">
            <a:off x="1594250" y="4680210"/>
            <a:ext cx="512347" cy="404162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37296" y="2004667"/>
            <a:ext cx="2181260" cy="902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 sz="2200">
                <a:solidFill>
                  <a:srgbClr val="FFFFFF"/>
                </a:solidFill>
              </a:rPr>
              <a:t>Worker Node 1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37296" y="3140320"/>
            <a:ext cx="2181260" cy="789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 sz="2200" dirty="0">
                <a:solidFill>
                  <a:srgbClr val="FFFFFF"/>
                </a:solidFill>
              </a:rPr>
              <a:t>Worker Node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37296" y="4219027"/>
            <a:ext cx="2181260" cy="860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 sz="2200" dirty="0">
                <a:solidFill>
                  <a:srgbClr val="FFFFFF"/>
                </a:solidFill>
              </a:rPr>
              <a:t>Worker Node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37296" y="5333203"/>
            <a:ext cx="2181260" cy="852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r>
              <a:rPr lang="en-US" sz="2200" dirty="0">
                <a:solidFill>
                  <a:srgbClr val="FFFFFF"/>
                </a:solidFill>
              </a:rPr>
              <a:t>Worker Node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598242" y="2004667"/>
            <a:ext cx="2181260" cy="43918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30" idx="1"/>
          </p:cNvCxnSpPr>
          <p:nvPr/>
        </p:nvCxnSpPr>
        <p:spPr>
          <a:xfrm>
            <a:off x="6247062" y="2455930"/>
            <a:ext cx="199023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6278092" y="3534844"/>
            <a:ext cx="1959204" cy="291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1"/>
          </p:cNvCxnSpPr>
          <p:nvPr/>
        </p:nvCxnSpPr>
        <p:spPr>
          <a:xfrm>
            <a:off x="6269226" y="4645486"/>
            <a:ext cx="1968070" cy="387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6260361" y="5740263"/>
            <a:ext cx="1976935" cy="1899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942911" y="5914550"/>
            <a:ext cx="1729048" cy="510927"/>
          </a:xfrm>
          <a:prstGeom prst="rect">
            <a:avLst/>
          </a:prstGeom>
          <a:noFill/>
          <a:ln>
            <a:noFill/>
          </a:ln>
        </p:spPr>
        <p:txBody>
          <a:bodyPr wrap="square" lIns="109746" tIns="54873" rIns="109746" bIns="54873" rtlCol="0">
            <a:spAutoFit/>
          </a:bodyPr>
          <a:lstStyle/>
          <a:p>
            <a:pPr hangingPunct="1"/>
            <a:r>
              <a:rPr lang="en-US" sz="2600">
                <a:solidFill>
                  <a:srgbClr val="FFFFFF"/>
                </a:solidFill>
              </a:rPr>
              <a:t>Registry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12258822" y="2455931"/>
            <a:ext cx="860092" cy="684389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12263254" y="3649880"/>
            <a:ext cx="860092" cy="684389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12258822" y="4785534"/>
            <a:ext cx="860092" cy="684389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46" tIns="54873" rIns="109746" bIns="54873" rtlCol="0" anchor="ctr"/>
          <a:lstStyle/>
          <a:p>
            <a:pPr algn="ctr" hangingPunct="1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30" idx="3"/>
          </p:cNvCxnSpPr>
          <p:nvPr/>
        </p:nvCxnSpPr>
        <p:spPr>
          <a:xfrm>
            <a:off x="10418554" y="2455929"/>
            <a:ext cx="1179686" cy="17446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3"/>
            <a:endCxn id="18" idx="1"/>
          </p:cNvCxnSpPr>
          <p:nvPr/>
        </p:nvCxnSpPr>
        <p:spPr>
          <a:xfrm>
            <a:off x="10418555" y="3534844"/>
            <a:ext cx="1179686" cy="6657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3"/>
            <a:endCxn id="18" idx="1"/>
          </p:cNvCxnSpPr>
          <p:nvPr/>
        </p:nvCxnSpPr>
        <p:spPr>
          <a:xfrm flipV="1">
            <a:off x="10418555" y="4200595"/>
            <a:ext cx="1179686" cy="44876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418554" y="4200596"/>
            <a:ext cx="1179686" cy="15586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9396" y="6368638"/>
            <a:ext cx="4308929" cy="1341924"/>
          </a:xfrm>
          <a:prstGeom prst="rect">
            <a:avLst/>
          </a:prstGeom>
          <a:noFill/>
          <a:ln>
            <a:noFill/>
          </a:ln>
        </p:spPr>
        <p:txBody>
          <a:bodyPr wrap="square" lIns="109746" tIns="54873" rIns="109746" bIns="54873" rtlCol="0">
            <a:spAutoFit/>
          </a:bodyPr>
          <a:lstStyle/>
          <a:p>
            <a:pPr marL="457173" indent="-457173">
              <a:buFont typeface="Arial" charset="0"/>
              <a:buChar char="•"/>
            </a:pPr>
            <a:r>
              <a:rPr lang="en-US" sz="2000" dirty="0" err="1"/>
              <a:t>Etcd</a:t>
            </a:r>
            <a:endParaRPr lang="en-US" sz="2000" dirty="0"/>
          </a:p>
          <a:p>
            <a:pPr marL="457173" indent="-457173">
              <a:buFont typeface="Arial" charset="0"/>
              <a:buChar char="•"/>
            </a:pPr>
            <a:r>
              <a:rPr lang="en-US" sz="2000" dirty="0"/>
              <a:t>API Server</a:t>
            </a:r>
          </a:p>
          <a:p>
            <a:pPr marL="457173" indent="-457173">
              <a:buFont typeface="Arial" charset="0"/>
              <a:buChar char="•"/>
            </a:pPr>
            <a:r>
              <a:rPr lang="en-US" sz="2000" dirty="0"/>
              <a:t>Controller Manager Server</a:t>
            </a:r>
          </a:p>
          <a:p>
            <a:pPr marL="457173" indent="-457173">
              <a:buFont typeface="Arial" charset="0"/>
              <a:buChar char="•"/>
            </a:pPr>
            <a:r>
              <a:rPr lang="en-US" sz="2000" dirty="0"/>
              <a:t>Scheduler</a:t>
            </a:r>
          </a:p>
        </p:txBody>
      </p:sp>
      <p:pic>
        <p:nvPicPr>
          <p:cNvPr id="32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9670" y="250714"/>
            <a:ext cx="1543452" cy="1543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401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Kubectl</a:t>
            </a:r>
            <a:r>
              <a:rPr lang="en-US" sz="4400" dirty="0"/>
              <a:t> Commands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8946" y="1798555"/>
            <a:ext cx="6996379" cy="60960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Get the state of your cluster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cluster-info </a:t>
            </a:r>
          </a:p>
          <a:p>
            <a:pPr marL="998198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Get all the nodes of your cluster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get nodes -o wide</a:t>
            </a:r>
          </a:p>
          <a:p>
            <a:pPr marL="998198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Get info about the pods of your cluster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get pods -o wide</a:t>
            </a:r>
          </a:p>
          <a:p>
            <a:pPr marL="998198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Get info about the replication controllers of your cluster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get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rc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-o wide</a:t>
            </a:r>
          </a:p>
          <a:p>
            <a:pPr marL="998198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Get info about the services of your cluster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get services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818438" y="1759786"/>
            <a:ext cx="6811962" cy="64404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Get full </a:t>
            </a:r>
            <a:r>
              <a:rPr lang="en-US" sz="2400" dirty="0" err="1"/>
              <a:t>config</a:t>
            </a:r>
            <a:r>
              <a:rPr lang="en-US" sz="2400" dirty="0"/>
              <a:t> info about a Service 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get service NAME_OF_SERVICE -o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json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998198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Get the IP of a Pod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get pod NAME_OF_POD -template={{.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status.podIP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998198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Delete a Pod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delete pod NAME</a:t>
            </a:r>
          </a:p>
          <a:p>
            <a:pPr marL="998198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Delete a Service</a:t>
            </a:r>
          </a:p>
          <a:p>
            <a:pPr marL="449631">
              <a:spcBef>
                <a:spcPts val="0"/>
              </a:spcBef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delete service NAME_OF_SERVICE</a:t>
            </a:r>
            <a:r>
              <a:rPr lang="en-US" sz="2400" dirty="0"/>
              <a:t> </a:t>
            </a:r>
          </a:p>
          <a:p>
            <a:endParaRPr lang="en-US" dirty="0"/>
          </a:p>
        </p:txBody>
      </p:sp>
      <p:pic>
        <p:nvPicPr>
          <p:cNvPr id="7" name="image49.png" descr="ttps://avatars3.githubusercontent.com/u/13629408?v=3&amp;s=4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9670" y="250714"/>
            <a:ext cx="1543452" cy="15430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026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5189105"/>
          </a:xfrm>
        </p:spPr>
        <p:txBody>
          <a:bodyPr/>
          <a:lstStyle/>
          <a:p>
            <a:r>
              <a:rPr lang="en-US" sz="2800" dirty="0"/>
              <a:t>Kubernetes tutorial</a:t>
            </a:r>
          </a:p>
          <a:p>
            <a:pPr lvl="1"/>
            <a:r>
              <a:rPr lang="en-US" sz="2800" dirty="0">
                <a:hlinkClick r:id="rId2"/>
              </a:rPr>
              <a:t>https://kubernetes.io/docs/tutorials/kubernetes-basics/</a:t>
            </a:r>
            <a:endParaRPr lang="en-US" sz="2800" dirty="0"/>
          </a:p>
          <a:p>
            <a:r>
              <a:rPr lang="en-US" sz="2800" dirty="0"/>
              <a:t>Introduction to container orchestration</a:t>
            </a:r>
          </a:p>
          <a:p>
            <a:pPr lvl="1"/>
            <a:r>
              <a:rPr lang="en-US" sz="2800" dirty="0">
                <a:hlinkClick r:id="rId3"/>
              </a:rPr>
              <a:t>https://www.exoscale.ch/syslog/2016/07/26/container-orch/</a:t>
            </a:r>
            <a:endParaRPr lang="en-US" sz="2800" dirty="0"/>
          </a:p>
          <a:p>
            <a:r>
              <a:rPr lang="en-US" sz="2800" dirty="0"/>
              <a:t> TNS Research: The Present State of Container Orchestration</a:t>
            </a:r>
          </a:p>
          <a:p>
            <a:pPr lvl="1"/>
            <a:r>
              <a:rPr lang="en-US" sz="2800" dirty="0">
                <a:hlinkClick r:id="rId4"/>
              </a:rPr>
              <a:t>https://thenewstack.io/tns-research-present-state-container-orchestration/</a:t>
            </a:r>
            <a:endParaRPr lang="en-US" sz="2800" dirty="0"/>
          </a:p>
          <a:p>
            <a:r>
              <a:rPr lang="en-US" sz="2800" dirty="0"/>
              <a:t>Large-scale cluster management at Google with Borg</a:t>
            </a:r>
          </a:p>
          <a:p>
            <a:pPr lvl="1"/>
            <a:r>
              <a:rPr lang="en-US" sz="2800" dirty="0">
                <a:hlinkClick r:id="rId5"/>
              </a:rPr>
              <a:t>https://research.google.com/pubs/pub43438.html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8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7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853317" y="6433128"/>
            <a:ext cx="2461886" cy="642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863" tIns="54863" rIns="54863" bIns="54863" numCol="1" spcCol="38100" rtlCol="0" anchor="t">
            <a:spAutoFit/>
          </a:bodyPr>
          <a:lstStyle/>
          <a:p>
            <a:pPr defTabSz="1097236" hangingPunct="0">
              <a:lnSpc>
                <a:spcPct val="90000"/>
              </a:lnSpc>
            </a:pPr>
            <a:r>
              <a:rPr lang="en-US" sz="1920" kern="0" dirty="0">
                <a:solidFill>
                  <a:srgbClr val="000000">
                    <a:lumMod val="50000"/>
                  </a:srgbClr>
                </a:solidFill>
                <a:latin typeface="Calibri"/>
                <a:cs typeface="HelvNeue Light for IBM"/>
                <a:sym typeface="HelvNeue Light for IBM"/>
              </a:rPr>
              <a:t>Leverage </a:t>
            </a:r>
            <a:r>
              <a:rPr lang="en-US" sz="1920" kern="0">
                <a:solidFill>
                  <a:srgbClr val="000000">
                    <a:lumMod val="50000"/>
                  </a:srgbClr>
                </a:solidFill>
                <a:latin typeface="Calibri"/>
                <a:cs typeface="HelvNeue Light for IBM"/>
                <a:sym typeface="HelvNeue Light for IBM"/>
              </a:rPr>
              <a:t>existing investments</a:t>
            </a:r>
            <a:endParaRPr lang="en-US" sz="1920" kern="0" dirty="0">
              <a:solidFill>
                <a:srgbClr val="000000">
                  <a:lumMod val="50000"/>
                </a:srgbClr>
              </a:solidFill>
              <a:latin typeface="Calibri"/>
              <a:cs typeface="HelvNeue Light for IBM"/>
              <a:sym typeface="HelvNeue Light for IB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53317" y="4974529"/>
            <a:ext cx="2461886" cy="908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863" tIns="54863" rIns="54863" bIns="54863" numCol="1" spcCol="38100" rtlCol="0" anchor="t">
            <a:spAutoFit/>
          </a:bodyPr>
          <a:lstStyle/>
          <a:p>
            <a:pPr defTabSz="1097236" hangingPunct="0">
              <a:lnSpc>
                <a:spcPct val="90000"/>
              </a:lnSpc>
            </a:pPr>
            <a:r>
              <a:rPr lang="en-US" sz="1920" kern="0" dirty="0">
                <a:solidFill>
                  <a:srgbClr val="000000">
                    <a:lumMod val="50000"/>
                  </a:srgbClr>
                </a:solidFill>
                <a:latin typeface="Calibri"/>
                <a:cs typeface="HelvNeue Light for IBM"/>
                <a:sym typeface="HelvNeue Light for IBM"/>
              </a:rPr>
              <a:t>Open by design, preventing vendor lock-in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803376" y="3330349"/>
            <a:ext cx="2545222" cy="908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863" tIns="54863" rIns="54863" bIns="54863" numCol="1" spcCol="38100" rtlCol="0" anchor="t">
            <a:spAutoFit/>
          </a:bodyPr>
          <a:lstStyle/>
          <a:p>
            <a:pPr defTabSz="1097236" hangingPunct="0">
              <a:lnSpc>
                <a:spcPct val="90000"/>
              </a:lnSpc>
            </a:pPr>
            <a:r>
              <a:rPr lang="en-US" sz="1920" kern="0" dirty="0">
                <a:solidFill>
                  <a:srgbClr val="000000">
                    <a:lumMod val="50000"/>
                  </a:srgbClr>
                </a:solidFill>
                <a:latin typeface="Calibri"/>
                <a:cs typeface="HelvNeue Light for IBM"/>
                <a:sym typeface="HelvNeue Light for IBM"/>
              </a:rPr>
              <a:t>Enterprise grade operations, across your Hybrid IT environment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803378" y="1307689"/>
            <a:ext cx="2528675" cy="11744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863" tIns="54863" rIns="54863" bIns="54863" numCol="1" spcCol="38100" rtlCol="0" anchor="t">
            <a:spAutoFit/>
          </a:bodyPr>
          <a:lstStyle/>
          <a:p>
            <a:pPr defTabSz="1097236" hangingPunct="0">
              <a:lnSpc>
                <a:spcPct val="90000"/>
              </a:lnSpc>
            </a:pPr>
            <a:r>
              <a:rPr lang="en-US" sz="1920" kern="0" dirty="0">
                <a:solidFill>
                  <a:srgbClr val="000000">
                    <a:lumMod val="50000"/>
                  </a:srgbClr>
                </a:solidFill>
                <a:latin typeface="Calibri"/>
                <a:cs typeface="HelvNeue Light for IBM"/>
                <a:sym typeface="HelvNeue Light for IBM"/>
              </a:rPr>
              <a:t>Enterprise grade services for Middleware, Data, Analytics, DevOps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3" y="1122442"/>
            <a:ext cx="10660175" cy="181711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79306" y="873381"/>
            <a:ext cx="5328655" cy="681234"/>
          </a:xfrm>
          <a:prstGeom prst="rect">
            <a:avLst/>
          </a:prstGeom>
        </p:spPr>
        <p:txBody>
          <a:bodyPr vert="horz" wrap="square" lIns="109728" tIns="54864" rIns="109728" bIns="54864" rtlCol="0" anchor="t" anchorCtr="0">
            <a:noAutofit/>
          </a:bodyPr>
          <a:lstStyle/>
          <a:p>
            <a:pPr defTabSz="1097280" hangingPunct="0">
              <a:lnSpc>
                <a:spcPct val="90000"/>
              </a:lnSpc>
              <a:spcBef>
                <a:spcPts val="1200"/>
              </a:spcBef>
            </a:pPr>
            <a:endParaRPr lang="en-US" sz="3000" kern="0" dirty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69495" y="1316240"/>
            <a:ext cx="7886702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80" hangingPunct="0">
              <a:spcBef>
                <a:spcPts val="960"/>
              </a:spcBef>
            </a:pPr>
            <a: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  <a:cs typeface="Arial" charset="0"/>
                <a:sym typeface="Helvetica Neue"/>
              </a:rPr>
              <a:t>IBM Middleware, Data, Analytics and Developer Services</a:t>
            </a:r>
            <a:endParaRPr lang="en-US" sz="2160" kern="0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  <a:cs typeface="Arial" charset="0"/>
              <a:sym typeface="Helvetica Neue"/>
            </a:endParaRPr>
          </a:p>
          <a:p>
            <a:pPr defTabSz="1097280" hangingPunct="0"/>
            <a:r>
              <a:rPr lang="en-US" sz="2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  <a:ea typeface="Helvetica Neue Light"/>
                <a:cs typeface="Helvetica Neue Light"/>
                <a:sym typeface="Helvetica Neue Light"/>
              </a:rPr>
              <a:t>Cloud enabled middleware, messaging, databases, analytics, and cognitive services to optimize current investments while rapidly innovating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3" y="2986047"/>
            <a:ext cx="10660175" cy="153636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69495" y="3180581"/>
            <a:ext cx="7886702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80" hangingPunct="0">
              <a:spcBef>
                <a:spcPts val="960"/>
              </a:spcBef>
            </a:pPr>
            <a: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  <a:cs typeface="Arial" charset="0"/>
                <a:sym typeface="Helvetica Neue"/>
              </a:rPr>
              <a:t>Core Operational Services</a:t>
            </a:r>
            <a:br>
              <a:rPr lang="en-US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  <a:cs typeface="Arial" charset="0"/>
                <a:sym typeface="Helvetica Neue"/>
              </a:rPr>
            </a:br>
            <a:r>
              <a:rPr lang="en-US" sz="2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  <a:sym typeface="Helvetica Neue"/>
              </a:rPr>
              <a:t>Simplify Operations Management, Security, and Hybrid integration</a:t>
            </a:r>
            <a:br>
              <a:rPr lang="en-US" sz="2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  <a:sym typeface="Helvetica Neue"/>
              </a:rPr>
            </a:br>
            <a:r>
              <a:rPr lang="en-US" sz="2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  <a:sym typeface="Helvetica Neue"/>
              </a:rPr>
              <a:t>Provision infrastructure and apps across Multi-Cloud environments 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3" y="4565940"/>
            <a:ext cx="5715001" cy="1947612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314763" y="4690437"/>
            <a:ext cx="4073062" cy="1808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80" hangingPunct="0">
              <a:spcBef>
                <a:spcPts val="960"/>
              </a:spcBef>
            </a:pPr>
            <a: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sym typeface="Helvetica Neue"/>
              </a:rPr>
              <a:t>Kubernetes-based </a:t>
            </a:r>
            <a:b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sym typeface="Helvetica Neue"/>
              </a:rPr>
            </a:br>
            <a: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sym typeface="Helvetica Neue"/>
              </a:rPr>
              <a:t>Container Platform</a:t>
            </a:r>
          </a:p>
          <a:p>
            <a:pPr defTabSz="1097280" hangingPunct="0">
              <a:spcBef>
                <a:spcPts val="960"/>
              </a:spcBef>
            </a:pPr>
            <a:r>
              <a:rPr lang="en-US" sz="2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cs typeface="Helvetica Neue Light"/>
                <a:sym typeface="Helvetica Neue Light"/>
              </a:rPr>
              <a:t>Industry leading container orchestration platform across private, dedicated &amp; public clouds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02" y="4565939"/>
            <a:ext cx="4814045" cy="1946766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563083" y="4716208"/>
            <a:ext cx="2900077" cy="147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80" hangingPunct="0">
              <a:spcBef>
                <a:spcPts val="960"/>
              </a:spcBef>
            </a:pPr>
            <a: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sym typeface="Helvetica Neue"/>
              </a:rPr>
              <a:t>Cloud Foundry </a:t>
            </a:r>
          </a:p>
          <a:p>
            <a:pPr defTabSz="1097280" hangingPunct="0">
              <a:spcBef>
                <a:spcPts val="960"/>
              </a:spcBef>
            </a:pPr>
            <a:r>
              <a:rPr lang="en-US" sz="20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sym typeface="Helvetica Neue"/>
              </a:rPr>
              <a:t>For prescribed app development &amp; deployment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79306" y="1055117"/>
            <a:ext cx="11036933" cy="5457588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  <a:p>
            <a:pPr defTabSz="1097236" hangingPunct="0">
              <a:lnSpc>
                <a:spcPct val="90000"/>
              </a:lnSpc>
            </a:pPr>
            <a:endParaRPr lang="en-US" sz="2400" kern="0" dirty="0">
              <a:solidFill>
                <a:srgbClr val="6D6E70"/>
              </a:solidFill>
              <a:latin typeface="HelvNeue Light for IBM"/>
              <a:ea typeface="HelvNeue Light for IBM"/>
              <a:cs typeface="HelvNeue Light for IBM"/>
              <a:sym typeface="HelvNeue Light for IBM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0" y="6604103"/>
            <a:ext cx="11020218" cy="497962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1819912" y="6600474"/>
            <a:ext cx="31598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280" hangingPunct="0"/>
            <a: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  <a:cs typeface="Arial" charset="0"/>
                <a:sym typeface="Helvetica Neue"/>
              </a:rPr>
              <a:t>Runs on existing IaaS:</a:t>
            </a:r>
            <a:endParaRPr lang="en-US" sz="2160" b="1" kern="0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352" y="6579478"/>
            <a:ext cx="759629" cy="51684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127" y="6591007"/>
            <a:ext cx="393229" cy="50298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4318" y="6778939"/>
            <a:ext cx="872380" cy="14096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871" y="6550351"/>
            <a:ext cx="572018" cy="567048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889906" y="6664105"/>
            <a:ext cx="702436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 hangingPunct="0"/>
            <a:r>
              <a:rPr lang="en-US" sz="960" kern="0" dirty="0">
                <a:solidFill>
                  <a:srgbClr val="000000"/>
                </a:solidFill>
                <a:latin typeface="Arial"/>
                <a:sym typeface="Calibri"/>
              </a:rPr>
              <a:t>System Z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6800" y="6600903"/>
            <a:ext cx="286193" cy="366073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0052687" y="6674000"/>
            <a:ext cx="712053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 hangingPunct="0"/>
            <a:r>
              <a:rPr lang="en-US" sz="960" kern="0" dirty="0">
                <a:solidFill>
                  <a:srgbClr val="000000"/>
                </a:solidFill>
                <a:latin typeface="Arial"/>
                <a:sym typeface="Calibri"/>
              </a:rPr>
              <a:t>IBM </a:t>
            </a:r>
            <a:br>
              <a:rPr lang="en-US" sz="960" kern="0" dirty="0">
                <a:solidFill>
                  <a:srgbClr val="000000"/>
                </a:solidFill>
                <a:latin typeface="Arial"/>
                <a:sym typeface="Calibri"/>
              </a:rPr>
            </a:br>
            <a:r>
              <a:rPr lang="en-US" sz="960" kern="0" dirty="0">
                <a:solidFill>
                  <a:srgbClr val="000000"/>
                </a:solidFill>
                <a:latin typeface="Arial"/>
                <a:sym typeface="Calibri"/>
              </a:rPr>
              <a:t>Spectrum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1" y="7152741"/>
            <a:ext cx="11020218" cy="49796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11963" y="7180918"/>
            <a:ext cx="29883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280" hangingPunct="0"/>
            <a:r>
              <a:rPr lang="en-US" sz="216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  <a:cs typeface="Arial" charset="0"/>
                <a:sym typeface="Helvetica Neue"/>
              </a:rPr>
              <a:t>Third Party alliances:</a:t>
            </a:r>
            <a:endParaRPr lang="en-US" sz="2160" b="1" kern="0" dirty="0">
              <a:solidFill>
                <a:srgbClr val="000000">
                  <a:lumMod val="65000"/>
                  <a:lumOff val="35000"/>
                </a:srgbClr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25021" y="7206476"/>
            <a:ext cx="439735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280" hangingPunct="0"/>
            <a:r>
              <a:rPr lang="en-US" sz="168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  <a:sym typeface="Helvetica Neue"/>
              </a:rPr>
              <a:t>Dell     Cisco     NetApp    Lenovo    Canonical   </a:t>
            </a:r>
            <a:r>
              <a:rPr lang="mr-IN" sz="168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  <a:sym typeface="Helvetica Neue"/>
              </a:rPr>
              <a:t>…</a:t>
            </a:r>
            <a:r>
              <a:rPr lang="en-US" sz="168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alibri"/>
                <a:sym typeface="Helvetica Neue"/>
              </a:rPr>
              <a:t>  </a:t>
            </a:r>
            <a:endParaRPr lang="en-US" sz="1680" kern="0" dirty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848215" y="6659636"/>
            <a:ext cx="579005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280" hangingPunct="0"/>
            <a:r>
              <a:rPr lang="en-US" sz="1680" i="1" kern="0" dirty="0">
                <a:solidFill>
                  <a:srgbClr val="000000"/>
                </a:solidFill>
                <a:latin typeface="Calibri"/>
                <a:sym typeface="Helvetica Neue"/>
              </a:rPr>
              <a:t>CMS</a:t>
            </a:r>
            <a:endParaRPr lang="en-US" sz="1680" i="1" kern="0" dirty="0">
              <a:solidFill>
                <a:srgbClr val="000000"/>
              </a:solidFill>
              <a:latin typeface="Calibri"/>
              <a:sym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7029" y="2285219"/>
            <a:ext cx="6873240" cy="579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0983" y="1434606"/>
            <a:ext cx="240792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983" y="3064056"/>
            <a:ext cx="252984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0983" y="4805822"/>
            <a:ext cx="1341120" cy="1310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7664" y="4851542"/>
            <a:ext cx="1706880" cy="1219200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E7696B70-B082-42E0-B557-2C6AE7EACCAE}"/>
              </a:ext>
            </a:extLst>
          </p:cNvPr>
          <p:cNvSpPr txBox="1">
            <a:spLocks/>
          </p:cNvSpPr>
          <p:nvPr/>
        </p:nvSpPr>
        <p:spPr>
          <a:xfrm>
            <a:off x="219571" y="202770"/>
            <a:ext cx="13064176" cy="1055048"/>
          </a:xfrm>
          <a:prstGeom prst="rect">
            <a:avLst/>
          </a:prstGeom>
        </p:spPr>
        <p:txBody>
          <a:bodyPr/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/>
              <a:t>IBM Cloud Private – what is it ?</a:t>
            </a:r>
          </a:p>
        </p:txBody>
      </p:sp>
    </p:spTree>
    <p:extLst>
      <p:ext uri="{BB962C8B-B14F-4D97-AF65-F5344CB8AC3E}">
        <p14:creationId xmlns:p14="http://schemas.microsoft.com/office/powerpoint/2010/main" val="5953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8" y="1257818"/>
            <a:ext cx="12718473" cy="641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571" y="202770"/>
            <a:ext cx="13064176" cy="1055048"/>
          </a:xfrm>
          <a:prstGeom prst="rect">
            <a:avLst/>
          </a:prstGeom>
        </p:spPr>
        <p:txBody>
          <a:bodyPr/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/>
              <a:t>IBM Cloud Private – architecture components</a:t>
            </a:r>
          </a:p>
        </p:txBody>
      </p:sp>
    </p:spTree>
    <p:extLst>
      <p:ext uri="{BB962C8B-B14F-4D97-AF65-F5344CB8AC3E}">
        <p14:creationId xmlns:p14="http://schemas.microsoft.com/office/powerpoint/2010/main" val="3490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1367-192F-4E86-8434-86EBADB1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– types of nodes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45772-2C2E-430A-B09D-826C90E90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4E73-4DC2-4ED5-A614-3B71B48CC2C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sz="2200" b="1" dirty="0"/>
              <a:t>Boot node:  </a:t>
            </a:r>
            <a:r>
              <a:rPr lang="en-US" sz="2200" dirty="0"/>
              <a:t>A boot or bootstrap node is used for running installation, configuration, node scaling, and cluster updates. Only one boot node is required for any cluster. You can use a single node for both master and boot.</a:t>
            </a:r>
          </a:p>
          <a:p>
            <a:pPr fontAlgn="base"/>
            <a:r>
              <a:rPr lang="en-US" sz="2200" b="1" dirty="0"/>
              <a:t>Master node:  </a:t>
            </a:r>
            <a:r>
              <a:rPr lang="en-US" sz="2200" dirty="0"/>
              <a:t>A master node provides management services and controls the worker nodes in a cluster. Master nodes host processes that are responsible for resource allocation, state maintenance, scheduling, and monitoring. Multiple master nodes are in a high availability (HA) environment to allow for failover if the leading master host fails. Host that can act as the master are called master candidates.</a:t>
            </a:r>
          </a:p>
          <a:p>
            <a:pPr fontAlgn="base"/>
            <a:r>
              <a:rPr lang="en-US" sz="2200" b="1" dirty="0"/>
              <a:t>Worker node:  </a:t>
            </a:r>
            <a:r>
              <a:rPr lang="en-US" sz="2200" dirty="0"/>
              <a:t>A worker node is a node that provides a containerized environment for running tasks. As demands increase, more worker nodes can easily be added to your cluster to improve performance and efficiency. A cluster can contain any number of worker nodes, but a minimum of one worker node is required.</a:t>
            </a:r>
          </a:p>
          <a:p>
            <a:pPr fontAlgn="base"/>
            <a:r>
              <a:rPr lang="en-US" sz="2200" b="1" dirty="0"/>
              <a:t>Proxy Node:  </a:t>
            </a:r>
            <a:r>
              <a:rPr lang="en-US" sz="2200" dirty="0"/>
              <a:t>A proxy node is a node that transmits external request to the services created inside your cluster. Multiple proxy nodes are deployed in a high availability (HA) environment to allow for failover if the leading proxy host fails. While you can use a single node as both master and proxy, it is best to use dedicated proxy nodes to reduce the load on the master node. A cluster must contain at least one proxy node if load balancing is required inside the cluster.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142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1FA0-BCE9-41CD-BD34-AD3471FB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topologies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898C-DF01-4314-BD98-5C804046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75" y="1442803"/>
            <a:ext cx="5822433" cy="6170426"/>
          </a:xfrm>
        </p:spPr>
        <p:txBody>
          <a:bodyPr/>
          <a:lstStyle/>
          <a:p>
            <a:r>
              <a:rPr lang="en-US" sz="2400" dirty="0"/>
              <a:t>Simple</a:t>
            </a:r>
          </a:p>
          <a:p>
            <a:pPr lvl="1"/>
            <a:r>
              <a:rPr lang="en-US" sz="2400" dirty="0"/>
              <a:t>Single machine install (master is a worker)</a:t>
            </a:r>
          </a:p>
          <a:p>
            <a:pPr lvl="1"/>
            <a:r>
              <a:rPr lang="en-US" sz="2400" dirty="0"/>
              <a:t>Great for testing and learning about the platform</a:t>
            </a:r>
          </a:p>
          <a:p>
            <a:r>
              <a:rPr lang="en-US" sz="2400" dirty="0"/>
              <a:t>Standard</a:t>
            </a:r>
          </a:p>
          <a:p>
            <a:pPr lvl="1"/>
            <a:r>
              <a:rPr lang="en-US" sz="2400" dirty="0"/>
              <a:t>Single master (single master, 3 workers, 1 proxy)</a:t>
            </a:r>
          </a:p>
          <a:p>
            <a:pPr lvl="1"/>
            <a:r>
              <a:rPr lang="en-US" sz="2400" dirty="0"/>
              <a:t>Great for non-production testing environment</a:t>
            </a:r>
          </a:p>
          <a:p>
            <a:r>
              <a:rPr lang="en-US" sz="2400" dirty="0"/>
              <a:t>High Availability </a:t>
            </a:r>
          </a:p>
          <a:p>
            <a:pPr lvl="1"/>
            <a:r>
              <a:rPr lang="en-US" sz="2400" dirty="0"/>
              <a:t>Multiple masters (3 masters, 3+ workers, 3 proxy)</a:t>
            </a:r>
          </a:p>
          <a:p>
            <a:pPr lvl="1"/>
            <a:r>
              <a:rPr lang="en-US" sz="2400" dirty="0"/>
              <a:t>Production installation</a:t>
            </a:r>
          </a:p>
          <a:p>
            <a:pPr lvl="1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291608" y="2579427"/>
            <a:ext cx="1719618" cy="3207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Master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044142" y="641440"/>
            <a:ext cx="4535379" cy="1978925"/>
            <a:chOff x="9139678" y="914400"/>
            <a:chExt cx="4535379" cy="1978925"/>
          </a:xfrm>
        </p:grpSpPr>
        <p:sp>
          <p:nvSpPr>
            <p:cNvPr id="8" name="Rectangle 7"/>
            <p:cNvSpPr/>
            <p:nvPr/>
          </p:nvSpPr>
          <p:spPr>
            <a:xfrm>
              <a:off x="9139678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/>
                <a:t>Worker Node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>
                  <a:solidFill>
                    <a:schemeClr val="accent4"/>
                  </a:solidFill>
                </a:rPr>
                <a:t>Docker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94006" y="3193575"/>
            <a:ext cx="4535379" cy="1978925"/>
            <a:chOff x="9139678" y="914400"/>
            <a:chExt cx="4535379" cy="1978925"/>
          </a:xfrm>
        </p:grpSpPr>
        <p:sp>
          <p:nvSpPr>
            <p:cNvPr id="26" name="Rectangle 25"/>
            <p:cNvSpPr/>
            <p:nvPr/>
          </p:nvSpPr>
          <p:spPr>
            <a:xfrm>
              <a:off x="9139678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/>
                <a:t>Worker Node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>
                  <a:solidFill>
                    <a:schemeClr val="accent4"/>
                  </a:solidFill>
                </a:rPr>
                <a:t>Docker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44142" y="5748036"/>
            <a:ext cx="4535379" cy="1978925"/>
            <a:chOff x="9126030" y="914400"/>
            <a:chExt cx="4535379" cy="1978925"/>
          </a:xfrm>
        </p:grpSpPr>
        <p:sp>
          <p:nvSpPr>
            <p:cNvPr id="41" name="Rectangle 40"/>
            <p:cNvSpPr/>
            <p:nvPr/>
          </p:nvSpPr>
          <p:spPr>
            <a:xfrm>
              <a:off x="9126030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/>
                <a:t>Worker Node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>
                    <a:solidFill>
                      <a:schemeClr val="accent4"/>
                    </a:solidFill>
                  </a:rPr>
                  <a:t>Pod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>
                  <a:solidFill>
                    <a:schemeClr val="accent4"/>
                  </a:solidFill>
                </a:rPr>
                <a:t>Docker</a:t>
              </a:r>
            </a:p>
          </p:txBody>
        </p:sp>
      </p:grpSp>
      <p:sp>
        <p:nvSpPr>
          <p:cNvPr id="55" name="Down Arrow 54"/>
          <p:cNvSpPr/>
          <p:nvPr/>
        </p:nvSpPr>
        <p:spPr>
          <a:xfrm rot="12985026">
            <a:off x="8367028" y="2785952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6200000">
            <a:off x="8746866" y="3600888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9697421">
            <a:off x="8309222" y="4412402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91608" y="6197333"/>
            <a:ext cx="1782303" cy="10857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/>
              <a:t>Proxy Node</a:t>
            </a:r>
          </a:p>
        </p:txBody>
      </p:sp>
    </p:spTree>
    <p:extLst>
      <p:ext uri="{BB962C8B-B14F-4D97-AF65-F5344CB8AC3E}">
        <p14:creationId xmlns:p14="http://schemas.microsoft.com/office/powerpoint/2010/main" val="889946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User Interfaces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7" y="1443707"/>
            <a:ext cx="5682472" cy="6096082"/>
          </a:xfrm>
        </p:spPr>
        <p:txBody>
          <a:bodyPr/>
          <a:lstStyle/>
          <a:p>
            <a:r>
              <a:rPr lang="en-US" sz="2400" b="1" dirty="0"/>
              <a:t>Cluster Management Console:</a:t>
            </a:r>
            <a:r>
              <a:rPr lang="en-US" sz="2400" dirty="0"/>
              <a:t>  (ICP component) Use to manage, monitor, and troubleshoot your applications and cluster from a single, centralized, and secure management console.</a:t>
            </a:r>
          </a:p>
          <a:p>
            <a:r>
              <a:rPr lang="en-US" sz="2400" b="1" dirty="0"/>
              <a:t>K8s Web UI:</a:t>
            </a:r>
            <a:r>
              <a:rPr lang="en-US" sz="2400" dirty="0"/>
              <a:t>  Can use to deploy containerized applications to a Kubernetes cluster, troubleshoot your containerized application, and manage the cluster itself along with its attendant resources.</a:t>
            </a:r>
          </a:p>
          <a:p>
            <a:r>
              <a:rPr lang="en-US" sz="2400" b="1" dirty="0" err="1"/>
              <a:t>kubectl</a:t>
            </a:r>
            <a:r>
              <a:rPr lang="en-US" sz="2400" b="1" dirty="0"/>
              <a:t>:</a:t>
            </a:r>
            <a:r>
              <a:rPr lang="en-US" sz="2400" dirty="0"/>
              <a:t>  A command-line interface for running commands against Kubernetes clusters. </a:t>
            </a:r>
          </a:p>
        </p:txBody>
      </p:sp>
      <p:pic>
        <p:nvPicPr>
          <p:cNvPr id="6148" name="Picture 4" descr="Image result for kubernetes web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9" y="3361121"/>
            <a:ext cx="3381780" cy="23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Kubect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207" y="5767282"/>
            <a:ext cx="4316915" cy="21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70" y="183915"/>
            <a:ext cx="5114505" cy="296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17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Calico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831418" cy="6096082"/>
          </a:xfrm>
        </p:spPr>
        <p:txBody>
          <a:bodyPr/>
          <a:lstStyle/>
          <a:p>
            <a:r>
              <a:rPr lang="en-US" sz="2400" dirty="0"/>
              <a:t>A new approach to virtual networking and network security for containers, VMs, and bare metal services, that provides a rich set of security enforcement capabilities running on top of a highly scalable and efficient virtual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calico/node Docker container runs on the Kubernetes master and each Kubernetes node in the cluster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calico-</a:t>
            </a:r>
            <a:r>
              <a:rPr lang="en-US" sz="2400" dirty="0" err="1"/>
              <a:t>cni</a:t>
            </a:r>
            <a:r>
              <a:rPr lang="en-US" sz="2400" dirty="0"/>
              <a:t> plug-in integrates directly with the Kubernetes </a:t>
            </a:r>
            <a:r>
              <a:rPr lang="en-US" sz="2400" dirty="0" err="1"/>
              <a:t>kubelet</a:t>
            </a:r>
            <a:r>
              <a:rPr lang="en-US" sz="2400" dirty="0"/>
              <a:t> process on each node to discover which pods have been created, and adds them to Calico networking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calico/</a:t>
            </a:r>
            <a:r>
              <a:rPr lang="en-US" sz="2400" dirty="0" err="1"/>
              <a:t>kube</a:t>
            </a:r>
            <a:r>
              <a:rPr lang="en-US" sz="2400" dirty="0"/>
              <a:t>-policy-controller container runs as a pod on top of Kubernetes and implements the </a:t>
            </a:r>
            <a:r>
              <a:rPr lang="en-US" sz="2400" dirty="0" err="1"/>
              <a:t>NetworkPolicy</a:t>
            </a:r>
            <a:r>
              <a:rPr lang="en-US" sz="2400" dirty="0"/>
              <a:t> API</a:t>
            </a:r>
          </a:p>
        </p:txBody>
      </p:sp>
      <p:pic>
        <p:nvPicPr>
          <p:cNvPr id="7170" name="Picture 2" descr="Image result for kubernetes Cal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58" y="5284522"/>
            <a:ext cx="7295857" cy="239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1325" y="3197338"/>
            <a:ext cx="949418" cy="1069721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/>
        </p:nvSpPr>
        <p:spPr>
          <a:xfrm>
            <a:off x="1214394" y="5020129"/>
            <a:ext cx="11077518" cy="584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79" tIns="30479" rIns="30479" bIns="30479" anchor="ctr">
            <a:spAutoFit/>
          </a:bodyPr>
          <a:lstStyle>
            <a:lvl1pPr>
              <a:defRPr sz="6200"/>
            </a:lvl1pPr>
          </a:lstStyle>
          <a:p>
            <a:r>
              <a:rPr sz="3400" dirty="0"/>
              <a:t>Everyone’s container journey starts with one container….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0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Images and Registries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30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4233683" cy="609608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You create a Docker image and push it to a registry before referring to it in a Kubernetes pod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There will likely be many registries used in your deployment</a:t>
            </a:r>
          </a:p>
          <a:p>
            <a:endParaRPr lang="en-US" sz="2400" dirty="0"/>
          </a:p>
        </p:txBody>
      </p:sp>
      <p:pic>
        <p:nvPicPr>
          <p:cNvPr id="2050" name="Picture 2" descr="Image result for docker regist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90" y="2235818"/>
            <a:ext cx="10265679" cy="542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19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in </a:t>
            </a:r>
            <a:r>
              <a:rPr lang="en-US" dirty="0" err="1"/>
              <a:t>ICp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2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Persistent storage components (1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760166" cy="6096082"/>
          </a:xfrm>
        </p:spPr>
        <p:txBody>
          <a:bodyPr/>
          <a:lstStyle/>
          <a:p>
            <a:r>
              <a:rPr lang="en-US" dirty="0"/>
              <a:t>Traditionally Containers:  stateless, ephemeral in nature</a:t>
            </a:r>
          </a:p>
          <a:p>
            <a:pPr lvl="1"/>
            <a:r>
              <a:rPr lang="en-US" dirty="0"/>
              <a:t>Storage exists within the container</a:t>
            </a:r>
          </a:p>
          <a:p>
            <a:pPr lvl="1"/>
            <a:r>
              <a:rPr lang="en-US" dirty="0"/>
              <a:t>The container goes away and so goes the storage</a:t>
            </a:r>
          </a:p>
          <a:p>
            <a:r>
              <a:rPr lang="en-US" dirty="0"/>
              <a:t>Some applications desire state and thus persistent storage:</a:t>
            </a:r>
          </a:p>
          <a:p>
            <a:pPr lvl="1"/>
            <a:r>
              <a:rPr lang="en-US" dirty="0"/>
              <a:t>Specific aspects of configuration</a:t>
            </a:r>
          </a:p>
          <a:p>
            <a:pPr lvl="1"/>
            <a:r>
              <a:rPr lang="en-US" dirty="0"/>
              <a:t>Database (structured and unstructured)</a:t>
            </a:r>
          </a:p>
          <a:p>
            <a:pPr lvl="1"/>
            <a:r>
              <a:rPr lang="en-US" dirty="0"/>
              <a:t>Application data (website definitions, etc.)</a:t>
            </a:r>
          </a:p>
          <a:p>
            <a:r>
              <a:rPr lang="en-US" dirty="0"/>
              <a:t>Storage must be universally accessible across the K8s environment</a:t>
            </a:r>
          </a:p>
        </p:txBody>
      </p:sp>
    </p:spTree>
    <p:extLst>
      <p:ext uri="{BB962C8B-B14F-4D97-AF65-F5344CB8AC3E}">
        <p14:creationId xmlns:p14="http://schemas.microsoft.com/office/powerpoint/2010/main" val="245348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Persistent storage components (2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760166" cy="6096082"/>
          </a:xfrm>
        </p:spPr>
        <p:txBody>
          <a:bodyPr/>
          <a:lstStyle/>
          <a:p>
            <a:r>
              <a:rPr lang="en-US" sz="2800" b="1" dirty="0"/>
              <a:t>ICP Persistent Storage Support: </a:t>
            </a:r>
            <a:r>
              <a:rPr lang="en-US" sz="2800" dirty="0" err="1"/>
              <a:t>HostPath</a:t>
            </a:r>
            <a:r>
              <a:rPr lang="en-US" sz="2800" dirty="0"/>
              <a:t>, NFS, </a:t>
            </a:r>
            <a:r>
              <a:rPr lang="en-US" sz="2800" dirty="0" err="1"/>
              <a:t>GlusterFS</a:t>
            </a:r>
            <a:r>
              <a:rPr lang="en-US" sz="2800" dirty="0"/>
              <a:t>, </a:t>
            </a:r>
            <a:r>
              <a:rPr lang="en-US" sz="2800" dirty="0" err="1"/>
              <a:t>vSphereVolume</a:t>
            </a:r>
            <a:endParaRPr lang="en-US" sz="2800" dirty="0"/>
          </a:p>
          <a:p>
            <a:r>
              <a:rPr lang="en-US" sz="2400" dirty="0"/>
              <a:t>Note: Reclaim policy and access modes and behaviors can vary</a:t>
            </a:r>
          </a:p>
          <a:p>
            <a:r>
              <a:rPr lang="en-US" sz="2800" b="1" dirty="0"/>
              <a:t>Access Modes: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ReadWriteOnce</a:t>
            </a:r>
            <a:r>
              <a:rPr lang="en-US" sz="2800" dirty="0"/>
              <a:t> – the volume can be mounted as read-write by a single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ReadOnlyMany</a:t>
            </a:r>
            <a:r>
              <a:rPr lang="en-US" sz="2800" dirty="0"/>
              <a:t> – the volume can be mounted read-only by many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ReadWriteMany</a:t>
            </a:r>
            <a:r>
              <a:rPr lang="en-US" sz="2800" dirty="0"/>
              <a:t> – the volume can be mounted as read-write by many nodes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41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Volumes, persistent and temporary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6831967" cy="6096082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A container file system only lives as long as the container does.  When a container terminates, any data stored within the container is lost.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You must create a volume if the container needs persistent storage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Various types of data can be mounted as volume (e.g. Configmaps, Secrets, HostPath, ServiceAccount, etc.)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800" dirty="0"/>
              <a:t>You can create several types of persistent 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2136" y="1865698"/>
            <a:ext cx="6071990" cy="4918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40" dirty="0"/>
              <a:t>apiVersion: v1</a:t>
            </a:r>
          </a:p>
          <a:p>
            <a:r>
              <a:rPr lang="en-US" sz="2240" dirty="0"/>
              <a:t>kind: Pod</a:t>
            </a:r>
          </a:p>
          <a:p>
            <a:r>
              <a:rPr lang="en-US" sz="2240" dirty="0"/>
              <a:t>metadata:</a:t>
            </a:r>
          </a:p>
          <a:p>
            <a:r>
              <a:rPr lang="en-US" sz="2240" dirty="0"/>
              <a:t>  name: redis</a:t>
            </a:r>
          </a:p>
          <a:p>
            <a:r>
              <a:rPr lang="en-US" sz="2240" dirty="0"/>
              <a:t>spec:</a:t>
            </a:r>
          </a:p>
          <a:p>
            <a:r>
              <a:rPr lang="en-US" sz="2240" dirty="0"/>
              <a:t>  containers:</a:t>
            </a:r>
          </a:p>
          <a:p>
            <a:r>
              <a:rPr lang="en-US" sz="2240" dirty="0"/>
              <a:t>  - name: redis</a:t>
            </a:r>
          </a:p>
          <a:p>
            <a:r>
              <a:rPr lang="en-US" sz="2240" dirty="0"/>
              <a:t>    image: redis</a:t>
            </a:r>
          </a:p>
          <a:p>
            <a:r>
              <a:rPr lang="en-US" sz="2240" dirty="0"/>
              <a:t>    </a:t>
            </a:r>
            <a:r>
              <a:rPr lang="en-US" sz="2240" dirty="0">
                <a:solidFill>
                  <a:srgbClr val="FF0000"/>
                </a:solidFill>
              </a:rPr>
              <a:t>volumeMounts:</a:t>
            </a:r>
          </a:p>
          <a:p>
            <a:r>
              <a:rPr lang="en-US" sz="2240" dirty="0">
                <a:solidFill>
                  <a:srgbClr val="FF0000"/>
                </a:solidFill>
              </a:rPr>
              <a:t>    - name: redis-persistent-storage</a:t>
            </a:r>
          </a:p>
          <a:p>
            <a:r>
              <a:rPr lang="en-US" sz="2240" dirty="0">
                <a:solidFill>
                  <a:srgbClr val="FF0000"/>
                </a:solidFill>
              </a:rPr>
              <a:t>      mountPath: /data/redis</a:t>
            </a:r>
          </a:p>
          <a:p>
            <a:r>
              <a:rPr lang="en-US" sz="2240" dirty="0">
                <a:solidFill>
                  <a:srgbClr val="FF0000"/>
                </a:solidFill>
              </a:rPr>
              <a:t>  volumes:</a:t>
            </a:r>
          </a:p>
          <a:p>
            <a:r>
              <a:rPr lang="en-US" sz="2240" dirty="0">
                <a:solidFill>
                  <a:srgbClr val="FF0000"/>
                </a:solidFill>
              </a:rPr>
              <a:t>  - name: redis-persistent-storage</a:t>
            </a:r>
          </a:p>
          <a:p>
            <a:r>
              <a:rPr lang="en-US" sz="2240" dirty="0">
                <a:solidFill>
                  <a:srgbClr val="FF0000"/>
                </a:solidFill>
              </a:rPr>
              <a:t>    emptyDir: {}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34</a:t>
            </a:fld>
            <a:endParaRPr lang="en-US" dirty="0">
              <a:solidFill>
                <a:srgbClr val="6D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5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volumes and how they are created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PersistentVolume</a:t>
            </a:r>
            <a:r>
              <a:rPr lang="en-US" dirty="0"/>
              <a:t> (PV) is a piece of storage in the cluster that has been provisioned by an administrator. It is a resource in the cluster just like a node is a cluster resource. Persistent volumes can be provisioned in one of two ways: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u="sng" dirty="0"/>
              <a:t>Statically</a:t>
            </a:r>
            <a:r>
              <a:rPr lang="en-US" dirty="0"/>
              <a:t> -- A cluster administrator creates a number of PVs. They carry the details of the real storage which is available for use by cluster users. They exist in the Kubernetes API and are available for consumption.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u="sng" dirty="0"/>
              <a:t>Dynamically </a:t>
            </a:r>
            <a:r>
              <a:rPr lang="en-US" dirty="0"/>
              <a:t>-- When none of the static PVs the administrator created matches a user’s </a:t>
            </a:r>
            <a:r>
              <a:rPr lang="en-US" b="1" dirty="0"/>
              <a:t>PersistentVolumeClaim</a:t>
            </a:r>
            <a:r>
              <a:rPr lang="en-US" dirty="0"/>
              <a:t>, the cluster may try to dynamically provision a volume specially for the PVC. This provisioning is based on </a:t>
            </a:r>
            <a:r>
              <a:rPr lang="en-US" b="1" dirty="0"/>
              <a:t>StorageClasses</a:t>
            </a:r>
            <a:r>
              <a:rPr lang="en-US" dirty="0"/>
              <a:t>.  The PVC must request a class and the administrator must have created and configured that class in order for dynamic provisioning to occur.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79035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storage provisioning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8131044" cy="6096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Dynamic provisioning allows storage volumes to be created on-demand.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storage classes to provision volumes.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Different classes has different Input/output operations per second (IOPS)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Classes should be defined prior to installing ICp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Only Kubernetes storage classes are valid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Created *.yaml files for storage classes go in the installation folder.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19" y="3581660"/>
            <a:ext cx="5307196" cy="383568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9019" y="1127193"/>
            <a:ext cx="519145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information, see:</a:t>
            </a:r>
          </a:p>
          <a:p>
            <a:r>
              <a:rPr lang="en-US" sz="1800" b="1" dirty="0"/>
              <a:t>https://www.ibm.com/support/knowledgecenter/SSBS6K_2.1.0/installing/storage_class_all.html</a:t>
            </a:r>
          </a:p>
        </p:txBody>
      </p:sp>
    </p:spTree>
    <p:extLst>
      <p:ext uri="{BB962C8B-B14F-4D97-AF65-F5344CB8AC3E}">
        <p14:creationId xmlns:p14="http://schemas.microsoft.com/office/powerpoint/2010/main" val="227684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41" y="1346252"/>
            <a:ext cx="10735849" cy="565413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1026" name="Picture 2" descr="https://www.gluster.org/images/antmascot.png?1458134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638" y="5103846"/>
            <a:ext cx="308610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t" anchorCtr="0">
            <a:noAutofit/>
          </a:bodyPr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GlusterFS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F1C715-8671-4432-85B6-C0C832E80454}"/>
              </a:ext>
            </a:extLst>
          </p:cNvPr>
          <p:cNvSpPr txBox="1">
            <a:spLocks/>
          </p:cNvSpPr>
          <p:nvPr/>
        </p:nvSpPr>
        <p:spPr>
          <a:xfrm>
            <a:off x="468946" y="1443707"/>
            <a:ext cx="12760166" cy="6096082"/>
          </a:xfrm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/>
              <a:t>Network Attached Storage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POSIX-Compliant distributed file-system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Differentiator -&gt; No central metadata server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Aggregator of storage and metadata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Flexible scaling for capacity and performance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NOTE:  Red Hat </a:t>
            </a:r>
            <a:r>
              <a:rPr lang="en-US" sz="2800" dirty="0" err="1"/>
              <a:t>Gluster</a:t>
            </a:r>
            <a:r>
              <a:rPr lang="en-US" sz="2800" dirty="0"/>
              <a:t> Storage (formerly Red Hat Storage Server) is built upon the open source </a:t>
            </a:r>
            <a:r>
              <a:rPr lang="en-US" sz="2800" dirty="0" err="1"/>
              <a:t>GlusterFS</a:t>
            </a:r>
            <a:r>
              <a:rPr lang="en-US" sz="2800" dirty="0"/>
              <a:t> at gluster.org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42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144250" y="2659711"/>
            <a:ext cx="5133949" cy="5140518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80" dirty="0"/>
              <a:t>Trusted</a:t>
            </a:r>
          </a:p>
          <a:p>
            <a:r>
              <a:rPr lang="en-US" sz="3480" dirty="0"/>
              <a:t>Storage </a:t>
            </a:r>
          </a:p>
          <a:p>
            <a:r>
              <a:rPr lang="en-US" sz="3480" dirty="0"/>
              <a:t>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18" y="1771739"/>
            <a:ext cx="5712930" cy="565413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Restful management interface for the management of </a:t>
            </a:r>
            <a:r>
              <a:rPr lang="en-US" dirty="0" err="1"/>
              <a:t>GlusterFS</a:t>
            </a:r>
            <a:r>
              <a:rPr lang="en-US" dirty="0"/>
              <a:t> volumes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For Kubernetes, it provides dynamic provisioning of volumes</a:t>
            </a:r>
          </a:p>
          <a:p>
            <a:pPr lvl="1"/>
            <a:r>
              <a:rPr lang="en-US" dirty="0"/>
              <a:t>You provide nodes with storage devices</a:t>
            </a:r>
          </a:p>
          <a:p>
            <a:pPr lvl="1"/>
            <a:r>
              <a:rPr lang="en-US" dirty="0" err="1"/>
              <a:t>Heketi</a:t>
            </a:r>
            <a:r>
              <a:rPr lang="en-US" dirty="0"/>
              <a:t> assembles the topology</a:t>
            </a:r>
          </a:p>
          <a:p>
            <a:pPr lvl="1"/>
            <a:r>
              <a:rPr lang="en-US" dirty="0"/>
              <a:t>Manages life-cycle of bricks, volumes,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ICP + K8s Talk to </a:t>
            </a:r>
            <a:r>
              <a:rPr lang="en-US" dirty="0" err="1"/>
              <a:t>Heketi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https://github.com/heketi/heketi</a:t>
            </a:r>
          </a:p>
          <a:p>
            <a:pPr lvl="2"/>
            <a:endParaRPr lang="en-US" dirty="0"/>
          </a:p>
        </p:txBody>
      </p:sp>
      <p:pic>
        <p:nvPicPr>
          <p:cNvPr id="1026" name="Picture 2" descr="https://www.gluster.org/images/antmascot.png?1458134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440" y="6309359"/>
            <a:ext cx="1773646" cy="16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234961" y="2812761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792683" y="4780709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5588" y="6132425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576742" y="4464645"/>
            <a:ext cx="942229" cy="1073425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88794" y="5001357"/>
            <a:ext cx="7617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Probe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034067" y="5981354"/>
            <a:ext cx="1484904" cy="57448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122" y="5822536"/>
            <a:ext cx="7617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Probe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069848" y="6295432"/>
            <a:ext cx="1722836" cy="83538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24428" y="6760634"/>
            <a:ext cx="84350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Accept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70933" y="4095313"/>
            <a:ext cx="84350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Accept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576742" y="3882210"/>
            <a:ext cx="1078423" cy="111914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144022" y="783001"/>
            <a:ext cx="5133949" cy="1089538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80" dirty="0" err="1">
                <a:solidFill>
                  <a:schemeClr val="accent4"/>
                </a:solidFill>
              </a:rPr>
              <a:t>Heketi</a:t>
            </a:r>
            <a:endParaRPr lang="en-US" sz="3480" dirty="0">
              <a:solidFill>
                <a:schemeClr val="accent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71923" y="1999739"/>
            <a:ext cx="0" cy="540703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0655165" y="1999739"/>
            <a:ext cx="24271" cy="47310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t" anchorCtr="0">
            <a:noAutofit/>
          </a:bodyPr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GlusterFS</a:t>
            </a:r>
            <a:r>
              <a:rPr lang="en-US" dirty="0"/>
              <a:t> and </a:t>
            </a:r>
            <a:r>
              <a:rPr lang="en-US" dirty="0" err="1"/>
              <a:t>Heketi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6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GlusterFS</a:t>
            </a:r>
            <a:r>
              <a:rPr lang="en-US" dirty="0"/>
              <a:t> - common deployment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18" y="1771739"/>
            <a:ext cx="3864253" cy="5654131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Pod-</a:t>
            </a:r>
            <a:r>
              <a:rPr lang="en-US" sz="2800" dirty="0" err="1"/>
              <a:t>ased</a:t>
            </a:r>
            <a:r>
              <a:rPr lang="en-US" sz="2800" dirty="0"/>
              <a:t> Components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Gluster</a:t>
            </a:r>
            <a:r>
              <a:rPr lang="en-US" sz="2800" dirty="0"/>
              <a:t> pods Deployed to each K8s node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Heketi</a:t>
            </a:r>
            <a:r>
              <a:rPr lang="en-US" sz="2800" dirty="0"/>
              <a:t> pod or pods deployed to K8s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0773" y="3303768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Worker  Node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5014375" y="5009317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27695" y="5033171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79757" y="3791820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11274" y="5359167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8524875" y="7064716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438196" y="7088571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1508302" y="3126692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11621904" y="483224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535224" y="4856095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2624415" y="3594847"/>
            <a:ext cx="826848" cy="5113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sp>
        <p:nvSpPr>
          <p:cNvPr id="10" name="Oval 9"/>
          <p:cNvSpPr/>
          <p:nvPr/>
        </p:nvSpPr>
        <p:spPr>
          <a:xfrm>
            <a:off x="11664565" y="4173168"/>
            <a:ext cx="1156913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Mount Plugin</a:t>
            </a:r>
          </a:p>
        </p:txBody>
      </p:sp>
      <p:cxnSp>
        <p:nvCxnSpPr>
          <p:cNvPr id="17" name="Straight Arrow Connector 16"/>
          <p:cNvCxnSpPr>
            <a:stCxn id="42" idx="1"/>
          </p:cNvCxnSpPr>
          <p:nvPr/>
        </p:nvCxnSpPr>
        <p:spPr>
          <a:xfrm flipH="1">
            <a:off x="12415956" y="3850525"/>
            <a:ext cx="208459" cy="32264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411272" y="1459478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Master Node</a:t>
            </a:r>
          </a:p>
        </p:txBody>
      </p:sp>
      <p:sp>
        <p:nvSpPr>
          <p:cNvPr id="47" name="Oval 46"/>
          <p:cNvSpPr/>
          <p:nvPr/>
        </p:nvSpPr>
        <p:spPr>
          <a:xfrm>
            <a:off x="8524875" y="3126693"/>
            <a:ext cx="1862118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</a:t>
            </a:r>
            <a:r>
              <a:rPr lang="en-US" sz="1320" dirty="0" err="1">
                <a:solidFill>
                  <a:schemeClr val="tx1"/>
                </a:solidFill>
              </a:rPr>
              <a:t>Provisioner</a:t>
            </a:r>
            <a:endParaRPr lang="en-US" sz="132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423157" y="3776717"/>
            <a:ext cx="0" cy="140221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56427" y="3791819"/>
            <a:ext cx="2166730" cy="100459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23158" y="3791820"/>
            <a:ext cx="1955159" cy="30349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221402" y="4796419"/>
            <a:ext cx="2021621" cy="2717564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4"/>
          </p:cNvCxnSpPr>
          <p:nvPr/>
        </p:nvCxnSpPr>
        <p:spPr>
          <a:xfrm flipH="1">
            <a:off x="6714876" y="4823191"/>
            <a:ext cx="5528146" cy="678571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</p:cNvCxnSpPr>
          <p:nvPr/>
        </p:nvCxnSpPr>
        <p:spPr>
          <a:xfrm>
            <a:off x="12243021" y="4823191"/>
            <a:ext cx="381394" cy="355738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0" idx="1"/>
            <a:endCxn id="23" idx="3"/>
          </p:cNvCxnSpPr>
          <p:nvPr/>
        </p:nvCxnSpPr>
        <p:spPr>
          <a:xfrm flipH="1">
            <a:off x="6876492" y="5178929"/>
            <a:ext cx="5658732" cy="177076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5" idx="0"/>
            <a:endCxn id="23" idx="3"/>
          </p:cNvCxnSpPr>
          <p:nvPr/>
        </p:nvCxnSpPr>
        <p:spPr>
          <a:xfrm flipH="1" flipV="1">
            <a:off x="6876493" y="5356005"/>
            <a:ext cx="3036102" cy="1732566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279757" y="419468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832949" y="592713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cxnSp>
        <p:nvCxnSpPr>
          <p:cNvPr id="75" name="Straight Arrow Connector 74"/>
          <p:cNvCxnSpPr>
            <a:stCxn id="73" idx="2"/>
            <a:endCxn id="23" idx="0"/>
          </p:cNvCxnSpPr>
          <p:nvPr/>
        </p:nvCxnSpPr>
        <p:spPr>
          <a:xfrm>
            <a:off x="5925756" y="4498179"/>
            <a:ext cx="476338" cy="534992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>
            <a:off x="5925756" y="4498179"/>
            <a:ext cx="3553193" cy="2566537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2"/>
          </p:cNvCxnSpPr>
          <p:nvPr/>
        </p:nvCxnSpPr>
        <p:spPr>
          <a:xfrm>
            <a:off x="5925756" y="4498178"/>
            <a:ext cx="6594430" cy="502882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0" idx="2"/>
          </p:cNvCxnSpPr>
          <p:nvPr/>
        </p:nvCxnSpPr>
        <p:spPr>
          <a:xfrm flipH="1">
            <a:off x="10400738" y="5501763"/>
            <a:ext cx="2608885" cy="1947918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6913" y="2434092"/>
            <a:ext cx="949418" cy="1069721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Shape 661"/>
          <p:cNvSpPr/>
          <p:nvPr/>
        </p:nvSpPr>
        <p:spPr>
          <a:xfrm>
            <a:off x="2975894" y="4945271"/>
            <a:ext cx="7406513" cy="584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79" tIns="30479" rIns="30479" bIns="30479" anchor="ctr">
            <a:spAutoFit/>
          </a:bodyPr>
          <a:lstStyle>
            <a:lvl1pPr>
              <a:defRPr sz="6200"/>
            </a:lvl1pPr>
          </a:lstStyle>
          <a:p>
            <a:r>
              <a:rPr sz="3400" dirty="0"/>
              <a:t>At first the growth is easy to handle….</a:t>
            </a:r>
          </a:p>
        </p:txBody>
      </p:sp>
      <p:pic>
        <p:nvPicPr>
          <p:cNvPr id="66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2667" y="3189019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8580" y="362152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3093" y="175144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5881" y="5958199"/>
            <a:ext cx="949418" cy="106972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" grpId="0" animBg="1" advAuto="0"/>
      <p:bldP spid="663" grpId="0" animBg="1" advAuto="0"/>
      <p:bldP spid="664" grpId="0" animBg="1" advAuto="0"/>
      <p:bldP spid="665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611525" y="1622067"/>
            <a:ext cx="5724677" cy="637159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920" b="1" dirty="0">
                <a:solidFill>
                  <a:schemeClr val="accent4"/>
                </a:solidFill>
              </a:rPr>
              <a:t>ICP 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58" y="1809821"/>
            <a:ext cx="3864253" cy="5654131"/>
          </a:xfrm>
        </p:spPr>
        <p:txBody>
          <a:bodyPr>
            <a:normAutofit/>
          </a:bodyPr>
          <a:lstStyle/>
          <a:p>
            <a:r>
              <a:rPr lang="en-US" sz="2400" b="1" dirty="0"/>
              <a:t>Principle:  </a:t>
            </a:r>
            <a:r>
              <a:rPr lang="en-US" sz="2400" dirty="0"/>
              <a:t>Remove management and back-end from the platform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Heketi</a:t>
            </a:r>
            <a:r>
              <a:rPr lang="en-US" sz="2400" dirty="0"/>
              <a:t> can be installed as pods or on HA IaaS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Allows storage solution life-cycle outside of ICP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3439984" y="6263374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53027" y="2995321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3439986" y="614354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3439986" y="6026513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2047653" y="2302349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Master Node</a:t>
            </a:r>
          </a:p>
        </p:txBody>
      </p:sp>
      <p:sp>
        <p:nvSpPr>
          <p:cNvPr id="47" name="Oval 46"/>
          <p:cNvSpPr/>
          <p:nvPr/>
        </p:nvSpPr>
        <p:spPr>
          <a:xfrm>
            <a:off x="12172731" y="3913392"/>
            <a:ext cx="1862118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</a:t>
            </a:r>
            <a:r>
              <a:rPr lang="en-US" sz="1320" dirty="0" err="1">
                <a:solidFill>
                  <a:schemeClr val="tx1"/>
                </a:solidFill>
              </a:rPr>
              <a:t>Provisioner</a:t>
            </a:r>
            <a:endParaRPr lang="en-US" sz="132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751616" y="2302349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96954" y="3040907"/>
            <a:ext cx="826848" cy="4781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sp>
        <p:nvSpPr>
          <p:cNvPr id="10" name="Oval 9"/>
          <p:cNvSpPr/>
          <p:nvPr/>
        </p:nvSpPr>
        <p:spPr>
          <a:xfrm>
            <a:off x="9241830" y="3992871"/>
            <a:ext cx="1156913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Mount Plugin</a:t>
            </a:r>
          </a:p>
        </p:txBody>
      </p:sp>
      <p:cxnSp>
        <p:nvCxnSpPr>
          <p:cNvPr id="17" name="Straight Arrow Connector 16"/>
          <p:cNvCxnSpPr>
            <a:stCxn id="64" idx="2"/>
            <a:endCxn id="10" idx="1"/>
          </p:cNvCxnSpPr>
          <p:nvPr/>
        </p:nvCxnSpPr>
        <p:spPr>
          <a:xfrm>
            <a:off x="9312505" y="3534986"/>
            <a:ext cx="98750" cy="55307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  <a:endCxn id="2052" idx="3"/>
          </p:cNvCxnSpPr>
          <p:nvPr/>
        </p:nvCxnSpPr>
        <p:spPr>
          <a:xfrm flipH="1" flipV="1">
            <a:off x="7761691" y="3596181"/>
            <a:ext cx="4411039" cy="642223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3" idx="2"/>
            <a:endCxn id="77" idx="0"/>
          </p:cNvCxnSpPr>
          <p:nvPr/>
        </p:nvCxnSpPr>
        <p:spPr>
          <a:xfrm flipH="1">
            <a:off x="12686354" y="4854495"/>
            <a:ext cx="417438" cy="925288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3"/>
            <a:endCxn id="43" idx="1"/>
          </p:cNvCxnSpPr>
          <p:nvPr/>
        </p:nvCxnSpPr>
        <p:spPr>
          <a:xfrm>
            <a:off x="10863893" y="3578422"/>
            <a:ext cx="1183759" cy="0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3439986" y="590362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3439983" y="5786593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73629" y="4880818"/>
            <a:ext cx="1274254" cy="2981430"/>
            <a:chOff x="2874018" y="4023666"/>
            <a:chExt cx="1061878" cy="2484525"/>
          </a:xfrm>
        </p:grpSpPr>
        <p:sp>
          <p:nvSpPr>
            <p:cNvPr id="53" name="Rounded Rectangle 52"/>
            <p:cNvSpPr/>
            <p:nvPr/>
          </p:nvSpPr>
          <p:spPr>
            <a:xfrm>
              <a:off x="2874018" y="4023666"/>
              <a:ext cx="1061878" cy="248452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Cluster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01612" y="4583801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001612" y="5806263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01612" y="5197875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1" name="AutoShape 2" descr="Image result for load balancer icon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80"/>
          </a:p>
        </p:txBody>
      </p:sp>
      <p:pic>
        <p:nvPicPr>
          <p:cNvPr id="2052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96" y="3055132"/>
            <a:ext cx="1082096" cy="10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4755700" y="3435331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753027" y="383206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>
            <a:stCxn id="2052" idx="1"/>
            <a:endCxn id="25" idx="3"/>
          </p:cNvCxnSpPr>
          <p:nvPr/>
        </p:nvCxnSpPr>
        <p:spPr>
          <a:xfrm flipH="1" flipV="1">
            <a:off x="6045027" y="3147068"/>
            <a:ext cx="634568" cy="44911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52" idx="1"/>
            <a:endCxn id="54" idx="3"/>
          </p:cNvCxnSpPr>
          <p:nvPr/>
        </p:nvCxnSpPr>
        <p:spPr>
          <a:xfrm flipH="1" flipV="1">
            <a:off x="6047699" y="3587077"/>
            <a:ext cx="631896" cy="910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52" idx="1"/>
            <a:endCxn id="56" idx="3"/>
          </p:cNvCxnSpPr>
          <p:nvPr/>
        </p:nvCxnSpPr>
        <p:spPr>
          <a:xfrm flipH="1">
            <a:off x="6045027" y="3596181"/>
            <a:ext cx="634568" cy="38763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8899081" y="3056811"/>
            <a:ext cx="826848" cy="4781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cxnSp>
        <p:nvCxnSpPr>
          <p:cNvPr id="68" name="Straight Arrow Connector 67"/>
          <p:cNvCxnSpPr>
            <a:stCxn id="42" idx="2"/>
            <a:endCxn id="10" idx="7"/>
          </p:cNvCxnSpPr>
          <p:nvPr/>
        </p:nvCxnSpPr>
        <p:spPr>
          <a:xfrm flipH="1">
            <a:off x="10229318" y="3519081"/>
            <a:ext cx="81061" cy="56898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40" idx="3"/>
          </p:cNvCxnSpPr>
          <p:nvPr/>
        </p:nvCxnSpPr>
        <p:spPr>
          <a:xfrm flipH="1">
            <a:off x="5875539" y="4317884"/>
            <a:ext cx="3366292" cy="1557930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228687" y="5785736"/>
            <a:ext cx="2112277" cy="1703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1630215" y="5779782"/>
            <a:ext cx="2112277" cy="1703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cxnSp>
        <p:nvCxnSpPr>
          <p:cNvPr id="80" name="Straight Arrow Connector 79"/>
          <p:cNvCxnSpPr>
            <a:stCxn id="43" idx="1"/>
            <a:endCxn id="76" idx="0"/>
          </p:cNvCxnSpPr>
          <p:nvPr/>
        </p:nvCxnSpPr>
        <p:spPr>
          <a:xfrm flipH="1">
            <a:off x="10284826" y="3578421"/>
            <a:ext cx="1762826" cy="2207314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3" idx="0"/>
          </p:cNvCxnSpPr>
          <p:nvPr/>
        </p:nvCxnSpPr>
        <p:spPr>
          <a:xfrm>
            <a:off x="5410756" y="4221852"/>
            <a:ext cx="0" cy="65896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234039" y="5875813"/>
            <a:ext cx="690241" cy="28449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234036" y="6371534"/>
            <a:ext cx="692707" cy="21192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32" idx="4"/>
          </p:cNvCxnSpPr>
          <p:nvPr/>
        </p:nvCxnSpPr>
        <p:spPr>
          <a:xfrm flipH="1" flipV="1">
            <a:off x="4234037" y="6608396"/>
            <a:ext cx="690242" cy="73437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88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Helm – next generation package manager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96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Application Center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42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7086284" cy="6096082"/>
          </a:xfrm>
        </p:spPr>
        <p:txBody>
          <a:bodyPr/>
          <a:lstStyle/>
          <a:p>
            <a:r>
              <a:rPr lang="en-US" sz="2800" i="1" dirty="0"/>
              <a:t>Application center provides a centralized location from which you can browse, and install packages in your cluster.</a:t>
            </a:r>
            <a:endParaRPr lang="en-US" sz="2800" b="1" i="1" dirty="0"/>
          </a:p>
          <a:p>
            <a:r>
              <a:rPr lang="en-US" sz="2800" b="1" dirty="0"/>
              <a:t>Helm:  </a:t>
            </a:r>
            <a:r>
              <a:rPr lang="en-US" sz="2800" dirty="0"/>
              <a:t>A tool for managing Kubernetes charts. Charts are packages of pre-configured Kubernetes resources.</a:t>
            </a:r>
            <a:endParaRPr lang="en-US" sz="2800" b="1" dirty="0"/>
          </a:p>
          <a:p>
            <a:r>
              <a:rPr lang="en-US" sz="2800" b="1" dirty="0"/>
              <a:t>Helm Repository:</a:t>
            </a:r>
            <a:r>
              <a:rPr lang="en-US" sz="2800" dirty="0"/>
              <a:t>  A Helm chart repository is a location where packaged charts can be stored and shared.</a:t>
            </a:r>
          </a:p>
          <a:p>
            <a:r>
              <a:rPr lang="en-US" sz="2800" b="1" dirty="0"/>
              <a:t>Tiller: </a:t>
            </a:r>
            <a:r>
              <a:rPr lang="en-US" sz="2800" dirty="0"/>
              <a:t> Runs inside of the cluster, and manages releases (installations) of your charts.</a:t>
            </a:r>
            <a:endParaRPr lang="en-US" sz="2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414" y="868164"/>
            <a:ext cx="4589759" cy="289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232" y="3218213"/>
            <a:ext cx="4400503" cy="285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4" y="4725331"/>
            <a:ext cx="2931069" cy="310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596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</a:t>
            </a:r>
            <a:r>
              <a:rPr lang="mr-IN" dirty="0"/>
              <a:t>–</a:t>
            </a:r>
            <a:r>
              <a:rPr lang="en-US" dirty="0"/>
              <a:t> A package manager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is a package manager?</a:t>
            </a:r>
          </a:p>
          <a:p>
            <a:pPr lvl="1"/>
            <a:r>
              <a:rPr lang="en-US" sz="2400" dirty="0"/>
              <a:t>Automates the process of installing, configuring, upgrading, and removing computer programs</a:t>
            </a:r>
          </a:p>
          <a:p>
            <a:pPr lvl="2"/>
            <a:r>
              <a:rPr lang="en-US" sz="2000" dirty="0"/>
              <a:t>Examples: Red Hat Package Manager (RPM), Homebrew, Windows </a:t>
            </a:r>
            <a:r>
              <a:rPr lang="en-US" sz="2000" dirty="0" err="1"/>
              <a:t>Pkgmgr</a:t>
            </a:r>
            <a:r>
              <a:rPr lang="en-US" sz="2000" dirty="0"/>
              <a:t>/</a:t>
            </a:r>
            <a:r>
              <a:rPr lang="en-US" sz="2000" dirty="0" err="1"/>
              <a:t>PackageManagement</a:t>
            </a:r>
            <a:endParaRPr lang="en-US" sz="2000" dirty="0"/>
          </a:p>
          <a:p>
            <a:r>
              <a:rPr lang="en-US" sz="2400" dirty="0"/>
              <a:t>Helm enables multiple Kubernetes resources to be created with a single command</a:t>
            </a:r>
          </a:p>
          <a:p>
            <a:pPr lvl="1"/>
            <a:r>
              <a:rPr lang="en-US" sz="2400" dirty="0"/>
              <a:t>Deploying an application often involves creating and configuring multiple resources</a:t>
            </a:r>
          </a:p>
          <a:p>
            <a:pPr lvl="1"/>
            <a:r>
              <a:rPr lang="en-US" sz="2400" dirty="0"/>
              <a:t>A Helm chart defines multiple resources as a set</a:t>
            </a:r>
          </a:p>
          <a:p>
            <a:r>
              <a:rPr lang="en-US" sz="2400" dirty="0"/>
              <a:t>An application in Kubernetes typically consists of (at least) two resource types</a:t>
            </a:r>
          </a:p>
          <a:p>
            <a:pPr lvl="1"/>
            <a:r>
              <a:rPr lang="en-US" sz="2400" dirty="0"/>
              <a:t>Deployment </a:t>
            </a:r>
            <a:r>
              <a:rPr lang="mr-IN" sz="2400" dirty="0"/>
              <a:t>–</a:t>
            </a:r>
            <a:r>
              <a:rPr lang="en-US" sz="2400" dirty="0"/>
              <a:t> Describes a set of pods to be deployed together</a:t>
            </a:r>
          </a:p>
          <a:p>
            <a:pPr lvl="1"/>
            <a:r>
              <a:rPr lang="en-US" sz="2400" dirty="0"/>
              <a:t>Services </a:t>
            </a:r>
            <a:r>
              <a:rPr lang="mr-IN" sz="2400" dirty="0"/>
              <a:t>–</a:t>
            </a:r>
            <a:r>
              <a:rPr lang="en-US" sz="2400" dirty="0"/>
              <a:t> Endpoints for accessing the APIs in those pods</a:t>
            </a:r>
          </a:p>
          <a:p>
            <a:pPr lvl="1"/>
            <a:r>
              <a:rPr lang="en-US" sz="2400" dirty="0"/>
              <a:t>Could also include </a:t>
            </a:r>
            <a:r>
              <a:rPr lang="en-US" sz="2400" dirty="0" err="1"/>
              <a:t>ConfigMaps</a:t>
            </a:r>
            <a:r>
              <a:rPr lang="en-US" sz="2400" dirty="0"/>
              <a:t>, Secrets, Ingress, etc.</a:t>
            </a:r>
          </a:p>
          <a:p>
            <a:r>
              <a:rPr lang="en-US" sz="2400" dirty="0"/>
              <a:t>A default chart for an application consists of a deployment template and a service template</a:t>
            </a:r>
          </a:p>
          <a:p>
            <a:pPr lvl="1"/>
            <a:r>
              <a:rPr lang="en-US" sz="2400" dirty="0"/>
              <a:t>The chart creates all of these resources in a Kubernetes cluster as a set</a:t>
            </a:r>
          </a:p>
          <a:p>
            <a:pPr lvl="1"/>
            <a:r>
              <a:rPr lang="en-US" sz="2400" dirty="0"/>
              <a:t>Rather than manually having to create each one separately via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Helm </a:t>
            </a:r>
            <a:r>
              <a:rPr lang="mr-IN" sz="1800" b="1" dirty="0"/>
              <a:t>–</a:t>
            </a:r>
            <a:r>
              <a:rPr lang="en-US" sz="1800" b="1" dirty="0"/>
              <a:t> The CLI</a:t>
            </a:r>
          </a:p>
          <a:p>
            <a:pPr lvl="1"/>
            <a:r>
              <a:rPr lang="en-US" sz="1800" dirty="0"/>
              <a:t>Helm installs charts into Kubernetes, creating a new release for each installation</a:t>
            </a:r>
          </a:p>
          <a:p>
            <a:pPr lvl="1"/>
            <a:r>
              <a:rPr lang="en-US" sz="1800" dirty="0"/>
              <a:t>To find new charts, search Helm chart repositories</a:t>
            </a:r>
          </a:p>
          <a:p>
            <a:r>
              <a:rPr lang="en-US" sz="1800" b="1" dirty="0"/>
              <a:t>Chart </a:t>
            </a:r>
            <a:r>
              <a:rPr lang="mr-IN" sz="1800" b="1" dirty="0"/>
              <a:t>–</a:t>
            </a:r>
            <a:r>
              <a:rPr lang="en-US" sz="1800" b="1" dirty="0"/>
              <a:t> The application package</a:t>
            </a:r>
          </a:p>
          <a:p>
            <a:pPr lvl="1"/>
            <a:r>
              <a:rPr lang="en-US" sz="1800" dirty="0"/>
              <a:t>Templates for a set of resources necessary to run an application</a:t>
            </a:r>
          </a:p>
          <a:p>
            <a:pPr lvl="1"/>
            <a:r>
              <a:rPr lang="en-US" sz="1800" dirty="0"/>
              <a:t>The chart includes a values file that configures the resources</a:t>
            </a:r>
          </a:p>
          <a:p>
            <a:r>
              <a:rPr lang="en-US" sz="1800" b="1" dirty="0"/>
              <a:t>Repository </a:t>
            </a:r>
            <a:r>
              <a:rPr lang="mr-IN" sz="1800" b="1" dirty="0"/>
              <a:t>–</a:t>
            </a:r>
            <a:r>
              <a:rPr lang="en-US" sz="1800" b="1" dirty="0"/>
              <a:t> The library</a:t>
            </a:r>
          </a:p>
          <a:p>
            <a:pPr lvl="1"/>
            <a:r>
              <a:rPr lang="en-US" sz="1800" dirty="0"/>
              <a:t>Storage for Helm charts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stable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The namespace of the hub for official charts</a:t>
            </a:r>
          </a:p>
          <a:p>
            <a:r>
              <a:rPr lang="en-US" sz="1800" b="1" dirty="0"/>
              <a:t>Release </a:t>
            </a:r>
            <a:r>
              <a:rPr lang="mr-IN" sz="1800" b="1" dirty="0"/>
              <a:t>–</a:t>
            </a:r>
            <a:r>
              <a:rPr lang="en-US" sz="1800" b="1" dirty="0"/>
              <a:t> The application runtime</a:t>
            </a:r>
          </a:p>
          <a:p>
            <a:pPr lvl="1"/>
            <a:r>
              <a:rPr lang="en-US" sz="1800" dirty="0"/>
              <a:t>An instance of a chart running in a Kubernetes cluster</a:t>
            </a:r>
          </a:p>
          <a:p>
            <a:pPr lvl="1"/>
            <a:r>
              <a:rPr lang="en-US" sz="1800" dirty="0"/>
              <a:t>The same chart installed multiple times creates many releases</a:t>
            </a:r>
          </a:p>
          <a:p>
            <a:r>
              <a:rPr lang="en-US" sz="1800" b="1" dirty="0"/>
              <a:t>Tiller </a:t>
            </a:r>
            <a:r>
              <a:rPr lang="mr-IN" sz="1800" b="1" dirty="0"/>
              <a:t>–</a:t>
            </a:r>
            <a:r>
              <a:rPr lang="en-US" sz="1800" b="1" dirty="0"/>
              <a:t> The server-side engine</a:t>
            </a:r>
          </a:p>
          <a:p>
            <a:pPr lvl="1"/>
            <a:r>
              <a:rPr lang="en-US" sz="1800" dirty="0"/>
              <a:t>Helm templating engine, runs in a pod in a Kubernetes cluster</a:t>
            </a:r>
          </a:p>
          <a:p>
            <a:pPr lvl="1"/>
            <a:r>
              <a:rPr lang="en-US" sz="1800" dirty="0"/>
              <a:t>Tiller processes the chart to generate the resource manifests, then installs the release into the cluster</a:t>
            </a:r>
          </a:p>
          <a:p>
            <a:pPr lvl="1"/>
            <a:r>
              <a:rPr lang="en-US" sz="1800" dirty="0"/>
              <a:t>Tiller stores each release as a Kubernetes </a:t>
            </a:r>
            <a:r>
              <a:rPr lang="en-US" sz="1800" dirty="0" err="1"/>
              <a:t>config</a:t>
            </a:r>
            <a:r>
              <a:rPr lang="en-US" sz="1800" dirty="0"/>
              <a:t> map</a:t>
            </a:r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362881" y="2095018"/>
            <a:ext cx="5077020" cy="4561694"/>
            <a:chOff x="7802401" y="2021932"/>
            <a:chExt cx="4230850" cy="380141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02402" y="4465519"/>
              <a:ext cx="4230849" cy="13578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" panose="020B0604020202020204" pitchFamily="34" charset="0"/>
                </a:rPr>
                <a:t>Kubernetes </a:t>
              </a:r>
              <a:br>
                <a:rPr lang="en-US" sz="1200" b="1" dirty="0">
                  <a:latin typeface="Arial" panose="020B0604020202020204" pitchFamily="34" charset="0"/>
                </a:rPr>
              </a:br>
              <a:r>
                <a:rPr lang="en-US" sz="1200" b="1" dirty="0">
                  <a:latin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12" name="Picture 2" descr="mage result for kubernetes helm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5" y="3112568"/>
              <a:ext cx="961163" cy="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7802401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Chart</a:t>
              </a:r>
              <a:br>
                <a:rPr lang="en-US" sz="2000" dirty="0">
                  <a:latin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</a:rPr>
                <a:t>(templates)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625075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Values</a:t>
              </a:r>
              <a:br>
                <a:rPr lang="en-US" sz="2000" dirty="0">
                  <a:latin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</a:rPr>
                <a:t>(</a:t>
              </a:r>
              <a:r>
                <a:rPr lang="en-US" sz="2000" dirty="0" err="1">
                  <a:latin typeface="Arial" panose="020B0604020202020204" pitchFamily="34" charset="0"/>
                </a:rPr>
                <a:t>config</a:t>
              </a:r>
              <a:r>
                <a:rPr lang="en-US" sz="200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5075" y="3427256"/>
              <a:ext cx="1039661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install</a:t>
              </a: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 bwMode="auto">
            <a:xfrm>
              <a:off x="11151458" y="4641755"/>
              <a:ext cx="704088" cy="3657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/>
                <a:t>Tiller</a:t>
              </a:r>
            </a:p>
          </p:txBody>
        </p:sp>
        <p:sp>
          <p:nvSpPr>
            <p:cNvPr id="611" name="Rounded Rectangle 610"/>
            <p:cNvSpPr/>
            <p:nvPr/>
          </p:nvSpPr>
          <p:spPr bwMode="auto">
            <a:xfrm>
              <a:off x="9373548" y="4894840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10" name="Rounded Rectangle 609"/>
            <p:cNvSpPr/>
            <p:nvPr/>
          </p:nvSpPr>
          <p:spPr bwMode="auto">
            <a:xfrm>
              <a:off x="9294217" y="4837694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216899" y="4775349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(resources)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9210577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0299132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0299132" y="4075603"/>
              <a:ext cx="806523" cy="566152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 bwMode="auto">
            <a:xfrm flipH="1">
              <a:off x="10625075" y="5031671"/>
              <a:ext cx="519830" cy="109438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Arrow Connector 605"/>
            <p:cNvCxnSpPr>
              <a:endCxn id="13" idx="0"/>
            </p:cNvCxnSpPr>
            <p:nvPr/>
          </p:nvCxnSpPr>
          <p:spPr bwMode="auto">
            <a:xfrm>
              <a:off x="9917826" y="4238045"/>
              <a:ext cx="3161" cy="537304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26269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Helm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7316" y="1398867"/>
            <a:ext cx="14154912" cy="6616598"/>
          </a:xfrm>
        </p:spPr>
        <p:txBody>
          <a:bodyPr/>
          <a:lstStyle/>
          <a:p>
            <a:r>
              <a:rPr lang="en-US" sz="2400" dirty="0"/>
              <a:t>Deploy all of the resources for an application with a single command</a:t>
            </a:r>
          </a:p>
          <a:p>
            <a:pPr lvl="1"/>
            <a:r>
              <a:rPr lang="en-US" sz="2400" dirty="0"/>
              <a:t>Makes deployment easy and repeatable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install &lt;chart&gt;</a:t>
            </a:r>
            <a:endParaRPr lang="en-US" sz="2000" dirty="0"/>
          </a:p>
          <a:p>
            <a:r>
              <a:rPr lang="en-US" sz="2400" dirty="0"/>
              <a:t>Separates configuration settings from manifest formats</a:t>
            </a:r>
          </a:p>
          <a:p>
            <a:pPr lvl="1"/>
            <a:r>
              <a:rPr lang="en-US" sz="2400" dirty="0"/>
              <a:t>Edit the values without changing the rest of the manifest</a:t>
            </a:r>
          </a:p>
          <a:p>
            <a:pPr lvl="1"/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Update to deploy the application differently</a:t>
            </a:r>
            <a:endParaRPr lang="en-US" sz="2000" dirty="0"/>
          </a:p>
          <a:p>
            <a:r>
              <a:rPr lang="en-US" sz="2400" dirty="0"/>
              <a:t>Upgrade a running release to a new chart version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upgrade &lt;release&gt; &lt;chart&gt;</a:t>
            </a:r>
            <a:endParaRPr lang="en-US" sz="2000" dirty="0"/>
          </a:p>
          <a:p>
            <a:r>
              <a:rPr lang="en-US" sz="2400" dirty="0"/>
              <a:t>Rollback a running release to a previous revision</a:t>
            </a:r>
          </a:p>
          <a:p>
            <a:pPr marL="274238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helm rollback &lt;release&gt; &lt;revision&gt;</a:t>
            </a:r>
            <a:endParaRPr lang="en-US" sz="2000" dirty="0"/>
          </a:p>
          <a:p>
            <a:r>
              <a:rPr lang="en-US" sz="2400" dirty="0"/>
              <a:t>Delete a running release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delete &lt;release&gt;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882960" y="1689814"/>
            <a:ext cx="5579269" cy="6034703"/>
            <a:chOff x="836126" y="813916"/>
            <a:chExt cx="4649391" cy="5028919"/>
          </a:xfrm>
        </p:grpSpPr>
        <p:sp>
          <p:nvSpPr>
            <p:cNvPr id="40" name="Multiply 39"/>
            <p:cNvSpPr/>
            <p:nvPr/>
          </p:nvSpPr>
          <p:spPr bwMode="auto">
            <a:xfrm>
              <a:off x="3921926" y="4928435"/>
              <a:ext cx="914400" cy="914400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latin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376137" y="4404359"/>
              <a:ext cx="0" cy="694905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367403" y="4614557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delete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84046" y="813916"/>
              <a:ext cx="2201471" cy="5028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Arial" panose="020B0604020202020204" pitchFamily="34" charset="0"/>
                </a:rPr>
                <a:t>Kubernetes </a:t>
              </a:r>
              <a:br>
                <a:rPr lang="en-US" sz="1400" b="1" dirty="0">
                  <a:latin typeface="Arial" panose="020B0604020202020204" pitchFamily="34" charset="0"/>
                </a:rPr>
              </a:br>
              <a:r>
                <a:rPr lang="en-US" sz="1400" b="1" dirty="0">
                  <a:latin typeface="Arial" panose="020B0604020202020204" pitchFamily="34" charset="0"/>
                </a:rPr>
                <a:t>cluster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633910" y="1485537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r1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33910" y="3672839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r2</a:t>
              </a:r>
            </a:p>
          </p:txBody>
        </p:sp>
        <p:sp>
          <p:nvSpPr>
            <p:cNvPr id="46" name="Arc 45"/>
            <p:cNvSpPr/>
            <p:nvPr/>
          </p:nvSpPr>
          <p:spPr bwMode="auto">
            <a:xfrm flipH="1">
              <a:off x="3629543" y="2161382"/>
              <a:ext cx="737860" cy="1570132"/>
            </a:xfrm>
            <a:prstGeom prst="arc">
              <a:avLst>
                <a:gd name="adj1" fmla="val 16920645"/>
                <a:gd name="adj2" fmla="val 485417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latin typeface="Arial" panose="020B0604020202020204" pitchFamily="34" charset="0"/>
                </a:rPr>
                <a:t>upgrade</a:t>
              </a:r>
            </a:p>
          </p:txBody>
        </p:sp>
        <p:sp>
          <p:nvSpPr>
            <p:cNvPr id="47" name="Arc 46"/>
            <p:cNvSpPr/>
            <p:nvPr/>
          </p:nvSpPr>
          <p:spPr bwMode="auto">
            <a:xfrm flipH="1">
              <a:off x="4376137" y="2161383"/>
              <a:ext cx="737860" cy="1570130"/>
            </a:xfrm>
            <a:prstGeom prst="arc">
              <a:avLst>
                <a:gd name="adj1" fmla="val 5988855"/>
                <a:gd name="adj2" fmla="val 1554215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latin typeface="Arial" panose="020B0604020202020204" pitchFamily="34" charset="0"/>
                </a:rPr>
                <a:t>rollback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36126" y="1485537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Chart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v1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317454" y="1851297"/>
              <a:ext cx="1316456" cy="0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321821" y="1533372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install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844644" y="2607930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Chart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v2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325972" y="2973689"/>
              <a:ext cx="1312089" cy="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2314883" y="2658272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(upgrade)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675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chart generates a directory with sample files</a:t>
            </a:r>
          </a:p>
          <a:p>
            <a:pPr marL="274239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helm create my-chart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tree my-chart</a:t>
            </a:r>
          </a:p>
          <a:p>
            <a:pPr marL="274239" lvl="1" indent="0">
              <a:buNone/>
              <a:tabLst>
                <a:tab pos="539116" algn="l"/>
                <a:tab pos="1091566" algn="l"/>
                <a:tab pos="2735580" algn="l"/>
              </a:tabLst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my-chart/			# The content of this directory is the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# Information about the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# The default configuration values for this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charts/			# Charts that this chart depends on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templates/			# This chart's template files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NOTES.txt		      # OPTIONAL: A plain text file containing short usage notes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_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OPTIONAL: The default location for template partials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deployment.yaml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Sample template for a deployment resource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service.yaml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Sample template for a service resource</a:t>
            </a:r>
            <a:endParaRPr lang="en-US" dirty="0"/>
          </a:p>
          <a:p>
            <a:r>
              <a:rPr lang="en-US" dirty="0"/>
              <a:t>Chart starts with sample templates for a Kubernetes deployment and service</a:t>
            </a:r>
          </a:p>
          <a:p>
            <a:pPr lvl="1"/>
            <a:r>
              <a:rPr lang="en-US" sz="2800" dirty="0"/>
              <a:t>In the simplest case, just edit the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2800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9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Charts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chart is a directory</a:t>
            </a:r>
          </a:p>
          <a:p>
            <a:pPr lvl="1"/>
            <a:r>
              <a:rPr lang="en-US" dirty="0"/>
              <a:t>Easy for a Helm client to use the chart directories on the same computer</a:t>
            </a:r>
          </a:p>
          <a:p>
            <a:pPr lvl="1"/>
            <a:r>
              <a:rPr lang="en-US" dirty="0"/>
              <a:t>Difficult to share with other users on other computers</a:t>
            </a:r>
          </a:p>
          <a:p>
            <a:r>
              <a:rPr lang="en-US" dirty="0"/>
              <a:t>Packaging a chart</a:t>
            </a:r>
          </a:p>
          <a:p>
            <a:pPr lvl="1"/>
            <a:r>
              <a:rPr lang="en-US" dirty="0"/>
              <a:t>Bundle </a:t>
            </a:r>
            <a:r>
              <a:rPr lang="en-US" dirty="0" err="1"/>
              <a:t>Chart.yaml</a:t>
            </a:r>
            <a:r>
              <a:rPr lang="en-US" dirty="0"/>
              <a:t> and related files into a tar file </a:t>
            </a:r>
          </a:p>
          <a:p>
            <a:pPr marL="548476" lvl="2" indent="0">
              <a:buNone/>
            </a:pPr>
            <a:r>
              <a:rPr lang="en-US" sz="2000" dirty="0">
                <a:latin typeface="IBM Plex Mono" panose="020B0509050000000000" pitchFamily="49" charset="0"/>
              </a:rPr>
              <a:t>$ helm package &lt;chart-path&gt;		# Bundles chart directory into a tar file</a:t>
            </a:r>
          </a:p>
          <a:p>
            <a:pPr marL="548476" lvl="2" indent="0">
              <a:buNone/>
            </a:pPr>
            <a:r>
              <a:rPr lang="en-US" sz="2000" dirty="0">
                <a:latin typeface="IBM Plex Mono" panose="020B0509050000000000" pitchFamily="49" charset="0"/>
              </a:rPr>
              <a:t>$ helm install &lt;chart-name&gt;.</a:t>
            </a:r>
            <a:r>
              <a:rPr lang="en-US" sz="2000" dirty="0" err="1">
                <a:latin typeface="IBM Plex Mono" panose="020B0509050000000000" pitchFamily="49" charset="0"/>
              </a:rPr>
              <a:t>tgz</a:t>
            </a:r>
            <a:r>
              <a:rPr lang="en-US" sz="2000" dirty="0">
                <a:latin typeface="IBM Plex Mono" panose="020B0509050000000000" pitchFamily="49" charset="0"/>
              </a:rPr>
              <a:t>		# Installs the chart in the chart file</a:t>
            </a:r>
          </a:p>
          <a:p>
            <a:r>
              <a:rPr lang="en-US" dirty="0"/>
              <a:t>Packaged charts can be shared in a chart repository </a:t>
            </a:r>
          </a:p>
          <a:p>
            <a:r>
              <a:rPr lang="en-US" dirty="0"/>
              <a:t>Sub-charts: </a:t>
            </a:r>
          </a:p>
          <a:p>
            <a:pPr lvl="1"/>
            <a:r>
              <a:rPr lang="en-US" dirty="0"/>
              <a:t>Chart can reference other charts using </a:t>
            </a:r>
            <a:r>
              <a:rPr lang="en-US" sz="2400" dirty="0" err="1">
                <a:latin typeface="IBM Plex Mono" panose="020B0509050000000000" pitchFamily="49" charset="0"/>
              </a:rPr>
              <a:t>requirements.yaml</a:t>
            </a:r>
            <a:r>
              <a:rPr lang="en-US" dirty="0"/>
              <a:t> file, these sub-charts will be installed with the current chart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2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1135" y="1977516"/>
            <a:ext cx="8178758" cy="5752347"/>
          </a:xfrm>
          <a:ln>
            <a:solidFill>
              <a:schemeClr val="accent1"/>
            </a:solidFill>
          </a:ln>
        </p:spPr>
        <p:txBody>
          <a:bodyPr lIns="182880" rIns="182880"/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helm search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               	VERSION	DESCRIPTION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0.1.1	Chart for MySQL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helm install stable/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Fetched stable/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to mysql-0.1.1.tgz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NAME: loping-toad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LAST DEPLOYED: Thu Oct 20 14:54:24 2016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NAMESPACE: default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STATUS: DEPLOYED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RESOURCES: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v1/Secret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TYPE	DATA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Opaque	2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v1/Service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CLUSTER-IP	EXTERNAL-IP	PORT(S)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192.168.1.5	&lt;none&gt;		3306/TCP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extensions/Deployment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DESIRED	CURRENT	UP-TO-DATE	AVAILABLE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1	0	0		0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STATUS	VOLUME	CAPACITY	ACCESSMODES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Pending 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054790" y="1977517"/>
            <a:ext cx="5167434" cy="5868647"/>
          </a:xfrm>
        </p:spPr>
        <p:txBody>
          <a:bodyPr/>
          <a:lstStyle/>
          <a:p>
            <a:r>
              <a:rPr lang="en-US" sz="2000" dirty="0"/>
              <a:t>Install output</a:t>
            </a:r>
          </a:p>
          <a:p>
            <a:pPr lvl="1"/>
            <a:r>
              <a:rPr lang="en-US" sz="2000" dirty="0"/>
              <a:t>Details about the release</a:t>
            </a:r>
          </a:p>
          <a:p>
            <a:pPr lvl="1"/>
            <a:r>
              <a:rPr lang="en-US" sz="2000" dirty="0"/>
              <a:t>Details about its resources</a:t>
            </a:r>
          </a:p>
          <a:p>
            <a:r>
              <a:rPr lang="en-US" sz="2000" dirty="0"/>
              <a:t>Chart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2000" dirty="0"/>
          </a:p>
          <a:p>
            <a:r>
              <a:rPr lang="en-US" sz="2000" dirty="0"/>
              <a:t>Release name</a:t>
            </a:r>
          </a:p>
          <a:p>
            <a:pPr lvl="1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loping-toad</a:t>
            </a:r>
            <a:r>
              <a:rPr lang="en-US" sz="2000" dirty="0"/>
              <a:t> (auto generated)</a:t>
            </a:r>
          </a:p>
          <a:p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Four total, one of each type</a:t>
            </a:r>
          </a:p>
          <a:p>
            <a:pPr lvl="1"/>
            <a:r>
              <a:rPr lang="en-US" sz="2000" dirty="0"/>
              <a:t>All named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2000" dirty="0"/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Secret</a:t>
            </a:r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Service</a:t>
            </a:r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lvl="2"/>
            <a:r>
              <a:rPr lang="en-US" sz="128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endParaRPr lang="en-US" sz="128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07318" y="1398866"/>
            <a:ext cx="14158600" cy="57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21595" rIns="0" bIns="0" numCol="1" anchor="t" anchorCtr="0" compatLnSpc="1">
            <a:prstTxWarp prst="textNoShape">
              <a:avLst/>
            </a:prstTxWarp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To deploy an application into Kubernetes, install that application’s Helm chart</a:t>
            </a:r>
          </a:p>
        </p:txBody>
      </p:sp>
    </p:spTree>
    <p:extLst>
      <p:ext uri="{BB962C8B-B14F-4D97-AF65-F5344CB8AC3E}">
        <p14:creationId xmlns:p14="http://schemas.microsoft.com/office/powerpoint/2010/main" val="1689828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49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t="52506"/>
          <a:stretch/>
        </p:blipFill>
        <p:spPr>
          <a:xfrm>
            <a:off x="569307" y="1325264"/>
            <a:ext cx="8885690" cy="165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52" y="2812053"/>
            <a:ext cx="8009314" cy="227095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3310543" y="2040673"/>
            <a:ext cx="5320501" cy="2564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034" y="4241434"/>
            <a:ext cx="6683319" cy="271295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5022193" y="4280463"/>
            <a:ext cx="1144432" cy="2564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/>
          <p:cNvCxnSpPr>
            <a:stCxn id="7" idx="3"/>
            <a:endCxn id="5" idx="0"/>
          </p:cNvCxnSpPr>
          <p:nvPr/>
        </p:nvCxnSpPr>
        <p:spPr>
          <a:xfrm>
            <a:off x="8631044" y="2168912"/>
            <a:ext cx="385765" cy="64314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9" idx="3"/>
            <a:endCxn id="8" idx="1"/>
          </p:cNvCxnSpPr>
          <p:nvPr/>
        </p:nvCxnSpPr>
        <p:spPr>
          <a:xfrm>
            <a:off x="6166625" y="4408702"/>
            <a:ext cx="834409" cy="118921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6"/>
          <a:srcRect r="49783"/>
          <a:stretch/>
        </p:blipFill>
        <p:spPr>
          <a:xfrm>
            <a:off x="10536684" y="1180784"/>
            <a:ext cx="3569702" cy="3822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0111" y="3212413"/>
            <a:ext cx="564648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IBM Plex Sans Regular"/>
              </a:rPr>
              <a:t>Chart repository: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HTTP server that houses an</a:t>
            </a:r>
            <a:br>
              <a:rPr lang="en-US" sz="2400" dirty="0">
                <a:latin typeface="IBM Plex Sans Regular"/>
              </a:rPr>
            </a:br>
            <a:r>
              <a:rPr lang="en-US" sz="2000" dirty="0" err="1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2000" dirty="0">
                <a:latin typeface="IBM Plex Mono" panose="020B0509050000000000" pitchFamily="49" charset="0"/>
              </a:rPr>
              <a:t> </a:t>
            </a:r>
            <a:r>
              <a:rPr lang="en-US" sz="2400" dirty="0">
                <a:latin typeface="IBM Plex Sans Regular"/>
              </a:rPr>
              <a:t>file and optionally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some packaged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Server can be any HTTP server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2400" dirty="0">
                <a:latin typeface="IBM Plex Sans Regular"/>
              </a:rPr>
              <a:t>To serve a local repo</a:t>
            </a:r>
          </a:p>
          <a:p>
            <a:r>
              <a:rPr lang="en-US" sz="2000" dirty="0">
                <a:latin typeface="IBM Plex Mono" panose="020B0509050000000000" pitchFamily="49" charset="0"/>
                <a:ea typeface="Courier" charset="0"/>
                <a:cs typeface="Courier" charset="0"/>
              </a:rPr>
              <a:t>  $ helm serve</a:t>
            </a:r>
            <a:endParaRPr lang="en-US" sz="2000" dirty="0">
              <a:latin typeface="IBM Plex Sans Regular"/>
            </a:endParaRPr>
          </a:p>
          <a:p>
            <a:r>
              <a:rPr lang="en-US" sz="2400" dirty="0">
                <a:latin typeface="IBM Plex Sans Regular"/>
              </a:rPr>
              <a:t>To add a chart to the repository, copy it to the directory and regenerate the index</a:t>
            </a:r>
          </a:p>
          <a:p>
            <a:pPr marL="274238" lvl="1" indent="0">
              <a:buNone/>
            </a:pPr>
            <a:r>
              <a:rPr lang="en-US" sz="2000" dirty="0">
                <a:latin typeface="IBM Plex Mono" panose="020B0509050000000000" pitchFamily="49" charset="0"/>
                <a:ea typeface="Courier" charset="0"/>
                <a:cs typeface="Courier" charset="0"/>
              </a:rPr>
              <a:t>$ helm repo index &lt;charts-path&gt;</a:t>
            </a:r>
            <a:endParaRPr lang="en-US" dirty="0">
              <a:latin typeface="IBM Plex Mono" panose="020B0509050000000000" pitchFamily="49" charset="0"/>
            </a:endParaRPr>
          </a:p>
          <a:p>
            <a:pPr marL="274238" lvl="1" indent="0">
              <a:buNone/>
            </a:pPr>
            <a:endParaRPr lang="en-US" sz="2000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2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7746" y="3404730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2243" y="265417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396" y="1230475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0938" y="634591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1406" y="163487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0543" y="3888689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9223" y="3322512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177" y="163487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084" y="163487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204" y="3793690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939" y="5979121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1410" y="5993702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6030" y="526828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760" y="655110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159" y="5785566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2242" y="6965166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9814" y="625406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1311" y="554086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4398" y="312853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5082" y="3143116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1739" y="3834449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872" y="57025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1428" y="1923796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4338" y="113266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0464" y="564199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5891" y="6054895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17925" y="6840979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3866" y="6869822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5552" y="639952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6791" y="5710261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6042" y="3532486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4878" y="3532486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9392" y="113266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1475" y="113266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0433" y="401994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1475" y="4780832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2872" y="265417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3541" y="3834449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9521" y="196587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6030" y="6581667"/>
            <a:ext cx="949418" cy="1069721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/>
        </p:nvSpPr>
        <p:spPr>
          <a:xfrm>
            <a:off x="2516257" y="4991438"/>
            <a:ext cx="10213330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0479" tIns="30479" rIns="30479" bIns="30479" anchor="ctr">
            <a:spAutoFit/>
          </a:bodyPr>
          <a:lstStyle>
            <a:lvl1pPr>
              <a:defRPr sz="6200"/>
            </a:lvl1pPr>
          </a:lstStyle>
          <a:p>
            <a:r>
              <a:rPr sz="2800" dirty="0"/>
              <a:t>But soon </a:t>
            </a:r>
            <a:r>
              <a:rPr lang="en-US" sz="2800" dirty="0"/>
              <a:t>you have many applications, many instances…</a:t>
            </a:r>
            <a:endParaRPr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8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8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2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6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40"/>
                            </p:stCondLst>
                            <p:childTnLst>
                              <p:par>
                                <p:cTn id="13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8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"/>
                            </p:stCondLst>
                            <p:childTnLst>
                              <p:par>
                                <p:cTn id="14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40"/>
                            </p:stCondLst>
                            <p:childTnLst>
                              <p:par>
                                <p:cTn id="16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80"/>
                            </p:stCondLst>
                            <p:childTnLst>
                              <p:par>
                                <p:cTn id="16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20"/>
                            </p:stCondLst>
                            <p:childTnLst>
                              <p:par>
                                <p:cTn id="170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60"/>
                            </p:stCondLst>
                            <p:childTnLst>
                              <p:par>
                                <p:cTn id="175" presetID="23" presetClass="entr" presetSubtype="16" fill="hold" grpId="0" nodeType="afterEffect">
                                  <p:stCondLst>
                                    <p:cond delay="1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animBg="1" advAuto="0"/>
      <p:bldP spid="669" grpId="0" animBg="1" advAuto="0"/>
      <p:bldP spid="670" grpId="0" animBg="1" advAuto="0"/>
      <p:bldP spid="671" grpId="0" animBg="1" advAuto="0"/>
      <p:bldP spid="672" grpId="0" animBg="1" advAuto="0"/>
      <p:bldP spid="673" grpId="0" animBg="1" advAuto="0"/>
      <p:bldP spid="674" grpId="0" animBg="1" advAuto="0"/>
      <p:bldP spid="675" grpId="0" animBg="1" advAuto="0"/>
      <p:bldP spid="676" grpId="0" animBg="1" advAuto="0"/>
      <p:bldP spid="677" grpId="0" animBg="1" advAuto="0"/>
      <p:bldP spid="678" grpId="0" animBg="1" advAuto="0"/>
      <p:bldP spid="679" grpId="0" animBg="1" advAuto="0"/>
      <p:bldP spid="680" grpId="0" animBg="1" advAuto="0"/>
      <p:bldP spid="681" grpId="0" animBg="1" advAuto="0"/>
      <p:bldP spid="682" grpId="0" animBg="1" advAuto="0"/>
      <p:bldP spid="683" grpId="0" animBg="1" advAuto="0"/>
      <p:bldP spid="684" grpId="0" animBg="1" advAuto="0"/>
      <p:bldP spid="685" grpId="0" animBg="1" advAuto="0"/>
      <p:bldP spid="686" grpId="0" animBg="1" advAuto="0"/>
      <p:bldP spid="688" grpId="0" animBg="1" advAuto="0"/>
      <p:bldP spid="689" grpId="0" animBg="1" advAuto="0"/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4" grpId="0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Private catalog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50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864701" y="1999082"/>
            <a:ext cx="8405588" cy="498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4701" y="1460473"/>
            <a:ext cx="664637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" panose="020B0509050000000000" pitchFamily="49" charset="0"/>
              </a:rPr>
              <a:t>https://&lt;master&gt;:8443/catalog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C43C4-5035-4BA0-B0FA-BCEB95C82B0A}"/>
              </a:ext>
            </a:extLst>
          </p:cNvPr>
          <p:cNvSpPr/>
          <p:nvPr/>
        </p:nvSpPr>
        <p:spPr>
          <a:xfrm>
            <a:off x="218219" y="3045031"/>
            <a:ext cx="564648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IBM Plex Sans Regular"/>
              </a:rPr>
              <a:t>Chart repository: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HTTP server that houses an</a:t>
            </a:r>
            <a:br>
              <a:rPr lang="en-US" sz="2400" dirty="0">
                <a:latin typeface="IBM Plex Sans Regular"/>
              </a:rPr>
            </a:br>
            <a:r>
              <a:rPr lang="en-US" sz="2000" dirty="0" err="1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2000" dirty="0">
                <a:latin typeface="IBM Plex Mono" panose="020B0509050000000000" pitchFamily="49" charset="0"/>
              </a:rPr>
              <a:t> </a:t>
            </a:r>
            <a:r>
              <a:rPr lang="en-US" sz="2400" dirty="0">
                <a:latin typeface="IBM Plex Sans Regular"/>
              </a:rPr>
              <a:t>file and optionally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some packaged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Server can be any HTTP server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2400" dirty="0">
                <a:latin typeface="IBM Plex Sans Regular"/>
              </a:rPr>
              <a:t>To add a chart to the repository, use the </a:t>
            </a:r>
            <a:r>
              <a:rPr lang="en-US" sz="2400" dirty="0" err="1">
                <a:latin typeface="IBM Plex Sans Regular"/>
              </a:rPr>
              <a:t>ICp</a:t>
            </a:r>
            <a:r>
              <a:rPr lang="en-US" sz="2400" dirty="0">
                <a:latin typeface="IBM Plex Sans Regular"/>
              </a:rPr>
              <a:t> CLI to integrate it into the local repo</a:t>
            </a:r>
            <a:endParaRPr lang="en-US" dirty="0">
              <a:latin typeface="IBM Plex Mono" panose="020B0509050000000000" pitchFamily="49" charset="0"/>
            </a:endParaRPr>
          </a:p>
          <a:p>
            <a:pPr marL="274238" lvl="1" indent="0">
              <a:buNone/>
            </a:pPr>
            <a:endParaRPr lang="en-US" sz="2000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90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mr-IN" dirty="0"/>
              <a:t>–</a:t>
            </a:r>
            <a:r>
              <a:rPr lang="en-US" dirty="0"/>
              <a:t> 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- The Kubernetes Package Manager</a:t>
            </a:r>
          </a:p>
          <a:p>
            <a:pPr lvl="1"/>
            <a:r>
              <a:rPr lang="en-US" dirty="0">
                <a:hlinkClick r:id="rId3"/>
              </a:rPr>
              <a:t>https://helm.sh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https://docs.helm.sh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https://github.com/kubernetes/helm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https://github.com/kubernetes/helm/blob/master/docs/index.md</a:t>
            </a:r>
            <a:endParaRPr lang="en-US" dirty="0"/>
          </a:p>
          <a:p>
            <a:r>
              <a:rPr lang="en-US" dirty="0"/>
              <a:t>Taking the Helm: Delivering Kubernetes-Native Applications by Michelle </a:t>
            </a:r>
            <a:r>
              <a:rPr lang="en-US" dirty="0" err="1"/>
              <a:t>Noorali</a:t>
            </a:r>
            <a:r>
              <a:rPr lang="en-US" dirty="0"/>
              <a:t> (</a:t>
            </a:r>
            <a:r>
              <a:rPr lang="en-US" dirty="0" err="1"/>
              <a:t>KubeCon</a:t>
            </a:r>
            <a:r>
              <a:rPr lang="en-US" dirty="0"/>
              <a:t> 2016)</a:t>
            </a:r>
          </a:p>
          <a:p>
            <a:pPr lvl="1"/>
            <a:r>
              <a:rPr lang="en-US" dirty="0">
                <a:hlinkClick r:id="rId7"/>
              </a:rPr>
              <a:t>https://www.youtube.com/watch?v=zBc1goRfk3k</a:t>
            </a:r>
            <a:endParaRPr lang="en-US" dirty="0"/>
          </a:p>
          <a:p>
            <a:r>
              <a:rPr lang="en-US" dirty="0"/>
              <a:t>Installing Helm</a:t>
            </a:r>
          </a:p>
          <a:p>
            <a:pPr lvl="1"/>
            <a:r>
              <a:rPr lang="en-US" dirty="0">
                <a:hlinkClick r:id="rId8"/>
              </a:rPr>
              <a:t>https://docs.helm.sh/using_helm/#installing-helm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4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specific on the white board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66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5798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1024" y="6103186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1881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8052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234" y="387844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313" y="387844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313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576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628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504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853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504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6046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576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036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0390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9711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1201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1828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3010" y="6074182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694" y="6088763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6713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9865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3891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6802" y="390130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8601" y="3901307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7589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7461" y="6074341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8700" y="607005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6802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1956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0789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2158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5783" y="4643748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6345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4551" y="5322804"/>
            <a:ext cx="949418" cy="1069721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Shape 745"/>
          <p:cNvSpPr/>
          <p:nvPr/>
        </p:nvSpPr>
        <p:spPr>
          <a:xfrm>
            <a:off x="287402" y="3599632"/>
            <a:ext cx="3181504" cy="3725688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2334356" y="1120611"/>
            <a:ext cx="9961699" cy="61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0479" tIns="30479" rIns="30479" bIns="30479" anchor="ctr">
            <a:spAutoFit/>
          </a:bodyPr>
          <a:lstStyle>
            <a:lvl1pPr algn="ctr">
              <a:lnSpc>
                <a:spcPct val="100000"/>
              </a:lnSpc>
              <a:defRPr sz="8400"/>
            </a:lvl1pPr>
          </a:lstStyle>
          <a:p>
            <a:r>
              <a:rPr lang="en-US" sz="3600" dirty="0"/>
              <a:t>And that is why we have Container orchestration</a:t>
            </a:r>
            <a:endParaRPr sz="3600" dirty="0"/>
          </a:p>
        </p:txBody>
      </p:sp>
      <p:sp>
        <p:nvSpPr>
          <p:cNvPr id="747" name="Shape 747"/>
          <p:cNvSpPr/>
          <p:nvPr/>
        </p:nvSpPr>
        <p:spPr>
          <a:xfrm>
            <a:off x="2138800" y="537929"/>
            <a:ext cx="10406331" cy="1780913"/>
          </a:xfrm>
          <a:prstGeom prst="rect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998826" y="1451192"/>
            <a:ext cx="1142126" cy="213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 flipH="1">
            <a:off x="12566877" y="1451192"/>
            <a:ext cx="1142126" cy="2133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88900">
            <a:solidFill>
              <a:srgbClr val="00D6E0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5442761" y="2310844"/>
            <a:ext cx="0" cy="1274039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9108601" y="2310844"/>
            <a:ext cx="0" cy="1274039"/>
          </a:xfrm>
          <a:prstGeom prst="line">
            <a:avLst/>
          </a:prstGeom>
          <a:ln w="88900">
            <a:solidFill>
              <a:srgbClr val="00D6E0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11135913" y="3599632"/>
            <a:ext cx="3181504" cy="3725689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3912969" y="3599631"/>
            <a:ext cx="3181504" cy="3725689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7523167" y="3599632"/>
            <a:ext cx="3181504" cy="3725689"/>
          </a:xfrm>
          <a:prstGeom prst="rect">
            <a:avLst/>
          </a:prstGeom>
          <a:ln w="76200">
            <a:solidFill>
              <a:srgbClr val="0BCFD8"/>
            </a:solidFill>
            <a:miter lim="400000"/>
          </a:ln>
        </p:spPr>
        <p:txBody>
          <a:bodyPr lIns="42860" tIns="42860" rIns="42860" bIns="42860" anchor="ctr"/>
          <a:lstStyle/>
          <a:p>
            <a:pPr algn="ctr" defTabSz="492902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imag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9691" y="1301301"/>
            <a:ext cx="8752533" cy="652613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Responsibilities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8E78C-0F93-4A43-ACD8-0787B77EB9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4689908" cy="6096082"/>
          </a:xfrm>
        </p:spPr>
        <p:txBody>
          <a:bodyPr/>
          <a:lstStyle/>
          <a:p>
            <a:r>
              <a:rPr lang="en-US" sz="2400" b="1" dirty="0"/>
              <a:t>Container orchestration</a:t>
            </a:r>
          </a:p>
          <a:p>
            <a:pPr lvl="1"/>
            <a:r>
              <a:rPr lang="en-US" sz="2400" dirty="0"/>
              <a:t>Scheduling</a:t>
            </a:r>
          </a:p>
          <a:p>
            <a:pPr lvl="1"/>
            <a:r>
              <a:rPr lang="en-US" sz="2400" dirty="0"/>
              <a:t>Cluster management</a:t>
            </a:r>
          </a:p>
          <a:p>
            <a:pPr lvl="1"/>
            <a:r>
              <a:rPr lang="en-US" sz="2400" dirty="0"/>
              <a:t>Service discovery</a:t>
            </a:r>
          </a:p>
          <a:p>
            <a:endParaRPr lang="en-US" sz="2400" dirty="0"/>
          </a:p>
          <a:p>
            <a:r>
              <a:rPr lang="en-US" sz="2400" b="1" dirty="0"/>
              <a:t>Related functionality</a:t>
            </a:r>
          </a:p>
          <a:p>
            <a:pPr lvl="1"/>
            <a:r>
              <a:rPr lang="en-US" sz="2400" dirty="0"/>
              <a:t>Provisioning</a:t>
            </a:r>
          </a:p>
          <a:p>
            <a:pPr lvl="1"/>
            <a:r>
              <a:rPr lang="en-US" sz="2400" dirty="0"/>
              <a:t>Monitoring</a:t>
            </a:r>
          </a:p>
          <a:p>
            <a:pPr lvl="1"/>
            <a:r>
              <a:rPr lang="en-US" sz="2400" dirty="0"/>
              <a:t>Configuration management</a:t>
            </a:r>
          </a:p>
          <a:p>
            <a:endParaRPr lang="en-US" dirty="0"/>
          </a:p>
        </p:txBody>
      </p:sp>
      <p:sp>
        <p:nvSpPr>
          <p:cNvPr id="956" name="Shape 956"/>
          <p:cNvSpPr/>
          <p:nvPr/>
        </p:nvSpPr>
        <p:spPr>
          <a:xfrm>
            <a:off x="5716490" y="2080260"/>
            <a:ext cx="8208878" cy="22860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09746" tIns="54873" rIns="109746" bIns="548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37358"/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423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Ecosystem 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518822" y="1446072"/>
            <a:ext cx="4389073" cy="5850572"/>
          </a:xfrm>
          <a:prstGeom prst="roundRect">
            <a:avLst>
              <a:gd name="adj" fmla="val 115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462955">
              <a:lnSpc>
                <a:spcPct val="90000"/>
              </a:lnSpc>
            </a:pPr>
            <a:endParaRPr lang="en-US" sz="32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83771" y="2676105"/>
            <a:ext cx="9940396" cy="6964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317197" y="6285532"/>
            <a:ext cx="5361131" cy="731321"/>
            <a:chOff x="1097378" y="5681503"/>
            <a:chExt cx="4466446" cy="60943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272877" y="5681503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462955">
                <a:lnSpc>
                  <a:spcPct val="90000"/>
                </a:lnSpc>
              </a:pPr>
              <a:r>
                <a:rPr lang="en-US" sz="2200" b="1" dirty="0">
                  <a:latin typeface="HelvNeue Light for IBM" pitchFamily="34" charset="0"/>
                </a:rPr>
                <a:t>Physical Infrastructure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7378" y="5795448"/>
              <a:ext cx="866999" cy="32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>
                  <a:solidFill>
                    <a:srgbClr val="0070C0"/>
                  </a:solidFill>
                </a:rPr>
                <a:t>Layer 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17197" y="5360291"/>
            <a:ext cx="5361131" cy="731321"/>
            <a:chOff x="1097378" y="4910469"/>
            <a:chExt cx="4466446" cy="609434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2272877" y="4910469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462955">
                <a:lnSpc>
                  <a:spcPct val="90000"/>
                </a:lnSpc>
              </a:pPr>
              <a:r>
                <a:rPr lang="en-US" sz="2200" b="1" dirty="0">
                  <a:latin typeface="HelvNeue Light for IBM" pitchFamily="34" charset="0"/>
                </a:rPr>
                <a:t>Virtual Infrastructure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7378" y="5024414"/>
              <a:ext cx="866999" cy="32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>
                  <a:solidFill>
                    <a:srgbClr val="0070C0"/>
                  </a:solidFill>
                </a:rPr>
                <a:t>Layer 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17197" y="4435246"/>
            <a:ext cx="5361131" cy="731321"/>
            <a:chOff x="1097378" y="4139598"/>
            <a:chExt cx="4466446" cy="609434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2272877" y="4139598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462955">
                <a:lnSpc>
                  <a:spcPct val="90000"/>
                </a:lnSpc>
              </a:pPr>
              <a:r>
                <a:rPr lang="en-US" sz="2200" b="1" dirty="0">
                  <a:latin typeface="HelvNeue Light for IBM" pitchFamily="34" charset="0"/>
                </a:rPr>
                <a:t>Operating System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7378" y="4253543"/>
              <a:ext cx="866999" cy="32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>
                  <a:solidFill>
                    <a:srgbClr val="0070C0"/>
                  </a:solidFill>
                </a:rPr>
                <a:t>Layer 3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17197" y="3533723"/>
            <a:ext cx="5361131" cy="731321"/>
            <a:chOff x="1097378" y="3388329"/>
            <a:chExt cx="4466446" cy="609434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2272877" y="3388329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462955">
                <a:lnSpc>
                  <a:spcPct val="90000"/>
                </a:lnSpc>
              </a:pPr>
              <a:r>
                <a:rPr lang="en-US" sz="2200" b="1" dirty="0">
                  <a:latin typeface="HelvNeue Light for IBM" pitchFamily="34" charset="0"/>
                </a:rPr>
                <a:t>Container Engine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7378" y="3502274"/>
              <a:ext cx="866999" cy="32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>
                  <a:solidFill>
                    <a:srgbClr val="0070C0"/>
                  </a:solidFill>
                </a:rPr>
                <a:t>Layer 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17197" y="2606917"/>
            <a:ext cx="5361131" cy="731321"/>
            <a:chOff x="1097378" y="2615991"/>
            <a:chExt cx="4466446" cy="609434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2272877" y="2615991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462955">
                <a:lnSpc>
                  <a:spcPct val="90000"/>
                </a:lnSpc>
              </a:pPr>
              <a:r>
                <a:rPr lang="en-US" sz="2200" b="1" dirty="0"/>
                <a:t>Orchestration/Scheduling</a:t>
              </a:r>
            </a:p>
            <a:p>
              <a:pPr algn="ctr" defTabSz="1462955">
                <a:lnSpc>
                  <a:spcPct val="90000"/>
                </a:lnSpc>
              </a:pPr>
              <a:r>
                <a:rPr lang="en-US" sz="2200" b="1" dirty="0"/>
                <a:t>Service Model</a:t>
              </a:r>
              <a:endParaRPr lang="en-US" sz="2200" b="1" dirty="0">
                <a:solidFill>
                  <a:srgbClr val="191919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7378" y="2729936"/>
              <a:ext cx="866999" cy="32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>
                  <a:solidFill>
                    <a:srgbClr val="0070C0"/>
                  </a:solidFill>
                </a:rPr>
                <a:t>Layer 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17197" y="1681870"/>
            <a:ext cx="5361131" cy="731321"/>
            <a:chOff x="1097378" y="1845118"/>
            <a:chExt cx="4466446" cy="609434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2272877" y="1845118"/>
              <a:ext cx="3290947" cy="609434"/>
            </a:xfrm>
            <a:prstGeom prst="roundRect">
              <a:avLst>
                <a:gd name="adj" fmla="val 824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462955">
                <a:lnSpc>
                  <a:spcPct val="90000"/>
                </a:lnSpc>
              </a:pPr>
              <a:r>
                <a:rPr lang="en-US" sz="2200" b="1" dirty="0"/>
                <a:t>Development Workflow</a:t>
              </a:r>
            </a:p>
            <a:p>
              <a:pPr algn="ctr" defTabSz="1462955">
                <a:lnSpc>
                  <a:spcPct val="90000"/>
                </a:lnSpc>
              </a:pPr>
              <a:r>
                <a:rPr lang="en-US" sz="2200" b="1" dirty="0"/>
                <a:t>Opinionated Containers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7378" y="1959063"/>
              <a:ext cx="866999" cy="320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b="1" dirty="0">
                  <a:solidFill>
                    <a:srgbClr val="0070C0"/>
                  </a:solidFill>
                </a:rPr>
                <a:t>Layer 6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75" y="6323332"/>
            <a:ext cx="3642361" cy="75418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60" y="5407185"/>
            <a:ext cx="3589020" cy="61705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958" y="4597377"/>
            <a:ext cx="4305300" cy="5637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228" y="3590569"/>
            <a:ext cx="4556760" cy="7008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216" y="2605794"/>
            <a:ext cx="1341120" cy="7694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2894" y="2655625"/>
            <a:ext cx="1424940" cy="6094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235" y="1739008"/>
            <a:ext cx="1371600" cy="42660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1893" y="1657196"/>
            <a:ext cx="853440" cy="792274"/>
          </a:xfrm>
          <a:prstGeom prst="rect">
            <a:avLst/>
          </a:prstGeom>
        </p:spPr>
      </p:pic>
      <p:pic>
        <p:nvPicPr>
          <p:cNvPr id="43" name="image48.ti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68003" y="2492891"/>
            <a:ext cx="995224" cy="99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499" y="2605121"/>
            <a:ext cx="801223" cy="7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 bwMode="auto">
          <a:xfrm>
            <a:off x="575772" y="2508236"/>
            <a:ext cx="13296740" cy="926921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09746" tIns="54873" rIns="109746" bIns="54873" numCol="1" rtlCol="0" anchor="ctr" anchorCtr="0" compatLnSpc="1">
            <a:prstTxWarp prst="textNoShape">
              <a:avLst/>
            </a:prstTxWarp>
          </a:bodyPr>
          <a:lstStyle/>
          <a:p>
            <a:pPr algn="ctr" defTabSz="73735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9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 orchestration?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6191161" cy="6096082"/>
          </a:xfrm>
        </p:spPr>
        <p:txBody>
          <a:bodyPr/>
          <a:lstStyle/>
          <a:p>
            <a:r>
              <a:rPr lang="en-US" sz="2000" b="1" dirty="0"/>
              <a:t>Container orchestration </a:t>
            </a:r>
          </a:p>
          <a:p>
            <a:pPr lvl="1"/>
            <a:r>
              <a:rPr lang="en-US" sz="2000" dirty="0"/>
              <a:t>Manages the deployment, placement, and lifecycle of workload containers</a:t>
            </a:r>
          </a:p>
          <a:p>
            <a:r>
              <a:rPr lang="en-US" sz="2000" b="1" dirty="0"/>
              <a:t>Cluster management</a:t>
            </a:r>
          </a:p>
          <a:p>
            <a:pPr lvl="1"/>
            <a:r>
              <a:rPr lang="en-US" sz="2000" dirty="0"/>
              <a:t>Federates multiple hosts into one target</a:t>
            </a:r>
          </a:p>
          <a:p>
            <a:r>
              <a:rPr lang="en-US" sz="2000" b="1" dirty="0"/>
              <a:t>Scheduling</a:t>
            </a:r>
          </a:p>
          <a:p>
            <a:pPr lvl="1"/>
            <a:r>
              <a:rPr lang="en-US" sz="2000" dirty="0"/>
              <a:t>Distributes containers across nodes</a:t>
            </a:r>
          </a:p>
          <a:p>
            <a:r>
              <a:rPr lang="en-US" sz="2000" b="1" dirty="0"/>
              <a:t>Service discovery</a:t>
            </a:r>
          </a:p>
          <a:p>
            <a:pPr lvl="1"/>
            <a:r>
              <a:rPr lang="en-US" sz="2000" dirty="0"/>
              <a:t>Knows where the containers are located</a:t>
            </a:r>
          </a:p>
          <a:p>
            <a:pPr lvl="1"/>
            <a:r>
              <a:rPr lang="en-US" sz="2000" dirty="0"/>
              <a:t>Distributes client requests across the containers</a:t>
            </a:r>
          </a:p>
          <a:p>
            <a:r>
              <a:rPr lang="en-US" sz="2000" b="1" dirty="0"/>
              <a:t>Replication</a:t>
            </a:r>
          </a:p>
          <a:p>
            <a:pPr lvl="1"/>
            <a:r>
              <a:rPr lang="en-US" sz="2000" dirty="0"/>
              <a:t>Ensures the right number of nodes and containers</a:t>
            </a:r>
          </a:p>
          <a:p>
            <a:r>
              <a:rPr lang="en-US" sz="2000" b="1" dirty="0"/>
              <a:t>Health management</a:t>
            </a:r>
          </a:p>
          <a:p>
            <a:pPr lvl="1"/>
            <a:r>
              <a:rPr lang="en-US" sz="2000" dirty="0"/>
              <a:t>Replaces unhealthy containers and nodes</a:t>
            </a:r>
          </a:p>
          <a:p>
            <a:endParaRPr lang="en-US" sz="2000" dirty="0"/>
          </a:p>
        </p:txBody>
      </p:sp>
      <p:sp>
        <p:nvSpPr>
          <p:cNvPr id="66" name="Content Placeholder 65"/>
          <p:cNvSpPr>
            <a:spLocks noGrp="1"/>
          </p:cNvSpPr>
          <p:nvPr>
            <p:ph sz="half" idx="4294967295"/>
          </p:nvPr>
        </p:nvSpPr>
        <p:spPr>
          <a:xfrm>
            <a:off x="7791406" y="1404939"/>
            <a:ext cx="5487841" cy="546692"/>
          </a:xfrm>
        </p:spPr>
        <p:txBody>
          <a:bodyPr/>
          <a:lstStyle/>
          <a:p>
            <a:pPr algn="ctr"/>
            <a:r>
              <a:rPr lang="en-US" dirty="0"/>
              <a:t>Container Orchestrator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405828" y="2076751"/>
            <a:ext cx="6879418" cy="5097178"/>
            <a:chOff x="5930744" y="1722474"/>
            <a:chExt cx="5731355" cy="4247648"/>
          </a:xfrm>
        </p:grpSpPr>
        <p:sp>
          <p:nvSpPr>
            <p:cNvPr id="9" name="Rectangle 8"/>
            <p:cNvSpPr/>
            <p:nvPr/>
          </p:nvSpPr>
          <p:spPr bwMode="auto">
            <a:xfrm>
              <a:off x="7685289" y="1722474"/>
              <a:ext cx="1499017" cy="170037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Manager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60801" y="2174834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latin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60801" y="2795389"/>
              <a:ext cx="1139252" cy="5096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latin typeface="Arial" panose="020B0604020202020204" pitchFamily="34" charset="0"/>
                </a:rPr>
                <a:t>Replicator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954547" y="41778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133809" y="46103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81346" y="52333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dirty="0"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 bwMode="auto">
            <a:xfrm>
              <a:off x="7685289" y="4159602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64551" y="4592083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812088" y="5215088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26" name="Rectangle 25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dirty="0"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9416031" y="4154484"/>
              <a:ext cx="1499017" cy="1792238"/>
            </a:xfrm>
            <a:prstGeom prst="rect">
              <a:avLst/>
            </a:prstGeom>
            <a:solidFill>
              <a:srgbClr val="D48B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595293" y="4586965"/>
              <a:ext cx="1139252" cy="509666"/>
            </a:xfrm>
            <a:prstGeom prst="rect">
              <a:avLst/>
            </a:prstGeom>
            <a:solidFill>
              <a:srgbClr val="E9B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latin typeface="Arial" panose="020B0604020202020204" pitchFamily="34" charset="0"/>
                </a:rPr>
                <a:t>Daemon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542830" y="5209970"/>
              <a:ext cx="1244178" cy="603751"/>
              <a:chOff x="5748109" y="3235641"/>
              <a:chExt cx="1244178" cy="603751"/>
            </a:xfrm>
            <a:solidFill>
              <a:srgbClr val="E9BFFF"/>
            </a:solidFill>
          </p:grpSpPr>
          <p:sp>
            <p:nvSpPr>
              <p:cNvPr id="33" name="Rectangle 32"/>
              <p:cNvSpPr/>
              <p:nvPr/>
            </p:nvSpPr>
            <p:spPr bwMode="auto">
              <a:xfrm>
                <a:off x="5853035" y="3329726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796822" y="3285608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5748109" y="3235641"/>
                <a:ext cx="1139252" cy="50966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737358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 dirty="0">
                    <a:latin typeface="Arial" panose="020B0604020202020204" pitchFamily="34" charset="0"/>
                  </a:rPr>
                  <a:t>Containers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10522847" y="2226669"/>
              <a:ext cx="1139252" cy="691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latin typeface="Arial" panose="020B0604020202020204" pitchFamily="34" charset="0"/>
                </a:rPr>
                <a:t>Discovery DB</a:t>
              </a:r>
              <a:endParaRPr lang="en-US" sz="1900" dirty="0">
                <a:latin typeface="Arial" panose="020B0604020202020204" pitchFamily="34" charset="0"/>
              </a:endParaRPr>
            </a:p>
          </p:txBody>
        </p:sp>
        <p:cxnSp>
          <p:nvCxnSpPr>
            <p:cNvPr id="43" name="Elbow Connector 42"/>
            <p:cNvCxnSpPr>
              <a:stCxn id="9" idx="2"/>
              <a:endCxn id="30" idx="0"/>
            </p:cNvCxnSpPr>
            <p:nvPr/>
          </p:nvCxnSpPr>
          <p:spPr bwMode="auto">
            <a:xfrm rot="16200000" flipH="1">
              <a:off x="8934352" y="2923296"/>
              <a:ext cx="731634" cy="1730742"/>
            </a:xfrm>
            <a:prstGeom prst="bentConnector3">
              <a:avLst>
                <a:gd name="adj1" fmla="val 51615"/>
              </a:avLst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Elbow Connector 44"/>
            <p:cNvCxnSpPr>
              <a:stCxn id="9" idx="2"/>
              <a:endCxn id="12" idx="0"/>
            </p:cNvCxnSpPr>
            <p:nvPr/>
          </p:nvCxnSpPr>
          <p:spPr bwMode="auto">
            <a:xfrm rot="5400000">
              <a:off x="7191910" y="2934996"/>
              <a:ext cx="755034" cy="1730742"/>
            </a:xfrm>
            <a:prstGeom prst="bentConnector3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9" idx="2"/>
              <a:endCxn id="23" idx="0"/>
            </p:cNvCxnSpPr>
            <p:nvPr/>
          </p:nvCxnSpPr>
          <p:spPr bwMode="auto">
            <a:xfrm>
              <a:off x="8434798" y="3422850"/>
              <a:ext cx="0" cy="736752"/>
            </a:xfrm>
            <a:prstGeom prst="line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Elbow Connector 54"/>
            <p:cNvCxnSpPr>
              <a:stCxn id="30" idx="3"/>
              <a:endCxn id="36" idx="2"/>
            </p:cNvCxnSpPr>
            <p:nvPr/>
          </p:nvCxnSpPr>
          <p:spPr bwMode="auto">
            <a:xfrm flipV="1">
              <a:off x="10915048" y="2918655"/>
              <a:ext cx="177425" cy="2131948"/>
            </a:xfrm>
            <a:prstGeom prst="bentConnector2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>
              <a:stCxn id="9" idx="3"/>
              <a:endCxn id="36" idx="1"/>
            </p:cNvCxnSpPr>
            <p:nvPr/>
          </p:nvCxnSpPr>
          <p:spPr bwMode="auto">
            <a:xfrm>
              <a:off x="9184306" y="2572662"/>
              <a:ext cx="1338541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Rectangle 66"/>
            <p:cNvSpPr/>
            <p:nvPr/>
          </p:nvSpPr>
          <p:spPr bwMode="auto">
            <a:xfrm>
              <a:off x="5930744" y="2226669"/>
              <a:ext cx="1139252" cy="6919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latin typeface="Arial" panose="020B0604020202020204" pitchFamily="34" charset="0"/>
                </a:rPr>
                <a:t>Image Repository</a:t>
              </a:r>
              <a:endParaRPr lang="en-US" sz="1900" dirty="0">
                <a:latin typeface="Arial" panose="020B0604020202020204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9" idx="1"/>
              <a:endCxn id="67" idx="3"/>
            </p:cNvCxnSpPr>
            <p:nvPr/>
          </p:nvCxnSpPr>
          <p:spPr bwMode="auto">
            <a:xfrm flipH="1">
              <a:off x="7069996" y="2572662"/>
              <a:ext cx="615293" cy="0"/>
            </a:xfrm>
            <a:prstGeom prst="straightConnector1">
              <a:avLst/>
            </a:prstGeom>
            <a:solidFill>
              <a:srgbClr val="FDFDF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61817464"/>
      </p:ext>
    </p:extLst>
  </p:cSld>
  <p:clrMapOvr>
    <a:masterClrMapping/>
  </p:clrMapOvr>
</p:sld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83472</TotalTime>
  <Words>4020</Words>
  <Application>Microsoft Office PowerPoint</Application>
  <PresentationFormat>Custom</PresentationFormat>
  <Paragraphs>806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.AppleSystemUIFont</vt:lpstr>
      <vt:lpstr>Arial</vt:lpstr>
      <vt:lpstr>Calibri</vt:lpstr>
      <vt:lpstr>Courier</vt:lpstr>
      <vt:lpstr>Courier New</vt:lpstr>
      <vt:lpstr>Helvetica Light</vt:lpstr>
      <vt:lpstr>Helvetica Neue</vt:lpstr>
      <vt:lpstr>Helvetica Neue Light</vt:lpstr>
      <vt:lpstr>HelvNeue Light for IBM</vt:lpstr>
      <vt:lpstr>IBM Plex Mono</vt:lpstr>
      <vt:lpstr>IBM Plex Sans Regular</vt:lpstr>
      <vt:lpstr>Lucida Grande</vt:lpstr>
      <vt:lpstr>LucidaGrande</vt:lpstr>
      <vt:lpstr>Mangal</vt:lpstr>
      <vt:lpstr>Wingdings</vt:lpstr>
      <vt:lpstr>IBM Cloud private theme</vt:lpstr>
      <vt:lpstr>Basic ICP and K8S</vt:lpstr>
      <vt:lpstr>Container Orchestration</vt:lpstr>
      <vt:lpstr>PowerPoint Presentation</vt:lpstr>
      <vt:lpstr>PowerPoint Presentation</vt:lpstr>
      <vt:lpstr>PowerPoint Presentation</vt:lpstr>
      <vt:lpstr>PowerPoint Presentation</vt:lpstr>
      <vt:lpstr>Container Orchestration Responsibilities</vt:lpstr>
      <vt:lpstr>Container Ecosystem Layers</vt:lpstr>
      <vt:lpstr>What is container orchestration?</vt:lpstr>
      <vt:lpstr>Introduction to Kubernetes</vt:lpstr>
      <vt:lpstr>What is Kubernetes?</vt:lpstr>
      <vt:lpstr>Kubernetes Strengths</vt:lpstr>
      <vt:lpstr>Kubernetes Cluster Architecture</vt:lpstr>
      <vt:lpstr>Master Node Components</vt:lpstr>
      <vt:lpstr>Kubernetes Architecture: How apps are accessed</vt:lpstr>
      <vt:lpstr>Deployments &amp; ReplicaSets</vt:lpstr>
      <vt:lpstr>Kubernetes Autoscaling</vt:lpstr>
      <vt:lpstr>Naming</vt:lpstr>
      <vt:lpstr>Configuring Resources and Containers</vt:lpstr>
      <vt:lpstr>Kubernetes Management Architecture</vt:lpstr>
      <vt:lpstr>Kubectl Commands</vt:lpstr>
      <vt:lpstr>Resources</vt:lpstr>
      <vt:lpstr>ICp</vt:lpstr>
      <vt:lpstr>PowerPoint Presentation</vt:lpstr>
      <vt:lpstr>PowerPoint Presentation</vt:lpstr>
      <vt:lpstr>ICP – types of nodes</vt:lpstr>
      <vt:lpstr>Configuration topologies</vt:lpstr>
      <vt:lpstr>User Interfaces</vt:lpstr>
      <vt:lpstr>Calico</vt:lpstr>
      <vt:lpstr>Images and Registries</vt:lpstr>
      <vt:lpstr>Storage in ICp</vt:lpstr>
      <vt:lpstr>Persistent storage components (1 of 2)</vt:lpstr>
      <vt:lpstr>Persistent storage components (2 of 2)</vt:lpstr>
      <vt:lpstr>Volumes, persistent and temporary</vt:lpstr>
      <vt:lpstr>Persistent volumes and how they are created</vt:lpstr>
      <vt:lpstr>Dynamic storage provisioning</vt:lpstr>
      <vt:lpstr>PowerPoint Presentation</vt:lpstr>
      <vt:lpstr>PowerPoint Presentation</vt:lpstr>
      <vt:lpstr>GlusterFS - common deployment architecture</vt:lpstr>
      <vt:lpstr>Enterprise architecture</vt:lpstr>
      <vt:lpstr>Helm – next generation package manager</vt:lpstr>
      <vt:lpstr>Application Center components</vt:lpstr>
      <vt:lpstr>Helm – A package manager for Kubernetes</vt:lpstr>
      <vt:lpstr>Helm Terminology</vt:lpstr>
      <vt:lpstr>Advantages of Using Helm</vt:lpstr>
      <vt:lpstr>Creating a Chart</vt:lpstr>
      <vt:lpstr>Packaging Charts</vt:lpstr>
      <vt:lpstr>Installing an Application</vt:lpstr>
      <vt:lpstr>Chart repository</vt:lpstr>
      <vt:lpstr>IBM Cloud Private catalog</vt:lpstr>
      <vt:lpstr>Resources – Introduction</vt:lpstr>
      <vt:lpstr>Let’s talk specific on the white board</vt:lpstr>
    </vt:vector>
  </TitlesOfParts>
  <Company>GPJ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ASSAF Kendler</cp:lastModifiedBy>
  <cp:revision>780</cp:revision>
  <dcterms:created xsi:type="dcterms:W3CDTF">2015-04-16T15:33:21Z</dcterms:created>
  <dcterms:modified xsi:type="dcterms:W3CDTF">2017-11-18T06:29:56Z</dcterms:modified>
</cp:coreProperties>
</file>