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F"/>
    <a:srgbClr val="303030"/>
    <a:srgbClr val="00BBFE"/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86378" autoAdjust="0"/>
  </p:normalViewPr>
  <p:slideViewPr>
    <p:cSldViewPr>
      <p:cViewPr varScale="1">
        <p:scale>
          <a:sx n="18" d="100"/>
          <a:sy n="18" d="100"/>
        </p:scale>
        <p:origin x="2829" y="60"/>
      </p:cViewPr>
      <p:guideLst>
        <p:guide orient="horz" pos="5002"/>
        <p:guide pos="3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341B3-17ED-426E-A996-C6FD06042F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2650" y="2513013"/>
            <a:ext cx="46863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6BB65-5C6E-4886-ADEC-1EFA5B9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6BB65-5C6E-4886-ADEC-1EFA5B9BA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9852" y="10825276"/>
            <a:ext cx="205116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19704" y="19555335"/>
            <a:ext cx="168919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06569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427651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3" name="bk object 73"/>
          <p:cNvSpPr/>
          <p:nvPr/>
        </p:nvSpPr>
        <p:spPr>
          <a:xfrm>
            <a:off x="1598687" y="9042993"/>
            <a:ext cx="20960649" cy="6369690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4" name="bk object 74"/>
          <p:cNvSpPr/>
          <p:nvPr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0CC6EB6-488E-4352-ACEC-4DF3B198DE4E}"/>
              </a:ext>
            </a:extLst>
          </p:cNvPr>
          <p:cNvSpPr/>
          <p:nvPr/>
        </p:nvSpPr>
        <p:spPr>
          <a:xfrm>
            <a:off x="1606185" y="29806523"/>
            <a:ext cx="20908105" cy="1155047"/>
          </a:xfrm>
          <a:prstGeom prst="rect">
            <a:avLst/>
          </a:prstGeom>
          <a:solidFill>
            <a:srgbClr val="FB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BADB51-3458-426B-B8C4-FC238BE3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91" y="1534319"/>
            <a:ext cx="16852839" cy="207803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8705992" y="33048979"/>
            <a:ext cx="2227474" cy="793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pic>
        <p:nvPicPr>
          <p:cNvPr id="39" name="תמונה 59">
            <a:extLst>
              <a:ext uri="{FF2B5EF4-FFF2-40B4-BE49-F238E27FC236}">
                <a16:creationId xmlns:a16="http://schemas.microsoft.com/office/drawing/2014/main" id="{5408A842-136F-4C66-823C-C437EE92BF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836"/>
          <a:stretch/>
        </p:blipFill>
        <p:spPr>
          <a:xfrm>
            <a:off x="2773456" y="14049137"/>
            <a:ext cx="7229381" cy="112498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ACC1CC-299F-49FC-95FF-50C498BC355D}"/>
              </a:ext>
            </a:extLst>
          </p:cNvPr>
          <p:cNvSpPr/>
          <p:nvPr/>
        </p:nvSpPr>
        <p:spPr>
          <a:xfrm>
            <a:off x="-178996" y="-266709"/>
            <a:ext cx="24383997" cy="35214719"/>
          </a:xfrm>
          <a:prstGeom prst="rect">
            <a:avLst/>
          </a:prstGeom>
          <a:solidFill>
            <a:schemeClr val="dk1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2535237" y="4188210"/>
            <a:ext cx="14510850" cy="2237603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lang="en-US" sz="8485" b="1" spc="43" dirty="0">
                <a:solidFill>
                  <a:schemeClr val="bg1"/>
                </a:solidFill>
                <a:latin typeface="Arial"/>
                <a:cs typeface="Arial"/>
              </a:rPr>
              <a:t>My Gait</a:t>
            </a:r>
            <a:endParaRPr lang="he-IL" sz="8485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06574" y="33048980"/>
            <a:ext cx="1351366" cy="7941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1" name="object 11"/>
          <p:cNvSpPr/>
          <p:nvPr/>
        </p:nvSpPr>
        <p:spPr>
          <a:xfrm>
            <a:off x="18609839" y="33180394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2" name="object 12"/>
          <p:cNvSpPr/>
          <p:nvPr/>
        </p:nvSpPr>
        <p:spPr>
          <a:xfrm>
            <a:off x="18609839" y="331067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3" name="object 13"/>
          <p:cNvSpPr/>
          <p:nvPr/>
        </p:nvSpPr>
        <p:spPr>
          <a:xfrm>
            <a:off x="18609839" y="33843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4" name="object 14"/>
          <p:cNvSpPr/>
          <p:nvPr/>
        </p:nvSpPr>
        <p:spPr>
          <a:xfrm>
            <a:off x="21013659" y="33180394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5" name="object 15"/>
          <p:cNvSpPr/>
          <p:nvPr/>
        </p:nvSpPr>
        <p:spPr>
          <a:xfrm>
            <a:off x="21013659" y="331067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6" name="object 16"/>
          <p:cNvSpPr/>
          <p:nvPr/>
        </p:nvSpPr>
        <p:spPr>
          <a:xfrm>
            <a:off x="21013659" y="33843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35159426-28DB-4BD6-A041-8DDBA0B49EF4}"/>
              </a:ext>
            </a:extLst>
          </p:cNvPr>
          <p:cNvSpPr txBox="1"/>
          <p:nvPr/>
        </p:nvSpPr>
        <p:spPr>
          <a:xfrm>
            <a:off x="2535236" y="5621086"/>
            <a:ext cx="20193001" cy="1670610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lang="en-US" sz="4800" b="1" spc="43" dirty="0">
                <a:solidFill>
                  <a:schemeClr val="bg1"/>
                </a:solidFill>
                <a:latin typeface="Arial"/>
                <a:cs typeface="Arial"/>
              </a:rPr>
              <a:t>Assaf Lovton, Eden Dembinsky and Ron Rubinstein</a:t>
            </a:r>
            <a:endParaRPr lang="he-IL" sz="4800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0663261-F748-405F-9422-04CB4645C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7" y="4611554"/>
            <a:ext cx="3508312" cy="3507104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C9F31626-EAD5-4765-AF46-1F584288E3A1}"/>
              </a:ext>
            </a:extLst>
          </p:cNvPr>
          <p:cNvSpPr txBox="1"/>
          <p:nvPr/>
        </p:nvSpPr>
        <p:spPr>
          <a:xfrm>
            <a:off x="11537547" y="7654869"/>
            <a:ext cx="14681005" cy="8369880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 algn="r" rtl="1">
              <a:spcBef>
                <a:spcPts val="2000"/>
              </a:spcBef>
            </a:pPr>
            <a:r>
              <a:rPr lang="he-IL" sz="4400" b="1" spc="43" dirty="0">
                <a:solidFill>
                  <a:schemeClr val="bg1"/>
                </a:solidFill>
                <a:latin typeface="Arial"/>
                <a:cs typeface="Arial"/>
              </a:rPr>
              <a:t>הקדמה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נקיעת קרסול היא אחת הפציעות הנפוצות ביותר בקרב ספורטאים ולוחמים. </a:t>
            </a:r>
            <a:r>
              <a:rPr kumimoji="0" lang="en-US" sz="2000" b="0" i="0" strike="noStrike" kern="1200" cap="none" spc="0" normalizeH="0" baseline="56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ileron Regular Bold"/>
                <a:ea typeface="+mn-ea"/>
                <a:cs typeface="+mn-cs"/>
              </a:rPr>
              <a:t>1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נקיעת קרסול צדדית (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Lateral Ankle Sprains-LAS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לעיתים מובילה לכאבים כרוניים, חוסר יציבות בקרסול ודלקת פרקים ניוונית (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Post-Traumatic Osteoarthritis)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1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פציעה זו עלולה להוביל לליקויים בטווח התנועה של כף הרגל ובאורך הצעד.</a:t>
            </a:r>
            <a:r>
              <a:rPr lang="en-US" sz="20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2,3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מטרתנו היא לפתח מכשיר לביש אשר באמצעות ניתוח מתוחכם של שלבי הליכת המטופל, מפעיל גירוי מסוג רטט על עצב ברגל, אשר יפחית את הכאב במהלך ההליכה של חולי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ובכך ישפר את תהליך השיקום באמצעות הגדלת טווח התנועה.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4</a:t>
            </a:r>
            <a:r>
              <a:rPr lang="en-US" sz="2800" baseline="56000" dirty="0">
                <a:solidFill>
                  <a:srgbClr val="041F60"/>
                </a:solidFill>
                <a:latin typeface="Aileron Regular Bold"/>
              </a:rPr>
              <a:t> 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endParaRPr lang="he-IL" sz="4800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E24EF3FA-1D69-458B-A0AC-EDBCC32D1EE2}"/>
              </a:ext>
            </a:extLst>
          </p:cNvPr>
          <p:cNvSpPr txBox="1"/>
          <p:nvPr/>
        </p:nvSpPr>
        <p:spPr>
          <a:xfrm>
            <a:off x="1233535" y="7640031"/>
            <a:ext cx="13335000" cy="5825593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 algn="r" rtl="1">
              <a:spcBef>
                <a:spcPts val="2000"/>
              </a:spcBef>
            </a:pPr>
            <a:r>
              <a:rPr lang="he-IL" sz="4400" b="1" spc="43" dirty="0">
                <a:solidFill>
                  <a:schemeClr val="bg1"/>
                </a:solidFill>
                <a:latin typeface="Arial"/>
                <a:cs typeface="Arial"/>
              </a:rPr>
              <a:t>ניתוח שלבי ההליכה 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באמצעות גיירוסקופ המובנה בלוח הארדואינו פיתחנו אלגוריתם המתעד את השינוי במהירות הזוויתית.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האלגוריתם יודע להבחין בין שלושה מצבים-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Mid-Swing (MS),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 Heel-Strike (HS) and Toe-Off (TO)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ומפעיל רטט בין שלב ה-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HS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ל-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להקלה בכאב על מנת למקסם את טווח התנועה.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שימוש באלגוריתמיקה אשר מתאימה את עצמה להליכת המטופל באופן דינאמי, ומשלבת חישובים של ממוצע נע, חציית קו אפס, נקודות קיצון לוקאליות ועוד תנאים המגובים מחקרית .</a:t>
            </a:r>
            <a:r>
              <a:rPr lang="he-IL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6 </a:t>
            </a:r>
            <a:endParaRPr lang="he-IL" sz="2000" baseline="56000" dirty="0">
              <a:solidFill>
                <a:schemeClr val="bg1"/>
              </a:solidFill>
              <a:latin typeface="Aileron Regular Bold"/>
            </a:endParaRPr>
          </a:p>
        </p:txBody>
      </p:sp>
      <p:sp>
        <p:nvSpPr>
          <p:cNvPr id="40" name="TextBox 50">
            <a:extLst>
              <a:ext uri="{FF2B5EF4-FFF2-40B4-BE49-F238E27FC236}">
                <a16:creationId xmlns:a16="http://schemas.microsoft.com/office/drawing/2014/main" id="{88C0EF13-ECBC-4B60-B5A7-89AABE71CD0B}"/>
              </a:ext>
            </a:extLst>
          </p:cNvPr>
          <p:cNvSpPr txBox="1"/>
          <p:nvPr/>
        </p:nvSpPr>
        <p:spPr>
          <a:xfrm>
            <a:off x="3449637" y="13507899"/>
            <a:ext cx="560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 baseline="56000" dirty="0">
                <a:solidFill>
                  <a:schemeClr val="bg1"/>
                </a:solidFill>
                <a:latin typeface="Aileron Regular Bold"/>
              </a:rPr>
              <a:t>5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he-IL" sz="2800" dirty="0">
                <a:solidFill>
                  <a:schemeClr val="bg1"/>
                </a:solidFill>
                <a:latin typeface="Aileron Regular Bold"/>
              </a:rPr>
              <a:t>מחזור ההליכה:</a:t>
            </a:r>
            <a:endParaRPr lang="en-US" sz="2800" dirty="0">
              <a:solidFill>
                <a:schemeClr val="bg1"/>
              </a:solidFill>
              <a:latin typeface="Aileron Regular Bold"/>
            </a:endParaRPr>
          </a:p>
        </p:txBody>
      </p:sp>
      <p:graphicFrame>
        <p:nvGraphicFramePr>
          <p:cNvPr id="42" name="טבלה 52">
            <a:extLst>
              <a:ext uri="{FF2B5EF4-FFF2-40B4-BE49-F238E27FC236}">
                <a16:creationId xmlns:a16="http://schemas.microsoft.com/office/drawing/2014/main" id="{839CD846-D961-449C-A9B2-E9A75D0A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13023"/>
              </p:ext>
            </p:extLst>
          </p:nvPr>
        </p:nvGraphicFramePr>
        <p:xfrm>
          <a:off x="2382835" y="15326519"/>
          <a:ext cx="7848602" cy="1011006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084887">
                  <a:extLst>
                    <a:ext uri="{9D8B030D-6E8A-4147-A177-3AD203B41FA5}">
                      <a16:colId xmlns:a16="http://schemas.microsoft.com/office/drawing/2014/main" val="3140524259"/>
                    </a:ext>
                  </a:extLst>
                </a:gridCol>
                <a:gridCol w="869289">
                  <a:extLst>
                    <a:ext uri="{9D8B030D-6E8A-4147-A177-3AD203B41FA5}">
                      <a16:colId xmlns:a16="http://schemas.microsoft.com/office/drawing/2014/main" val="1962024580"/>
                    </a:ext>
                  </a:extLst>
                </a:gridCol>
                <a:gridCol w="845869">
                  <a:extLst>
                    <a:ext uri="{9D8B030D-6E8A-4147-A177-3AD203B41FA5}">
                      <a16:colId xmlns:a16="http://schemas.microsoft.com/office/drawing/2014/main" val="3077507675"/>
                    </a:ext>
                  </a:extLst>
                </a:gridCol>
                <a:gridCol w="987584">
                  <a:extLst>
                    <a:ext uri="{9D8B030D-6E8A-4147-A177-3AD203B41FA5}">
                      <a16:colId xmlns:a16="http://schemas.microsoft.com/office/drawing/2014/main" val="1600268122"/>
                    </a:ext>
                  </a:extLst>
                </a:gridCol>
                <a:gridCol w="962589">
                  <a:extLst>
                    <a:ext uri="{9D8B030D-6E8A-4147-A177-3AD203B41FA5}">
                      <a16:colId xmlns:a16="http://schemas.microsoft.com/office/drawing/2014/main" val="3483688186"/>
                    </a:ext>
                  </a:extLst>
                </a:gridCol>
                <a:gridCol w="916149">
                  <a:extLst>
                    <a:ext uri="{9D8B030D-6E8A-4147-A177-3AD203B41FA5}">
                      <a16:colId xmlns:a16="http://schemas.microsoft.com/office/drawing/2014/main" val="2460134018"/>
                    </a:ext>
                  </a:extLst>
                </a:gridCol>
                <a:gridCol w="1232647">
                  <a:extLst>
                    <a:ext uri="{9D8B030D-6E8A-4147-A177-3AD203B41FA5}">
                      <a16:colId xmlns:a16="http://schemas.microsoft.com/office/drawing/2014/main" val="569417026"/>
                    </a:ext>
                  </a:extLst>
                </a:gridCol>
                <a:gridCol w="949588">
                  <a:extLst>
                    <a:ext uri="{9D8B030D-6E8A-4147-A177-3AD203B41FA5}">
                      <a16:colId xmlns:a16="http://schemas.microsoft.com/office/drawing/2014/main" val="663052459"/>
                    </a:ext>
                  </a:extLst>
                </a:gridCol>
              </a:tblGrid>
              <a:tr h="101100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(8) Terminal Swing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(7)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Mid Swing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(MS)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(6)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Initial Swing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(5)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Toe Off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(4)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Heel Off</a:t>
                      </a:r>
                    </a:p>
                    <a:p>
                      <a:pPr algn="ctr" rtl="0"/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(3)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Mid Stance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Loading Response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Heel Strike (HS)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89969"/>
                  </a:ext>
                </a:extLst>
              </a:tr>
            </a:tbl>
          </a:graphicData>
        </a:graphic>
      </p:graphicFrame>
      <p:sp>
        <p:nvSpPr>
          <p:cNvPr id="25" name="תיבת טקסט 45">
            <a:extLst>
              <a:ext uri="{FF2B5EF4-FFF2-40B4-BE49-F238E27FC236}">
                <a16:creationId xmlns:a16="http://schemas.microsoft.com/office/drawing/2014/main" id="{3F39E22D-F0DB-4D07-8B0F-C79AE58A7614}"/>
              </a:ext>
            </a:extLst>
          </p:cNvPr>
          <p:cNvSpPr txBox="1"/>
          <p:nvPr/>
        </p:nvSpPr>
        <p:spPr>
          <a:xfrm>
            <a:off x="14881805" y="29139044"/>
            <a:ext cx="784643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ileron Regular" panose="020B0604020202020204" charset="0"/>
              </a:rPr>
              <a:t>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Doherty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et al., Sport Med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. 2014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Punt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et al.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PM&amp;R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. 2015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Aiken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et al.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J </a:t>
            </a:r>
            <a:r>
              <a:rPr lang="en-US" sz="2000" i="1" dirty="0" err="1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Orthop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 Sports Phys </a:t>
            </a:r>
            <a:r>
              <a:rPr lang="en-US" sz="2000" i="1" dirty="0" err="1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Ther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. 2008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R, </a:t>
            </a:r>
            <a:r>
              <a:rPr lang="en-US" sz="2000" dirty="0" err="1">
                <a:solidFill>
                  <a:schemeClr val="bg1"/>
                </a:solidFill>
                <a:latin typeface="Aileron Regular" panose="020B0604020202020204" charset="0"/>
              </a:rPr>
              <a:t>Melzack</a:t>
            </a: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, and Wall P.D, Science. 1965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Gait cycle figure: </a:t>
            </a:r>
            <a:r>
              <a:rPr lang="en-US" sz="2000" dirty="0" err="1">
                <a:solidFill>
                  <a:schemeClr val="bg1"/>
                </a:solidFill>
                <a:latin typeface="Aileron Regular" panose="020B0604020202020204" charset="0"/>
              </a:rPr>
              <a:t>Stöckel</a:t>
            </a: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 et al. Front Psychol. 2015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Wang, F.-C.; Li, Y.-C.; Wu, K.-L.; Chen, P.-Y.; Fu, L.-C. Online Gait Detection with an Automatic Mobile Trainer Inspired by Neuro-Developmental Treatment. Sensors 2020, 20.</a:t>
            </a:r>
            <a:endParaRPr lang="en-US" sz="2000" dirty="0">
              <a:solidFill>
                <a:schemeClr val="bg1"/>
              </a:solidFill>
              <a:effectLst/>
              <a:latin typeface="Aileron Regular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8B9EC2F6-4430-4C5C-98D9-73478A8F4B6C}"/>
              </a:ext>
            </a:extLst>
          </p:cNvPr>
          <p:cNvSpPr txBox="1"/>
          <p:nvPr/>
        </p:nvSpPr>
        <p:spPr>
          <a:xfrm>
            <a:off x="-1737019" y="31176119"/>
            <a:ext cx="19220652" cy="1609054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4068"/>
              </a:spcBef>
            </a:pP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Guided by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Itai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Dabran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Ofir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Elmakias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Nitzan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Breitman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928" y="32928719"/>
            <a:ext cx="10117630" cy="704583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4400" b="1" spc="27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sz="4400" b="1" spc="18" dirty="0">
                <a:solidFill>
                  <a:schemeClr val="bg1"/>
                </a:solidFill>
                <a:latin typeface="Arial"/>
                <a:cs typeface="Arial"/>
              </a:rPr>
              <a:t>Project in Internet of Things</a:t>
            </a:r>
            <a:r>
              <a:rPr lang="en-US" sz="4400" b="1" spc="2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18" dirty="0">
                <a:solidFill>
                  <a:schemeClr val="bg1"/>
                </a:solidFill>
                <a:latin typeface="Arial"/>
                <a:cs typeface="Arial"/>
              </a:rPr>
              <a:t>(IoT)</a:t>
            </a:r>
            <a:endParaRPr lang="en-US"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D9758E7-E990-4ECA-BB52-ECAEE2149E99}"/>
              </a:ext>
            </a:extLst>
          </p:cNvPr>
          <p:cNvGrpSpPr/>
          <p:nvPr/>
        </p:nvGrpSpPr>
        <p:grpSpPr>
          <a:xfrm>
            <a:off x="13239850" y="15594260"/>
            <a:ext cx="13721442" cy="12791608"/>
            <a:chOff x="12124225" y="15250319"/>
            <a:chExt cx="13721442" cy="12791608"/>
          </a:xfrm>
        </p:grpSpPr>
        <p:pic>
          <p:nvPicPr>
            <p:cNvPr id="18" name="Picture 1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CBE4F46-C1A0-43FB-8BF1-2EC1E6928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4"/>
            <a:stretch/>
          </p:blipFill>
          <p:spPr>
            <a:xfrm>
              <a:off x="14803437" y="15250319"/>
              <a:ext cx="6302947" cy="12791608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56984F1-BB83-450F-AB1F-4486DA49A7BA}"/>
                </a:ext>
              </a:extLst>
            </p:cNvPr>
            <p:cNvGrpSpPr/>
            <p:nvPr/>
          </p:nvGrpSpPr>
          <p:grpSpPr>
            <a:xfrm>
              <a:off x="12124225" y="16307504"/>
              <a:ext cx="13721442" cy="11051796"/>
              <a:chOff x="12124225" y="16307504"/>
              <a:chExt cx="13721442" cy="11051796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7B03B834-3349-4091-91BC-0B3026671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28461" y="22477100"/>
                <a:ext cx="2548349" cy="31701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5F49E691-B8D9-42C9-AD64-FD116CCBA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29788" y="25482038"/>
                <a:ext cx="2548349" cy="329213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C1E85D0-6E57-4FF7-BAC6-67DDAE0BC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16330" y="22053878"/>
                <a:ext cx="2548349" cy="329213"/>
              </a:xfrm>
              <a:prstGeom prst="rect">
                <a:avLst/>
              </a:prstGeom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573A8E-61E1-4D94-B4B0-4A030EC818DF}"/>
                  </a:ext>
                </a:extLst>
              </p:cNvPr>
              <p:cNvSpPr txBox="1"/>
              <p:nvPr/>
            </p:nvSpPr>
            <p:spPr>
              <a:xfrm>
                <a:off x="17580007" y="18691511"/>
                <a:ext cx="6302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ברכת שלום – מותאמת אישית 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F096D5D-91D1-4F92-92FB-D4B07D66BEBA}"/>
                  </a:ext>
                </a:extLst>
              </p:cNvPr>
              <p:cNvSpPr txBox="1"/>
              <p:nvPr/>
            </p:nvSpPr>
            <p:spPr>
              <a:xfrm>
                <a:off x="18308637" y="2542736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סטטוס חיבוריות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80B20D3-BE25-4774-8323-2A53B56BF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03962" y="27030087"/>
                <a:ext cx="2548349" cy="32921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BC49387-564A-41CE-BC2F-46A8373FD785}"/>
                  </a:ext>
                </a:extLst>
              </p:cNvPr>
              <p:cNvSpPr txBox="1"/>
              <p:nvPr/>
            </p:nvSpPr>
            <p:spPr>
              <a:xfrm>
                <a:off x="19597899" y="2695136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מדריך שימוש דינאמי</a:t>
                </a: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A87DDA3-3574-4420-AC2A-7238553B3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21612" y="18756412"/>
                <a:ext cx="3276600" cy="423293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EAC30B-C22F-46A2-AA25-F6F25A75C469}"/>
                  </a:ext>
                </a:extLst>
              </p:cNvPr>
              <p:cNvSpPr txBox="1"/>
              <p:nvPr/>
            </p:nvSpPr>
            <p:spPr>
              <a:xfrm>
                <a:off x="19819729" y="2200152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בחירת עוצמת גירוי</a:t>
                </a:r>
              </a:p>
            </p:txBody>
          </p: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EF750647-7E7F-455B-BD80-790E0EBE2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17427" y="16667497"/>
                <a:ext cx="2548349" cy="329213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D7ADF95-9928-42E3-86DC-04FDAE68E145}"/>
                  </a:ext>
                </a:extLst>
              </p:cNvPr>
              <p:cNvSpPr txBox="1"/>
              <p:nvPr/>
            </p:nvSpPr>
            <p:spPr>
              <a:xfrm>
                <a:off x="12124225" y="16307504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מצב הסוללה בלוח</a:t>
                </a: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3358AECA-8388-4409-9C54-673C6CEBD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45135" y="16398442"/>
                <a:ext cx="2548349" cy="317019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8DABA4-22C4-4A8B-B96E-0A193F002BA4}"/>
                  </a:ext>
                </a:extLst>
              </p:cNvPr>
              <p:cNvSpPr txBox="1"/>
              <p:nvPr/>
            </p:nvSpPr>
            <p:spPr>
              <a:xfrm>
                <a:off x="19799221" y="16556951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לוגו מסתובב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614B0C-D80A-4C54-A695-F35B4797B0DC}"/>
                  </a:ext>
                </a:extLst>
              </p:cNvPr>
              <p:cNvSpPr txBox="1"/>
              <p:nvPr/>
            </p:nvSpPr>
            <p:spPr>
              <a:xfrm>
                <a:off x="13586144" y="2239063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מצב תיעוד מידע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FF4F8-4666-4744-8E41-8E817FCFD196}"/>
              </a:ext>
            </a:extLst>
          </p:cNvPr>
          <p:cNvGrpSpPr/>
          <p:nvPr/>
        </p:nvGrpSpPr>
        <p:grpSpPr>
          <a:xfrm>
            <a:off x="0" y="16508660"/>
            <a:ext cx="6659303" cy="8085499"/>
            <a:chOff x="76200" y="16164719"/>
            <a:chExt cx="6659303" cy="8085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08B635B-F845-4609-9A78-0FFDD1815E4C}"/>
                </a:ext>
              </a:extLst>
            </p:cNvPr>
            <p:cNvGrpSpPr/>
            <p:nvPr/>
          </p:nvGrpSpPr>
          <p:grpSpPr>
            <a:xfrm>
              <a:off x="76200" y="16164719"/>
              <a:ext cx="6659303" cy="8085499"/>
              <a:chOff x="76200" y="16164719"/>
              <a:chExt cx="6659303" cy="8085499"/>
            </a:xfrm>
          </p:grpSpPr>
          <p:pic>
            <p:nvPicPr>
              <p:cNvPr id="20" name="Picture 19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C20CDCF3-392D-42D9-8174-1F2AF14841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19"/>
              <a:stretch/>
            </p:blipFill>
            <p:spPr>
              <a:xfrm>
                <a:off x="2459037" y="16164719"/>
                <a:ext cx="4276466" cy="8085499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2C9A26-22D7-430C-8207-66BD23208C27}"/>
                  </a:ext>
                </a:extLst>
              </p:cNvPr>
              <p:cNvSpPr txBox="1"/>
              <p:nvPr/>
            </p:nvSpPr>
            <p:spPr>
              <a:xfrm>
                <a:off x="76200" y="21979438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חשבון אישי לכל מטופל</a:t>
                </a:r>
              </a:p>
            </p:txBody>
          </p: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6203C44-B054-40F7-9D70-52BD929CB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9941" y="22058420"/>
              <a:ext cx="2548349" cy="317019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9CCAEB2-9815-4812-98DE-72232834D7D3}"/>
              </a:ext>
            </a:extLst>
          </p:cNvPr>
          <p:cNvSpPr txBox="1"/>
          <p:nvPr/>
        </p:nvSpPr>
        <p:spPr>
          <a:xfrm>
            <a:off x="4880681" y="24104226"/>
            <a:ext cx="602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Firebase Authentication</a:t>
            </a:r>
            <a:endParaRPr lang="he-IL" sz="1600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28" name="Picture 4" descr="Firebase Logo PNG Transparent – Brands Logos">
            <a:extLst>
              <a:ext uri="{FF2B5EF4-FFF2-40B4-BE49-F238E27FC236}">
                <a16:creationId xmlns:a16="http://schemas.microsoft.com/office/drawing/2014/main" id="{E648743E-FAB7-4B51-AEF3-2BA7A6BC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78" y="23339334"/>
            <a:ext cx="325511" cy="4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grass, outdoor, person&#10;&#10;Description automatically generated">
            <a:extLst>
              <a:ext uri="{FF2B5EF4-FFF2-40B4-BE49-F238E27FC236}">
                <a16:creationId xmlns:a16="http://schemas.microsoft.com/office/drawing/2014/main" id="{1ABA49DA-298E-4087-AC89-A9B65DED3DE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t="8264" r="35519" b="42590"/>
          <a:stretch/>
        </p:blipFill>
        <p:spPr>
          <a:xfrm>
            <a:off x="12182335" y="17268699"/>
            <a:ext cx="3306902" cy="3589157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08A8B9-0758-4ACD-8EFC-F4316E068A86}"/>
              </a:ext>
            </a:extLst>
          </p:cNvPr>
          <p:cNvGrpSpPr/>
          <p:nvPr/>
        </p:nvGrpSpPr>
        <p:grpSpPr>
          <a:xfrm>
            <a:off x="7564437" y="16508660"/>
            <a:ext cx="8896477" cy="8083296"/>
            <a:chOff x="7640637" y="16164719"/>
            <a:chExt cx="8896477" cy="808329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2204A3C-8834-4C65-A371-BA9BD1153871}"/>
                </a:ext>
              </a:extLst>
            </p:cNvPr>
            <p:cNvGrpSpPr/>
            <p:nvPr/>
          </p:nvGrpSpPr>
          <p:grpSpPr>
            <a:xfrm>
              <a:off x="7640637" y="16164719"/>
              <a:ext cx="8896477" cy="8083296"/>
              <a:chOff x="7640637" y="16164719"/>
              <a:chExt cx="8896477" cy="8083296"/>
            </a:xfrm>
          </p:grpSpPr>
          <p:pic>
            <p:nvPicPr>
              <p:cNvPr id="7" name="Picture 6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D25C80D1-C7F1-4CEA-9E89-D16907880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47"/>
              <a:stretch/>
            </p:blipFill>
            <p:spPr>
              <a:xfrm>
                <a:off x="7640637" y="16164719"/>
                <a:ext cx="4030324" cy="8083296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7095713-D7DB-4185-89B4-78CA4B8F459D}"/>
                  </a:ext>
                </a:extLst>
              </p:cNvPr>
              <p:cNvSpPr txBox="1"/>
              <p:nvPr/>
            </p:nvSpPr>
            <p:spPr>
              <a:xfrm>
                <a:off x="10511176" y="2161736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אימות פרטי הרשמה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0762E61-CBA8-4766-8530-9E55C1AB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15029" y="21692943"/>
              <a:ext cx="2548349" cy="329213"/>
            </a:xfrm>
            <a:prstGeom prst="rect">
              <a:avLst/>
            </a:pr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2B3BB541-2144-4F71-AFA6-F5A59E679B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1903" y="17555053"/>
            <a:ext cx="2299534" cy="28606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9BEF194-A9AB-4D21-911C-D6F72EF001A5}"/>
              </a:ext>
            </a:extLst>
          </p:cNvPr>
          <p:cNvSpPr txBox="1"/>
          <p:nvPr/>
        </p:nvSpPr>
        <p:spPr>
          <a:xfrm>
            <a:off x="12728613" y="17448961"/>
            <a:ext cx="45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מנוע רטט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572E31-0804-4628-843D-E60F44DE22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09" y="25512393"/>
            <a:ext cx="11814772" cy="531664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F0B0A-C9F7-4604-9556-D68E887EC360}"/>
              </a:ext>
            </a:extLst>
          </p:cNvPr>
          <p:cNvGrpSpPr/>
          <p:nvPr/>
        </p:nvGrpSpPr>
        <p:grpSpPr>
          <a:xfrm>
            <a:off x="1908252" y="25881260"/>
            <a:ext cx="15587238" cy="5387805"/>
            <a:chOff x="2021552" y="25249694"/>
            <a:chExt cx="15587238" cy="538780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BD831CC-50F8-4A22-B7D4-2272979C7015}"/>
                </a:ext>
              </a:extLst>
            </p:cNvPr>
            <p:cNvGrpSpPr/>
            <p:nvPr/>
          </p:nvGrpSpPr>
          <p:grpSpPr>
            <a:xfrm>
              <a:off x="2021552" y="25249694"/>
              <a:ext cx="15587238" cy="5387805"/>
              <a:chOff x="2021552" y="25249694"/>
              <a:chExt cx="15587238" cy="5387805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412A2243-D71C-4E1A-88FF-A7F67EF1F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07803" y="25360506"/>
                <a:ext cx="2548349" cy="32921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62CBA32D-927D-4F24-AC18-CD713DBB3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4370" y="25741506"/>
                <a:ext cx="2548349" cy="329213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FFD14B2-3558-48BD-ABE5-C761710AD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2835" y="25646644"/>
                <a:ext cx="2548349" cy="317019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905BC-2612-472E-B9B3-B5212FA3A6AB}"/>
                  </a:ext>
                </a:extLst>
              </p:cNvPr>
              <p:cNvSpPr txBox="1"/>
              <p:nvPr/>
            </p:nvSpPr>
            <p:spPr>
              <a:xfrm>
                <a:off x="11582852" y="25249694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ניהול תיק המטופל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32655C-A04C-4189-B64B-927C99666DE2}"/>
                  </a:ext>
                </a:extLst>
              </p:cNvPr>
              <p:cNvSpPr txBox="1"/>
              <p:nvPr/>
            </p:nvSpPr>
            <p:spPr>
              <a:xfrm>
                <a:off x="10909162" y="25689719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ייצוא כתמונה</a:t>
                </a:r>
                <a:r>
                  <a:rPr lang="en-US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/</a:t>
                </a: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 קובץ </a:t>
                </a:r>
                <a:r>
                  <a:rPr lang="en-US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csv</a:t>
                </a:r>
                <a:endParaRPr lang="he-IL" sz="1600" b="1" spc="43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5B70FB-5ED9-4A52-B8F3-AEDA1A0C3064}"/>
                  </a:ext>
                </a:extLst>
              </p:cNvPr>
              <p:cNvSpPr txBox="1"/>
              <p:nvPr/>
            </p:nvSpPr>
            <p:spPr>
              <a:xfrm>
                <a:off x="2021552" y="25534170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הסרת תוויות המספר</a:t>
                </a:r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B01242E1-772C-429F-AA4D-189D46F69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10223" y="30308286"/>
                <a:ext cx="2548349" cy="329213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42F16C-975C-4C83-A75D-30D4757FCA5E}"/>
                </a:ext>
              </a:extLst>
            </p:cNvPr>
            <p:cNvSpPr txBox="1"/>
            <p:nvPr/>
          </p:nvSpPr>
          <p:spPr>
            <a:xfrm>
              <a:off x="10556677" y="30241394"/>
              <a:ext cx="6025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58886" algn="r" rtl="1">
                <a:spcBef>
                  <a:spcPts val="500"/>
                </a:spcBef>
              </a:pPr>
              <a:r>
                <a:rPr lang="he-IL" sz="1600" b="1" spc="43" dirty="0">
                  <a:solidFill>
                    <a:schemeClr val="bg1"/>
                  </a:solidFill>
                  <a:latin typeface="Arial"/>
                  <a:cs typeface="Arial"/>
                </a:rPr>
                <a:t> תוצאות סיווג האלגו'</a:t>
              </a:r>
            </a:p>
          </p:txBody>
        </p: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F609532C-8982-41D7-86D7-A1F66875C5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2869" y="24171506"/>
            <a:ext cx="3000579" cy="3876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B6BD8C-7E87-45C3-BBFD-3276576DEC40}"/>
              </a:ext>
            </a:extLst>
          </p:cNvPr>
          <p:cNvCxnSpPr>
            <a:cxnSpLocks/>
          </p:cNvCxnSpPr>
          <p:nvPr/>
        </p:nvCxnSpPr>
        <p:spPr>
          <a:xfrm flipH="1">
            <a:off x="12942643" y="17881906"/>
            <a:ext cx="297208" cy="1757795"/>
          </a:xfrm>
          <a:prstGeom prst="straightConnector1">
            <a:avLst/>
          </a:prstGeom>
          <a:ln w="57150">
            <a:solidFill>
              <a:srgbClr val="00BCFF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B138436-B8C4-417C-93A6-AC882E27C698}"/>
              </a:ext>
            </a:extLst>
          </p:cNvPr>
          <p:cNvCxnSpPr>
            <a:cxnSpLocks/>
          </p:cNvCxnSpPr>
          <p:nvPr/>
        </p:nvCxnSpPr>
        <p:spPr>
          <a:xfrm>
            <a:off x="12942643" y="19669919"/>
            <a:ext cx="918117" cy="155403"/>
          </a:xfrm>
          <a:prstGeom prst="straightConnector1">
            <a:avLst/>
          </a:prstGeom>
          <a:ln w="57150">
            <a:solidFill>
              <a:srgbClr val="00BCFF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AFDF8F-FC8F-47C5-9DE2-6A665E578016}"/>
              </a:ext>
            </a:extLst>
          </p:cNvPr>
          <p:cNvSpPr txBox="1"/>
          <p:nvPr/>
        </p:nvSpPr>
        <p:spPr>
          <a:xfrm rot="16673247">
            <a:off x="11023275" y="17042189"/>
            <a:ext cx="422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cm</a:t>
            </a: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6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F16BBA-9A23-4EA7-A747-40F25CA5FC9F}"/>
              </a:ext>
            </a:extLst>
          </p:cNvPr>
          <p:cNvSpPr txBox="1"/>
          <p:nvPr/>
        </p:nvSpPr>
        <p:spPr>
          <a:xfrm rot="521061">
            <a:off x="12880744" y="20025615"/>
            <a:ext cx="422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3.5cm</a:t>
            </a: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C3428E0-5561-41C3-B985-6AA94B27AD1B}"/>
              </a:ext>
            </a:extLst>
          </p:cNvPr>
          <p:cNvCxnSpPr>
            <a:cxnSpLocks/>
          </p:cNvCxnSpPr>
          <p:nvPr/>
        </p:nvCxnSpPr>
        <p:spPr>
          <a:xfrm flipV="1">
            <a:off x="13875209" y="19720156"/>
            <a:ext cx="547228" cy="178363"/>
          </a:xfrm>
          <a:prstGeom prst="straightConnector1">
            <a:avLst/>
          </a:prstGeom>
          <a:ln w="57150">
            <a:solidFill>
              <a:srgbClr val="00BCFF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05AD24C-760C-4993-9053-69DE11F23F9D}"/>
              </a:ext>
            </a:extLst>
          </p:cNvPr>
          <p:cNvSpPr txBox="1"/>
          <p:nvPr/>
        </p:nvSpPr>
        <p:spPr>
          <a:xfrm rot="20405948">
            <a:off x="13693260" y="19236192"/>
            <a:ext cx="422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2.5cm</a:t>
            </a: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635D297-01B9-4A4E-A93B-D5D0DC62D97A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785861">
            <a:off x="12223056" y="20475249"/>
            <a:ext cx="2760875" cy="497344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FE83FB4-4BAC-426A-B1E7-6B53325259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53639" y="20163640"/>
            <a:ext cx="3278598" cy="42355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35D4870-4E16-46C2-BC5E-06E4630F139A}"/>
              </a:ext>
            </a:extLst>
          </p:cNvPr>
          <p:cNvSpPr txBox="1"/>
          <p:nvPr/>
        </p:nvSpPr>
        <p:spPr>
          <a:xfrm>
            <a:off x="13599380" y="20185024"/>
            <a:ext cx="602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spc="43" dirty="0">
                <a:solidFill>
                  <a:schemeClr val="bg1"/>
                </a:solidFill>
                <a:latin typeface="Arial"/>
                <a:cs typeface="Arial"/>
              </a:rPr>
              <a:t>Arduino Nano 33 BLE Sense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41710B-147D-4139-AC64-AB044127BDC7}"/>
              </a:ext>
            </a:extLst>
          </p:cNvPr>
          <p:cNvSpPr/>
          <p:nvPr/>
        </p:nvSpPr>
        <p:spPr>
          <a:xfrm rot="755431">
            <a:off x="12345422" y="20847526"/>
            <a:ext cx="2767797" cy="4384585"/>
          </a:xfrm>
          <a:prstGeom prst="rect">
            <a:avLst/>
          </a:prstGeom>
          <a:noFill/>
          <a:ln w="57150">
            <a:solidFill>
              <a:srgbClr val="00B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C0F7D-4930-44AB-A135-5BD1E35FCE78}"/>
              </a:ext>
            </a:extLst>
          </p:cNvPr>
          <p:cNvCxnSpPr>
            <a:cxnSpLocks/>
          </p:cNvCxnSpPr>
          <p:nvPr/>
        </p:nvCxnSpPr>
        <p:spPr>
          <a:xfrm flipH="1">
            <a:off x="12288838" y="18907919"/>
            <a:ext cx="1111763" cy="2133600"/>
          </a:xfrm>
          <a:prstGeom prst="line">
            <a:avLst/>
          </a:prstGeom>
          <a:ln w="57150">
            <a:solidFill>
              <a:srgbClr val="00B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6C5B23-E507-44A2-9B4D-91C7D745677C}"/>
              </a:ext>
            </a:extLst>
          </p:cNvPr>
          <p:cNvCxnSpPr>
            <a:cxnSpLocks/>
          </p:cNvCxnSpPr>
          <p:nvPr/>
        </p:nvCxnSpPr>
        <p:spPr>
          <a:xfrm flipH="1" flipV="1">
            <a:off x="12247165" y="20965319"/>
            <a:ext cx="422672" cy="533400"/>
          </a:xfrm>
          <a:prstGeom prst="line">
            <a:avLst/>
          </a:prstGeom>
          <a:ln w="57150">
            <a:solidFill>
              <a:srgbClr val="00B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8BBC73-2FCD-4ABC-8BE8-A804761C206A}"/>
              </a:ext>
            </a:extLst>
          </p:cNvPr>
          <p:cNvSpPr/>
          <p:nvPr/>
        </p:nvSpPr>
        <p:spPr>
          <a:xfrm>
            <a:off x="-131762" y="-65881"/>
            <a:ext cx="24383997" cy="35214719"/>
          </a:xfrm>
          <a:prstGeom prst="rect">
            <a:avLst/>
          </a:prstGeom>
          <a:solidFill>
            <a:schemeClr val="dk1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26EDF31-A7B7-4D91-949D-67749E8A6294}"/>
              </a:ext>
            </a:extLst>
          </p:cNvPr>
          <p:cNvSpPr txBox="1"/>
          <p:nvPr/>
        </p:nvSpPr>
        <p:spPr>
          <a:xfrm>
            <a:off x="-1503363" y="6563519"/>
            <a:ext cx="14510850" cy="2237603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lang="en-US" sz="8485" b="1" spc="43" dirty="0">
                <a:solidFill>
                  <a:schemeClr val="bg1"/>
                </a:solidFill>
                <a:latin typeface="Arial"/>
                <a:cs typeface="Arial"/>
              </a:rPr>
              <a:t>Challenges</a:t>
            </a:r>
            <a:endParaRPr lang="he-IL" sz="8485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9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418</Words>
  <Application>Microsoft Office PowerPoint</Application>
  <PresentationFormat>Custom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Aileron Regular</vt:lpstr>
      <vt:lpstr>Aileron Regular Bold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assaf lovton</cp:lastModifiedBy>
  <cp:revision>32</cp:revision>
  <dcterms:created xsi:type="dcterms:W3CDTF">2018-01-05T12:02:54Z</dcterms:created>
  <dcterms:modified xsi:type="dcterms:W3CDTF">2021-10-27T12:08:50Z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