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804" r:id="rId1"/>
    <p:sldMasterId id="2147483780" r:id="rId2"/>
    <p:sldMasterId id="2147483792" r:id="rId3"/>
    <p:sldMasterId id="2147483744" r:id="rId4"/>
    <p:sldMasterId id="2147483756" r:id="rId5"/>
    <p:sldMasterId id="2147483732" r:id="rId6"/>
    <p:sldMasterId id="2147483720" r:id="rId7"/>
    <p:sldMasterId id="2147483816" r:id="rId8"/>
  </p:sldMasterIdLst>
  <p:notesMasterIdLst>
    <p:notesMasterId r:id="rId38"/>
  </p:notesMasterIdLst>
  <p:sldIdLst>
    <p:sldId id="261" r:id="rId9"/>
    <p:sldId id="285" r:id="rId10"/>
    <p:sldId id="286" r:id="rId11"/>
    <p:sldId id="287" r:id="rId12"/>
    <p:sldId id="288" r:id="rId13"/>
    <p:sldId id="291" r:id="rId14"/>
    <p:sldId id="290" r:id="rId15"/>
    <p:sldId id="289" r:id="rId16"/>
    <p:sldId id="293" r:id="rId17"/>
    <p:sldId id="294" r:id="rId18"/>
    <p:sldId id="295" r:id="rId19"/>
    <p:sldId id="296" r:id="rId20"/>
    <p:sldId id="292" r:id="rId21"/>
    <p:sldId id="299" r:id="rId22"/>
    <p:sldId id="297" r:id="rId23"/>
    <p:sldId id="298" r:id="rId24"/>
    <p:sldId id="312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274" r:id="rId3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00FF00"/>
    <a:srgbClr val="FFFF00"/>
    <a:srgbClr val="FC040A"/>
    <a:srgbClr val="00CC66"/>
    <a:srgbClr val="FF0066"/>
    <a:srgbClr val="FFFF99"/>
    <a:srgbClr val="003E1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73" autoAdjust="0"/>
    <p:restoredTop sz="82709" autoAdjust="0"/>
  </p:normalViewPr>
  <p:slideViewPr>
    <p:cSldViewPr>
      <p:cViewPr varScale="1">
        <p:scale>
          <a:sx n="62" d="100"/>
          <a:sy n="62" d="100"/>
        </p:scale>
        <p:origin x="11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3AD3E33-FC89-4D45-A343-E8F6C4035E8F}" type="datetimeFigureOut">
              <a:rPr lang="he-IL" smtClean="0"/>
              <a:pPr/>
              <a:t>כ"ד/סיון/תשע"ה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9A6EB6-72DA-427C-9945-31A86FC009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872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59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5696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3193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145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3418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9602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3102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6243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6433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1400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04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3019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898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2459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5024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0509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3436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3887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730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730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730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Difference</a:t>
            </a:r>
            <a:r>
              <a:rPr lang="en-US" baseline="0" dirty="0" smtClean="0"/>
              <a:t> between human/computer communication protocols.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779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628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13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9254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2987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89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8977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526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E77D-A1D4-4B6A-AE34-F7DCB1BC7FB2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322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75D9-C320-46D4-81FE-17895D39A932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946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EE28-5F02-426A-8C82-9F443A91BDAF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2741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dirty="0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C5CC-1BA3-4E95-8AA1-FAEF26A81BB9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413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5C99-E822-4B99-B727-47F35E030C12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150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621A-8444-4FFC-8B6B-3BD82AC874B5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317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4077-1B91-4D41-9E9C-EA550AC98D46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0036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E3DD-31E0-43F7-A29B-7BCF72E7BCBC}" type="datetime8">
              <a:rPr lang="he-IL" smtClean="0"/>
              <a:t>11 יוני 15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6521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CE6B-6D79-41F2-B5E3-3D0BB7B089F6}" type="datetime8">
              <a:rPr lang="he-IL" smtClean="0"/>
              <a:t>11 יוני 15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7773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083E-CF2A-424B-B085-4050B6777E2D}" type="datetime8">
              <a:rPr lang="he-IL" smtClean="0"/>
              <a:t>11 יוני 15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7243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1A79-2CD4-4ECE-A54A-5AA84B850DFC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523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290A-2058-4907-AF2D-2B25EDA89EA9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5730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5C02-AA8A-454A-9BF8-FBDB3351D494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1697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8E78F-5587-4193-BADD-0C5C4B812A19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8494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FB1-0ABC-4474-9428-AA47BDDE3D0D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2368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E679-9E19-4AA8-B8F6-B3AF4533DF47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41771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A595-C9CB-47F3-8E08-E5E27AEE2050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4471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972D-5F01-498E-A986-F3DE08D5326F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29242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B87-8E02-4DF7-9C95-7E75BB75BBDC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232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C87E-8548-4AE6-A151-BD31076170D3}" type="datetime8">
              <a:rPr lang="he-IL" smtClean="0"/>
              <a:t>11 יוני 15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2105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CCBB-1464-4C44-9BE2-1C27E3391273}" type="datetime8">
              <a:rPr lang="he-IL" smtClean="0"/>
              <a:t>11 יוני 15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2836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8907-9A30-49A6-AC54-8E4E2375458B}" type="datetime8">
              <a:rPr lang="he-IL" smtClean="0"/>
              <a:t>11 יוני 15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19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AAD6-3DC1-4ED6-AA26-D902FA2E2E35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68228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2345-2E02-4799-8D36-93B2618C07B3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8122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858A-F690-467A-B33B-FF231D35E927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0295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9D68-1277-4124-8D10-67E0102E8C83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67275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63F-0CA0-4037-9BC0-B0FFB1BF96F4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12925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DC84-7B64-4598-A3F8-15A8A7C118F2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84131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1950-7B95-438F-98E6-1DBE5971CA34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7749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4F9F-1713-45F3-B308-BE8D1DA159DD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59175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DF17-CCAC-4BBA-8BCF-46B501D0F950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1570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783A-B51B-472A-B818-1FE9BD507840}" type="datetime8">
              <a:rPr lang="he-IL" smtClean="0"/>
              <a:t>11 יוני 15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86066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B2AE-4BBD-435D-8C3C-AED81BDD9032}" type="datetime8">
              <a:rPr lang="he-IL" smtClean="0"/>
              <a:t>11 יוני 15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541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3B46-28EB-4CBE-B44C-61727F6A9178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61312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5CAF-E1C9-4D92-9A46-3BD195CC25C2}" type="datetime8">
              <a:rPr lang="he-IL" smtClean="0"/>
              <a:t>11 יוני 15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9567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DCC3-2B22-4C6D-A311-68EB72999AF0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33318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2CF5-3E41-449F-B34F-34FF9B443D1B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38304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7E96-D283-4461-8BFC-F8661FCF850B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42471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324-0702-406A-A8E2-46AE89885A7D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4030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2316-496F-4DBF-96EA-8F3A536750A5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09742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8D2-69DA-416A-B99C-BFDE26E2ADB6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7320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2AB1-D69D-4BDB-AF00-E79EFB5DC418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9066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4172-57BE-4798-9826-BCC04A9F5229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16676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951D-A3D3-4D96-B3EB-16136057C9EC}" type="datetime8">
              <a:rPr lang="he-IL" smtClean="0"/>
              <a:t>11 יוני 15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589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A565-546E-461F-B9DA-89FC3E9D036D}" type="datetime8">
              <a:rPr lang="he-IL" smtClean="0"/>
              <a:t>11 יוני 15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05916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2A6D-8D8B-4D57-BBB7-BAFCD2087064}" type="datetime8">
              <a:rPr lang="he-IL" smtClean="0"/>
              <a:t>11 יוני 15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08561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4194-5F26-427A-8A03-B1D47CEDD3BF}" type="datetime8">
              <a:rPr lang="he-IL" smtClean="0"/>
              <a:t>11 יוני 15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6567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4425-D39E-49B4-8AD5-33BEA92ED00C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90988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902B-C3B4-4A7D-8B9E-A37C480490E6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45110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9B54-EB59-493A-8C34-32AE87D45104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86529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558B-F2DF-4C14-AA86-842763769379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8892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B645-CBF8-421B-924C-826320CBE833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65749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82EC-1869-47CD-8E10-B0C241DB1030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788247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CC2E-F5F3-48BC-A5AC-E59DD797BBDC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65982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3C0F-D379-42C8-949A-A71C88D5CF59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500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0F47-28FA-4D6E-96B1-1225FAEA605B}" type="datetime8">
              <a:rPr lang="he-IL" smtClean="0"/>
              <a:t>11 יוני 15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73118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C5DC-1966-4A13-886E-3B0AFC262810}" type="datetime8">
              <a:rPr lang="he-IL" smtClean="0"/>
              <a:t>11 יוני 15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248179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2901-3365-40D3-BA4B-FB166CC48DC2}" type="datetime8">
              <a:rPr lang="he-IL" smtClean="0"/>
              <a:t>11 יוני 15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69139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EF34-E8A7-4954-A328-686CBADF7008}" type="datetime8">
              <a:rPr lang="he-IL" smtClean="0"/>
              <a:t>11 יוני 15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27569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0FCD-2877-49EB-A947-0D8C8F82C7D4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92499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5E6-10CA-4416-A517-BBB2DAA35F0D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00033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949A-C4F4-4361-B7FC-AC228548D39F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09859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8BA2-2838-4BD6-BB83-034EF015FF89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67076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90CE-0362-44D6-8144-A84E1053F7AC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884339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A35D-C6BC-486B-82E5-348CA92E38B0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45907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039-CFE6-4D6E-A1A9-630E3953C3E7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991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5C60-C52C-4EE9-9BB2-29E9C595E45A}" type="datetime8">
              <a:rPr lang="he-IL" smtClean="0"/>
              <a:t>11 יוני 15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21610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03F7-EFD2-4D27-A44A-106933AF5BB7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1806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52B3-B4BB-48B5-81BB-FB41793A3090}" type="datetime8">
              <a:rPr lang="he-IL" smtClean="0"/>
              <a:t>11 יוני 15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3619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4561-0EBF-4315-92B4-220B5FFC40E7}" type="datetime8">
              <a:rPr lang="he-IL" smtClean="0"/>
              <a:t>11 יוני 15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32024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0FB3-6272-4521-B406-3DC8028E42F9}" type="datetime8">
              <a:rPr lang="he-IL" smtClean="0"/>
              <a:t>11 יוני 15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072703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C3EB-F824-4568-B3F6-389DFB90091D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500976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97A8-4CAA-4FCD-80E3-5325D9F18BB7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0328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A76A-F527-4D5E-BE0C-8D10448FA2B1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204394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CB88-4D90-44D9-89D5-121E8A1187EE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323344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dirty="0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5572-4EE1-4090-881C-C5C2AEC835B6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23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0063-A778-44E9-B752-32FD06E86EA4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24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FBD6-AC28-4369-B25C-6E38ACAB9E84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663439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0111-405A-4476-92A4-9265EC93BD09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6280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147E-2028-408D-967E-DA72275285CA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1431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0E5F-2F57-4A78-9551-28393A1497F4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3150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01EF-92C7-4C6F-B575-2B8DC95783C7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86993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5C11-C6DC-43EA-B4F7-668B3D8DE2B4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61915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BEF8-53B8-41E8-BFA5-65A03851BEDE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7923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C8C4-B8EB-427A-BE5C-E09FD2CAC12A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71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C7D0-3A33-4B6A-80AB-58084E9D44ED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9100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1B5A-1E60-4DA1-B381-D34EFEC62A4C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9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D3CF-A326-4495-BA8C-F03783C10F53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837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6926669" y="0"/>
            <a:ext cx="2185983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Assaf Weinrib</a:t>
            </a:r>
            <a:endParaRPr lang="he-IL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3A357-789A-4E02-94CA-C5A88F9F359B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664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6818042" y="0"/>
            <a:ext cx="2325958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 smtClean="0">
                <a:ln w="13500">
                  <a:solidFill>
                    <a:schemeClr val="bg2">
                      <a:lumMod val="100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Assaf</a:t>
            </a:r>
            <a:r>
              <a:rPr lang="en-US" sz="2800" b="1" cap="none" spc="50" baseline="0" dirty="0" smtClean="0">
                <a:ln w="13500">
                  <a:solidFill>
                    <a:schemeClr val="bg2">
                      <a:lumMod val="100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Weinrib</a:t>
            </a:r>
            <a:endParaRPr lang="he-IL" sz="2800" b="1" cap="none" spc="50" dirty="0">
              <a:ln w="13500">
                <a:solidFill>
                  <a:schemeClr val="bg2">
                    <a:lumMod val="100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ACAD-4AC0-4E20-A614-FCC5A1E91702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168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6050-488A-4D9D-9774-3D5FB5A96A1D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06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EB8DB-3D67-4116-95D1-40D5DD6217C3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115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7020272" y="116632"/>
            <a:ext cx="203151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Assaf</a:t>
            </a:r>
            <a:r>
              <a:rPr lang="en-US" sz="2400" b="1" cap="none" spc="50" baseline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Weinrib</a:t>
            </a:r>
            <a:endParaRPr lang="he-IL" sz="2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49871-6A3F-40ED-B0C7-7ADE0FA65E4D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42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258F-D010-4575-9ED3-20AF963415A5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6732240" y="36245"/>
            <a:ext cx="22815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200" dirty="0" smtClean="0">
                <a:ln w="2921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Assaf Weinrib</a:t>
            </a:r>
            <a:endParaRPr lang="he-IL" sz="2400" b="1" cap="none" spc="200" dirty="0">
              <a:ln w="29210">
                <a:solidFill>
                  <a:schemeClr val="accent5">
                    <a:lumMod val="40000"/>
                    <a:lumOff val="6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161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3927-B0DD-4B2E-9698-555C300D1B91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7195839" y="36245"/>
            <a:ext cx="19481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1841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Assaf Weinrib</a:t>
            </a:r>
            <a:endParaRPr lang="he-IL" sz="2400" b="0" cap="none" spc="0" dirty="0">
              <a:ln w="18415" cmpd="sng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007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6818042" y="0"/>
            <a:ext cx="2325958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 smtClean="0">
                <a:ln w="13500">
                  <a:solidFill>
                    <a:srgbClr val="EEECE1">
                      <a:lumMod val="100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Assaf Weinrib</a:t>
            </a:r>
            <a:endParaRPr lang="he-IL" sz="2800" b="1" spc="50" dirty="0">
              <a:ln w="13500">
                <a:solidFill>
                  <a:srgbClr val="EEECE1">
                    <a:lumMod val="100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CD2F2-022F-4D1B-96FA-BCEE74990A9E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ufind.org/jira/browse/VUFIND?selectedTab=com.atlassian.jira.jira-projects-plugin:components-pane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find-org/vufin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ufind.org/wiki/" TargetMode="External"/><Relationship Id="rId7" Type="http://schemas.openxmlformats.org/officeDocument/2006/relationships/hyperlink" Target="http://www.worldscientific.com/doi/abs/10.1142/S021819401450008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researchgate.net/profile/Iaakov_Exman/publication/274309089_Linear_Software_Models_-_Extended_Abstract/links/551aa3d80cf26cbb81a31ecd.pdf" TargetMode="External"/><Relationship Id="rId5" Type="http://schemas.openxmlformats.org/officeDocument/2006/relationships/hyperlink" Target="https://vufind.org/jira/browse/VUFIND/?selectedTab=com.atlassian.jira.jira-projects-plugin:issues-panel" TargetMode="External"/><Relationship Id="rId4" Type="http://schemas.openxmlformats.org/officeDocument/2006/relationships/hyperlink" Target="https://vufind.org/wiki/developers_cal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ric_S._Raymond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zigZag">
          <a:fgClr>
            <a:schemeClr val="bg1">
              <a:lumMod val="9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rtl="0"/>
            <a:r>
              <a:rPr lang="en-US" sz="3200" b="1" dirty="0" smtClean="0"/>
              <a:t>Software Modelling 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314587" y="1556397"/>
            <a:ext cx="8439049" cy="3046988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12000" b="1" dirty="0" smtClean="0">
                <a:latin typeface="Baskerville Old Face" panose="02020602080505020303" pitchFamily="18" charset="0"/>
              </a:rPr>
              <a:t>VuFind</a:t>
            </a:r>
            <a:r>
              <a:rPr lang="en-US" sz="3200" b="1" dirty="0" smtClean="0">
                <a:latin typeface="Baskerville Old Face" panose="02020602080505020303" pitchFamily="18" charset="0"/>
              </a:rPr>
              <a:t> </a:t>
            </a:r>
          </a:p>
          <a:p>
            <a:pPr algn="ctr" rtl="0"/>
            <a:r>
              <a:rPr lang="en-US" sz="3200" b="1" dirty="0" smtClean="0">
                <a:latin typeface="Baskerville Old Face" panose="02020602080505020303" pitchFamily="18" charset="0"/>
              </a:rPr>
              <a:t> </a:t>
            </a:r>
            <a:r>
              <a:rPr lang="en-US" sz="7200" b="1" i="1" dirty="0" smtClean="0">
                <a:latin typeface="Baskerville Old Face" panose="02020602080505020303" pitchFamily="18" charset="0"/>
              </a:rPr>
              <a:t>Design </a:t>
            </a:r>
            <a:r>
              <a:rPr lang="en-US" sz="7200" b="1" dirty="0" smtClean="0">
                <a:latin typeface="Baskerville Old Face" panose="02020602080505020303" pitchFamily="18" charset="0"/>
              </a:rPr>
              <a:t>&amp;</a:t>
            </a:r>
            <a:r>
              <a:rPr lang="en-US" sz="7200" b="1" i="1" dirty="0" smtClean="0">
                <a:latin typeface="Baskerville Old Face" panose="02020602080505020303" pitchFamily="18" charset="0"/>
              </a:rPr>
              <a:t> Architecture </a:t>
            </a:r>
            <a:endParaRPr lang="en-US" sz="7200" b="1" i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1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rtl="0"/>
            <a:r>
              <a:rPr lang="en-US" sz="3200" b="1" dirty="0" smtClean="0"/>
              <a:t>VuFind – Search – Basic Sequence Diagram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10</a:t>
            </a:fld>
            <a:endParaRPr lang="he-I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372584"/>
            <a:ext cx="87249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7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rtl="0"/>
            <a:r>
              <a:rPr lang="en-US" sz="3200" b="1" dirty="0" smtClean="0"/>
              <a:t>VuFind – Search - Sequence Diagram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11</a:t>
            </a:fld>
            <a:endParaRPr lang="he-I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07241"/>
            <a:ext cx="8435279" cy="504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rtl="0"/>
            <a:r>
              <a:rPr lang="en-US" sz="3200" b="1" dirty="0" smtClean="0"/>
              <a:t>VuFind – SOLR Sequence Diagram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12</a:t>
            </a:fld>
            <a:endParaRPr lang="he-I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484785"/>
            <a:ext cx="8435280" cy="487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6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rtl="0"/>
            <a:r>
              <a:rPr lang="en-US" sz="3200" b="1" dirty="0" smtClean="0"/>
              <a:t>VuFind – Additional Diagrams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13</a:t>
            </a:fld>
            <a:endParaRPr lang="he-I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84784"/>
            <a:ext cx="829126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9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Vufind – Components List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14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3628" y="1438275"/>
            <a:ext cx="8483600" cy="400694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VuFind list of components can be found at: </a:t>
            </a:r>
          </a:p>
          <a:p>
            <a:pPr marL="0" indent="0" algn="just" rtl="0">
              <a:buNone/>
            </a:pPr>
            <a:r>
              <a:rPr lang="en-US" dirty="0" smtClean="0">
                <a:hlinkClick r:id="rId3"/>
              </a:rPr>
              <a:t>VuFind Components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marL="0" indent="0" algn="just" rtl="0">
              <a:buNone/>
            </a:pPr>
            <a:endParaRPr lang="en-US" dirty="0" smtClean="0"/>
          </a:p>
          <a:p>
            <a:pPr marL="0" indent="0" algn="just" rtl="0">
              <a:buNone/>
            </a:pPr>
            <a:r>
              <a:rPr lang="en-US" sz="2800" dirty="0" smtClean="0"/>
              <a:t>For a watcher from outside, but with some level of understanding the application requirements -  it seems that it has a very hierarchical,  ordered </a:t>
            </a:r>
            <a:r>
              <a:rPr lang="en-US" sz="2800" dirty="0"/>
              <a:t>and well </a:t>
            </a:r>
            <a:r>
              <a:rPr lang="en-US" sz="2800" dirty="0" smtClean="0"/>
              <a:t>designed modularity.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30200" y="5493811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r>
              <a:rPr lang="en-US" dirty="0" smtClean="0"/>
              <a:t>VuFind </a:t>
            </a:r>
            <a:r>
              <a:rPr lang="en-US" dirty="0"/>
              <a:t>tries, as much as possible, to use standard </a:t>
            </a:r>
            <a:r>
              <a:rPr lang="en-US" dirty="0" err="1"/>
              <a:t>Zend</a:t>
            </a:r>
            <a:r>
              <a:rPr lang="en-US" dirty="0"/>
              <a:t> Framework 2 conventions for </a:t>
            </a:r>
            <a:r>
              <a:rPr lang="en-US" dirty="0" smtClean="0"/>
              <a:t>model-view-controller.</a:t>
            </a:r>
          </a:p>
        </p:txBody>
      </p:sp>
    </p:spTree>
    <p:extLst>
      <p:ext uri="{BB962C8B-B14F-4D97-AF65-F5344CB8AC3E}">
        <p14:creationId xmlns:p14="http://schemas.microsoft.com/office/powerpoint/2010/main" val="416388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VuFind – Code Structure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15</a:t>
            </a:fld>
            <a:endParaRPr lang="he-IL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69458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Code on GitHub:</a:t>
            </a:r>
            <a:endParaRPr lang="en-US" b="1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30200" y="1957910"/>
            <a:ext cx="8483600" cy="68892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b="1" dirty="0">
                <a:hlinkClick r:id="rId3"/>
              </a:rPr>
              <a:t>https://github.com/vufind-org/vufind</a:t>
            </a: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2646831"/>
            <a:ext cx="7581900" cy="39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0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VuFind - Bugs Statistics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16</a:t>
            </a:fld>
            <a:endParaRPr lang="he-IL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1126629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/>
              <a:t>Count starts at </a:t>
            </a:r>
            <a:r>
              <a:rPr lang="en-US" dirty="0"/>
              <a:t>09/Oct/08 11:10 </a:t>
            </a:r>
            <a:r>
              <a:rPr lang="en-US" dirty="0" smtClean="0"/>
              <a:t>AM.</a:t>
            </a:r>
          </a:p>
          <a:p>
            <a:pPr marL="0" indent="0" algn="l" rtl="0">
              <a:buNone/>
            </a:pPr>
            <a:r>
              <a:rPr lang="en-US" dirty="0" smtClean="0"/>
              <a:t>~7 Years.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2564904"/>
            <a:ext cx="8483600" cy="64807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/>
              <a:t>Total Number of Bugs: </a:t>
            </a:r>
            <a:r>
              <a:rPr lang="en-US" dirty="0" smtClean="0"/>
              <a:t>517.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30200" y="3212976"/>
            <a:ext cx="8483600" cy="6480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/>
              <a:t>Priority Distribution: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2338" y="3869299"/>
            <a:ext cx="8483600" cy="47030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10   Blockers</a:t>
            </a:r>
            <a:r>
              <a:rPr lang="en-US" sz="2400" dirty="0" smtClean="0"/>
              <a:t> - None for Architecture.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42338" y="4299496"/>
            <a:ext cx="8483600" cy="47030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12   Critical</a:t>
            </a:r>
            <a:r>
              <a:rPr lang="en-US" sz="2400" dirty="0" smtClean="0">
                <a:solidFill>
                  <a:srgbClr val="FF0000"/>
                </a:solidFill>
              </a:rPr>
              <a:t>   </a:t>
            </a:r>
            <a:r>
              <a:rPr lang="en-US" sz="2400" dirty="0" smtClean="0"/>
              <a:t>- None for Architecture.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30200" y="4769801"/>
            <a:ext cx="8483600" cy="47030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217 Major    </a:t>
            </a:r>
            <a:r>
              <a:rPr lang="en-US" sz="2400" dirty="0" smtClean="0"/>
              <a:t>- 1         for Architecture.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42338" y="5259444"/>
            <a:ext cx="8483600" cy="47030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219 Minor    </a:t>
            </a:r>
            <a:r>
              <a:rPr lang="en-US" sz="2400" dirty="0" smtClean="0"/>
              <a:t>- 3        for Architecture.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42338" y="5729749"/>
            <a:ext cx="8483600" cy="47030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59 Trivial       </a:t>
            </a:r>
            <a:r>
              <a:rPr lang="en-US" sz="2400" dirty="0" smtClean="0"/>
              <a:t>- None for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76331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Basic Modularity Matrix calculation for VuFind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17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491807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452562"/>
            <a:ext cx="8964489" cy="49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37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The Cathedral and the Bazaar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18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423410"/>
            <a:ext cx="33432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0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Design in Open-Source Applications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19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89643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i="1" dirty="0"/>
              <a:t>"Given enough eyeballs, all bugs are </a:t>
            </a:r>
            <a:r>
              <a:rPr lang="en-US" i="1" dirty="0" smtClean="0"/>
              <a:t>shallow“.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6712" y="2195444"/>
            <a:ext cx="8483600" cy="1148950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/>
              <a:t>Freestyle Translation </a:t>
            </a:r>
            <a:r>
              <a:rPr lang="he-IL" dirty="0" smtClean="0"/>
              <a:t>)</a:t>
            </a:r>
            <a:r>
              <a:rPr lang="en-US" dirty="0" smtClean="0"/>
              <a:t>Wikipedia):</a:t>
            </a:r>
            <a:endParaRPr lang="he-IL" dirty="0" smtClean="0"/>
          </a:p>
          <a:p>
            <a:pPr marL="0" indent="0" algn="r">
              <a:buNone/>
            </a:pPr>
            <a:r>
              <a:rPr lang="he-IL" dirty="0"/>
              <a:t>"בעזרת מספיק עיניים, כל הבאגים שטחיים"</a:t>
            </a: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50987" y="3514623"/>
            <a:ext cx="8483600" cy="64714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Do you agree?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9657" y="4161763"/>
            <a:ext cx="8483600" cy="64714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	OK, Great, but why?</a:t>
            </a:r>
          </a:p>
        </p:txBody>
      </p:sp>
    </p:spTree>
    <p:extLst>
      <p:ext uri="{BB962C8B-B14F-4D97-AF65-F5344CB8AC3E}">
        <p14:creationId xmlns:p14="http://schemas.microsoft.com/office/powerpoint/2010/main" val="201863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rtl="0"/>
            <a:r>
              <a:rPr lang="en-US" sz="3200" b="1" dirty="0" smtClean="0"/>
              <a:t>Introducing: </a:t>
            </a:r>
            <a:r>
              <a:rPr lang="en-US" sz="3200" b="1" i="1" dirty="0" smtClean="0"/>
              <a:t>VuFind</a:t>
            </a:r>
            <a:endParaRPr lang="he-IL" sz="3200" b="1" i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2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3015" y="1438275"/>
            <a:ext cx="8483600" cy="69458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l" rtl="0">
              <a:buFont typeface="Arial" pitchFamily="34" charset="0"/>
              <a:buNone/>
            </a:pPr>
            <a:r>
              <a:rPr lang="en-US" altLang="en-US" dirty="0" smtClean="0"/>
              <a:t>So, what is VuFind at all?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80" y="2323902"/>
            <a:ext cx="8532440" cy="3744416"/>
          </a:xfrm>
          <a:prstGeom prst="rect">
            <a:avLst/>
          </a:prstGeom>
        </p:spPr>
      </p:pic>
      <p:sp>
        <p:nvSpPr>
          <p:cNvPr id="16" name="Frame 15"/>
          <p:cNvSpPr/>
          <p:nvPr/>
        </p:nvSpPr>
        <p:spPr>
          <a:xfrm>
            <a:off x="3942652" y="3068960"/>
            <a:ext cx="3672408" cy="2783334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290512" y="2755950"/>
            <a:ext cx="3538736" cy="2880320"/>
          </a:xfrm>
          <a:prstGeom prst="wedgeRoundRectCallout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7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Cathedral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20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4918075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/>
              <a:t>"Cathedral" software is built by a group of developers based on a central plan. They code, find bugs, fix as much as they can and then after a year or so they eventually ship a product. Much like building a cathedral where everything is painstakingly crafted and installed before the doors open. Think Microsoft Windows or Office -- monster projects with a new release every few years and point releases more than six months apart.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349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Bazaar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21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4918075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/>
              <a:t>"Bazaar," or open-source software, is created more independently. Building upon a basic kernel, independent developers improve functionality or fix bugs as they see a need. It's basically crowdsourcing for software. Well-known examples include Linux and </a:t>
            </a:r>
            <a:r>
              <a:rPr lang="en-US" dirty="0" smtClean="0"/>
              <a:t>Apache</a:t>
            </a:r>
            <a:r>
              <a:rPr lang="en-US" dirty="0"/>
              <a:t> </a:t>
            </a:r>
            <a:r>
              <a:rPr lang="en-US" dirty="0" smtClean="0"/>
              <a:t>(But </a:t>
            </a:r>
            <a:r>
              <a:rPr lang="en-US" dirty="0"/>
              <a:t>not Firefox or </a:t>
            </a:r>
            <a:r>
              <a:rPr lang="en-US" dirty="0" smtClean="0"/>
              <a:t>Eclipse).</a:t>
            </a:r>
          </a:p>
          <a:p>
            <a:pPr marL="0" indent="0" algn="l" rtl="0">
              <a:buNone/>
            </a:pPr>
            <a:r>
              <a:rPr lang="en-US" dirty="0"/>
              <a:t>Today, with the Internet and tremendous collaboration and social networking available, the Bazaar model exposes the code to thousands of developers, who can both find and fix the bugs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79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Best Practice – Is there such thing?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491807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/>
              <a:t>Perhaps the best way to be successful is to start with an idea and create the first iteration as a Cathedral project.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That </a:t>
            </a:r>
            <a:r>
              <a:rPr lang="en-US" dirty="0"/>
              <a:t>way developers can see the potential, and see how it can benefit them.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Then </a:t>
            </a:r>
            <a:r>
              <a:rPr lang="en-US" dirty="0"/>
              <a:t>free the project and invite </a:t>
            </a:r>
            <a:r>
              <a:rPr lang="en-US" dirty="0" smtClean="0"/>
              <a:t>contributions in a manner that when </a:t>
            </a:r>
            <a:r>
              <a:rPr lang="en-US" dirty="0"/>
              <a:t>you're using the software and </a:t>
            </a:r>
            <a:r>
              <a:rPr lang="en-US" dirty="0" smtClean="0"/>
              <a:t>see </a:t>
            </a:r>
            <a:r>
              <a:rPr lang="en-US" dirty="0"/>
              <a:t>that bug, you can jump right in and fix </a:t>
            </a:r>
            <a:r>
              <a:rPr lang="en-US" dirty="0" smtClean="0"/>
              <a:t>it </a:t>
            </a:r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/>
              <a:t>add something else you need.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334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How can VuFind be Improved?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23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30200" y="1438276"/>
            <a:ext cx="8483600" cy="74623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i="1" dirty="0" smtClean="0"/>
              <a:t>VuFind founder, </a:t>
            </a:r>
            <a:r>
              <a:rPr lang="en-US" i="1" dirty="0" err="1" smtClean="0"/>
              <a:t>Demian</a:t>
            </a:r>
            <a:r>
              <a:rPr lang="en-US" i="1" dirty="0" smtClean="0"/>
              <a:t> Katz:</a:t>
            </a:r>
            <a:endParaRPr lang="en-US" dirty="0" smtClean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60534" y="2089712"/>
            <a:ext cx="8483600" cy="746230"/>
          </a:xfrm>
          <a:prstGeom prst="rect">
            <a:avLst/>
          </a:prstGeom>
        </p:spPr>
        <p:txBody>
          <a:bodyPr vert="horz" lIns="91440" tIns="45720" rIns="91440" bIns="45720" rtlCol="1">
            <a:normAutofit fontScale="77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i="1" dirty="0" smtClean="0"/>
              <a:t>1. ‘In </a:t>
            </a:r>
            <a:r>
              <a:rPr lang="en-US" i="1" dirty="0"/>
              <a:t>the case of VuFind, I don’t think that a more </a:t>
            </a:r>
            <a:r>
              <a:rPr lang="en-US" i="1" dirty="0" smtClean="0"/>
              <a:t>detailed	design </a:t>
            </a:r>
            <a:r>
              <a:rPr lang="en-US" i="1" dirty="0"/>
              <a:t>phase would have yielded better </a:t>
            </a:r>
            <a:r>
              <a:rPr lang="en-US" i="1" dirty="0" smtClean="0"/>
              <a:t>results’.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99866" y="2152717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65676" y="2978494"/>
            <a:ext cx="8483600" cy="1183269"/>
          </a:xfrm>
          <a:prstGeom prst="rect">
            <a:avLst/>
          </a:prstGeom>
        </p:spPr>
        <p:txBody>
          <a:bodyPr vert="horz" lIns="91440" tIns="45720" rIns="91440" bIns="45720" rtlCol="1">
            <a:normAutofit fontScale="700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i="1" dirty="0"/>
              <a:t>2</a:t>
            </a:r>
            <a:r>
              <a:rPr lang="en-US" i="1" dirty="0" smtClean="0"/>
              <a:t>. ‘In </a:t>
            </a:r>
            <a:r>
              <a:rPr lang="en-US" i="1" dirty="0"/>
              <a:t>some sense, the VuFind 1.x code served as a design document for </a:t>
            </a:r>
            <a:r>
              <a:rPr lang="en-US" i="1" dirty="0" smtClean="0"/>
              <a:t>	the </a:t>
            </a:r>
            <a:r>
              <a:rPr lang="en-US" i="1" dirty="0"/>
              <a:t>VuFind 2.x code: a working model and set of configurations </a:t>
            </a:r>
            <a:r>
              <a:rPr lang="en-US" i="1" dirty="0" smtClean="0"/>
              <a:t>	that </a:t>
            </a:r>
            <a:r>
              <a:rPr lang="en-US" i="1" dirty="0"/>
              <a:t>had to be </a:t>
            </a:r>
            <a:r>
              <a:rPr lang="en-US" i="1" dirty="0" err="1"/>
              <a:t>reimplemented</a:t>
            </a:r>
            <a:r>
              <a:rPr lang="en-US" i="1" dirty="0"/>
              <a:t> on a more robust </a:t>
            </a:r>
            <a:r>
              <a:rPr lang="en-US" i="1" dirty="0" smtClean="0"/>
              <a:t>architecture’.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60534" y="4075787"/>
            <a:ext cx="8483600" cy="1183269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i="1" dirty="0"/>
              <a:t>3</a:t>
            </a:r>
            <a:r>
              <a:rPr lang="en-US" sz="2400" i="1" dirty="0" smtClean="0"/>
              <a:t>. </a:t>
            </a:r>
            <a:r>
              <a:rPr lang="en-US" sz="2600" i="1" dirty="0"/>
              <a:t> </a:t>
            </a:r>
            <a:r>
              <a:rPr lang="en-US" sz="2600" i="1" dirty="0" smtClean="0"/>
              <a:t>’in </a:t>
            </a:r>
            <a:r>
              <a:rPr lang="en-US" sz="2600" i="1" dirty="0"/>
              <a:t>the early stages, leaving users free to experiment and branch </a:t>
            </a:r>
            <a:r>
              <a:rPr lang="en-US" sz="2600" i="1" dirty="0" smtClean="0"/>
              <a:t>	in </a:t>
            </a:r>
            <a:r>
              <a:rPr lang="en-US" sz="2600" i="1" dirty="0"/>
              <a:t>new directions was very helpful in figuring out the </a:t>
            </a:r>
            <a:r>
              <a:rPr lang="en-US" sz="2600" i="1" dirty="0" smtClean="0"/>
              <a:t>	potential </a:t>
            </a:r>
            <a:r>
              <a:rPr lang="en-US" sz="2600" i="1" dirty="0"/>
              <a:t>of the </a:t>
            </a:r>
            <a:r>
              <a:rPr lang="en-US" sz="2600" i="1" dirty="0" smtClean="0"/>
              <a:t>project’.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0534" y="5279861"/>
            <a:ext cx="8483600" cy="88544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200" i="1" dirty="0" smtClean="0"/>
              <a:t>4. </a:t>
            </a:r>
            <a:r>
              <a:rPr lang="en-US" sz="2200" i="1" dirty="0"/>
              <a:t>  </a:t>
            </a:r>
            <a:r>
              <a:rPr lang="en-US" sz="2200" i="1" dirty="0" smtClean="0"/>
              <a:t>I don’t </a:t>
            </a:r>
            <a:r>
              <a:rPr lang="en-US" sz="2200" i="1" dirty="0"/>
              <a:t>know whether </a:t>
            </a:r>
            <a:r>
              <a:rPr lang="en-US" sz="2200" i="1" dirty="0" smtClean="0"/>
              <a:t>any generalizations can be done from </a:t>
            </a:r>
            <a:r>
              <a:rPr lang="en-US" sz="2200" i="1" dirty="0" err="1"/>
              <a:t>VuFind’s</a:t>
            </a:r>
            <a:r>
              <a:rPr lang="en-US" sz="2200" i="1" dirty="0"/>
              <a:t> </a:t>
            </a:r>
            <a:r>
              <a:rPr lang="en-US" sz="2200" i="1" dirty="0" smtClean="0"/>
              <a:t>	model </a:t>
            </a:r>
            <a:r>
              <a:rPr lang="en-US" sz="2200" i="1" dirty="0"/>
              <a:t>that could be applied to </a:t>
            </a:r>
            <a:r>
              <a:rPr lang="en-US" sz="2200" i="1" dirty="0" smtClean="0"/>
              <a:t>other open </a:t>
            </a:r>
            <a:r>
              <a:rPr lang="en-US" sz="2200" i="1" dirty="0"/>
              <a:t>source approaches</a:t>
            </a:r>
            <a:endParaRPr lang="en-US" sz="2200" i="1" dirty="0" smtClean="0"/>
          </a:p>
        </p:txBody>
      </p:sp>
    </p:spTree>
    <p:extLst>
      <p:ext uri="{BB962C8B-B14F-4D97-AF65-F5344CB8AC3E}">
        <p14:creationId xmlns:p14="http://schemas.microsoft.com/office/powerpoint/2010/main" val="5832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How to choose my open-source project level of design?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24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937275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 smtClean="0"/>
              <a:t>Which factors would you consider as relevant in order to decide which implementation method and design level will better suit your project?</a:t>
            </a:r>
          </a:p>
          <a:p>
            <a:pPr marL="0" indent="0" algn="l" rtl="0">
              <a:buNone/>
            </a:pPr>
            <a:endParaRPr lang="en-US" sz="2400" dirty="0" smtClean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44769" y="2636732"/>
            <a:ext cx="8483600" cy="53280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i="1" dirty="0" smtClean="0"/>
              <a:t>1. Project scope (Bi-directional in fact…).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99866" y="2152717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32831" y="3145069"/>
            <a:ext cx="8483600" cy="53280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i="1" dirty="0"/>
              <a:t>2</a:t>
            </a:r>
            <a:r>
              <a:rPr lang="en-US" sz="2400" i="1" dirty="0" smtClean="0"/>
              <a:t>. Project complexity (again…?).</a:t>
            </a:r>
          </a:p>
          <a:p>
            <a:pPr marL="0" indent="0" algn="l" rtl="0">
              <a:buNone/>
            </a:pPr>
            <a:endParaRPr lang="en-US" sz="2400" i="1" dirty="0" smtClean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44769" y="3680830"/>
            <a:ext cx="8483600" cy="53280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i="1" dirty="0" smtClean="0"/>
              <a:t>3. </a:t>
            </a:r>
            <a:r>
              <a:rPr lang="en-US" sz="2400" dirty="0"/>
              <a:t>S</a:t>
            </a:r>
            <a:r>
              <a:rPr lang="en-US" sz="2400" dirty="0" smtClean="0"/>
              <a:t>ize </a:t>
            </a:r>
            <a:r>
              <a:rPr lang="en-US" sz="2400" dirty="0"/>
              <a:t>of the development </a:t>
            </a:r>
            <a:r>
              <a:rPr lang="en-US" sz="2400" dirty="0" smtClean="0"/>
              <a:t>community.</a:t>
            </a:r>
            <a:endParaRPr lang="en-US" sz="2400" i="1" dirty="0" smtClean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335382" y="4198806"/>
            <a:ext cx="8483600" cy="53280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i="1" dirty="0" smtClean="0"/>
              <a:t>4. </a:t>
            </a:r>
            <a:r>
              <a:rPr lang="en-US" sz="2400" dirty="0" smtClean="0"/>
              <a:t>Experience </a:t>
            </a:r>
            <a:r>
              <a:rPr lang="en-US" sz="2400" dirty="0"/>
              <a:t>of the development </a:t>
            </a:r>
            <a:r>
              <a:rPr lang="en-US" sz="2400" dirty="0" smtClean="0"/>
              <a:t>community.</a:t>
            </a:r>
            <a:endParaRPr lang="en-US" sz="2400" i="1" dirty="0" smtClean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62197" y="4794276"/>
            <a:ext cx="8483600" cy="53280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i="1" dirty="0"/>
              <a:t>5</a:t>
            </a:r>
            <a:r>
              <a:rPr lang="en-US" sz="2400" i="1" dirty="0" smtClean="0"/>
              <a:t>. </a:t>
            </a:r>
            <a:r>
              <a:rPr lang="en-US" sz="2400" dirty="0" smtClean="0"/>
              <a:t>First time application VS. Well known one?</a:t>
            </a:r>
            <a:endParaRPr lang="en-US" sz="2400" i="1" dirty="0" smtClean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325109" y="5907722"/>
            <a:ext cx="8483600" cy="53280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i="1" dirty="0"/>
              <a:t>7</a:t>
            </a:r>
            <a:r>
              <a:rPr lang="en-US" sz="2400" i="1" dirty="0" smtClean="0"/>
              <a:t>. </a:t>
            </a:r>
            <a:r>
              <a:rPr lang="en-US" sz="2400" dirty="0" smtClean="0"/>
              <a:t>More…?</a:t>
            </a:r>
            <a:endParaRPr lang="en-US" sz="2400" i="1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62197" y="5327083"/>
            <a:ext cx="8483600" cy="53280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i="1" dirty="0" smtClean="0"/>
              <a:t>6. </a:t>
            </a:r>
            <a:r>
              <a:rPr lang="en-US" sz="2400" dirty="0"/>
              <a:t>Just a question of time and </a:t>
            </a:r>
            <a:r>
              <a:rPr lang="en-US" sz="2400" dirty="0" smtClean="0"/>
              <a:t>resources?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68842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19" grpId="0"/>
      <p:bldP spid="20" grpId="0"/>
      <p:bldP spid="21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Any suggestions for improving VuFind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25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137198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/>
              <a:t>It might not looks like, but in fact VuFind is a legacy system project.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95787" y="3076517"/>
            <a:ext cx="8483600" cy="712524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/>
              <a:t>Not only that, it deals with Big-Data, </a:t>
            </a:r>
            <a:r>
              <a:rPr lang="en-US" b="1" dirty="0" smtClean="0"/>
              <a:t>very</a:t>
            </a:r>
            <a:r>
              <a:rPr lang="en-US" dirty="0" smtClean="0"/>
              <a:t> Big-Data.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91708" y="3777342"/>
            <a:ext cx="8483600" cy="71252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30200" y="3884283"/>
            <a:ext cx="8483600" cy="161760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/>
              <a:t>During my Engineering project, we have noticed handling Big-Data with relational data structures moves between </a:t>
            </a:r>
            <a:r>
              <a:rPr lang="en-US" b="1" dirty="0" smtClean="0"/>
              <a:t>ineffective</a:t>
            </a:r>
            <a:r>
              <a:rPr lang="en-US" dirty="0" smtClean="0"/>
              <a:t> to </a:t>
            </a:r>
            <a:r>
              <a:rPr lang="en-US" b="1" dirty="0" smtClean="0"/>
              <a:t>impossible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00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VuFind Data Model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26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91708" y="3777342"/>
            <a:ext cx="8483600" cy="71252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30200" y="1507683"/>
            <a:ext cx="8483600" cy="1302573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/>
              <a:t>This issue has been raised by me, during current project to the VuFind community, and it turns that indeed this has been changed in the 2.x.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30200" y="3083819"/>
            <a:ext cx="8483600" cy="1302573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i="1" dirty="0" smtClean="0"/>
              <a:t>‘…</a:t>
            </a:r>
            <a:r>
              <a:rPr lang="en-US" i="1" dirty="0" smtClean="0">
                <a:solidFill>
                  <a:srgbClr val="92D050"/>
                </a:solidFill>
              </a:rPr>
              <a:t>it </a:t>
            </a:r>
            <a:r>
              <a:rPr lang="en-US" i="1" dirty="0">
                <a:solidFill>
                  <a:srgbClr val="92D050"/>
                </a:solidFill>
              </a:rPr>
              <a:t>was discovered that it did not scale well – eventually, the write operations began to slow the whole system down, and the analysis was somewhat </a:t>
            </a:r>
            <a:r>
              <a:rPr lang="en-US" i="1" dirty="0" smtClean="0">
                <a:solidFill>
                  <a:srgbClr val="92D050"/>
                </a:solidFill>
              </a:rPr>
              <a:t>limited</a:t>
            </a:r>
            <a:r>
              <a:rPr lang="en-US" i="1" dirty="0" smtClean="0"/>
              <a:t>’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30200" y="4659956"/>
            <a:ext cx="8483600" cy="1302573"/>
          </a:xfrm>
          <a:prstGeom prst="rect">
            <a:avLst/>
          </a:prstGeom>
        </p:spPr>
        <p:txBody>
          <a:bodyPr vert="horz" lIns="91440" tIns="45720" rIns="91440" bIns="45720" rtlCol="1">
            <a:normAutofit fontScale="77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i="1" dirty="0" smtClean="0"/>
              <a:t>‘…</a:t>
            </a:r>
            <a:r>
              <a:rPr lang="en-US" i="1" dirty="0">
                <a:solidFill>
                  <a:srgbClr val="0070C0"/>
                </a:solidFill>
              </a:rPr>
              <a:t>Based on the way the architecture is designed, it would be relatively straightforward to write an additional driver for a different dedicated NoSQL system, and that might work </a:t>
            </a:r>
            <a:r>
              <a:rPr lang="en-US" i="1" dirty="0" smtClean="0">
                <a:solidFill>
                  <a:srgbClr val="0070C0"/>
                </a:solidFill>
              </a:rPr>
              <a:t>better</a:t>
            </a:r>
            <a:r>
              <a:rPr lang="en-US" i="1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9469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References &amp; Bibliography - I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27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91708" y="3777342"/>
            <a:ext cx="8483600" cy="71252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30200" y="1507683"/>
            <a:ext cx="8483600" cy="4585613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rtl="0">
              <a:buAutoNum type="arabicPeriod"/>
            </a:pPr>
            <a:r>
              <a:rPr lang="en-US" sz="2000" dirty="0" smtClean="0"/>
              <a:t>Official site documentation: </a:t>
            </a:r>
            <a:r>
              <a:rPr lang="en-US" sz="2000" dirty="0" smtClean="0">
                <a:hlinkClick r:id="rId3"/>
              </a:rPr>
              <a:t>https://vufind.org/wiki/</a:t>
            </a:r>
            <a:r>
              <a:rPr lang="en-US" sz="2000" dirty="0" smtClean="0"/>
              <a:t>.</a:t>
            </a:r>
          </a:p>
          <a:p>
            <a:pPr marL="0" indent="0" algn="l" rtl="0">
              <a:buNone/>
            </a:pPr>
            <a:endParaRPr lang="en-US" sz="2000" dirty="0" smtClean="0"/>
          </a:p>
          <a:p>
            <a:pPr marL="0" indent="0" algn="l" rtl="0">
              <a:buNone/>
            </a:pPr>
            <a:r>
              <a:rPr lang="en-US" sz="2000" dirty="0" smtClean="0"/>
              <a:t>2. Lots of information within the developers calls, with a very rich archive:</a:t>
            </a:r>
          </a:p>
          <a:p>
            <a:pPr marL="0" indent="0" algn="l" rtl="0">
              <a:buNone/>
            </a:pPr>
            <a:r>
              <a:rPr lang="en-US" sz="2000" dirty="0"/>
              <a:t>	</a:t>
            </a:r>
            <a:r>
              <a:rPr lang="en-US" sz="2000" dirty="0">
                <a:hlinkClick r:id="rId4"/>
              </a:rPr>
              <a:t> https://</a:t>
            </a:r>
            <a:r>
              <a:rPr lang="en-US" sz="2000" dirty="0" smtClean="0">
                <a:hlinkClick r:id="rId4"/>
              </a:rPr>
              <a:t>vufind.org/wiki/developers_call</a:t>
            </a:r>
            <a:r>
              <a:rPr lang="en-US" sz="2000" dirty="0" smtClean="0"/>
              <a:t>.</a:t>
            </a:r>
          </a:p>
          <a:p>
            <a:pPr marL="0" indent="0" algn="l" rtl="0">
              <a:buNone/>
            </a:pPr>
            <a:endParaRPr lang="en-US" sz="2000" dirty="0" smtClean="0"/>
          </a:p>
          <a:p>
            <a:pPr marL="0" indent="0" algn="l" rtl="0">
              <a:buNone/>
            </a:pPr>
            <a:r>
              <a:rPr lang="en-US" sz="2000" dirty="0" smtClean="0"/>
              <a:t>3. Issue &amp; project tracking by Jira:</a:t>
            </a:r>
          </a:p>
          <a:p>
            <a:pPr marL="0" indent="0" algn="l" rtl="0">
              <a:buNone/>
            </a:pPr>
            <a:r>
              <a:rPr lang="en-US" sz="2000" dirty="0" smtClean="0">
                <a:hlinkClick r:id="rId5"/>
              </a:rPr>
              <a:t>0https://vufind.org/</a:t>
            </a:r>
            <a:r>
              <a:rPr lang="en-US" sz="2000" dirty="0" err="1" smtClean="0">
                <a:hlinkClick r:id="rId5"/>
              </a:rPr>
              <a:t>jira</a:t>
            </a:r>
            <a:r>
              <a:rPr lang="en-US" sz="2000" dirty="0" smtClean="0">
                <a:hlinkClick r:id="rId5"/>
              </a:rPr>
              <a:t>/browse/VUFIND/?</a:t>
            </a:r>
            <a:r>
              <a:rPr lang="en-US" sz="2000" dirty="0" err="1" smtClean="0">
                <a:hlinkClick r:id="rId5"/>
              </a:rPr>
              <a:t>selectedTab</a:t>
            </a:r>
            <a:r>
              <a:rPr lang="en-US" sz="2000" dirty="0" smtClean="0">
                <a:hlinkClick r:id="rId5"/>
              </a:rPr>
              <a:t>=</a:t>
            </a:r>
            <a:r>
              <a:rPr lang="en-US" sz="2000" dirty="0" err="1" smtClean="0">
                <a:hlinkClick r:id="rId5"/>
              </a:rPr>
              <a:t>com.atlassian.jira.jira-projects-plugin:issues-panel</a:t>
            </a:r>
            <a:r>
              <a:rPr lang="en-US" sz="2000" dirty="0" smtClean="0"/>
              <a:t>.</a:t>
            </a:r>
          </a:p>
          <a:p>
            <a:pPr marL="0" indent="0" algn="l" rtl="0">
              <a:buNone/>
            </a:pPr>
            <a:endParaRPr lang="en-US" sz="2000" dirty="0" smtClean="0"/>
          </a:p>
          <a:p>
            <a:pPr marL="0" indent="0" algn="l" rtl="0">
              <a:buNone/>
            </a:pPr>
            <a:r>
              <a:rPr lang="en-US" sz="2000" dirty="0" smtClean="0"/>
              <a:t>4. Dr. </a:t>
            </a:r>
            <a:r>
              <a:rPr lang="en-US" sz="2000" dirty="0" err="1" smtClean="0"/>
              <a:t>Exman</a:t>
            </a:r>
            <a:r>
              <a:rPr lang="en-US" sz="2000" dirty="0" smtClean="0"/>
              <a:t> </a:t>
            </a:r>
            <a:r>
              <a:rPr lang="en-US" sz="2000" dirty="0" err="1" smtClean="0"/>
              <a:t>Iaakov</a:t>
            </a:r>
            <a:r>
              <a:rPr lang="en-US" sz="2000" dirty="0"/>
              <a:t>, </a:t>
            </a:r>
            <a:r>
              <a:rPr lang="en-US" sz="2000" dirty="0" smtClean="0"/>
              <a:t>Linear-Software-Models, </a:t>
            </a:r>
          </a:p>
          <a:p>
            <a:pPr marL="0" indent="0" algn="l" rtl="0">
              <a:buNone/>
            </a:pPr>
            <a:r>
              <a:rPr lang="en-US" sz="2000" dirty="0" smtClean="0">
                <a:hlinkClick r:id="rId6"/>
              </a:rPr>
              <a:t>http://www.researchgate.net/profile/Iaakov_Exman/publication/274309089_Linear_Software_Models_-_Extended_Abstract/links/551aa3d80cf26cbb81a31ecd.pdf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 algn="l" rtl="0">
              <a:buNone/>
            </a:pPr>
            <a:r>
              <a:rPr lang="en-US" sz="2000" dirty="0">
                <a:hlinkClick r:id="rId7"/>
              </a:rPr>
              <a:t>http://</a:t>
            </a:r>
            <a:r>
              <a:rPr lang="en-US" sz="2000" dirty="0" smtClean="0">
                <a:hlinkClick r:id="rId7"/>
              </a:rPr>
              <a:t>www.worldscientific.com/doi/abs/10.1142/S0218194014500089.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6406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References &amp; Bibliography - II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28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91708" y="3777342"/>
            <a:ext cx="8483600" cy="71252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30200" y="1507683"/>
            <a:ext cx="8483600" cy="458561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000" dirty="0" smtClean="0"/>
              <a:t>5. The cathedral and the bazaar, by </a:t>
            </a:r>
            <a:r>
              <a:rPr lang="en-US" sz="2000" u="sng" dirty="0">
                <a:hlinkClick r:id="rId3" tooltip="Eric S. Raymond"/>
              </a:rPr>
              <a:t>Eric S. </a:t>
            </a:r>
            <a:r>
              <a:rPr lang="en-US" sz="2000" u="sng" dirty="0" smtClean="0">
                <a:hlinkClick r:id="rId3" tooltip="Eric S. Raymond"/>
              </a:rPr>
              <a:t>Raymond</a:t>
            </a:r>
            <a:r>
              <a:rPr lang="en-US" sz="2000" dirty="0" smtClean="0"/>
              <a:t>.</a:t>
            </a:r>
          </a:p>
          <a:p>
            <a:pPr marL="0" indent="0" algn="l" rtl="0">
              <a:buNone/>
            </a:pPr>
            <a:r>
              <a:rPr lang="en-US" sz="2000" dirty="0" smtClean="0"/>
              <a:t>6. </a:t>
            </a:r>
            <a:r>
              <a:rPr lang="en-US" sz="2000" b="1" dirty="0"/>
              <a:t>The Architecture of Open Source </a:t>
            </a:r>
            <a:r>
              <a:rPr lang="en-US" sz="2000" b="1" dirty="0" smtClean="0"/>
              <a:t>Applications</a:t>
            </a:r>
            <a:r>
              <a:rPr lang="en-US" sz="2000" dirty="0" smtClean="0"/>
              <a:t>, (Volumes 1 &amp; 2). </a:t>
            </a:r>
          </a:p>
          <a:p>
            <a:pPr marL="0" indent="0" algn="l" rtl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r>
              <a:rPr lang="en-US" sz="2000" dirty="0" smtClean="0"/>
              <a:t>Edited by Ami Brown and Greg Wilson.</a:t>
            </a:r>
          </a:p>
          <a:p>
            <a:pPr marL="0" indent="0" algn="l" rtl="0">
              <a:buNone/>
            </a:pPr>
            <a:r>
              <a:rPr lang="en-US" sz="2000" dirty="0" smtClean="0"/>
              <a:t>7. </a:t>
            </a:r>
            <a:r>
              <a:rPr lang="en-US" sz="2000" smtClean="0"/>
              <a:t>This course.</a:t>
            </a:r>
            <a:endParaRPr lang="en-US" sz="2000" dirty="0" smtClean="0"/>
          </a:p>
          <a:p>
            <a:pPr marL="0" indent="0" algn="l" rtl="0">
              <a:buNone/>
            </a:pPr>
            <a:endParaRPr lang="en-US" sz="2000" b="1" dirty="0"/>
          </a:p>
          <a:p>
            <a:pPr marL="0" indent="0" algn="l" rt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6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29</a:t>
            </a:fld>
            <a:endParaRPr lang="he-IL"/>
          </a:p>
        </p:txBody>
      </p:sp>
      <p:sp>
        <p:nvSpPr>
          <p:cNvPr id="23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Questions…?</a:t>
            </a:r>
            <a:endParaRPr lang="en-US" b="1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44824"/>
            <a:ext cx="5904656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3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rtl="0"/>
            <a:r>
              <a:rPr lang="en-US" sz="3200" b="1" dirty="0" smtClean="0"/>
              <a:t>VuFind Introduction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3</a:t>
            </a:fld>
            <a:endParaRPr lang="he-IL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0200" y="1412776"/>
            <a:ext cx="8483600" cy="343088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en-US" dirty="0" smtClean="0"/>
              <a:t>Quote</a:t>
            </a:r>
            <a:r>
              <a:rPr lang="en-US" altLang="en-US" i="1" dirty="0" smtClean="0"/>
              <a:t>:</a:t>
            </a:r>
          </a:p>
          <a:p>
            <a:pPr marL="0" indent="0" algn="l" rtl="0">
              <a:buNone/>
            </a:pPr>
            <a:r>
              <a:rPr lang="en-US" dirty="0">
                <a:latin typeface="Baskerville Old Face" panose="02020602080505020303" pitchFamily="18" charset="0"/>
                <a:cs typeface="Aharoni" panose="02010803020104030203" pitchFamily="2" charset="-79"/>
              </a:rPr>
              <a:t>VuFind is a </a:t>
            </a: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resource </a:t>
            </a:r>
            <a:r>
              <a:rPr lang="en-US" dirty="0">
                <a:latin typeface="Baskerville Old Face" panose="02020602080505020303" pitchFamily="18" charset="0"/>
                <a:cs typeface="Aharoni" panose="02010803020104030203" pitchFamily="2" charset="-79"/>
              </a:rPr>
              <a:t>portal designed and developed for </a:t>
            </a: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libraries. </a:t>
            </a:r>
          </a:p>
          <a:p>
            <a:pPr marL="0" indent="0" algn="l" rtl="0">
              <a:buNone/>
            </a:pP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The </a:t>
            </a:r>
            <a:r>
              <a:rPr lang="en-US" dirty="0">
                <a:latin typeface="Baskerville Old Face" panose="02020602080505020303" pitchFamily="18" charset="0"/>
                <a:cs typeface="Aharoni" panose="02010803020104030203" pitchFamily="2" charset="-79"/>
              </a:rPr>
              <a:t>goal of VuFind is to enable your users to search and browse through all of your library's </a:t>
            </a: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resources. </a:t>
            </a:r>
            <a:endParaRPr lang="en-US" altLang="en-US" i="1" dirty="0" smtClean="0">
              <a:latin typeface="Baskerville Old Face" panose="02020602080505020303" pitchFamily="18" charset="0"/>
              <a:cs typeface="Aharoni" panose="02010803020104030203" pitchFamily="2" charset="-79"/>
            </a:endParaRPr>
          </a:p>
          <a:p>
            <a:pPr marL="0" indent="0" algn="l" rtl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17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/>
              <a:t>VuFind </a:t>
            </a:r>
            <a:r>
              <a:rPr lang="en-US" sz="3200" b="1" dirty="0" smtClean="0"/>
              <a:t>Introduction - II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4</a:t>
            </a:fld>
            <a:endParaRPr lang="he-IL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3430885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This, to include:</a:t>
            </a:r>
          </a:p>
          <a:p>
            <a:pPr lvl="1" algn="l" rtl="0"/>
            <a:r>
              <a:rPr lang="en-US" dirty="0"/>
              <a:t>Catalog Records</a:t>
            </a:r>
          </a:p>
          <a:p>
            <a:pPr lvl="1" algn="l" rtl="0"/>
            <a:r>
              <a:rPr lang="en-US" dirty="0"/>
              <a:t>Locally Cached Journals</a:t>
            </a:r>
          </a:p>
          <a:p>
            <a:pPr lvl="1" algn="l" rtl="0"/>
            <a:r>
              <a:rPr lang="en-US" dirty="0"/>
              <a:t>Digital Library Items</a:t>
            </a:r>
          </a:p>
          <a:p>
            <a:pPr lvl="1" algn="l" rtl="0"/>
            <a:r>
              <a:rPr lang="en-US" dirty="0"/>
              <a:t>Institutional Repository</a:t>
            </a:r>
          </a:p>
          <a:p>
            <a:pPr lvl="1" algn="l" rtl="0"/>
            <a:r>
              <a:rPr lang="en-US" dirty="0"/>
              <a:t>Institutional Bibliography</a:t>
            </a:r>
          </a:p>
          <a:p>
            <a:pPr lvl="1" algn="l" rtl="0"/>
            <a:r>
              <a:rPr lang="en-US" dirty="0"/>
              <a:t>Other Library Collections and Resources</a:t>
            </a:r>
          </a:p>
          <a:p>
            <a:pPr marL="0" indent="0" algn="l" rtl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872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/>
              <a:t>VuFind </a:t>
            </a:r>
            <a:r>
              <a:rPr lang="en-US" sz="3200" b="1" dirty="0" smtClean="0"/>
              <a:t>Introduction - III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4727029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Now, let us please notice what they say, on their </a:t>
            </a:r>
            <a:r>
              <a:rPr lang="en-US" b="1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code</a:t>
            </a: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:</a:t>
            </a:r>
          </a:p>
          <a:p>
            <a:pPr marL="0" indent="0" algn="l" rtl="0">
              <a:buNone/>
            </a:pPr>
            <a:endParaRPr lang="en-US" dirty="0" smtClean="0">
              <a:latin typeface="Baskerville Old Face" panose="02020602080505020303" pitchFamily="18" charset="0"/>
              <a:cs typeface="Aharoni" panose="02010803020104030203" pitchFamily="2" charset="-79"/>
            </a:endParaRPr>
          </a:p>
          <a:p>
            <a:pPr marL="0" indent="0" algn="just" rtl="0">
              <a:buNone/>
            </a:pP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	1. S</a:t>
            </a:r>
            <a:r>
              <a:rPr lang="en-US" dirty="0" smtClean="0"/>
              <a:t>ince </a:t>
            </a:r>
            <a:r>
              <a:rPr lang="en-US" dirty="0"/>
              <a:t>it's open source, you can modify 	   	     </a:t>
            </a:r>
            <a:r>
              <a:rPr lang="en-US" dirty="0" smtClean="0"/>
              <a:t>	     the </a:t>
            </a:r>
            <a:r>
              <a:rPr lang="en-US" dirty="0"/>
              <a:t>modules to best fit your need or you can 	     add new modules to extend your resource 	  	     offerings.</a:t>
            </a:r>
            <a:r>
              <a:rPr lang="en-US" dirty="0">
                <a:latin typeface="Baskerville Old Face" panose="02020602080505020303" pitchFamily="18" charset="0"/>
                <a:cs typeface="Aharoni" panose="02010803020104030203" pitchFamily="2" charset="-79"/>
              </a:rPr>
              <a:t> </a:t>
            </a:r>
            <a:endParaRPr lang="en-US" dirty="0"/>
          </a:p>
          <a:p>
            <a:pPr marL="0" indent="0" algn="just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	2. </a:t>
            </a:r>
            <a:r>
              <a:rPr lang="en-US" b="1" u="dbl" dirty="0"/>
              <a:t>VuFind is completely modular</a:t>
            </a:r>
            <a:r>
              <a:rPr lang="en-US" b="1" dirty="0"/>
              <a:t> </a:t>
            </a:r>
            <a:r>
              <a:rPr lang="en-US" dirty="0"/>
              <a:t>so you can 	  	     implement just the basic system, or all of the 	     components. </a:t>
            </a:r>
          </a:p>
          <a:p>
            <a:pPr marL="0" indent="0" algn="l" rtl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6408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/>
              <a:t>VuFind </a:t>
            </a:r>
            <a:r>
              <a:rPr lang="en-US" sz="3200" b="1" dirty="0" smtClean="0"/>
              <a:t>Introduction – GUI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6</a:t>
            </a:fld>
            <a:endParaRPr lang="he-IL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112662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So, after all these explanations, how does it look like?</a:t>
            </a:r>
            <a:endParaRPr lang="en-US" b="1" dirty="0" smtClean="0"/>
          </a:p>
        </p:txBody>
      </p:sp>
      <p:pic>
        <p:nvPicPr>
          <p:cNvPr id="6" name="graphics1"/>
          <p:cNvPicPr/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82372" y="2420888"/>
            <a:ext cx="8496943" cy="3935462"/>
          </a:xfrm>
          <a:prstGeom prst="rect">
            <a:avLst/>
          </a:prstGeom>
          <a:solidFill>
            <a:srgbClr val="FFFFFF"/>
          </a:solidFill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49438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Outline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177470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As the first step of this presentation, we shall go through the main stream design characteristics, as we well-learnt during this course.</a:t>
            </a:r>
            <a:endParaRPr lang="en-US" b="1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3212977"/>
            <a:ext cx="8483600" cy="129614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Afterwards, we might have a turning point, and there might be a twist with the lecture’s topic.</a:t>
            </a:r>
            <a:endParaRPr lang="en-US" b="1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30200" y="4757311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Now, it seems that we are ready to begin, let’s get started with a high level architecture diagram: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4971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rtl="0"/>
            <a:r>
              <a:rPr lang="en-US" sz="3200" b="1" dirty="0" smtClean="0"/>
              <a:t>VuFind – General Architecture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8</a:t>
            </a:fld>
            <a:endParaRPr lang="he-IL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48464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25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rtl="0"/>
            <a:r>
              <a:rPr lang="en-US" sz="3200" b="1" dirty="0" smtClean="0"/>
              <a:t>VuFind – Component Diagram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9</a:t>
            </a:fld>
            <a:endParaRPr lang="he-I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1292083"/>
            <a:ext cx="8712969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8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10270</TotalTime>
  <Words>1136</Words>
  <Application>Microsoft Office PowerPoint</Application>
  <PresentationFormat>On-screen Show (4:3)</PresentationFormat>
  <Paragraphs>184</Paragraphs>
  <Slides>29</Slides>
  <Notes>29</Notes>
  <HiddenSlides>28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Aharoni</vt:lpstr>
      <vt:lpstr>Arial</vt:lpstr>
      <vt:lpstr>Baskerville Old Face</vt:lpstr>
      <vt:lpstr>Calibri</vt:lpstr>
      <vt:lpstr>David</vt:lpstr>
      <vt:lpstr>Times New Roman</vt:lpstr>
      <vt:lpstr>7_עיצוב מותאם אישית</vt:lpstr>
      <vt:lpstr>5_עיצוב מותאם אישית</vt:lpstr>
      <vt:lpstr>6_עיצוב מותאם אישית</vt:lpstr>
      <vt:lpstr>2_עיצוב מותאם אישית</vt:lpstr>
      <vt:lpstr>3_עיצוב מותאם אישית</vt:lpstr>
      <vt:lpstr>1_עיצוב מותאם אישית</vt:lpstr>
      <vt:lpstr>עיצוב מותאם אישית</vt:lpstr>
      <vt:lpstr>8_עיצוב מותאם אישית</vt:lpstr>
      <vt:lpstr>Software Modelling </vt:lpstr>
      <vt:lpstr>Introducing: VuFind</vt:lpstr>
      <vt:lpstr>VuFind Introduction</vt:lpstr>
      <vt:lpstr>VuFind Introduction - II</vt:lpstr>
      <vt:lpstr>VuFind Introduction - III</vt:lpstr>
      <vt:lpstr>VuFind Introduction – GUI</vt:lpstr>
      <vt:lpstr>Outline</vt:lpstr>
      <vt:lpstr>VuFind – General Architecture</vt:lpstr>
      <vt:lpstr>VuFind – Component Diagram</vt:lpstr>
      <vt:lpstr>VuFind – Search – Basic Sequence Diagram</vt:lpstr>
      <vt:lpstr>VuFind – Search - Sequence Diagram</vt:lpstr>
      <vt:lpstr>VuFind – SOLR Sequence Diagram</vt:lpstr>
      <vt:lpstr>VuFind – Additional Diagrams</vt:lpstr>
      <vt:lpstr>Vufind – Components List</vt:lpstr>
      <vt:lpstr>VuFind – Code Structure</vt:lpstr>
      <vt:lpstr>VuFind - Bugs Statistics</vt:lpstr>
      <vt:lpstr>Basic Modularity Matrix calculation for VuFind</vt:lpstr>
      <vt:lpstr>The Cathedral and the Bazaar</vt:lpstr>
      <vt:lpstr>Design in Open-Source Applications</vt:lpstr>
      <vt:lpstr>Cathedral</vt:lpstr>
      <vt:lpstr>Bazaar</vt:lpstr>
      <vt:lpstr>Best Practice – Is there such thing?</vt:lpstr>
      <vt:lpstr>How can VuFind be Improved?</vt:lpstr>
      <vt:lpstr>How to choose my open-source project level of design?</vt:lpstr>
      <vt:lpstr>Any suggestions for improving VuFind</vt:lpstr>
      <vt:lpstr>VuFind Data Model</vt:lpstr>
      <vt:lpstr>References &amp; Bibliography - I</vt:lpstr>
      <vt:lpstr>References &amp; Bibliography - II</vt:lpstr>
      <vt:lpstr>Questions…?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- Data Communication</dc:title>
  <dc:creator>Assaf Weinrib</dc:creator>
  <cp:lastModifiedBy>Assaf Weinrib</cp:lastModifiedBy>
  <cp:revision>403</cp:revision>
  <dcterms:created xsi:type="dcterms:W3CDTF">2012-09-26T20:43:14Z</dcterms:created>
  <dcterms:modified xsi:type="dcterms:W3CDTF">2015-06-11T10:11:09Z</dcterms:modified>
</cp:coreProperties>
</file>