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3" r:id="rId6"/>
    <p:sldId id="275" r:id="rId7"/>
    <p:sldId id="259" r:id="rId8"/>
    <p:sldId id="260" r:id="rId9"/>
    <p:sldId id="282" r:id="rId10"/>
    <p:sldId id="276" r:id="rId11"/>
    <p:sldId id="279" r:id="rId12"/>
    <p:sldId id="261" r:id="rId13"/>
    <p:sldId id="262" r:id="rId14"/>
    <p:sldId id="265" r:id="rId15"/>
    <p:sldId id="263" r:id="rId16"/>
    <p:sldId id="267" r:id="rId17"/>
    <p:sldId id="268" r:id="rId18"/>
    <p:sldId id="269" r:id="rId19"/>
    <p:sldId id="270" r:id="rId20"/>
    <p:sldId id="271" r:id="rId21"/>
    <p:sldId id="272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44"/>
  </p:normalViewPr>
  <p:slideViewPr>
    <p:cSldViewPr snapToGrid="0" snapToObjects="1">
      <p:cViewPr>
        <p:scale>
          <a:sx n="77" d="100"/>
          <a:sy n="77" d="100"/>
        </p:scale>
        <p:origin x="7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4:18:35.9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141 7 24575,'60'0'0,"-23"0"0,2 0 0,-26 0 0,3 0 0,-3 0 0,4 0 0,-5 0 0,4 0 0,-2-3 0,6 2 0,-7-1 0,7 2 0,-3 0 0,4 0 0,0 0 0,-4 0 0,2 0 0,-5 0 0,2 0 0,-3 0 0,-4 0 0,0 0 0,-1 0 0,1 0 0,2 0 0,-2 0 0,2 0 0,-2 0 0,4 0 0,-1 0 0,1 0 0,3 0 0,-3 0 0,4 0 0,-5 0 0,1 0 0,-4 0 0,3 0 0,-2 0 0,2 0 0,1 0 0,-1 0 0,1 0 0,0 0 0,-1 0 0,1 0 0,-1 0 0,-2 0 0,2 0 0,-3 0 0,1 0 0,2 0 0,-6 0 0,5 0 0,-2 0 0,0 0 0,2 0 0,-2 0 0,0 0 0,1 0 0,-1 0 0,0 0 0,2 0 0,-2 5 0,0-2 0,-1 6 0,-2-4 0,-1 4 0,-2-1 0,0 1 0,-3 3 0,0 10 0,-4 6 0,-1 18 0,-6-4 0,1 4 0,-5-5 0,5 5 0,-6 7 0,2 1 0,0-1 0,2-7 0,3-5 0,5-5 0,-3-2 0,6-4 0,-6 1 0,6-5 0,-2 3 0,3-8 0,0 8 0,0-7 0,-3 3 0,2-4 0,-2-1 0,3 1 0,0-4 0,0 3 0,0-6 0,0 2 0,0-4 0,0 1 0,0-4 0,0 3 0,0-2 0,0 2 0,0 1 0,0-3 0,0 1 0,0-1 0,0 3 0,0-1 0,0 1 0,0-1 0,0 1 0,0 3 0,-3-2 0,2 2 0,-1-4 0,-1 1 0,2 0 0,-2-1 0,0 1 0,3-1 0,-3 1 0,3-3 0,-3 1 0,2-4 0,-2 4 0,3-2 0,0 0 0,0 2 0,0 0 0,0 2 0,0 2 0,0-5 0,0 2 0,0-6 0,0 6 0,0-3 0,0 0 0,0 2 0,0-2 0,0 0 0,-2 2 0,1-2 0,-1 3 0,2 1 0,0-4 0,0 3 0,0-6 0,0 6 0,0-3 0,0-1 0,0 3 0,0-2 0,0 0 0,0 2 0,0-2 0,0-1 0,0 3 0,0-2 0,0 0 0,-3 2 0,0-5 0,-3 5 0,0-2 0,1-3 0,-4 1 0,0-6 0,0 2 0,-2-3 0,4 0 0,-5 0 0,3 0 0,-1 0 0,-2 0 0,6 0 0,-6 0 0,3 0 0,0-3 0,1-5 0,5 1 0,0-4 0,1 2 0,1 3 0,-5-5 0,3-2 0,-1 0 0,2-2 0,-2-2 0,1 0 0,-1-3 0,-3-1 0,7 0 0,-3-4 0,-1 3 0,4-7 0,-3 7 0,-1-3 0,4 0 0,-7 3 0,7-3 0,-3 5 0,-1-5 0,3 6 0,-5-5 0,5 7 0,-5-4 0,5 4 0,-5-3 0,5 3 0,-5 0 0,6-7 0,-3 6 0,0-7 0,2 4 0,-2 0 0,3 0 0,0-4 0,0 7 0,-3-6 0,2 7 0,-2-4 0,3 0 0,0 0 0,0 4 0,0-3 0,0 3 0,0-4 0,0 4 0,0-3 0,0 7 0,0-4 0,0 1 0,0 2 0,0-2 0,0 4 0,0-1 0,0 0 0,0 0 0,-3 1 0,2-1 0,-2 0 0,0 1 0,3-1 0,-3 0 0,0 1 0,2-1 0,-4 3 0,4 2 0,-4-1 0,2 0 0,0 0 0,-2 1 0,-1 2 0,-3 3 0,-3 0 0,3 3 0,-2-2 0,5-1 0,-5-1 0,2 2 0,0 2 0,-2 0 0,2 0 0,0 0 0,-5 0 0,7 0 0,-4 0 0,2 0 0,2 0 0,-4 0 0,2 0 0,0 0 0,-2 0 0,2 0 0,2 7 0,0 0 0,6 5 0,-1-1 0,2-2 0,-3 4 0,2 0 0,-2 3 0,3 1 0,0 0 0,0 3 0,0-7 0,0 7 0,0-6 0,0 2 0,0-4 0,0-2 0,0 2 0,0-3 0,0 4 0,0 0 0,0-1 0,0 1 0,0-1 0,0 1 0,0 0 0,0-1 0,0 1 0,0-4 0,0 3 0,3-5 0,-3 4 0,6 1 0,-6 2 0,3-2 0,-3 0 0,3-3 0,-2 4 0,1-1 0,-2 5 0,0-4 0,0 7 0,3-7 0,-2 4 0,2-1 0,0-3 0,-3 3 0,3-3 0,0 3 0,1-2 0,-1 2 0,3-4 0,-2 1 0,2 0 0,0 3 0,-2-3 0,2 4 0,-3-5 0,1-2 0,1 2 0,-4-6 0,2 5 0,-1-2 0,-1 0 0,2 5 0,-3-4 0,0 9 0,0-6 0,0 3 0,0 1 0,0-4 0,0 3 0,0-3 0,0-4 0,0 0 0,0-1 0,0 1 0,0 3 0,0 0 0,0-3 0,0 2 0,0-4 0,-3 5 0,-1-3 0,1 0 0,-2-1 0,2 1 0,-6-3 0,3 2 0,-2-2 0,2 0 0,-3 2 0,3-2 0,-2 2 0,2-2 0,-3-3 0,1 0 0,-1-3 0,-2 0 0,2 0 0,0 0 0,-2 0 0,2 0 0,0 0 0,3-11 0,3 4 0,3-7 0,0 5 0,0 1 0,0-1 0,0-3 0,0 3 0,0-2 0,0 2 0,0 0 0,0-2 0,0 4 0,0-4 0,0-5 0,0 2 0,0-9 0,0 6 0,0-4 0,0 4 0,0-3 0,0 6 0,0-5 0,0 5 0,0-2 0,0-1 0,0 4 0,0-7 0,0 3 0,0 0 0,0-3 0,0 2 0,0 1 0,0 1 0,0 0 0,0 2 0,0-2 0,0 6 0,0-2 0,0 3 0,0-1 0,0-2 0,0 6 0,0-6 0,0 3 0,0 0 0,0-2 0,0 2 0,-2 0 0,1-3 0,-1 2 0,2-3 0,0-3 0,0 3 0,0-4 0,-4 1 0,4 2 0,-3-2 0,3 3 0,0 1 0,0-1 0,0 0 0,0 4 0,0-3 0,0 2 0,0-2 0,0-1 0,0 0 0,0 0 0,0 1 0,0 2 0,0-2 0,0 3 0,0-1 0,0-2 0,0 6 0,0-6 0,0 0 0,0 2 0,0-1 0,0 3 0,0-1 0,0-3 0,0 0 0,0 3 0,0-3 0,0 2 0,0 1 0,0-3 0,0 5 0,0-4 0,0 2 0,0 0 0,0-2 0,2 5 0,9-6 0,0 8 0,7-7 0,-6 7 0,1-6 0,3 4 0,-2-1 0,2 1 0,-3-1 0,-1 4 0,4-3 0,-2 2 0,2-2 0,-3 2 0,-1-2 0,-2 3 0,2-3 0,-3 2 0,4-1 0,-4 1 0,3 1 0,-5-2 0,7 4 0,-7-1 0,4 2 0,-2 0 0,-1 0 0,4 0 0,-3 0 0,1 2 0,-1 1 0,-2 3 0,-2 5 0,-31-3 0,2 0 0,-24-5 0,12-3 0,-9 0 0,2 0 0,-4 0 0,1 0 0,10 0 0,1 0 0,9 0 0,5 0 0,4 0 0,5 0 0,2 0 0,-2 0 0,6 0 0,-6 0 0,3 0 0,0 0 0,-2 0 0,2 0 0,3 8 0,-2-1 0,7 4 0,-1 1 0,2 1 0,0 4 0,0 8 0,0 1 0,0 4 0,0 5 0,0 1 0,0 0 0,0 3 0,0-8 0,0 4 0,0-5 0,0 0 0,0-4 0,0 3 0,0-7 0,0 3 0,0 0 0,0-3 0,0 3 0,0-5 0,0 1 0,0 4 0,0 1 0,0 0 0,0 8 0,0-7 0,0 17 0,-3-15 0,2 15 0,-6-13 0,3 10 0,-5 0 0,5-5 0,-3 3 0,6-7 0,-6 3 0,6-5 0,-6 0 0,6 0 0,-5 0 0,5-4 0,-6-5 0,7-5 0,-3-3 0,3-3 0,0-2 0,-3 1 0,3-1 0,-3 4 0,1-3 0,-2 2 0,1-5 0,-3 6 0,5-5 0,-4 1 0,4 3 0,-1-36 0,2 23 0,2-28 0,2 28 0,1 2 0,9 0 0,-6 0 0,9 0 0,-8 0 0,4 0 0,-1 0 0,1 0 0,-3 0 0,-2 0 0,0 0 0,1 0 0,3 0 0,0 0 0,-3 0 0,2 0 0,-4 0 0,5 0 0,-3 0 0,0 0 0,2 0 0,-2-3 0,3-1 0,9-3 0,-3 4 0,11-4 0,-7 3 0,3 0 0,-8-2 0,-1 5 0,-3-2 0,-4 3 0,0 0 0,-1-2 0,1-2 0,0 1 0,5 1 0,-4 2 0,8 0 0,0 0 0,2 0 0,1 0 0,4 0 0,-7 0 0,2 0 0,-7 0 0,-3 0 0,-2 0 0,0 0 0,-1-8 0,-1 1 0,-4-5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CE4B-2270-1E4D-BC2D-71A27975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98429-CCDE-C54F-82C8-4660144D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F597-3F8A-5A4A-BA4E-C57FE1AD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7165-AFA4-CE44-853D-0ECFD7B0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CDA9-755D-4746-ADF1-DD40878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836D-AA75-2B4F-A76F-51B06C2E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6B6E3-5A3D-0743-9026-C115853B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83FF-6349-BA4F-892D-7F7FEE00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1E51-5742-4D4D-B1B3-F18B8E13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6605-58E9-4348-A5BF-D92B2D8F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A8C57-3DD9-BD42-9DD8-1B0E23523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CEE2-69DF-4D42-BBD6-99B556AC7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47F3-2D5B-3B4F-B885-03FAD2FA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D1FF-CD07-E548-BE4B-C073BD1A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52DC-2784-C14C-95D6-B75226C6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98B8-D363-8A4C-BACC-45DD7C1C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CA35-4528-BA4E-ACB3-02904EC4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2D0B-9714-B94D-8A61-3B5CA150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BD0F-9A5C-DD43-A176-6E653DD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CF00-D0EB-C94A-9CB3-74AEE1C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13ED-BE4D-BE4F-95F6-03F5BA7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C2A0-7E36-4045-9687-2DAF6863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26EE-2BBA-A34C-B09A-47C1D71A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2007-CC3D-674C-AD98-F3774359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CF28-3859-044B-862C-F2AC458E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ED7-470F-DD4E-A9AD-8C7A1757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C70E-4D8C-E946-B554-50ECB765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FF363-A7B2-E64E-81A0-5173DEB1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9F68-CC64-D049-B201-200AA01E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A347-AFD2-934A-ACCA-221D4E6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1B52-CBA9-9E45-999F-CB7A844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B04-C26A-BA40-807C-D96E3762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AB4D-9A18-6240-9689-3CD202A9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901A-B63C-274F-83A5-F5EBD85D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6087-C95F-7746-9320-09172622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37744-6D3D-3F41-9520-9B4109198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49AE1-76BD-E941-989C-53E9C9E4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E7DE1-D554-4840-BD4D-57BA2FD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016AB-9513-4548-94F3-A3D1587A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ED0-7376-7E4A-BB49-E7A642AF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A3E05-36CA-554D-8116-59028CEA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8C1FA-4B55-A140-ABB9-F0EE93BD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C78FF-A91E-DC49-BEEC-BCC87D8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F7DE7-297D-FB47-874C-873DC991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5000-A344-0349-A6C5-7BDBC014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CCCC-D66E-6E43-AB26-0BA6A5C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BC34-6996-784E-8194-D1B1439E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297A-5F9A-1D4F-8B8A-0CCB3232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97C1-40C4-2B46-8273-A1D3E129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91267-70CF-074A-9ABC-86FB169E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95A5-68A8-E94B-A2FD-5A9DCB5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DF89-6C63-DE4A-B4E0-73EA06DF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0A19-3E2D-3049-9701-DC4947C0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6960E-C309-C44D-B2F8-A7E83D1A0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A6841-CA30-4B40-9F5E-3139CF13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3658-D91E-A244-90A9-876B52A8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F19C-5CF4-1046-BDB0-F4E7E717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72B3-BDC4-5540-8B3B-0B6EAF57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1D015-1AC1-A342-B581-1A059C7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F6AF4-4363-9946-8079-8AD6A9FA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6BCE-E2AF-3648-B734-64430999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9038-9F2D-444E-B89C-0D4059133BD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8D90-0B0B-A243-A6DB-81ADA168C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89EE-862F-1C42-96E7-3F9E6A47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20E4-475F-764A-B836-B3C8ED96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D9D8-3F14-D948-AC79-158B5F99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Understanding LSTM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BCA35-AECD-4947-8DCA-E01A3877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Anuar</a:t>
            </a:r>
            <a:r>
              <a:rPr lang="en-US" dirty="0"/>
              <a:t> </a:t>
            </a:r>
            <a:r>
              <a:rPr lang="en-US" dirty="0" err="1"/>
              <a:t>Assamidanov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629-D5C3-F247-8BE1-F16B582B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CCFFE-5244-1A47-A425-920DFA58E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9" y="1645974"/>
            <a:ext cx="7672386" cy="4760878"/>
          </a:xfrm>
        </p:spPr>
      </p:pic>
    </p:spTree>
    <p:extLst>
      <p:ext uri="{BB962C8B-B14F-4D97-AF65-F5344CB8AC3E}">
        <p14:creationId xmlns:p14="http://schemas.microsoft.com/office/powerpoint/2010/main" val="30874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D9D8-3F14-D948-AC79-158B5F99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Good news is LSTMs don’t have this 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084DF0-5797-9F4E-B1AB-4DBE7EACB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7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0D01-9F43-094D-8AD3-B140E13B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repeating module in a standard RNN contains a single layer.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A56EE1-CBDA-F042-A643-BE95ECD4A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27628"/>
            <a:ext cx="10905066" cy="40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F3D43-533E-6840-A0D9-B12099F4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repeating module in an LSTM contains four interacting layers.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A0C961-7FE2-1445-A7EB-A8F1DD805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6604"/>
            <a:ext cx="8900583" cy="3337716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C7872BC-131C-4941-A900-AFD8850D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85" y="5043820"/>
            <a:ext cx="8557683" cy="15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F3D43-533E-6840-A0D9-B12099F4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Core Idea Behind LSTMs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33880A-0395-364E-8BD2-116950C3C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1" r="26998"/>
          <a:stretch/>
        </p:blipFill>
        <p:spPr>
          <a:xfrm>
            <a:off x="1616074" y="2139949"/>
            <a:ext cx="5599113" cy="3545013"/>
          </a:xfrm>
          <a:prstGeom prst="rect">
            <a:avLst/>
          </a:prstGeom>
        </p:spPr>
      </p:pic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02E6A6-163C-1A44-B368-1A1D2C2A0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86850" y="2977356"/>
            <a:ext cx="1489075" cy="1824641"/>
          </a:xfrm>
        </p:spPr>
      </p:pic>
    </p:spTree>
    <p:extLst>
      <p:ext uri="{BB962C8B-B14F-4D97-AF65-F5344CB8AC3E}">
        <p14:creationId xmlns:p14="http://schemas.microsoft.com/office/powerpoint/2010/main" val="147390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Forget Gate Layer</a:t>
            </a:r>
          </a:p>
        </p:txBody>
      </p:sp>
      <p:pic>
        <p:nvPicPr>
          <p:cNvPr id="16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B82A1A5D-2475-E149-BCBE-721803D26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55"/>
          <a:stretch/>
        </p:blipFill>
        <p:spPr>
          <a:xfrm>
            <a:off x="763871" y="2111433"/>
            <a:ext cx="5265627" cy="3206170"/>
          </a:xfrm>
          <a:prstGeom prst="rect">
            <a:avLst/>
          </a:prstGeom>
        </p:spPr>
      </p:pic>
      <p:pic>
        <p:nvPicPr>
          <p:cNvPr id="20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D72940D5-C078-604B-B8D5-8DA6295EC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5"/>
          <a:stretch/>
        </p:blipFill>
        <p:spPr>
          <a:xfrm>
            <a:off x="6062749" y="2111433"/>
            <a:ext cx="4847713" cy="29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Gate Layer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7FF30AD2-705D-1B43-8934-B07D3329B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290"/>
          <a:stretch/>
        </p:blipFill>
        <p:spPr>
          <a:xfrm>
            <a:off x="428121" y="2028305"/>
            <a:ext cx="5540417" cy="3375819"/>
          </a:xfrm>
        </p:spPr>
      </p:pic>
      <p:pic>
        <p:nvPicPr>
          <p:cNvPr id="8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DD31DDB-2B8E-134C-B79C-E160D1912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82"/>
          <a:stretch/>
        </p:blipFill>
        <p:spPr>
          <a:xfrm>
            <a:off x="6096000" y="2028305"/>
            <a:ext cx="5410200" cy="33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Cell State</a:t>
            </a:r>
          </a:p>
        </p:txBody>
      </p:sp>
      <p:pic>
        <p:nvPicPr>
          <p:cNvPr id="7" name="Content Placeholder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51057EA-7DC7-6A4F-97EA-28E835AB1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5" t="3035" r="50000" b="-3035"/>
          <a:stretch/>
        </p:blipFill>
        <p:spPr>
          <a:xfrm>
            <a:off x="466796" y="1899465"/>
            <a:ext cx="5501742" cy="3363869"/>
          </a:xfrm>
        </p:spPr>
      </p:pic>
      <p:pic>
        <p:nvPicPr>
          <p:cNvPr id="8" name="Content Placeholder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70C8602-FB31-C44C-A32D-03F645550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35"/>
          <a:stretch/>
        </p:blipFill>
        <p:spPr>
          <a:xfrm>
            <a:off x="5816138" y="1899464"/>
            <a:ext cx="5537662" cy="33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Gate Layer</a:t>
            </a:r>
          </a:p>
        </p:txBody>
      </p:sp>
      <p:pic>
        <p:nvPicPr>
          <p:cNvPr id="6" name="Content Placeholder 5" descr="A picture containing text, clock, device, gauge&#10;&#10;Description automatically generated">
            <a:extLst>
              <a:ext uri="{FF2B5EF4-FFF2-40B4-BE49-F238E27FC236}">
                <a16:creationId xmlns:a16="http://schemas.microsoft.com/office/drawing/2014/main" id="{C3169DD2-693B-BA4F-B1B2-33047D57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>
            <a:off x="201579" y="1690688"/>
            <a:ext cx="5894421" cy="3642519"/>
          </a:xfrm>
        </p:spPr>
      </p:pic>
      <p:pic>
        <p:nvPicPr>
          <p:cNvPr id="8" name="Content Placeholder 5" descr="A picture containing text, clock, device, gauge&#10;&#10;Description automatically generated">
            <a:extLst>
              <a:ext uri="{FF2B5EF4-FFF2-40B4-BE49-F238E27FC236}">
                <a16:creationId xmlns:a16="http://schemas.microsoft.com/office/drawing/2014/main" id="{1F563E00-D3BE-4349-9872-61A64E7A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6"/>
          <a:stretch/>
        </p:blipFill>
        <p:spPr>
          <a:xfrm>
            <a:off x="6132022" y="1690688"/>
            <a:ext cx="5858399" cy="36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Variants on Long Short Term Memory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F8CF54A-4854-BE41-BFBC-7500CA3A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32" y="2200275"/>
            <a:ext cx="10404184" cy="3214687"/>
          </a:xfrm>
        </p:spPr>
      </p:pic>
    </p:spTree>
    <p:extLst>
      <p:ext uri="{BB962C8B-B14F-4D97-AF65-F5344CB8AC3E}">
        <p14:creationId xmlns:p14="http://schemas.microsoft.com/office/powerpoint/2010/main" val="35720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3B06-D0C6-9549-8737-507AE29E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6248-D447-A043-90BA-265BE1CE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Neural Networks</a:t>
            </a:r>
          </a:p>
          <a:p>
            <a:r>
              <a:rPr lang="en-US" dirty="0"/>
              <a:t>Recurrent Neural Network</a:t>
            </a:r>
          </a:p>
          <a:p>
            <a:r>
              <a:rPr lang="en-US" dirty="0"/>
              <a:t>The Problem of Long-Term Dependencies</a:t>
            </a:r>
          </a:p>
          <a:p>
            <a:r>
              <a:rPr lang="en-US" dirty="0"/>
              <a:t>The Core Idea Behind LSTMs</a:t>
            </a:r>
          </a:p>
          <a:p>
            <a:r>
              <a:rPr lang="en-US" dirty="0"/>
              <a:t>Step-by-Step LSTM Walk Through</a:t>
            </a:r>
          </a:p>
          <a:p>
            <a:r>
              <a:rPr lang="en-US" dirty="0"/>
              <a:t>Variants on Long Short Term Memory</a:t>
            </a:r>
          </a:p>
          <a:p>
            <a:r>
              <a:rPr lang="en-US" dirty="0"/>
              <a:t>Demo with TensorFlow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4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Variants on Long Short Term Memory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722013-919B-1B4A-AE2C-F62EBD08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424" y="1793081"/>
            <a:ext cx="10589151" cy="3271838"/>
          </a:xfrm>
        </p:spPr>
      </p:pic>
    </p:spTree>
    <p:extLst>
      <p:ext uri="{BB962C8B-B14F-4D97-AF65-F5344CB8AC3E}">
        <p14:creationId xmlns:p14="http://schemas.microsoft.com/office/powerpoint/2010/main" val="414149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497-25FE-C441-B652-E0558BE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Variants on Long Short Term Memory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4C40E2-B7FC-BF40-8735-90178A6BA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8838"/>
            <a:ext cx="10866592" cy="3357562"/>
          </a:xfrm>
        </p:spPr>
      </p:pic>
    </p:spTree>
    <p:extLst>
      <p:ext uri="{BB962C8B-B14F-4D97-AF65-F5344CB8AC3E}">
        <p14:creationId xmlns:p14="http://schemas.microsoft.com/office/powerpoint/2010/main" val="187459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D9D8-3F14-D948-AC79-158B5F99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1122363"/>
            <a:ext cx="9421091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Demo of LSTM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084DF0-5797-9F4E-B1AB-4DBE7EACB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4B56-1C6E-5E4C-BFD1-966EF454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Neural Networks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E3F995-30D0-D043-A88A-DE2D9D8D361F}"/>
                  </a:ext>
                </a:extLst>
              </p14:cNvPr>
              <p14:cNvContentPartPr/>
              <p14:nvPr/>
            </p14:nvContentPartPr>
            <p14:xfrm>
              <a:off x="3808928" y="4614229"/>
              <a:ext cx="389880" cy="64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E3F995-30D0-D043-A88A-DE2D9D8D36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6288" y="4551589"/>
                <a:ext cx="515520" cy="774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Content Placeholder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87AA123-F7AD-904D-A9D9-CF2EE91B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27563" y="1687948"/>
            <a:ext cx="7564581" cy="46437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1C9-ED1E-A24B-BF5D-8D1919B2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E7D022-F23F-C84A-86A8-0DB25D8F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33" t="26670" r="18123" b="26048"/>
          <a:stretch/>
        </p:blipFill>
        <p:spPr>
          <a:xfrm>
            <a:off x="1752600" y="1747838"/>
            <a:ext cx="8686800" cy="3971111"/>
          </a:xfrm>
        </p:spPr>
      </p:pic>
    </p:spTree>
    <p:extLst>
      <p:ext uri="{BB962C8B-B14F-4D97-AF65-F5344CB8AC3E}">
        <p14:creationId xmlns:p14="http://schemas.microsoft.com/office/powerpoint/2010/main" val="21700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6186-C71F-2A4F-93F8-DE2C533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7C5B4118-317E-CC41-B4EB-3821DF17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07" t="29297" r="17713" b="48756"/>
          <a:stretch/>
        </p:blipFill>
        <p:spPr>
          <a:xfrm>
            <a:off x="838200" y="1690688"/>
            <a:ext cx="10135108" cy="2103901"/>
          </a:xfrm>
        </p:spPr>
      </p:pic>
      <p:pic>
        <p:nvPicPr>
          <p:cNvPr id="6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0C52D55-4F3F-FC4E-A723-B487CDA2B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7" t="51019" r="17713" b="27034"/>
          <a:stretch/>
        </p:blipFill>
        <p:spPr>
          <a:xfrm>
            <a:off x="682082" y="4008902"/>
            <a:ext cx="10135108" cy="21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D9D8-3F14-D948-AC79-158B5F99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Recurrent Neural Network(RNN)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084DF0-5797-9F4E-B1AB-4DBE7EACB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5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E13C-FBC8-4647-A322-DD191C42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Networks (RNN)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F2A5E96-D36D-F447-984A-B762A23A2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764" y="1809750"/>
            <a:ext cx="2082800" cy="3238500"/>
          </a:xfr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42F5D9-E637-8E4D-89C8-60C2F389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6" y="2059884"/>
            <a:ext cx="8204721" cy="21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AF8-EBDD-174C-A5D5-2E0106B0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12"/>
            <a:ext cx="10515600" cy="1325563"/>
          </a:xfrm>
        </p:spPr>
        <p:txBody>
          <a:bodyPr/>
          <a:lstStyle/>
          <a:p>
            <a:r>
              <a:rPr lang="en-US" b="1" dirty="0"/>
              <a:t>The Problem of Long-Term Dependencies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C443188-0940-974E-B174-0DEC57A0B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1198257"/>
            <a:ext cx="6254750" cy="2878873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FF6DD-06E5-364D-AF24-19ED10E6F1F4}"/>
              </a:ext>
            </a:extLst>
          </p:cNvPr>
          <p:cNvSpPr txBox="1">
            <a:spLocks/>
          </p:cNvSpPr>
          <p:nvPr/>
        </p:nvSpPr>
        <p:spPr>
          <a:xfrm>
            <a:off x="1860550" y="4431007"/>
            <a:ext cx="5778731" cy="65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“We eat breakfast in the morning”</a:t>
            </a:r>
          </a:p>
        </p:txBody>
      </p:sp>
    </p:spTree>
    <p:extLst>
      <p:ext uri="{BB962C8B-B14F-4D97-AF65-F5344CB8AC3E}">
        <p14:creationId xmlns:p14="http://schemas.microsoft.com/office/powerpoint/2010/main" val="24023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AF8-EBDD-174C-A5D5-2E0106B0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12"/>
            <a:ext cx="10515600" cy="1325563"/>
          </a:xfrm>
        </p:spPr>
        <p:txBody>
          <a:bodyPr/>
          <a:lstStyle/>
          <a:p>
            <a:r>
              <a:rPr lang="en-US" b="1" dirty="0"/>
              <a:t>The Problem of Long-Term Dependencies</a:t>
            </a:r>
            <a:endParaRPr lang="en-US" dirty="0"/>
          </a:p>
        </p:txBody>
      </p:sp>
      <p:pic>
        <p:nvPicPr>
          <p:cNvPr id="10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C88DDB8-E323-7D45-B039-71D17C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45" y="2937311"/>
            <a:ext cx="6991350" cy="240231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6760C-E597-CB4C-8320-2252D162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518375"/>
            <a:ext cx="6111240" cy="6681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“I live in Europe….    I speak fluent Spanish”</a:t>
            </a:r>
          </a:p>
        </p:txBody>
      </p:sp>
    </p:spTree>
    <p:extLst>
      <p:ext uri="{BB962C8B-B14F-4D97-AF65-F5344CB8AC3E}">
        <p14:creationId xmlns:p14="http://schemas.microsoft.com/office/powerpoint/2010/main" val="30417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156</Words>
  <Application>Microsoft Macintosh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Understanding LSTM Concept</vt:lpstr>
      <vt:lpstr>Overview</vt:lpstr>
      <vt:lpstr>Review of Neural Networks</vt:lpstr>
      <vt:lpstr>Layers</vt:lpstr>
      <vt:lpstr>Neural Networks</vt:lpstr>
      <vt:lpstr>Recurrent Neural Network(RNN)</vt:lpstr>
      <vt:lpstr>Recurrent Neural Networks (RNN)</vt:lpstr>
      <vt:lpstr>The Problem of Long-Term Dependencies</vt:lpstr>
      <vt:lpstr>The Problem of Long-Term Dependencies</vt:lpstr>
      <vt:lpstr>Vanishing Gradient Problem</vt:lpstr>
      <vt:lpstr>Good news is LSTMs don’t have this problem</vt:lpstr>
      <vt:lpstr>The repeating module in a standard RNN contains a single layer.</vt:lpstr>
      <vt:lpstr>The repeating module in an LSTM contains four interacting layers.</vt:lpstr>
      <vt:lpstr>The Core Idea Behind LSTMs</vt:lpstr>
      <vt:lpstr>Forget Gate Layer</vt:lpstr>
      <vt:lpstr>Input Gate Layer</vt:lpstr>
      <vt:lpstr>Update Cell State</vt:lpstr>
      <vt:lpstr>Output Gate Layer</vt:lpstr>
      <vt:lpstr>Variants on Long Short Term Memory</vt:lpstr>
      <vt:lpstr>Variants on Long Short Term Memory</vt:lpstr>
      <vt:lpstr>Variants on Long Short Term Memory</vt:lpstr>
      <vt:lpstr>Demo of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LSTM Concept</dc:title>
  <dc:creator>Anuar Assamidanov</dc:creator>
  <cp:lastModifiedBy>Anuar Assamidanov</cp:lastModifiedBy>
  <cp:revision>2</cp:revision>
  <dcterms:created xsi:type="dcterms:W3CDTF">2021-11-20T19:42:33Z</dcterms:created>
  <dcterms:modified xsi:type="dcterms:W3CDTF">2021-11-23T03:38:45Z</dcterms:modified>
</cp:coreProperties>
</file>