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2" clrIdx="0">
    <p:extLst>
      <p:ext uri="{19B8F6BF-5375-455C-9EA6-DF929625EA0E}">
        <p15:presenceInfo xmlns:p15="http://schemas.microsoft.com/office/powerpoint/2012/main" userId="‏‏משתמש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AD0"/>
    <a:srgbClr val="E0ECF5"/>
    <a:srgbClr val="082C55"/>
    <a:srgbClr val="B2B2B2"/>
    <a:srgbClr val="F2F2F2"/>
    <a:srgbClr val="BEDCF4"/>
    <a:srgbClr val="FF0000"/>
    <a:srgbClr val="FFFFFF"/>
    <a:srgbClr val="E1850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09" autoAdjust="0"/>
    <p:restoredTop sz="98651" autoAdjust="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&#1488;&#1500;&#1497;&#1506;&#1491;%20&#1514;&#1502;&#1497;&#1512;\Desktop\Snakes\RnA%20Bugs%20statistic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500;&#1497;&#1506;&#1491;%20&#1514;&#1502;&#1497;&#1512;\Desktop\Snakes\RnA%20Bugs%20statistics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[RnA Bugs statistics.csv]סטטוס באגים לפי חומרה!pivottable1</c:name>
    <c:fmtId val="-1"/>
  </c:pivotSource>
  <c:chart>
    <c:title>
      <c:tx>
        <c:rich>
          <a:bodyPr/>
          <a:lstStyle/>
          <a:p>
            <a:pPr>
              <a:defRPr sz="2400"/>
            </a:pPr>
            <a:r>
              <a:rPr lang="he-IL" sz="2400" b="0" dirty="0"/>
              <a:t>באגים לפי חומרה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e-IL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60816009604850196"/>
          <c:y val="6.435085305910182E-2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  <c:dLbl>
          <c:idx val="0"/>
          <c:spPr>
            <a:solidFill>
              <a:schemeClr val="lt1"/>
            </a:solidFill>
            <a:ln w="3175" cap="flat" cmpd="sng" algn="ctr">
              <a:solidFill>
                <a:schemeClr val="dk1"/>
              </a:solidFill>
              <a:prstDash val="solid"/>
            </a:ln>
            <a:effectLst/>
          </c:spPr>
          <c:txPr>
            <a:bodyPr/>
            <a:lstStyle/>
            <a:p>
              <a: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inEnd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marker>
          <c:symbol val="none"/>
        </c:marker>
        <c:dLbl>
          <c:idx val="0"/>
          <c:spPr>
            <a:solidFill>
              <a:schemeClr val="lt1"/>
            </a:solidFill>
            <a:ln w="3175" cap="flat" cmpd="sng" algn="ctr">
              <a:solidFill>
                <a:schemeClr val="dk1"/>
              </a:solidFill>
              <a:prstDash val="solid"/>
            </a:ln>
            <a:effectLst/>
          </c:spPr>
          <c:txPr>
            <a:bodyPr/>
            <a:lstStyle/>
            <a:p>
              <a: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inEnd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marker>
          <c:symbol val="none"/>
        </c:marker>
        <c:dLbl>
          <c:idx val="0"/>
          <c:spPr>
            <a:solidFill>
              <a:schemeClr val="lt1"/>
            </a:solidFill>
            <a:ln w="3175" cap="flat" cmpd="sng" algn="ctr">
              <a:solidFill>
                <a:schemeClr val="dk1"/>
              </a:solidFill>
              <a:prstDash val="solid"/>
            </a:ln>
            <a:effectLst/>
          </c:spPr>
          <c:txPr>
            <a:bodyPr/>
            <a:lstStyle/>
            <a:p>
              <a: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inEnd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LID4096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771862325558923"/>
          <c:y val="0.34178580415709037"/>
          <c:w val="0.82588907569724523"/>
          <c:h val="0.507607987805099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'סטטוס באגים לפי חומרה'!$B$3:$B$5</c:f>
              <c:strCache>
                <c:ptCount val="1"/>
                <c:pt idx="0">
                  <c:v>1 - Low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FFFF5D"/>
              </a:solidFill>
            </a:ln>
            <a:effectLst>
              <a:softEdge rad="12700"/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-2.1307573651222979E-3"/>
                  <c:y val="7.32909459980874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E9-4361-BAD8-D0884C3A90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'סטטוס באגים לפי חומרה'!$A$6:$A$7</c:f>
              <c:strCache>
                <c:ptCount val="1"/>
                <c:pt idx="0">
                  <c:v>New</c:v>
                </c:pt>
              </c:strCache>
            </c:strRef>
          </c:cat>
          <c:val>
            <c:numRef>
              <c:f>'סטטוס באגים לפי חומרה'!$B$6:$B$7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9-4361-BAD8-D0884C3A9030}"/>
            </c:ext>
          </c:extLst>
        </c:ser>
        <c:ser>
          <c:idx val="1"/>
          <c:order val="1"/>
          <c:tx>
            <c:strRef>
              <c:f>'סטטוס באגים לפי חומרה'!$D$3:$D$5</c:f>
              <c:strCache>
                <c:ptCount val="1"/>
                <c:pt idx="0">
                  <c:v>2 - Medium</c:v>
                </c:pt>
              </c:strCache>
            </c:strRef>
          </c:tx>
          <c:spPr>
            <a:solidFill>
              <a:srgbClr val="FFC000"/>
            </a:solidFill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-7.8126867526240912E-17"/>
                  <c:y val="6.9029844486570735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>
                        <a:latin typeface="Arial" pitchFamily="34" charset="0"/>
                        <a:cs typeface="Arial" pitchFamily="34" charset="0"/>
                      </a:rPr>
                      <a:t>8</a:t>
                    </a:r>
                    <a:endParaRPr lang="en-US" sz="1800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1E9-4361-BAD8-D0884C3A90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'סטטוס באגים לפי חומרה'!$A$6:$A$7</c:f>
              <c:strCache>
                <c:ptCount val="1"/>
                <c:pt idx="0">
                  <c:v>New</c:v>
                </c:pt>
              </c:strCache>
            </c:strRef>
          </c:cat>
          <c:val>
            <c:numRef>
              <c:f>'סטטוס באגים לפי חומרה'!$D$6:$D$7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E9-4361-BAD8-D0884C3A9030}"/>
            </c:ext>
          </c:extLst>
        </c:ser>
        <c:ser>
          <c:idx val="2"/>
          <c:order val="2"/>
          <c:tx>
            <c:strRef>
              <c:f>'סטטוס באגים לפי חומרה'!$F$3:$F$5</c:f>
              <c:strCache>
                <c:ptCount val="1"/>
                <c:pt idx="0">
                  <c:v>3 - High</c:v>
                </c:pt>
              </c:strCache>
            </c:strRef>
          </c:tx>
          <c:spPr>
            <a:solidFill>
              <a:srgbClr val="F13735"/>
            </a:solidFill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-6.4560270401498444E-4"/>
                  <c:y val="6.71844855642604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E9-4361-BAD8-D0884C3A9030}"/>
                </c:ext>
              </c:extLst>
            </c:dLbl>
            <c:spPr>
              <a:solidFill>
                <a:srgbClr val="F13735"/>
              </a:solidFill>
              <a:ln>
                <a:noFill/>
              </a:ln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'סטטוס באגים לפי חומרה'!$A$6:$A$7</c:f>
              <c:strCache>
                <c:ptCount val="1"/>
                <c:pt idx="0">
                  <c:v>New</c:v>
                </c:pt>
              </c:strCache>
            </c:strRef>
          </c:cat>
          <c:val>
            <c:numRef>
              <c:f>'סטטוס באגים לפי חומרה'!$F$6:$F$7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E9-4361-BAD8-D0884C3A90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755968"/>
        <c:axId val="61803904"/>
      </c:barChart>
      <c:catAx>
        <c:axId val="607559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1803904"/>
        <c:crosses val="autoZero"/>
        <c:auto val="1"/>
        <c:lblAlgn val="ctr"/>
        <c:lblOffset val="100"/>
        <c:noMultiLvlLbl val="0"/>
      </c:catAx>
      <c:valAx>
        <c:axId val="618039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he-IL" sz="1400"/>
                  <a:t>כמות באגים</a:t>
                </a:r>
              </a:p>
            </c:rich>
          </c:tx>
          <c:overlay val="0"/>
        </c:title>
        <c:numFmt formatCode="General" sourceLinked="1"/>
        <c:majorTickMark val="in"/>
        <c:minorTickMark val="in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pPr>
            <a:endParaRPr lang="LID4096"/>
          </a:p>
        </c:txPr>
        <c:crossAx val="60755968"/>
        <c:crosses val="autoZero"/>
        <c:crossBetween val="between"/>
        <c:minorUnit val="1"/>
      </c:valAx>
      <c:spPr>
        <a:noFill/>
      </c:spPr>
    </c:plotArea>
    <c:legend>
      <c:legendPos val="t"/>
      <c:legendEntry>
        <c:idx val="0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LID4096"/>
          </a:p>
        </c:txPr>
      </c:legendEntry>
      <c:legendEntry>
        <c:idx val="1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LID4096"/>
          </a:p>
        </c:txPr>
      </c:legendEntry>
      <c:legendEntry>
        <c:idx val="2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LID4096"/>
          </a:p>
        </c:txPr>
      </c:legendEntry>
      <c:layout>
        <c:manualLayout>
          <c:xMode val="edge"/>
          <c:yMode val="edge"/>
          <c:x val="0.34477159329325269"/>
          <c:y val="0.18066775524846856"/>
          <c:w val="0.62489138182468462"/>
          <c:h val="8.4457244217680319E-2"/>
        </c:manualLayout>
      </c:layout>
      <c:overlay val="0"/>
      <c:txPr>
        <a:bodyPr/>
        <a:lstStyle/>
        <a:p>
          <a:pPr>
            <a:defRPr sz="1300">
              <a:latin typeface="Arial" pitchFamily="34" charset="0"/>
              <a:cs typeface="Arial" pitchFamily="34" charset="0"/>
            </a:defRPr>
          </a:pPr>
          <a:endParaRPr lang="LID4096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LID4096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[RnA Bugs statistics.csv]סוגי באגים ורמת העדיפות שלהם!pivottable1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</c:pivotFmt>
      <c:pivotFmt>
        <c:idx val="35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3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3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1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marker>
          <c:symbol val="none"/>
        </c:marker>
        <c:dLbl>
          <c:idx val="0"/>
          <c:spPr>
            <a:solidFill>
              <a:schemeClr val="lt1"/>
            </a:solidFill>
            <a:ln w="6350" cap="flat" cmpd="sng" algn="ctr">
              <a:solidFill>
                <a:schemeClr val="accent3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156867564821102"/>
          <c:y val="0.22631374072200167"/>
          <c:w val="0.75363836765312187"/>
          <c:h val="0.6326521659877991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'סוגי באגים ורמת העדיפות שלהם'!$B$3:$B$5</c:f>
              <c:strCache>
                <c:ptCount val="1"/>
                <c:pt idx="0">
                  <c:v>1 - Low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'סוגי באגים ורמת העדיפות שלהם'!$A$6:$A$11</c:f>
              <c:strCache>
                <c:ptCount val="5"/>
                <c:pt idx="0">
                  <c:v>Functionality</c:v>
                </c:pt>
                <c:pt idx="1">
                  <c:v>GUI</c:v>
                </c:pt>
                <c:pt idx="2">
                  <c:v>Maintainability</c:v>
                </c:pt>
                <c:pt idx="3">
                  <c:v>Security</c:v>
                </c:pt>
                <c:pt idx="4">
                  <c:v>Usability</c:v>
                </c:pt>
              </c:strCache>
            </c:strRef>
          </c:cat>
          <c:val>
            <c:numRef>
              <c:f>'סוגי באגים ורמת העדיפות שלהם'!$B$6:$B$11</c:f>
              <c:numCache>
                <c:formatCode>General</c:formatCode>
                <c:ptCount val="5"/>
                <c:pt idx="0">
                  <c:v>1</c:v>
                </c:pt>
                <c:pt idx="1">
                  <c:v>8</c:v>
                </c:pt>
                <c:pt idx="2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2-4AB1-BB60-77BB36F03484}"/>
            </c:ext>
          </c:extLst>
        </c:ser>
        <c:ser>
          <c:idx val="1"/>
          <c:order val="1"/>
          <c:tx>
            <c:strRef>
              <c:f>'סוגי באגים ורמת העדיפות שלהם'!$D$3:$D$5</c:f>
              <c:strCache>
                <c:ptCount val="1"/>
                <c:pt idx="0">
                  <c:v>2 - Medium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'סוגי באגים ורמת העדיפות שלהם'!$A$6:$A$11</c:f>
              <c:strCache>
                <c:ptCount val="5"/>
                <c:pt idx="0">
                  <c:v>Functionality</c:v>
                </c:pt>
                <c:pt idx="1">
                  <c:v>GUI</c:v>
                </c:pt>
                <c:pt idx="2">
                  <c:v>Maintainability</c:v>
                </c:pt>
                <c:pt idx="3">
                  <c:v>Security</c:v>
                </c:pt>
                <c:pt idx="4">
                  <c:v>Usability</c:v>
                </c:pt>
              </c:strCache>
            </c:strRef>
          </c:cat>
          <c:val>
            <c:numRef>
              <c:f>'סוגי באגים ורמת העדיפות שלהם'!$D$6:$D$11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2-4AB1-BB60-77BB36F03484}"/>
            </c:ext>
          </c:extLst>
        </c:ser>
        <c:ser>
          <c:idx val="2"/>
          <c:order val="2"/>
          <c:tx>
            <c:strRef>
              <c:f>'סוגי באגים ורמת העדיפות שלהם'!$F$3:$F$5</c:f>
              <c:strCache>
                <c:ptCount val="1"/>
                <c:pt idx="0">
                  <c:v>3 - High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C92-4AB1-BB60-77BB36F034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'סוגי באגים ורמת העדיפות שלהם'!$A$6:$A$11</c:f>
              <c:strCache>
                <c:ptCount val="5"/>
                <c:pt idx="0">
                  <c:v>Functionality</c:v>
                </c:pt>
                <c:pt idx="1">
                  <c:v>GUI</c:v>
                </c:pt>
                <c:pt idx="2">
                  <c:v>Maintainability</c:v>
                </c:pt>
                <c:pt idx="3">
                  <c:v>Security</c:v>
                </c:pt>
                <c:pt idx="4">
                  <c:v>Usability</c:v>
                </c:pt>
              </c:strCache>
            </c:strRef>
          </c:cat>
          <c:val>
            <c:numRef>
              <c:f>'סוגי באגים ורמת העדיפות שלהם'!$F$6:$F$11</c:f>
              <c:numCache>
                <c:formatCode>General</c:formatCode>
                <c:ptCount val="5"/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2-4AB1-BB60-77BB36F034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945856"/>
        <c:axId val="79124096"/>
      </c:barChart>
      <c:catAx>
        <c:axId val="619458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9124096"/>
        <c:crosses val="autoZero"/>
        <c:auto val="1"/>
        <c:lblAlgn val="ctr"/>
        <c:lblOffset val="100"/>
        <c:noMultiLvlLbl val="0"/>
      </c:catAx>
      <c:valAx>
        <c:axId val="79124096"/>
        <c:scaling>
          <c:orientation val="minMax"/>
          <c:max val="1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194585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10953920776071"/>
          <c:y val="0.10578943840271439"/>
          <c:w val="0.60215970147640441"/>
          <c:h val="9.36783973615306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8EA85-F326-4B65-AC59-B41F4EAFBC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E5722CB-B6DB-4CA2-BD6E-C87B697C5D9D}">
      <dgm:prSet phldrT="[טקסט]" custT="1"/>
      <dgm:spPr>
        <a:solidFill>
          <a:schemeClr val="bg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rtl="1"/>
          <a:r>
            <a:rPr lang="he-IL" sz="2100" dirty="0"/>
            <a:t>סיכום ותוצאות</a:t>
          </a:r>
        </a:p>
      </dgm:t>
    </dgm:pt>
    <dgm:pt modelId="{85D03AD2-2996-4954-B030-B39C134CF417}" type="parTrans" cxnId="{2F40A806-99ED-4D04-AED6-F120289475FB}">
      <dgm:prSet/>
      <dgm:spPr/>
      <dgm:t>
        <a:bodyPr/>
        <a:lstStyle/>
        <a:p>
          <a:pPr rtl="1"/>
          <a:endParaRPr lang="he-IL"/>
        </a:p>
      </dgm:t>
    </dgm:pt>
    <dgm:pt modelId="{87905B25-409C-46C3-B78B-37CE45D9109F}" type="sibTrans" cxnId="{2F40A806-99ED-4D04-AED6-F120289475FB}">
      <dgm:prSet/>
      <dgm:spPr/>
      <dgm:t>
        <a:bodyPr/>
        <a:lstStyle/>
        <a:p>
          <a:pPr rtl="1"/>
          <a:endParaRPr lang="he-IL"/>
        </a:p>
      </dgm:t>
    </dgm:pt>
    <dgm:pt modelId="{357EE2F1-CE70-4458-9BBD-C3AAC20B2038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he-IL" sz="1800" dirty="0"/>
            <a:t>סיכום ביצועי הבדיקות</a:t>
          </a:r>
        </a:p>
      </dgm:t>
    </dgm:pt>
    <dgm:pt modelId="{4724EAA5-9596-4192-90E2-958D797744E5}" type="parTrans" cxnId="{3B4B3863-AF73-4561-947B-7B743F340829}">
      <dgm:prSet/>
      <dgm:spPr/>
      <dgm:t>
        <a:bodyPr/>
        <a:lstStyle/>
        <a:p>
          <a:pPr rtl="1"/>
          <a:endParaRPr lang="he-IL"/>
        </a:p>
      </dgm:t>
    </dgm:pt>
    <dgm:pt modelId="{35A75F32-2ABA-4797-B154-20DB37E1D34E}" type="sibTrans" cxnId="{3B4B3863-AF73-4561-947B-7B743F340829}">
      <dgm:prSet/>
      <dgm:spPr/>
      <dgm:t>
        <a:bodyPr/>
        <a:lstStyle/>
        <a:p>
          <a:pPr rtl="1"/>
          <a:endParaRPr lang="he-IL"/>
        </a:p>
      </dgm:t>
    </dgm:pt>
    <dgm:pt modelId="{14445213-FFEF-4564-ACEE-27EBE5A5ABF0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he-IL" sz="1800" dirty="0"/>
            <a:t>תוצאות בדיקות המערכת</a:t>
          </a:r>
          <a:r>
            <a:rPr lang="en-US" sz="1800" dirty="0"/>
            <a:t> - </a:t>
          </a:r>
          <a:r>
            <a:rPr lang="en-US" sz="1800" b="0" dirty="0"/>
            <a:t>SPR</a:t>
          </a:r>
          <a:endParaRPr lang="he-IL" sz="1800" dirty="0"/>
        </a:p>
      </dgm:t>
    </dgm:pt>
    <dgm:pt modelId="{4359BFC1-5D01-4729-8B86-348A98E33FDE}" type="parTrans" cxnId="{AFC3A366-5955-49AE-A425-1249FC153B73}">
      <dgm:prSet/>
      <dgm:spPr/>
      <dgm:t>
        <a:bodyPr/>
        <a:lstStyle/>
        <a:p>
          <a:pPr rtl="1"/>
          <a:endParaRPr lang="he-IL"/>
        </a:p>
      </dgm:t>
    </dgm:pt>
    <dgm:pt modelId="{86E01BA9-ACC2-4C7A-A6A6-6AC965A79650}" type="sibTrans" cxnId="{AFC3A366-5955-49AE-A425-1249FC153B73}">
      <dgm:prSet/>
      <dgm:spPr/>
      <dgm:t>
        <a:bodyPr/>
        <a:lstStyle/>
        <a:p>
          <a:pPr rtl="1"/>
          <a:endParaRPr lang="he-IL"/>
        </a:p>
      </dgm:t>
    </dgm:pt>
    <dgm:pt modelId="{2EB5F5B9-37B2-4ED6-871B-05A07232CA34}">
      <dgm:prSet phldrT="[טקסט]" custT="1"/>
      <dgm:spPr>
        <a:solidFill>
          <a:schemeClr val="tx1">
            <a:lumMod val="65000"/>
          </a:schemeClr>
        </a:solidFill>
        <a:ln>
          <a:noFill/>
        </a:ln>
      </dgm:spPr>
      <dgm:t>
        <a:bodyPr/>
        <a:lstStyle/>
        <a:p>
          <a:pPr rtl="1"/>
          <a:r>
            <a:rPr lang="he-IL" sz="2100" dirty="0"/>
            <a:t>מפת האתר והשוואות</a:t>
          </a:r>
        </a:p>
      </dgm:t>
    </dgm:pt>
    <dgm:pt modelId="{4385DC9E-8393-40C0-B9FF-F7041B60F51A}" type="parTrans" cxnId="{03F20D00-C71B-49D5-A754-927CDE990388}">
      <dgm:prSet/>
      <dgm:spPr/>
      <dgm:t>
        <a:bodyPr/>
        <a:lstStyle/>
        <a:p>
          <a:pPr rtl="1"/>
          <a:endParaRPr lang="he-IL"/>
        </a:p>
      </dgm:t>
    </dgm:pt>
    <dgm:pt modelId="{2B070062-4C24-4D0F-AAF4-580BA9DE8C78}" type="sibTrans" cxnId="{03F20D00-C71B-49D5-A754-927CDE990388}">
      <dgm:prSet/>
      <dgm:spPr/>
      <dgm:t>
        <a:bodyPr/>
        <a:lstStyle/>
        <a:p>
          <a:pPr rtl="1"/>
          <a:endParaRPr lang="he-IL"/>
        </a:p>
      </dgm:t>
    </dgm:pt>
    <dgm:pt modelId="{D3917E39-ED44-4244-8F57-65B6E327BC40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he-IL" sz="1800" dirty="0"/>
            <a:t>מפת האתר</a:t>
          </a:r>
        </a:p>
      </dgm:t>
    </dgm:pt>
    <dgm:pt modelId="{A672C40A-ADFA-4FA8-BCA8-414C8052D5EC}" type="parTrans" cxnId="{19857F39-C519-48D7-A655-A50FA14464A1}">
      <dgm:prSet/>
      <dgm:spPr/>
      <dgm:t>
        <a:bodyPr/>
        <a:lstStyle/>
        <a:p>
          <a:pPr rtl="1"/>
          <a:endParaRPr lang="he-IL"/>
        </a:p>
      </dgm:t>
    </dgm:pt>
    <dgm:pt modelId="{61D05B8B-8278-46B4-B716-70C53273F39C}" type="sibTrans" cxnId="{19857F39-C519-48D7-A655-A50FA14464A1}">
      <dgm:prSet/>
      <dgm:spPr/>
      <dgm:t>
        <a:bodyPr/>
        <a:lstStyle/>
        <a:p>
          <a:pPr rtl="1"/>
          <a:endParaRPr lang="he-IL"/>
        </a:p>
      </dgm:t>
    </dgm:pt>
    <dgm:pt modelId="{772DDBB1-BB8A-436B-BDB8-7241C79FC3F3}">
      <dgm:prSet phldrT="[טקסט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pPr rtl="1"/>
          <a:r>
            <a:rPr lang="he-IL" sz="2100" dirty="0"/>
            <a:t>סטטיסטיקה</a:t>
          </a:r>
        </a:p>
      </dgm:t>
    </dgm:pt>
    <dgm:pt modelId="{56EFDE83-B59D-449C-97EE-7A9F48660196}" type="parTrans" cxnId="{9585615A-A3D5-47C5-BEB5-7804A238DC21}">
      <dgm:prSet/>
      <dgm:spPr/>
      <dgm:t>
        <a:bodyPr/>
        <a:lstStyle/>
        <a:p>
          <a:pPr rtl="1"/>
          <a:endParaRPr lang="he-IL"/>
        </a:p>
      </dgm:t>
    </dgm:pt>
    <dgm:pt modelId="{F567F1E2-9F05-447D-AD10-D8B3496731EF}" type="sibTrans" cxnId="{9585615A-A3D5-47C5-BEB5-7804A238DC21}">
      <dgm:prSet/>
      <dgm:spPr/>
      <dgm:t>
        <a:bodyPr/>
        <a:lstStyle/>
        <a:p>
          <a:pPr rtl="1"/>
          <a:endParaRPr lang="he-IL"/>
        </a:p>
      </dgm:t>
    </dgm:pt>
    <dgm:pt modelId="{FAEDCB14-D1B2-4D22-BD5B-61932066D615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algn="r" rtl="1"/>
          <a:r>
            <a:rPr lang="he-IL" sz="1800" dirty="0"/>
            <a:t>הקדמה</a:t>
          </a:r>
        </a:p>
      </dgm:t>
    </dgm:pt>
    <dgm:pt modelId="{D3B7805F-07B0-4D95-A007-908D42D9A30B}" type="parTrans" cxnId="{3BEB3DFA-1A95-4C66-A615-6C17A9D989B8}">
      <dgm:prSet/>
      <dgm:spPr/>
      <dgm:t>
        <a:bodyPr/>
        <a:lstStyle/>
        <a:p>
          <a:pPr rtl="1"/>
          <a:endParaRPr lang="he-IL"/>
        </a:p>
      </dgm:t>
    </dgm:pt>
    <dgm:pt modelId="{4E0B9754-7106-4425-84EA-E3C79F936105}" type="sibTrans" cxnId="{3BEB3DFA-1A95-4C66-A615-6C17A9D989B8}">
      <dgm:prSet/>
      <dgm:spPr/>
      <dgm:t>
        <a:bodyPr/>
        <a:lstStyle/>
        <a:p>
          <a:pPr rtl="1"/>
          <a:endParaRPr lang="he-IL"/>
        </a:p>
      </dgm:t>
    </dgm:pt>
    <dgm:pt modelId="{956F595D-3F59-4A2B-8452-FBA4D4EF139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rtl="1"/>
          <a:r>
            <a:rPr lang="he-IL" sz="2100" dirty="0"/>
            <a:t>הקדמה ואסטרטגיה</a:t>
          </a:r>
        </a:p>
      </dgm:t>
    </dgm:pt>
    <dgm:pt modelId="{77598D8E-D04C-430F-A452-CA84897FC43F}" type="parTrans" cxnId="{4333FDE4-8529-4AE3-BF09-9E05D2AC8157}">
      <dgm:prSet/>
      <dgm:spPr/>
      <dgm:t>
        <a:bodyPr/>
        <a:lstStyle/>
        <a:p>
          <a:pPr rtl="1"/>
          <a:endParaRPr lang="he-IL"/>
        </a:p>
      </dgm:t>
    </dgm:pt>
    <dgm:pt modelId="{50B8C0C1-1953-4701-BC8D-3B6E9459F892}" type="sibTrans" cxnId="{4333FDE4-8529-4AE3-BF09-9E05D2AC8157}">
      <dgm:prSet/>
      <dgm:spPr/>
      <dgm:t>
        <a:bodyPr/>
        <a:lstStyle/>
        <a:p>
          <a:pPr rtl="1"/>
          <a:endParaRPr lang="he-IL"/>
        </a:p>
      </dgm:t>
    </dgm:pt>
    <dgm:pt modelId="{AD3075B1-9479-4B35-BF3A-50B8D373C0FC}">
      <dgm:prSet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algn="r" rtl="1"/>
          <a:r>
            <a:rPr lang="he-IL" sz="1800" dirty="0"/>
            <a:t>הסבר על האתר</a:t>
          </a:r>
        </a:p>
      </dgm:t>
    </dgm:pt>
    <dgm:pt modelId="{F7C67623-B1DB-4F60-8D90-816ACC3BDCE6}" type="parTrans" cxnId="{68371B15-93DA-46D0-A8E8-993254BAA873}">
      <dgm:prSet/>
      <dgm:spPr/>
      <dgm:t>
        <a:bodyPr/>
        <a:lstStyle/>
        <a:p>
          <a:pPr rtl="1"/>
          <a:endParaRPr lang="he-IL"/>
        </a:p>
      </dgm:t>
    </dgm:pt>
    <dgm:pt modelId="{0EFD186E-0D98-4684-959C-6F8FAD6CF15F}" type="sibTrans" cxnId="{68371B15-93DA-46D0-A8E8-993254BAA873}">
      <dgm:prSet/>
      <dgm:spPr/>
      <dgm:t>
        <a:bodyPr/>
        <a:lstStyle/>
        <a:p>
          <a:pPr rtl="1"/>
          <a:endParaRPr lang="he-IL"/>
        </a:p>
      </dgm:t>
    </dgm:pt>
    <dgm:pt modelId="{F38F1989-0F52-4F8F-AFDC-B32114DE2BA9}">
      <dgm:prSet custT="1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rtl="1"/>
          <a:r>
            <a:rPr lang="he-IL" sz="2100" dirty="0"/>
            <a:t>מסקנות והמלצות</a:t>
          </a:r>
        </a:p>
      </dgm:t>
    </dgm:pt>
    <dgm:pt modelId="{82B0888C-D792-4300-B85C-E3949B76DD80}" type="parTrans" cxnId="{826A688F-D637-4817-A897-992FD6F5AA7B}">
      <dgm:prSet/>
      <dgm:spPr/>
      <dgm:t>
        <a:bodyPr/>
        <a:lstStyle/>
        <a:p>
          <a:pPr rtl="1"/>
          <a:endParaRPr lang="he-IL"/>
        </a:p>
      </dgm:t>
    </dgm:pt>
    <dgm:pt modelId="{F882CEDB-D04E-4D87-A218-109F41A38F84}" type="sibTrans" cxnId="{826A688F-D637-4817-A897-992FD6F5AA7B}">
      <dgm:prSet/>
      <dgm:spPr/>
      <dgm:t>
        <a:bodyPr/>
        <a:lstStyle/>
        <a:p>
          <a:pPr rtl="1"/>
          <a:endParaRPr lang="he-IL"/>
        </a:p>
      </dgm:t>
    </dgm:pt>
    <dgm:pt modelId="{3382C0F6-822C-417B-A5B8-B3416D7F7BF0}">
      <dgm:prSet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algn="just" rtl="1"/>
          <a:r>
            <a:rPr lang="he-IL" sz="1800" dirty="0"/>
            <a:t>סוגי באגים </a:t>
          </a:r>
        </a:p>
      </dgm:t>
    </dgm:pt>
    <dgm:pt modelId="{D42B43C1-2393-4D91-BEFB-8ECD0AF93FB4}" type="parTrans" cxnId="{CC5CB471-167A-434C-9FC8-8370DA734998}">
      <dgm:prSet/>
      <dgm:spPr/>
      <dgm:t>
        <a:bodyPr/>
        <a:lstStyle/>
        <a:p>
          <a:pPr rtl="1"/>
          <a:endParaRPr lang="he-IL"/>
        </a:p>
      </dgm:t>
    </dgm:pt>
    <dgm:pt modelId="{9E9B39E7-3A25-42BF-8013-C4F3CE511C33}" type="sibTrans" cxnId="{CC5CB471-167A-434C-9FC8-8370DA734998}">
      <dgm:prSet/>
      <dgm:spPr/>
      <dgm:t>
        <a:bodyPr/>
        <a:lstStyle/>
        <a:p>
          <a:pPr rtl="1"/>
          <a:endParaRPr lang="he-IL"/>
        </a:p>
      </dgm:t>
    </dgm:pt>
    <dgm:pt modelId="{0D30D8FF-3AE4-43B6-929F-4022FB7B5286}">
      <dgm:prSet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he-IL" sz="1800" dirty="0"/>
            <a:t>מסקנות</a:t>
          </a:r>
          <a:endParaRPr lang="he-IL" sz="2000" dirty="0"/>
        </a:p>
      </dgm:t>
    </dgm:pt>
    <dgm:pt modelId="{AE73A580-1393-480B-82B6-D4E56144FA6C}" type="parTrans" cxnId="{52A8F426-3C6C-4811-8F00-0F0341CC96C7}">
      <dgm:prSet/>
      <dgm:spPr/>
      <dgm:t>
        <a:bodyPr/>
        <a:lstStyle/>
        <a:p>
          <a:pPr rtl="1"/>
          <a:endParaRPr lang="he-IL"/>
        </a:p>
      </dgm:t>
    </dgm:pt>
    <dgm:pt modelId="{C3987942-F001-47DF-9F0E-CC725E1AB57D}" type="sibTrans" cxnId="{52A8F426-3C6C-4811-8F00-0F0341CC96C7}">
      <dgm:prSet/>
      <dgm:spPr/>
      <dgm:t>
        <a:bodyPr/>
        <a:lstStyle/>
        <a:p>
          <a:pPr rtl="1"/>
          <a:endParaRPr lang="he-IL"/>
        </a:p>
      </dgm:t>
    </dgm:pt>
    <dgm:pt modelId="{65C57A96-F264-4303-B50F-618D97129B4F}">
      <dgm:prSet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he-IL" sz="1800" dirty="0"/>
            <a:t>המלצות</a:t>
          </a:r>
          <a:endParaRPr lang="he-IL" sz="2000" dirty="0"/>
        </a:p>
      </dgm:t>
    </dgm:pt>
    <dgm:pt modelId="{F1425B07-3AE7-41F1-9BC6-59D387EEFA74}" type="parTrans" cxnId="{97B75CC8-3AAA-4C5F-ABB1-C08F238ECA62}">
      <dgm:prSet/>
      <dgm:spPr/>
      <dgm:t>
        <a:bodyPr/>
        <a:lstStyle/>
        <a:p>
          <a:pPr rtl="1"/>
          <a:endParaRPr lang="he-IL"/>
        </a:p>
      </dgm:t>
    </dgm:pt>
    <dgm:pt modelId="{691BE62D-4528-4D56-85CF-5F6889EE817B}" type="sibTrans" cxnId="{97B75CC8-3AAA-4C5F-ABB1-C08F238ECA62}">
      <dgm:prSet/>
      <dgm:spPr/>
      <dgm:t>
        <a:bodyPr/>
        <a:lstStyle/>
        <a:p>
          <a:pPr rtl="1"/>
          <a:endParaRPr lang="he-IL"/>
        </a:p>
      </dgm:t>
    </dgm:pt>
    <dgm:pt modelId="{E9BA58D3-B699-4A6B-883A-D6C1DC28424E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he-IL" sz="1800" dirty="0"/>
            <a:t>השוואה לאתר בארץ</a:t>
          </a:r>
        </a:p>
      </dgm:t>
    </dgm:pt>
    <dgm:pt modelId="{CB773C62-8325-4B04-8C08-F128934DB479}" type="parTrans" cxnId="{20F04D62-D54C-45D3-AB71-9B75C4F2BBC1}">
      <dgm:prSet/>
      <dgm:spPr/>
      <dgm:t>
        <a:bodyPr/>
        <a:lstStyle/>
        <a:p>
          <a:pPr rtl="1"/>
          <a:endParaRPr lang="he-IL"/>
        </a:p>
      </dgm:t>
    </dgm:pt>
    <dgm:pt modelId="{EB6449F2-420F-4D22-977D-287795ED56C9}" type="sibTrans" cxnId="{20F04D62-D54C-45D3-AB71-9B75C4F2BBC1}">
      <dgm:prSet/>
      <dgm:spPr/>
      <dgm:t>
        <a:bodyPr/>
        <a:lstStyle/>
        <a:p>
          <a:pPr rtl="1"/>
          <a:endParaRPr lang="he-IL"/>
        </a:p>
      </dgm:t>
    </dgm:pt>
    <dgm:pt modelId="{BBB44C53-6F99-4666-8615-BCBB293C24E8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rtl="1"/>
          <a:r>
            <a:rPr lang="he-IL" sz="1800" dirty="0"/>
            <a:t>השוואה לאתר בחו"ל</a:t>
          </a:r>
        </a:p>
      </dgm:t>
    </dgm:pt>
    <dgm:pt modelId="{BB3C75F3-41B2-477B-AE0C-D58D22C45235}" type="parTrans" cxnId="{B90D4C81-65F8-4F68-A26D-BFCFA627BA65}">
      <dgm:prSet/>
      <dgm:spPr/>
      <dgm:t>
        <a:bodyPr/>
        <a:lstStyle/>
        <a:p>
          <a:endParaRPr lang="en-US"/>
        </a:p>
      </dgm:t>
    </dgm:pt>
    <dgm:pt modelId="{0D8073E1-DC5A-4180-B8B1-6523EF2334B7}" type="sibTrans" cxnId="{B90D4C81-65F8-4F68-A26D-BFCFA627BA65}">
      <dgm:prSet/>
      <dgm:spPr/>
      <dgm:t>
        <a:bodyPr/>
        <a:lstStyle/>
        <a:p>
          <a:endParaRPr lang="en-US"/>
        </a:p>
      </dgm:t>
    </dgm:pt>
    <dgm:pt modelId="{D51138B5-6631-4B37-84ED-3773F25E358E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algn="r" rtl="1"/>
          <a:r>
            <a:rPr lang="he-IL" sz="1800" dirty="0" err="1"/>
            <a:t>סטט</a:t>
          </a:r>
          <a:r>
            <a:rPr lang="he-IL" sz="1800" dirty="0"/>
            <a:t>' חווית משתמש</a:t>
          </a:r>
        </a:p>
      </dgm:t>
    </dgm:pt>
    <dgm:pt modelId="{388DF39D-E41C-4FAA-A906-330B24D89682}" type="parTrans" cxnId="{B92B90D3-746A-451A-A18F-FE36C7B5510D}">
      <dgm:prSet/>
      <dgm:spPr/>
      <dgm:t>
        <a:bodyPr/>
        <a:lstStyle/>
        <a:p>
          <a:endParaRPr lang="en-US"/>
        </a:p>
      </dgm:t>
    </dgm:pt>
    <dgm:pt modelId="{0ABC8FED-8568-432C-92CC-F6846C2DD710}" type="sibTrans" cxnId="{B92B90D3-746A-451A-A18F-FE36C7B5510D}">
      <dgm:prSet/>
      <dgm:spPr/>
      <dgm:t>
        <a:bodyPr/>
        <a:lstStyle/>
        <a:p>
          <a:endParaRPr lang="en-US"/>
        </a:p>
      </dgm:t>
    </dgm:pt>
    <dgm:pt modelId="{75B82A96-97E5-4783-B61A-D7320D7D2F0E}">
      <dgm:prSet phldrT="[טקסט]" custT="1"/>
      <dgm:spPr>
        <a:solidFill>
          <a:schemeClr val="tx1">
            <a:alpha val="90000"/>
          </a:schemeClr>
        </a:solidFill>
        <a:ln>
          <a:noFill/>
        </a:ln>
      </dgm:spPr>
      <dgm:t>
        <a:bodyPr/>
        <a:lstStyle/>
        <a:p>
          <a:pPr algn="r" rtl="1"/>
          <a:r>
            <a:rPr lang="he-IL" sz="1800" dirty="0" err="1"/>
            <a:t>סטט</a:t>
          </a:r>
          <a:r>
            <a:rPr lang="he-IL" sz="1800" dirty="0"/>
            <a:t>' תקלות וחומרתן</a:t>
          </a:r>
        </a:p>
      </dgm:t>
    </dgm:pt>
    <dgm:pt modelId="{1123B44C-7DC0-4F0F-90EB-C2E69551935E}" type="parTrans" cxnId="{178AACF8-B515-495C-95D3-BE8FC1190E88}">
      <dgm:prSet/>
      <dgm:spPr/>
      <dgm:t>
        <a:bodyPr/>
        <a:lstStyle/>
        <a:p>
          <a:endParaRPr lang="en-US"/>
        </a:p>
      </dgm:t>
    </dgm:pt>
    <dgm:pt modelId="{BA43E10B-2F70-431B-8524-567CA6136EE5}" type="sibTrans" cxnId="{178AACF8-B515-495C-95D3-BE8FC1190E88}">
      <dgm:prSet/>
      <dgm:spPr/>
      <dgm:t>
        <a:bodyPr/>
        <a:lstStyle/>
        <a:p>
          <a:endParaRPr lang="en-US"/>
        </a:p>
      </dgm:t>
    </dgm:pt>
    <dgm:pt modelId="{90425322-954F-469B-BED1-07AD4703B4ED}" type="pres">
      <dgm:prSet presAssocID="{C688EA85-F326-4B65-AC59-B41F4EAFBC5B}" presName="Name0" presStyleCnt="0">
        <dgm:presLayoutVars>
          <dgm:dir/>
          <dgm:animLvl val="lvl"/>
          <dgm:resizeHandles val="exact"/>
        </dgm:presLayoutVars>
      </dgm:prSet>
      <dgm:spPr/>
    </dgm:pt>
    <dgm:pt modelId="{DD38D1E8-8A84-422F-B820-7CCD2E8BB8B6}" type="pres">
      <dgm:prSet presAssocID="{F38F1989-0F52-4F8F-AFDC-B32114DE2BA9}" presName="composite" presStyleCnt="0"/>
      <dgm:spPr/>
    </dgm:pt>
    <dgm:pt modelId="{4BD46A9A-3619-4F92-A094-D3DE798897AE}" type="pres">
      <dgm:prSet presAssocID="{F38F1989-0F52-4F8F-AFDC-B32114DE2BA9}" presName="parTx" presStyleLbl="alignNode1" presStyleIdx="0" presStyleCnt="5" custLinFactNeighborX="-208" custLinFactNeighborY="0">
        <dgm:presLayoutVars>
          <dgm:chMax val="0"/>
          <dgm:chPref val="0"/>
          <dgm:bulletEnabled val="1"/>
        </dgm:presLayoutVars>
      </dgm:prSet>
      <dgm:spPr/>
    </dgm:pt>
    <dgm:pt modelId="{EAE156AD-FCA9-4109-897C-BE0D4B7D2038}" type="pres">
      <dgm:prSet presAssocID="{F38F1989-0F52-4F8F-AFDC-B32114DE2BA9}" presName="desTx" presStyleLbl="alignAccFollowNode1" presStyleIdx="0" presStyleCnt="5" custScaleY="100000" custLinFactNeighborX="-208" custLinFactNeighborY="1">
        <dgm:presLayoutVars>
          <dgm:bulletEnabled val="1"/>
        </dgm:presLayoutVars>
      </dgm:prSet>
      <dgm:spPr/>
    </dgm:pt>
    <dgm:pt modelId="{651F8508-D3C2-46BA-89D8-E2DEB976DB7F}" type="pres">
      <dgm:prSet presAssocID="{F882CEDB-D04E-4D87-A218-109F41A38F84}" presName="space" presStyleCnt="0"/>
      <dgm:spPr/>
    </dgm:pt>
    <dgm:pt modelId="{6CF6218C-034F-4801-B8EF-B221355A36BA}" type="pres">
      <dgm:prSet presAssocID="{1E5722CB-B6DB-4CA2-BD6E-C87B697C5D9D}" presName="composite" presStyleCnt="0"/>
      <dgm:spPr/>
    </dgm:pt>
    <dgm:pt modelId="{F3B697B0-42B7-43D0-962C-F0D6F8FCFA22}" type="pres">
      <dgm:prSet presAssocID="{1E5722CB-B6DB-4CA2-BD6E-C87B697C5D9D}" presName="parTx" presStyleLbl="alignNode1" presStyleIdx="1" presStyleCnt="5" custLinFactNeighborX="-761">
        <dgm:presLayoutVars>
          <dgm:chMax val="0"/>
          <dgm:chPref val="0"/>
          <dgm:bulletEnabled val="1"/>
        </dgm:presLayoutVars>
      </dgm:prSet>
      <dgm:spPr/>
    </dgm:pt>
    <dgm:pt modelId="{CE30852B-8736-4B1C-9B5B-8BD4E83883C0}" type="pres">
      <dgm:prSet presAssocID="{1E5722CB-B6DB-4CA2-BD6E-C87B697C5D9D}" presName="desTx" presStyleLbl="alignAccFollowNode1" presStyleIdx="1" presStyleCnt="5" custScaleY="100000" custLinFactNeighborX="-761">
        <dgm:presLayoutVars>
          <dgm:bulletEnabled val="1"/>
        </dgm:presLayoutVars>
      </dgm:prSet>
      <dgm:spPr/>
    </dgm:pt>
    <dgm:pt modelId="{A0FEDD90-2088-4540-B907-2D72CB4A73F2}" type="pres">
      <dgm:prSet presAssocID="{87905B25-409C-46C3-B78B-37CE45D9109F}" presName="space" presStyleCnt="0"/>
      <dgm:spPr/>
    </dgm:pt>
    <dgm:pt modelId="{ABD0EB5D-9AFC-4ABD-B71C-5A5DED829D1E}" type="pres">
      <dgm:prSet presAssocID="{2EB5F5B9-37B2-4ED6-871B-05A07232CA34}" presName="composite" presStyleCnt="0"/>
      <dgm:spPr/>
    </dgm:pt>
    <dgm:pt modelId="{BE3F8EF0-0E1F-4E97-8A81-EE22ACFC2329}" type="pres">
      <dgm:prSet presAssocID="{2EB5F5B9-37B2-4ED6-871B-05A07232CA34}" presName="parTx" presStyleLbl="alignNode1" presStyleIdx="2" presStyleCnt="5" custLinFactNeighborX="-761">
        <dgm:presLayoutVars>
          <dgm:chMax val="0"/>
          <dgm:chPref val="0"/>
          <dgm:bulletEnabled val="1"/>
        </dgm:presLayoutVars>
      </dgm:prSet>
      <dgm:spPr/>
    </dgm:pt>
    <dgm:pt modelId="{9E9A9E91-7CBA-4EA9-8421-E266A9D01C19}" type="pres">
      <dgm:prSet presAssocID="{2EB5F5B9-37B2-4ED6-871B-05A07232CA34}" presName="desTx" presStyleLbl="alignAccFollowNode1" presStyleIdx="2" presStyleCnt="5" custScaleY="100000" custLinFactNeighborX="-761">
        <dgm:presLayoutVars>
          <dgm:bulletEnabled val="1"/>
        </dgm:presLayoutVars>
      </dgm:prSet>
      <dgm:spPr/>
    </dgm:pt>
    <dgm:pt modelId="{3FBCEE49-9694-4133-859A-E7B8BC7F04BD}" type="pres">
      <dgm:prSet presAssocID="{2B070062-4C24-4D0F-AAF4-580BA9DE8C78}" presName="space" presStyleCnt="0"/>
      <dgm:spPr/>
    </dgm:pt>
    <dgm:pt modelId="{B13EBAC4-489E-43D3-928E-C88F63ACE5B0}" type="pres">
      <dgm:prSet presAssocID="{772DDBB1-BB8A-436B-BDB8-7241C79FC3F3}" presName="composite" presStyleCnt="0"/>
      <dgm:spPr/>
    </dgm:pt>
    <dgm:pt modelId="{73488D15-FEEF-440C-8052-B347F1B981E1}" type="pres">
      <dgm:prSet presAssocID="{772DDBB1-BB8A-436B-BDB8-7241C79FC3F3}" presName="parTx" presStyleLbl="alignNode1" presStyleIdx="3" presStyleCnt="5" custScaleX="101623" custLinFactNeighborX="-1299">
        <dgm:presLayoutVars>
          <dgm:chMax val="0"/>
          <dgm:chPref val="0"/>
          <dgm:bulletEnabled val="1"/>
        </dgm:presLayoutVars>
      </dgm:prSet>
      <dgm:spPr/>
    </dgm:pt>
    <dgm:pt modelId="{087D8C87-B096-4352-90A9-262B57975F20}" type="pres">
      <dgm:prSet presAssocID="{772DDBB1-BB8A-436B-BDB8-7241C79FC3F3}" presName="desTx" presStyleLbl="alignAccFollowNode1" presStyleIdx="3" presStyleCnt="5" custScaleY="100000" custLinFactNeighborX="-1299">
        <dgm:presLayoutVars>
          <dgm:bulletEnabled val="1"/>
        </dgm:presLayoutVars>
      </dgm:prSet>
      <dgm:spPr/>
    </dgm:pt>
    <dgm:pt modelId="{C280EDC9-384D-4C2F-8CBE-A1C4610AE8FF}" type="pres">
      <dgm:prSet presAssocID="{F567F1E2-9F05-447D-AD10-D8B3496731EF}" presName="space" presStyleCnt="0"/>
      <dgm:spPr/>
    </dgm:pt>
    <dgm:pt modelId="{EF924470-52C2-4449-8987-907D9204D555}" type="pres">
      <dgm:prSet presAssocID="{956F595D-3F59-4A2B-8452-FBA4D4EF1392}" presName="composite" presStyleCnt="0"/>
      <dgm:spPr/>
    </dgm:pt>
    <dgm:pt modelId="{71EAF895-009C-483A-9B22-4708F1DF67F9}" type="pres">
      <dgm:prSet presAssocID="{956F595D-3F59-4A2B-8452-FBA4D4EF1392}" presName="parTx" presStyleLbl="alignNode1" presStyleIdx="4" presStyleCnt="5" custLinFactNeighborX="-3451">
        <dgm:presLayoutVars>
          <dgm:chMax val="0"/>
          <dgm:chPref val="0"/>
          <dgm:bulletEnabled val="1"/>
        </dgm:presLayoutVars>
      </dgm:prSet>
      <dgm:spPr/>
    </dgm:pt>
    <dgm:pt modelId="{AAD216E6-921A-42F7-87F2-3FCFE27CD772}" type="pres">
      <dgm:prSet presAssocID="{956F595D-3F59-4A2B-8452-FBA4D4EF1392}" presName="desTx" presStyleLbl="alignAccFollowNode1" presStyleIdx="4" presStyleCnt="5" custScaleY="100000" custLinFactNeighborX="-3244" custLinFactNeighborY="-21">
        <dgm:presLayoutVars>
          <dgm:bulletEnabled val="1"/>
        </dgm:presLayoutVars>
      </dgm:prSet>
      <dgm:spPr/>
    </dgm:pt>
  </dgm:ptLst>
  <dgm:cxnLst>
    <dgm:cxn modelId="{03F20D00-C71B-49D5-A754-927CDE990388}" srcId="{C688EA85-F326-4B65-AC59-B41F4EAFBC5B}" destId="{2EB5F5B9-37B2-4ED6-871B-05A07232CA34}" srcOrd="2" destOrd="0" parTransId="{4385DC9E-8393-40C0-B9FF-F7041B60F51A}" sibTransId="{2B070062-4C24-4D0F-AAF4-580BA9DE8C78}"/>
    <dgm:cxn modelId="{334A5702-402F-429F-9452-D0DE478E9B64}" type="presOf" srcId="{D3917E39-ED44-4244-8F57-65B6E327BC40}" destId="{9E9A9E91-7CBA-4EA9-8421-E266A9D01C19}" srcOrd="0" destOrd="0" presId="urn:microsoft.com/office/officeart/2005/8/layout/hList1"/>
    <dgm:cxn modelId="{2F40A806-99ED-4D04-AED6-F120289475FB}" srcId="{C688EA85-F326-4B65-AC59-B41F4EAFBC5B}" destId="{1E5722CB-B6DB-4CA2-BD6E-C87B697C5D9D}" srcOrd="1" destOrd="0" parTransId="{85D03AD2-2996-4954-B030-B39C134CF417}" sibTransId="{87905B25-409C-46C3-B78B-37CE45D9109F}"/>
    <dgm:cxn modelId="{68371B15-93DA-46D0-A8E8-993254BAA873}" srcId="{956F595D-3F59-4A2B-8452-FBA4D4EF1392}" destId="{AD3075B1-9479-4B35-BF3A-50B8D373C0FC}" srcOrd="0" destOrd="0" parTransId="{F7C67623-B1DB-4F60-8D90-816ACC3BDCE6}" sibTransId="{0EFD186E-0D98-4684-959C-6F8FAD6CF15F}"/>
    <dgm:cxn modelId="{D239B61C-2DE4-4F60-B297-621795FF2414}" type="presOf" srcId="{C688EA85-F326-4B65-AC59-B41F4EAFBC5B}" destId="{90425322-954F-469B-BED1-07AD4703B4ED}" srcOrd="0" destOrd="0" presId="urn:microsoft.com/office/officeart/2005/8/layout/hList1"/>
    <dgm:cxn modelId="{30C6BF1D-BFC7-44D3-9443-B4799A9AFCC9}" type="presOf" srcId="{3382C0F6-822C-417B-A5B8-B3416D7F7BF0}" destId="{AAD216E6-921A-42F7-87F2-3FCFE27CD772}" srcOrd="0" destOrd="1" presId="urn:microsoft.com/office/officeart/2005/8/layout/hList1"/>
    <dgm:cxn modelId="{89BA2B1E-1674-4C09-9EAB-9A105A935C51}" type="presOf" srcId="{65C57A96-F264-4303-B50F-618D97129B4F}" destId="{EAE156AD-FCA9-4109-897C-BE0D4B7D2038}" srcOrd="0" destOrd="1" presId="urn:microsoft.com/office/officeart/2005/8/layout/hList1"/>
    <dgm:cxn modelId="{52A8F426-3C6C-4811-8F00-0F0341CC96C7}" srcId="{F38F1989-0F52-4F8F-AFDC-B32114DE2BA9}" destId="{0D30D8FF-3AE4-43B6-929F-4022FB7B5286}" srcOrd="0" destOrd="0" parTransId="{AE73A580-1393-480B-82B6-D4E56144FA6C}" sibTransId="{C3987942-F001-47DF-9F0E-CC725E1AB57D}"/>
    <dgm:cxn modelId="{C57BCD35-175E-4183-9E5B-060452D9F40F}" type="presOf" srcId="{772DDBB1-BB8A-436B-BDB8-7241C79FC3F3}" destId="{73488D15-FEEF-440C-8052-B347F1B981E1}" srcOrd="0" destOrd="0" presId="urn:microsoft.com/office/officeart/2005/8/layout/hList1"/>
    <dgm:cxn modelId="{19857F39-C519-48D7-A655-A50FA14464A1}" srcId="{2EB5F5B9-37B2-4ED6-871B-05A07232CA34}" destId="{D3917E39-ED44-4244-8F57-65B6E327BC40}" srcOrd="0" destOrd="0" parTransId="{A672C40A-ADFA-4FA8-BCA8-414C8052D5EC}" sibTransId="{61D05B8B-8278-46B4-B716-70C53273F39C}"/>
    <dgm:cxn modelId="{64A8645E-EAB7-46BA-AAE9-2EFD4DE9041C}" type="presOf" srcId="{0D30D8FF-3AE4-43B6-929F-4022FB7B5286}" destId="{EAE156AD-FCA9-4109-897C-BE0D4B7D2038}" srcOrd="0" destOrd="0" presId="urn:microsoft.com/office/officeart/2005/8/layout/hList1"/>
    <dgm:cxn modelId="{20F04D62-D54C-45D3-AB71-9B75C4F2BBC1}" srcId="{2EB5F5B9-37B2-4ED6-871B-05A07232CA34}" destId="{E9BA58D3-B699-4A6B-883A-D6C1DC28424E}" srcOrd="1" destOrd="0" parTransId="{CB773C62-8325-4B04-8C08-F128934DB479}" sibTransId="{EB6449F2-420F-4D22-977D-287795ED56C9}"/>
    <dgm:cxn modelId="{3B4B3863-AF73-4561-947B-7B743F340829}" srcId="{1E5722CB-B6DB-4CA2-BD6E-C87B697C5D9D}" destId="{357EE2F1-CE70-4458-9BBD-C3AAC20B2038}" srcOrd="0" destOrd="0" parTransId="{4724EAA5-9596-4192-90E2-958D797744E5}" sibTransId="{35A75F32-2ABA-4797-B154-20DB37E1D34E}"/>
    <dgm:cxn modelId="{A861E663-8665-4A31-A217-8771491201C4}" type="presOf" srcId="{AD3075B1-9479-4B35-BF3A-50B8D373C0FC}" destId="{AAD216E6-921A-42F7-87F2-3FCFE27CD772}" srcOrd="0" destOrd="0" presId="urn:microsoft.com/office/officeart/2005/8/layout/hList1"/>
    <dgm:cxn modelId="{AFC3A366-5955-49AE-A425-1249FC153B73}" srcId="{1E5722CB-B6DB-4CA2-BD6E-C87B697C5D9D}" destId="{14445213-FFEF-4564-ACEE-27EBE5A5ABF0}" srcOrd="1" destOrd="0" parTransId="{4359BFC1-5D01-4729-8B86-348A98E33FDE}" sibTransId="{86E01BA9-ACC2-4C7A-A6A6-6AC965A79650}"/>
    <dgm:cxn modelId="{CC5CB471-167A-434C-9FC8-8370DA734998}" srcId="{956F595D-3F59-4A2B-8452-FBA4D4EF1392}" destId="{3382C0F6-822C-417B-A5B8-B3416D7F7BF0}" srcOrd="1" destOrd="0" parTransId="{D42B43C1-2393-4D91-BEFB-8ECD0AF93FB4}" sibTransId="{9E9B39E7-3A25-42BF-8013-C4F3CE511C33}"/>
    <dgm:cxn modelId="{A0CFD351-59AA-403F-9E0F-30E260E708FA}" type="presOf" srcId="{75B82A96-97E5-4783-B61A-D7320D7D2F0E}" destId="{087D8C87-B096-4352-90A9-262B57975F20}" srcOrd="0" destOrd="1" presId="urn:microsoft.com/office/officeart/2005/8/layout/hList1"/>
    <dgm:cxn modelId="{CBA00B7A-9D53-4EEB-9ED8-677BF83F1664}" type="presOf" srcId="{956F595D-3F59-4A2B-8452-FBA4D4EF1392}" destId="{71EAF895-009C-483A-9B22-4708F1DF67F9}" srcOrd="0" destOrd="0" presId="urn:microsoft.com/office/officeart/2005/8/layout/hList1"/>
    <dgm:cxn modelId="{9585615A-A3D5-47C5-BEB5-7804A238DC21}" srcId="{C688EA85-F326-4B65-AC59-B41F4EAFBC5B}" destId="{772DDBB1-BB8A-436B-BDB8-7241C79FC3F3}" srcOrd="3" destOrd="0" parTransId="{56EFDE83-B59D-449C-97EE-7A9F48660196}" sibTransId="{F567F1E2-9F05-447D-AD10-D8B3496731EF}"/>
    <dgm:cxn modelId="{B90D4C81-65F8-4F68-A26D-BFCFA627BA65}" srcId="{2EB5F5B9-37B2-4ED6-871B-05A07232CA34}" destId="{BBB44C53-6F99-4666-8615-BCBB293C24E8}" srcOrd="2" destOrd="0" parTransId="{BB3C75F3-41B2-477B-AE0C-D58D22C45235}" sibTransId="{0D8073E1-DC5A-4180-B8B1-6523EF2334B7}"/>
    <dgm:cxn modelId="{826A688F-D637-4817-A897-992FD6F5AA7B}" srcId="{C688EA85-F326-4B65-AC59-B41F4EAFBC5B}" destId="{F38F1989-0F52-4F8F-AFDC-B32114DE2BA9}" srcOrd="0" destOrd="0" parTransId="{82B0888C-D792-4300-B85C-E3949B76DD80}" sibTransId="{F882CEDB-D04E-4D87-A218-109F41A38F84}"/>
    <dgm:cxn modelId="{DB521290-E60F-43C5-95AD-9116E916C80B}" type="presOf" srcId="{357EE2F1-CE70-4458-9BBD-C3AAC20B2038}" destId="{CE30852B-8736-4B1C-9B5B-8BD4E83883C0}" srcOrd="0" destOrd="0" presId="urn:microsoft.com/office/officeart/2005/8/layout/hList1"/>
    <dgm:cxn modelId="{D2221298-5A33-4906-A413-4C42341310B3}" type="presOf" srcId="{14445213-FFEF-4564-ACEE-27EBE5A5ABF0}" destId="{CE30852B-8736-4B1C-9B5B-8BD4E83883C0}" srcOrd="0" destOrd="1" presId="urn:microsoft.com/office/officeart/2005/8/layout/hList1"/>
    <dgm:cxn modelId="{A7EC1698-A623-4C3A-92DD-32ECCF09A057}" type="presOf" srcId="{F38F1989-0F52-4F8F-AFDC-B32114DE2BA9}" destId="{4BD46A9A-3619-4F92-A094-D3DE798897AE}" srcOrd="0" destOrd="0" presId="urn:microsoft.com/office/officeart/2005/8/layout/hList1"/>
    <dgm:cxn modelId="{F84DC3A6-FA71-4918-8465-9FBA02E38BD3}" type="presOf" srcId="{2EB5F5B9-37B2-4ED6-871B-05A07232CA34}" destId="{BE3F8EF0-0E1F-4E97-8A81-EE22ACFC2329}" srcOrd="0" destOrd="0" presId="urn:microsoft.com/office/officeart/2005/8/layout/hList1"/>
    <dgm:cxn modelId="{A0B183BE-48A2-4D7B-939C-78CFE8DC1245}" type="presOf" srcId="{BBB44C53-6F99-4666-8615-BCBB293C24E8}" destId="{9E9A9E91-7CBA-4EA9-8421-E266A9D01C19}" srcOrd="0" destOrd="2" presId="urn:microsoft.com/office/officeart/2005/8/layout/hList1"/>
    <dgm:cxn modelId="{DFE785C1-86D9-4C1F-B5DF-70AAD5AA47F8}" type="presOf" srcId="{FAEDCB14-D1B2-4D22-BD5B-61932066D615}" destId="{087D8C87-B096-4352-90A9-262B57975F20}" srcOrd="0" destOrd="0" presId="urn:microsoft.com/office/officeart/2005/8/layout/hList1"/>
    <dgm:cxn modelId="{97B75CC8-3AAA-4C5F-ABB1-C08F238ECA62}" srcId="{F38F1989-0F52-4F8F-AFDC-B32114DE2BA9}" destId="{65C57A96-F264-4303-B50F-618D97129B4F}" srcOrd="1" destOrd="0" parTransId="{F1425B07-3AE7-41F1-9BC6-59D387EEFA74}" sibTransId="{691BE62D-4528-4D56-85CF-5F6889EE817B}"/>
    <dgm:cxn modelId="{CC4A9CCB-480C-4CF7-99FC-89080F379003}" type="presOf" srcId="{E9BA58D3-B699-4A6B-883A-D6C1DC28424E}" destId="{9E9A9E91-7CBA-4EA9-8421-E266A9D01C19}" srcOrd="0" destOrd="1" presId="urn:microsoft.com/office/officeart/2005/8/layout/hList1"/>
    <dgm:cxn modelId="{B92B90D3-746A-451A-A18F-FE36C7B5510D}" srcId="{772DDBB1-BB8A-436B-BDB8-7241C79FC3F3}" destId="{D51138B5-6631-4B37-84ED-3773F25E358E}" srcOrd="2" destOrd="0" parTransId="{388DF39D-E41C-4FAA-A906-330B24D89682}" sibTransId="{0ABC8FED-8568-432C-92CC-F6846C2DD710}"/>
    <dgm:cxn modelId="{5D741CDF-CDFE-4C39-A154-C0BA61EFCC5F}" type="presOf" srcId="{D51138B5-6631-4B37-84ED-3773F25E358E}" destId="{087D8C87-B096-4352-90A9-262B57975F20}" srcOrd="0" destOrd="2" presId="urn:microsoft.com/office/officeart/2005/8/layout/hList1"/>
    <dgm:cxn modelId="{4333FDE4-8529-4AE3-BF09-9E05D2AC8157}" srcId="{C688EA85-F326-4B65-AC59-B41F4EAFBC5B}" destId="{956F595D-3F59-4A2B-8452-FBA4D4EF1392}" srcOrd="4" destOrd="0" parTransId="{77598D8E-D04C-430F-A452-CA84897FC43F}" sibTransId="{50B8C0C1-1953-4701-BC8D-3B6E9459F892}"/>
    <dgm:cxn modelId="{178AACF8-B515-495C-95D3-BE8FC1190E88}" srcId="{772DDBB1-BB8A-436B-BDB8-7241C79FC3F3}" destId="{75B82A96-97E5-4783-B61A-D7320D7D2F0E}" srcOrd="1" destOrd="0" parTransId="{1123B44C-7DC0-4F0F-90EB-C2E69551935E}" sibTransId="{BA43E10B-2F70-431B-8524-567CA6136EE5}"/>
    <dgm:cxn modelId="{421A06FA-F193-48D5-BA95-D5887BD7FE22}" type="presOf" srcId="{1E5722CB-B6DB-4CA2-BD6E-C87B697C5D9D}" destId="{F3B697B0-42B7-43D0-962C-F0D6F8FCFA22}" srcOrd="0" destOrd="0" presId="urn:microsoft.com/office/officeart/2005/8/layout/hList1"/>
    <dgm:cxn modelId="{3BEB3DFA-1A95-4C66-A615-6C17A9D989B8}" srcId="{772DDBB1-BB8A-436B-BDB8-7241C79FC3F3}" destId="{FAEDCB14-D1B2-4D22-BD5B-61932066D615}" srcOrd="0" destOrd="0" parTransId="{D3B7805F-07B0-4D95-A007-908D42D9A30B}" sibTransId="{4E0B9754-7106-4425-84EA-E3C79F936105}"/>
    <dgm:cxn modelId="{0CC9BA3B-93D0-447A-97D2-13B5B08C26B5}" type="presParOf" srcId="{90425322-954F-469B-BED1-07AD4703B4ED}" destId="{DD38D1E8-8A84-422F-B820-7CCD2E8BB8B6}" srcOrd="0" destOrd="0" presId="urn:microsoft.com/office/officeart/2005/8/layout/hList1"/>
    <dgm:cxn modelId="{5550E0B6-0158-4FFD-8310-D9913C36F0AB}" type="presParOf" srcId="{DD38D1E8-8A84-422F-B820-7CCD2E8BB8B6}" destId="{4BD46A9A-3619-4F92-A094-D3DE798897AE}" srcOrd="0" destOrd="0" presId="urn:microsoft.com/office/officeart/2005/8/layout/hList1"/>
    <dgm:cxn modelId="{0C15F583-9E8F-4A41-9780-1DA29691B4AB}" type="presParOf" srcId="{DD38D1E8-8A84-422F-B820-7CCD2E8BB8B6}" destId="{EAE156AD-FCA9-4109-897C-BE0D4B7D2038}" srcOrd="1" destOrd="0" presId="urn:microsoft.com/office/officeart/2005/8/layout/hList1"/>
    <dgm:cxn modelId="{7E56FB2A-012B-4AE5-9448-0D39AD402F87}" type="presParOf" srcId="{90425322-954F-469B-BED1-07AD4703B4ED}" destId="{651F8508-D3C2-46BA-89D8-E2DEB976DB7F}" srcOrd="1" destOrd="0" presId="urn:microsoft.com/office/officeart/2005/8/layout/hList1"/>
    <dgm:cxn modelId="{7399A406-BD52-4715-86BF-67AE3C7C8F41}" type="presParOf" srcId="{90425322-954F-469B-BED1-07AD4703B4ED}" destId="{6CF6218C-034F-4801-B8EF-B221355A36BA}" srcOrd="2" destOrd="0" presId="urn:microsoft.com/office/officeart/2005/8/layout/hList1"/>
    <dgm:cxn modelId="{FC1C9DBA-1B48-49B1-ADF5-D50BE1E677E9}" type="presParOf" srcId="{6CF6218C-034F-4801-B8EF-B221355A36BA}" destId="{F3B697B0-42B7-43D0-962C-F0D6F8FCFA22}" srcOrd="0" destOrd="0" presId="urn:microsoft.com/office/officeart/2005/8/layout/hList1"/>
    <dgm:cxn modelId="{950E9FFD-E0E1-4948-AEB9-65C23C7E5B86}" type="presParOf" srcId="{6CF6218C-034F-4801-B8EF-B221355A36BA}" destId="{CE30852B-8736-4B1C-9B5B-8BD4E83883C0}" srcOrd="1" destOrd="0" presId="urn:microsoft.com/office/officeart/2005/8/layout/hList1"/>
    <dgm:cxn modelId="{65C8CE05-24D4-4A88-8A47-DBD04F5E06B7}" type="presParOf" srcId="{90425322-954F-469B-BED1-07AD4703B4ED}" destId="{A0FEDD90-2088-4540-B907-2D72CB4A73F2}" srcOrd="3" destOrd="0" presId="urn:microsoft.com/office/officeart/2005/8/layout/hList1"/>
    <dgm:cxn modelId="{A4D1D63C-E864-4E52-A7D4-A7351FB86489}" type="presParOf" srcId="{90425322-954F-469B-BED1-07AD4703B4ED}" destId="{ABD0EB5D-9AFC-4ABD-B71C-5A5DED829D1E}" srcOrd="4" destOrd="0" presId="urn:microsoft.com/office/officeart/2005/8/layout/hList1"/>
    <dgm:cxn modelId="{F83734FD-F33A-4A29-B19C-C6ADC21C4B7A}" type="presParOf" srcId="{ABD0EB5D-9AFC-4ABD-B71C-5A5DED829D1E}" destId="{BE3F8EF0-0E1F-4E97-8A81-EE22ACFC2329}" srcOrd="0" destOrd="0" presId="urn:microsoft.com/office/officeart/2005/8/layout/hList1"/>
    <dgm:cxn modelId="{EA9E5EBF-94A3-4AD3-9AED-5F8777612000}" type="presParOf" srcId="{ABD0EB5D-9AFC-4ABD-B71C-5A5DED829D1E}" destId="{9E9A9E91-7CBA-4EA9-8421-E266A9D01C19}" srcOrd="1" destOrd="0" presId="urn:microsoft.com/office/officeart/2005/8/layout/hList1"/>
    <dgm:cxn modelId="{A7731F0A-C01D-430A-B665-4705960F2BD2}" type="presParOf" srcId="{90425322-954F-469B-BED1-07AD4703B4ED}" destId="{3FBCEE49-9694-4133-859A-E7B8BC7F04BD}" srcOrd="5" destOrd="0" presId="urn:microsoft.com/office/officeart/2005/8/layout/hList1"/>
    <dgm:cxn modelId="{A7710168-9E1A-4E88-AA7D-ABD2B6A84095}" type="presParOf" srcId="{90425322-954F-469B-BED1-07AD4703B4ED}" destId="{B13EBAC4-489E-43D3-928E-C88F63ACE5B0}" srcOrd="6" destOrd="0" presId="urn:microsoft.com/office/officeart/2005/8/layout/hList1"/>
    <dgm:cxn modelId="{CC5C2316-8717-48F9-85B3-27A98DDD7354}" type="presParOf" srcId="{B13EBAC4-489E-43D3-928E-C88F63ACE5B0}" destId="{73488D15-FEEF-440C-8052-B347F1B981E1}" srcOrd="0" destOrd="0" presId="urn:microsoft.com/office/officeart/2005/8/layout/hList1"/>
    <dgm:cxn modelId="{B15CE9EB-C427-423A-A6DD-4648B5BA67A5}" type="presParOf" srcId="{B13EBAC4-489E-43D3-928E-C88F63ACE5B0}" destId="{087D8C87-B096-4352-90A9-262B57975F20}" srcOrd="1" destOrd="0" presId="urn:microsoft.com/office/officeart/2005/8/layout/hList1"/>
    <dgm:cxn modelId="{26062326-70C1-49F6-8A19-AA76098DF618}" type="presParOf" srcId="{90425322-954F-469B-BED1-07AD4703B4ED}" destId="{C280EDC9-384D-4C2F-8CBE-A1C4610AE8FF}" srcOrd="7" destOrd="0" presId="urn:microsoft.com/office/officeart/2005/8/layout/hList1"/>
    <dgm:cxn modelId="{EBE0E9E2-C9EC-4F6F-9A3B-870B1A50E82E}" type="presParOf" srcId="{90425322-954F-469B-BED1-07AD4703B4ED}" destId="{EF924470-52C2-4449-8987-907D9204D555}" srcOrd="8" destOrd="0" presId="urn:microsoft.com/office/officeart/2005/8/layout/hList1"/>
    <dgm:cxn modelId="{5E5B89B8-8FDD-4C61-A8EF-622CAED4C011}" type="presParOf" srcId="{EF924470-52C2-4449-8987-907D9204D555}" destId="{71EAF895-009C-483A-9B22-4708F1DF67F9}" srcOrd="0" destOrd="0" presId="urn:microsoft.com/office/officeart/2005/8/layout/hList1"/>
    <dgm:cxn modelId="{5884D2AC-9DB9-42B2-80DF-C934794FF793}" type="presParOf" srcId="{EF924470-52C2-4449-8987-907D9204D555}" destId="{AAD216E6-921A-42F7-87F2-3FCFE27CD7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46A9A-3619-4F92-A094-D3DE798897AE}">
      <dsp:nvSpPr>
        <dsp:cNvPr id="0" name=""/>
        <dsp:cNvSpPr/>
      </dsp:nvSpPr>
      <dsp:spPr>
        <a:xfrm>
          <a:off x="0" y="12683"/>
          <a:ext cx="1700864" cy="680345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מסקנות והמלצות</a:t>
          </a:r>
        </a:p>
      </dsp:txBody>
      <dsp:txXfrm>
        <a:off x="0" y="12683"/>
        <a:ext cx="1700864" cy="680345"/>
      </dsp:txXfrm>
    </dsp:sp>
    <dsp:sp modelId="{EAE156AD-FCA9-4109-897C-BE0D4B7D2038}">
      <dsp:nvSpPr>
        <dsp:cNvPr id="0" name=""/>
        <dsp:cNvSpPr/>
      </dsp:nvSpPr>
      <dsp:spPr>
        <a:xfrm>
          <a:off x="0" y="693050"/>
          <a:ext cx="1700864" cy="2152080"/>
        </a:xfrm>
        <a:prstGeom prst="rect">
          <a:avLst/>
        </a:prstGeom>
        <a:solidFill>
          <a:schemeClr val="tx1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מסקנות</a:t>
          </a:r>
          <a:endParaRPr lang="he-IL" sz="20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המלצות</a:t>
          </a:r>
          <a:endParaRPr lang="he-IL" sz="2000" kern="1200" dirty="0"/>
        </a:p>
      </dsp:txBody>
      <dsp:txXfrm>
        <a:off x="0" y="693050"/>
        <a:ext cx="1700864" cy="2152080"/>
      </dsp:txXfrm>
    </dsp:sp>
    <dsp:sp modelId="{F3B697B0-42B7-43D0-962C-F0D6F8FCFA22}">
      <dsp:nvSpPr>
        <dsp:cNvPr id="0" name=""/>
        <dsp:cNvSpPr/>
      </dsp:nvSpPr>
      <dsp:spPr>
        <a:xfrm>
          <a:off x="1929572" y="12683"/>
          <a:ext cx="1700864" cy="680345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סיכום ותוצאות</a:t>
          </a:r>
        </a:p>
      </dsp:txBody>
      <dsp:txXfrm>
        <a:off x="1929572" y="12683"/>
        <a:ext cx="1700864" cy="680345"/>
      </dsp:txXfrm>
    </dsp:sp>
    <dsp:sp modelId="{CE30852B-8736-4B1C-9B5B-8BD4E83883C0}">
      <dsp:nvSpPr>
        <dsp:cNvPr id="0" name=""/>
        <dsp:cNvSpPr/>
      </dsp:nvSpPr>
      <dsp:spPr>
        <a:xfrm>
          <a:off x="1929572" y="693028"/>
          <a:ext cx="1700864" cy="2152080"/>
        </a:xfrm>
        <a:prstGeom prst="rect">
          <a:avLst/>
        </a:prstGeom>
        <a:solidFill>
          <a:schemeClr val="tx1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סיכום ביצועי הבדיקות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תוצאות בדיקות המערכת</a:t>
          </a:r>
          <a:r>
            <a:rPr lang="en-US" sz="1800" kern="1200" dirty="0"/>
            <a:t> - </a:t>
          </a:r>
          <a:r>
            <a:rPr lang="en-US" sz="1800" b="0" kern="1200" dirty="0"/>
            <a:t>SPR</a:t>
          </a:r>
          <a:endParaRPr lang="he-IL" sz="1800" kern="1200" dirty="0"/>
        </a:p>
      </dsp:txBody>
      <dsp:txXfrm>
        <a:off x="1929572" y="693028"/>
        <a:ext cx="1700864" cy="2152080"/>
      </dsp:txXfrm>
    </dsp:sp>
    <dsp:sp modelId="{BE3F8EF0-0E1F-4E97-8A81-EE22ACFC2329}">
      <dsp:nvSpPr>
        <dsp:cNvPr id="0" name=""/>
        <dsp:cNvSpPr/>
      </dsp:nvSpPr>
      <dsp:spPr>
        <a:xfrm>
          <a:off x="3868557" y="12683"/>
          <a:ext cx="1700864" cy="680345"/>
        </a:xfrm>
        <a:prstGeom prst="rect">
          <a:avLst/>
        </a:prstGeom>
        <a:solidFill>
          <a:schemeClr val="tx1">
            <a:lumMod val="6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מפת האתר והשוואות</a:t>
          </a:r>
        </a:p>
      </dsp:txBody>
      <dsp:txXfrm>
        <a:off x="3868557" y="12683"/>
        <a:ext cx="1700864" cy="680345"/>
      </dsp:txXfrm>
    </dsp:sp>
    <dsp:sp modelId="{9E9A9E91-7CBA-4EA9-8421-E266A9D01C19}">
      <dsp:nvSpPr>
        <dsp:cNvPr id="0" name=""/>
        <dsp:cNvSpPr/>
      </dsp:nvSpPr>
      <dsp:spPr>
        <a:xfrm>
          <a:off x="3868557" y="693028"/>
          <a:ext cx="1700864" cy="2152080"/>
        </a:xfrm>
        <a:prstGeom prst="rect">
          <a:avLst/>
        </a:prstGeom>
        <a:solidFill>
          <a:schemeClr val="tx1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מפת האתר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השוואה לאתר בארץ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השוואה לאתר בחו"ל</a:t>
          </a:r>
        </a:p>
      </dsp:txBody>
      <dsp:txXfrm>
        <a:off x="3868557" y="693028"/>
        <a:ext cx="1700864" cy="2152080"/>
      </dsp:txXfrm>
    </dsp:sp>
    <dsp:sp modelId="{73488D15-FEEF-440C-8052-B347F1B981E1}">
      <dsp:nvSpPr>
        <dsp:cNvPr id="0" name=""/>
        <dsp:cNvSpPr/>
      </dsp:nvSpPr>
      <dsp:spPr>
        <a:xfrm>
          <a:off x="5798392" y="12683"/>
          <a:ext cx="1728469" cy="68034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סטטיסטיקה</a:t>
          </a:r>
        </a:p>
      </dsp:txBody>
      <dsp:txXfrm>
        <a:off x="5798392" y="12683"/>
        <a:ext cx="1728469" cy="680345"/>
      </dsp:txXfrm>
    </dsp:sp>
    <dsp:sp modelId="{087D8C87-B096-4352-90A9-262B57975F20}">
      <dsp:nvSpPr>
        <dsp:cNvPr id="0" name=""/>
        <dsp:cNvSpPr/>
      </dsp:nvSpPr>
      <dsp:spPr>
        <a:xfrm>
          <a:off x="5812194" y="693028"/>
          <a:ext cx="1700864" cy="2152080"/>
        </a:xfrm>
        <a:prstGeom prst="rect">
          <a:avLst/>
        </a:prstGeom>
        <a:solidFill>
          <a:schemeClr val="tx1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הקדמה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 err="1"/>
            <a:t>סטט</a:t>
          </a:r>
          <a:r>
            <a:rPr lang="he-IL" sz="1800" kern="1200" dirty="0"/>
            <a:t>' תקלות וחומרתן</a:t>
          </a: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 err="1"/>
            <a:t>סטט</a:t>
          </a:r>
          <a:r>
            <a:rPr lang="he-IL" sz="1800" kern="1200" dirty="0"/>
            <a:t>' חווית משתמש</a:t>
          </a:r>
        </a:p>
      </dsp:txBody>
      <dsp:txXfrm>
        <a:off x="5812194" y="693028"/>
        <a:ext cx="1700864" cy="2152080"/>
      </dsp:txXfrm>
    </dsp:sp>
    <dsp:sp modelId="{71EAF895-009C-483A-9B22-4708F1DF67F9}">
      <dsp:nvSpPr>
        <dsp:cNvPr id="0" name=""/>
        <dsp:cNvSpPr/>
      </dsp:nvSpPr>
      <dsp:spPr>
        <a:xfrm>
          <a:off x="7728380" y="12683"/>
          <a:ext cx="1700864" cy="680345"/>
        </a:xfrm>
        <a:prstGeom prst="rect">
          <a:avLst/>
        </a:prstGeom>
        <a:solidFill>
          <a:schemeClr val="accent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הקדמה ואסטרטגיה</a:t>
          </a:r>
        </a:p>
      </dsp:txBody>
      <dsp:txXfrm>
        <a:off x="7728380" y="12683"/>
        <a:ext cx="1700864" cy="680345"/>
      </dsp:txXfrm>
    </dsp:sp>
    <dsp:sp modelId="{AAD216E6-921A-42F7-87F2-3FCFE27CD772}">
      <dsp:nvSpPr>
        <dsp:cNvPr id="0" name=""/>
        <dsp:cNvSpPr/>
      </dsp:nvSpPr>
      <dsp:spPr>
        <a:xfrm>
          <a:off x="7731901" y="692576"/>
          <a:ext cx="1700864" cy="2152080"/>
        </a:xfrm>
        <a:prstGeom prst="rect">
          <a:avLst/>
        </a:prstGeom>
        <a:solidFill>
          <a:schemeClr val="tx1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הסבר על האתר</a:t>
          </a:r>
        </a:p>
        <a:p>
          <a:pPr marL="171450" lvl="1" indent="-171450" algn="just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סוגי באגים </a:t>
          </a:r>
        </a:p>
      </dsp:txBody>
      <dsp:txXfrm>
        <a:off x="7731901" y="692576"/>
        <a:ext cx="1700864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0.13287</cdr:x>
      <cdr:y>0.18419</cdr:y>
    </cdr:from>
    <cdr:to>
      <cdr:x>0.36364</cdr:x>
      <cdr:y>0.27115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91542" y="1097910"/>
          <a:ext cx="1374785" cy="518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rtl="0"/>
          <a:r>
            <a: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Severity</a:t>
          </a:r>
          <a:r>
            <a: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he-IL" sz="1200"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0.16741</cdr:x>
      <cdr:y>0.85006</cdr:y>
    </cdr:from>
    <cdr:to>
      <cdr:x>0.87807</cdr:x>
      <cdr:y>0.85006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4ABDD94B-69E5-1531-78AA-A505D0304DF9}"/>
            </a:ext>
          </a:extLst>
        </cdr:cNvPr>
        <cdr:cNvCxnSpPr/>
      </cdr:nvCxnSpPr>
      <cdr:spPr>
        <a:xfrm xmlns:a="http://schemas.openxmlformats.org/drawingml/2006/main">
          <a:off x="997350" y="5067103"/>
          <a:ext cx="4233672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0.2115</cdr:x>
      <cdr:y>0.10263</cdr:y>
    </cdr:from>
    <cdr:to>
      <cdr:x>0.36611</cdr:x>
      <cdr:y>0.18572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60000" y="519666"/>
          <a:ext cx="1213442" cy="420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Priority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he-IL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87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868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296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67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81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3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977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80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5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52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2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4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485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20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1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5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95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4011-EBAE-4E5A-BFAB-47D86705F1B4}" type="datetimeFigureOut">
              <a:rPr lang="he-IL" smtClean="0"/>
              <a:t>ד'/תשרי/תשפ"ג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5725-DBB0-4E85-9AC9-2B53F3DF5C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23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otobike.co.il/" TargetMode="External"/><Relationship Id="rId7" Type="http://schemas.openxmlformats.org/officeDocument/2006/relationships/image" Target="../media/image1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hyperlink" Target="https://www.cannondale.com/en" TargetMode="External"/><Relationship Id="rId7" Type="http://schemas.openxmlformats.org/officeDocument/2006/relationships/image" Target="../media/image1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391275" y="2518029"/>
            <a:ext cx="4705959" cy="3082671"/>
          </a:xfrm>
        </p:spPr>
        <p:txBody>
          <a:bodyPr>
            <a:noAutofit/>
          </a:bodyPr>
          <a:lstStyle/>
          <a:p>
            <a:pPr algn="just"/>
            <a:r>
              <a:rPr lang="he-IL" sz="2400" dirty="0">
                <a:solidFill>
                  <a:schemeClr val="tx1"/>
                </a:solidFill>
              </a:rPr>
              <a:t>כותבי הדו"ח: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chemeClr val="tx1"/>
                </a:solidFill>
              </a:rPr>
              <a:t>לחמי נדב – בודק תוכנה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chemeClr val="tx1"/>
                </a:solidFill>
              </a:rPr>
              <a:t>עודד אסא – בודק תוכנה</a:t>
            </a:r>
          </a:p>
          <a:p>
            <a:pPr algn="just"/>
            <a:r>
              <a:rPr lang="he-IL" sz="2400" dirty="0">
                <a:solidFill>
                  <a:schemeClr val="tx1"/>
                </a:solidFill>
              </a:rPr>
              <a:t>מאשר הדו"ח: </a:t>
            </a:r>
            <a:r>
              <a:rPr lang="he-IL" sz="2400" dirty="0" err="1">
                <a:solidFill>
                  <a:schemeClr val="tx1"/>
                </a:solidFill>
              </a:rPr>
              <a:t>יונסי</a:t>
            </a:r>
            <a:r>
              <a:rPr lang="he-IL" sz="2400" dirty="0">
                <a:solidFill>
                  <a:schemeClr val="tx1"/>
                </a:solidFill>
              </a:rPr>
              <a:t> קובי – מנהל צוות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he-IL" sz="2400" dirty="0">
                <a:solidFill>
                  <a:schemeClr val="tx1"/>
                </a:solidFill>
              </a:rPr>
              <a:t>תאריך: 18/09/22</a:t>
            </a:r>
          </a:p>
          <a:p>
            <a:pPr algn="just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4" name="Picture 1" descr="E:\user\Desktop\bw-qa.jpe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84" y="2191698"/>
            <a:ext cx="3815618" cy="34912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854017" y="4531120"/>
            <a:ext cx="15000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62730-78D4-49A6-670D-7BF058891174}"/>
              </a:ext>
            </a:extLst>
          </p:cNvPr>
          <p:cNvSpPr txBox="1"/>
          <p:nvPr/>
        </p:nvSpPr>
        <p:spPr>
          <a:xfrm>
            <a:off x="3433393" y="525650"/>
            <a:ext cx="5681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dirty="0"/>
              <a:t>דו"ח </a:t>
            </a:r>
            <a:r>
              <a:rPr lang="en-US" sz="4000" dirty="0"/>
              <a:t>STR</a:t>
            </a:r>
            <a:r>
              <a:rPr lang="he-IL" sz="4000" dirty="0"/>
              <a:t> לאתר </a:t>
            </a:r>
            <a:br>
              <a:rPr lang="en-US" sz="4000" dirty="0"/>
            </a:br>
            <a:r>
              <a:rPr lang="en-US" sz="4400" dirty="0"/>
              <a:t>www.fitzone-store.co.il</a:t>
            </a:r>
            <a:r>
              <a:rPr lang="he-IL" sz="4400" dirty="0"/>
              <a:t> 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67083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grpSp>
        <p:nvGrpSpPr>
          <p:cNvPr id="15" name="קבוצה 14"/>
          <p:cNvGrpSpPr/>
          <p:nvPr/>
        </p:nvGrpSpPr>
        <p:grpSpPr>
          <a:xfrm>
            <a:off x="9306000" y="356400"/>
            <a:ext cx="1858331" cy="743332"/>
            <a:chOff x="4241842" y="735127"/>
            <a:chExt cx="1858331" cy="743332"/>
          </a:xfrm>
        </p:grpSpPr>
        <p:sp>
          <p:nvSpPr>
            <p:cNvPr id="16" name="מלבן 15"/>
            <p:cNvSpPr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/>
                <a:t>נושאי המערכת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E39E3-0403-008B-6251-471FD5D50B50}"/>
              </a:ext>
            </a:extLst>
          </p:cNvPr>
          <p:cNvGrpSpPr/>
          <p:nvPr/>
        </p:nvGrpSpPr>
        <p:grpSpPr>
          <a:xfrm>
            <a:off x="9305999" y="356400"/>
            <a:ext cx="1858331" cy="743332"/>
            <a:chOff x="6360340" y="735127"/>
            <a:chExt cx="1858331" cy="743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22A672-1991-5B37-F7BA-A44C6903531E}"/>
                </a:ext>
              </a:extLst>
            </p:cNvPr>
            <p:cNvSpPr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E1BA03-F555-371F-C75F-1BDE5F09F8E3}"/>
                </a:ext>
              </a:extLst>
            </p:cNvPr>
            <p:cNvSpPr txBox="1"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2100" kern="1200" dirty="0"/>
                <a:t>סטטיסטיקה</a:t>
              </a:r>
            </a:p>
          </p:txBody>
        </p:sp>
      </p:grpSp>
      <p:pic>
        <p:nvPicPr>
          <p:cNvPr id="13" name="Picture 3">
            <a:extLst>
              <a:ext uri="{FF2B5EF4-FFF2-40B4-BE49-F238E27FC236}">
                <a16:creationId xmlns:a16="http://schemas.microsoft.com/office/drawing/2014/main" id="{919D3EFD-B699-C155-DDF8-D1201395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5465"/>
          <a:stretch>
            <a:fillRect/>
          </a:stretch>
        </p:blipFill>
        <p:spPr bwMode="auto">
          <a:xfrm>
            <a:off x="2134349" y="2383721"/>
            <a:ext cx="7923405" cy="3072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מלבן 6">
            <a:extLst>
              <a:ext uri="{FF2B5EF4-FFF2-40B4-BE49-F238E27FC236}">
                <a16:creationId xmlns:a16="http://schemas.microsoft.com/office/drawing/2014/main" id="{A26FF4DB-E512-88E4-DCDE-38C0ED0B7D4D}"/>
              </a:ext>
            </a:extLst>
          </p:cNvPr>
          <p:cNvSpPr/>
          <p:nvPr/>
        </p:nvSpPr>
        <p:spPr>
          <a:xfrm>
            <a:off x="4439136" y="2383721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באיזו מידה האתר ידידותי לשימוש?</a:t>
            </a:r>
          </a:p>
        </p:txBody>
      </p:sp>
      <p:sp>
        <p:nvSpPr>
          <p:cNvPr id="18" name="מלבן 5">
            <a:extLst>
              <a:ext uri="{FF2B5EF4-FFF2-40B4-BE49-F238E27FC236}">
                <a16:creationId xmlns:a16="http://schemas.microsoft.com/office/drawing/2014/main" id="{6205765B-CD32-A33B-2F3A-A4698E76510B}"/>
              </a:ext>
            </a:extLst>
          </p:cNvPr>
          <p:cNvSpPr/>
          <p:nvPr/>
        </p:nvSpPr>
        <p:spPr>
          <a:xfrm>
            <a:off x="2210549" y="5456132"/>
            <a:ext cx="8162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  </a:t>
            </a:r>
            <a:r>
              <a:rPr lang="en-US" dirty="0"/>
              <a:t>   </a:t>
            </a:r>
            <a:r>
              <a:rPr lang="he-IL" dirty="0"/>
              <a:t>במידה רבה מאוד </a:t>
            </a:r>
            <a:r>
              <a:rPr lang="en-US" dirty="0"/>
              <a:t>   </a:t>
            </a:r>
            <a:r>
              <a:rPr lang="he-IL" dirty="0"/>
              <a:t> במידה רבה   </a:t>
            </a:r>
            <a:r>
              <a:rPr lang="en-US" dirty="0"/>
              <a:t> </a:t>
            </a:r>
            <a:r>
              <a:rPr lang="he-IL" dirty="0"/>
              <a:t> במידה בינונית  </a:t>
            </a:r>
            <a:r>
              <a:rPr lang="en-US" dirty="0"/>
              <a:t>  </a:t>
            </a:r>
            <a:r>
              <a:rPr lang="he-IL" dirty="0"/>
              <a:t> במידה מועטה   </a:t>
            </a:r>
            <a:r>
              <a:rPr lang="en-US" dirty="0"/>
              <a:t>    </a:t>
            </a:r>
            <a:r>
              <a:rPr lang="he-IL" dirty="0"/>
              <a:t>כלל לא</a:t>
            </a:r>
          </a:p>
          <a:p>
            <a:pPr algn="r" rtl="1"/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253CC-FBB5-DDE4-2030-72E1B254A6B8}"/>
              </a:ext>
            </a:extLst>
          </p:cNvPr>
          <p:cNvSpPr txBox="1"/>
          <p:nvPr/>
        </p:nvSpPr>
        <p:spPr>
          <a:xfrm>
            <a:off x="4527804" y="404900"/>
            <a:ext cx="313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u="sng" dirty="0">
                <a:cs typeface="+mn-cs"/>
              </a:rPr>
              <a:t>חווית המשתמש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95967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43647" y="278052"/>
            <a:ext cx="2139203" cy="810000"/>
          </a:xfrm>
        </p:spPr>
        <p:txBody>
          <a:bodyPr>
            <a:normAutofit/>
          </a:bodyPr>
          <a:lstStyle/>
          <a:p>
            <a:pPr algn="ctr"/>
            <a:r>
              <a:rPr lang="he-IL" sz="3200" b="1" u="sng" dirty="0">
                <a:cs typeface="+mn-cs"/>
              </a:rPr>
              <a:t>מפת האתר</a:t>
            </a:r>
          </a:p>
        </p:txBody>
      </p:sp>
      <p:pic>
        <p:nvPicPr>
          <p:cNvPr id="4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grpSp>
        <p:nvGrpSpPr>
          <p:cNvPr id="39" name="קבוצה 38"/>
          <p:cNvGrpSpPr/>
          <p:nvPr/>
        </p:nvGrpSpPr>
        <p:grpSpPr>
          <a:xfrm>
            <a:off x="9306000" y="356400"/>
            <a:ext cx="1858331" cy="743332"/>
            <a:chOff x="4241842" y="735127"/>
            <a:chExt cx="1858331" cy="743332"/>
          </a:xfrm>
          <a:solidFill>
            <a:schemeClr val="tx1">
              <a:lumMod val="75000"/>
            </a:schemeClr>
          </a:solidFill>
        </p:grpSpPr>
        <p:sp>
          <p:nvSpPr>
            <p:cNvPr id="40" name="מלבן 39"/>
            <p:cNvSpPr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/>
            <p:cNvSpPr txBox="1"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dirty="0"/>
                <a:t>מפת האתר והשוואות</a:t>
              </a:r>
              <a:endParaRPr lang="he-IL" sz="2100" kern="12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F35D85F-39E1-93B9-BCF1-11AF99A8178E}"/>
              </a:ext>
            </a:extLst>
          </p:cNvPr>
          <p:cNvSpPr/>
          <p:nvPr/>
        </p:nvSpPr>
        <p:spPr>
          <a:xfrm>
            <a:off x="5329452" y="1256920"/>
            <a:ext cx="1767594" cy="6588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דף הבית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BCED7-E81F-05E9-36CB-17F8F6ADDB60}"/>
              </a:ext>
            </a:extLst>
          </p:cNvPr>
          <p:cNvSpPr/>
          <p:nvPr/>
        </p:nvSpPr>
        <p:spPr>
          <a:xfrm>
            <a:off x="4844519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מוצרים</a:t>
            </a:r>
            <a:endParaRPr lang="LID4096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B3CAE-3850-C949-FE90-828A77052024}"/>
              </a:ext>
            </a:extLst>
          </p:cNvPr>
          <p:cNvSpPr/>
          <p:nvPr/>
        </p:nvSpPr>
        <p:spPr>
          <a:xfrm>
            <a:off x="6257174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סדנת תיקונים</a:t>
            </a:r>
            <a:endParaRPr lang="LID4096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C41CFC-436F-8B7E-B3BE-DEE9291E402B}"/>
              </a:ext>
            </a:extLst>
          </p:cNvPr>
          <p:cNvSpPr/>
          <p:nvPr/>
        </p:nvSpPr>
        <p:spPr>
          <a:xfrm>
            <a:off x="606554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צור קשר</a:t>
            </a:r>
            <a:endParaRPr lang="LID4096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46FA80-16B1-B53C-CAB0-186F2AB8CDA8}"/>
              </a:ext>
            </a:extLst>
          </p:cNvPr>
          <p:cNvSpPr/>
          <p:nvPr/>
        </p:nvSpPr>
        <p:spPr>
          <a:xfrm>
            <a:off x="2019209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השכרת מזוודות</a:t>
            </a:r>
            <a:endParaRPr lang="LID4096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FE66F7-DBC0-53BB-1181-EEC0B53E8776}"/>
              </a:ext>
            </a:extLst>
          </p:cNvPr>
          <p:cNvSpPr/>
          <p:nvPr/>
        </p:nvSpPr>
        <p:spPr>
          <a:xfrm>
            <a:off x="3431864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שיתופי פעולה</a:t>
            </a:r>
            <a:endParaRPr lang="LID4096" sz="16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17A1784-B9E2-B6DF-9F1B-A9469BFEFC53}"/>
              </a:ext>
            </a:extLst>
          </p:cNvPr>
          <p:cNvSpPr/>
          <p:nvPr/>
        </p:nvSpPr>
        <p:spPr>
          <a:xfrm>
            <a:off x="7669829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טיפים ומאמרים</a:t>
            </a:r>
            <a:endParaRPr lang="LID4096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99455C-23ED-58E1-C313-253998A65FDF}"/>
              </a:ext>
            </a:extLst>
          </p:cNvPr>
          <p:cNvSpPr/>
          <p:nvPr/>
        </p:nvSpPr>
        <p:spPr>
          <a:xfrm>
            <a:off x="9082484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מדיה</a:t>
            </a:r>
            <a:endParaRPr lang="LID4096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076FEDA-1EFA-798B-2D60-DBD5F28788DD}"/>
              </a:ext>
            </a:extLst>
          </p:cNvPr>
          <p:cNvSpPr/>
          <p:nvPr/>
        </p:nvSpPr>
        <p:spPr>
          <a:xfrm>
            <a:off x="10495139" y="3046284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אודות</a:t>
            </a:r>
            <a:endParaRPr lang="LID4096" sz="16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114339-A3F6-A6C0-58FC-49635D86EB0A}"/>
              </a:ext>
            </a:extLst>
          </p:cNvPr>
          <p:cNvSpPr/>
          <p:nvPr/>
        </p:nvSpPr>
        <p:spPr>
          <a:xfrm>
            <a:off x="3431864" y="3854803"/>
            <a:ext cx="1313867" cy="4846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מועדון רוכבי השרון</a:t>
            </a:r>
            <a:endParaRPr lang="LID4096" sz="16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2AC245-7DB1-0AA8-2C10-1DA3528BFF32}"/>
              </a:ext>
            </a:extLst>
          </p:cNvPr>
          <p:cNvCxnSpPr>
            <a:cxnSpLocks/>
          </p:cNvCxnSpPr>
          <p:nvPr/>
        </p:nvCxnSpPr>
        <p:spPr>
          <a:xfrm flipV="1">
            <a:off x="1263488" y="2734056"/>
            <a:ext cx="9900843" cy="9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CA786C4-865E-F3C1-F353-BE8F96555EE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213249" y="1915720"/>
            <a:ext cx="0" cy="818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A9F54B2-EFD2-0194-39B5-9E168698659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263488" y="2734056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743EEF-6F7B-7A63-82A3-BC67A46F18A7}"/>
              </a:ext>
            </a:extLst>
          </p:cNvPr>
          <p:cNvCxnSpPr>
            <a:cxnSpLocks/>
          </p:cNvCxnSpPr>
          <p:nvPr/>
        </p:nvCxnSpPr>
        <p:spPr>
          <a:xfrm flipV="1">
            <a:off x="2595464" y="2743200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13E4FE2-8EF1-18BF-2F37-A440631F3AB3}"/>
              </a:ext>
            </a:extLst>
          </p:cNvPr>
          <p:cNvCxnSpPr>
            <a:cxnSpLocks/>
          </p:cNvCxnSpPr>
          <p:nvPr/>
        </p:nvCxnSpPr>
        <p:spPr>
          <a:xfrm flipV="1">
            <a:off x="4072312" y="2743200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712BB98-A73D-B283-41F5-8732695B343D}"/>
              </a:ext>
            </a:extLst>
          </p:cNvPr>
          <p:cNvCxnSpPr>
            <a:cxnSpLocks/>
          </p:cNvCxnSpPr>
          <p:nvPr/>
        </p:nvCxnSpPr>
        <p:spPr>
          <a:xfrm flipV="1">
            <a:off x="5478872" y="2734056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B34EACF-9F9A-4882-1951-884ABC1F00DD}"/>
              </a:ext>
            </a:extLst>
          </p:cNvPr>
          <p:cNvCxnSpPr>
            <a:cxnSpLocks/>
          </p:cNvCxnSpPr>
          <p:nvPr/>
        </p:nvCxnSpPr>
        <p:spPr>
          <a:xfrm flipV="1">
            <a:off x="6893144" y="2726628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F07A00-50D8-75DE-0F2D-D57DFB33EC35}"/>
              </a:ext>
            </a:extLst>
          </p:cNvPr>
          <p:cNvCxnSpPr>
            <a:cxnSpLocks/>
          </p:cNvCxnSpPr>
          <p:nvPr/>
        </p:nvCxnSpPr>
        <p:spPr>
          <a:xfrm flipV="1">
            <a:off x="8316560" y="2732048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C3086D6-C462-F866-EE83-E46C929DD02E}"/>
              </a:ext>
            </a:extLst>
          </p:cNvPr>
          <p:cNvCxnSpPr>
            <a:cxnSpLocks/>
          </p:cNvCxnSpPr>
          <p:nvPr/>
        </p:nvCxnSpPr>
        <p:spPr>
          <a:xfrm flipV="1">
            <a:off x="9703400" y="2726628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82943E-B13B-5A9E-F0C7-498A1CB61DED}"/>
              </a:ext>
            </a:extLst>
          </p:cNvPr>
          <p:cNvCxnSpPr>
            <a:cxnSpLocks/>
          </p:cNvCxnSpPr>
          <p:nvPr/>
        </p:nvCxnSpPr>
        <p:spPr>
          <a:xfrm flipV="1">
            <a:off x="11162899" y="2726628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0FEFDD3-070F-9102-D9F2-EA27AB25E48B}"/>
              </a:ext>
            </a:extLst>
          </p:cNvPr>
          <p:cNvCxnSpPr>
            <a:cxnSpLocks/>
          </p:cNvCxnSpPr>
          <p:nvPr/>
        </p:nvCxnSpPr>
        <p:spPr>
          <a:xfrm flipV="1">
            <a:off x="4072312" y="3530916"/>
            <a:ext cx="0" cy="312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321270" y="321665"/>
            <a:ext cx="3549459" cy="810000"/>
          </a:xfrm>
        </p:spPr>
        <p:txBody>
          <a:bodyPr>
            <a:normAutofit/>
          </a:bodyPr>
          <a:lstStyle/>
          <a:p>
            <a:pPr algn="ctr"/>
            <a:r>
              <a:rPr lang="he-IL" sz="3200" b="1" u="sng" dirty="0">
                <a:cs typeface="+mn-cs"/>
              </a:rPr>
              <a:t>השוואה לאתר בארץ</a:t>
            </a:r>
          </a:p>
        </p:txBody>
      </p:sp>
      <p:grpSp>
        <p:nvGrpSpPr>
          <p:cNvPr id="36" name="קבוצה 35"/>
          <p:cNvGrpSpPr/>
          <p:nvPr/>
        </p:nvGrpSpPr>
        <p:grpSpPr>
          <a:xfrm>
            <a:off x="9306000" y="354999"/>
            <a:ext cx="1858331" cy="743332"/>
            <a:chOff x="4241842" y="735127"/>
            <a:chExt cx="1858331" cy="743332"/>
          </a:xfrm>
        </p:grpSpPr>
        <p:sp>
          <p:nvSpPr>
            <p:cNvPr id="37" name="מלבן 36"/>
            <p:cNvSpPr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/>
            <p:cNvSpPr txBox="1"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dirty="0"/>
                <a:t>מפת האתר והשוואות</a:t>
              </a:r>
              <a:endParaRPr lang="he-IL" sz="2100" kern="1200" dirty="0"/>
            </a:p>
          </p:txBody>
        </p:sp>
      </p:grpSp>
      <p:pic>
        <p:nvPicPr>
          <p:cNvPr id="57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35338-0807-9F51-AD39-4F9EC0BF4641}"/>
              </a:ext>
            </a:extLst>
          </p:cNvPr>
          <p:cNvSpPr txBox="1"/>
          <p:nvPr/>
        </p:nvSpPr>
        <p:spPr>
          <a:xfrm>
            <a:off x="1892808" y="1237914"/>
            <a:ext cx="9271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cs typeface="+mn-cs"/>
              </a:rPr>
              <a:t>לצורך השוואה נכנסנו לאתר </a:t>
            </a:r>
            <a:r>
              <a:rPr lang="en-US" sz="2000" dirty="0">
                <a:cs typeface="+mn-cs"/>
                <a:hlinkClick r:id="rId3"/>
              </a:rPr>
              <a:t>https://gotobike.co.il</a:t>
            </a:r>
            <a:r>
              <a:rPr lang="he-IL" sz="2000" dirty="0">
                <a:cs typeface="+mn-cs"/>
              </a:rPr>
              <a:t> </a:t>
            </a:r>
            <a:r>
              <a:rPr lang="he-IL" dirty="0">
                <a:cs typeface="+mn-cs"/>
              </a:rPr>
              <a:t>שהינו</a:t>
            </a:r>
            <a:r>
              <a:rPr lang="he-IL" sz="1800" dirty="0">
                <a:cs typeface="+mn-cs"/>
              </a:rPr>
              <a:t> אתר מסחרי בתחום האופניים לרוכבים מתחילים חובבנים ומקצועיים.</a:t>
            </a:r>
          </a:p>
          <a:p>
            <a:pPr algn="ctr" rtl="1"/>
            <a:r>
              <a:rPr lang="he-IL" dirty="0"/>
              <a:t>באתר ניתן לרכוש אופניים ושלל אביזרים נלווים.</a:t>
            </a:r>
          </a:p>
        </p:txBody>
      </p:sp>
      <p:sp>
        <p:nvSpPr>
          <p:cNvPr id="7" name="מלבן 15">
            <a:extLst>
              <a:ext uri="{FF2B5EF4-FFF2-40B4-BE49-F238E27FC236}">
                <a16:creationId xmlns:a16="http://schemas.microsoft.com/office/drawing/2014/main" id="{F6B325FF-A205-5549-C3F4-98C842899AD9}"/>
              </a:ext>
            </a:extLst>
          </p:cNvPr>
          <p:cNvSpPr/>
          <p:nvPr/>
        </p:nvSpPr>
        <p:spPr>
          <a:xfrm>
            <a:off x="8003753" y="2635778"/>
            <a:ext cx="29377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חווית משתמש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מפת אתר נגישה ונוחה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חוויית קניית נוחה ופשוטה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זמינות בהודעה או טלפון ישיר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נגישות: לצערנו גם לאחר סקירה מקיפה באתר לא מצאנו כל אזכור לנגישות דבר שיכול לגרום לתביעה. </a:t>
            </a:r>
          </a:p>
        </p:txBody>
      </p:sp>
      <p:pic>
        <p:nvPicPr>
          <p:cNvPr id="14" name="Graphic 13" descr="Thumbs Down outline">
            <a:extLst>
              <a:ext uri="{FF2B5EF4-FFF2-40B4-BE49-F238E27FC236}">
                <a16:creationId xmlns:a16="http://schemas.microsoft.com/office/drawing/2014/main" id="{227917EA-8997-6959-D663-BFD7661C5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1549" y="4798904"/>
            <a:ext cx="611464" cy="611464"/>
          </a:xfrm>
          <a:prstGeom prst="rect">
            <a:avLst/>
          </a:prstGeom>
        </p:spPr>
      </p:pic>
      <p:pic>
        <p:nvPicPr>
          <p:cNvPr id="16" name="Graphic 15" descr="Thumbs up sign outline">
            <a:extLst>
              <a:ext uri="{FF2B5EF4-FFF2-40B4-BE49-F238E27FC236}">
                <a16:creationId xmlns:a16="http://schemas.microsoft.com/office/drawing/2014/main" id="{17144252-393E-6BC2-7AE6-415D59870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1549" y="4116117"/>
            <a:ext cx="611464" cy="611464"/>
          </a:xfrm>
          <a:prstGeom prst="rect">
            <a:avLst/>
          </a:prstGeom>
        </p:spPr>
      </p:pic>
      <p:pic>
        <p:nvPicPr>
          <p:cNvPr id="17" name="Graphic 16" descr="Thumbs up sign outline">
            <a:extLst>
              <a:ext uri="{FF2B5EF4-FFF2-40B4-BE49-F238E27FC236}">
                <a16:creationId xmlns:a16="http://schemas.microsoft.com/office/drawing/2014/main" id="{17DACA6D-FC3F-3896-9A4F-9942339E9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1549" y="2469987"/>
            <a:ext cx="611464" cy="611464"/>
          </a:xfrm>
          <a:prstGeom prst="rect">
            <a:avLst/>
          </a:prstGeom>
        </p:spPr>
      </p:pic>
      <p:pic>
        <p:nvPicPr>
          <p:cNvPr id="18" name="Graphic 17" descr="Thumbs up sign outline">
            <a:extLst>
              <a:ext uri="{FF2B5EF4-FFF2-40B4-BE49-F238E27FC236}">
                <a16:creationId xmlns:a16="http://schemas.microsoft.com/office/drawing/2014/main" id="{FBE7C3C8-6AE9-25ED-C09D-F322E5D63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2611" y="3006741"/>
            <a:ext cx="611464" cy="611464"/>
          </a:xfrm>
          <a:prstGeom prst="rect">
            <a:avLst/>
          </a:prstGeom>
        </p:spPr>
      </p:pic>
      <p:pic>
        <p:nvPicPr>
          <p:cNvPr id="19" name="Graphic 18" descr="Thumbs up sign outline">
            <a:extLst>
              <a:ext uri="{FF2B5EF4-FFF2-40B4-BE49-F238E27FC236}">
                <a16:creationId xmlns:a16="http://schemas.microsoft.com/office/drawing/2014/main" id="{A5C238E7-C366-BED2-E343-FF9AD0410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1549" y="3543495"/>
            <a:ext cx="611464" cy="611464"/>
          </a:xfrm>
          <a:prstGeom prst="rect">
            <a:avLst/>
          </a:prstGeom>
        </p:spPr>
      </p:pic>
      <p:pic>
        <p:nvPicPr>
          <p:cNvPr id="21" name="Picture 2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899FBB5-3097-17BD-1CFE-8F7E6AC7F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1" y="2331604"/>
            <a:ext cx="7505000" cy="41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8263" y="435678"/>
            <a:ext cx="361547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u="sng" dirty="0"/>
              <a:t>השוואה לאתר בחו"ל</a:t>
            </a:r>
          </a:p>
        </p:txBody>
      </p:sp>
      <p:pic>
        <p:nvPicPr>
          <p:cNvPr id="9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70100-27E2-CECA-B631-26C2A5CF2E22}"/>
              </a:ext>
            </a:extLst>
          </p:cNvPr>
          <p:cNvSpPr txBox="1"/>
          <p:nvPr/>
        </p:nvSpPr>
        <p:spPr>
          <a:xfrm>
            <a:off x="1892808" y="1237914"/>
            <a:ext cx="92715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cs typeface="+mn-cs"/>
              </a:rPr>
              <a:t>לצורך השוואה </a:t>
            </a:r>
            <a:r>
              <a:rPr lang="en-US" dirty="0"/>
              <a:t> </a:t>
            </a:r>
            <a:r>
              <a:rPr lang="he-IL" dirty="0"/>
              <a:t>נוספת נכנסנו לאתר מחו"ל</a:t>
            </a:r>
            <a:r>
              <a:rPr lang="he-IL" sz="1800" dirty="0">
                <a:cs typeface="+mn-cs"/>
              </a:rPr>
              <a:t> </a:t>
            </a:r>
            <a:r>
              <a:rPr lang="en-US" sz="2000" dirty="0">
                <a:cs typeface="+mn-cs"/>
                <a:hlinkClick r:id="rId3"/>
              </a:rPr>
              <a:t>https://www.cannondale.com/en</a:t>
            </a:r>
            <a:r>
              <a:rPr lang="he-IL" sz="2000" dirty="0">
                <a:cs typeface="+mn-cs"/>
              </a:rPr>
              <a:t> </a:t>
            </a:r>
            <a:r>
              <a:rPr lang="he-IL" dirty="0">
                <a:cs typeface="+mn-cs"/>
              </a:rPr>
              <a:t>שהינו</a:t>
            </a:r>
            <a:r>
              <a:rPr lang="he-IL" sz="1800" dirty="0">
                <a:cs typeface="+mn-cs"/>
              </a:rPr>
              <a:t> אתר מסחרי </a:t>
            </a:r>
            <a:endParaRPr lang="en-US" sz="1800" dirty="0">
              <a:cs typeface="+mn-cs"/>
            </a:endParaRPr>
          </a:p>
          <a:p>
            <a:pPr algn="ctr" rtl="1"/>
            <a:r>
              <a:rPr lang="he-IL" sz="1800" dirty="0">
                <a:cs typeface="+mn-cs"/>
              </a:rPr>
              <a:t>של מותג האופניים </a:t>
            </a:r>
            <a:r>
              <a:rPr lang="en-US" sz="1800" dirty="0">
                <a:cs typeface="+mn-cs"/>
              </a:rPr>
              <a:t>C</a:t>
            </a:r>
            <a:r>
              <a:rPr lang="en-US" dirty="0"/>
              <a:t>annondale</a:t>
            </a:r>
            <a:r>
              <a:rPr lang="he-IL" sz="1800" dirty="0">
                <a:cs typeface="+mn-cs"/>
              </a:rPr>
              <a:t>.</a:t>
            </a:r>
          </a:p>
        </p:txBody>
      </p:sp>
      <p:sp>
        <p:nvSpPr>
          <p:cNvPr id="7" name="מלבן 15">
            <a:extLst>
              <a:ext uri="{FF2B5EF4-FFF2-40B4-BE49-F238E27FC236}">
                <a16:creationId xmlns:a16="http://schemas.microsoft.com/office/drawing/2014/main" id="{061785AF-2B01-1073-01F3-B1C560A39E6A}"/>
              </a:ext>
            </a:extLst>
          </p:cNvPr>
          <p:cNvSpPr/>
          <p:nvPr/>
        </p:nvSpPr>
        <p:spPr>
          <a:xfrm>
            <a:off x="8003753" y="2635778"/>
            <a:ext cx="29377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עיצוב וחווית משתמש</a:t>
            </a:r>
            <a:r>
              <a:rPr lang="en-US" dirty="0"/>
              <a:t> </a:t>
            </a:r>
            <a:r>
              <a:rPr lang="he-IL" dirty="0"/>
              <a:t>מדהימה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התמצאות מהירה ונוחה באתר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רישום לדיוור לפי תחומי עניין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שפע של מידע מקצועי על סוגי אופניים וסגנונות רכיבה שונים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נגישות: לא מצאנו כל אזכור לנגישות, מחיפוש שעשינו, חוק הנגישות בחו"ל לא נאכף כראוי. </a:t>
            </a:r>
          </a:p>
        </p:txBody>
      </p:sp>
      <p:pic>
        <p:nvPicPr>
          <p:cNvPr id="11" name="Graphic 10" descr="Thumbs Down outline">
            <a:extLst>
              <a:ext uri="{FF2B5EF4-FFF2-40B4-BE49-F238E27FC236}">
                <a16:creationId xmlns:a16="http://schemas.microsoft.com/office/drawing/2014/main" id="{C05B01DA-70CB-C9D8-B4EE-7CD548C3B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2611" y="5063486"/>
            <a:ext cx="611464" cy="611464"/>
          </a:xfrm>
          <a:prstGeom prst="rect">
            <a:avLst/>
          </a:prstGeom>
        </p:spPr>
      </p:pic>
      <p:pic>
        <p:nvPicPr>
          <p:cNvPr id="12" name="Graphic 11" descr="Thumbs up sign outline">
            <a:extLst>
              <a:ext uri="{FF2B5EF4-FFF2-40B4-BE49-F238E27FC236}">
                <a16:creationId xmlns:a16="http://schemas.microsoft.com/office/drawing/2014/main" id="{527AEB63-AE0F-E31C-2D0B-D4F2A3533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1549" y="4109239"/>
            <a:ext cx="611464" cy="611464"/>
          </a:xfrm>
          <a:prstGeom prst="rect">
            <a:avLst/>
          </a:prstGeom>
        </p:spPr>
      </p:pic>
      <p:pic>
        <p:nvPicPr>
          <p:cNvPr id="13" name="Graphic 12" descr="Thumbs up sign outline">
            <a:extLst>
              <a:ext uri="{FF2B5EF4-FFF2-40B4-BE49-F238E27FC236}">
                <a16:creationId xmlns:a16="http://schemas.microsoft.com/office/drawing/2014/main" id="{BAF46C90-3B4B-F71A-B46E-8EF725324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1549" y="2469987"/>
            <a:ext cx="611464" cy="611464"/>
          </a:xfrm>
          <a:prstGeom prst="rect">
            <a:avLst/>
          </a:prstGeom>
        </p:spPr>
      </p:pic>
      <p:pic>
        <p:nvPicPr>
          <p:cNvPr id="14" name="Graphic 13" descr="Thumbs up sign outline">
            <a:extLst>
              <a:ext uri="{FF2B5EF4-FFF2-40B4-BE49-F238E27FC236}">
                <a16:creationId xmlns:a16="http://schemas.microsoft.com/office/drawing/2014/main" id="{1BA5830A-B068-23D4-BEEE-8C4E94DB3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2611" y="3006741"/>
            <a:ext cx="611464" cy="611464"/>
          </a:xfrm>
          <a:prstGeom prst="rect">
            <a:avLst/>
          </a:prstGeom>
        </p:spPr>
      </p:pic>
      <p:pic>
        <p:nvPicPr>
          <p:cNvPr id="15" name="Graphic 14" descr="Thumbs up sign outline">
            <a:extLst>
              <a:ext uri="{FF2B5EF4-FFF2-40B4-BE49-F238E27FC236}">
                <a16:creationId xmlns:a16="http://schemas.microsoft.com/office/drawing/2014/main" id="{B49A81BF-C609-8B6B-ABAD-3932BB25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1549" y="3553311"/>
            <a:ext cx="611464" cy="611464"/>
          </a:xfrm>
          <a:prstGeom prst="rect">
            <a:avLst/>
          </a:prstGeom>
        </p:spPr>
      </p:pic>
      <p:pic>
        <p:nvPicPr>
          <p:cNvPr id="23" name="Picture 2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DCA6A5-EAD5-EF3D-7FFE-46012E8A1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1" y="2268097"/>
            <a:ext cx="7560462" cy="4205712"/>
          </a:xfrm>
          <a:prstGeom prst="rect">
            <a:avLst/>
          </a:prstGeom>
        </p:spPr>
      </p:pic>
      <p:grpSp>
        <p:nvGrpSpPr>
          <p:cNvPr id="24" name="קבוצה 35">
            <a:extLst>
              <a:ext uri="{FF2B5EF4-FFF2-40B4-BE49-F238E27FC236}">
                <a16:creationId xmlns:a16="http://schemas.microsoft.com/office/drawing/2014/main" id="{7D124C98-4EF0-9B5E-D9CC-19CC67F20FB2}"/>
              </a:ext>
            </a:extLst>
          </p:cNvPr>
          <p:cNvGrpSpPr/>
          <p:nvPr/>
        </p:nvGrpSpPr>
        <p:grpSpPr>
          <a:xfrm>
            <a:off x="9306000" y="354999"/>
            <a:ext cx="1858331" cy="743332"/>
            <a:chOff x="4241842" y="735127"/>
            <a:chExt cx="1858331" cy="743332"/>
          </a:xfrm>
        </p:grpSpPr>
        <p:sp>
          <p:nvSpPr>
            <p:cNvPr id="25" name="מלבן 36">
              <a:extLst>
                <a:ext uri="{FF2B5EF4-FFF2-40B4-BE49-F238E27FC236}">
                  <a16:creationId xmlns:a16="http://schemas.microsoft.com/office/drawing/2014/main" id="{B81C14D5-DFC8-65EF-C1E8-01B382415375}"/>
                </a:ext>
              </a:extLst>
            </p:cNvPr>
            <p:cNvSpPr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F9D29E-E782-E8D9-6002-CB6C03B91B96}"/>
                </a:ext>
              </a:extLst>
            </p:cNvPr>
            <p:cNvSpPr txBox="1"/>
            <p:nvPr/>
          </p:nvSpPr>
          <p:spPr>
            <a:xfrm>
              <a:off x="4241842" y="735127"/>
              <a:ext cx="1858331" cy="74333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dirty="0"/>
                <a:t>מפת האתר והשוואות</a:t>
              </a:r>
              <a:endParaRPr lang="he-IL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7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 txBox="1">
            <a:spLocks noGrp="1"/>
          </p:cNvSpPr>
          <p:nvPr>
            <p:ph type="title"/>
          </p:nvPr>
        </p:nvSpPr>
        <p:spPr>
          <a:xfrm>
            <a:off x="4176887" y="364731"/>
            <a:ext cx="3838225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u="sng" dirty="0"/>
              <a:t>סיכום ביצועי הבדיקות</a:t>
            </a:r>
          </a:p>
        </p:txBody>
      </p:sp>
      <p:grpSp>
        <p:nvGrpSpPr>
          <p:cNvPr id="11" name="קבוצה 10"/>
          <p:cNvGrpSpPr/>
          <p:nvPr/>
        </p:nvGrpSpPr>
        <p:grpSpPr>
          <a:xfrm>
            <a:off x="9306000" y="356400"/>
            <a:ext cx="1858331" cy="743332"/>
            <a:chOff x="2123345" y="735127"/>
            <a:chExt cx="1858331" cy="74333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2" name="מלבן 11"/>
            <p:cNvSpPr/>
            <p:nvPr/>
          </p:nvSpPr>
          <p:spPr>
            <a:xfrm>
              <a:off x="2123345" y="735127"/>
              <a:ext cx="1858331" cy="74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2123345" y="735127"/>
              <a:ext cx="1858331" cy="7433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dirty="0"/>
                <a:t>סיכום ותוצאות</a:t>
              </a:r>
              <a:endParaRPr lang="he-IL" sz="2100" kern="1200" dirty="0"/>
            </a:p>
          </p:txBody>
        </p:sp>
      </p:grpSp>
      <p:pic>
        <p:nvPicPr>
          <p:cNvPr id="14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CA53C-7425-7C8A-CCC7-E8E434920FE5}"/>
              </a:ext>
            </a:extLst>
          </p:cNvPr>
          <p:cNvSpPr txBox="1"/>
          <p:nvPr/>
        </p:nvSpPr>
        <p:spPr>
          <a:xfrm>
            <a:off x="1889759" y="1586320"/>
            <a:ext cx="84124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להלן טבלה של ביצוע הבדיקות שעשינו, טבלה זו מרכזת את הבדיקות שתוכננו ובוצעו</a:t>
            </a:r>
          </a:p>
          <a:p>
            <a:pPr algn="r" rtl="1"/>
            <a:r>
              <a:rPr lang="he-IL" sz="2000" dirty="0"/>
              <a:t>לפי טבלה זו מנהל הפרויקט יחליט האם ניתן להעלות את האתר או לא</a:t>
            </a:r>
          </a:p>
          <a:p>
            <a:pPr algn="r" rtl="1"/>
            <a:r>
              <a:rPr lang="he-IL" sz="2000" dirty="0"/>
              <a:t>עקב אילוצי זמן ותקציב וגודל האתר, ביצענו סבב בדיקות אחד.</a:t>
            </a:r>
          </a:p>
          <a:p>
            <a:pPr algn="r" rtl="1"/>
            <a:r>
              <a:rPr lang="he-IL" sz="2000" dirty="0"/>
              <a:t>כמו כן, עקב סדר עדיפות נמוך לא בוצעו הבדיקות הבאות: </a:t>
            </a:r>
          </a:p>
          <a:p>
            <a:pPr algn="r" rtl="1"/>
            <a:endParaRPr lang="he-IL" sz="2000" dirty="0"/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000" dirty="0"/>
              <a:t>Load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000" dirty="0"/>
              <a:t>Recovery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000" dirty="0"/>
              <a:t>Cookies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000" dirty="0"/>
              <a:t>Performance</a:t>
            </a:r>
            <a:endParaRPr lang="he-IL" sz="2000" dirty="0"/>
          </a:p>
          <a:p>
            <a:pPr algn="ctr" rtl="1"/>
            <a:endParaRPr lang="LID4096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BBFBC0-EF63-D3A4-02C9-F38B9131E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58420"/>
              </p:ext>
            </p:extLst>
          </p:nvPr>
        </p:nvGraphicFramePr>
        <p:xfrm>
          <a:off x="1656626" y="4737547"/>
          <a:ext cx="85785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08">
                  <a:extLst>
                    <a:ext uri="{9D8B030D-6E8A-4147-A177-3AD203B41FA5}">
                      <a16:colId xmlns:a16="http://schemas.microsoft.com/office/drawing/2014/main" val="1522263350"/>
                    </a:ext>
                  </a:extLst>
                </a:gridCol>
                <a:gridCol w="1715708">
                  <a:extLst>
                    <a:ext uri="{9D8B030D-6E8A-4147-A177-3AD203B41FA5}">
                      <a16:colId xmlns:a16="http://schemas.microsoft.com/office/drawing/2014/main" val="2964123186"/>
                    </a:ext>
                  </a:extLst>
                </a:gridCol>
                <a:gridCol w="1715708">
                  <a:extLst>
                    <a:ext uri="{9D8B030D-6E8A-4147-A177-3AD203B41FA5}">
                      <a16:colId xmlns:a16="http://schemas.microsoft.com/office/drawing/2014/main" val="2158766578"/>
                    </a:ext>
                  </a:extLst>
                </a:gridCol>
                <a:gridCol w="1715708">
                  <a:extLst>
                    <a:ext uri="{9D8B030D-6E8A-4147-A177-3AD203B41FA5}">
                      <a16:colId xmlns:a16="http://schemas.microsoft.com/office/drawing/2014/main" val="1862736129"/>
                    </a:ext>
                  </a:extLst>
                </a:gridCol>
                <a:gridCol w="1715708">
                  <a:extLst>
                    <a:ext uri="{9D8B030D-6E8A-4147-A177-3AD203B41FA5}">
                      <a16:colId xmlns:a16="http://schemas.microsoft.com/office/drawing/2014/main" val="155955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אחוז הבדיקות שעברו בהצלחה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מספר הבדיקות שעברו בהצלחה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אחוז הבדיקות שבוצעו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מספר הבדיקות שבוצעו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מספר הבדיקות שתוכננו לביצוע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4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61%</a:t>
                      </a:r>
                      <a:endParaRPr lang="LID4096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46</a:t>
                      </a:r>
                      <a:endParaRPr lang="LID4096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100%</a:t>
                      </a:r>
                      <a:endParaRPr lang="LID4096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75</a:t>
                      </a:r>
                      <a:endParaRPr lang="LID4096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75</a:t>
                      </a:r>
                      <a:endParaRPr lang="LID4096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3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5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062" y="547202"/>
            <a:ext cx="4341876" cy="817270"/>
          </a:xfrm>
        </p:spPr>
        <p:txBody>
          <a:bodyPr>
            <a:normAutofit fontScale="90000"/>
          </a:bodyPr>
          <a:lstStyle/>
          <a:p>
            <a:pPr algn="ctr" rtl="0"/>
            <a:r>
              <a:rPr lang="he-IL" b="1" u="sng" dirty="0"/>
              <a:t>תוצאות בדיקות המערכת</a:t>
            </a:r>
            <a:r>
              <a:rPr lang="en-US" b="1" u="sng" dirty="0"/>
              <a:t> </a:t>
            </a:r>
            <a:br>
              <a:rPr lang="en-US" b="1" u="sng" dirty="0"/>
            </a:br>
            <a:br>
              <a:rPr lang="en-US" b="1" u="sng" dirty="0"/>
            </a:br>
            <a:endParaRPr lang="en-US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901B43F3-95B9-6696-304C-1B6784C43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34879"/>
              </p:ext>
            </p:extLst>
          </p:nvPr>
        </p:nvGraphicFramePr>
        <p:xfrm>
          <a:off x="881642" y="1733692"/>
          <a:ext cx="10425667" cy="485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3145">
                  <a:extLst>
                    <a:ext uri="{9D8B030D-6E8A-4147-A177-3AD203B41FA5}">
                      <a16:colId xmlns:a16="http://schemas.microsoft.com/office/drawing/2014/main" val="3421395689"/>
                    </a:ext>
                  </a:extLst>
                </a:gridCol>
                <a:gridCol w="1189893">
                  <a:extLst>
                    <a:ext uri="{9D8B030D-6E8A-4147-A177-3AD203B41FA5}">
                      <a16:colId xmlns:a16="http://schemas.microsoft.com/office/drawing/2014/main" val="19734054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33007272"/>
                    </a:ext>
                  </a:extLst>
                </a:gridCol>
                <a:gridCol w="4096512">
                  <a:extLst>
                    <a:ext uri="{9D8B030D-6E8A-4147-A177-3AD203B41FA5}">
                      <a16:colId xmlns:a16="http://schemas.microsoft.com/office/drawing/2014/main" val="4227969170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37431707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650402824"/>
                    </a:ext>
                  </a:extLst>
                </a:gridCol>
                <a:gridCol w="1139181">
                  <a:extLst>
                    <a:ext uri="{9D8B030D-6E8A-4147-A177-3AD203B41FA5}">
                      <a16:colId xmlns:a16="http://schemas.microsoft.com/office/drawing/2014/main" val="352777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Severity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lt1"/>
                          </a:solidFill>
                        </a:rPr>
                        <a:t>Created by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u="none" strike="noStrike" kern="1200" baseline="0" dirty="0">
                          <a:solidFill>
                            <a:schemeClr val="lt1"/>
                          </a:solidFill>
                        </a:rPr>
                        <a:t>Status</a:t>
                      </a:r>
                      <a:endParaRPr lang="LID4096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u="none" strike="noStrike" kern="1200" baseline="0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LID4096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u="none" strike="noStrike" kern="1200" baseline="0" dirty="0">
                          <a:solidFill>
                            <a:schemeClr val="lt1"/>
                          </a:solidFill>
                        </a:rPr>
                        <a:t>Subject</a:t>
                      </a:r>
                      <a:endParaRPr lang="LID4096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u="none" strike="noStrike" kern="1200" baseline="0" dirty="0">
                          <a:solidFill>
                            <a:schemeClr val="lt1"/>
                          </a:solidFill>
                        </a:rPr>
                        <a:t>Platform</a:t>
                      </a:r>
                      <a:endParaRPr lang="LID4096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u="none" strike="noStrike" kern="1200" baseline="0" dirty="0">
                          <a:solidFill>
                            <a:schemeClr val="lt1"/>
                          </a:solidFill>
                        </a:rPr>
                        <a:t>Category Name</a:t>
                      </a:r>
                      <a:endParaRPr lang="LID4096" b="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98938"/>
                  </a:ext>
                </a:extLst>
              </a:tr>
              <a:tr h="18858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High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Nadav </a:t>
                      </a:r>
                      <a:r>
                        <a:rPr lang="en-US" sz="1200" dirty="0" err="1"/>
                        <a:t>Lahmy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After clicking on "Bike fitting" the expected link is broken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Broken link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Chrome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Links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64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Assa Oded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On "Media" link - when pressing the link "bike panel" link is broken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Broken link</a:t>
                      </a:r>
                    </a:p>
                    <a:p>
                      <a:pPr algn="ctr" rtl="0"/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Firefox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Links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5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Nadav </a:t>
                      </a:r>
                      <a:r>
                        <a:rPr lang="en-US" sz="1200" dirty="0" err="1"/>
                        <a:t>Lahmy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On "Products" page the following link does not work. links are broken (</a:t>
                      </a:r>
                      <a:r>
                        <a:rPr lang="en-US" sz="1200" dirty="0" err="1"/>
                        <a:t>Bolle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Ceervo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Fitzone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Broken link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Android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Links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Assa Oded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On Media page the second hand bike festival link does not exist (No hyperlink)</a:t>
                      </a:r>
                      <a:endParaRPr lang="LID4096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link</a:t>
                      </a:r>
                      <a:endParaRPr lang="LID4096" sz="1200" dirty="0"/>
                    </a:p>
                    <a:p>
                      <a:pPr algn="ctr" rtl="0"/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Chrome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Links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8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Assa Oded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On "Tips and articles" page there is a "hidden" Facebook link above the rider's helmet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GUI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Android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GUI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4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Nadav </a:t>
                      </a:r>
                      <a:r>
                        <a:rPr lang="en-US" sz="1200" dirty="0" err="1"/>
                        <a:t>Lahmy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"Repairs work shop" page the main describing text is incomplete</a:t>
                      </a:r>
                      <a:endParaRPr lang="LID4096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Incomplete text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IOS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Text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3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Assa Oded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On "Repairs work shop page" the pictures below are uneven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GUI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Firefox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GUI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5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Medium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Nadav </a:t>
                      </a:r>
                      <a:r>
                        <a:rPr lang="en-US" sz="1200" dirty="0" err="1"/>
                        <a:t>Lahmy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On Contact page there is no menu links to go back to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GUI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Android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GUI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Assa Oded</a:t>
                      </a:r>
                      <a:endParaRPr lang="LID4096" sz="1200" dirty="0"/>
                    </a:p>
                    <a:p>
                      <a:pPr algn="l"/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On Luggage rental page there is a typo in the Hebrew word of "</a:t>
                      </a:r>
                      <a:r>
                        <a:rPr lang="he-IL" sz="1200" dirty="0"/>
                        <a:t>"טריאתלון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Typo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Chrome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Text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4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Nadav </a:t>
                      </a:r>
                      <a:r>
                        <a:rPr lang="en-US" sz="1200" dirty="0" err="1"/>
                        <a:t>Lahmy</a:t>
                      </a:r>
                      <a:endParaRPr lang="LID4096" sz="1200" dirty="0"/>
                    </a:p>
                    <a:p>
                      <a:pPr algn="l"/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Media page there is a typo in the Hebrew word “</a:t>
                      </a:r>
                      <a:r>
                        <a:rPr lang="he-I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"מתי</a:t>
                      </a:r>
                      <a:endParaRPr lang="LID4096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Typo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IOS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Text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9223"/>
                  </a:ext>
                </a:extLst>
              </a:tr>
            </a:tbl>
          </a:graphicData>
        </a:graphic>
      </p:graphicFrame>
      <p:pic>
        <p:nvPicPr>
          <p:cNvPr id="5" name="Picture 1" descr="E:\user\Desktop\bw-qa.jpeg.png">
            <a:extLst>
              <a:ext uri="{FF2B5EF4-FFF2-40B4-BE49-F238E27FC236}">
                <a16:creationId xmlns:a16="http://schemas.microsoft.com/office/drawing/2014/main" id="{CD555B6F-AAA4-0D5F-9464-1C96BCB954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7CD9F-B10C-0E61-F9D0-F52E550DF3C1}"/>
              </a:ext>
            </a:extLst>
          </p:cNvPr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grpSp>
        <p:nvGrpSpPr>
          <p:cNvPr id="7" name="קבוצה 10">
            <a:extLst>
              <a:ext uri="{FF2B5EF4-FFF2-40B4-BE49-F238E27FC236}">
                <a16:creationId xmlns:a16="http://schemas.microsoft.com/office/drawing/2014/main" id="{9847EDFD-1E47-D6B8-F04C-A6E498338252}"/>
              </a:ext>
            </a:extLst>
          </p:cNvPr>
          <p:cNvGrpSpPr/>
          <p:nvPr/>
        </p:nvGrpSpPr>
        <p:grpSpPr>
          <a:xfrm>
            <a:off x="9306000" y="356400"/>
            <a:ext cx="1858331" cy="743332"/>
            <a:chOff x="2123345" y="735127"/>
            <a:chExt cx="1858331" cy="74333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8" name="מלבן 11">
              <a:extLst>
                <a:ext uri="{FF2B5EF4-FFF2-40B4-BE49-F238E27FC236}">
                  <a16:creationId xmlns:a16="http://schemas.microsoft.com/office/drawing/2014/main" id="{629F789C-8673-E8A9-84D8-96318F387508}"/>
                </a:ext>
              </a:extLst>
            </p:cNvPr>
            <p:cNvSpPr/>
            <p:nvPr/>
          </p:nvSpPr>
          <p:spPr>
            <a:xfrm>
              <a:off x="2123345" y="735127"/>
              <a:ext cx="1858331" cy="74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095B39-EDAD-1940-FC9E-0BAA3BACAE38}"/>
                </a:ext>
              </a:extLst>
            </p:cNvPr>
            <p:cNvSpPr txBox="1"/>
            <p:nvPr/>
          </p:nvSpPr>
          <p:spPr>
            <a:xfrm>
              <a:off x="2123345" y="735127"/>
              <a:ext cx="1858331" cy="74333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dirty="0"/>
                <a:t>סיכום ותוצאות</a:t>
              </a:r>
              <a:endParaRPr lang="he-IL" sz="21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603EBE-6768-BD6B-60A5-DB9BCB79D296}"/>
              </a:ext>
            </a:extLst>
          </p:cNvPr>
          <p:cNvSpPr txBox="1"/>
          <p:nvPr/>
        </p:nvSpPr>
        <p:spPr>
          <a:xfrm>
            <a:off x="3374136" y="728066"/>
            <a:ext cx="544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 - Software Problem Report</a:t>
            </a:r>
          </a:p>
          <a:p>
            <a:pPr algn="ctr"/>
            <a:r>
              <a:rPr lang="he-IL" dirty="0"/>
              <a:t>בטבלה זו ניתן לראות את רשימת הבאגים הפתוחים לפי חומרתם בסדר יורד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3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01978" y="323066"/>
            <a:ext cx="3384867" cy="810000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cs typeface="+mn-cs"/>
              </a:rPr>
              <a:t>מסקנות והמלצות</a:t>
            </a:r>
          </a:p>
        </p:txBody>
      </p:sp>
      <p:grpSp>
        <p:nvGrpSpPr>
          <p:cNvPr id="4" name="קבוצה 3"/>
          <p:cNvGrpSpPr/>
          <p:nvPr/>
        </p:nvGrpSpPr>
        <p:grpSpPr>
          <a:xfrm>
            <a:off x="9306000" y="356400"/>
            <a:ext cx="1858331" cy="743332"/>
            <a:chOff x="4847" y="735127"/>
            <a:chExt cx="1858331" cy="743332"/>
          </a:xfrm>
        </p:grpSpPr>
        <p:sp>
          <p:nvSpPr>
            <p:cNvPr id="5" name="מלבן 4"/>
            <p:cNvSpPr/>
            <p:nvPr/>
          </p:nvSpPr>
          <p:spPr>
            <a:xfrm>
              <a:off x="4847" y="735127"/>
              <a:ext cx="1858331" cy="743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4847" y="735127"/>
              <a:ext cx="1858331" cy="74333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dirty="0"/>
                <a:t>מסקנות</a:t>
              </a:r>
              <a:r>
                <a:rPr lang="he-IL" sz="2100" kern="1200" dirty="0"/>
                <a:t> והמלצות</a:t>
              </a:r>
            </a:p>
          </p:txBody>
        </p:sp>
      </p:grpSp>
      <p:pic>
        <p:nvPicPr>
          <p:cNvPr id="7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696" y="1775496"/>
            <a:ext cx="101764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vid" charset="0"/>
                <a:ea typeface="Calibri" charset="0"/>
                <a:cs typeface="Arial" pitchFamily="34" charset="0"/>
              </a:rPr>
              <a:t>על פי רמת התקלות וחומרתן </a:t>
            </a:r>
            <a:r>
              <a:rPr lang="he-IL" sz="2000" dirty="0"/>
              <a:t>אין להעלות בשלב זה את האתר לאוויר.</a:t>
            </a:r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הוספת תעודת אבטחה - הפיכה לאתר </a:t>
            </a:r>
            <a:r>
              <a:rPr lang="en-US" sz="2000" dirty="0"/>
              <a:t>http</a:t>
            </a:r>
            <a:r>
              <a:rPr lang="en-US" sz="2000" b="1" dirty="0"/>
              <a:t>s</a:t>
            </a:r>
            <a:r>
              <a:rPr lang="he-IL" b="1" dirty="0"/>
              <a:t>.</a:t>
            </a:r>
            <a:endParaRPr lang="en-US" sz="2000" dirty="0"/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הפיכת האתר לחנות אינטרנטית עם סל קניות ואפשרות רכישה </a:t>
            </a:r>
            <a:r>
              <a:rPr lang="en-US" sz="2000" dirty="0"/>
              <a:t>Online</a:t>
            </a:r>
            <a:r>
              <a:rPr lang="he-IL" sz="2000" dirty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הכתבה על התאמת אופניים (שאמורה להיות ההתמחות של האתר) מפנה לכתבה של מתחרים.</a:t>
            </a:r>
            <a:endParaRPr lang="en-US" sz="2000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עדכון כתובת חדשה באתר, לפי פרסום עדכני </a:t>
            </a:r>
            <a:r>
              <a:rPr lang="he-IL" sz="2000" dirty="0" err="1"/>
              <a:t>בפייסבוק</a:t>
            </a:r>
            <a:r>
              <a:rPr lang="he-IL" sz="2000" dirty="0"/>
              <a:t> עברו בתחילת השנה לקיבוץ יגור.</a:t>
            </a:r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שינוי שמות הקטגוריות ועדכון תוכן העמודים באתר תוך שמירה על אחידות בעיצוב.</a:t>
            </a:r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הוספת מספר טלפון נייד ולחיץ במיקום בולט וכפתור ליצירת קשר ב </a:t>
            </a:r>
            <a:r>
              <a:rPr lang="en-US" sz="2000" dirty="0" err="1"/>
              <a:t>Whatsapp</a:t>
            </a:r>
            <a:r>
              <a:rPr lang="he-IL" sz="2000" dirty="0"/>
              <a:t>.</a:t>
            </a:r>
            <a:endParaRPr lang="en-US" sz="2000" dirty="0"/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הכנסת גלריות עם תמונות של אופניים ואביזרים לצפייה נוחה ומוגדלת.</a:t>
            </a:r>
            <a:endParaRPr lang="en-US" sz="2000" dirty="0"/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הכנסת </a:t>
            </a:r>
            <a:r>
              <a:rPr lang="en-US" sz="2400" dirty="0"/>
              <a:t>sitemap</a:t>
            </a:r>
            <a:r>
              <a:rPr lang="he-IL" sz="2000" dirty="0"/>
              <a:t> עם קישורים מהירים להתמצאות נוחה באתר.</a:t>
            </a:r>
            <a:endParaRPr lang="en-US" sz="2000" dirty="0"/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הוספת סינונים לבחירה לפי חיתוכים כגון: חברות אופניים, גודל הגלגלים, מהזול ליקר, פופולרי </a:t>
            </a:r>
            <a:r>
              <a:rPr lang="he-IL" sz="2000" dirty="0" err="1"/>
              <a:t>וכו</a:t>
            </a:r>
            <a:r>
              <a:rPr lang="he-IL" sz="2000" dirty="0"/>
              <a:t>'.</a:t>
            </a:r>
            <a:endParaRPr lang="en-US" sz="2000" dirty="0"/>
          </a:p>
          <a:p>
            <a:pPr marL="285750" lvl="0" indent="-285750" algn="r" rtl="1">
              <a:buFont typeface="Wingdings" panose="05000000000000000000" pitchFamily="2" charset="2"/>
              <a:buChar char="§"/>
            </a:pPr>
            <a:r>
              <a:rPr lang="he-IL" sz="2000" dirty="0" err="1"/>
              <a:t>להמנע</a:t>
            </a:r>
            <a:r>
              <a:rPr lang="he-IL" sz="2000" dirty="0"/>
              <a:t> בהפניות לאתרים אחרים ולשפר את כמות ואיכות האתר לצורך יצירת סמכות ומקצועיות לאתר.</a:t>
            </a:r>
            <a:endParaRPr lang="en-US" sz="2000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טיפים ומאמרים: להוסיף טיפים ומאמרים עדכניים או לבטל עמוד.</a:t>
            </a:r>
            <a:endParaRPr lang="en-US" sz="2000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סדנת תיקונים מקצועית: אין כלל מידע, לעדכן פרטים על סדנה קרובה ורישום אונליין או יצירת קשר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03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6003633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he-IL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AutoShape 2" descr="yes | העי&quot;ג (ענק ידידותי גדול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3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2657B-FCB9-DF28-3139-BD03245EE31A}"/>
              </a:ext>
            </a:extLst>
          </p:cNvPr>
          <p:cNvSpPr/>
          <p:nvPr/>
        </p:nvSpPr>
        <p:spPr>
          <a:xfrm>
            <a:off x="1316736" y="2002299"/>
            <a:ext cx="8672661" cy="3054284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EA617-7358-D60A-284E-C9F8AABFC405}"/>
              </a:ext>
            </a:extLst>
          </p:cNvPr>
          <p:cNvSpPr txBox="1"/>
          <p:nvPr/>
        </p:nvSpPr>
        <p:spPr>
          <a:xfrm>
            <a:off x="1788074" y="2623824"/>
            <a:ext cx="53732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  <a:p>
            <a:r>
              <a:rPr lang="en-IN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Your 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E9837A-F75C-E002-F207-A5F502A342AD}"/>
              </a:ext>
            </a:extLst>
          </p:cNvPr>
          <p:cNvCxnSpPr/>
          <p:nvPr/>
        </p:nvCxnSpPr>
        <p:spPr>
          <a:xfrm>
            <a:off x="1879514" y="3990706"/>
            <a:ext cx="53732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A9D1D-D53C-E8A2-CDDA-0FDEE5B1053C}"/>
              </a:ext>
            </a:extLst>
          </p:cNvPr>
          <p:cNvSpPr txBox="1"/>
          <p:nvPr/>
        </p:nvSpPr>
        <p:spPr>
          <a:xfrm>
            <a:off x="1788074" y="4057428"/>
            <a:ext cx="26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You got it ?  We got it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3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86330" y="522571"/>
            <a:ext cx="2452180" cy="809897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cs typeface="+mn-cs"/>
              </a:rPr>
              <a:t>תוכן המצגת</a:t>
            </a:r>
          </a:p>
        </p:txBody>
      </p:sp>
      <p:pic>
        <p:nvPicPr>
          <p:cNvPr id="4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מציין מיקום תוכן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968419"/>
              </p:ext>
            </p:extLst>
          </p:nvPr>
        </p:nvGraphicFramePr>
        <p:xfrm>
          <a:off x="1408176" y="2436584"/>
          <a:ext cx="9491472" cy="285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46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612000" y="928800"/>
            <a:ext cx="1465200" cy="65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2710" y="1613447"/>
            <a:ext cx="8203987" cy="27084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he-IL" sz="2400" dirty="0"/>
              <a:t>אתר </a:t>
            </a:r>
            <a:r>
              <a:rPr lang="en-US" sz="2600" dirty="0">
                <a:solidFill>
                  <a:srgbClr val="FF0000"/>
                </a:solidFill>
              </a:rPr>
              <a:t>fitzone-store.co.il</a:t>
            </a:r>
            <a:r>
              <a:rPr lang="he-IL" sz="2600" dirty="0">
                <a:solidFill>
                  <a:srgbClr val="FF0000"/>
                </a:solidFill>
              </a:rPr>
              <a:t> </a:t>
            </a:r>
            <a:r>
              <a:rPr lang="he-IL" sz="2400" dirty="0"/>
              <a:t>הינו אתר מסחרי לחנות אופניים, ציוד רכיבה, סדנאות ותיקוני אופניים.</a:t>
            </a:r>
            <a:r>
              <a:rPr lang="he-IL" sz="2400" b="1" dirty="0"/>
              <a:t> 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/>
              <a:t>החנות ממוקמת בעיר חדרה בישראל.</a:t>
            </a:r>
          </a:p>
          <a:p>
            <a:pPr marL="342900" indent="-342900" algn="r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he-IL" sz="2400" dirty="0"/>
              <a:t>האתר נבדק בשיטת </a:t>
            </a:r>
            <a:r>
              <a:rPr lang="en-US" sz="2400" dirty="0"/>
              <a:t> Exploratory Testing</a:t>
            </a:r>
            <a:r>
              <a:rPr lang="he-IL" sz="2400" dirty="0"/>
              <a:t>בשילוב עם </a:t>
            </a:r>
            <a:r>
              <a:rPr lang="en-US" sz="2400" dirty="0"/>
              <a:t>Checklist</a:t>
            </a:r>
            <a:r>
              <a:rPr lang="he-IL" sz="2400" dirty="0"/>
              <a:t> בדיקות לביצוע. </a:t>
            </a:r>
          </a:p>
          <a:p>
            <a:pPr marL="342900" indent="-342900" algn="r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he-IL" sz="2400" dirty="0"/>
              <a:t>הבדיקות בוצעו במספר סביבות – </a:t>
            </a:r>
            <a:r>
              <a:rPr lang="en-US" sz="2400" dirty="0"/>
              <a:t>Chrome, Firefox, Android, IOS</a:t>
            </a:r>
            <a:endParaRPr lang="he-IL" sz="2400" dirty="0"/>
          </a:p>
          <a:p>
            <a:pPr marL="342900" indent="-342900" algn="r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he-IL" sz="2400" dirty="0"/>
              <a:t>דיווחי הבאגים בוצעו במערכת </a:t>
            </a:r>
            <a:r>
              <a:rPr lang="en-US" sz="2400" dirty="0"/>
              <a:t>JIRA</a:t>
            </a:r>
            <a:r>
              <a:rPr lang="he-IL" sz="2400" dirty="0"/>
              <a:t>.</a:t>
            </a:r>
          </a:p>
        </p:txBody>
      </p:sp>
      <p:grpSp>
        <p:nvGrpSpPr>
          <p:cNvPr id="19" name="קבוצה 18"/>
          <p:cNvGrpSpPr/>
          <p:nvPr/>
        </p:nvGrpSpPr>
        <p:grpSpPr>
          <a:xfrm>
            <a:off x="9306646" y="356232"/>
            <a:ext cx="1858331" cy="743332"/>
            <a:chOff x="8478837" y="1328047"/>
            <a:chExt cx="1858331" cy="743332"/>
          </a:xfrm>
        </p:grpSpPr>
        <p:sp>
          <p:nvSpPr>
            <p:cNvPr id="20" name="מלבן 19"/>
            <p:cNvSpPr/>
            <p:nvPr/>
          </p:nvSpPr>
          <p:spPr>
            <a:xfrm>
              <a:off x="8478837" y="1328047"/>
              <a:ext cx="1858331" cy="7433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8478837" y="1328047"/>
              <a:ext cx="1858331" cy="743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/>
                <a:t>הקדמה ואסטרטגיה</a:t>
              </a:r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7785463" y="2870870"/>
            <a:ext cx="4320000" cy="2759572"/>
            <a:chOff x="7785463" y="3286867"/>
            <a:chExt cx="3379512" cy="2156880"/>
          </a:xfrm>
        </p:grpSpPr>
        <p:sp>
          <p:nvSpPr>
            <p:cNvPr id="5" name="מלבן 4"/>
            <p:cNvSpPr/>
            <p:nvPr/>
          </p:nvSpPr>
          <p:spPr>
            <a:xfrm>
              <a:off x="10117326" y="3286867"/>
              <a:ext cx="1047649" cy="5632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מלבן 8"/>
            <p:cNvSpPr/>
            <p:nvPr/>
          </p:nvSpPr>
          <p:spPr>
            <a:xfrm>
              <a:off x="7785463" y="4083681"/>
              <a:ext cx="1013853" cy="5632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מלבן 12"/>
            <p:cNvSpPr/>
            <p:nvPr/>
          </p:nvSpPr>
          <p:spPr>
            <a:xfrm>
              <a:off x="10117326" y="4880495"/>
              <a:ext cx="1047649" cy="5632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47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3474589" y="453233"/>
            <a:ext cx="55002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u="sng" dirty="0"/>
              <a:t>הסבר על האתר</a:t>
            </a:r>
          </a:p>
        </p:txBody>
      </p:sp>
      <p:pic>
        <p:nvPicPr>
          <p:cNvPr id="1026" name="Picture 2" descr="פיטזון | חנות אופניים">
            <a:extLst>
              <a:ext uri="{FF2B5EF4-FFF2-40B4-BE49-F238E27FC236}">
                <a16:creationId xmlns:a16="http://schemas.microsoft.com/office/drawing/2014/main" id="{0B1F4038-9444-296C-3F6C-36D29C4B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83" y="4543454"/>
            <a:ext cx="1790234" cy="17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2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346960" y="364351"/>
            <a:ext cx="3498079" cy="738664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cs typeface="+mn-cs"/>
              </a:rPr>
              <a:t>סוגי באגים</a:t>
            </a:r>
          </a:p>
        </p:txBody>
      </p:sp>
      <p:grpSp>
        <p:nvGrpSpPr>
          <p:cNvPr id="5" name="קבוצה 4"/>
          <p:cNvGrpSpPr/>
          <p:nvPr/>
        </p:nvGrpSpPr>
        <p:grpSpPr>
          <a:xfrm>
            <a:off x="9306646" y="356232"/>
            <a:ext cx="1858331" cy="743332"/>
            <a:chOff x="8478837" y="1328047"/>
            <a:chExt cx="1858331" cy="743332"/>
          </a:xfrm>
        </p:grpSpPr>
        <p:sp>
          <p:nvSpPr>
            <p:cNvPr id="6" name="מלבן 5"/>
            <p:cNvSpPr/>
            <p:nvPr/>
          </p:nvSpPr>
          <p:spPr>
            <a:xfrm>
              <a:off x="8478837" y="1328047"/>
              <a:ext cx="1858331" cy="7433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478837" y="1328047"/>
              <a:ext cx="1858331" cy="743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/>
                <a:t>הקדמה ואסטרטגיה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342831" y="1587600"/>
            <a:ext cx="33678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1">
              <a:buFont typeface="Wingdings" panose="05000000000000000000" pitchFamily="2" charset="2"/>
              <a:buChar char="§"/>
            </a:pPr>
            <a:r>
              <a:rPr lang="he-IL" sz="2400" dirty="0"/>
              <a:t>טקסט חסר או חתוך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95376" y="2182909"/>
            <a:ext cx="33678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/>
              <a:t>שגיאות כתיב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12987" y="2786027"/>
            <a:ext cx="3850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GUI</a:t>
            </a:r>
            <a:r>
              <a:rPr lang="he-IL" sz="2400" dirty="0">
                <a:solidFill>
                  <a:srgbClr val="FFFFFF"/>
                </a:solidFill>
              </a:rPr>
              <a:t> - </a:t>
            </a:r>
            <a:r>
              <a:rPr lang="he-IL" sz="2400" dirty="0"/>
              <a:t>תקלת עיצוב וגרפיקה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0701" y="3497084"/>
            <a:ext cx="407251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latin typeface="David" panose="020E0502060401010101" pitchFamily="34" charset="-79"/>
                <a:ea typeface="Calibri" panose="020F0502020204030204" pitchFamily="34" charset="0"/>
              </a:rPr>
              <a:t>הפנייה לדפים שגויים</a:t>
            </a:r>
            <a:endParaRPr lang="en-GB" sz="2400" dirty="0">
              <a:latin typeface="David" panose="020E0502060401010101" pitchFamily="34" charset="-79"/>
              <a:ea typeface="Calibri" panose="020F0502020204030204" pitchFamily="34" charset="0"/>
            </a:endParaRPr>
          </a:p>
          <a:p>
            <a:pPr algn="r"/>
            <a:endParaRPr lang="he-IL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3931" y="1672046"/>
            <a:ext cx="1645920" cy="6756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64" name="מלבן 63"/>
          <p:cNvSpPr/>
          <p:nvPr/>
        </p:nvSpPr>
        <p:spPr>
          <a:xfrm>
            <a:off x="612000" y="928800"/>
            <a:ext cx="1465200" cy="65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65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39B92-CEE9-A741-7DCA-595BC0739467}"/>
              </a:ext>
            </a:extLst>
          </p:cNvPr>
          <p:cNvSpPr txBox="1"/>
          <p:nvPr/>
        </p:nvSpPr>
        <p:spPr>
          <a:xfrm>
            <a:off x="7612987" y="4104157"/>
            <a:ext cx="3850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FFFFFF"/>
                </a:solidFill>
              </a:rPr>
              <a:t>קישורים לא לחיצים</a:t>
            </a:r>
            <a:endParaRPr lang="he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A7EB5-0357-CA0C-2844-90AF7E8A82FB}"/>
              </a:ext>
            </a:extLst>
          </p:cNvPr>
          <p:cNvSpPr txBox="1"/>
          <p:nvPr/>
        </p:nvSpPr>
        <p:spPr>
          <a:xfrm>
            <a:off x="7612987" y="4808735"/>
            <a:ext cx="3850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FFFFFF"/>
                </a:solidFill>
              </a:rPr>
              <a:t>קישורים שבורים</a:t>
            </a:r>
            <a:endParaRPr lang="he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6B24E-1EEA-BFAE-47D1-F75AC4402D86}"/>
              </a:ext>
            </a:extLst>
          </p:cNvPr>
          <p:cNvSpPr txBox="1"/>
          <p:nvPr/>
        </p:nvSpPr>
        <p:spPr>
          <a:xfrm>
            <a:off x="7390701" y="5513313"/>
            <a:ext cx="40725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FFFFFF"/>
                </a:solidFill>
              </a:rPr>
              <a:t>אבטחה</a:t>
            </a:r>
            <a:endParaRPr lang="he-IL" sz="24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4F74CA-650D-3860-24DD-7B11DE6ED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17" y="1332099"/>
            <a:ext cx="3338110" cy="1642468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7CABBB2-0D16-BC9A-E92D-331E07CF5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4" y="4916560"/>
            <a:ext cx="4813096" cy="1488443"/>
          </a:xfrm>
          <a:prstGeom prst="rect">
            <a:avLst/>
          </a:prstGeom>
        </p:spPr>
      </p:pic>
      <p:pic>
        <p:nvPicPr>
          <p:cNvPr id="13" name="Picture 1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5966EDDE-6DAE-26BD-A64C-E579FE336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5794">
            <a:off x="304233" y="2524746"/>
            <a:ext cx="3319770" cy="1839932"/>
          </a:xfrm>
          <a:prstGeom prst="rect">
            <a:avLst/>
          </a:prstGeom>
        </p:spPr>
      </p:pic>
      <p:pic>
        <p:nvPicPr>
          <p:cNvPr id="19" name="Picture 18" descr="A close-up of a helmet&#10;&#10;Description automatically generated with medium confidence">
            <a:extLst>
              <a:ext uri="{FF2B5EF4-FFF2-40B4-BE49-F238E27FC236}">
                <a16:creationId xmlns:a16="http://schemas.microsoft.com/office/drawing/2014/main" id="{83C2BE23-01C4-F097-5A20-EC9EF1028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4777">
            <a:off x="3454904" y="2749135"/>
            <a:ext cx="3554159" cy="2091461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06000B5-31F0-401C-30FC-57630E2A1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4537654"/>
            <a:ext cx="2344016" cy="19870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959BE-1F46-5F0B-B006-AF6468D0B350}"/>
              </a:ext>
            </a:extLst>
          </p:cNvPr>
          <p:cNvCxnSpPr>
            <a:cxnSpLocks/>
          </p:cNvCxnSpPr>
          <p:nvPr/>
        </p:nvCxnSpPr>
        <p:spPr>
          <a:xfrm flipH="1">
            <a:off x="6384069" y="3336471"/>
            <a:ext cx="425849" cy="287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51758" y="456150"/>
            <a:ext cx="3288484" cy="658800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cs typeface="+mn-cs"/>
              </a:rPr>
              <a:t>הקדמה</a:t>
            </a:r>
            <a:endParaRPr lang="he-IL" dirty="0">
              <a:cs typeface="+mn-cs"/>
            </a:endParaRPr>
          </a:p>
        </p:txBody>
      </p:sp>
      <p:pic>
        <p:nvPicPr>
          <p:cNvPr id="29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169F97-F846-99E7-E6F2-FD7879BA9D60}"/>
              </a:ext>
            </a:extLst>
          </p:cNvPr>
          <p:cNvGrpSpPr/>
          <p:nvPr/>
        </p:nvGrpSpPr>
        <p:grpSpPr>
          <a:xfrm>
            <a:off x="9310267" y="362848"/>
            <a:ext cx="1858331" cy="743332"/>
            <a:chOff x="6360340" y="735127"/>
            <a:chExt cx="1858331" cy="743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24995B-97AB-88DC-F05A-82D5DC4B6E3F}"/>
                </a:ext>
              </a:extLst>
            </p:cNvPr>
            <p:cNvSpPr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AD38DD-F2E3-0B29-CEB5-D0942A892FA9}"/>
                </a:ext>
              </a:extLst>
            </p:cNvPr>
            <p:cNvSpPr txBox="1"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2100" kern="1200" dirty="0"/>
                <a:t>סטטיסטיקה</a:t>
              </a:r>
            </a:p>
          </p:txBody>
        </p:sp>
      </p:grpSp>
      <p:sp>
        <p:nvSpPr>
          <p:cNvPr id="8" name="כותרת 1">
            <a:extLst>
              <a:ext uri="{FF2B5EF4-FFF2-40B4-BE49-F238E27FC236}">
                <a16:creationId xmlns:a16="http://schemas.microsoft.com/office/drawing/2014/main" id="{0D144F8F-FBC5-5A78-86E8-0E72845AFF4D}"/>
              </a:ext>
            </a:extLst>
          </p:cNvPr>
          <p:cNvSpPr txBox="1">
            <a:spLocks/>
          </p:cNvSpPr>
          <p:nvPr/>
        </p:nvSpPr>
        <p:spPr>
          <a:xfrm>
            <a:off x="1196811" y="1956444"/>
            <a:ext cx="9798377" cy="481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>
                <a:cs typeface="+mn-cs"/>
              </a:rPr>
              <a:t>הסטטיסטיקה מלמדת אותנו ונותנת לנו מבט כולל על חומרת התקלות והאם ניתן להעלות את האתר לאוויר.</a:t>
            </a:r>
          </a:p>
          <a:p>
            <a:endParaRPr lang="he-IL" sz="2800" dirty="0">
              <a:cs typeface="+mn-cs"/>
            </a:endParaRPr>
          </a:p>
          <a:p>
            <a:r>
              <a:rPr lang="he-IL" sz="2800" dirty="0">
                <a:cs typeface="+mn-cs"/>
              </a:rPr>
              <a:t>כמו כן הסטטיסטיקה נותנת לנו מידע נוסף על חווית משתמשי האתר ומלמדת אותנו היכן נוכל להשתפר ולהתייעל. </a:t>
            </a:r>
          </a:p>
          <a:p>
            <a:endParaRPr lang="he-IL" sz="2800" dirty="0">
              <a:cs typeface="+mn-cs"/>
            </a:endParaRPr>
          </a:p>
          <a:p>
            <a:r>
              <a:rPr lang="he-IL" sz="2800" dirty="0">
                <a:cs typeface="+mn-cs"/>
              </a:rPr>
              <a:t>הסטטיסטיקה ומתן אישור להעלאת האתר מושפעות ממספר פרמטרים:</a:t>
            </a:r>
          </a:p>
          <a:p>
            <a:endParaRPr lang="he-IL" sz="1100" dirty="0">
              <a:cs typeface="+mn-cs"/>
            </a:endParaRP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he-IL" sz="3000" dirty="0">
                <a:cs typeface="+mn-cs"/>
              </a:rPr>
              <a:t>חומרת תקלות מול עדיפות = רמת יציבות המערכת ובגרותה וכמה משאבים נדרשים להקצות לשיפורה.</a:t>
            </a: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he-IL" sz="3000" dirty="0">
                <a:cs typeface="+mn-cs"/>
              </a:rPr>
              <a:t>כמות תקלות נגד</a:t>
            </a:r>
            <a:r>
              <a:rPr lang="en-US" sz="3000" dirty="0">
                <a:cs typeface="+mn-cs"/>
              </a:rPr>
              <a:t> </a:t>
            </a:r>
            <a:r>
              <a:rPr lang="he-IL" sz="3000" dirty="0">
                <a:cs typeface="+mn-cs"/>
              </a:rPr>
              <a:t>תאריך = עמידה </a:t>
            </a:r>
            <a:r>
              <a:rPr lang="he-IL" sz="3000" dirty="0" err="1">
                <a:cs typeface="+mn-cs"/>
              </a:rPr>
              <a:t>בלו"ז</a:t>
            </a:r>
            <a:r>
              <a:rPr lang="he-IL" sz="3000" dirty="0">
                <a:cs typeface="+mn-cs"/>
              </a:rPr>
              <a:t> של פיתוח</a:t>
            </a:r>
          </a:p>
          <a:p>
            <a:pPr marL="914400" indent="-914400">
              <a:buFont typeface="Wingdings" panose="05000000000000000000" pitchFamily="2" charset="2"/>
              <a:buChar char="§"/>
            </a:pPr>
            <a:r>
              <a:rPr lang="he-IL" sz="3000" dirty="0">
                <a:cs typeface="+mn-cs"/>
              </a:rPr>
              <a:t>כמות תקלות נגד חומרה = </a:t>
            </a:r>
            <a:r>
              <a:rPr lang="en-US" sz="2800" dirty="0">
                <a:cs typeface="+mn-cs"/>
              </a:rPr>
              <a:t>ENTRY AND EXIT CRITERIA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he-IL" sz="3800" dirty="0">
              <a:cs typeface="+mn-cs"/>
            </a:endParaRPr>
          </a:p>
          <a:p>
            <a:endParaRPr lang="he-IL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18600" y="442800"/>
            <a:ext cx="4954800" cy="658800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cs typeface="+mn-cs"/>
              </a:rPr>
              <a:t>מספר התקלות וחומרתן</a:t>
            </a:r>
            <a:endParaRPr lang="he-IL" dirty="0">
              <a:cs typeface="+mn-cs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00" y="356400"/>
            <a:ext cx="1863000" cy="745200"/>
          </a:xfrm>
          <a:prstGeom prst="rect">
            <a:avLst/>
          </a:prstGeom>
        </p:spPr>
      </p:pic>
      <p:pic>
        <p:nvPicPr>
          <p:cNvPr id="16" name="Picture 1" descr="E:\user\Desktop\bw-qa.jpe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9A813A-7C23-A770-6ED7-DD5E501ED679}"/>
              </a:ext>
            </a:extLst>
          </p:cNvPr>
          <p:cNvGrpSpPr/>
          <p:nvPr/>
        </p:nvGrpSpPr>
        <p:grpSpPr>
          <a:xfrm>
            <a:off x="9310669" y="358268"/>
            <a:ext cx="1858331" cy="743332"/>
            <a:chOff x="6360340" y="735127"/>
            <a:chExt cx="1858331" cy="743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CE0EB9-9EEA-4BF8-3836-AA47CE952E6F}"/>
                </a:ext>
              </a:extLst>
            </p:cNvPr>
            <p:cNvSpPr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51D6C4-8B89-1596-FA35-65BC4A05CD49}"/>
                </a:ext>
              </a:extLst>
            </p:cNvPr>
            <p:cNvSpPr txBox="1"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2100" kern="1200" dirty="0"/>
                <a:t>סטטיסטיקה</a:t>
              </a:r>
            </a:p>
          </p:txBody>
        </p:sp>
      </p:grpSp>
      <p:graphicFrame>
        <p:nvGraphicFramePr>
          <p:cNvPr id="14" name="מציין מיקום תוכן 6">
            <a:extLst>
              <a:ext uri="{FF2B5EF4-FFF2-40B4-BE49-F238E27FC236}">
                <a16:creationId xmlns:a16="http://schemas.microsoft.com/office/drawing/2014/main" id="{7C48EDE6-A6F6-F22E-5DF4-C74A879D2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302739"/>
              </p:ext>
            </p:extLst>
          </p:nvPr>
        </p:nvGraphicFramePr>
        <p:xfrm>
          <a:off x="2989434" y="1299026"/>
          <a:ext cx="5957382" cy="59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90D38C7-F699-548E-62A0-36140CB22049}"/>
              </a:ext>
            </a:extLst>
          </p:cNvPr>
          <p:cNvSpPr/>
          <p:nvPr/>
        </p:nvSpPr>
        <p:spPr>
          <a:xfrm>
            <a:off x="4446165" y="1251401"/>
            <a:ext cx="4859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latin typeface="David" panose="020E0502060401010101" pitchFamily="34" charset="-79"/>
                <a:ea typeface="Calibri" panose="020F0502020204030204" pitchFamily="34" charset="0"/>
              </a:rPr>
              <a:t>בתום סבב הבדיקות נמצאו 29 באגים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544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00" y="356400"/>
            <a:ext cx="1863000" cy="745200"/>
          </a:xfrm>
          <a:prstGeom prst="rect">
            <a:avLst/>
          </a:prstGeom>
        </p:spPr>
      </p:pic>
      <p:pic>
        <p:nvPicPr>
          <p:cNvPr id="12" name="Picture 1" descr="E:\user\Desktop\bw-qa.jpe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5D2C6-7529-9B70-A563-DFC72A88A172}"/>
              </a:ext>
            </a:extLst>
          </p:cNvPr>
          <p:cNvGrpSpPr/>
          <p:nvPr/>
        </p:nvGrpSpPr>
        <p:grpSpPr>
          <a:xfrm>
            <a:off x="9308331" y="358268"/>
            <a:ext cx="1858331" cy="743332"/>
            <a:chOff x="6360340" y="735127"/>
            <a:chExt cx="1858331" cy="743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DF2B62-0DF5-E7F9-233C-64A2DCDC9C0A}"/>
                </a:ext>
              </a:extLst>
            </p:cNvPr>
            <p:cNvSpPr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8F62EE-15FC-772A-8482-FFC9E057FBDC}"/>
                </a:ext>
              </a:extLst>
            </p:cNvPr>
            <p:cNvSpPr txBox="1"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2100" kern="1200" dirty="0"/>
                <a:t>סטטיסטיקה</a:t>
              </a:r>
            </a:p>
          </p:txBody>
        </p:sp>
      </p:grpSp>
      <p:graphicFrame>
        <p:nvGraphicFramePr>
          <p:cNvPr id="10" name="מציין מיקום תוכן 9">
            <a:extLst>
              <a:ext uri="{FF2B5EF4-FFF2-40B4-BE49-F238E27FC236}">
                <a16:creationId xmlns:a16="http://schemas.microsoft.com/office/drawing/2014/main" id="{DB5FA77A-688D-16A8-692B-8AA2D271E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142143"/>
              </p:ext>
            </p:extLst>
          </p:nvPr>
        </p:nvGraphicFramePr>
        <p:xfrm>
          <a:off x="1825896" y="1629590"/>
          <a:ext cx="84116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55F7629-CF47-123F-2C97-55E35A2ADD7C}"/>
              </a:ext>
            </a:extLst>
          </p:cNvPr>
          <p:cNvSpPr txBox="1"/>
          <p:nvPr/>
        </p:nvSpPr>
        <p:spPr>
          <a:xfrm>
            <a:off x="2739606" y="460136"/>
            <a:ext cx="671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defRPr sz="2128" b="1" i="0" u="none" strike="noStrike" kern="120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he-IL" sz="3600" u="sng" dirty="0"/>
              <a:t>סוגי באגים ורמת העדיפות שלהם</a:t>
            </a:r>
          </a:p>
        </p:txBody>
      </p:sp>
    </p:spTree>
    <p:extLst>
      <p:ext uri="{BB962C8B-B14F-4D97-AF65-F5344CB8AC3E}">
        <p14:creationId xmlns:p14="http://schemas.microsoft.com/office/powerpoint/2010/main" val="316146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2921" y="448984"/>
            <a:ext cx="5091906" cy="658800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cs typeface="+mn-cs"/>
              </a:rPr>
              <a:t>חווית המשתמש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00" y="356400"/>
            <a:ext cx="1863000" cy="745200"/>
          </a:xfrm>
          <a:prstGeom prst="rect">
            <a:avLst/>
          </a:prstGeom>
        </p:spPr>
      </p:pic>
      <p:pic>
        <p:nvPicPr>
          <p:cNvPr id="5" name="Picture 1" descr="E:\user\Desktop\bw-qa.jpe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7E6BE-488D-9BD8-49E3-D94DA73A0F91}"/>
              </a:ext>
            </a:extLst>
          </p:cNvPr>
          <p:cNvSpPr txBox="1"/>
          <p:nvPr/>
        </p:nvSpPr>
        <p:spPr>
          <a:xfrm>
            <a:off x="9249874" y="1214654"/>
            <a:ext cx="1858331" cy="7433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2100" kern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38A1E9-131E-71FD-CC2E-5A5C82FDC691}"/>
              </a:ext>
            </a:extLst>
          </p:cNvPr>
          <p:cNvGrpSpPr/>
          <p:nvPr/>
        </p:nvGrpSpPr>
        <p:grpSpPr>
          <a:xfrm>
            <a:off x="9310267" y="362848"/>
            <a:ext cx="1858331" cy="743332"/>
            <a:chOff x="6360340" y="735127"/>
            <a:chExt cx="1858331" cy="743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86A40-0022-86CC-7C92-6CDAA9D6DD8A}"/>
                </a:ext>
              </a:extLst>
            </p:cNvPr>
            <p:cNvSpPr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38007-32BF-5C45-CBCE-6148EDF30F7D}"/>
                </a:ext>
              </a:extLst>
            </p:cNvPr>
            <p:cNvSpPr txBox="1"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2100" kern="1200" dirty="0"/>
                <a:t>סטטיסטיקה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573E95-D190-06BF-FB9B-4DC7D8091D6D}"/>
              </a:ext>
            </a:extLst>
          </p:cNvPr>
          <p:cNvSpPr txBox="1"/>
          <p:nvPr/>
        </p:nvSpPr>
        <p:spPr>
          <a:xfrm>
            <a:off x="2190751" y="1524588"/>
            <a:ext cx="8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מסקר שנערך מול 16 רוכבי אופניים ניתן לראות בסטטיסטיקה את חווית השימוש שלהם באתר ב 3 פרמטרים:</a:t>
            </a:r>
            <a:endParaRPr lang="x-none" sz="2400" dirty="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A74CF0CE-A853-44D7-81B1-82405F76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20103"/>
          <a:stretch>
            <a:fillRect/>
          </a:stretch>
        </p:blipFill>
        <p:spPr bwMode="auto">
          <a:xfrm>
            <a:off x="2279787" y="2717419"/>
            <a:ext cx="7632425" cy="2864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A8A339-5736-8B6A-9006-B51D5A0D4D32}"/>
              </a:ext>
            </a:extLst>
          </p:cNvPr>
          <p:cNvSpPr txBox="1"/>
          <p:nvPr/>
        </p:nvSpPr>
        <p:spPr>
          <a:xfrm>
            <a:off x="2963713" y="5582353"/>
            <a:ext cx="727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dirty="0"/>
              <a:t>במידה רבה מאוד   במידה רבה     במידה בינונית     במידה מועטה      כלל לא</a:t>
            </a:r>
            <a:endParaRPr lang="x-none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0D9A7F-39F5-DCEB-09E5-448E0239F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889" y="2721168"/>
            <a:ext cx="3913971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user\Desktop\bw-qa.jpe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6" y="77256"/>
            <a:ext cx="144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000" y="927520"/>
            <a:ext cx="1465200" cy="65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A.N.A.K TESTING LTD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4716312" y="362848"/>
            <a:ext cx="3156139" cy="810000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cs typeface="+mn-cs"/>
              </a:rPr>
              <a:t>חווית המשתמש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000" y="356400"/>
            <a:ext cx="1863000" cy="745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787FFDE-8450-95DE-D46E-1D174D57A60A}"/>
              </a:ext>
            </a:extLst>
          </p:cNvPr>
          <p:cNvGrpSpPr/>
          <p:nvPr/>
        </p:nvGrpSpPr>
        <p:grpSpPr>
          <a:xfrm>
            <a:off x="9310267" y="362848"/>
            <a:ext cx="1858331" cy="743332"/>
            <a:chOff x="6360340" y="735127"/>
            <a:chExt cx="1858331" cy="743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90CDF9-F471-9690-456F-C2118AFA6A99}"/>
                </a:ext>
              </a:extLst>
            </p:cNvPr>
            <p:cNvSpPr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84CC9-6EE2-E8DC-0CE7-F28095B68631}"/>
                </a:ext>
              </a:extLst>
            </p:cNvPr>
            <p:cNvSpPr txBox="1"/>
            <p:nvPr/>
          </p:nvSpPr>
          <p:spPr>
            <a:xfrm>
              <a:off x="6360340" y="735127"/>
              <a:ext cx="1858331" cy="74333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2100" kern="1200" dirty="0"/>
                <a:t>סטטיסטיקה</a:t>
              </a: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E981647F-2B1E-99FB-4B61-8CDD3E73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20423"/>
          <a:stretch>
            <a:fillRect/>
          </a:stretch>
        </p:blipFill>
        <p:spPr bwMode="auto">
          <a:xfrm>
            <a:off x="2186365" y="2705100"/>
            <a:ext cx="7819270" cy="2811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מלבן 8">
            <a:extLst>
              <a:ext uri="{FF2B5EF4-FFF2-40B4-BE49-F238E27FC236}">
                <a16:creationId xmlns:a16="http://schemas.microsoft.com/office/drawing/2014/main" id="{694093C6-17BD-60BE-8A98-54A78BBFC608}"/>
              </a:ext>
            </a:extLst>
          </p:cNvPr>
          <p:cNvSpPr/>
          <p:nvPr/>
        </p:nvSpPr>
        <p:spPr>
          <a:xfrm>
            <a:off x="4805834" y="2705100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באיזו מידה האתר נוח לשימוש?</a:t>
            </a:r>
          </a:p>
        </p:txBody>
      </p:sp>
      <p:sp>
        <p:nvSpPr>
          <p:cNvPr id="15" name="מלבן 5">
            <a:extLst>
              <a:ext uri="{FF2B5EF4-FFF2-40B4-BE49-F238E27FC236}">
                <a16:creationId xmlns:a16="http://schemas.microsoft.com/office/drawing/2014/main" id="{09421A0D-A343-7856-2705-C68208C55872}"/>
              </a:ext>
            </a:extLst>
          </p:cNvPr>
          <p:cNvSpPr/>
          <p:nvPr/>
        </p:nvSpPr>
        <p:spPr>
          <a:xfrm>
            <a:off x="1925832" y="5516346"/>
            <a:ext cx="8400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 </a:t>
            </a:r>
            <a:r>
              <a:rPr lang="en-US" dirty="0"/>
              <a:t>   </a:t>
            </a:r>
            <a:r>
              <a:rPr lang="he-IL" dirty="0"/>
              <a:t> במידה רבה מאוד  </a:t>
            </a:r>
            <a:r>
              <a:rPr lang="en-US" dirty="0"/>
              <a:t>   </a:t>
            </a:r>
            <a:r>
              <a:rPr lang="he-IL" dirty="0"/>
              <a:t>במידה רבה </a:t>
            </a:r>
            <a:r>
              <a:rPr lang="en-US" dirty="0"/>
              <a:t>   </a:t>
            </a:r>
            <a:r>
              <a:rPr lang="he-IL" dirty="0"/>
              <a:t>במידה בינונית    במידה מועטה    </a:t>
            </a:r>
            <a:r>
              <a:rPr lang="en-US" dirty="0"/>
              <a:t>   </a:t>
            </a:r>
            <a:r>
              <a:rPr lang="he-IL" dirty="0"/>
              <a:t>כלל לא</a:t>
            </a:r>
          </a:p>
          <a:p>
            <a:pPr algn="r" rtl="1"/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6227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18843</TotalTime>
  <Words>1196</Words>
  <Application>Microsoft Office PowerPoint</Application>
  <PresentationFormat>Widescreen</PresentationFormat>
  <Paragraphs>252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David</vt:lpstr>
      <vt:lpstr>Tw Cen MT</vt:lpstr>
      <vt:lpstr>Verdana</vt:lpstr>
      <vt:lpstr>Wingdings</vt:lpstr>
      <vt:lpstr>מעגל</vt:lpstr>
      <vt:lpstr>PowerPoint Presentation</vt:lpstr>
      <vt:lpstr>תוכן המצגת</vt:lpstr>
      <vt:lpstr>PowerPoint Presentation</vt:lpstr>
      <vt:lpstr>סוגי באגים</vt:lpstr>
      <vt:lpstr>הקדמה</vt:lpstr>
      <vt:lpstr>מספר התקלות וחומרתן</vt:lpstr>
      <vt:lpstr>PowerPoint Presentation</vt:lpstr>
      <vt:lpstr>חווית המשתמש</vt:lpstr>
      <vt:lpstr>חווית המשתמש</vt:lpstr>
      <vt:lpstr>PowerPoint Presentation</vt:lpstr>
      <vt:lpstr>מפת האתר</vt:lpstr>
      <vt:lpstr>השוואה לאתר בארץ</vt:lpstr>
      <vt:lpstr>PowerPoint Presentation</vt:lpstr>
      <vt:lpstr>סיכום ביצועי הבדיקות</vt:lpstr>
      <vt:lpstr>תוצאות בדיקות המערכת   </vt:lpstr>
      <vt:lpstr>מסקנות והמלצות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תכנית בדיקה למערכת  ניהול מחסן (WMS 2022) גרסה1.0</dc:title>
  <dc:creator>‏‏משתמש Windows</dc:creator>
  <cp:lastModifiedBy>assa oded</cp:lastModifiedBy>
  <cp:revision>226</cp:revision>
  <dcterms:created xsi:type="dcterms:W3CDTF">2022-07-31T16:56:32Z</dcterms:created>
  <dcterms:modified xsi:type="dcterms:W3CDTF">2022-09-29T19:36:57Z</dcterms:modified>
</cp:coreProperties>
</file>