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3"/>
  </p:notesMasterIdLst>
  <p:handoutMasterIdLst>
    <p:handoutMasterId r:id="rId44"/>
  </p:handoutMasterIdLst>
  <p:sldIdLst>
    <p:sldId id="257" r:id="rId2"/>
    <p:sldId id="322" r:id="rId3"/>
    <p:sldId id="260" r:id="rId4"/>
    <p:sldId id="259" r:id="rId5"/>
    <p:sldId id="261" r:id="rId6"/>
    <p:sldId id="262" r:id="rId7"/>
    <p:sldId id="329" r:id="rId8"/>
    <p:sldId id="330" r:id="rId9"/>
    <p:sldId id="324" r:id="rId10"/>
    <p:sldId id="263" r:id="rId11"/>
    <p:sldId id="264" r:id="rId12"/>
    <p:sldId id="265" r:id="rId13"/>
    <p:sldId id="326" r:id="rId14"/>
    <p:sldId id="266" r:id="rId15"/>
    <p:sldId id="267" r:id="rId16"/>
    <p:sldId id="327" r:id="rId17"/>
    <p:sldId id="268" r:id="rId18"/>
    <p:sldId id="328" r:id="rId19"/>
    <p:sldId id="269" r:id="rId20"/>
    <p:sldId id="270" r:id="rId21"/>
    <p:sldId id="271" r:id="rId22"/>
    <p:sldId id="272" r:id="rId23"/>
    <p:sldId id="273" r:id="rId24"/>
    <p:sldId id="332" r:id="rId25"/>
    <p:sldId id="277" r:id="rId26"/>
    <p:sldId id="278" r:id="rId27"/>
    <p:sldId id="279" r:id="rId28"/>
    <p:sldId id="280" r:id="rId29"/>
    <p:sldId id="281" r:id="rId30"/>
    <p:sldId id="282" r:id="rId31"/>
    <p:sldId id="283" r:id="rId32"/>
    <p:sldId id="325" r:id="rId33"/>
    <p:sldId id="285" r:id="rId34"/>
    <p:sldId id="286" r:id="rId35"/>
    <p:sldId id="287" r:id="rId36"/>
    <p:sldId id="288" r:id="rId37"/>
    <p:sldId id="289" r:id="rId38"/>
    <p:sldId id="290" r:id="rId39"/>
    <p:sldId id="291" r:id="rId40"/>
    <p:sldId id="292" r:id="rId41"/>
    <p:sldId id="293" r:id="rId42"/>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87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16"/>
    <p:restoredTop sz="94689"/>
  </p:normalViewPr>
  <p:slideViewPr>
    <p:cSldViewPr snapToGrid="0" snapToObjects="1">
      <p:cViewPr varScale="1">
        <p:scale>
          <a:sx n="91" d="100"/>
          <a:sy n="91" d="100"/>
        </p:scale>
        <p:origin x="1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522E8E-0A74-B043-ACFA-B4578154F2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FB16DC-7C7D-034F-BAEB-0087EA35AA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2AEA37-8B65-5749-8ACF-6D622F00716F}" type="datetimeFigureOut">
              <a:rPr lang="en-US" smtClean="0"/>
              <a:t>1/28/20</a:t>
            </a:fld>
            <a:endParaRPr lang="en-US"/>
          </a:p>
        </p:txBody>
      </p:sp>
      <p:sp>
        <p:nvSpPr>
          <p:cNvPr id="4" name="Footer Placeholder 3">
            <a:extLst>
              <a:ext uri="{FF2B5EF4-FFF2-40B4-BE49-F238E27FC236}">
                <a16:creationId xmlns:a16="http://schemas.microsoft.com/office/drawing/2014/main" id="{EB8DE13C-9763-C248-B0B4-B25F5BA6A7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5EB4AF-D738-8D4F-B1F7-25549DD61F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13728-3243-D347-AD6F-9CA7C89C43F1}" type="slidenum">
              <a:rPr lang="en-US" smtClean="0"/>
              <a:t>‹#›</a:t>
            </a:fld>
            <a:endParaRPr lang="en-US"/>
          </a:p>
        </p:txBody>
      </p:sp>
    </p:spTree>
    <p:extLst>
      <p:ext uri="{BB962C8B-B14F-4D97-AF65-F5344CB8AC3E}">
        <p14:creationId xmlns:p14="http://schemas.microsoft.com/office/powerpoint/2010/main" val="3897271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172F6-FAEB-5D47-873D-38D64B476F48}" type="datetimeFigureOut">
              <a:rPr lang="en-US" smtClean="0"/>
              <a:t>1/28/20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56610-D499-7C48-81DC-F09863C35A64}" type="slidenum">
              <a:rPr lang="en-US" smtClean="0"/>
              <a:t>‹#›</a:t>
            </a:fld>
            <a:endParaRPr lang="en-US"/>
          </a:p>
        </p:txBody>
      </p:sp>
    </p:spTree>
    <p:extLst>
      <p:ext uri="{BB962C8B-B14F-4D97-AF65-F5344CB8AC3E}">
        <p14:creationId xmlns:p14="http://schemas.microsoft.com/office/powerpoint/2010/main" val="148374141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7ED2826E-4054-B842-B91C-ED46F71F76C6}"/>
              </a:ext>
            </a:extLst>
          </p:cNvPr>
          <p:cNvSpPr>
            <a:spLocks noGrp="1" noRot="1" noChangeAspect="1" noTextEdit="1"/>
          </p:cNvSpPr>
          <p:nvPr>
            <p:ph type="sldImg"/>
          </p:nvPr>
        </p:nvSpPr>
        <p:spPr>
          <a:ln/>
        </p:spPr>
      </p:sp>
      <p:sp>
        <p:nvSpPr>
          <p:cNvPr id="24578" name="Notes Placeholder 2">
            <a:extLst>
              <a:ext uri="{FF2B5EF4-FFF2-40B4-BE49-F238E27FC236}">
                <a16:creationId xmlns:a16="http://schemas.microsoft.com/office/drawing/2014/main" id="{34D29C5A-2642-524F-801B-FFA177D849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14400" lvl="1" indent="-457200">
              <a:lnSpc>
                <a:spcPct val="90000"/>
              </a:lnSpc>
            </a:pPr>
            <a:r>
              <a:rPr lang="en-US" altLang="en-US" sz="2000">
                <a:ea typeface="ヒラギノ角ゴ Pro W3" panose="020B0300000000000000" pitchFamily="34" charset="-128"/>
                <a:cs typeface="ヒラギノ角ゴ Pro W3" panose="020B0300000000000000" pitchFamily="34" charset="-128"/>
              </a:rPr>
              <a:t>New games and gaming devices</a:t>
            </a:r>
            <a:endParaRPr lang="en-US" altLang="en-US" sz="2400">
              <a:ea typeface="ヒラギノ角ゴ Pro W3" panose="020B0300000000000000" pitchFamily="34" charset="-128"/>
              <a:cs typeface="ヒラギノ角ゴ Pro W3" panose="020B0300000000000000" pitchFamily="34" charset="-128"/>
            </a:endParaRPr>
          </a:p>
          <a:p>
            <a:pPr marL="1314450" lvl="2" indent="-457200">
              <a:lnSpc>
                <a:spcPct val="90000"/>
              </a:lnSpc>
            </a:pPr>
            <a:r>
              <a:rPr lang="en-US" altLang="en-US" sz="1800">
                <a:ea typeface="ヒラギノ角ゴ Pro W3" panose="020B0300000000000000" pitchFamily="34" charset="-128"/>
                <a:cs typeface="ヒラギノ角ゴ Pro W3" panose="020B0300000000000000" pitchFamily="34" charset="-128"/>
              </a:rPr>
              <a:t>E.g. Nintendo Wii</a:t>
            </a:r>
          </a:p>
        </p:txBody>
      </p:sp>
      <p:sp>
        <p:nvSpPr>
          <p:cNvPr id="24579" name="Slide Number Placeholder 3">
            <a:extLst>
              <a:ext uri="{FF2B5EF4-FFF2-40B4-BE49-F238E27FC236}">
                <a16:creationId xmlns:a16="http://schemas.microsoft.com/office/drawing/2014/main" id="{354252DD-8A4E-BC46-B66A-6C2D6AB12F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11D2A6B-B591-3745-80D9-4B8037D741C4}" type="slidenum">
              <a:rPr lang="en-US" altLang="en-US" sz="1200"/>
              <a:pPr/>
              <a:t>8</a:t>
            </a:fld>
            <a:endParaRPr lang="en-US" altLang="en-US" sz="1200"/>
          </a:p>
        </p:txBody>
      </p:sp>
    </p:spTree>
    <p:extLst>
      <p:ext uri="{BB962C8B-B14F-4D97-AF65-F5344CB8AC3E}">
        <p14:creationId xmlns:p14="http://schemas.microsoft.com/office/powerpoint/2010/main" val="214834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2706E71E-754C-FB4F-AF17-4ABF80D63C65}"/>
              </a:ext>
            </a:extLst>
          </p:cNvPr>
          <p:cNvSpPr>
            <a:spLocks noGrp="1" noRot="1" noChangeAspect="1" noTextEdit="1"/>
          </p:cNvSpPr>
          <p:nvPr>
            <p:ph type="sldImg"/>
          </p:nvPr>
        </p:nvSpPr>
        <p:spPr>
          <a:ln/>
        </p:spPr>
      </p:sp>
      <p:sp>
        <p:nvSpPr>
          <p:cNvPr id="35842" name="Notes Placeholder 2">
            <a:extLst>
              <a:ext uri="{FF2B5EF4-FFF2-40B4-BE49-F238E27FC236}">
                <a16:creationId xmlns:a16="http://schemas.microsoft.com/office/drawing/2014/main" id="{8DBEC652-6A01-0C45-8E1B-D15B8A3D72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5843" name="Slide Number Placeholder 3">
            <a:extLst>
              <a:ext uri="{FF2B5EF4-FFF2-40B4-BE49-F238E27FC236}">
                <a16:creationId xmlns:a16="http://schemas.microsoft.com/office/drawing/2014/main" id="{6E834567-2C36-FA40-BF58-7947D7DDE8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BEE0596-B9CA-5941-82B0-A68674C6A943}" type="slidenum">
              <a:rPr lang="en-US" altLang="en-US" sz="1200"/>
              <a:pPr/>
              <a:t>17</a:t>
            </a:fld>
            <a:endParaRPr lang="en-US" altLang="en-US" sz="1200"/>
          </a:p>
        </p:txBody>
      </p:sp>
    </p:spTree>
    <p:extLst>
      <p:ext uri="{BB962C8B-B14F-4D97-AF65-F5344CB8AC3E}">
        <p14:creationId xmlns:p14="http://schemas.microsoft.com/office/powerpoint/2010/main" val="182127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4DABB73B-DA4B-6C42-9385-7283F49044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37931725" indent="-37474525">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C03DE2B-191F-F54C-A991-2E13BAF75B92}" type="slidenum">
              <a:rPr lang="en-US" altLang="en-US" sz="1200">
                <a:latin typeface="Times" pitchFamily="2" charset="0"/>
                <a:ea typeface="ＭＳ Ｐゴシック" panose="020B0600070205080204" pitchFamily="34" charset="-128"/>
                <a:cs typeface="ＭＳ Ｐゴシック" panose="020B0600070205080204" pitchFamily="34" charset="-128"/>
              </a:rPr>
              <a:pPr/>
              <a:t>37</a:t>
            </a:fld>
            <a:endParaRPr lang="en-US" altLang="en-US" sz="1200">
              <a:latin typeface="Times" pitchFamily="2" charset="0"/>
              <a:ea typeface="ＭＳ Ｐゴシック" panose="020B0600070205080204" pitchFamily="34" charset="-128"/>
              <a:cs typeface="ＭＳ Ｐゴシック" panose="020B0600070205080204" pitchFamily="34" charset="-128"/>
            </a:endParaRPr>
          </a:p>
        </p:txBody>
      </p:sp>
      <p:sp>
        <p:nvSpPr>
          <p:cNvPr id="57346" name="Rectangle 2">
            <a:extLst>
              <a:ext uri="{FF2B5EF4-FFF2-40B4-BE49-F238E27FC236}">
                <a16:creationId xmlns:a16="http://schemas.microsoft.com/office/drawing/2014/main" id="{6D8DAF72-C58D-9641-875E-A02F69D9B96C}"/>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15D03370-3075-854D-8735-D00696A236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pitchFamily="2" charset="0"/>
              <a:ea typeface="ＭＳ Ｐゴシック" panose="020B0600070205080204" pitchFamily="34" charset="-128"/>
              <a:cs typeface="ＭＳ Ｐゴシック" panose="020B0600070205080204" pitchFamily="34" charset="-128"/>
            </a:endParaRPr>
          </a:p>
        </p:txBody>
      </p:sp>
    </p:spTree>
    <p:extLst>
      <p:ext uri="{BB962C8B-B14F-4D97-AF65-F5344CB8AC3E}">
        <p14:creationId xmlns:p14="http://schemas.microsoft.com/office/powerpoint/2010/main" val="379507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73BC9DBE-733E-3E4F-99BE-12B2D24081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37931725" indent="-37474525">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8DD3C78-5D5D-EF44-BFDC-0D6E15946E8F}" type="slidenum">
              <a:rPr lang="en-US" altLang="en-US" sz="1200">
                <a:latin typeface="Times" pitchFamily="2" charset="0"/>
                <a:ea typeface="ＭＳ Ｐゴシック" panose="020B0600070205080204" pitchFamily="34" charset="-128"/>
                <a:cs typeface="ＭＳ Ｐゴシック" panose="020B0600070205080204" pitchFamily="34" charset="-128"/>
              </a:rPr>
              <a:pPr/>
              <a:t>39</a:t>
            </a:fld>
            <a:endParaRPr lang="en-US" altLang="en-US" sz="1200">
              <a:latin typeface="Times" pitchFamily="2" charset="0"/>
              <a:ea typeface="ＭＳ Ｐゴシック" panose="020B0600070205080204" pitchFamily="34" charset="-128"/>
              <a:cs typeface="ＭＳ Ｐゴシック" panose="020B0600070205080204" pitchFamily="34" charset="-128"/>
            </a:endParaRPr>
          </a:p>
        </p:txBody>
      </p:sp>
      <p:sp>
        <p:nvSpPr>
          <p:cNvPr id="60418" name="Rectangle 2">
            <a:extLst>
              <a:ext uri="{FF2B5EF4-FFF2-40B4-BE49-F238E27FC236}">
                <a16:creationId xmlns:a16="http://schemas.microsoft.com/office/drawing/2014/main" id="{12550064-C60D-334A-9E7A-0F8F4087C9D4}"/>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43060532-DCBD-064E-9C5E-F4CAADE85C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Times" pitchFamily="2" charset="0"/>
              <a:ea typeface="ＭＳ Ｐゴシック" panose="020B0600070205080204" pitchFamily="34" charset="-128"/>
              <a:cs typeface="ＭＳ Ｐゴシック" panose="020B0600070205080204" pitchFamily="34" charset="-128"/>
            </a:endParaRPr>
          </a:p>
        </p:txBody>
      </p:sp>
    </p:spTree>
    <p:extLst>
      <p:ext uri="{BB962C8B-B14F-4D97-AF65-F5344CB8AC3E}">
        <p14:creationId xmlns:p14="http://schemas.microsoft.com/office/powerpoint/2010/main" val="3197553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atin typeface="Helvetica Neue" panose="02000503000000020004" pitchFamily="2" charset="0"/>
                <a:ea typeface="Helvetica Neue" panose="02000503000000020004" pitchFamily="2" charset="0"/>
                <a:cs typeface="Helvetica Neue" panose="02000503000000020004" pitchFamily="2"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0CAB721-2344-314A-9F73-C67A8A0ED5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76200"/>
            <a:ext cx="2819400" cy="782047"/>
          </a:xfrm>
          <a:prstGeom prst="rect">
            <a:avLst/>
          </a:prstGeom>
        </p:spPr>
      </p:pic>
      <p:sp>
        <p:nvSpPr>
          <p:cNvPr id="8" name="Rectangle 7">
            <a:extLst>
              <a:ext uri="{FF2B5EF4-FFF2-40B4-BE49-F238E27FC236}">
                <a16:creationId xmlns:a16="http://schemas.microsoft.com/office/drawing/2014/main" id="{EC060117-C357-2B46-8CEF-95FC0D1E1B45}"/>
              </a:ext>
            </a:extLst>
          </p:cNvPr>
          <p:cNvSpPr/>
          <p:nvPr userDrawn="1"/>
        </p:nvSpPr>
        <p:spPr bwMode="auto">
          <a:xfrm>
            <a:off x="0" y="6553200"/>
            <a:ext cx="9144000" cy="304800"/>
          </a:xfrm>
          <a:prstGeom prst="rect">
            <a:avLst/>
          </a:prstGeom>
          <a:solidFill>
            <a:srgbClr val="03416A"/>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Rectangle 4">
            <a:extLst>
              <a:ext uri="{FF2B5EF4-FFF2-40B4-BE49-F238E27FC236}">
                <a16:creationId xmlns:a16="http://schemas.microsoft.com/office/drawing/2014/main" id="{E983FB55-C7E2-5445-AC76-E2B127A9714B}"/>
              </a:ext>
            </a:extLst>
          </p:cNvPr>
          <p:cNvSpPr>
            <a:spLocks noChangeArrowheads="1"/>
          </p:cNvSpPr>
          <p:nvPr userDrawn="1"/>
        </p:nvSpPr>
        <p:spPr bwMode="auto">
          <a:xfrm>
            <a:off x="32238" y="64770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defRPr/>
            </a:pPr>
            <a:r>
              <a:rPr lang="en-US" alt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CS 2450 – Programming Graphical User Interfaces</a:t>
            </a:r>
          </a:p>
        </p:txBody>
      </p:sp>
      <p:sp>
        <p:nvSpPr>
          <p:cNvPr id="11" name="Slide Number Placeholder 5">
            <a:extLst>
              <a:ext uri="{FF2B5EF4-FFF2-40B4-BE49-F238E27FC236}">
                <a16:creationId xmlns:a16="http://schemas.microsoft.com/office/drawing/2014/main" id="{7E90E1F6-EE64-9045-B9F2-985CEE0F7A88}"/>
              </a:ext>
            </a:extLst>
          </p:cNvPr>
          <p:cNvSpPr>
            <a:spLocks noGrp="1"/>
          </p:cNvSpPr>
          <p:nvPr>
            <p:ph type="sldNum" sz="quarter" idx="4"/>
          </p:nvPr>
        </p:nvSpPr>
        <p:spPr>
          <a:xfrm>
            <a:off x="8515350" y="6564435"/>
            <a:ext cx="2057400" cy="365125"/>
          </a:xfrm>
          <a:prstGeom prst="rect">
            <a:avLst/>
          </a:prstGeom>
        </p:spPr>
        <p:txBody>
          <a:bodyPr/>
          <a:lstStyle>
            <a:lvl1pPr>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E5D9C726-31D5-B447-AB78-3C2C200339F4}" type="slidenum">
              <a:rPr lang="en-US" smtClean="0"/>
              <a:pPr/>
              <a:t>‹#›</a:t>
            </a:fld>
            <a:endParaRPr lang="en-US"/>
          </a:p>
        </p:txBody>
      </p:sp>
    </p:spTree>
    <p:extLst>
      <p:ext uri="{BB962C8B-B14F-4D97-AF65-F5344CB8AC3E}">
        <p14:creationId xmlns:p14="http://schemas.microsoft.com/office/powerpoint/2010/main" val="94242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D9C726-31D5-B447-AB78-3C2C200339F4}" type="slidenum">
              <a:rPr lang="en-US" smtClean="0"/>
              <a:t>‹#›</a:t>
            </a:fld>
            <a:endParaRPr lang="en-US"/>
          </a:p>
        </p:txBody>
      </p:sp>
    </p:spTree>
    <p:extLst>
      <p:ext uri="{BB962C8B-B14F-4D97-AF65-F5344CB8AC3E}">
        <p14:creationId xmlns:p14="http://schemas.microsoft.com/office/powerpoint/2010/main" val="248735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D9C726-31D5-B447-AB78-3C2C200339F4}" type="slidenum">
              <a:rPr lang="en-US" smtClean="0"/>
              <a:t>‹#›</a:t>
            </a:fld>
            <a:endParaRPr lang="en-US"/>
          </a:p>
        </p:txBody>
      </p:sp>
    </p:spTree>
    <p:extLst>
      <p:ext uri="{BB962C8B-B14F-4D97-AF65-F5344CB8AC3E}">
        <p14:creationId xmlns:p14="http://schemas.microsoft.com/office/powerpoint/2010/main" val="292240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0439F4A4-820F-4F4B-AF56-266B64B7600A}"/>
              </a:ext>
            </a:extLst>
          </p:cNvPr>
          <p:cNvSpPr>
            <a:spLocks noGrp="1"/>
          </p:cNvSpPr>
          <p:nvPr>
            <p:ph type="sldNum" sz="quarter" idx="4"/>
          </p:nvPr>
        </p:nvSpPr>
        <p:spPr>
          <a:xfrm>
            <a:off x="8515350" y="6564435"/>
            <a:ext cx="2057400" cy="365125"/>
          </a:xfrm>
          <a:prstGeom prst="rect">
            <a:avLst/>
          </a:prstGeom>
        </p:spPr>
        <p:txBody>
          <a:bodyPr/>
          <a:lstStyle>
            <a:lvl1pPr>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E5D9C726-31D5-B447-AB78-3C2C200339F4}" type="slidenum">
              <a:rPr lang="en-US" smtClean="0"/>
              <a:pPr/>
              <a:t>‹#›</a:t>
            </a:fld>
            <a:endParaRPr lang="en-US"/>
          </a:p>
        </p:txBody>
      </p:sp>
    </p:spTree>
    <p:extLst>
      <p:ext uri="{BB962C8B-B14F-4D97-AF65-F5344CB8AC3E}">
        <p14:creationId xmlns:p14="http://schemas.microsoft.com/office/powerpoint/2010/main" val="345536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D9C726-31D5-B447-AB78-3C2C200339F4}" type="slidenum">
              <a:rPr lang="en-US" smtClean="0"/>
              <a:t>‹#›</a:t>
            </a:fld>
            <a:endParaRPr lang="en-US"/>
          </a:p>
        </p:txBody>
      </p:sp>
    </p:spTree>
    <p:extLst>
      <p:ext uri="{BB962C8B-B14F-4D97-AF65-F5344CB8AC3E}">
        <p14:creationId xmlns:p14="http://schemas.microsoft.com/office/powerpoint/2010/main" val="167936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D9C726-31D5-B447-AB78-3C2C200339F4}" type="slidenum">
              <a:rPr lang="en-US" smtClean="0"/>
              <a:t>‹#›</a:t>
            </a:fld>
            <a:endParaRPr lang="en-US"/>
          </a:p>
        </p:txBody>
      </p:sp>
    </p:spTree>
    <p:extLst>
      <p:ext uri="{BB962C8B-B14F-4D97-AF65-F5344CB8AC3E}">
        <p14:creationId xmlns:p14="http://schemas.microsoft.com/office/powerpoint/2010/main" val="225279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D9C726-31D5-B447-AB78-3C2C200339F4}" type="slidenum">
              <a:rPr lang="en-US" smtClean="0"/>
              <a:t>‹#›</a:t>
            </a:fld>
            <a:endParaRPr lang="en-US"/>
          </a:p>
        </p:txBody>
      </p:sp>
    </p:spTree>
    <p:extLst>
      <p:ext uri="{BB962C8B-B14F-4D97-AF65-F5344CB8AC3E}">
        <p14:creationId xmlns:p14="http://schemas.microsoft.com/office/powerpoint/2010/main" val="403786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D9C726-31D5-B447-AB78-3C2C200339F4}" type="slidenum">
              <a:rPr lang="en-US" smtClean="0"/>
              <a:t>‹#›</a:t>
            </a:fld>
            <a:endParaRPr lang="en-US"/>
          </a:p>
        </p:txBody>
      </p:sp>
    </p:spTree>
    <p:extLst>
      <p:ext uri="{BB962C8B-B14F-4D97-AF65-F5344CB8AC3E}">
        <p14:creationId xmlns:p14="http://schemas.microsoft.com/office/powerpoint/2010/main" val="76643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D9C726-31D5-B447-AB78-3C2C200339F4}" type="slidenum">
              <a:rPr lang="en-US" smtClean="0"/>
              <a:t>‹#›</a:t>
            </a:fld>
            <a:endParaRPr lang="en-US"/>
          </a:p>
        </p:txBody>
      </p:sp>
    </p:spTree>
    <p:extLst>
      <p:ext uri="{BB962C8B-B14F-4D97-AF65-F5344CB8AC3E}">
        <p14:creationId xmlns:p14="http://schemas.microsoft.com/office/powerpoint/2010/main" val="102343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D9C726-31D5-B447-AB78-3C2C200339F4}" type="slidenum">
              <a:rPr lang="en-US" smtClean="0"/>
              <a:t>‹#›</a:t>
            </a:fld>
            <a:endParaRPr lang="en-US"/>
          </a:p>
        </p:txBody>
      </p:sp>
    </p:spTree>
    <p:extLst>
      <p:ext uri="{BB962C8B-B14F-4D97-AF65-F5344CB8AC3E}">
        <p14:creationId xmlns:p14="http://schemas.microsoft.com/office/powerpoint/2010/main" val="164222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D9C726-31D5-B447-AB78-3C2C200339F4}" type="slidenum">
              <a:rPr lang="en-US" smtClean="0"/>
              <a:t>‹#›</a:t>
            </a:fld>
            <a:endParaRPr lang="en-US"/>
          </a:p>
        </p:txBody>
      </p:sp>
    </p:spTree>
    <p:extLst>
      <p:ext uri="{BB962C8B-B14F-4D97-AF65-F5344CB8AC3E}">
        <p14:creationId xmlns:p14="http://schemas.microsoft.com/office/powerpoint/2010/main" val="411097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9C9E61FD-CD4D-044D-891D-3E03A54C02E1}"/>
              </a:ext>
            </a:extLst>
          </p:cNvPr>
          <p:cNvSpPr/>
          <p:nvPr userDrawn="1"/>
        </p:nvSpPr>
        <p:spPr bwMode="auto">
          <a:xfrm>
            <a:off x="0" y="6553200"/>
            <a:ext cx="9144000" cy="304800"/>
          </a:xfrm>
          <a:prstGeom prst="rect">
            <a:avLst/>
          </a:prstGeom>
          <a:solidFill>
            <a:srgbClr val="03416A"/>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Rectangle 4">
            <a:extLst>
              <a:ext uri="{FF2B5EF4-FFF2-40B4-BE49-F238E27FC236}">
                <a16:creationId xmlns:a16="http://schemas.microsoft.com/office/drawing/2014/main" id="{8B7A1F1A-9CA8-6F4B-97FB-7AEAA5C15BBD}"/>
              </a:ext>
            </a:extLst>
          </p:cNvPr>
          <p:cNvSpPr>
            <a:spLocks noChangeArrowheads="1"/>
          </p:cNvSpPr>
          <p:nvPr userDrawn="1"/>
        </p:nvSpPr>
        <p:spPr bwMode="auto">
          <a:xfrm>
            <a:off x="32238" y="6477000"/>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spcBef>
                <a:spcPct val="50000"/>
              </a:spcBef>
              <a:defRPr/>
            </a:pPr>
            <a:r>
              <a:rPr lang="en-US" altLang="en-US" sz="12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CS 2450 – Programming Graphical User Interfaces</a:t>
            </a:r>
          </a:p>
        </p:txBody>
      </p:sp>
      <p:sp>
        <p:nvSpPr>
          <p:cNvPr id="10" name="Slide Number Placeholder 5">
            <a:extLst>
              <a:ext uri="{FF2B5EF4-FFF2-40B4-BE49-F238E27FC236}">
                <a16:creationId xmlns:a16="http://schemas.microsoft.com/office/drawing/2014/main" id="{0E171455-59B6-3E4A-BB2A-2DAC941D2C4F}"/>
              </a:ext>
            </a:extLst>
          </p:cNvPr>
          <p:cNvSpPr>
            <a:spLocks noGrp="1"/>
          </p:cNvSpPr>
          <p:nvPr>
            <p:ph type="sldNum" sz="quarter" idx="4"/>
          </p:nvPr>
        </p:nvSpPr>
        <p:spPr>
          <a:xfrm>
            <a:off x="8515350" y="6564435"/>
            <a:ext cx="2057400" cy="365125"/>
          </a:xfrm>
          <a:prstGeom prst="rect">
            <a:avLst/>
          </a:prstGeom>
        </p:spPr>
        <p:txBody>
          <a:bodyPr/>
          <a:lstStyle>
            <a:lvl1pPr>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E5D9C726-31D5-B447-AB78-3C2C200339F4}" type="slidenum">
              <a:rPr lang="en-US" smtClean="0"/>
              <a:pPr/>
              <a:t>‹#›</a:t>
            </a:fld>
            <a:endParaRPr lang="en-US"/>
          </a:p>
        </p:txBody>
      </p:sp>
    </p:spTree>
    <p:extLst>
      <p:ext uri="{BB962C8B-B14F-4D97-AF65-F5344CB8AC3E}">
        <p14:creationId xmlns:p14="http://schemas.microsoft.com/office/powerpoint/2010/main" val="273275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9BdtGjoIN4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ngroup.com/articles/usability-101-introduction-to-usabilit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CE16-0611-854E-8CDF-0721CD851F7D}"/>
              </a:ext>
            </a:extLst>
          </p:cNvPr>
          <p:cNvSpPr>
            <a:spLocks noGrp="1"/>
          </p:cNvSpPr>
          <p:nvPr>
            <p:ph type="ctrTitle"/>
          </p:nvPr>
        </p:nvSpPr>
        <p:spPr>
          <a:xfrm>
            <a:off x="545911" y="1122363"/>
            <a:ext cx="8188656" cy="2387600"/>
          </a:xfrm>
        </p:spPr>
        <p:txBody>
          <a:bodyPr>
            <a:normAutofit fontScale="90000"/>
          </a:bodyPr>
          <a:lstStyle/>
          <a:p>
            <a:r>
              <a:rPr lang="en-US" dirty="0"/>
              <a:t>Introduction to Usability, UX, and Design</a:t>
            </a:r>
          </a:p>
        </p:txBody>
      </p:sp>
      <p:sp>
        <p:nvSpPr>
          <p:cNvPr id="3" name="Subtitle 2">
            <a:extLst>
              <a:ext uri="{FF2B5EF4-FFF2-40B4-BE49-F238E27FC236}">
                <a16:creationId xmlns:a16="http://schemas.microsoft.com/office/drawing/2014/main" id="{ABC4FD1F-F850-1B45-8A34-1F4A676DFABE}"/>
              </a:ext>
            </a:extLst>
          </p:cNvPr>
          <p:cNvSpPr>
            <a:spLocks noGrp="1"/>
          </p:cNvSpPr>
          <p:nvPr>
            <p:ph type="subTitle" idx="1"/>
          </p:nvPr>
        </p:nvSpPr>
        <p:spPr/>
        <p:txBody>
          <a:bodyPr/>
          <a:lstStyle/>
          <a:p>
            <a:r>
              <a:rPr lang="en-US" dirty="0"/>
              <a:t>Lecture 2</a:t>
            </a:r>
          </a:p>
        </p:txBody>
      </p:sp>
    </p:spTree>
    <p:extLst>
      <p:ext uri="{BB962C8B-B14F-4D97-AF65-F5344CB8AC3E}">
        <p14:creationId xmlns:p14="http://schemas.microsoft.com/office/powerpoint/2010/main" val="97794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7A0A89B5-F129-9246-AA2D-0E101EAB6A17}"/>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User Experience</a:t>
            </a:r>
          </a:p>
        </p:txBody>
      </p:sp>
      <p:sp>
        <p:nvSpPr>
          <p:cNvPr id="27650" name="Rectangle 3">
            <a:extLst>
              <a:ext uri="{FF2B5EF4-FFF2-40B4-BE49-F238E27FC236}">
                <a16:creationId xmlns:a16="http://schemas.microsoft.com/office/drawing/2014/main" id="{58F0FDFA-268B-CD49-A223-EDAC9A3A5528}"/>
              </a:ext>
            </a:extLst>
          </p:cNvPr>
          <p:cNvSpPr>
            <a:spLocks noChangeArrowheads="1"/>
          </p:cNvSpPr>
          <p:nvPr/>
        </p:nvSpPr>
        <p:spPr bwMode="auto">
          <a:xfrm>
            <a:off x="1576316" y="3105150"/>
            <a:ext cx="57419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3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742950" indent="-285750">
              <a:spcBef>
                <a:spcPct val="20000"/>
              </a:spcBef>
              <a:buClr>
                <a:schemeClr val="tx1"/>
              </a:buClr>
              <a:buChar char="–"/>
              <a:defRPr sz="28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spcBef>
                <a:spcPct val="20000"/>
              </a:spcBef>
              <a:buClr>
                <a:schemeClr val="tx1"/>
              </a:buClr>
              <a:buChar char="•"/>
              <a:defRPr sz="24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spcBef>
                <a:spcPct val="20000"/>
              </a:spcBef>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spcBef>
                <a:spcPct val="20000"/>
              </a:spcBef>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9pPr>
          </a:lstStyle>
          <a:p>
            <a:pPr>
              <a:spcBef>
                <a:spcPct val="0"/>
              </a:spcBef>
              <a:buClrTx/>
              <a:buFontTx/>
              <a:buNone/>
            </a:pPr>
            <a:r>
              <a:rPr lang="en-US" altLang="en-US" sz="2400" dirty="0">
                <a:solidFill>
                  <a:srgbClr val="0070C0"/>
                </a:solidFill>
                <a:hlinkClick r:id="rId2"/>
              </a:rPr>
              <a:t>https://www.youtube.com/watch?v=9BdtGjoIN4E</a:t>
            </a:r>
            <a:endParaRPr lang="en-US" altLang="en-US" sz="2400" dirty="0">
              <a:solidFill>
                <a:srgbClr val="0070C0"/>
              </a:solidFill>
            </a:endParaRPr>
          </a:p>
        </p:txBody>
      </p:sp>
      <p:sp>
        <p:nvSpPr>
          <p:cNvPr id="27651" name="Rectangle 4">
            <a:extLst>
              <a:ext uri="{FF2B5EF4-FFF2-40B4-BE49-F238E27FC236}">
                <a16:creationId xmlns:a16="http://schemas.microsoft.com/office/drawing/2014/main" id="{2A2B4A80-7F75-4E47-8901-6FBBD05D1900}"/>
              </a:ext>
            </a:extLst>
          </p:cNvPr>
          <p:cNvSpPr>
            <a:spLocks noChangeArrowheads="1"/>
          </p:cNvSpPr>
          <p:nvPr/>
        </p:nvSpPr>
        <p:spPr bwMode="auto">
          <a:xfrm>
            <a:off x="914400" y="2420938"/>
            <a:ext cx="4808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Char char="•"/>
              <a:defRPr sz="3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742950" indent="-285750">
              <a:spcBef>
                <a:spcPct val="20000"/>
              </a:spcBef>
              <a:buClr>
                <a:schemeClr val="tx1"/>
              </a:buClr>
              <a:buChar char="–"/>
              <a:defRPr sz="28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spcBef>
                <a:spcPct val="20000"/>
              </a:spcBef>
              <a:buClr>
                <a:schemeClr val="tx1"/>
              </a:buClr>
              <a:buChar char="•"/>
              <a:defRPr sz="24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spcBef>
                <a:spcPct val="20000"/>
              </a:spcBef>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spcBef>
                <a:spcPct val="20000"/>
              </a:spcBef>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9pPr>
          </a:lstStyle>
          <a:p>
            <a:pPr>
              <a:spcBef>
                <a:spcPct val="0"/>
              </a:spcBef>
              <a:buClrTx/>
              <a:buFontTx/>
              <a:buNone/>
            </a:pPr>
            <a:r>
              <a:rPr lang="en-US" altLang="en-US" sz="2800" b="1"/>
              <a:t>Don Norman’s explanation:</a:t>
            </a:r>
          </a:p>
        </p:txBody>
      </p:sp>
    </p:spTree>
    <p:extLst>
      <p:ext uri="{BB962C8B-B14F-4D97-AF65-F5344CB8AC3E}">
        <p14:creationId xmlns:p14="http://schemas.microsoft.com/office/powerpoint/2010/main" val="155709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2753ABEB-E3D4-094D-BB92-41B7045BB716}"/>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User Experience</a:t>
            </a:r>
          </a:p>
        </p:txBody>
      </p:sp>
      <p:sp>
        <p:nvSpPr>
          <p:cNvPr id="3" name="Content Placeholder 2">
            <a:extLst>
              <a:ext uri="{FF2B5EF4-FFF2-40B4-BE49-F238E27FC236}">
                <a16:creationId xmlns:a16="http://schemas.microsoft.com/office/drawing/2014/main" id="{42ACCB36-5098-744A-84D2-757B934298DB}"/>
              </a:ext>
            </a:extLst>
          </p:cNvPr>
          <p:cNvSpPr>
            <a:spLocks noGrp="1"/>
          </p:cNvSpPr>
          <p:nvPr>
            <p:ph idx="1"/>
          </p:nvPr>
        </p:nvSpPr>
        <p:spPr/>
        <p:txBody>
          <a:bodyPr>
            <a:normAutofit lnSpcReduction="10000"/>
          </a:bodyPr>
          <a:lstStyle/>
          <a:p>
            <a:pPr>
              <a:lnSpc>
                <a:spcPct val="100000"/>
              </a:lnSpc>
              <a:defRPr/>
            </a:pPr>
            <a:r>
              <a:rPr lang="en-US" dirty="0"/>
              <a:t>“Every aspect of the user’s interaction with a product, service, or company that make up the user’s </a:t>
            </a:r>
            <a:r>
              <a:rPr lang="en-US" b="1" dirty="0"/>
              <a:t>perceptions of the whole</a:t>
            </a:r>
            <a:r>
              <a:rPr lang="en-US" dirty="0"/>
              <a:t>. User experience design as a discipline is concerned with all the elements that together make up that interface, including layout, visual design, text, brand, sound, and interaction.”</a:t>
            </a:r>
          </a:p>
          <a:p>
            <a:pPr marL="0" indent="0">
              <a:lnSpc>
                <a:spcPct val="100000"/>
              </a:lnSpc>
              <a:buFontTx/>
              <a:buNone/>
              <a:defRPr/>
            </a:pPr>
            <a:endParaRPr lang="en-US" sz="2400" dirty="0"/>
          </a:p>
          <a:p>
            <a:pPr marL="0" indent="0">
              <a:lnSpc>
                <a:spcPct val="100000"/>
              </a:lnSpc>
              <a:buFontTx/>
              <a:buNone/>
              <a:defRPr/>
            </a:pPr>
            <a:endParaRPr lang="en-US" sz="2400" dirty="0"/>
          </a:p>
          <a:p>
            <a:pPr marL="0" indent="0">
              <a:lnSpc>
                <a:spcPct val="100000"/>
              </a:lnSpc>
              <a:buFontTx/>
              <a:buNone/>
              <a:defRPr/>
            </a:pPr>
            <a:r>
              <a:rPr lang="en-US" sz="2400" dirty="0"/>
              <a:t>      User Experience Professionals Association (UXPA)</a:t>
            </a:r>
          </a:p>
        </p:txBody>
      </p:sp>
    </p:spTree>
    <p:extLst>
      <p:ext uri="{BB962C8B-B14F-4D97-AF65-F5344CB8AC3E}">
        <p14:creationId xmlns:p14="http://schemas.microsoft.com/office/powerpoint/2010/main" val="214598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8150E86C-AD1D-314D-B87A-1C0B806115B1}"/>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User Experience</a:t>
            </a:r>
          </a:p>
        </p:txBody>
      </p:sp>
      <p:sp>
        <p:nvSpPr>
          <p:cNvPr id="3" name="Content Placeholder 2">
            <a:extLst>
              <a:ext uri="{FF2B5EF4-FFF2-40B4-BE49-F238E27FC236}">
                <a16:creationId xmlns:a16="http://schemas.microsoft.com/office/drawing/2014/main" id="{7B6D8D15-B049-A446-A182-21D2FDE74FF8}"/>
              </a:ext>
            </a:extLst>
          </p:cNvPr>
          <p:cNvSpPr>
            <a:spLocks noGrp="1"/>
          </p:cNvSpPr>
          <p:nvPr>
            <p:ph idx="1"/>
          </p:nvPr>
        </p:nvSpPr>
        <p:spPr/>
        <p:txBody>
          <a:bodyPr>
            <a:normAutofit fontScale="92500" lnSpcReduction="10000"/>
          </a:bodyPr>
          <a:lstStyle/>
          <a:p>
            <a:pPr>
              <a:lnSpc>
                <a:spcPct val="110000"/>
              </a:lnSpc>
              <a:defRPr/>
            </a:pPr>
            <a:r>
              <a:rPr lang="en-US" dirty="0"/>
              <a:t>“User experience (UX) focuses on having a deep understanding of users, what they need, what they value, their abilities, and also their limitations.  It also takes into account the business goals and objectives of the group managing the project. UX best practices promote improving the quality of the user’s interaction with and perceptions of your product and any related services.”</a:t>
            </a:r>
          </a:p>
          <a:p>
            <a:pPr>
              <a:lnSpc>
                <a:spcPct val="110000"/>
              </a:lnSpc>
              <a:defRPr/>
            </a:pPr>
            <a:endParaRPr lang="en-US" dirty="0"/>
          </a:p>
          <a:p>
            <a:pPr marL="0" indent="0">
              <a:lnSpc>
                <a:spcPct val="110000"/>
              </a:lnSpc>
              <a:buFontTx/>
              <a:buNone/>
              <a:defRPr/>
            </a:pPr>
            <a:r>
              <a:rPr lang="en-US" sz="2400" dirty="0"/>
              <a:t>      </a:t>
            </a:r>
            <a:r>
              <a:rPr lang="en-US" sz="2400" dirty="0" err="1"/>
              <a:t>Usability.gov</a:t>
            </a:r>
            <a:endParaRPr lang="en-US" sz="2400" dirty="0"/>
          </a:p>
        </p:txBody>
      </p:sp>
    </p:spTree>
    <p:extLst>
      <p:ext uri="{BB962C8B-B14F-4D97-AF65-F5344CB8AC3E}">
        <p14:creationId xmlns:p14="http://schemas.microsoft.com/office/powerpoint/2010/main" val="329378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937CFAF1-5F2B-1D45-8A76-93E8C298BEBA}"/>
              </a:ext>
            </a:extLst>
          </p:cNvPr>
          <p:cNvSpPr>
            <a:spLocks noGrp="1"/>
          </p:cNvSpPr>
          <p:nvPr>
            <p:ph type="title"/>
          </p:nvPr>
        </p:nvSpPr>
        <p:spPr>
          <a:xfrm>
            <a:off x="997423" y="2428164"/>
            <a:ext cx="8610600" cy="992188"/>
          </a:xfrm>
        </p:spPr>
        <p:txBody>
          <a:bodyPr/>
          <a:lstStyle/>
          <a:p>
            <a:r>
              <a:rPr lang="en-US" altLang="en-US" dirty="0">
                <a:latin typeface="Helvetica Neue" panose="02000503000000020004" pitchFamily="2" charset="0"/>
                <a:ea typeface="Helvetica Neue" panose="02000503000000020004" pitchFamily="2" charset="0"/>
                <a:cs typeface="Helvetica Neue" panose="02000503000000020004" pitchFamily="2" charset="0"/>
              </a:rPr>
              <a:t>Usability vs. User Experience</a:t>
            </a:r>
          </a:p>
        </p:txBody>
      </p:sp>
    </p:spTree>
    <p:extLst>
      <p:ext uri="{BB962C8B-B14F-4D97-AF65-F5344CB8AC3E}">
        <p14:creationId xmlns:p14="http://schemas.microsoft.com/office/powerpoint/2010/main" val="145979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D190BDE-0ABE-B141-8774-9AB6C79E21B3}"/>
              </a:ext>
            </a:extLst>
          </p:cNvPr>
          <p:cNvSpPr>
            <a:spLocks noGrp="1"/>
          </p:cNvSpPr>
          <p:nvPr>
            <p:ph type="title"/>
          </p:nvPr>
        </p:nvSpPr>
        <p:spPr/>
        <p:txBody>
          <a:bodyPr/>
          <a:lstStyle/>
          <a:p>
            <a:pPr marL="342900" indent="-342900"/>
            <a:r>
              <a:rPr lang="en-US" altLang="en-US" sz="4400">
                <a:latin typeface="Calibri" panose="020F0502020204030204" pitchFamily="34" charset="0"/>
                <a:ea typeface="Calibri" panose="020F0502020204030204" pitchFamily="34" charset="0"/>
                <a:cs typeface="Calibri" panose="020F0502020204030204" pitchFamily="34" charset="0"/>
              </a:rPr>
              <a:t>Usability Goals</a:t>
            </a:r>
            <a:endParaRPr lang="en-US" altLang="en-US" sz="4000">
              <a:latin typeface="Calibri" panose="020F0502020204030204" pitchFamily="34" charset="0"/>
              <a:ea typeface="Calibri" panose="020F0502020204030204" pitchFamily="34" charset="0"/>
              <a:cs typeface="Calibri" panose="020F0502020204030204" pitchFamily="34" charset="0"/>
            </a:endParaRPr>
          </a:p>
        </p:txBody>
      </p:sp>
      <p:sp>
        <p:nvSpPr>
          <p:cNvPr id="31746" name="Content Placeholder 2">
            <a:extLst>
              <a:ext uri="{FF2B5EF4-FFF2-40B4-BE49-F238E27FC236}">
                <a16:creationId xmlns:a16="http://schemas.microsoft.com/office/drawing/2014/main" id="{0D1E4272-8C52-554B-901E-0C22D16C77E4}"/>
              </a:ext>
            </a:extLst>
          </p:cNvPr>
          <p:cNvSpPr>
            <a:spLocks noGrp="1"/>
          </p:cNvSpPr>
          <p:nvPr>
            <p:ph idx="1"/>
          </p:nvPr>
        </p:nvSpPr>
        <p:spPr/>
        <p:txBody>
          <a:bodyPr/>
          <a:lstStyle/>
          <a:p>
            <a:endParaRPr lang="en-US" altLang="en-US" sz="2800">
              <a:latin typeface="Helvetica Neue" panose="02000503000000020004" pitchFamily="2" charset="0"/>
              <a:ea typeface="Helvetica Neue" panose="02000503000000020004" pitchFamily="2" charset="0"/>
              <a:cs typeface="Helvetica Neue" panose="02000503000000020004" pitchFamily="2" charset="0"/>
            </a:endParaRPr>
          </a:p>
          <a:p>
            <a:r>
              <a:rPr lang="en-US" altLang="en-US" sz="2800">
                <a:latin typeface="Helvetica Neue" panose="02000503000000020004" pitchFamily="2" charset="0"/>
                <a:ea typeface="Helvetica Neue" panose="02000503000000020004" pitchFamily="2" charset="0"/>
                <a:cs typeface="Helvetica Neue" panose="02000503000000020004" pitchFamily="2" charset="0"/>
              </a:rPr>
              <a:t>Effective to use</a:t>
            </a:r>
          </a:p>
          <a:p>
            <a:r>
              <a:rPr lang="en-US" altLang="en-US" sz="2800">
                <a:latin typeface="Helvetica Neue" panose="02000503000000020004" pitchFamily="2" charset="0"/>
                <a:ea typeface="Helvetica Neue" panose="02000503000000020004" pitchFamily="2" charset="0"/>
                <a:cs typeface="Helvetica Neue" panose="02000503000000020004" pitchFamily="2" charset="0"/>
              </a:rPr>
              <a:t>Efficient to use</a:t>
            </a:r>
          </a:p>
          <a:p>
            <a:r>
              <a:rPr lang="en-US" altLang="en-US" sz="2800">
                <a:latin typeface="Helvetica Neue" panose="02000503000000020004" pitchFamily="2" charset="0"/>
                <a:ea typeface="Helvetica Neue" panose="02000503000000020004" pitchFamily="2" charset="0"/>
                <a:cs typeface="Helvetica Neue" panose="02000503000000020004" pitchFamily="2" charset="0"/>
              </a:rPr>
              <a:t>Easy to learn</a:t>
            </a:r>
          </a:p>
          <a:p>
            <a:r>
              <a:rPr lang="en-US" altLang="en-US" sz="2800">
                <a:latin typeface="Helvetica Neue" panose="02000503000000020004" pitchFamily="2" charset="0"/>
                <a:ea typeface="Helvetica Neue" panose="02000503000000020004" pitchFamily="2" charset="0"/>
                <a:cs typeface="Helvetica Neue" panose="02000503000000020004" pitchFamily="2" charset="0"/>
              </a:rPr>
              <a:t>Easy to remember how to use</a:t>
            </a:r>
          </a:p>
          <a:p>
            <a:r>
              <a:rPr lang="en-US" altLang="en-US" sz="2800">
                <a:latin typeface="Helvetica Neue" panose="02000503000000020004" pitchFamily="2" charset="0"/>
                <a:ea typeface="Helvetica Neue" panose="02000503000000020004" pitchFamily="2" charset="0"/>
                <a:cs typeface="Helvetica Neue" panose="02000503000000020004" pitchFamily="2" charset="0"/>
              </a:rPr>
              <a:t>Safe to use (little to no errors, no severe errors, easy to recover)</a:t>
            </a:r>
          </a:p>
          <a:p>
            <a:endParaRPr lang="en-US" altLang="en-US" sz="280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59565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0959B697-6ED9-D640-B956-6181D3982550}"/>
              </a:ext>
            </a:extLst>
          </p:cNvPr>
          <p:cNvSpPr>
            <a:spLocks noGrp="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User Experience goals</a:t>
            </a:r>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770" name="Rectangle 3">
            <a:extLst>
              <a:ext uri="{FF2B5EF4-FFF2-40B4-BE49-F238E27FC236}">
                <a16:creationId xmlns:a16="http://schemas.microsoft.com/office/drawing/2014/main" id="{0C2255FE-ABD6-7442-B0FB-E92EECF5CF01}"/>
              </a:ext>
            </a:extLst>
          </p:cNvPr>
          <p:cNvSpPr txBox="1">
            <a:spLocks noChangeArrowheads="1"/>
          </p:cNvSpPr>
          <p:nvPr/>
        </p:nvSpPr>
        <p:spPr bwMode="auto">
          <a:xfrm>
            <a:off x="914400"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Char char="•"/>
              <a:defRPr sz="3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742950" indent="-285750">
              <a:spcBef>
                <a:spcPct val="20000"/>
              </a:spcBef>
              <a:buClr>
                <a:schemeClr val="tx1"/>
              </a:buClr>
              <a:buChar char="–"/>
              <a:defRPr sz="28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spcBef>
                <a:spcPct val="20000"/>
              </a:spcBef>
              <a:buClr>
                <a:schemeClr val="tx1"/>
              </a:buClr>
              <a:buChar char="•"/>
              <a:defRPr sz="24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spcBef>
                <a:spcPct val="20000"/>
              </a:spcBef>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spcBef>
                <a:spcPct val="20000"/>
              </a:spcBef>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9pPr>
          </a:lstStyle>
          <a:p>
            <a:pPr eaLnBrk="1" hangingPunct="1">
              <a:lnSpc>
                <a:spcPct val="90000"/>
              </a:lnSpc>
              <a:buClr>
                <a:srgbClr val="BFBFBF"/>
              </a:buClr>
              <a:buFontTx/>
              <a:buNone/>
            </a:pPr>
            <a:r>
              <a:rPr lang="en-GB" altLang="en-US" sz="1600" b="1" dirty="0">
                <a:latin typeface="Verdana" panose="020B0604030504040204" pitchFamily="34" charset="0"/>
                <a:ea typeface="ＭＳ Ｐゴシック" panose="020B0600070205080204" pitchFamily="34" charset="-128"/>
                <a:cs typeface="ＭＳ Ｐゴシック" panose="020B0600070205080204" pitchFamily="34" charset="-128"/>
              </a:rPr>
              <a:t>Desirable aspects</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satisfying		helpful			fun</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enjoyable	 	motivating			provocative</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engaging		challenging			surprising	</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pleasurable		enhancing sociability	rewarding</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exciting		supporting creativity	emotionally fulfilling</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entertaining		cognitively stimulating</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	</a:t>
            </a:r>
          </a:p>
          <a:p>
            <a:pPr eaLnBrk="1" hangingPunct="1">
              <a:lnSpc>
                <a:spcPct val="90000"/>
              </a:lnSpc>
              <a:buClr>
                <a:srgbClr val="BFBFBF"/>
              </a:buClr>
              <a:buFontTx/>
              <a:buNone/>
            </a:pPr>
            <a:endParaRPr lang="en-GB" altLang="en-US" sz="1600" b="1" dirty="0">
              <a:latin typeface="Verdana" panose="020B0604030504040204" pitchFamily="34" charset="0"/>
              <a:ea typeface="ＭＳ Ｐゴシック" panose="020B0600070205080204" pitchFamily="34" charset="-128"/>
              <a:cs typeface="ＭＳ Ｐゴシック" panose="020B0600070205080204" pitchFamily="34" charset="-128"/>
            </a:endParaRPr>
          </a:p>
          <a:p>
            <a:pPr eaLnBrk="1" hangingPunct="1">
              <a:lnSpc>
                <a:spcPct val="90000"/>
              </a:lnSpc>
              <a:buClr>
                <a:srgbClr val="BFBFBF"/>
              </a:buClr>
              <a:buFontTx/>
              <a:buNone/>
            </a:pPr>
            <a:r>
              <a:rPr lang="en-GB" altLang="en-US" sz="1600" b="1" dirty="0">
                <a:latin typeface="Verdana" panose="020B0604030504040204" pitchFamily="34" charset="0"/>
                <a:ea typeface="ＭＳ Ｐゴシック" panose="020B0600070205080204" pitchFamily="34" charset="-128"/>
                <a:cs typeface="ＭＳ Ｐゴシック" panose="020B0600070205080204" pitchFamily="34" charset="-128"/>
              </a:rPr>
              <a:t>Undesirable aspects</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boring				unpleasant</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frustrating			patronizing</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making one feel guilty	making one feel stupid</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annoying			cutesy</a:t>
            </a:r>
          </a:p>
          <a:p>
            <a:pPr eaLnBrk="1" hangingPunct="1">
              <a:lnSpc>
                <a:spcPct val="90000"/>
              </a:lnSpc>
              <a:buClr>
                <a:srgbClr val="BFBFBF"/>
              </a:buClr>
              <a:buFontTx/>
              <a:buNone/>
            </a:pPr>
            <a:r>
              <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rPr>
              <a:t>childish			gimmicky</a:t>
            </a:r>
          </a:p>
          <a:p>
            <a:pPr eaLnBrk="1" hangingPunct="1">
              <a:lnSpc>
                <a:spcPct val="90000"/>
              </a:lnSpc>
              <a:buClr>
                <a:srgbClr val="BFBFBF"/>
              </a:buClr>
              <a:buFontTx/>
              <a:buNone/>
            </a:pPr>
            <a:endPar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endParaRPr>
          </a:p>
          <a:p>
            <a:pPr eaLnBrk="1" hangingPunct="1">
              <a:lnSpc>
                <a:spcPct val="90000"/>
              </a:lnSpc>
              <a:buClr>
                <a:srgbClr val="BFBFBF"/>
              </a:buClr>
              <a:buFontTx/>
              <a:buNone/>
            </a:pPr>
            <a:endParaRPr lang="en-GB" altLang="en-US" sz="1800" dirty="0">
              <a:latin typeface="Verdana" panose="020B0604030504040204" pitchFamily="34" charset="0"/>
              <a:ea typeface="ＭＳ Ｐゴシック" panose="020B0600070205080204" pitchFamily="34" charset="-128"/>
              <a:cs typeface="ＭＳ Ｐゴシック" panose="020B0600070205080204" pitchFamily="34" charset="-128"/>
            </a:endParaRPr>
          </a:p>
          <a:p>
            <a:pPr eaLnBrk="1" hangingPunct="1">
              <a:lnSpc>
                <a:spcPct val="90000"/>
              </a:lnSpc>
              <a:buClr>
                <a:srgbClr val="BFBFBF"/>
              </a:buClr>
              <a:buFontTx/>
              <a:buNone/>
            </a:pPr>
            <a:endParaRPr lang="en-GB" altLang="en-US" sz="1600" dirty="0">
              <a:latin typeface="Verdana" panose="020B0604030504040204" pitchFamily="34" charset="0"/>
              <a:ea typeface="ＭＳ Ｐゴシック" panose="020B0600070205080204" pitchFamily="34" charset="-128"/>
              <a:cs typeface="ＭＳ Ｐゴシック" panose="020B0600070205080204" pitchFamily="34" charset="-128"/>
            </a:endParaRPr>
          </a:p>
        </p:txBody>
      </p:sp>
    </p:spTree>
    <p:extLst>
      <p:ext uri="{BB962C8B-B14F-4D97-AF65-F5344CB8AC3E}">
        <p14:creationId xmlns:p14="http://schemas.microsoft.com/office/powerpoint/2010/main" val="335125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901491FF-BC71-3041-BC2F-967DE814A348}"/>
              </a:ext>
            </a:extLst>
          </p:cNvPr>
          <p:cNvSpPr>
            <a:spLocks noGrp="1"/>
          </p:cNvSpPr>
          <p:nvPr>
            <p:ph type="title"/>
          </p:nvPr>
        </p:nvSpPr>
        <p:spPr>
          <a:xfrm>
            <a:off x="2895600" y="2209800"/>
            <a:ext cx="8610600" cy="992188"/>
          </a:xfrm>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User-friendly?</a:t>
            </a:r>
          </a:p>
        </p:txBody>
      </p:sp>
    </p:spTree>
    <p:extLst>
      <p:ext uri="{BB962C8B-B14F-4D97-AF65-F5344CB8AC3E}">
        <p14:creationId xmlns:p14="http://schemas.microsoft.com/office/powerpoint/2010/main" val="2679189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DCABEA23-1044-5C49-A565-748D5D2E713C}"/>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“User-friendly”</a:t>
            </a:r>
          </a:p>
        </p:txBody>
      </p:sp>
      <p:sp>
        <p:nvSpPr>
          <p:cNvPr id="34818" name="Rectangle 3">
            <a:extLst>
              <a:ext uri="{FF2B5EF4-FFF2-40B4-BE49-F238E27FC236}">
                <a16:creationId xmlns:a16="http://schemas.microsoft.com/office/drawing/2014/main" id="{4C37D352-01A0-AC41-A1D2-94B82489C28E}"/>
              </a:ext>
            </a:extLst>
          </p:cNvPr>
          <p:cNvSpPr>
            <a:spLocks noGrp="1" noChangeArrowheads="1"/>
          </p:cNvSpPr>
          <p:nvPr>
            <p:ph type="body" idx="1"/>
          </p:nvPr>
        </p:nvSpPr>
        <p:spPr>
          <a:xfrm>
            <a:off x="628650" y="1825625"/>
            <a:ext cx="7409881" cy="4351339"/>
          </a:xfrm>
        </p:spPr>
        <p:txBody>
          <a:bodyPr/>
          <a:lstStyle/>
          <a:p>
            <a:pPr>
              <a:lnSpc>
                <a:spcPct val="10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Synonyms for </a:t>
            </a:r>
            <a:r>
              <a:rPr lang="ja-JP" altLang="en-US" sz="2400">
                <a:latin typeface="Helvetica Neue" panose="02000503000000020004" pitchFamily="2" charset="0"/>
                <a:ea typeface="ヒラギノ角ゴ Pro W3" panose="020B0300000000000000" pitchFamily="34" charset="-128"/>
                <a:cs typeface="ヒラギノ角ゴ Pro W3" panose="020B0300000000000000" pitchFamily="34" charset="-128"/>
              </a:rPr>
              <a:t>“</a:t>
            </a: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user-friendly</a:t>
            </a:r>
            <a:r>
              <a:rPr lang="ja-JP" altLang="en-US" sz="2400">
                <a:latin typeface="Helvetica Neue" panose="02000503000000020004" pitchFamily="2" charset="0"/>
                <a:ea typeface="ヒラギノ角ゴ Pro W3" panose="020B0300000000000000" pitchFamily="34" charset="-128"/>
                <a:cs typeface="ヒラギノ角ゴ Pro W3" panose="020B0300000000000000" pitchFamily="34" charset="-128"/>
              </a:rPr>
              <a:t>”</a:t>
            </a: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 in Microsoft Word are easy to use; accessible; comprehensible; intelligible; idiot proof; available; and ready</a:t>
            </a:r>
          </a:p>
          <a:p>
            <a:pPr>
              <a:lnSpc>
                <a:spcPct val="100000"/>
              </a:lnSpc>
            </a:pPr>
            <a:endPar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endParaRPr>
          </a:p>
          <a:p>
            <a:pPr>
              <a:lnSpc>
                <a:spcPct val="10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But a </a:t>
            </a:r>
            <a:r>
              <a:rPr lang="ja-JP" altLang="en-US" sz="2400">
                <a:latin typeface="Helvetica Neue" panose="02000503000000020004" pitchFamily="2" charset="0"/>
                <a:ea typeface="ヒラギノ角ゴ Pro W3" panose="020B0300000000000000" pitchFamily="34" charset="-128"/>
                <a:cs typeface="ヒラギノ角ゴ Pro W3" panose="020B0300000000000000" pitchFamily="34" charset="-128"/>
              </a:rPr>
              <a:t>“</a:t>
            </a: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friend</a:t>
            </a:r>
            <a:r>
              <a:rPr lang="ja-JP" altLang="en-US" sz="2400">
                <a:latin typeface="Helvetica Neue" panose="02000503000000020004" pitchFamily="2" charset="0"/>
                <a:ea typeface="ヒラギノ角ゴ Pro W3" panose="020B0300000000000000" pitchFamily="34" charset="-128"/>
                <a:cs typeface="ヒラギノ角ゴ Pro W3" panose="020B0300000000000000" pitchFamily="34" charset="-128"/>
              </a:rPr>
              <a:t>”</a:t>
            </a: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 also seeks to help and be valuable.  A friend is not only understandable, but understands.  A friend is reliable.  A friend is pleasant to be with.</a:t>
            </a:r>
          </a:p>
          <a:p>
            <a:pPr>
              <a:lnSpc>
                <a:spcPct val="100000"/>
              </a:lnSpc>
            </a:pPr>
            <a:endPar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endParaRPr>
          </a:p>
          <a:p>
            <a:pPr>
              <a:lnSpc>
                <a:spcPct val="10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These measures are </a:t>
            </a:r>
            <a:r>
              <a:rPr lang="en-US" altLang="en-US" sz="2400" b="1" dirty="0">
                <a:latin typeface="Helvetica Neue" panose="02000503000000020004" pitchFamily="2" charset="0"/>
                <a:ea typeface="ヒラギノ角ゴ Pro W3" panose="020B0300000000000000" pitchFamily="34" charset="-128"/>
                <a:cs typeface="ヒラギノ角ゴ Pro W3" panose="020B0300000000000000" pitchFamily="34" charset="-128"/>
              </a:rPr>
              <a:t>subjective</a:t>
            </a: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 and </a:t>
            </a:r>
            <a:r>
              <a:rPr lang="en-US" altLang="en-US" sz="2400" b="1" dirty="0">
                <a:latin typeface="Helvetica Neue" panose="02000503000000020004" pitchFamily="2" charset="0"/>
                <a:ea typeface="ヒラギノ角ゴ Pro W3" panose="020B0300000000000000" pitchFamily="34" charset="-128"/>
                <a:cs typeface="ヒラギノ角ゴ Pro W3" panose="020B0300000000000000" pitchFamily="34" charset="-128"/>
              </a:rPr>
              <a:t>vague</a:t>
            </a:r>
            <a:endPar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endParaRPr>
          </a:p>
        </p:txBody>
      </p:sp>
    </p:spTree>
    <p:extLst>
      <p:ext uri="{BB962C8B-B14F-4D97-AF65-F5344CB8AC3E}">
        <p14:creationId xmlns:p14="http://schemas.microsoft.com/office/powerpoint/2010/main" val="240765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55522BEB-F5AA-FC4F-B37B-7E3D3BDE5005}"/>
              </a:ext>
            </a:extLst>
          </p:cNvPr>
          <p:cNvSpPr>
            <a:spLocks noGrp="1"/>
          </p:cNvSpPr>
          <p:nvPr>
            <p:ph type="title"/>
          </p:nvPr>
        </p:nvSpPr>
        <p:spPr>
          <a:xfrm>
            <a:off x="1086134" y="2400869"/>
            <a:ext cx="8610600" cy="992188"/>
          </a:xfrm>
        </p:spPr>
        <p:txBody>
          <a:bodyPr/>
          <a:lstStyle/>
          <a:p>
            <a:r>
              <a:rPr lang="en-US" altLang="en-US" dirty="0">
                <a:latin typeface="Helvetica Neue" panose="02000503000000020004" pitchFamily="2" charset="0"/>
                <a:ea typeface="Helvetica Neue" panose="02000503000000020004" pitchFamily="2" charset="0"/>
                <a:cs typeface="Helvetica Neue" panose="02000503000000020004" pitchFamily="2" charset="0"/>
              </a:rPr>
              <a:t>HCI/Usability/UX in industry</a:t>
            </a:r>
          </a:p>
        </p:txBody>
      </p:sp>
    </p:spTree>
    <p:extLst>
      <p:ext uri="{BB962C8B-B14F-4D97-AF65-F5344CB8AC3E}">
        <p14:creationId xmlns:p14="http://schemas.microsoft.com/office/powerpoint/2010/main" val="3617905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D0F16946-FC1B-AB4B-A4D9-82D73D61F694}"/>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HCI/Usability/UX in industry</a:t>
            </a:r>
          </a:p>
        </p:txBody>
      </p:sp>
      <p:sp>
        <p:nvSpPr>
          <p:cNvPr id="5" name="Rectangle 3">
            <a:extLst>
              <a:ext uri="{FF2B5EF4-FFF2-40B4-BE49-F238E27FC236}">
                <a16:creationId xmlns:a16="http://schemas.microsoft.com/office/drawing/2014/main" id="{6568053D-4F60-B84C-A8DA-20349DF1B6A9}"/>
              </a:ext>
            </a:extLst>
          </p:cNvPr>
          <p:cNvSpPr>
            <a:spLocks noGrp="1" noChangeArrowheads="1"/>
          </p:cNvSpPr>
          <p:nvPr>
            <p:ph idx="1"/>
          </p:nvPr>
        </p:nvSpPr>
        <p:spPr>
          <a:xfrm>
            <a:off x="835025" y="1484194"/>
            <a:ext cx="7473950" cy="5238750"/>
          </a:xfrm>
        </p:spPr>
        <p:txBody>
          <a:bodyPr>
            <a:normAutofit/>
          </a:bodyPr>
          <a:lstStyle/>
          <a:p>
            <a:pPr>
              <a:defRPr/>
            </a:pPr>
            <a:r>
              <a:rPr lang="en-GB" sz="2400" dirty="0"/>
              <a:t>Increasing number of consultancies, examples of well known ones include:</a:t>
            </a:r>
          </a:p>
          <a:p>
            <a:pPr lvl="1">
              <a:buClr>
                <a:schemeClr val="accent3">
                  <a:lumMod val="75000"/>
                </a:schemeClr>
              </a:buClr>
              <a:buFont typeface="Wingdings" pitchFamily="2" charset="2"/>
              <a:buChar char="–"/>
              <a:defRPr/>
            </a:pPr>
            <a:r>
              <a:rPr lang="en-GB" sz="2400" b="1" dirty="0"/>
              <a:t>Nielsen Norman Group</a:t>
            </a:r>
            <a:r>
              <a:rPr lang="en-GB" sz="2400" dirty="0"/>
              <a:t>: “help companies enter the age of the consumer, designing human-</a:t>
            </a:r>
            <a:r>
              <a:rPr lang="en-GB" sz="2400" dirty="0" err="1"/>
              <a:t>centered</a:t>
            </a:r>
            <a:r>
              <a:rPr lang="en-GB" sz="2400" dirty="0"/>
              <a:t> products and services”</a:t>
            </a:r>
          </a:p>
          <a:p>
            <a:pPr lvl="1">
              <a:buClr>
                <a:schemeClr val="accent3">
                  <a:lumMod val="75000"/>
                </a:schemeClr>
              </a:buClr>
              <a:buFont typeface="Wingdings" pitchFamily="2" charset="2"/>
              <a:buChar char="–"/>
              <a:defRPr/>
            </a:pPr>
            <a:r>
              <a:rPr lang="en-GB" sz="2400" b="1" dirty="0"/>
              <a:t>Cooper</a:t>
            </a:r>
            <a:r>
              <a:rPr lang="en-GB" sz="2400" dirty="0"/>
              <a:t>: “From research and product to goal-related design”</a:t>
            </a:r>
          </a:p>
          <a:p>
            <a:pPr lvl="1">
              <a:buClr>
                <a:schemeClr val="accent3">
                  <a:lumMod val="75000"/>
                </a:schemeClr>
              </a:buClr>
              <a:buFont typeface="Wingdings" pitchFamily="2" charset="2"/>
              <a:buChar char="–"/>
              <a:defRPr/>
            </a:pPr>
            <a:r>
              <a:rPr lang="en-GB" sz="2400" b="1" dirty="0"/>
              <a:t>Swim</a:t>
            </a:r>
            <a:r>
              <a:rPr lang="en-GB" sz="2400" dirty="0"/>
              <a:t>: “provides a wide range of design services, in each case targeted to address the product development needs at hand”</a:t>
            </a:r>
          </a:p>
          <a:p>
            <a:pPr lvl="1">
              <a:buClr>
                <a:schemeClr val="accent3">
                  <a:lumMod val="75000"/>
                </a:schemeClr>
              </a:buClr>
              <a:buFont typeface="Wingdings" pitchFamily="2" charset="2"/>
              <a:buChar char="–"/>
              <a:defRPr/>
            </a:pPr>
            <a:r>
              <a:rPr lang="en-GB" sz="2400" b="1" dirty="0"/>
              <a:t>IDEO</a:t>
            </a:r>
            <a:r>
              <a:rPr lang="en-GB" sz="2400" dirty="0"/>
              <a:t>: “creates products, services and environments for companies pioneering new ways to provide value to their customers”</a:t>
            </a:r>
          </a:p>
          <a:p>
            <a:pPr lvl="1">
              <a:buClr>
                <a:schemeClr val="accent3">
                  <a:lumMod val="75000"/>
                </a:schemeClr>
              </a:buClr>
              <a:buFont typeface="Wingdings" pitchFamily="2" charset="2"/>
              <a:buChar char="–"/>
              <a:defRPr/>
            </a:pPr>
            <a:endParaRPr lang="en-GB" sz="2400" dirty="0"/>
          </a:p>
          <a:p>
            <a:pPr>
              <a:defRPr/>
            </a:pPr>
            <a:endParaRPr lang="en-GB" sz="2400" dirty="0"/>
          </a:p>
        </p:txBody>
      </p:sp>
    </p:spTree>
    <p:extLst>
      <p:ext uri="{BB962C8B-B14F-4D97-AF65-F5344CB8AC3E}">
        <p14:creationId xmlns:p14="http://schemas.microsoft.com/office/powerpoint/2010/main" val="3317168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CEFE8CE8-ABBF-BA42-B0B3-704F821252EF}"/>
              </a:ext>
            </a:extLst>
          </p:cNvPr>
          <p:cNvSpPr>
            <a:spLocks noGrp="1"/>
          </p:cNvSpPr>
          <p:nvPr>
            <p:ph type="title"/>
          </p:nvPr>
        </p:nvSpPr>
        <p:spPr>
          <a:xfrm>
            <a:off x="3276600" y="2209800"/>
            <a:ext cx="8610600" cy="992188"/>
          </a:xfrm>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Usability</a:t>
            </a:r>
          </a:p>
        </p:txBody>
      </p:sp>
    </p:spTree>
    <p:extLst>
      <p:ext uri="{BB962C8B-B14F-4D97-AF65-F5344CB8AC3E}">
        <p14:creationId xmlns:p14="http://schemas.microsoft.com/office/powerpoint/2010/main" val="240307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14E797C1-795D-DA41-909D-6B976879F224}"/>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HCI/Usability/UX in industry</a:t>
            </a:r>
          </a:p>
        </p:txBody>
      </p:sp>
      <p:sp>
        <p:nvSpPr>
          <p:cNvPr id="38914" name="Rectangle 3">
            <a:extLst>
              <a:ext uri="{FF2B5EF4-FFF2-40B4-BE49-F238E27FC236}">
                <a16:creationId xmlns:a16="http://schemas.microsoft.com/office/drawing/2014/main" id="{0521CF23-B9D8-EA4A-9840-FE31B799DA55}"/>
              </a:ext>
            </a:extLst>
          </p:cNvPr>
          <p:cNvSpPr>
            <a:spLocks noGrp="1" noChangeArrowheads="1"/>
          </p:cNvSpPr>
          <p:nvPr>
            <p:ph idx="1"/>
          </p:nvPr>
        </p:nvSpPr>
        <p:spPr>
          <a:xfrm>
            <a:off x="628650" y="1501255"/>
            <a:ext cx="7886700" cy="4675710"/>
          </a:xfrm>
        </p:spPr>
        <p:txBody>
          <a:bodyPr>
            <a:normAutofit lnSpcReduction="10000"/>
          </a:bodyPr>
          <a:lstStyle/>
          <a:p>
            <a:pPr>
              <a:lnSpc>
                <a:spcPct val="90000"/>
              </a:lnSpc>
            </a:pPr>
            <a:endParaRPr lang="en-US" alt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r>
              <a:rPr lang="en-US" altLang="en-US" sz="1800" b="1" dirty="0">
                <a:latin typeface="Helvetica Neue" panose="02000503000000020004" pitchFamily="2" charset="0"/>
                <a:ea typeface="Helvetica Neue" panose="02000503000000020004" pitchFamily="2" charset="0"/>
                <a:cs typeface="Helvetica Neue" panose="02000503000000020004" pitchFamily="2" charset="0"/>
              </a:rPr>
              <a:t>interaction designers </a:t>
            </a:r>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 people involved in the design of all the interactive aspects of a product (previously called UI designers)</a:t>
            </a:r>
            <a:br>
              <a:rPr lang="en-US" altLang="en-US" sz="1800" dirty="0">
                <a:latin typeface="Helvetica Neue" panose="02000503000000020004" pitchFamily="2" charset="0"/>
                <a:ea typeface="Helvetica Neue" panose="02000503000000020004" pitchFamily="2" charset="0"/>
                <a:cs typeface="Helvetica Neue" panose="02000503000000020004" pitchFamily="2" charset="0"/>
              </a:rPr>
            </a:br>
            <a:endParaRPr lang="en-US" alt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r>
              <a:rPr lang="en-US" altLang="en-US" sz="1800" b="1" dirty="0">
                <a:latin typeface="Helvetica Neue" panose="02000503000000020004" pitchFamily="2" charset="0"/>
                <a:ea typeface="Helvetica Neue" panose="02000503000000020004" pitchFamily="2" charset="0"/>
                <a:cs typeface="Helvetica Neue" panose="02000503000000020004" pitchFamily="2" charset="0"/>
              </a:rPr>
              <a:t>web designers </a:t>
            </a:r>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 people who develop and create the visual design of websites, such as layouts</a:t>
            </a:r>
            <a:br>
              <a:rPr lang="en-US" altLang="en-US" sz="1800" dirty="0">
                <a:latin typeface="Helvetica Neue" panose="02000503000000020004" pitchFamily="2" charset="0"/>
                <a:ea typeface="Helvetica Neue" panose="02000503000000020004" pitchFamily="2" charset="0"/>
                <a:cs typeface="Helvetica Neue" panose="02000503000000020004" pitchFamily="2" charset="0"/>
              </a:rPr>
            </a:br>
            <a:endParaRPr lang="en-US" alt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r>
              <a:rPr lang="en-US" altLang="en-US" sz="1800" b="1" dirty="0">
                <a:latin typeface="Helvetica Neue" panose="02000503000000020004" pitchFamily="2" charset="0"/>
                <a:ea typeface="Helvetica Neue" panose="02000503000000020004" pitchFamily="2" charset="0"/>
                <a:cs typeface="Helvetica Neue" panose="02000503000000020004" pitchFamily="2" charset="0"/>
              </a:rPr>
              <a:t>information architects </a:t>
            </a:r>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 people who come up with ideas of how to plan and structure interactive products (e.g. websites)</a:t>
            </a:r>
            <a:br>
              <a:rPr lang="en-US" altLang="en-US" sz="1800" dirty="0">
                <a:latin typeface="Helvetica Neue" panose="02000503000000020004" pitchFamily="2" charset="0"/>
                <a:ea typeface="Helvetica Neue" panose="02000503000000020004" pitchFamily="2" charset="0"/>
                <a:cs typeface="Helvetica Neue" panose="02000503000000020004" pitchFamily="2" charset="0"/>
              </a:rPr>
            </a:br>
            <a:endParaRPr lang="en-US" alt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r>
              <a:rPr lang="en-US" altLang="en-US" sz="1800" b="1" dirty="0">
                <a:latin typeface="Helvetica Neue" panose="02000503000000020004" pitchFamily="2" charset="0"/>
                <a:ea typeface="Helvetica Neue" panose="02000503000000020004" pitchFamily="2" charset="0"/>
                <a:cs typeface="Helvetica Neue" panose="02000503000000020004" pitchFamily="2" charset="0"/>
              </a:rPr>
              <a:t>user experience designers/researchers (UX) </a:t>
            </a:r>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 people who do all the above but who may also carry out field studies to inform the design of products</a:t>
            </a:r>
          </a:p>
          <a:p>
            <a:pPr>
              <a:lnSpc>
                <a:spcPct val="90000"/>
              </a:lnSpc>
            </a:pPr>
            <a:endParaRPr lang="en-US" alt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90000"/>
              </a:lnSpc>
            </a:pPr>
            <a:r>
              <a:rPr lang="en-US" altLang="en-US" sz="1800" b="1" dirty="0">
                <a:latin typeface="Helvetica Neue" panose="02000503000000020004" pitchFamily="2" charset="0"/>
                <a:ea typeface="Helvetica Neue" panose="02000503000000020004" pitchFamily="2" charset="0"/>
                <a:cs typeface="Helvetica Neue" panose="02000503000000020004" pitchFamily="2" charset="0"/>
              </a:rPr>
              <a:t>usability engineers </a:t>
            </a:r>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 people who focus on evaluating products, using usability methods and principles</a:t>
            </a:r>
          </a:p>
        </p:txBody>
      </p:sp>
    </p:spTree>
    <p:extLst>
      <p:ext uri="{BB962C8B-B14F-4D97-AF65-F5344CB8AC3E}">
        <p14:creationId xmlns:p14="http://schemas.microsoft.com/office/powerpoint/2010/main" val="231249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3">
            <a:extLst>
              <a:ext uri="{FF2B5EF4-FFF2-40B4-BE49-F238E27FC236}">
                <a16:creationId xmlns:a16="http://schemas.microsoft.com/office/drawing/2014/main" id="{3E12F26B-C607-B440-B207-B59B30E723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0"/>
            <a:ext cx="50990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5877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
            <a:extLst>
              <a:ext uri="{FF2B5EF4-FFF2-40B4-BE49-F238E27FC236}">
                <a16:creationId xmlns:a16="http://schemas.microsoft.com/office/drawing/2014/main" id="{8969859D-D9F2-3241-904E-2A06E6FCEE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276475"/>
            <a:ext cx="4289425"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2" name="Picture 2">
            <a:extLst>
              <a:ext uri="{FF2B5EF4-FFF2-40B4-BE49-F238E27FC236}">
                <a16:creationId xmlns:a16="http://schemas.microsoft.com/office/drawing/2014/main" id="{57F05625-1AD2-984B-8F98-6E77B51DB4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085850"/>
            <a:ext cx="428942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3316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3">
            <a:extLst>
              <a:ext uri="{FF2B5EF4-FFF2-40B4-BE49-F238E27FC236}">
                <a16:creationId xmlns:a16="http://schemas.microsoft.com/office/drawing/2014/main" id="{3DDB2B77-D3E4-4648-8294-AEAE00DCEC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773238"/>
            <a:ext cx="4392612"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6" name="Picture 4">
            <a:extLst>
              <a:ext uri="{FF2B5EF4-FFF2-40B4-BE49-F238E27FC236}">
                <a16:creationId xmlns:a16="http://schemas.microsoft.com/office/drawing/2014/main" id="{AD76C58B-4990-0D41-A2CF-44091121E1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835025"/>
            <a:ext cx="4392612"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3261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563B4042-3CED-AE46-9D21-BE60F0349BC7}"/>
              </a:ext>
            </a:extLst>
          </p:cNvPr>
          <p:cNvSpPr>
            <a:spLocks noGrp="1"/>
          </p:cNvSpPr>
          <p:nvPr>
            <p:ph type="title"/>
          </p:nvPr>
        </p:nvSpPr>
        <p:spPr>
          <a:xfrm>
            <a:off x="2286000" y="2209800"/>
            <a:ext cx="8610600" cy="992188"/>
          </a:xfrm>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Universal Usability</a:t>
            </a:r>
          </a:p>
        </p:txBody>
      </p:sp>
    </p:spTree>
    <p:extLst>
      <p:ext uri="{BB962C8B-B14F-4D97-AF65-F5344CB8AC3E}">
        <p14:creationId xmlns:p14="http://schemas.microsoft.com/office/powerpoint/2010/main" val="408394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012C1D69-1D4A-994B-B6B2-4D7EECD2D6DF}"/>
              </a:ext>
            </a:extLst>
          </p:cNvPr>
          <p:cNvSpPr>
            <a:spLocks noGrp="1" noChangeArrowheads="1"/>
          </p:cNvSpPr>
          <p:nvPr>
            <p:ph type="title"/>
          </p:nvPr>
        </p:nvSpPr>
        <p:spPr>
          <a:xfrm>
            <a:off x="914400" y="152400"/>
            <a:ext cx="8229600" cy="1066800"/>
          </a:xfrm>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Universal Usability</a:t>
            </a:r>
          </a:p>
        </p:txBody>
      </p:sp>
      <p:sp>
        <p:nvSpPr>
          <p:cNvPr id="44034" name="Rectangle 3">
            <a:extLst>
              <a:ext uri="{FF2B5EF4-FFF2-40B4-BE49-F238E27FC236}">
                <a16:creationId xmlns:a16="http://schemas.microsoft.com/office/drawing/2014/main" id="{E93E5262-358D-7B4E-87AC-324621DCA257}"/>
              </a:ext>
            </a:extLst>
          </p:cNvPr>
          <p:cNvSpPr>
            <a:spLocks noGrp="1" noChangeArrowheads="1"/>
          </p:cNvSpPr>
          <p:nvPr>
            <p:ph type="body" idx="1"/>
          </p:nvPr>
        </p:nvSpPr>
        <p:spPr>
          <a:xfrm>
            <a:off x="504825" y="2060575"/>
            <a:ext cx="7883525" cy="4525963"/>
          </a:xfrm>
        </p:spPr>
        <p:txBody>
          <a:bodyPr/>
          <a:lstStyle/>
          <a:p>
            <a:pPr marL="457200" lvl="1" indent="0">
              <a:lnSpc>
                <a:spcPct val="90000"/>
              </a:lnSpc>
              <a:buFontTx/>
              <a:buNone/>
            </a:pPr>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“There is no average user, either compromises must be made or multiple versions of a system must be created”</a:t>
            </a:r>
          </a:p>
          <a:p>
            <a:pPr marL="457200" lvl="1" indent="0">
              <a:lnSpc>
                <a:spcPct val="90000"/>
              </a:lnSpc>
              <a:buFontTx/>
              <a:buNone/>
            </a:pPr>
            <a:endPar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endParaRPr>
          </a:p>
          <a:p>
            <a:pPr marL="457200" lvl="1" indent="0">
              <a:lnSpc>
                <a:spcPct val="90000"/>
              </a:lnSpc>
              <a:buFontTx/>
              <a:buNone/>
            </a:pPr>
            <a:r>
              <a:rPr lang="en-US" altLang="en-US" sz="2000">
                <a:latin typeface="Helvetica Neue" panose="02000503000000020004" pitchFamily="2" charset="0"/>
                <a:ea typeface="ヒラギノ角ゴ Pro W3" panose="020B0300000000000000" pitchFamily="34" charset="-128"/>
                <a:cs typeface="ヒラギノ角ゴ Pro W3" panose="020B0300000000000000" pitchFamily="34" charset="-128"/>
              </a:rPr>
              <a:t>Ben Shneiderman</a:t>
            </a:r>
          </a:p>
        </p:txBody>
      </p:sp>
    </p:spTree>
    <p:extLst>
      <p:ext uri="{BB962C8B-B14F-4D97-AF65-F5344CB8AC3E}">
        <p14:creationId xmlns:p14="http://schemas.microsoft.com/office/powerpoint/2010/main" val="33176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065378A7-EC88-7C4C-BB6E-D96C4A54C507}"/>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Universal Usability (cont.)</a:t>
            </a:r>
          </a:p>
        </p:txBody>
      </p:sp>
      <p:sp>
        <p:nvSpPr>
          <p:cNvPr id="26627" name="Rectangle 3">
            <a:extLst>
              <a:ext uri="{FF2B5EF4-FFF2-40B4-BE49-F238E27FC236}">
                <a16:creationId xmlns:a16="http://schemas.microsoft.com/office/drawing/2014/main" id="{74C1AB5C-02F3-9143-B372-41856AF5E778}"/>
              </a:ext>
            </a:extLst>
          </p:cNvPr>
          <p:cNvSpPr>
            <a:spLocks noGrp="1" noChangeArrowheads="1"/>
          </p:cNvSpPr>
          <p:nvPr>
            <p:ph type="body" idx="1"/>
          </p:nvPr>
        </p:nvSpPr>
        <p:spPr/>
        <p:txBody>
          <a:bodyPr>
            <a:normAutofit/>
          </a:bodyPr>
          <a:lstStyle/>
          <a:p>
            <a:pPr marL="342900" lvl="1" indent="-342900">
              <a:lnSpc>
                <a:spcPct val="100000"/>
              </a:lnSpc>
              <a:buClr>
                <a:schemeClr val="accent3">
                  <a:lumMod val="75000"/>
                </a:schemeClr>
              </a:buClr>
              <a:buFont typeface="Wingdings" pitchFamily="2" charset="2"/>
              <a:buChar char="§"/>
              <a:defRPr/>
            </a:pPr>
            <a:r>
              <a:rPr lang="en-US" sz="3000" dirty="0">
                <a:ea typeface="ヒラギノ角ゴ Pro W3" charset="0"/>
              </a:rPr>
              <a:t>Physical abilities</a:t>
            </a:r>
            <a:endParaRPr lang="en-US" sz="2400" dirty="0">
              <a:ea typeface="ヒラギノ角ゴ Pro W3" charset="0"/>
            </a:endParaRPr>
          </a:p>
          <a:p>
            <a:pPr lvl="1">
              <a:lnSpc>
                <a:spcPct val="100000"/>
              </a:lnSpc>
              <a:defRPr/>
            </a:pPr>
            <a:r>
              <a:rPr lang="en-US" sz="2400" dirty="0">
                <a:ea typeface="ヒラギノ角ゴ Pro W3" charset="0"/>
              </a:rPr>
              <a:t>Vision: depth, contrast, color blindness, and motion sensitivity </a:t>
            </a:r>
          </a:p>
          <a:p>
            <a:pPr lvl="1">
              <a:lnSpc>
                <a:spcPct val="100000"/>
              </a:lnSpc>
              <a:defRPr/>
            </a:pPr>
            <a:r>
              <a:rPr lang="en-US" sz="2400" dirty="0">
                <a:ea typeface="ヒラギノ角ゴ Pro W3" charset="0"/>
              </a:rPr>
              <a:t>Touch: keyboard and touchscreen sensitivity </a:t>
            </a:r>
          </a:p>
          <a:p>
            <a:pPr lvl="1">
              <a:lnSpc>
                <a:spcPct val="100000"/>
              </a:lnSpc>
              <a:defRPr/>
            </a:pPr>
            <a:r>
              <a:rPr lang="en-US" sz="2400" dirty="0">
                <a:ea typeface="ヒラギノ角ゴ Pro W3" charset="0"/>
              </a:rPr>
              <a:t>Hearing: audio clues must be distinct </a:t>
            </a:r>
          </a:p>
          <a:p>
            <a:pPr lvl="1">
              <a:lnSpc>
                <a:spcPct val="100000"/>
              </a:lnSpc>
              <a:defRPr/>
            </a:pPr>
            <a:r>
              <a:rPr lang="en-US" sz="2400" dirty="0">
                <a:ea typeface="ヒラギノ角ゴ Pro W3" charset="0"/>
              </a:rPr>
              <a:t>Movement</a:t>
            </a:r>
          </a:p>
          <a:p>
            <a:pPr lvl="1">
              <a:lnSpc>
                <a:spcPct val="100000"/>
              </a:lnSpc>
              <a:defRPr/>
            </a:pPr>
            <a:r>
              <a:rPr lang="is-IS" sz="2400" dirty="0">
                <a:ea typeface="ヒラギノ角ゴ Pro W3" charset="0"/>
              </a:rPr>
              <a:t>…</a:t>
            </a:r>
            <a:endParaRPr lang="en-US" sz="2400" dirty="0">
              <a:ea typeface="ヒラギノ角ゴ Pro W3" charset="0"/>
            </a:endParaRPr>
          </a:p>
        </p:txBody>
      </p:sp>
    </p:spTree>
    <p:extLst>
      <p:ext uri="{BB962C8B-B14F-4D97-AF65-F5344CB8AC3E}">
        <p14:creationId xmlns:p14="http://schemas.microsoft.com/office/powerpoint/2010/main" val="1354531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28902E0D-CA2D-F649-9DC5-C63364293112}"/>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Universal Usability (cont.)</a:t>
            </a:r>
          </a:p>
        </p:txBody>
      </p:sp>
      <p:sp>
        <p:nvSpPr>
          <p:cNvPr id="46082" name="Rectangle 3">
            <a:extLst>
              <a:ext uri="{FF2B5EF4-FFF2-40B4-BE49-F238E27FC236}">
                <a16:creationId xmlns:a16="http://schemas.microsoft.com/office/drawing/2014/main" id="{420FBFD4-14E9-DF48-8FAE-D10471847721}"/>
              </a:ext>
            </a:extLst>
          </p:cNvPr>
          <p:cNvSpPr>
            <a:spLocks noGrp="1" noChangeArrowheads="1"/>
          </p:cNvSpPr>
          <p:nvPr>
            <p:ph type="body" idx="1"/>
          </p:nvPr>
        </p:nvSpPr>
        <p:spPr/>
        <p:txBody>
          <a:bodyPr>
            <a:normAutofit fontScale="85000" lnSpcReduction="20000"/>
          </a:bodyPr>
          <a:lstStyle/>
          <a:p>
            <a:pPr>
              <a:lnSpc>
                <a:spcPct val="110000"/>
              </a:lnSpc>
            </a:pPr>
            <a:r>
              <a:rPr lang="en-US" altLang="en-US" sz="2800" dirty="0">
                <a:latin typeface="Helvetica Neue" panose="02000503000000020004" pitchFamily="2" charset="0"/>
                <a:ea typeface="ヒラギノ角ゴ Pro W3" panose="020B0300000000000000" pitchFamily="34" charset="-128"/>
                <a:cs typeface="ヒラギノ角ゴ Pro W3" panose="020B0300000000000000" pitchFamily="34" charset="-128"/>
              </a:rPr>
              <a:t>Cognitive and perceptual abilities</a:t>
            </a:r>
          </a:p>
          <a:p>
            <a:pPr lvl="1">
              <a:lnSpc>
                <a:spcPct val="11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The human ability to interpret sensory input rapidly and to initiate complex actions makes modern computer systems possible</a:t>
            </a:r>
          </a:p>
          <a:p>
            <a:pPr lvl="1">
              <a:lnSpc>
                <a:spcPct val="11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The journal </a:t>
            </a:r>
            <a:r>
              <a:rPr lang="en-US" altLang="en-US" sz="2400" i="1" dirty="0">
                <a:latin typeface="Helvetica Neue" panose="02000503000000020004" pitchFamily="2" charset="0"/>
                <a:ea typeface="ヒラギノ角ゴ Pro W3" panose="020B0300000000000000" pitchFamily="34" charset="-128"/>
                <a:cs typeface="ヒラギノ角ゴ Pro W3" panose="020B0300000000000000" pitchFamily="34" charset="-128"/>
              </a:rPr>
              <a:t>Ergonomics Abstracts</a:t>
            </a: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 offers this classification of human cognitive processes:</a:t>
            </a:r>
          </a:p>
          <a:p>
            <a:pPr lvl="2">
              <a:lnSpc>
                <a:spcPct val="11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Long-term and semantic memory</a:t>
            </a:r>
          </a:p>
          <a:p>
            <a:pPr lvl="2">
              <a:lnSpc>
                <a:spcPct val="11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Short-term/working memory		    </a:t>
            </a:r>
          </a:p>
          <a:p>
            <a:pPr lvl="2">
              <a:lnSpc>
                <a:spcPct val="11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Problem solving and reasoning		   </a:t>
            </a:r>
          </a:p>
          <a:p>
            <a:pPr lvl="2">
              <a:lnSpc>
                <a:spcPct val="11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Decision making and risk assessment</a:t>
            </a:r>
          </a:p>
          <a:p>
            <a:pPr lvl="2">
              <a:lnSpc>
                <a:spcPct val="11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Language communication and comprehension    </a:t>
            </a:r>
          </a:p>
          <a:p>
            <a:pPr lvl="2">
              <a:lnSpc>
                <a:spcPct val="11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Search, imagery, and sensory memory</a:t>
            </a:r>
          </a:p>
          <a:p>
            <a:pPr lvl="2">
              <a:lnSpc>
                <a:spcPct val="11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Learning, skill development, knowledge acquisition, and concept attainment</a:t>
            </a:r>
          </a:p>
        </p:txBody>
      </p:sp>
    </p:spTree>
    <p:extLst>
      <p:ext uri="{BB962C8B-B14F-4D97-AF65-F5344CB8AC3E}">
        <p14:creationId xmlns:p14="http://schemas.microsoft.com/office/powerpoint/2010/main" val="3100838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2B587D8-5F39-4D41-A03E-1CFD77B29FF9}"/>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Universal Usability (cont.)</a:t>
            </a:r>
          </a:p>
        </p:txBody>
      </p:sp>
      <p:sp>
        <p:nvSpPr>
          <p:cNvPr id="47106" name="Rectangle 3">
            <a:extLst>
              <a:ext uri="{FF2B5EF4-FFF2-40B4-BE49-F238E27FC236}">
                <a16:creationId xmlns:a16="http://schemas.microsoft.com/office/drawing/2014/main" id="{BA304548-2DBE-284B-A969-CC5E88295220}"/>
              </a:ext>
            </a:extLst>
          </p:cNvPr>
          <p:cNvSpPr>
            <a:spLocks noGrp="1" noChangeArrowheads="1"/>
          </p:cNvSpPr>
          <p:nvPr>
            <p:ph type="body" idx="1"/>
          </p:nvPr>
        </p:nvSpPr>
        <p:spPr/>
        <p:txBody>
          <a:bodyPr/>
          <a:lstStyle/>
          <a:p>
            <a:r>
              <a:rPr lang="en-US" altLang="en-US" sz="2800">
                <a:latin typeface="Helvetica Neue" panose="02000503000000020004" pitchFamily="2" charset="0"/>
                <a:ea typeface="ヒラギノ角ゴ Pro W3" panose="020B0300000000000000" pitchFamily="34" charset="-128"/>
                <a:cs typeface="ヒラギノ角ゴ Pro W3" panose="020B0300000000000000" pitchFamily="34" charset="-128"/>
              </a:rPr>
              <a:t>Personality differences</a:t>
            </a:r>
          </a:p>
          <a:p>
            <a:pPr lvl="1"/>
            <a:r>
              <a:rPr lang="en-US" altLang="en-US" sz="2400">
                <a:latin typeface="Helvetica Neue" panose="02000503000000020004" pitchFamily="2" charset="0"/>
                <a:ea typeface="ヒラギノ角ゴ Pro W3" panose="020B0300000000000000" pitchFamily="34" charset="-128"/>
                <a:cs typeface="ヒラギノ角ゴ Pro W3" panose="020B0300000000000000" pitchFamily="34" charset="-128"/>
              </a:rPr>
              <a:t>There is no set taxonomy for identifying user personality types </a:t>
            </a:r>
          </a:p>
          <a:p>
            <a:pPr lvl="1"/>
            <a:r>
              <a:rPr lang="en-US" altLang="en-US" sz="2400">
                <a:latin typeface="Helvetica Neue" panose="02000503000000020004" pitchFamily="2" charset="0"/>
                <a:ea typeface="ヒラギノ角ゴ Pro W3" panose="020B0300000000000000" pitchFamily="34" charset="-128"/>
                <a:cs typeface="ヒラギノ角ゴ Pro W3" panose="020B0300000000000000" pitchFamily="34" charset="-128"/>
              </a:rPr>
              <a:t>Designers must be aware that populations are subdivided and that these subdivisions have various responses to different stimuli </a:t>
            </a:r>
          </a:p>
          <a:p>
            <a:pPr lvl="1"/>
            <a:r>
              <a:rPr lang="en-US" altLang="en-US" sz="2400">
                <a:latin typeface="Helvetica Neue" panose="02000503000000020004" pitchFamily="2" charset="0"/>
                <a:ea typeface="ヒラギノ角ゴ Pro W3" panose="020B0300000000000000" pitchFamily="34" charset="-128"/>
                <a:cs typeface="ヒラギノ角ゴ Pro W3" panose="020B0300000000000000" pitchFamily="34" charset="-128"/>
              </a:rPr>
              <a:t>Myers-Briggs Type Indicator (MBTI) </a:t>
            </a:r>
          </a:p>
          <a:p>
            <a:pPr lvl="2"/>
            <a:r>
              <a:rPr lang="en-US" altLang="en-US" sz="2000">
                <a:latin typeface="Helvetica Neue" panose="02000503000000020004" pitchFamily="2" charset="0"/>
                <a:ea typeface="ヒラギノ角ゴ Pro W3" panose="020B0300000000000000" pitchFamily="34" charset="-128"/>
                <a:cs typeface="ヒラギノ角ゴ Pro W3" panose="020B0300000000000000" pitchFamily="34" charset="-128"/>
              </a:rPr>
              <a:t>extroversion versus introversion </a:t>
            </a:r>
          </a:p>
          <a:p>
            <a:pPr lvl="2"/>
            <a:r>
              <a:rPr lang="en-US" altLang="en-US" sz="2000">
                <a:latin typeface="Helvetica Neue" panose="02000503000000020004" pitchFamily="2" charset="0"/>
                <a:ea typeface="ヒラギノ角ゴ Pro W3" panose="020B0300000000000000" pitchFamily="34" charset="-128"/>
                <a:cs typeface="ヒラギノ角ゴ Pro W3" panose="020B0300000000000000" pitchFamily="34" charset="-128"/>
              </a:rPr>
              <a:t>sensing versus intuition </a:t>
            </a:r>
          </a:p>
          <a:p>
            <a:pPr lvl="2"/>
            <a:r>
              <a:rPr lang="en-US" altLang="en-US" sz="2000">
                <a:latin typeface="Helvetica Neue" panose="02000503000000020004" pitchFamily="2" charset="0"/>
                <a:ea typeface="ヒラギノ角ゴ Pro W3" panose="020B0300000000000000" pitchFamily="34" charset="-128"/>
                <a:cs typeface="ヒラギノ角ゴ Pro W3" panose="020B0300000000000000" pitchFamily="34" charset="-128"/>
              </a:rPr>
              <a:t>perceptive versus judging </a:t>
            </a:r>
          </a:p>
          <a:p>
            <a:pPr lvl="2"/>
            <a:r>
              <a:rPr lang="en-US" altLang="en-US" sz="2000">
                <a:latin typeface="Helvetica Neue" panose="02000503000000020004" pitchFamily="2" charset="0"/>
                <a:ea typeface="ヒラギノ角ゴ Pro W3" panose="020B0300000000000000" pitchFamily="34" charset="-128"/>
                <a:cs typeface="ヒラギノ角ゴ Pro W3" panose="020B0300000000000000" pitchFamily="34" charset="-128"/>
              </a:rPr>
              <a:t>feeling versus thinking </a:t>
            </a:r>
          </a:p>
          <a:p>
            <a:endParaRPr lang="en-US" altLang="en-US" sz="2800">
              <a:latin typeface="Helvetica Neue" panose="02000503000000020004" pitchFamily="2" charset="0"/>
              <a:ea typeface="ヒラギノ角ゴ Pro W3" panose="020B0300000000000000" pitchFamily="34" charset="-128"/>
              <a:cs typeface="ヒラギノ角ゴ Pro W3" panose="020B0300000000000000" pitchFamily="34" charset="-128"/>
            </a:endParaRPr>
          </a:p>
        </p:txBody>
      </p:sp>
    </p:spTree>
    <p:extLst>
      <p:ext uri="{BB962C8B-B14F-4D97-AF65-F5344CB8AC3E}">
        <p14:creationId xmlns:p14="http://schemas.microsoft.com/office/powerpoint/2010/main" val="1865615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2A2FC5A1-386B-1F49-82FC-8876E727A48D}"/>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Universal Usability (cont.)</a:t>
            </a:r>
          </a:p>
        </p:txBody>
      </p:sp>
      <p:sp>
        <p:nvSpPr>
          <p:cNvPr id="32771" name="Rectangle 3">
            <a:extLst>
              <a:ext uri="{FF2B5EF4-FFF2-40B4-BE49-F238E27FC236}">
                <a16:creationId xmlns:a16="http://schemas.microsoft.com/office/drawing/2014/main" id="{C02A7D7C-74F8-5742-8E73-E4144A2158E6}"/>
              </a:ext>
            </a:extLst>
          </p:cNvPr>
          <p:cNvSpPr>
            <a:spLocks noGrp="1" noChangeArrowheads="1"/>
          </p:cNvSpPr>
          <p:nvPr>
            <p:ph type="body" idx="1"/>
          </p:nvPr>
        </p:nvSpPr>
        <p:spPr>
          <a:xfrm>
            <a:off x="914400" y="1143000"/>
            <a:ext cx="7162800" cy="5022850"/>
          </a:xfrm>
        </p:spPr>
        <p:txBody>
          <a:bodyPr>
            <a:normAutofit fontScale="85000" lnSpcReduction="20000"/>
          </a:bodyPr>
          <a:lstStyle/>
          <a:p>
            <a:pPr>
              <a:lnSpc>
                <a:spcPct val="110000"/>
              </a:lnSpc>
              <a:defRPr/>
            </a:pPr>
            <a:endParaRPr lang="en-US" sz="2800" dirty="0">
              <a:ea typeface="ヒラギノ角ゴ Pro W3" charset="0"/>
            </a:endParaRPr>
          </a:p>
          <a:p>
            <a:pPr>
              <a:lnSpc>
                <a:spcPct val="110000"/>
              </a:lnSpc>
              <a:defRPr/>
            </a:pPr>
            <a:r>
              <a:rPr lang="en-US" sz="2800" dirty="0">
                <a:ea typeface="ヒラギノ角ゴ Pro W3" charset="0"/>
              </a:rPr>
              <a:t>Users with physical challenges</a:t>
            </a:r>
          </a:p>
          <a:p>
            <a:pPr lvl="1">
              <a:lnSpc>
                <a:spcPct val="110000"/>
              </a:lnSpc>
              <a:defRPr/>
            </a:pPr>
            <a:r>
              <a:rPr lang="en-US" sz="2400" dirty="0">
                <a:ea typeface="ヒラギノ角ゴ Pro W3" charset="0"/>
              </a:rPr>
              <a:t>Designers must plan early to accommodate users with disabilities </a:t>
            </a:r>
          </a:p>
          <a:p>
            <a:pPr lvl="1">
              <a:lnSpc>
                <a:spcPct val="110000"/>
              </a:lnSpc>
              <a:defRPr/>
            </a:pPr>
            <a:r>
              <a:rPr lang="en-US" sz="2400" dirty="0">
                <a:ea typeface="ヒラギノ角ゴ Pro W3" charset="0"/>
              </a:rPr>
              <a:t>Early planning is more cost efficient than adding on later </a:t>
            </a:r>
          </a:p>
          <a:p>
            <a:pPr lvl="1">
              <a:lnSpc>
                <a:spcPct val="110000"/>
              </a:lnSpc>
              <a:defRPr/>
            </a:pPr>
            <a:r>
              <a:rPr lang="en-US" sz="2400" dirty="0">
                <a:ea typeface="ヒラギノ角ゴ Pro W3" charset="0"/>
              </a:rPr>
              <a:t>Businesses must comply with the "Americans With Disabilities" Act for some applications – applies to Websites!</a:t>
            </a:r>
          </a:p>
          <a:p>
            <a:pPr>
              <a:lnSpc>
                <a:spcPct val="110000"/>
              </a:lnSpc>
              <a:defRPr/>
            </a:pPr>
            <a:endParaRPr lang="en-US" sz="2800" b="1" dirty="0">
              <a:ea typeface="ヒラギノ角ゴ Pro W3" charset="0"/>
            </a:endParaRPr>
          </a:p>
          <a:p>
            <a:pPr>
              <a:lnSpc>
                <a:spcPct val="110000"/>
              </a:lnSpc>
              <a:defRPr/>
            </a:pPr>
            <a:r>
              <a:rPr lang="en-US" sz="2800" dirty="0">
                <a:ea typeface="ヒラギノ角ゴ Pro W3" charset="0"/>
              </a:rPr>
              <a:t>Older Adult Users</a:t>
            </a:r>
          </a:p>
          <a:p>
            <a:pPr lvl="1">
              <a:lnSpc>
                <a:spcPct val="110000"/>
              </a:lnSpc>
              <a:defRPr/>
            </a:pPr>
            <a:r>
              <a:rPr lang="en-US" sz="2000" dirty="0">
                <a:ea typeface="ヒラギノ角ゴ Pro W3" charset="0"/>
              </a:rPr>
              <a:t>Designers should allow for variability within their applications via settings for sound, color, brightness, font sizes, etc. with less distracting animation</a:t>
            </a:r>
          </a:p>
        </p:txBody>
      </p:sp>
    </p:spTree>
    <p:extLst>
      <p:ext uri="{BB962C8B-B14F-4D97-AF65-F5344CB8AC3E}">
        <p14:creationId xmlns:p14="http://schemas.microsoft.com/office/powerpoint/2010/main" val="195841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E4A14C3-6BC2-7944-91FA-F2797AE2C0FF}"/>
              </a:ext>
            </a:extLst>
          </p:cNvPr>
          <p:cNvSpPr>
            <a:spLocks noGrp="1"/>
          </p:cNvSpPr>
          <p:nvPr>
            <p:ph type="title"/>
          </p:nvPr>
        </p:nvSpPr>
        <p:spPr>
          <a:xfrm>
            <a:off x="914400" y="152400"/>
            <a:ext cx="8229600" cy="1066800"/>
          </a:xfrm>
        </p:spPr>
        <p:txBody>
          <a:bodyPr>
            <a:noAutofit/>
          </a:bodyPr>
          <a:lstStyle/>
          <a:p>
            <a:r>
              <a:rPr lang="en-US" altLang="en-US" sz="3600" dirty="0">
                <a:latin typeface="Helvetica Neue" panose="02000503000000020004" pitchFamily="2" charset="0"/>
                <a:ea typeface="Helvetica Neue" panose="02000503000000020004" pitchFamily="2" charset="0"/>
                <a:cs typeface="Helvetica Neue" panose="02000503000000020004" pitchFamily="2" charset="0"/>
              </a:rPr>
              <a:t>Usability </a:t>
            </a:r>
            <a:r>
              <a:rPr lang="mr-IN" altLang="en-US" sz="3600" dirty="0">
                <a:latin typeface="Helvetica Neue" panose="02000503000000020004" pitchFamily="2" charset="0"/>
                <a:ea typeface="Helvetica Neue" panose="02000503000000020004" pitchFamily="2" charset="0"/>
                <a:cs typeface="Helvetica Neue" panose="02000503000000020004" pitchFamily="2" charset="0"/>
              </a:rPr>
              <a:t>–</a:t>
            </a:r>
            <a:r>
              <a:rPr lang="en-US" altLang="en-US" sz="3600" dirty="0">
                <a:latin typeface="Helvetica Neue" panose="02000503000000020004" pitchFamily="2" charset="0"/>
                <a:ea typeface="Helvetica Neue" panose="02000503000000020004" pitchFamily="2" charset="0"/>
                <a:cs typeface="Helvetica Neue" panose="02000503000000020004" pitchFamily="2" charset="0"/>
              </a:rPr>
              <a:t> Nielsen-Norman definition</a:t>
            </a:r>
          </a:p>
        </p:txBody>
      </p:sp>
      <p:sp>
        <p:nvSpPr>
          <p:cNvPr id="3" name="Content Placeholder 2">
            <a:extLst>
              <a:ext uri="{FF2B5EF4-FFF2-40B4-BE49-F238E27FC236}">
                <a16:creationId xmlns:a16="http://schemas.microsoft.com/office/drawing/2014/main" id="{62A689C5-3B4B-1C40-B7E8-00D9D80272E0}"/>
              </a:ext>
            </a:extLst>
          </p:cNvPr>
          <p:cNvSpPr>
            <a:spLocks noGrp="1"/>
          </p:cNvSpPr>
          <p:nvPr>
            <p:ph idx="1"/>
          </p:nvPr>
        </p:nvSpPr>
        <p:spPr>
          <a:xfrm>
            <a:off x="914400" y="1143000"/>
            <a:ext cx="8229600" cy="4733925"/>
          </a:xfrm>
        </p:spPr>
        <p:txBody>
          <a:bodyPr/>
          <a:lstStyle/>
          <a:p>
            <a:pPr>
              <a:lnSpc>
                <a:spcPct val="100000"/>
              </a:lnSpc>
            </a:pPr>
            <a:r>
              <a:rPr lang="en-US" altLang="en-US" sz="2800" dirty="0">
                <a:latin typeface="Helvetica Neue" panose="02000503000000020004" pitchFamily="2" charset="0"/>
                <a:ea typeface="Helvetica Neue" panose="02000503000000020004" pitchFamily="2" charset="0"/>
                <a:cs typeface="Helvetica Neue" panose="02000503000000020004" pitchFamily="2" charset="0"/>
              </a:rPr>
              <a:t>Definition of Usability</a:t>
            </a:r>
          </a:p>
          <a:p>
            <a:pPr lvl="1">
              <a:lnSpc>
                <a:spcPct val="100000"/>
              </a:lnSpc>
            </a:pP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Usability is a quality attribute that assesses how easy user interfaces (or any other products or services) are to use. The word "usability" also refers to methods for improving ease-of-use during the design process</a:t>
            </a:r>
          </a:p>
          <a:p>
            <a:pPr lvl="1">
              <a:lnSpc>
                <a:spcPct val="100000"/>
              </a:lnSpc>
            </a:pPr>
            <a:r>
              <a:rPr lang="en-US" altLang="en-US" sz="2000" dirty="0">
                <a:latin typeface="Helvetica Neue" panose="02000503000000020004" pitchFamily="2" charset="0"/>
                <a:ea typeface="Helvetica Neue" panose="02000503000000020004" pitchFamily="2" charset="0"/>
                <a:cs typeface="Helvetica Neue" panose="02000503000000020004" pitchFamily="2" charset="0"/>
              </a:rPr>
              <a:t>Usability is defined by 5 quality components:</a:t>
            </a:r>
          </a:p>
          <a:p>
            <a:pPr lvl="2">
              <a:lnSpc>
                <a:spcPct val="100000"/>
              </a:lnSpc>
            </a:pPr>
            <a:r>
              <a:rPr lang="en-US" altLang="en-US" sz="1600" dirty="0">
                <a:latin typeface="Helvetica Neue" panose="02000503000000020004" pitchFamily="2" charset="0"/>
                <a:ea typeface="Helvetica Neue" panose="02000503000000020004" pitchFamily="2" charset="0"/>
                <a:cs typeface="Helvetica Neue" panose="02000503000000020004" pitchFamily="2" charset="0"/>
              </a:rPr>
              <a:t>Learnability: How easy is it for users to accomplish basic tasks the first time they encounter the design?</a:t>
            </a:r>
          </a:p>
          <a:p>
            <a:pPr lvl="2">
              <a:lnSpc>
                <a:spcPct val="100000"/>
              </a:lnSpc>
            </a:pPr>
            <a:r>
              <a:rPr lang="en-US" altLang="en-US" sz="1600" dirty="0">
                <a:latin typeface="Helvetica Neue" panose="02000503000000020004" pitchFamily="2" charset="0"/>
                <a:ea typeface="Helvetica Neue" panose="02000503000000020004" pitchFamily="2" charset="0"/>
                <a:cs typeface="Helvetica Neue" panose="02000503000000020004" pitchFamily="2" charset="0"/>
              </a:rPr>
              <a:t>Efficiency: Once users have learned the design, how quickly can they perform tasks?</a:t>
            </a:r>
          </a:p>
          <a:p>
            <a:pPr lvl="2">
              <a:lnSpc>
                <a:spcPct val="100000"/>
              </a:lnSpc>
            </a:pPr>
            <a:r>
              <a:rPr lang="en-US" altLang="en-US" sz="1600" dirty="0">
                <a:latin typeface="Helvetica Neue" panose="02000503000000020004" pitchFamily="2" charset="0"/>
                <a:ea typeface="Helvetica Neue" panose="02000503000000020004" pitchFamily="2" charset="0"/>
                <a:cs typeface="Helvetica Neue" panose="02000503000000020004" pitchFamily="2" charset="0"/>
              </a:rPr>
              <a:t>Memorability: When users return to the design after a period of not using it, how easily can they reestablish proficiency?</a:t>
            </a:r>
          </a:p>
          <a:p>
            <a:pPr lvl="2">
              <a:lnSpc>
                <a:spcPct val="100000"/>
              </a:lnSpc>
            </a:pPr>
            <a:r>
              <a:rPr lang="en-US" altLang="en-US" sz="1600" dirty="0">
                <a:latin typeface="Helvetica Neue" panose="02000503000000020004" pitchFamily="2" charset="0"/>
                <a:ea typeface="Helvetica Neue" panose="02000503000000020004" pitchFamily="2" charset="0"/>
                <a:cs typeface="Helvetica Neue" panose="02000503000000020004" pitchFamily="2" charset="0"/>
              </a:rPr>
              <a:t>Errors: How many errors do users make, how severe are these errors, and how easily can they recover from the errors?</a:t>
            </a:r>
          </a:p>
          <a:p>
            <a:pPr lvl="2">
              <a:lnSpc>
                <a:spcPct val="100000"/>
              </a:lnSpc>
            </a:pPr>
            <a:r>
              <a:rPr lang="en-US" altLang="en-US" sz="1600" dirty="0">
                <a:latin typeface="Helvetica Neue" panose="02000503000000020004" pitchFamily="2" charset="0"/>
                <a:ea typeface="Helvetica Neue" panose="02000503000000020004" pitchFamily="2" charset="0"/>
                <a:cs typeface="Helvetica Neue" panose="02000503000000020004" pitchFamily="2" charset="0"/>
              </a:rPr>
              <a:t>Satisfaction: How pleasant is it to use the design?</a:t>
            </a:r>
          </a:p>
        </p:txBody>
      </p:sp>
      <p:sp>
        <p:nvSpPr>
          <p:cNvPr id="18435" name="Rectangle 3">
            <a:extLst>
              <a:ext uri="{FF2B5EF4-FFF2-40B4-BE49-F238E27FC236}">
                <a16:creationId xmlns:a16="http://schemas.microsoft.com/office/drawing/2014/main" id="{BC83958C-BD67-9946-8507-E76F64366DF6}"/>
              </a:ext>
            </a:extLst>
          </p:cNvPr>
          <p:cNvSpPr>
            <a:spLocks noChangeArrowheads="1"/>
          </p:cNvSpPr>
          <p:nvPr/>
        </p:nvSpPr>
        <p:spPr bwMode="auto">
          <a:xfrm>
            <a:off x="1370048" y="5991818"/>
            <a:ext cx="73183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tx1"/>
              </a:buClr>
              <a:buChar char="•"/>
              <a:defRPr sz="3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742950" indent="-285750">
              <a:spcBef>
                <a:spcPct val="20000"/>
              </a:spcBef>
              <a:buClr>
                <a:schemeClr val="tx1"/>
              </a:buClr>
              <a:buChar char="–"/>
              <a:defRPr sz="28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a:spcBef>
                <a:spcPct val="20000"/>
              </a:spcBef>
              <a:buClr>
                <a:schemeClr val="tx1"/>
              </a:buClr>
              <a:buChar char="•"/>
              <a:defRPr sz="24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spcBef>
                <a:spcPct val="20000"/>
              </a:spcBef>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spcBef>
                <a:spcPct val="20000"/>
              </a:spcBef>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chemeClr val="tx1"/>
              </a:buClr>
              <a:buChar char="»"/>
              <a:defRPr sz="20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9pPr>
          </a:lstStyle>
          <a:p>
            <a:pPr lvl="2">
              <a:spcBef>
                <a:spcPct val="0"/>
              </a:spcBef>
              <a:buClrTx/>
              <a:buFontTx/>
              <a:buNone/>
            </a:pPr>
            <a:r>
              <a:rPr lang="en-US" altLang="en-US" sz="1400" dirty="0"/>
              <a:t>(Jakob Nielsen, Don Norman - </a:t>
            </a:r>
            <a:r>
              <a:rPr lang="en-US" altLang="en-US" sz="1400" dirty="0">
                <a:hlinkClick r:id="rId2"/>
              </a:rPr>
              <a:t>https://www.nngroup.com/articles/usability-101-introduction-to-usability/</a:t>
            </a:r>
            <a:r>
              <a:rPr lang="en-US" altLang="en-US" sz="1400" dirty="0"/>
              <a:t>)</a:t>
            </a:r>
          </a:p>
        </p:txBody>
      </p:sp>
    </p:spTree>
    <p:extLst>
      <p:ext uri="{BB962C8B-B14F-4D97-AF65-F5344CB8AC3E}">
        <p14:creationId xmlns:p14="http://schemas.microsoft.com/office/powerpoint/2010/main" val="722027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BA029D59-BB31-AD4F-9C7E-E8EF83E3A777}"/>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Universal Usability (cont.)</a:t>
            </a:r>
          </a:p>
        </p:txBody>
      </p:sp>
      <p:sp>
        <p:nvSpPr>
          <p:cNvPr id="49154" name="Rectangle 3">
            <a:extLst>
              <a:ext uri="{FF2B5EF4-FFF2-40B4-BE49-F238E27FC236}">
                <a16:creationId xmlns:a16="http://schemas.microsoft.com/office/drawing/2014/main" id="{26664221-5D92-9541-B942-4DFBA78AAD84}"/>
              </a:ext>
            </a:extLst>
          </p:cNvPr>
          <p:cNvSpPr>
            <a:spLocks noGrp="1" noChangeArrowheads="1"/>
          </p:cNvSpPr>
          <p:nvPr>
            <p:ph type="body" idx="1"/>
          </p:nvPr>
        </p:nvSpPr>
        <p:spPr>
          <a:xfrm>
            <a:off x="457200" y="1524000"/>
            <a:ext cx="8305800" cy="4648200"/>
          </a:xfrm>
        </p:spPr>
        <p:txBody>
          <a:bodyPr>
            <a:normAutofit fontScale="92500" lnSpcReduction="10000"/>
          </a:bodyPr>
          <a:lstStyle/>
          <a:p>
            <a:pPr>
              <a:lnSpc>
                <a:spcPct val="10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Cultural and international diversity</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Characters, numerals, special characters, and diacritics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Left-to-right versus right-to-left versus vertical input and reading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Date and time formats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Numeric and currency formats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Weights and measures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Telephone numbers and addresses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Names and titles (Mr., Ms., Mme.)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Social-security, national identification, and passport numbers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Capitalization and punctuation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Sorting sequences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Icons, buttons, colors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Pluralization, grammar, spelling </a:t>
            </a:r>
          </a:p>
          <a:p>
            <a:pPr lvl="1">
              <a:lnSpc>
                <a:spcPct val="100000"/>
              </a:lnSpc>
            </a:pPr>
            <a:r>
              <a:rPr lang="en-US" altLang="en-US" sz="2000" dirty="0">
                <a:latin typeface="Helvetica Neue" panose="02000503000000020004" pitchFamily="2" charset="0"/>
                <a:ea typeface="ヒラギノ角ゴ Pro W3" panose="020B0300000000000000" pitchFamily="34" charset="-128"/>
                <a:cs typeface="ヒラギノ角ゴ Pro W3" panose="020B0300000000000000" pitchFamily="34" charset="-128"/>
              </a:rPr>
              <a:t>Etiquette, policies, tone, formality, metaphors </a:t>
            </a:r>
          </a:p>
        </p:txBody>
      </p:sp>
    </p:spTree>
    <p:extLst>
      <p:ext uri="{BB962C8B-B14F-4D97-AF65-F5344CB8AC3E}">
        <p14:creationId xmlns:p14="http://schemas.microsoft.com/office/powerpoint/2010/main" val="1240888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DC3A31EF-F226-C443-AC11-EA0E2B9BFC5B}"/>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Universal Usability (cont.)</a:t>
            </a:r>
          </a:p>
        </p:txBody>
      </p:sp>
      <p:sp>
        <p:nvSpPr>
          <p:cNvPr id="29699" name="Rectangle 3">
            <a:extLst>
              <a:ext uri="{FF2B5EF4-FFF2-40B4-BE49-F238E27FC236}">
                <a16:creationId xmlns:a16="http://schemas.microsoft.com/office/drawing/2014/main" id="{E7564F4B-A58F-6F41-BD4E-64F085636D39}"/>
              </a:ext>
            </a:extLst>
          </p:cNvPr>
          <p:cNvSpPr>
            <a:spLocks noGrp="1" noChangeArrowheads="1"/>
          </p:cNvSpPr>
          <p:nvPr>
            <p:ph type="body" idx="1"/>
          </p:nvPr>
        </p:nvSpPr>
        <p:spPr/>
        <p:txBody>
          <a:bodyPr>
            <a:normAutofit fontScale="62500" lnSpcReduction="20000"/>
          </a:bodyPr>
          <a:lstStyle/>
          <a:p>
            <a:pPr>
              <a:lnSpc>
                <a:spcPct val="120000"/>
              </a:lnSpc>
              <a:defRPr/>
            </a:pPr>
            <a:r>
              <a:rPr lang="en-US" sz="2400" dirty="0">
                <a:ea typeface="ヒラギノ角ゴ Pro W3" charset="0"/>
              </a:rPr>
              <a:t>Additional factors affecting perceptual and motor performance:</a:t>
            </a:r>
          </a:p>
          <a:p>
            <a:pPr lvl="1">
              <a:lnSpc>
                <a:spcPct val="120000"/>
              </a:lnSpc>
              <a:defRPr/>
            </a:pPr>
            <a:r>
              <a:rPr lang="en-US" sz="2200" dirty="0">
                <a:ea typeface="ヒラギノ角ゴ Pro W3" charset="0"/>
              </a:rPr>
              <a:t>Fatigue and sleep deprivation</a:t>
            </a:r>
          </a:p>
          <a:p>
            <a:pPr lvl="1">
              <a:lnSpc>
                <a:spcPct val="120000"/>
              </a:lnSpc>
              <a:defRPr/>
            </a:pPr>
            <a:r>
              <a:rPr lang="en-US" sz="2200" dirty="0">
                <a:ea typeface="ヒラギノ角ゴ Pro W3" charset="0"/>
              </a:rPr>
              <a:t>Arousal and vigilance</a:t>
            </a:r>
          </a:p>
          <a:p>
            <a:pPr lvl="1">
              <a:lnSpc>
                <a:spcPct val="120000"/>
              </a:lnSpc>
              <a:defRPr/>
            </a:pPr>
            <a:r>
              <a:rPr lang="en-US" sz="2200" dirty="0">
                <a:ea typeface="ヒラギノ角ゴ Pro W3" charset="0"/>
              </a:rPr>
              <a:t>Perceptual (mental) load</a:t>
            </a:r>
          </a:p>
          <a:p>
            <a:pPr lvl="1">
              <a:lnSpc>
                <a:spcPct val="120000"/>
              </a:lnSpc>
              <a:defRPr/>
            </a:pPr>
            <a:r>
              <a:rPr lang="en-US" sz="2200" dirty="0">
                <a:ea typeface="ヒラギノ角ゴ Pro W3" charset="0"/>
              </a:rPr>
              <a:t>Knowledge of results and feedback</a:t>
            </a:r>
          </a:p>
          <a:p>
            <a:pPr lvl="1">
              <a:lnSpc>
                <a:spcPct val="120000"/>
              </a:lnSpc>
              <a:defRPr/>
            </a:pPr>
            <a:r>
              <a:rPr lang="en-US" sz="2200" dirty="0">
                <a:ea typeface="ヒラギノ角ゴ Pro W3" charset="0"/>
              </a:rPr>
              <a:t>Monotony and boredom</a:t>
            </a:r>
          </a:p>
          <a:p>
            <a:pPr lvl="1">
              <a:lnSpc>
                <a:spcPct val="120000"/>
              </a:lnSpc>
              <a:defRPr/>
            </a:pPr>
            <a:r>
              <a:rPr lang="en-US" sz="2200" dirty="0">
                <a:ea typeface="ヒラギノ角ゴ Pro W3" charset="0"/>
              </a:rPr>
              <a:t>Sensory deprivation</a:t>
            </a:r>
          </a:p>
          <a:p>
            <a:pPr lvl="1">
              <a:lnSpc>
                <a:spcPct val="120000"/>
              </a:lnSpc>
              <a:defRPr/>
            </a:pPr>
            <a:r>
              <a:rPr lang="en-US" sz="2200" dirty="0">
                <a:ea typeface="ヒラギノ角ゴ Pro W3" charset="0"/>
              </a:rPr>
              <a:t>Nutrition and diet</a:t>
            </a:r>
          </a:p>
          <a:p>
            <a:pPr lvl="1">
              <a:lnSpc>
                <a:spcPct val="120000"/>
              </a:lnSpc>
              <a:defRPr/>
            </a:pPr>
            <a:r>
              <a:rPr lang="en-US" sz="2200" dirty="0">
                <a:ea typeface="ヒラギノ角ゴ Pro W3" charset="0"/>
              </a:rPr>
              <a:t>Fear, anxiety, mood, and emotion</a:t>
            </a:r>
          </a:p>
          <a:p>
            <a:pPr lvl="1">
              <a:lnSpc>
                <a:spcPct val="120000"/>
              </a:lnSpc>
              <a:defRPr/>
            </a:pPr>
            <a:r>
              <a:rPr lang="en-US" sz="2200" dirty="0">
                <a:ea typeface="ヒラギノ角ゴ Pro W3" charset="0"/>
              </a:rPr>
              <a:t>Drugs, smoking, and alcohol	</a:t>
            </a:r>
          </a:p>
          <a:p>
            <a:pPr lvl="1">
              <a:lnSpc>
                <a:spcPct val="120000"/>
              </a:lnSpc>
              <a:defRPr/>
            </a:pPr>
            <a:r>
              <a:rPr lang="en-US" sz="2200" dirty="0">
                <a:ea typeface="ヒラギノ角ゴ Pro W3" charset="0"/>
              </a:rPr>
              <a:t>Physiological rhythms</a:t>
            </a:r>
          </a:p>
          <a:p>
            <a:pPr lvl="1">
              <a:lnSpc>
                <a:spcPct val="120000"/>
              </a:lnSpc>
              <a:defRPr/>
            </a:pPr>
            <a:endParaRPr lang="en-US" sz="2000" dirty="0">
              <a:ea typeface="ヒラギノ角ゴ Pro W3" charset="0"/>
            </a:endParaRPr>
          </a:p>
          <a:p>
            <a:pPr>
              <a:lnSpc>
                <a:spcPct val="120000"/>
              </a:lnSpc>
              <a:defRPr/>
            </a:pPr>
            <a:r>
              <a:rPr lang="en-US" sz="2400" dirty="0">
                <a:ea typeface="ヒラギノ角ゴ Pro W3" charset="0"/>
              </a:rPr>
              <a:t>But note, in any application, </a:t>
            </a:r>
            <a:r>
              <a:rPr lang="en-US" sz="2400" b="1" dirty="0">
                <a:ea typeface="ヒラギノ角ゴ Pro W3" charset="0"/>
              </a:rPr>
              <a:t>background experience </a:t>
            </a:r>
            <a:r>
              <a:rPr lang="en-US" sz="2400" dirty="0">
                <a:ea typeface="ヒラギノ角ゴ Pro W3" charset="0"/>
              </a:rPr>
              <a:t>and </a:t>
            </a:r>
            <a:r>
              <a:rPr lang="en-US" sz="2400" b="1" dirty="0">
                <a:ea typeface="ヒラギノ角ゴ Pro W3" charset="0"/>
              </a:rPr>
              <a:t>knowledge in the task domain </a:t>
            </a:r>
            <a:r>
              <a:rPr lang="en-US" sz="2400" dirty="0">
                <a:ea typeface="ヒラギノ角ゴ Pro W3" charset="0"/>
              </a:rPr>
              <a:t>and the interface domain play key roles in learning and performance</a:t>
            </a:r>
          </a:p>
        </p:txBody>
      </p:sp>
    </p:spTree>
    <p:extLst>
      <p:ext uri="{BB962C8B-B14F-4D97-AF65-F5344CB8AC3E}">
        <p14:creationId xmlns:p14="http://schemas.microsoft.com/office/powerpoint/2010/main" val="2430628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868789A-C614-B243-A089-D37551F79829}"/>
              </a:ext>
            </a:extLst>
          </p:cNvPr>
          <p:cNvSpPr>
            <a:spLocks noGrp="1"/>
          </p:cNvSpPr>
          <p:nvPr>
            <p:ph type="title"/>
          </p:nvPr>
        </p:nvSpPr>
        <p:spPr>
          <a:xfrm>
            <a:off x="3733800" y="2362200"/>
            <a:ext cx="8610600" cy="992188"/>
          </a:xfrm>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Design</a:t>
            </a:r>
          </a:p>
        </p:txBody>
      </p:sp>
    </p:spTree>
    <p:extLst>
      <p:ext uri="{BB962C8B-B14F-4D97-AF65-F5344CB8AC3E}">
        <p14:creationId xmlns:p14="http://schemas.microsoft.com/office/powerpoint/2010/main" val="1122403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1B514B80-F7A4-E747-87C3-2337DA0042CF}"/>
              </a:ext>
            </a:extLst>
          </p:cNvPr>
          <p:cNvSpPr>
            <a:spLocks noGrp="1"/>
          </p:cNvSpPr>
          <p:nvPr>
            <p:ph type="title"/>
          </p:nvPr>
        </p:nvSpPr>
        <p:spPr/>
        <p:txBody>
          <a:bodyPr/>
          <a:lstStyle/>
          <a:p>
            <a:r>
              <a:rPr lang="en-GB" altLang="en-US">
                <a:latin typeface="Helvetica Neue" panose="02000503000000020004" pitchFamily="2" charset="0"/>
                <a:ea typeface="Helvetica Neue" panose="02000503000000020004" pitchFamily="2" charset="0"/>
                <a:cs typeface="Helvetica Neue" panose="02000503000000020004" pitchFamily="2" charset="0"/>
              </a:rPr>
              <a:t>Design is a process</a:t>
            </a:r>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7B5B4B6B-8C88-6144-BC58-469705D2EA4D}"/>
              </a:ext>
            </a:extLst>
          </p:cNvPr>
          <p:cNvSpPr>
            <a:spLocks noGrp="1"/>
          </p:cNvSpPr>
          <p:nvPr>
            <p:ph idx="1"/>
          </p:nvPr>
        </p:nvSpPr>
        <p:spPr/>
        <p:txBody>
          <a:bodyPr>
            <a:normAutofit/>
          </a:bodyPr>
          <a:lstStyle/>
          <a:p>
            <a:pPr marL="342900" lvl="1" indent="-342900">
              <a:buClr>
                <a:schemeClr val="accent3">
                  <a:lumMod val="75000"/>
                </a:schemeClr>
              </a:buClr>
              <a:buFont typeface="Wingdings" pitchFamily="2" charset="2"/>
              <a:buChar char="§"/>
              <a:defRPr/>
            </a:pPr>
            <a:endParaRPr lang="en-GB" dirty="0"/>
          </a:p>
          <a:p>
            <a:pPr>
              <a:defRPr/>
            </a:pPr>
            <a:endParaRPr lang="en-GB" sz="2800" dirty="0"/>
          </a:p>
          <a:p>
            <a:pPr>
              <a:defRPr/>
            </a:pPr>
            <a:r>
              <a:rPr lang="en-GB" sz="2800" dirty="0"/>
              <a:t>Establishing requirements</a:t>
            </a:r>
          </a:p>
          <a:p>
            <a:pPr>
              <a:defRPr/>
            </a:pPr>
            <a:r>
              <a:rPr lang="en-GB" sz="2800" dirty="0"/>
              <a:t>Developing alternatives/Prototyping</a:t>
            </a:r>
          </a:p>
          <a:p>
            <a:pPr>
              <a:defRPr/>
            </a:pPr>
            <a:r>
              <a:rPr lang="en-GB" sz="2800" dirty="0"/>
              <a:t>Evaluating</a:t>
            </a:r>
          </a:p>
        </p:txBody>
      </p:sp>
    </p:spTree>
    <p:extLst>
      <p:ext uri="{BB962C8B-B14F-4D97-AF65-F5344CB8AC3E}">
        <p14:creationId xmlns:p14="http://schemas.microsoft.com/office/powerpoint/2010/main" val="4225472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2DB4EEA3-2B7F-BC43-9CBC-5DA0EABA3B10}"/>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What to design?</a:t>
            </a:r>
          </a:p>
        </p:txBody>
      </p:sp>
      <p:sp>
        <p:nvSpPr>
          <p:cNvPr id="3" name="Content Placeholder 2">
            <a:extLst>
              <a:ext uri="{FF2B5EF4-FFF2-40B4-BE49-F238E27FC236}">
                <a16:creationId xmlns:a16="http://schemas.microsoft.com/office/drawing/2014/main" id="{F10B768D-962E-3740-8882-590FAF22A801}"/>
              </a:ext>
            </a:extLst>
          </p:cNvPr>
          <p:cNvSpPr>
            <a:spLocks noGrp="1"/>
          </p:cNvSpPr>
          <p:nvPr>
            <p:ph idx="1"/>
          </p:nvPr>
        </p:nvSpPr>
        <p:spPr/>
        <p:txBody>
          <a:bodyPr>
            <a:normAutofit/>
          </a:bodyPr>
          <a:lstStyle/>
          <a:p>
            <a:pPr>
              <a:lnSpc>
                <a:spcPct val="100000"/>
              </a:lnSpc>
              <a:defRPr/>
            </a:pPr>
            <a:r>
              <a:rPr lang="en-GB" dirty="0"/>
              <a:t>Need to take into account:</a:t>
            </a:r>
          </a:p>
          <a:p>
            <a:pPr marL="742950" lvl="2" indent="-342900">
              <a:lnSpc>
                <a:spcPct val="100000"/>
              </a:lnSpc>
              <a:buClr>
                <a:schemeClr val="accent3">
                  <a:lumMod val="75000"/>
                </a:schemeClr>
              </a:buClr>
              <a:buFont typeface="Wingdings" pitchFamily="2" charset="2"/>
              <a:buChar char="§"/>
              <a:defRPr/>
            </a:pPr>
            <a:r>
              <a:rPr lang="en-GB" dirty="0"/>
              <a:t>Who the users are</a:t>
            </a:r>
          </a:p>
          <a:p>
            <a:pPr marL="742950" lvl="2" indent="-342900">
              <a:lnSpc>
                <a:spcPct val="100000"/>
              </a:lnSpc>
              <a:buClr>
                <a:schemeClr val="accent3">
                  <a:lumMod val="75000"/>
                </a:schemeClr>
              </a:buClr>
              <a:buFont typeface="Wingdings" pitchFamily="2" charset="2"/>
              <a:buChar char="§"/>
              <a:defRPr/>
            </a:pPr>
            <a:r>
              <a:rPr lang="en-GB" dirty="0"/>
              <a:t>What activities are being carried out</a:t>
            </a:r>
          </a:p>
          <a:p>
            <a:pPr marL="742950" lvl="2" indent="-342900">
              <a:lnSpc>
                <a:spcPct val="100000"/>
              </a:lnSpc>
              <a:buClr>
                <a:schemeClr val="accent3">
                  <a:lumMod val="75000"/>
                </a:schemeClr>
              </a:buClr>
              <a:buFont typeface="Wingdings" pitchFamily="2" charset="2"/>
              <a:buChar char="§"/>
              <a:defRPr/>
            </a:pPr>
            <a:r>
              <a:rPr lang="en-GB" dirty="0"/>
              <a:t>Where the interaction is taking place</a:t>
            </a:r>
          </a:p>
          <a:p>
            <a:pPr>
              <a:lnSpc>
                <a:spcPct val="100000"/>
              </a:lnSpc>
              <a:defRPr/>
            </a:pPr>
            <a:endParaRPr lang="en-GB" dirty="0"/>
          </a:p>
          <a:p>
            <a:pPr>
              <a:lnSpc>
                <a:spcPct val="100000"/>
              </a:lnSpc>
              <a:defRPr/>
            </a:pPr>
            <a:r>
              <a:rPr lang="en-GB" dirty="0"/>
              <a:t>Need to optimize the interactions users have with a product:</a:t>
            </a:r>
          </a:p>
          <a:p>
            <a:pPr marL="742950" lvl="2" indent="-342900">
              <a:lnSpc>
                <a:spcPct val="100000"/>
              </a:lnSpc>
              <a:buClr>
                <a:schemeClr val="accent3">
                  <a:lumMod val="75000"/>
                </a:schemeClr>
              </a:buClr>
              <a:buFont typeface="Wingdings" pitchFamily="2" charset="2"/>
              <a:buChar char="§"/>
              <a:defRPr/>
            </a:pPr>
            <a:r>
              <a:rPr lang="en-GB" dirty="0"/>
              <a:t>So that they match the users’ activities and needs</a:t>
            </a:r>
          </a:p>
          <a:p>
            <a:pPr marL="342900" lvl="1" indent="-342900">
              <a:lnSpc>
                <a:spcPct val="100000"/>
              </a:lnSpc>
              <a:buClr>
                <a:schemeClr val="accent3">
                  <a:lumMod val="75000"/>
                </a:schemeClr>
              </a:buClr>
              <a:buFont typeface="Wingdings" pitchFamily="2" charset="2"/>
              <a:buChar char="§"/>
              <a:defRPr/>
            </a:pPr>
            <a:endParaRPr lang="en-GB" sz="3200" dirty="0"/>
          </a:p>
          <a:p>
            <a:pPr>
              <a:lnSpc>
                <a:spcPct val="100000"/>
              </a:lnSpc>
              <a:defRPr/>
            </a:pPr>
            <a:endParaRPr lang="en-US" dirty="0"/>
          </a:p>
        </p:txBody>
      </p:sp>
    </p:spTree>
    <p:extLst>
      <p:ext uri="{BB962C8B-B14F-4D97-AF65-F5344CB8AC3E}">
        <p14:creationId xmlns:p14="http://schemas.microsoft.com/office/powerpoint/2010/main" val="3198308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B5D0A594-6363-2A49-B36C-5E89910ECE86}"/>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Core characteristics of good design</a:t>
            </a:r>
          </a:p>
        </p:txBody>
      </p:sp>
      <p:sp>
        <p:nvSpPr>
          <p:cNvPr id="3" name="Content Placeholder 2">
            <a:extLst>
              <a:ext uri="{FF2B5EF4-FFF2-40B4-BE49-F238E27FC236}">
                <a16:creationId xmlns:a16="http://schemas.microsoft.com/office/drawing/2014/main" id="{43AFE09C-A64B-204C-8C46-E0085874B770}"/>
              </a:ext>
            </a:extLst>
          </p:cNvPr>
          <p:cNvSpPr>
            <a:spLocks noGrp="1"/>
          </p:cNvSpPr>
          <p:nvPr>
            <p:ph idx="1"/>
          </p:nvPr>
        </p:nvSpPr>
        <p:spPr>
          <a:xfrm>
            <a:off x="628650" y="2084932"/>
            <a:ext cx="7886700" cy="4351339"/>
          </a:xfrm>
        </p:spPr>
        <p:txBody>
          <a:bodyPr>
            <a:normAutofit/>
          </a:bodyPr>
          <a:lstStyle/>
          <a:p>
            <a:pPr>
              <a:lnSpc>
                <a:spcPct val="100000"/>
              </a:lnSpc>
              <a:defRPr/>
            </a:pPr>
            <a:r>
              <a:rPr lang="en-US" dirty="0"/>
              <a:t>Users should be involved through the development of the project</a:t>
            </a:r>
          </a:p>
          <a:p>
            <a:pPr>
              <a:lnSpc>
                <a:spcPct val="100000"/>
              </a:lnSpc>
              <a:defRPr/>
            </a:pPr>
            <a:endParaRPr lang="en-US" dirty="0"/>
          </a:p>
          <a:p>
            <a:pPr>
              <a:lnSpc>
                <a:spcPct val="100000"/>
              </a:lnSpc>
              <a:defRPr/>
            </a:pPr>
            <a:r>
              <a:rPr lang="en-US" dirty="0"/>
              <a:t>Specific usability and user experience </a:t>
            </a:r>
            <a:r>
              <a:rPr lang="en-US" b="1" dirty="0"/>
              <a:t>goals</a:t>
            </a:r>
            <a:r>
              <a:rPr lang="en-US" dirty="0"/>
              <a:t> need to be </a:t>
            </a:r>
            <a:r>
              <a:rPr lang="en-US" b="1" dirty="0"/>
              <a:t>identified</a:t>
            </a:r>
            <a:r>
              <a:rPr lang="en-US" dirty="0"/>
              <a:t>, clearly </a:t>
            </a:r>
            <a:r>
              <a:rPr lang="en-US" b="1" dirty="0"/>
              <a:t>documented</a:t>
            </a:r>
            <a:r>
              <a:rPr lang="en-US" dirty="0"/>
              <a:t> and </a:t>
            </a:r>
            <a:r>
              <a:rPr lang="en-US" b="1" dirty="0"/>
              <a:t>agreed</a:t>
            </a:r>
            <a:r>
              <a:rPr lang="en-US" dirty="0"/>
              <a:t> at the beginning of the project</a:t>
            </a:r>
          </a:p>
          <a:p>
            <a:pPr>
              <a:lnSpc>
                <a:spcPct val="100000"/>
              </a:lnSpc>
              <a:defRPr/>
            </a:pPr>
            <a:endParaRPr lang="en-US" dirty="0"/>
          </a:p>
          <a:p>
            <a:pPr>
              <a:lnSpc>
                <a:spcPct val="100000"/>
              </a:lnSpc>
              <a:defRPr/>
            </a:pPr>
            <a:r>
              <a:rPr lang="en-US" b="1" dirty="0"/>
              <a:t>Iteration</a:t>
            </a:r>
            <a:r>
              <a:rPr lang="en-US" dirty="0"/>
              <a:t> is needed through the core activities</a:t>
            </a:r>
          </a:p>
          <a:p>
            <a:pPr>
              <a:lnSpc>
                <a:spcPct val="100000"/>
              </a:lnSpc>
              <a:defRPr/>
            </a:pPr>
            <a:endParaRPr lang="en-US" dirty="0"/>
          </a:p>
        </p:txBody>
      </p:sp>
    </p:spTree>
    <p:extLst>
      <p:ext uri="{BB962C8B-B14F-4D97-AF65-F5344CB8AC3E}">
        <p14:creationId xmlns:p14="http://schemas.microsoft.com/office/powerpoint/2010/main" val="3164276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8FBB2A4E-C7E0-8245-8489-D4B6E4A63ED9}"/>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Understanding users’ needs</a:t>
            </a:r>
          </a:p>
        </p:txBody>
      </p:sp>
      <p:sp>
        <p:nvSpPr>
          <p:cNvPr id="3" name="Content Placeholder 2">
            <a:extLst>
              <a:ext uri="{FF2B5EF4-FFF2-40B4-BE49-F238E27FC236}">
                <a16:creationId xmlns:a16="http://schemas.microsoft.com/office/drawing/2014/main" id="{E04EF318-B767-5F41-9637-6E7FAABE0D22}"/>
              </a:ext>
            </a:extLst>
          </p:cNvPr>
          <p:cNvSpPr>
            <a:spLocks noGrp="1"/>
          </p:cNvSpPr>
          <p:nvPr>
            <p:ph idx="1"/>
          </p:nvPr>
        </p:nvSpPr>
        <p:spPr/>
        <p:txBody>
          <a:bodyPr>
            <a:noAutofit/>
          </a:bodyPr>
          <a:lstStyle/>
          <a:p>
            <a:pPr marL="342900" lvl="1" indent="-342900">
              <a:lnSpc>
                <a:spcPct val="100000"/>
              </a:lnSpc>
              <a:buClr>
                <a:schemeClr val="accent3">
                  <a:lumMod val="75000"/>
                </a:schemeClr>
              </a:buClr>
              <a:buFont typeface="Wingdings" pitchFamily="2" charset="2"/>
              <a:buChar char="§"/>
              <a:defRPr/>
            </a:pPr>
            <a:r>
              <a:rPr lang="en-GB" dirty="0"/>
              <a:t>Need to take into account what people are good and bad at</a:t>
            </a:r>
          </a:p>
          <a:p>
            <a:pPr marL="342900" lvl="1" indent="-342900">
              <a:lnSpc>
                <a:spcPct val="100000"/>
              </a:lnSpc>
              <a:buClr>
                <a:schemeClr val="accent3">
                  <a:lumMod val="75000"/>
                </a:schemeClr>
              </a:buClr>
              <a:buFont typeface="Wingdings" pitchFamily="2" charset="2"/>
              <a:buChar char="§"/>
              <a:defRPr/>
            </a:pPr>
            <a:r>
              <a:rPr lang="en-GB" dirty="0"/>
              <a:t>Consider what might help people in the way they currently do things</a:t>
            </a:r>
          </a:p>
          <a:p>
            <a:pPr marL="342900" lvl="1" indent="-342900">
              <a:lnSpc>
                <a:spcPct val="100000"/>
              </a:lnSpc>
              <a:buClr>
                <a:schemeClr val="accent3">
                  <a:lumMod val="75000"/>
                </a:schemeClr>
              </a:buClr>
              <a:buFont typeface="Wingdings" pitchFamily="2" charset="2"/>
              <a:buChar char="§"/>
              <a:defRPr/>
            </a:pPr>
            <a:r>
              <a:rPr lang="en-GB" dirty="0"/>
              <a:t>Think through what might provide quality user experiences</a:t>
            </a:r>
          </a:p>
          <a:p>
            <a:pPr marL="342900" lvl="1" indent="-342900">
              <a:lnSpc>
                <a:spcPct val="100000"/>
              </a:lnSpc>
              <a:buClr>
                <a:schemeClr val="accent3">
                  <a:lumMod val="75000"/>
                </a:schemeClr>
              </a:buClr>
              <a:buFont typeface="Wingdings" pitchFamily="2" charset="2"/>
              <a:buChar char="§"/>
              <a:defRPr/>
            </a:pPr>
            <a:r>
              <a:rPr lang="en-GB" dirty="0"/>
              <a:t>Listen to what people want and get them involved</a:t>
            </a:r>
          </a:p>
          <a:p>
            <a:pPr marL="342900" lvl="1" indent="-342900">
              <a:lnSpc>
                <a:spcPct val="100000"/>
              </a:lnSpc>
              <a:buClr>
                <a:schemeClr val="accent3">
                  <a:lumMod val="75000"/>
                </a:schemeClr>
              </a:buClr>
              <a:buFont typeface="Wingdings" pitchFamily="2" charset="2"/>
              <a:buChar char="§"/>
              <a:defRPr/>
            </a:pPr>
            <a:r>
              <a:rPr lang="en-GB" dirty="0"/>
              <a:t>Use tried and tested user-</a:t>
            </a:r>
            <a:r>
              <a:rPr lang="en-GB" dirty="0" err="1"/>
              <a:t>centered</a:t>
            </a:r>
            <a:r>
              <a:rPr lang="en-GB" dirty="0"/>
              <a:t> methods</a:t>
            </a:r>
          </a:p>
          <a:p>
            <a:pPr>
              <a:lnSpc>
                <a:spcPct val="100000"/>
              </a:lnSpc>
              <a:defRPr/>
            </a:pPr>
            <a:endParaRPr lang="en-US" sz="2800" dirty="0"/>
          </a:p>
        </p:txBody>
      </p:sp>
    </p:spTree>
    <p:extLst>
      <p:ext uri="{BB962C8B-B14F-4D97-AF65-F5344CB8AC3E}">
        <p14:creationId xmlns:p14="http://schemas.microsoft.com/office/powerpoint/2010/main" val="2397477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E5A061AF-436B-374A-89E9-B4808A197C62}"/>
              </a:ext>
            </a:extLst>
          </p:cNvPr>
          <p:cNvSpPr>
            <a:spLocks noGrp="1" noChangeArrowheads="1"/>
          </p:cNvSpPr>
          <p:nvPr>
            <p:ph type="title"/>
          </p:nvPr>
        </p:nvSpPr>
        <p:spPr/>
        <p:txBody>
          <a:bodyPr/>
          <a:lstStyle/>
          <a:p>
            <a:r>
              <a:rPr lang="en-GB" altLang="en-US">
                <a:latin typeface="Helvetica Neue" panose="02000503000000020004" pitchFamily="2" charset="0"/>
                <a:ea typeface="Helvetica Neue" panose="02000503000000020004" pitchFamily="2" charset="0"/>
                <a:cs typeface="Helvetica Neue" panose="02000503000000020004" pitchFamily="2" charset="0"/>
              </a:rPr>
              <a:t>Why go to this length?</a:t>
            </a:r>
          </a:p>
        </p:txBody>
      </p:sp>
      <p:sp>
        <p:nvSpPr>
          <p:cNvPr id="61443" name="Rectangle 3">
            <a:extLst>
              <a:ext uri="{FF2B5EF4-FFF2-40B4-BE49-F238E27FC236}">
                <a16:creationId xmlns:a16="http://schemas.microsoft.com/office/drawing/2014/main" id="{9906D4B6-A4B7-F94A-8621-0D3929BA3433}"/>
              </a:ext>
            </a:extLst>
          </p:cNvPr>
          <p:cNvSpPr>
            <a:spLocks noGrp="1" noChangeArrowheads="1"/>
          </p:cNvSpPr>
          <p:nvPr>
            <p:ph type="body" idx="1"/>
          </p:nvPr>
        </p:nvSpPr>
        <p:spPr/>
        <p:txBody>
          <a:bodyPr>
            <a:normAutofit fontScale="62500" lnSpcReduction="20000"/>
          </a:bodyPr>
          <a:lstStyle/>
          <a:p>
            <a:pPr>
              <a:lnSpc>
                <a:spcPct val="120000"/>
              </a:lnSpc>
              <a:defRPr/>
            </a:pPr>
            <a:r>
              <a:rPr lang="en-GB" sz="3000" dirty="0"/>
              <a:t>Help designers: </a:t>
            </a:r>
          </a:p>
          <a:p>
            <a:pPr marL="342900" lvl="1" indent="-342900">
              <a:lnSpc>
                <a:spcPct val="120000"/>
              </a:lnSpc>
              <a:buClr>
                <a:schemeClr val="accent3">
                  <a:lumMod val="75000"/>
                </a:schemeClr>
              </a:buClr>
              <a:buFont typeface="Wingdings" pitchFamily="2" charset="2"/>
              <a:buChar char="§"/>
              <a:defRPr/>
            </a:pPr>
            <a:endParaRPr lang="en-GB" sz="3000" dirty="0"/>
          </a:p>
          <a:p>
            <a:pPr marL="742950" lvl="2" indent="-342900">
              <a:lnSpc>
                <a:spcPct val="120000"/>
              </a:lnSpc>
              <a:buClr>
                <a:schemeClr val="accent3">
                  <a:lumMod val="75000"/>
                </a:schemeClr>
              </a:buClr>
              <a:buFont typeface="Wingdings" pitchFamily="2" charset="2"/>
              <a:buChar char="§"/>
              <a:defRPr/>
            </a:pPr>
            <a:r>
              <a:rPr lang="en-GB" sz="2600" dirty="0"/>
              <a:t>understand how to design interactive products that fit with what people want, need and may desire</a:t>
            </a:r>
          </a:p>
          <a:p>
            <a:pPr marL="342900" lvl="1" indent="-342900">
              <a:lnSpc>
                <a:spcPct val="120000"/>
              </a:lnSpc>
              <a:buClr>
                <a:schemeClr val="accent3">
                  <a:lumMod val="75000"/>
                </a:schemeClr>
              </a:buClr>
              <a:buFont typeface="Wingdings" pitchFamily="2" charset="2"/>
              <a:buChar char="§"/>
              <a:defRPr/>
            </a:pPr>
            <a:endParaRPr lang="en-GB" sz="3000" dirty="0"/>
          </a:p>
          <a:p>
            <a:pPr marL="742950" lvl="2" indent="-342900">
              <a:lnSpc>
                <a:spcPct val="120000"/>
              </a:lnSpc>
              <a:buClr>
                <a:schemeClr val="accent3">
                  <a:lumMod val="75000"/>
                </a:schemeClr>
              </a:buClr>
              <a:buFont typeface="Wingdings" pitchFamily="2" charset="2"/>
              <a:buChar char="§"/>
              <a:defRPr/>
            </a:pPr>
            <a:r>
              <a:rPr lang="en-GB" sz="2600" dirty="0"/>
              <a:t>appreciate that one size does not fit all</a:t>
            </a:r>
          </a:p>
          <a:p>
            <a:pPr marL="1257300" lvl="4" indent="-342900">
              <a:lnSpc>
                <a:spcPct val="120000"/>
              </a:lnSpc>
              <a:buClr>
                <a:schemeClr val="accent3">
                  <a:lumMod val="75000"/>
                </a:schemeClr>
              </a:buClr>
              <a:buFont typeface="Wingdings" pitchFamily="2" charset="2"/>
              <a:buChar char="§"/>
              <a:defRPr/>
            </a:pPr>
            <a:r>
              <a:rPr lang="en-GB" sz="2600" dirty="0"/>
              <a:t>e.g., teenagers are very different to “grown-ups”</a:t>
            </a:r>
          </a:p>
          <a:p>
            <a:pPr marL="342900" lvl="1" indent="-342900">
              <a:lnSpc>
                <a:spcPct val="120000"/>
              </a:lnSpc>
              <a:buClr>
                <a:schemeClr val="accent3">
                  <a:lumMod val="75000"/>
                </a:schemeClr>
              </a:buClr>
              <a:buFont typeface="Wingdings" pitchFamily="2" charset="2"/>
              <a:buChar char="§"/>
              <a:defRPr/>
            </a:pPr>
            <a:endParaRPr lang="en-GB" sz="3000" dirty="0"/>
          </a:p>
          <a:p>
            <a:pPr marL="742950" lvl="2" indent="-342900">
              <a:lnSpc>
                <a:spcPct val="120000"/>
              </a:lnSpc>
              <a:buClr>
                <a:schemeClr val="accent3">
                  <a:lumMod val="75000"/>
                </a:schemeClr>
              </a:buClr>
              <a:buFont typeface="Wingdings" pitchFamily="2" charset="2"/>
              <a:buChar char="§"/>
              <a:defRPr/>
            </a:pPr>
            <a:r>
              <a:rPr lang="en-GB" sz="2600" dirty="0"/>
              <a:t>identify any incorrect assumptions they may have about particular user groups</a:t>
            </a:r>
          </a:p>
          <a:p>
            <a:pPr marL="1257300" lvl="4" indent="-342900">
              <a:lnSpc>
                <a:spcPct val="120000"/>
              </a:lnSpc>
              <a:buClr>
                <a:schemeClr val="accent3">
                  <a:lumMod val="75000"/>
                </a:schemeClr>
              </a:buClr>
              <a:buFont typeface="Wingdings" pitchFamily="2" charset="2"/>
              <a:buChar char="§"/>
              <a:defRPr/>
            </a:pPr>
            <a:r>
              <a:rPr lang="en-GB" sz="2600" dirty="0"/>
              <a:t>e.g., not all old people want or need big fonts</a:t>
            </a:r>
          </a:p>
          <a:p>
            <a:pPr marL="342900" lvl="1" indent="-342900">
              <a:lnSpc>
                <a:spcPct val="120000"/>
              </a:lnSpc>
              <a:buClr>
                <a:schemeClr val="accent3">
                  <a:lumMod val="75000"/>
                </a:schemeClr>
              </a:buClr>
              <a:buFont typeface="Wingdings" pitchFamily="2" charset="2"/>
              <a:buChar char="§"/>
              <a:defRPr/>
            </a:pPr>
            <a:endParaRPr lang="en-GB" sz="3000" dirty="0"/>
          </a:p>
          <a:p>
            <a:pPr marL="742950" lvl="2" indent="-342900">
              <a:lnSpc>
                <a:spcPct val="120000"/>
              </a:lnSpc>
              <a:buClr>
                <a:schemeClr val="accent3">
                  <a:lumMod val="75000"/>
                </a:schemeClr>
              </a:buClr>
              <a:buFont typeface="Wingdings" pitchFamily="2" charset="2"/>
              <a:buChar char="§"/>
              <a:defRPr/>
            </a:pPr>
            <a:r>
              <a:rPr lang="en-GB" sz="2600" dirty="0"/>
              <a:t>be aware of both people’s sensitivities and their capabilities</a:t>
            </a:r>
          </a:p>
          <a:p>
            <a:pPr lvl="1">
              <a:lnSpc>
                <a:spcPct val="120000"/>
              </a:lnSpc>
              <a:defRPr/>
            </a:pPr>
            <a:endParaRPr lang="en-GB" sz="2400" dirty="0"/>
          </a:p>
        </p:txBody>
      </p:sp>
    </p:spTree>
    <p:extLst>
      <p:ext uri="{BB962C8B-B14F-4D97-AF65-F5344CB8AC3E}">
        <p14:creationId xmlns:p14="http://schemas.microsoft.com/office/powerpoint/2010/main" val="768392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C5AF3D1C-2FAB-8B4D-973E-BA7BB217E771}"/>
              </a:ext>
            </a:extLst>
          </p:cNvPr>
          <p:cNvSpPr>
            <a:spLocks noGrp="1"/>
          </p:cNvSpPr>
          <p:nvPr>
            <p:ph type="title"/>
          </p:nvPr>
        </p:nvSpPr>
        <p:spPr>
          <a:xfrm>
            <a:off x="628649" y="365125"/>
            <a:ext cx="8228747" cy="1325563"/>
          </a:xfrm>
        </p:spPr>
        <p:txBody>
          <a:bodyPr>
            <a:normAutofit/>
          </a:bodyPr>
          <a:lstStyle/>
          <a:p>
            <a:r>
              <a:rPr lang="en-US" altLang="en-US" sz="4000" dirty="0">
                <a:latin typeface="Helvetica Neue" panose="02000503000000020004" pitchFamily="2" charset="0"/>
                <a:ea typeface="Helvetica Neue" panose="02000503000000020004" pitchFamily="2" charset="0"/>
                <a:cs typeface="Helvetica Neue" panose="02000503000000020004" pitchFamily="2" charset="0"/>
              </a:rPr>
              <a:t>Relation to software engineering</a:t>
            </a:r>
          </a:p>
        </p:txBody>
      </p:sp>
      <p:sp>
        <p:nvSpPr>
          <p:cNvPr id="58370" name="Content Placeholder 2">
            <a:extLst>
              <a:ext uri="{FF2B5EF4-FFF2-40B4-BE49-F238E27FC236}">
                <a16:creationId xmlns:a16="http://schemas.microsoft.com/office/drawing/2014/main" id="{3C9797A6-0B67-5142-A3F9-45B3D0A45018}"/>
              </a:ext>
            </a:extLst>
          </p:cNvPr>
          <p:cNvSpPr>
            <a:spLocks noGrp="1"/>
          </p:cNvSpPr>
          <p:nvPr>
            <p:ph idx="1"/>
          </p:nvPr>
        </p:nvSpPr>
        <p:spPr>
          <a:xfrm>
            <a:off x="846161" y="1306774"/>
            <a:ext cx="7545388" cy="5165725"/>
          </a:xfrm>
        </p:spPr>
        <p:txBody>
          <a:bodyPr>
            <a:normAutofit lnSpcReduction="10000"/>
          </a:bodyPr>
          <a:lstStyle/>
          <a:p>
            <a:endParaRPr lang="en-US" altLang="en-US" sz="1800" dirty="0">
              <a:latin typeface="Helvetica Neue" panose="02000503000000020004" pitchFamily="2" charset="0"/>
              <a:ea typeface="Helvetica Neue" panose="02000503000000020004" pitchFamily="2" charset="0"/>
              <a:cs typeface="Helvetica Neue" panose="02000503000000020004" pitchFamily="2" charset="0"/>
            </a:endParaRPr>
          </a:p>
          <a:p>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Similar to architects vs. civil engineers, e.g. problem of building a house. </a:t>
            </a:r>
          </a:p>
          <a:p>
            <a:endParaRPr lang="en-US" altLang="en-US" sz="1800" dirty="0">
              <a:latin typeface="Helvetica Neue" panose="02000503000000020004" pitchFamily="2" charset="0"/>
              <a:ea typeface="Helvetica Neue" panose="02000503000000020004" pitchFamily="2" charset="0"/>
              <a:cs typeface="Helvetica Neue" panose="02000503000000020004" pitchFamily="2" charset="0"/>
            </a:endParaRPr>
          </a:p>
          <a:p>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Architects</a:t>
            </a:r>
          </a:p>
          <a:p>
            <a:pPr lvl="1"/>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concerned with the people</a:t>
            </a:r>
          </a:p>
          <a:p>
            <a:pPr lvl="1"/>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interactions with each other</a:t>
            </a:r>
          </a:p>
          <a:p>
            <a:pPr lvl="1"/>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Interactions with the house being built</a:t>
            </a:r>
          </a:p>
          <a:p>
            <a:pPr lvl="2"/>
            <a:r>
              <a:rPr lang="en-US" altLang="en-US" sz="1400" dirty="0">
                <a:latin typeface="Helvetica Neue" panose="02000503000000020004" pitchFamily="2" charset="0"/>
                <a:ea typeface="Helvetica Neue" panose="02000503000000020004" pitchFamily="2" charset="0"/>
                <a:cs typeface="Helvetica Neue" panose="02000503000000020004" pitchFamily="2" charset="0"/>
              </a:rPr>
              <a:t>E.g. right mix of family and private spaces? </a:t>
            </a:r>
          </a:p>
          <a:p>
            <a:pPr lvl="2"/>
            <a:r>
              <a:rPr lang="en-US" altLang="en-US" sz="1400" dirty="0">
                <a:latin typeface="Helvetica Neue" panose="02000503000000020004" pitchFamily="2" charset="0"/>
                <a:ea typeface="Helvetica Neue" panose="02000503000000020004" pitchFamily="2" charset="0"/>
                <a:cs typeface="Helvetica Neue" panose="02000503000000020004" pitchFamily="2" charset="0"/>
              </a:rPr>
              <a:t>E.g. Are the spaces for cooking and eating in close proximity? </a:t>
            </a:r>
          </a:p>
          <a:p>
            <a:pPr lvl="2"/>
            <a:r>
              <a:rPr lang="en-US" altLang="en-US" sz="1400" dirty="0">
                <a:latin typeface="Helvetica Neue" panose="02000503000000020004" pitchFamily="2" charset="0"/>
                <a:ea typeface="Helvetica Neue" panose="02000503000000020004" pitchFamily="2" charset="0"/>
                <a:cs typeface="Helvetica Neue" panose="02000503000000020004" pitchFamily="2" charset="0"/>
              </a:rPr>
              <a:t>E.g. Will people live in the space being designed in the way it was intended to be used?</a:t>
            </a:r>
          </a:p>
          <a:p>
            <a:pPr lvl="2"/>
            <a:endParaRPr lang="en-US" altLang="en-US" sz="1400" dirty="0">
              <a:latin typeface="Helvetica Neue" panose="02000503000000020004" pitchFamily="2" charset="0"/>
              <a:ea typeface="Helvetica Neue" panose="02000503000000020004" pitchFamily="2" charset="0"/>
              <a:cs typeface="Helvetica Neue" panose="02000503000000020004" pitchFamily="2" charset="0"/>
            </a:endParaRPr>
          </a:p>
          <a:p>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Civil engineers </a:t>
            </a:r>
          </a:p>
          <a:p>
            <a:pPr lvl="1"/>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issues to do with realizing the project. </a:t>
            </a:r>
          </a:p>
          <a:p>
            <a:pPr lvl="1"/>
            <a:r>
              <a:rPr lang="en-US" altLang="en-US" sz="1800" dirty="0">
                <a:latin typeface="Helvetica Neue" panose="02000503000000020004" pitchFamily="2" charset="0"/>
                <a:ea typeface="Helvetica Neue" panose="02000503000000020004" pitchFamily="2" charset="0"/>
                <a:cs typeface="Helvetica Neue" panose="02000503000000020004" pitchFamily="2" charset="0"/>
              </a:rPr>
              <a:t>practical concerns </a:t>
            </a:r>
          </a:p>
          <a:p>
            <a:pPr lvl="2"/>
            <a:r>
              <a:rPr lang="en-US" altLang="en-US" sz="1400" dirty="0">
                <a:latin typeface="Helvetica Neue" panose="02000503000000020004" pitchFamily="2" charset="0"/>
                <a:ea typeface="Helvetica Neue" panose="02000503000000020004" pitchFamily="2" charset="0"/>
                <a:cs typeface="Helvetica Neue" panose="02000503000000020004" pitchFamily="2" charset="0"/>
              </a:rPr>
              <a:t>E.g. cost, durability, structural aspects, environmental aspects, fire regulations, and construction methods.</a:t>
            </a:r>
          </a:p>
        </p:txBody>
      </p:sp>
    </p:spTree>
    <p:extLst>
      <p:ext uri="{BB962C8B-B14F-4D97-AF65-F5344CB8AC3E}">
        <p14:creationId xmlns:p14="http://schemas.microsoft.com/office/powerpoint/2010/main" val="4071096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81048E51-F9A9-1447-A49C-3AA7794651A9}"/>
              </a:ext>
            </a:extLst>
          </p:cNvPr>
          <p:cNvSpPr>
            <a:spLocks noGrp="1" noChangeArrowheads="1"/>
          </p:cNvSpPr>
          <p:nvPr>
            <p:ph type="title"/>
          </p:nvPr>
        </p:nvSpPr>
        <p:spPr/>
        <p:txBody>
          <a:bodyPr/>
          <a:lstStyle/>
          <a:p>
            <a:r>
              <a:rPr lang="en-GB" altLang="en-US" sz="3200">
                <a:latin typeface="Helvetica Neue" panose="02000503000000020004" pitchFamily="2" charset="0"/>
                <a:ea typeface="Helvetica Neue" panose="02000503000000020004" pitchFamily="2" charset="0"/>
                <a:cs typeface="Helvetica Neue" panose="02000503000000020004" pitchFamily="2" charset="0"/>
              </a:rPr>
              <a:t>Design means working in multidisciplinary teams</a:t>
            </a:r>
          </a:p>
        </p:txBody>
      </p:sp>
      <p:sp>
        <p:nvSpPr>
          <p:cNvPr id="59394" name="Rectangle 3">
            <a:extLst>
              <a:ext uri="{FF2B5EF4-FFF2-40B4-BE49-F238E27FC236}">
                <a16:creationId xmlns:a16="http://schemas.microsoft.com/office/drawing/2014/main" id="{40A031FA-932E-8F46-8CE1-05AC42F5C0EA}"/>
              </a:ext>
            </a:extLst>
          </p:cNvPr>
          <p:cNvSpPr>
            <a:spLocks noGrp="1" noChangeArrowheads="1"/>
          </p:cNvSpPr>
          <p:nvPr>
            <p:ph type="body" idx="1"/>
          </p:nvPr>
        </p:nvSpPr>
        <p:spPr>
          <a:xfrm>
            <a:off x="832514" y="1690688"/>
            <a:ext cx="7162800" cy="4525962"/>
          </a:xfrm>
        </p:spPr>
        <p:txBody>
          <a:bodyPr>
            <a:normAutofit/>
          </a:bodyPr>
          <a:lstStyle/>
          <a:p>
            <a:pPr>
              <a:lnSpc>
                <a:spcPct val="100000"/>
              </a:lnSpc>
            </a:pPr>
            <a:r>
              <a:rPr lang="en-GB" altLang="en-US" sz="2400" dirty="0">
                <a:latin typeface="Helvetica Neue" panose="02000503000000020004" pitchFamily="2" charset="0"/>
                <a:ea typeface="Helvetica Neue" panose="02000503000000020004" pitchFamily="2" charset="0"/>
                <a:cs typeface="Helvetica Neue" panose="02000503000000020004" pitchFamily="2" charset="0"/>
              </a:rPr>
              <a:t>Many people from different backgrounds involved</a:t>
            </a:r>
          </a:p>
          <a:p>
            <a:pPr>
              <a:lnSpc>
                <a:spcPct val="100000"/>
              </a:lnSpc>
            </a:pPr>
            <a:r>
              <a:rPr lang="en-GB" altLang="en-US" sz="2400" dirty="0">
                <a:latin typeface="Helvetica Neue" panose="02000503000000020004" pitchFamily="2" charset="0"/>
                <a:ea typeface="Helvetica Neue" panose="02000503000000020004" pitchFamily="2" charset="0"/>
                <a:cs typeface="Helvetica Neue" panose="02000503000000020004" pitchFamily="2" charset="0"/>
              </a:rPr>
              <a:t>Different perspectives and ways of seeing </a:t>
            </a:r>
            <a:br>
              <a:rPr lang="en-GB" altLang="en-US" sz="2400" dirty="0">
                <a:latin typeface="Helvetica Neue" panose="02000503000000020004" pitchFamily="2" charset="0"/>
                <a:ea typeface="Helvetica Neue" panose="02000503000000020004" pitchFamily="2" charset="0"/>
                <a:cs typeface="Helvetica Neue" panose="02000503000000020004" pitchFamily="2" charset="0"/>
              </a:rPr>
            </a:br>
            <a:r>
              <a:rPr lang="en-GB" altLang="en-US" sz="2400" dirty="0">
                <a:latin typeface="Helvetica Neue" panose="02000503000000020004" pitchFamily="2" charset="0"/>
                <a:ea typeface="Helvetica Neue" panose="02000503000000020004" pitchFamily="2" charset="0"/>
                <a:cs typeface="Helvetica Neue" panose="02000503000000020004" pitchFamily="2" charset="0"/>
              </a:rPr>
              <a:t>and talking about things</a:t>
            </a:r>
          </a:p>
          <a:p>
            <a:pPr>
              <a:lnSpc>
                <a:spcPct val="100000"/>
              </a:lnSpc>
            </a:pPr>
            <a:r>
              <a:rPr lang="en-GB" altLang="en-US" sz="2400" dirty="0">
                <a:latin typeface="Helvetica Neue" panose="02000503000000020004" pitchFamily="2" charset="0"/>
                <a:ea typeface="Helvetica Neue" panose="02000503000000020004" pitchFamily="2" charset="0"/>
                <a:cs typeface="Helvetica Neue" panose="02000503000000020004" pitchFamily="2" charset="0"/>
              </a:rPr>
              <a:t>Benefits</a:t>
            </a:r>
          </a:p>
          <a:p>
            <a:pPr lvl="1">
              <a:lnSpc>
                <a:spcPct val="100000"/>
              </a:lnSpc>
            </a:pPr>
            <a:r>
              <a:rPr lang="en-GB" altLang="en-US" sz="2400" dirty="0">
                <a:latin typeface="Helvetica Neue" panose="02000503000000020004" pitchFamily="2" charset="0"/>
                <a:ea typeface="Helvetica Neue" panose="02000503000000020004" pitchFamily="2" charset="0"/>
                <a:cs typeface="Helvetica Neue" panose="02000503000000020004" pitchFamily="2" charset="0"/>
              </a:rPr>
              <a:t>more ideas and designs </a:t>
            </a:r>
            <a:br>
              <a:rPr lang="en-GB" altLang="en-US" sz="2400" dirty="0">
                <a:latin typeface="Helvetica Neue" panose="02000503000000020004" pitchFamily="2" charset="0"/>
                <a:ea typeface="Helvetica Neue" panose="02000503000000020004" pitchFamily="2" charset="0"/>
                <a:cs typeface="Helvetica Neue" panose="02000503000000020004" pitchFamily="2" charset="0"/>
              </a:rPr>
            </a:br>
            <a:r>
              <a:rPr lang="en-GB" altLang="en-US" sz="2400" dirty="0">
                <a:latin typeface="Helvetica Neue" panose="02000503000000020004" pitchFamily="2" charset="0"/>
                <a:ea typeface="Helvetica Neue" panose="02000503000000020004" pitchFamily="2" charset="0"/>
                <a:cs typeface="Helvetica Neue" panose="02000503000000020004" pitchFamily="2" charset="0"/>
              </a:rPr>
              <a:t>generated</a:t>
            </a:r>
          </a:p>
          <a:p>
            <a:pPr>
              <a:lnSpc>
                <a:spcPct val="100000"/>
              </a:lnSpc>
            </a:pPr>
            <a:r>
              <a:rPr lang="en-GB" altLang="en-US" sz="2400" dirty="0">
                <a:latin typeface="Helvetica Neue" panose="02000503000000020004" pitchFamily="2" charset="0"/>
                <a:ea typeface="Helvetica Neue" panose="02000503000000020004" pitchFamily="2" charset="0"/>
                <a:cs typeface="Helvetica Neue" panose="02000503000000020004" pitchFamily="2" charset="0"/>
              </a:rPr>
              <a:t>Disadvantages</a:t>
            </a:r>
          </a:p>
          <a:p>
            <a:pPr lvl="1">
              <a:lnSpc>
                <a:spcPct val="100000"/>
              </a:lnSpc>
            </a:pPr>
            <a:r>
              <a:rPr lang="en-GB" altLang="en-US" sz="2400" dirty="0">
                <a:latin typeface="Helvetica Neue" panose="02000503000000020004" pitchFamily="2" charset="0"/>
                <a:ea typeface="Helvetica Neue" panose="02000503000000020004" pitchFamily="2" charset="0"/>
                <a:cs typeface="Helvetica Neue" panose="02000503000000020004" pitchFamily="2" charset="0"/>
              </a:rPr>
              <a:t>difficult to communicate and </a:t>
            </a:r>
            <a:br>
              <a:rPr lang="en-GB" altLang="en-US" sz="2400" dirty="0">
                <a:latin typeface="Helvetica Neue" panose="02000503000000020004" pitchFamily="2" charset="0"/>
                <a:ea typeface="Helvetica Neue" panose="02000503000000020004" pitchFamily="2" charset="0"/>
                <a:cs typeface="Helvetica Neue" panose="02000503000000020004" pitchFamily="2" charset="0"/>
              </a:rPr>
            </a:br>
            <a:r>
              <a:rPr lang="en-GB" altLang="en-US" sz="2400" dirty="0">
                <a:latin typeface="Helvetica Neue" panose="02000503000000020004" pitchFamily="2" charset="0"/>
                <a:ea typeface="Helvetica Neue" panose="02000503000000020004" pitchFamily="2" charset="0"/>
                <a:cs typeface="Helvetica Neue" panose="02000503000000020004" pitchFamily="2" charset="0"/>
              </a:rPr>
              <a:t>progress forward the designs being create</a:t>
            </a:r>
          </a:p>
        </p:txBody>
      </p:sp>
    </p:spTree>
    <p:extLst>
      <p:ext uri="{BB962C8B-B14F-4D97-AF65-F5344CB8AC3E}">
        <p14:creationId xmlns:p14="http://schemas.microsoft.com/office/powerpoint/2010/main" val="399840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A0DA73CF-2B77-F74A-9A87-04C29ACB12A5}"/>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Usability - ISO Definition</a:t>
            </a:r>
          </a:p>
        </p:txBody>
      </p:sp>
      <p:sp>
        <p:nvSpPr>
          <p:cNvPr id="19458" name="Rectangle 3">
            <a:extLst>
              <a:ext uri="{FF2B5EF4-FFF2-40B4-BE49-F238E27FC236}">
                <a16:creationId xmlns:a16="http://schemas.microsoft.com/office/drawing/2014/main" id="{93172269-46D1-4C45-9D7E-4463DA3C7F14}"/>
              </a:ext>
            </a:extLst>
          </p:cNvPr>
          <p:cNvSpPr>
            <a:spLocks noGrp="1" noChangeArrowheads="1"/>
          </p:cNvSpPr>
          <p:nvPr>
            <p:ph type="body" idx="1"/>
          </p:nvPr>
        </p:nvSpPr>
        <p:spPr/>
        <p:txBody>
          <a:bodyPr/>
          <a:lstStyle/>
          <a:p>
            <a:pPr>
              <a:lnSpc>
                <a:spcPct val="100000"/>
              </a:lnSpc>
            </a:pPr>
            <a:r>
              <a:rPr lang="en-US" altLang="en-US" sz="2500" dirty="0">
                <a:latin typeface="Helvetica Neue" panose="02000503000000020004" pitchFamily="2" charset="0"/>
                <a:ea typeface="Helvetica Neue" panose="02000503000000020004" pitchFamily="2" charset="0"/>
                <a:cs typeface="Helvetica Neue" panose="02000503000000020004" pitchFamily="2" charset="0"/>
              </a:rPr>
              <a:t>"The extent to which a product can be used by specified users to achieve specified goals with effectiveness, efficiency, and satisfaction in a specified context of use." </a:t>
            </a:r>
          </a:p>
        </p:txBody>
      </p:sp>
    </p:spTree>
    <p:extLst>
      <p:ext uri="{BB962C8B-B14F-4D97-AF65-F5344CB8AC3E}">
        <p14:creationId xmlns:p14="http://schemas.microsoft.com/office/powerpoint/2010/main" val="1076099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256E2BBA-DCE0-D145-ADF2-F0FD5AA53C9E}"/>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Question</a:t>
            </a:r>
          </a:p>
        </p:txBody>
      </p:sp>
      <p:sp>
        <p:nvSpPr>
          <p:cNvPr id="61442" name="Content Placeholder 2">
            <a:extLst>
              <a:ext uri="{FF2B5EF4-FFF2-40B4-BE49-F238E27FC236}">
                <a16:creationId xmlns:a16="http://schemas.microsoft.com/office/drawing/2014/main" id="{38B4F0D3-616C-5A43-9DE1-160D7A8B3A4A}"/>
              </a:ext>
            </a:extLst>
          </p:cNvPr>
          <p:cNvSpPr>
            <a:spLocks noGrp="1"/>
          </p:cNvSpPr>
          <p:nvPr>
            <p:ph idx="1"/>
          </p:nvPr>
        </p:nvSpPr>
        <p:spPr/>
        <p:txBody>
          <a:bodyPr/>
          <a:lstStyle/>
          <a:p>
            <a:pPr>
              <a:lnSpc>
                <a:spcPct val="100000"/>
              </a:lnSpc>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Who do you think should be involved in developing:</a:t>
            </a:r>
          </a:p>
          <a:p>
            <a:pPr lvl="1">
              <a:lnSpc>
                <a:spcPct val="100000"/>
              </a:lnSpc>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 public kiosk providing information about the exhibits available in a science museum?</a:t>
            </a:r>
          </a:p>
          <a:p>
            <a:pPr lvl="1">
              <a:lnSpc>
                <a:spcPct val="100000"/>
              </a:lnSpc>
            </a:pPr>
            <a:r>
              <a:rPr lang="en-US" altLang="en-US" dirty="0">
                <a:latin typeface="Helvetica Neue" panose="02000503000000020004" pitchFamily="2" charset="0"/>
                <a:ea typeface="Helvetica Neue" panose="02000503000000020004" pitchFamily="2" charset="0"/>
                <a:cs typeface="Helvetica Neue" panose="02000503000000020004" pitchFamily="2" charset="0"/>
              </a:rPr>
              <a:t>An interactive educational website to accompany a TV series?</a:t>
            </a:r>
          </a:p>
        </p:txBody>
      </p:sp>
    </p:spTree>
    <p:extLst>
      <p:ext uri="{BB962C8B-B14F-4D97-AF65-F5344CB8AC3E}">
        <p14:creationId xmlns:p14="http://schemas.microsoft.com/office/powerpoint/2010/main" val="2807712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F1C5D85A-5375-4C4A-9346-BCD7F97264C5}"/>
              </a:ext>
            </a:extLst>
          </p:cNvPr>
          <p:cNvSpPr>
            <a:spLocks noGrp="1"/>
          </p:cNvSpPr>
          <p:nvPr>
            <p:ph type="title"/>
          </p:nvPr>
        </p:nvSpPr>
        <p:spPr>
          <a:xfrm>
            <a:off x="304800" y="150813"/>
            <a:ext cx="8610600" cy="992187"/>
          </a:xfrm>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Sample Answers</a:t>
            </a:r>
          </a:p>
        </p:txBody>
      </p:sp>
      <p:sp>
        <p:nvSpPr>
          <p:cNvPr id="62466" name="Content Placeholder 2">
            <a:extLst>
              <a:ext uri="{FF2B5EF4-FFF2-40B4-BE49-F238E27FC236}">
                <a16:creationId xmlns:a16="http://schemas.microsoft.com/office/drawing/2014/main" id="{685017AE-C99A-684E-8CC2-393169E84F32}"/>
              </a:ext>
            </a:extLst>
          </p:cNvPr>
          <p:cNvSpPr>
            <a:spLocks noGrp="1"/>
          </p:cNvSpPr>
          <p:nvPr>
            <p:ph idx="1"/>
          </p:nvPr>
        </p:nvSpPr>
        <p:spPr>
          <a:xfrm>
            <a:off x="838200" y="914400"/>
            <a:ext cx="7924800" cy="5445457"/>
          </a:xfrm>
        </p:spPr>
        <p:txBody>
          <a:bodyPr>
            <a:normAutofit lnSpcReduction="10000"/>
          </a:bodyPr>
          <a:lstStyle/>
          <a:p>
            <a:pPr>
              <a:lnSpc>
                <a:spcPct val="120000"/>
              </a:lnSpc>
            </a:pPr>
            <a:endParaRPr lang="en-US" alt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20000"/>
              </a:lnSpc>
            </a:pPr>
            <a:r>
              <a:rPr lang="en-US" altLang="en-US" sz="1600" dirty="0">
                <a:latin typeface="Helvetica Neue" panose="02000503000000020004" pitchFamily="2" charset="0"/>
                <a:ea typeface="Helvetica Neue" panose="02000503000000020004" pitchFamily="2" charset="0"/>
                <a:cs typeface="Helvetica Neue" panose="02000503000000020004" pitchFamily="2" charset="0"/>
              </a:rPr>
              <a:t>Ideally, each team will have a number of different people with different skill sets. </a:t>
            </a:r>
          </a:p>
          <a:p>
            <a:pPr>
              <a:lnSpc>
                <a:spcPct val="120000"/>
              </a:lnSpc>
            </a:pPr>
            <a:r>
              <a:rPr lang="en-US" altLang="en-US" sz="1600" dirty="0">
                <a:latin typeface="Helvetica Neue" panose="02000503000000020004" pitchFamily="2" charset="0"/>
                <a:ea typeface="Helvetica Neue" panose="02000503000000020004" pitchFamily="2" charset="0"/>
                <a:cs typeface="Helvetica Neue" panose="02000503000000020004" pitchFamily="2" charset="0"/>
              </a:rPr>
              <a:t>The first interactive product would include:</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Graphic and interaction designers</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museum curators</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educational advisers</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software engineers</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Ergonomists</a:t>
            </a:r>
          </a:p>
          <a:p>
            <a:pPr>
              <a:lnSpc>
                <a:spcPct val="120000"/>
              </a:lnSpc>
            </a:pPr>
            <a:r>
              <a:rPr lang="en-US" altLang="en-US" sz="1600" dirty="0">
                <a:latin typeface="Helvetica Neue" panose="02000503000000020004" pitchFamily="2" charset="0"/>
                <a:ea typeface="Helvetica Neue" panose="02000503000000020004" pitchFamily="2" charset="0"/>
                <a:cs typeface="Helvetica Neue" panose="02000503000000020004" pitchFamily="2" charset="0"/>
              </a:rPr>
              <a:t>The second project would include:</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TV producers</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graphic and interaction designers</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Teachers</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video experts</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software engineers</a:t>
            </a:r>
            <a:endParaRPr lang="en-US" alt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20000"/>
              </a:lnSpc>
            </a:pPr>
            <a:r>
              <a:rPr lang="en-US" altLang="en-US" sz="1600" dirty="0">
                <a:latin typeface="Helvetica Neue" panose="02000503000000020004" pitchFamily="2" charset="0"/>
                <a:ea typeface="Helvetica Neue" panose="02000503000000020004" pitchFamily="2" charset="0"/>
                <a:cs typeface="Helvetica Neue" panose="02000503000000020004" pitchFamily="2" charset="0"/>
              </a:rPr>
              <a:t>In addition, as both systems are being developed for use by the general public, representative users should be involved.</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School children</a:t>
            </a:r>
          </a:p>
          <a:p>
            <a:pPr lvl="1">
              <a:lnSpc>
                <a:spcPct val="120000"/>
              </a:lnSpc>
            </a:pPr>
            <a:r>
              <a:rPr lang="en-US" altLang="en-US" sz="1200" dirty="0">
                <a:latin typeface="Helvetica Neue" panose="02000503000000020004" pitchFamily="2" charset="0"/>
                <a:ea typeface="Helvetica Neue" panose="02000503000000020004" pitchFamily="2" charset="0"/>
                <a:cs typeface="Helvetica Neue" panose="02000503000000020004" pitchFamily="2" charset="0"/>
              </a:rPr>
              <a:t>Parents</a:t>
            </a:r>
          </a:p>
        </p:txBody>
      </p:sp>
    </p:spTree>
    <p:extLst>
      <p:ext uri="{BB962C8B-B14F-4D97-AF65-F5344CB8AC3E}">
        <p14:creationId xmlns:p14="http://schemas.microsoft.com/office/powerpoint/2010/main" val="137979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71897136-B30A-6B4E-A696-8991C7CB327D}"/>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Usability and Utility</a:t>
            </a:r>
          </a:p>
        </p:txBody>
      </p:sp>
      <p:sp>
        <p:nvSpPr>
          <p:cNvPr id="3" name="Content Placeholder 2">
            <a:extLst>
              <a:ext uri="{FF2B5EF4-FFF2-40B4-BE49-F238E27FC236}">
                <a16:creationId xmlns:a16="http://schemas.microsoft.com/office/drawing/2014/main" id="{C2A8E9FC-E957-1D45-ADE4-7FB92CEE3AC7}"/>
              </a:ext>
            </a:extLst>
          </p:cNvPr>
          <p:cNvSpPr>
            <a:spLocks noGrp="1"/>
          </p:cNvSpPr>
          <p:nvPr>
            <p:ph idx="1"/>
          </p:nvPr>
        </p:nvSpPr>
        <p:spPr>
          <a:xfrm>
            <a:off x="914400" y="1279525"/>
            <a:ext cx="7902054" cy="5273675"/>
          </a:xfrm>
        </p:spPr>
        <p:txBody>
          <a:bodyPr>
            <a:normAutofit fontScale="85000" lnSpcReduction="10000"/>
          </a:bodyPr>
          <a:lstStyle/>
          <a:p>
            <a:pPr>
              <a:lnSpc>
                <a:spcPct val="110000"/>
              </a:lnSpc>
              <a:defRPr/>
            </a:pPr>
            <a:endParaRPr lang="en-US" dirty="0"/>
          </a:p>
          <a:p>
            <a:pPr>
              <a:lnSpc>
                <a:spcPct val="110000"/>
              </a:lnSpc>
              <a:defRPr/>
            </a:pPr>
            <a:r>
              <a:rPr lang="en-US" dirty="0"/>
              <a:t>There are many other important quality attributes. A key one is </a:t>
            </a:r>
            <a:r>
              <a:rPr lang="en-US" b="1" dirty="0"/>
              <a:t>utility</a:t>
            </a:r>
            <a:r>
              <a:rPr lang="en-US" dirty="0"/>
              <a:t>, which refers to the design's functionality: Does it do what users need?</a:t>
            </a:r>
          </a:p>
          <a:p>
            <a:pPr>
              <a:lnSpc>
                <a:spcPct val="110000"/>
              </a:lnSpc>
              <a:defRPr/>
            </a:pPr>
            <a:endParaRPr lang="en-US" sz="1500" dirty="0"/>
          </a:p>
          <a:p>
            <a:pPr>
              <a:lnSpc>
                <a:spcPct val="110000"/>
              </a:lnSpc>
              <a:defRPr/>
            </a:pPr>
            <a:r>
              <a:rPr lang="en-US" b="1" dirty="0"/>
              <a:t>Usability</a:t>
            </a:r>
            <a:r>
              <a:rPr lang="en-US" dirty="0"/>
              <a:t> and </a:t>
            </a:r>
            <a:r>
              <a:rPr lang="en-US" b="1" dirty="0"/>
              <a:t>utility</a:t>
            </a:r>
            <a:r>
              <a:rPr lang="en-US" dirty="0"/>
              <a:t> are equally important and together determine whether something is </a:t>
            </a:r>
            <a:r>
              <a:rPr lang="en-US" b="1" dirty="0"/>
              <a:t>useful</a:t>
            </a:r>
            <a:r>
              <a:rPr lang="en-US" dirty="0"/>
              <a:t>: It matters little that something is easy if it's not what you want. It's also no good if the system can hypothetically do what you want, but you can't make it happen because the user interface is too difficult. To study a design's utility, you can use the same user research methods that improve usability.</a:t>
            </a:r>
          </a:p>
          <a:p>
            <a:pPr>
              <a:lnSpc>
                <a:spcPct val="110000"/>
              </a:lnSpc>
              <a:defRPr/>
            </a:pPr>
            <a:endParaRPr lang="en-US" dirty="0"/>
          </a:p>
        </p:txBody>
      </p:sp>
    </p:spTree>
    <p:extLst>
      <p:ext uri="{BB962C8B-B14F-4D97-AF65-F5344CB8AC3E}">
        <p14:creationId xmlns:p14="http://schemas.microsoft.com/office/powerpoint/2010/main" val="426956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7EB2144B-BBE4-7D47-A03A-B9DA42A810C8}"/>
              </a:ext>
            </a:extLst>
          </p:cNvPr>
          <p:cNvSpPr>
            <a:spLocks noGrp="1"/>
          </p:cNvSpPr>
          <p:nvPr>
            <p:ph type="title"/>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Usability and Utility (cont.)</a:t>
            </a:r>
          </a:p>
        </p:txBody>
      </p:sp>
      <p:sp>
        <p:nvSpPr>
          <p:cNvPr id="21506" name="Content Placeholder 2">
            <a:extLst>
              <a:ext uri="{FF2B5EF4-FFF2-40B4-BE49-F238E27FC236}">
                <a16:creationId xmlns:a16="http://schemas.microsoft.com/office/drawing/2014/main" id="{C8CFABED-29D4-E247-8441-5A35B0EB0988}"/>
              </a:ext>
            </a:extLst>
          </p:cNvPr>
          <p:cNvSpPr>
            <a:spLocks noGrp="1"/>
          </p:cNvSpPr>
          <p:nvPr>
            <p:ph idx="1"/>
          </p:nvPr>
        </p:nvSpPr>
        <p:spPr/>
        <p:txBody>
          <a:bodyPr/>
          <a:lstStyle/>
          <a:p>
            <a:r>
              <a:rPr lang="en-US" altLang="en-US">
                <a:latin typeface="Helvetica Neue" panose="02000503000000020004" pitchFamily="2" charset="0"/>
                <a:ea typeface="Helvetica Neue" panose="02000503000000020004" pitchFamily="2" charset="0"/>
                <a:cs typeface="Helvetica Neue" panose="02000503000000020004" pitchFamily="2" charset="0"/>
              </a:rPr>
              <a:t>Definition of </a:t>
            </a:r>
            <a:r>
              <a:rPr lang="en-US" altLang="en-US" b="1">
                <a:latin typeface="Helvetica Neue" panose="02000503000000020004" pitchFamily="2" charset="0"/>
                <a:ea typeface="Helvetica Neue" panose="02000503000000020004" pitchFamily="2" charset="0"/>
                <a:cs typeface="Helvetica Neue" panose="02000503000000020004" pitchFamily="2" charset="0"/>
              </a:rPr>
              <a:t>Utility</a:t>
            </a:r>
            <a:r>
              <a:rPr lang="en-US" altLang="en-US">
                <a:latin typeface="Helvetica Neue" panose="02000503000000020004" pitchFamily="2" charset="0"/>
                <a:ea typeface="Helvetica Neue" panose="02000503000000020004" pitchFamily="2" charset="0"/>
                <a:cs typeface="Helvetica Neue" panose="02000503000000020004" pitchFamily="2" charset="0"/>
              </a:rPr>
              <a:t> = whether it provides the features you need.</a:t>
            </a:r>
          </a:p>
          <a:p>
            <a:r>
              <a:rPr lang="en-US" altLang="en-US">
                <a:latin typeface="Helvetica Neue" panose="02000503000000020004" pitchFamily="2" charset="0"/>
                <a:ea typeface="Helvetica Neue" panose="02000503000000020004" pitchFamily="2" charset="0"/>
                <a:cs typeface="Helvetica Neue" panose="02000503000000020004" pitchFamily="2" charset="0"/>
              </a:rPr>
              <a:t>Definition of </a:t>
            </a:r>
            <a:r>
              <a:rPr lang="en-US" altLang="en-US" b="1">
                <a:latin typeface="Helvetica Neue" panose="02000503000000020004" pitchFamily="2" charset="0"/>
                <a:ea typeface="Helvetica Neue" panose="02000503000000020004" pitchFamily="2" charset="0"/>
                <a:cs typeface="Helvetica Neue" panose="02000503000000020004" pitchFamily="2" charset="0"/>
              </a:rPr>
              <a:t>Usability</a:t>
            </a:r>
            <a:r>
              <a:rPr lang="en-US" altLang="en-US">
                <a:latin typeface="Helvetica Neue" panose="02000503000000020004" pitchFamily="2" charset="0"/>
                <a:ea typeface="Helvetica Neue" panose="02000503000000020004" pitchFamily="2" charset="0"/>
                <a:cs typeface="Helvetica Neue" panose="02000503000000020004" pitchFamily="2" charset="0"/>
              </a:rPr>
              <a:t> = how easy &amp; pleasant these features are to use.</a:t>
            </a:r>
          </a:p>
          <a:p>
            <a:r>
              <a:rPr lang="en-US" altLang="en-US">
                <a:latin typeface="Helvetica Neue" panose="02000503000000020004" pitchFamily="2" charset="0"/>
                <a:ea typeface="Helvetica Neue" panose="02000503000000020004" pitchFamily="2" charset="0"/>
                <a:cs typeface="Helvetica Neue" panose="02000503000000020004" pitchFamily="2" charset="0"/>
              </a:rPr>
              <a:t>Definition of </a:t>
            </a:r>
            <a:r>
              <a:rPr lang="en-US" altLang="en-US" b="1">
                <a:latin typeface="Helvetica Neue" panose="02000503000000020004" pitchFamily="2" charset="0"/>
                <a:ea typeface="Helvetica Neue" panose="02000503000000020004" pitchFamily="2" charset="0"/>
                <a:cs typeface="Helvetica Neue" panose="02000503000000020004" pitchFamily="2" charset="0"/>
              </a:rPr>
              <a:t>Useful</a:t>
            </a:r>
            <a:r>
              <a:rPr lang="en-US" altLang="en-US">
                <a:latin typeface="Helvetica Neue" panose="02000503000000020004" pitchFamily="2" charset="0"/>
                <a:ea typeface="Helvetica Neue" panose="02000503000000020004" pitchFamily="2" charset="0"/>
                <a:cs typeface="Helvetica Neue" panose="02000503000000020004" pitchFamily="2" charset="0"/>
              </a:rPr>
              <a:t> = usability + utility.</a:t>
            </a:r>
          </a:p>
          <a:p>
            <a:endParaRPr lang="en-US" altLang="en-US">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8824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C9363A0C-102D-6A4A-9409-1C93290EE926}"/>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Usability motivations</a:t>
            </a:r>
          </a:p>
        </p:txBody>
      </p:sp>
      <p:sp>
        <p:nvSpPr>
          <p:cNvPr id="22530" name="Rectangle 3">
            <a:extLst>
              <a:ext uri="{FF2B5EF4-FFF2-40B4-BE49-F238E27FC236}">
                <a16:creationId xmlns:a16="http://schemas.microsoft.com/office/drawing/2014/main" id="{3C13D298-DF01-3D4C-9C76-3A893411BAB3}"/>
              </a:ext>
            </a:extLst>
          </p:cNvPr>
          <p:cNvSpPr>
            <a:spLocks noGrp="1" noChangeArrowheads="1"/>
          </p:cNvSpPr>
          <p:nvPr>
            <p:ph type="body" idx="1"/>
          </p:nvPr>
        </p:nvSpPr>
        <p:spPr>
          <a:xfrm>
            <a:off x="914400" y="1143000"/>
            <a:ext cx="7162800" cy="4949825"/>
          </a:xfrm>
        </p:spPr>
        <p:txBody>
          <a:bodyPr>
            <a:normAutofit lnSpcReduction="10000"/>
          </a:bodyPr>
          <a:lstStyle/>
          <a:p>
            <a:pPr>
              <a:lnSpc>
                <a:spcPct val="100000"/>
              </a:lnSpc>
            </a:pPr>
            <a:endParaRPr lang="en-US" altLang="en-US" sz="2800" dirty="0">
              <a:latin typeface="Helvetica Neue" panose="02000503000000020004" pitchFamily="2" charset="0"/>
              <a:ea typeface="ヒラギノ角ゴ Pro W3" panose="020B0300000000000000" pitchFamily="34" charset="-128"/>
              <a:cs typeface="ヒラギノ角ゴ Pro W3" panose="020B0300000000000000" pitchFamily="34" charset="-128"/>
            </a:endParaRPr>
          </a:p>
          <a:p>
            <a:pPr>
              <a:lnSpc>
                <a:spcPct val="100000"/>
              </a:lnSpc>
            </a:pPr>
            <a:r>
              <a:rPr lang="en-US" altLang="en-US" sz="2800" dirty="0">
                <a:latin typeface="Helvetica Neue" panose="02000503000000020004" pitchFamily="2" charset="0"/>
                <a:ea typeface="ヒラギノ角ゴ Pro W3" panose="020B0300000000000000" pitchFamily="34" charset="-128"/>
                <a:cs typeface="ヒラギノ角ゴ Pro W3" panose="020B0300000000000000" pitchFamily="34" charset="-128"/>
              </a:rPr>
              <a:t>Life-critical systems </a:t>
            </a:r>
          </a:p>
          <a:p>
            <a:pPr lvl="1">
              <a:lnSpc>
                <a:spcPct val="10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Air traffic control, nuclear reactors, power utilities, police &amp; fire dispatch systems, medical equipment </a:t>
            </a:r>
          </a:p>
          <a:p>
            <a:pPr lvl="1">
              <a:lnSpc>
                <a:spcPct val="10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High costs, </a:t>
            </a:r>
            <a:r>
              <a:rPr lang="en-US" altLang="en-US" sz="2400" b="1" dirty="0">
                <a:latin typeface="Helvetica Neue" panose="02000503000000020004" pitchFamily="2" charset="0"/>
                <a:ea typeface="ヒラギノ角ゴ Pro W3" panose="020B0300000000000000" pitchFamily="34" charset="-128"/>
                <a:cs typeface="ヒラギノ角ゴ Pro W3" panose="020B0300000000000000" pitchFamily="34" charset="-128"/>
              </a:rPr>
              <a:t>safety</a:t>
            </a: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 </a:t>
            </a:r>
            <a:r>
              <a:rPr lang="en-US" altLang="en-US" sz="2400" b="1" dirty="0">
                <a:latin typeface="Helvetica Neue" panose="02000503000000020004" pitchFamily="2" charset="0"/>
                <a:ea typeface="ヒラギノ角ゴ Pro W3" panose="020B0300000000000000" pitchFamily="34" charset="-128"/>
                <a:cs typeface="ヒラギノ角ゴ Pro W3" panose="020B0300000000000000" pitchFamily="34" charset="-128"/>
              </a:rPr>
              <a:t>reliability</a:t>
            </a: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 and </a:t>
            </a:r>
            <a:r>
              <a:rPr lang="en-US" altLang="en-US" sz="2400" b="1" dirty="0">
                <a:latin typeface="Helvetica Neue" panose="02000503000000020004" pitchFamily="2" charset="0"/>
                <a:ea typeface="ヒラギノ角ゴ Pro W3" panose="020B0300000000000000" pitchFamily="34" charset="-128"/>
                <a:cs typeface="ヒラギノ角ゴ Pro W3" panose="020B0300000000000000" pitchFamily="34" charset="-128"/>
              </a:rPr>
              <a:t>effectiveness</a:t>
            </a: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 are expected </a:t>
            </a:r>
          </a:p>
          <a:p>
            <a:pPr lvl="1">
              <a:lnSpc>
                <a:spcPct val="10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Lengthy training periods are acceptable despite the financial cost, to provide error-free performance and avoid the low frequency but high cost errors </a:t>
            </a:r>
          </a:p>
          <a:p>
            <a:pPr lvl="1">
              <a:lnSpc>
                <a:spcPct val="100000"/>
              </a:lnSpc>
            </a:pPr>
            <a:r>
              <a:rPr lang="en-US" altLang="en-US" sz="2400" dirty="0">
                <a:latin typeface="Helvetica Neue" panose="02000503000000020004" pitchFamily="2" charset="0"/>
                <a:ea typeface="ヒラギノ角ゴ Pro W3" panose="020B0300000000000000" pitchFamily="34" charset="-128"/>
                <a:cs typeface="ヒラギノ角ゴ Pro W3" panose="020B0300000000000000" pitchFamily="34" charset="-128"/>
              </a:rPr>
              <a:t>Subject satisfaction is less an issue due to well motivated users </a:t>
            </a:r>
          </a:p>
        </p:txBody>
      </p:sp>
    </p:spTree>
    <p:extLst>
      <p:ext uri="{BB962C8B-B14F-4D97-AF65-F5344CB8AC3E}">
        <p14:creationId xmlns:p14="http://schemas.microsoft.com/office/powerpoint/2010/main" val="80884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2026AE8-852D-0445-B473-E4D999E09D6B}"/>
              </a:ext>
            </a:extLst>
          </p:cNvPr>
          <p:cNvSpPr>
            <a:spLocks noGrp="1" noChangeArrowheads="1"/>
          </p:cNvSpPr>
          <p:nvPr>
            <p:ph type="title"/>
          </p:nvPr>
        </p:nvSpPr>
        <p:spPr/>
        <p:txBody>
          <a:bodyPr/>
          <a:lstStyle/>
          <a:p>
            <a:r>
              <a:rPr lang="en-US" altLang="en-US">
                <a:latin typeface="Helvetica Neue" panose="02000503000000020004" pitchFamily="2" charset="0"/>
                <a:ea typeface="ヒラギノ角ゴ Pro W3" panose="020B0300000000000000" pitchFamily="34" charset="-128"/>
                <a:cs typeface="ヒラギノ角ゴ Pro W3" panose="020B0300000000000000" pitchFamily="34" charset="-128"/>
              </a:rPr>
              <a:t>Usability motivations (cont.)</a:t>
            </a:r>
          </a:p>
        </p:txBody>
      </p:sp>
      <p:sp>
        <p:nvSpPr>
          <p:cNvPr id="22531" name="Rectangle 3">
            <a:extLst>
              <a:ext uri="{FF2B5EF4-FFF2-40B4-BE49-F238E27FC236}">
                <a16:creationId xmlns:a16="http://schemas.microsoft.com/office/drawing/2014/main" id="{199414C5-34EE-B34B-87CA-302E2A31E433}"/>
              </a:ext>
            </a:extLst>
          </p:cNvPr>
          <p:cNvSpPr>
            <a:spLocks noGrp="1" noChangeArrowheads="1"/>
          </p:cNvSpPr>
          <p:nvPr>
            <p:ph type="body" idx="1"/>
          </p:nvPr>
        </p:nvSpPr>
        <p:spPr>
          <a:xfrm>
            <a:off x="914400" y="1143000"/>
            <a:ext cx="7162800" cy="5022850"/>
          </a:xfrm>
        </p:spPr>
        <p:txBody>
          <a:bodyPr>
            <a:normAutofit fontScale="92500" lnSpcReduction="20000"/>
          </a:bodyPr>
          <a:lstStyle/>
          <a:p>
            <a:pPr marL="533400" indent="-533400">
              <a:lnSpc>
                <a:spcPct val="110000"/>
              </a:lnSpc>
              <a:defRPr/>
            </a:pPr>
            <a:endParaRPr lang="en-US" sz="2800" dirty="0">
              <a:ea typeface="ヒラギノ角ゴ Pro W3" charset="0"/>
            </a:endParaRPr>
          </a:p>
          <a:p>
            <a:pPr marL="533400" indent="-533400">
              <a:lnSpc>
                <a:spcPct val="110000"/>
              </a:lnSpc>
              <a:defRPr/>
            </a:pPr>
            <a:r>
              <a:rPr lang="en-US" sz="2800" dirty="0">
                <a:ea typeface="ヒラギノ角ゴ Pro W3" charset="0"/>
              </a:rPr>
              <a:t>Office, home, and entertainment applications</a:t>
            </a:r>
            <a:r>
              <a:rPr lang="en-US" sz="2400" b="1" dirty="0">
                <a:ea typeface="ヒラギノ角ゴ Pro W3" charset="0"/>
              </a:rPr>
              <a:t> </a:t>
            </a:r>
          </a:p>
          <a:p>
            <a:pPr marL="914400" lvl="1" indent="-457200">
              <a:lnSpc>
                <a:spcPct val="110000"/>
              </a:lnSpc>
              <a:defRPr/>
            </a:pPr>
            <a:r>
              <a:rPr lang="en-US" sz="2000" dirty="0">
                <a:ea typeface="ヒラギノ角ゴ Pro W3" charset="0"/>
              </a:rPr>
              <a:t>Word processing, e-mail, video conferencing, and video game systems, educational packages, search engines, mobile device, etc. </a:t>
            </a:r>
          </a:p>
          <a:p>
            <a:pPr marL="914400" lvl="1" indent="-457200">
              <a:lnSpc>
                <a:spcPct val="110000"/>
              </a:lnSpc>
              <a:defRPr/>
            </a:pPr>
            <a:r>
              <a:rPr lang="en-US" sz="2000" b="1" dirty="0">
                <a:ea typeface="ヒラギノ角ゴ Pro W3" charset="0"/>
              </a:rPr>
              <a:t>Ease of learning, low error rates, and subjective satisfaction </a:t>
            </a:r>
            <a:r>
              <a:rPr lang="en-US" sz="2000" dirty="0">
                <a:ea typeface="ヒラギノ角ゴ Pro W3" charset="0"/>
              </a:rPr>
              <a:t>are paramount, since use is often discretionary and the competition is fierce</a:t>
            </a:r>
          </a:p>
          <a:p>
            <a:pPr marL="914400" lvl="1" indent="-457200">
              <a:lnSpc>
                <a:spcPct val="110000"/>
              </a:lnSpc>
              <a:defRPr/>
            </a:pPr>
            <a:r>
              <a:rPr lang="en-US" sz="2000" dirty="0">
                <a:ea typeface="ヒラギノ角ゴ Pro W3" charset="0"/>
              </a:rPr>
              <a:t>Infrequent use of some applications means interfaces must be </a:t>
            </a:r>
            <a:r>
              <a:rPr lang="en-US" sz="2000" b="1" dirty="0">
                <a:ea typeface="ヒラギノ角ゴ Pro W3" charset="0"/>
              </a:rPr>
              <a:t>intuitive</a:t>
            </a:r>
            <a:r>
              <a:rPr lang="en-US" sz="2000" dirty="0">
                <a:ea typeface="ヒラギノ角ゴ Pro W3" charset="0"/>
              </a:rPr>
              <a:t>, and easy to use help sections are important</a:t>
            </a:r>
          </a:p>
          <a:p>
            <a:pPr marL="914400" lvl="1" indent="-457200">
              <a:lnSpc>
                <a:spcPct val="110000"/>
              </a:lnSpc>
              <a:defRPr/>
            </a:pPr>
            <a:r>
              <a:rPr lang="en-US" sz="2000" dirty="0">
                <a:ea typeface="ヒラギノ角ゴ Pro W3" charset="0"/>
              </a:rPr>
              <a:t>Choosing functionality is difficult because the population has a wide range of both novice and expert users </a:t>
            </a:r>
          </a:p>
          <a:p>
            <a:pPr marL="914400" lvl="1" indent="-457200">
              <a:lnSpc>
                <a:spcPct val="110000"/>
              </a:lnSpc>
              <a:defRPr/>
            </a:pPr>
            <a:r>
              <a:rPr lang="en-US" sz="2000" dirty="0">
                <a:ea typeface="ヒラギノ角ゴ Pro W3" charset="0"/>
              </a:rPr>
              <a:t>Competition cause the need for low cost</a:t>
            </a:r>
          </a:p>
        </p:txBody>
      </p:sp>
    </p:spTree>
    <p:extLst>
      <p:ext uri="{BB962C8B-B14F-4D97-AF65-F5344CB8AC3E}">
        <p14:creationId xmlns:p14="http://schemas.microsoft.com/office/powerpoint/2010/main" val="304482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AED0B23C-8252-FC40-8B59-20E111DE6C74}"/>
              </a:ext>
            </a:extLst>
          </p:cNvPr>
          <p:cNvSpPr>
            <a:spLocks noGrp="1"/>
          </p:cNvSpPr>
          <p:nvPr>
            <p:ph type="title"/>
          </p:nvPr>
        </p:nvSpPr>
        <p:spPr>
          <a:xfrm>
            <a:off x="2437263" y="2510051"/>
            <a:ext cx="8610600" cy="992188"/>
          </a:xfrm>
        </p:spPr>
        <p:txBody>
          <a:bodyPr/>
          <a:lstStyle/>
          <a:p>
            <a:r>
              <a:rPr lang="en-US" altLang="en-US" dirty="0">
                <a:latin typeface="Helvetica Neue" panose="02000503000000020004" pitchFamily="2" charset="0"/>
                <a:ea typeface="Helvetica Neue" panose="02000503000000020004" pitchFamily="2" charset="0"/>
                <a:cs typeface="Helvetica Neue" panose="02000503000000020004" pitchFamily="2" charset="0"/>
              </a:rPr>
              <a:t>User Experience</a:t>
            </a:r>
          </a:p>
        </p:txBody>
      </p:sp>
    </p:spTree>
    <p:extLst>
      <p:ext uri="{BB962C8B-B14F-4D97-AF65-F5344CB8AC3E}">
        <p14:creationId xmlns:p14="http://schemas.microsoft.com/office/powerpoint/2010/main" val="3822273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908</TotalTime>
  <Words>2069</Words>
  <Application>Microsoft Macintosh PowerPoint</Application>
  <PresentationFormat>On-screen Show (4:3)</PresentationFormat>
  <Paragraphs>259</Paragraphs>
  <Slides>41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Helvetica Neue</vt:lpstr>
      <vt:lpstr>Times</vt:lpstr>
      <vt:lpstr>Times New Roman</vt:lpstr>
      <vt:lpstr>Verdana</vt:lpstr>
      <vt:lpstr>Wingdings</vt:lpstr>
      <vt:lpstr>Office Theme</vt:lpstr>
      <vt:lpstr>Introduction to Usability, UX, and Design</vt:lpstr>
      <vt:lpstr>Usability</vt:lpstr>
      <vt:lpstr>Usability – Nielsen-Norman definition</vt:lpstr>
      <vt:lpstr>Usability - ISO Definition</vt:lpstr>
      <vt:lpstr>Usability and Utility</vt:lpstr>
      <vt:lpstr>Usability and Utility (cont.)</vt:lpstr>
      <vt:lpstr>Usability motivations</vt:lpstr>
      <vt:lpstr>Usability motivations (cont.)</vt:lpstr>
      <vt:lpstr>User Experience</vt:lpstr>
      <vt:lpstr>User Experience</vt:lpstr>
      <vt:lpstr>User Experience</vt:lpstr>
      <vt:lpstr>User Experience</vt:lpstr>
      <vt:lpstr>Usability vs. User Experience</vt:lpstr>
      <vt:lpstr>Usability Goals</vt:lpstr>
      <vt:lpstr>User Experience goals</vt:lpstr>
      <vt:lpstr>User-friendly?</vt:lpstr>
      <vt:lpstr>“User-friendly”</vt:lpstr>
      <vt:lpstr>HCI/Usability/UX in industry</vt:lpstr>
      <vt:lpstr>HCI/Usability/UX in industry</vt:lpstr>
      <vt:lpstr>HCI/Usability/UX in industry</vt:lpstr>
      <vt:lpstr>PowerPoint Presentation</vt:lpstr>
      <vt:lpstr>PowerPoint Presentation</vt:lpstr>
      <vt:lpstr>PowerPoint Presentation</vt:lpstr>
      <vt:lpstr>Universal Usability</vt:lpstr>
      <vt:lpstr>Universal Usability</vt:lpstr>
      <vt:lpstr>Universal Usability (cont.)</vt:lpstr>
      <vt:lpstr>Universal Usability (cont.)</vt:lpstr>
      <vt:lpstr>Universal Usability (cont.)</vt:lpstr>
      <vt:lpstr>Universal Usability (cont.)</vt:lpstr>
      <vt:lpstr>Universal Usability (cont.)</vt:lpstr>
      <vt:lpstr>Universal Usability (cont.)</vt:lpstr>
      <vt:lpstr>Design</vt:lpstr>
      <vt:lpstr>Design is a process</vt:lpstr>
      <vt:lpstr>What to design?</vt:lpstr>
      <vt:lpstr>Core characteristics of good design</vt:lpstr>
      <vt:lpstr>Understanding users’ needs</vt:lpstr>
      <vt:lpstr>Why go to this length?</vt:lpstr>
      <vt:lpstr>Relation to software engineering</vt:lpstr>
      <vt:lpstr>Design means working in multidisciplinary teams</vt:lpstr>
      <vt:lpstr>Question</vt:lpstr>
      <vt:lpstr>Sample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Steichen</dc:creator>
  <cp:lastModifiedBy>devika maini</cp:lastModifiedBy>
  <cp:revision>103</cp:revision>
  <cp:lastPrinted>2019-01-25T19:28:16Z</cp:lastPrinted>
  <dcterms:created xsi:type="dcterms:W3CDTF">2018-08-22T04:42:51Z</dcterms:created>
  <dcterms:modified xsi:type="dcterms:W3CDTF">2020-01-28T23:32:34Z</dcterms:modified>
</cp:coreProperties>
</file>