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902825"/>
  <p:notesSz cx="6858000" cy="9144000"/>
  <p:embeddedFontLst>
    <p:embeddedFont>
      <p:font typeface="Garamond"/>
      <p:regular r:id="rId16"/>
      <p:bold r:id="rId17"/>
      <p:italic r:id="rId18"/>
      <p:boldItalic r:id="rId19"/>
    </p:embeddedFont>
    <p:embeddedFont>
      <p:font typeface="EB 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M1aUSrcTRBUbGVbeBnN+eyrN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D517E6-5965-4A5B-8BD0-63531500164A}">
  <a:tblStyle styleId="{B3D517E6-5965-4A5B-8BD0-6353150016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EBGaramond-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776132" y="-269633"/>
            <a:ext cx="4351338" cy="854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5249077" y="2203312"/>
            <a:ext cx="5811838" cy="2135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916252" y="129746"/>
            <a:ext cx="5811838" cy="628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237950" y="1122363"/>
            <a:ext cx="74277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237950" y="3602038"/>
            <a:ext cx="74277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675714" y="1709738"/>
            <a:ext cx="854185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675714" y="4589463"/>
            <a:ext cx="854185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80873" y="1825625"/>
            <a:ext cx="42090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5013698" y="1825625"/>
            <a:ext cx="420903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82162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82162" y="1681163"/>
            <a:ext cx="41896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82162" y="2505075"/>
            <a:ext cx="41896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5013698" y="1681163"/>
            <a:ext cx="4210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5013698" y="2505075"/>
            <a:ext cx="42103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82162" y="457200"/>
            <a:ext cx="319416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4210320" y="987425"/>
            <a:ext cx="501369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82162" y="2057400"/>
            <a:ext cx="319416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682162" y="457200"/>
            <a:ext cx="319416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4210320" y="987425"/>
            <a:ext cx="5013698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82162" y="2057400"/>
            <a:ext cx="319416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0" y="1123408"/>
            <a:ext cx="990282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aramond"/>
              <a:buNone/>
            </a:pPr>
            <a:r>
              <a:rPr b="1" lang="en-US" sz="36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University </a:t>
            </a:r>
            <a:br>
              <a:rPr b="1" lang="en-US" sz="36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36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of </a:t>
            </a:r>
            <a:br>
              <a:rPr b="1" lang="en-US" sz="36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36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Visvesvaraya College of Engineering (UVCE), Bengaluru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773471" y="4803917"/>
            <a:ext cx="8541855" cy="123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Bangalore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0"/>
              <a:buNone/>
            </a:pPr>
            <a:r>
              <a:rPr b="1" lang="en-US" sz="3600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r>
              <a:rPr b="1" baseline="30000" lang="en-US" sz="3600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b="1" lang="en-US" sz="3600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 June 2023 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579863" y="650458"/>
            <a:ext cx="89379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Visvesvaraya College of Engineering is a mix of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INFRA &amp; OUTDATED LABS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managed by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SINCERE &amp; DEDICATED STAFF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they are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IN NUMBER &amp; NEED UPDATION</a:t>
            </a:r>
            <a:r>
              <a:rPr b="1" lang="en-US" sz="32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aramond"/>
              <a:buNone/>
            </a:pPr>
            <a:r>
              <a:rPr b="1" lang="en-US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Overview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History and Present Scenario of UVCE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Prof. S Sadagopan Committee Report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UVCE – Strengths &amp; Weekness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Progress So far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Tasks yet to be Done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What UVCE Seeks from Government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5"/>
              </a:buClr>
              <a:buSzPts val="2800"/>
              <a:buChar char="•"/>
            </a:pPr>
            <a:r>
              <a:rPr lang="en-US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Summary &amp; Conclusion </a:t>
            </a:r>
            <a:endParaRPr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ctrTitle"/>
          </p:nvPr>
        </p:nvSpPr>
        <p:spPr>
          <a:xfrm>
            <a:off x="1343561" y="1968903"/>
            <a:ext cx="7215701" cy="1759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3"/>
              </a:buClr>
              <a:buSzPts val="6000"/>
              <a:buFont typeface="Garamond"/>
              <a:buNone/>
            </a:pPr>
            <a:r>
              <a:rPr b="1" lang="en-US">
                <a:solidFill>
                  <a:srgbClr val="FF3623"/>
                </a:solidFill>
                <a:latin typeface="Garamond"/>
                <a:ea typeface="Garamond"/>
                <a:cs typeface="Garamond"/>
                <a:sym typeface="Garamond"/>
              </a:rPr>
              <a:t>History and Present Scenario of UVCE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498474" y="403334"/>
            <a:ext cx="8905875" cy="63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UVCE</a:t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1913 - School of Engineering.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1917 - Govt. Engineering College affiliated to Mysore University.</a:t>
            </a:r>
            <a:endParaRPr b="0" i="0" sz="2400" u="none" cap="none" strike="noStrike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1964 - Constituent College of Bangalore University &amp; Renamed as University Visvesvaraya College of Engineering (UVCE). </a:t>
            </a:r>
            <a:endParaRPr b="0" i="0" sz="2400" u="none" cap="none" strike="noStrike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1998 – UVCE is the only Engineering College Continued under Bangalore University (BU) through an Act Even After the formation of VTU.  </a:t>
            </a:r>
            <a:endParaRPr b="0" i="0" sz="2400" u="none" cap="none" strike="noStrike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2022 - First Autonomous State Public University on IIT model  Renamed as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University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of</a:t>
            </a:r>
            <a:r>
              <a:rPr b="1" i="0" lang="en-US" sz="2400" u="none" cap="none" strike="noStrike">
                <a:solidFill>
                  <a:srgbClr val="7030A0"/>
                </a:solidFill>
                <a:latin typeface="Garamond"/>
                <a:ea typeface="Garamond"/>
                <a:cs typeface="Garamond"/>
                <a:sym typeface="Garamond"/>
              </a:rPr>
              <a:t> Visvesvaraya College of Engineering (UVCE), Bengaluru.</a:t>
            </a:r>
            <a:endParaRPr b="1" i="0" sz="2000" u="none" cap="none" strike="noStrike">
              <a:solidFill>
                <a:srgbClr val="7030A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292601" y="423115"/>
            <a:ext cx="9317621" cy="58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UVCE (Contd..)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The First Engineering College of the State.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F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5th Oldest College in the Country.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F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In 1974 Civil and Architecture shifted to Jnanabharathi Campus.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F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First World Alumni meet of UVCE was organized in 2011.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F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Civil Engineering Department is considered as one of the best in the country as Civil Engineering Hub along with Roorke University (Now upgraded to IIT)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6"/>
          <p:cNvGraphicFramePr/>
          <p:nvPr/>
        </p:nvGraphicFramePr>
        <p:xfrm>
          <a:off x="591015" y="92571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{B3D517E6-5965-4A5B-8BD0-63531500164A}</a:tableStyleId>
              </a:tblPr>
              <a:tblGrid>
                <a:gridCol w="5628000"/>
                <a:gridCol w="2824625"/>
              </a:tblGrid>
              <a:tr h="3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C00000"/>
                          </a:solidFill>
                        </a:rPr>
                        <a:t>Under Graduate</a:t>
                      </a:r>
                      <a:endParaRPr sz="2000" u="sng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</a:rPr>
                        <a:t>Year (Seats)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Civil Engineering (CE)		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 1917 (120)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Mechanical Engineering (ME)	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 1917 (160)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Electrical &amp; Electronics Engineering (EEE)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1921 (80)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Electronics and Communication Engineering(ECE)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 1971 (120)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Architecture	(AR)	  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1967 (40)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Computer Science &amp; Engineering (CSE)	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1983 (70)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Information science &amp; Engineering (ISE)	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2002 (60)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Artificial Intelligence &amp; Machine Learning (A&amp;ML)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F5"/>
                          </a:solidFill>
                        </a:rPr>
                        <a:t>2021 (60)</a:t>
                      </a:r>
                      <a:endParaRPr b="1" sz="20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C00000"/>
                          </a:solidFill>
                        </a:rPr>
                        <a:t>Post Graduate </a:t>
                      </a:r>
                      <a:endParaRPr sz="2000" u="sng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00000"/>
                          </a:solidFill>
                        </a:rPr>
                        <a:t>Year (Specilization)</a:t>
                      </a:r>
                      <a:endParaRPr b="1" sz="20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Civil Engineering (CE)         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1961  (08)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Mechanical Engineering (ME)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1961  (04)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Electrical &amp; Electronics Engineering (EE)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1971  (03)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235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Electronics &amp; Communication Engineering (ECE)                                  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1978  (01)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Computer Science &amp; Engineering (CSE)                                 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1994 (06)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  <a:tr h="312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5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0000F5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Architecture                                                              </a:t>
                      </a:r>
                      <a:endParaRPr b="0" sz="2000" u="none" cap="none" strike="noStrike">
                        <a:solidFill>
                          <a:srgbClr val="0000F5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F5"/>
                          </a:solidFill>
                        </a:rPr>
                        <a:t>2020  (01)</a:t>
                      </a:r>
                      <a:endParaRPr b="1" sz="1800" u="none" cap="none" strike="noStrike">
                        <a:solidFill>
                          <a:srgbClr val="0000F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6"/>
          <p:cNvSpPr txBox="1"/>
          <p:nvPr/>
        </p:nvSpPr>
        <p:spPr>
          <a:xfrm>
            <a:off x="2341756" y="209262"/>
            <a:ext cx="49511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Courses offered in UVCE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/>
        </p:nvSpPr>
        <p:spPr>
          <a:xfrm>
            <a:off x="579437" y="131978"/>
            <a:ext cx="853503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Scenario @ UVCE</a:t>
            </a:r>
            <a:endParaRPr b="0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415673" y="5657671"/>
            <a:ext cx="90714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boys hostels are located at K R Circle (450) &amp; Jnanabharathi (250),                              Girls hostels at Jayanagar (120) &amp; Jnanabharathi (35).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579437" y="777138"/>
            <a:ext cx="8978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Courses Offered at Different Levels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UG (8) &amp; PG (24) and Ph.D in all the Departments except Architecture.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Intake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UG (B.Tech -742) includes SNQ-5% ; GoI- 10% North Eastern States J&amp;K  - As per Govt. of India Rules.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Additional intake of 10% Lateral entry (Diploma Students) in II year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PG (MTech – 270)   &amp;   Ph.D students at present - 350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Staff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None/>
            </a:pPr>
            <a:r>
              <a:rPr b="1"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     Particulars                                  Sanctioned                  Working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Teaching                                           139                                78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Non-Teaching Staff                          203                                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Staff 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Outsource employees  (Non-Teaching/Office)                      80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Guest Faculty                 (Teaching )                                       95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/>
        </p:nvSpPr>
        <p:spPr>
          <a:xfrm>
            <a:off x="649295" y="414949"/>
            <a:ext cx="8426400" cy="5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Strength of UVCE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Legacy and image (106 year old institution)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Strong alumni network : many alumni are in good position in India &amp; abroad.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Location of the campus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Low fee structure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Scholarship Facility for more than 60% (Highest in the State) of the Students.  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Good placement record</a:t>
            </a:r>
            <a:endParaRPr sz="2400">
              <a:solidFill>
                <a:srgbClr val="0000F5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Garamond"/>
              <a:buChar char="●"/>
            </a:pPr>
            <a:r>
              <a:rPr lang="en-US" sz="2400">
                <a:solidFill>
                  <a:srgbClr val="0000F5"/>
                </a:solidFill>
                <a:latin typeface="Garamond"/>
                <a:ea typeface="Garamond"/>
                <a:cs typeface="Garamond"/>
                <a:sym typeface="Garamond"/>
              </a:rPr>
              <a:t>Sincere and Dedicated Faculty. . </a:t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1140461" y="1126413"/>
            <a:ext cx="7622677" cy="69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07509" y="368037"/>
            <a:ext cx="8399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 of UVCE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Poor Infrastructure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Outdated Laboratory and Equipment.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Insufficient Govt. Funds for Development.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Severe shortage of Teaching Faculty and Non-teaching staff.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Around 25% of existing faculty will be retiring in next 3 years.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Few poor performing faculty not </a:t>
            </a: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confirming</a:t>
            </a: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 to discipline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Faculty not updated regularly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5"/>
              </a:buClr>
              <a:buSzPts val="2400"/>
              <a:buFont typeface="EB Garamond"/>
              <a:buChar char="●"/>
            </a:pPr>
            <a:r>
              <a:rPr lang="en-US" sz="2400">
                <a:solidFill>
                  <a:srgbClr val="0000F5"/>
                </a:solidFill>
                <a:latin typeface="EB Garamond"/>
                <a:ea typeface="EB Garamond"/>
                <a:cs typeface="EB Garamond"/>
                <a:sym typeface="EB Garamond"/>
              </a:rPr>
              <a:t>Not a preferred place for good/meritorious students</a:t>
            </a:r>
            <a:endParaRPr sz="2400">
              <a:solidFill>
                <a:srgbClr val="0000F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2023-06-04T13:25:39Z</dcterms:created>
  <dc:creator>Ramesh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7AFD71FF125E46ADBD00F03E87388514</vt:lpwstr>
  </property>
  <property fmtid="{D5CDD505-2E9C-101B-9397-08002B2CF9AE}" pid="3" name="KSOProductBuildVer">
    <vt:lpwstr>1033-4.9.0.7859</vt:lpwstr>
  </property>
</Properties>
</file>