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82" d="100"/>
          <a:sy n="82" d="100"/>
        </p:scale>
        <p:origin x="12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86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3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6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0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20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62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3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9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4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6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3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2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-Cahpter12-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클라이언트의 연결 요청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		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(“192.168.10.18”), 0);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client = 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		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(“192.168.100.17”), 5452);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Client.Connect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서버가 클라이언트의 연결 수락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client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server.AcceptTcpClient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을 이용해서 읽고 쓰기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stream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client.GetStream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 length;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string data = null;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byte[] bytes = new byte[256];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while((length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stream.Read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(bytes, 0,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bytes.Length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 != 0)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data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Encoding.Default.GetString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(bytes, 0, length);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String.Format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수신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: {0}”, data))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byte[] msg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Encoding.Default.GetBy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(data);`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stream.Write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(msg, 0,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msg.Length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String.Format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송신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: {0}”, data));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DA4EE-AA82-4F27-909C-E83739CF7A0F}"/>
              </a:ext>
            </a:extLst>
          </p:cNvPr>
          <p:cNvSpPr txBox="1"/>
          <p:nvPr/>
        </p:nvSpPr>
        <p:spPr>
          <a:xfrm>
            <a:off x="7267737" y="733245"/>
            <a:ext cx="3319169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포트를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으로 지정하면 </a:t>
            </a:r>
            <a:r>
              <a:rPr lang="en-US" altLang="ko-KR" sz="1400" dirty="0">
                <a:latin typeface="Arial Black" panose="020B0A04020102020204" pitchFamily="34" charset="0"/>
              </a:rPr>
              <a:t>OS</a:t>
            </a:r>
            <a:r>
              <a:rPr lang="ko-KR" altLang="en-US" sz="1400" dirty="0">
                <a:latin typeface="Arial Black" panose="020B0A04020102020204" pitchFamily="34" charset="0"/>
              </a:rPr>
              <a:t>에서 임의의 번호로 포트를 할당해준다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0E747E-EBBF-4483-A859-CA654D592ECB}"/>
              </a:ext>
            </a:extLst>
          </p:cNvPr>
          <p:cNvCxnSpPr>
            <a:cxnSpLocks/>
          </p:cNvCxnSpPr>
          <p:nvPr/>
        </p:nvCxnSpPr>
        <p:spPr>
          <a:xfrm flipV="1">
            <a:off x="5360565" y="994855"/>
            <a:ext cx="1907172" cy="558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EDD51E-2BBF-493F-83AC-157281D2999F}"/>
              </a:ext>
            </a:extLst>
          </p:cNvPr>
          <p:cNvSpPr txBox="1"/>
          <p:nvPr/>
        </p:nvSpPr>
        <p:spPr>
          <a:xfrm>
            <a:off x="6218377" y="2417573"/>
            <a:ext cx="364031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서버가 수신 대기하고 있는 </a:t>
            </a:r>
            <a:r>
              <a:rPr lang="en-US" altLang="ko-KR" sz="1400" dirty="0">
                <a:latin typeface="Arial Black" panose="020B0A04020102020204" pitchFamily="34" charset="0"/>
              </a:rPr>
              <a:t>IP </a:t>
            </a:r>
            <a:r>
              <a:rPr lang="ko-KR" altLang="en-US" sz="1400" dirty="0">
                <a:latin typeface="Arial Black" panose="020B0A04020102020204" pitchFamily="34" charset="0"/>
              </a:rPr>
              <a:t>주소와 포트 번호를 향해 연결 요청을 수행한다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27A22B-A35E-42F4-B119-DA4A223E5518}"/>
              </a:ext>
            </a:extLst>
          </p:cNvPr>
          <p:cNvCxnSpPr>
            <a:cxnSpLocks/>
          </p:cNvCxnSpPr>
          <p:nvPr/>
        </p:nvCxnSpPr>
        <p:spPr>
          <a:xfrm>
            <a:off x="4379053" y="2679183"/>
            <a:ext cx="1839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A025A-7225-4287-AE88-B2E8894BE55B}"/>
              </a:ext>
            </a:extLst>
          </p:cNvPr>
          <p:cNvSpPr txBox="1"/>
          <p:nvPr/>
        </p:nvSpPr>
        <p:spPr>
          <a:xfrm>
            <a:off x="6218378" y="3674038"/>
            <a:ext cx="2900456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TcpClient</a:t>
            </a:r>
            <a:r>
              <a:rPr lang="ko-KR" altLang="en-US" sz="1200" dirty="0">
                <a:latin typeface="Arial Black" panose="020B0A04020102020204" pitchFamily="34" charset="0"/>
              </a:rPr>
              <a:t>를 통해 </a:t>
            </a:r>
            <a:r>
              <a:rPr lang="en-US" altLang="ko-KR" sz="1200" dirty="0" err="1">
                <a:latin typeface="Arial Black" panose="020B0A04020102020204" pitchFamily="34" charset="0"/>
              </a:rPr>
              <a:t>NetworkStream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객체를 얻는다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667B92-B483-4B8C-B39F-4107890D88B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50172" y="3904871"/>
            <a:ext cx="1168206" cy="197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ADA87D-7333-427E-B3B1-AC3F0F53BAFA}"/>
              </a:ext>
            </a:extLst>
          </p:cNvPr>
          <p:cNvSpPr txBox="1"/>
          <p:nvPr/>
        </p:nvSpPr>
        <p:spPr>
          <a:xfrm>
            <a:off x="6663489" y="4591949"/>
            <a:ext cx="3319169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NetworkStream.Read</a:t>
            </a:r>
            <a:r>
              <a:rPr lang="en-US" altLang="ko-KR" sz="1200" dirty="0">
                <a:latin typeface="Arial Black" panose="020B0A04020102020204" pitchFamily="34" charset="0"/>
              </a:rPr>
              <a:t>() </a:t>
            </a:r>
            <a:r>
              <a:rPr lang="ko-KR" altLang="en-US" sz="1200" dirty="0">
                <a:latin typeface="Arial Black" panose="020B0A04020102020204" pitchFamily="34" charset="0"/>
              </a:rPr>
              <a:t>메소드는 상대방이 보내온 데이터를 읽어 들인다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한편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ko-KR" altLang="en-US" sz="1200" dirty="0">
                <a:latin typeface="Arial Black" panose="020B0A04020102020204" pitchFamily="34" charset="0"/>
              </a:rPr>
              <a:t>상대와의 연결이 끊어지면 이 메소드는 </a:t>
            </a:r>
            <a:r>
              <a:rPr lang="en-US" altLang="ko-KR" sz="1200" dirty="0">
                <a:latin typeface="Arial Black" panose="020B0A04020102020204" pitchFamily="34" charset="0"/>
              </a:rPr>
              <a:t>0</a:t>
            </a:r>
            <a:r>
              <a:rPr lang="ko-KR" altLang="en-US" sz="1200" dirty="0">
                <a:latin typeface="Arial Black" panose="020B0A04020102020204" pitchFamily="34" charset="0"/>
              </a:rPr>
              <a:t>을 반환한다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즉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ko-KR" altLang="en-US" sz="1200" dirty="0">
                <a:latin typeface="Arial Black" panose="020B0A04020102020204" pitchFamily="34" charset="0"/>
              </a:rPr>
              <a:t>이 루프는 연결이 끊어지기 전까지는 계속된다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19680-EAA2-4164-B215-18C0909672C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96000" y="5099781"/>
            <a:ext cx="567489" cy="10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976DB0-E630-41FE-8D9A-1DB969151980}"/>
              </a:ext>
            </a:extLst>
          </p:cNvPr>
          <p:cNvSpPr txBox="1"/>
          <p:nvPr/>
        </p:nvSpPr>
        <p:spPr>
          <a:xfrm>
            <a:off x="6663489" y="5953111"/>
            <a:ext cx="218689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NetworkStream.Write</a:t>
            </a:r>
            <a:r>
              <a:rPr lang="en-US" altLang="ko-KR" sz="1200" dirty="0">
                <a:latin typeface="Arial Black" panose="020B0A04020102020204" pitchFamily="34" charset="0"/>
              </a:rPr>
              <a:t>() </a:t>
            </a:r>
            <a:r>
              <a:rPr lang="ko-KR" altLang="en-US" sz="1200" dirty="0">
                <a:latin typeface="Arial Black" panose="020B0A04020102020204" pitchFamily="34" charset="0"/>
              </a:rPr>
              <a:t>메소드를 통해 상대방에게 메시지를 전송한다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20A647-1563-47AE-842B-639CB2596918}"/>
              </a:ext>
            </a:extLst>
          </p:cNvPr>
          <p:cNvCxnSpPr>
            <a:endCxn id="24" idx="1"/>
          </p:cNvCxnSpPr>
          <p:nvPr/>
        </p:nvCxnSpPr>
        <p:spPr>
          <a:xfrm>
            <a:off x="4605556" y="6276277"/>
            <a:ext cx="2057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0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2831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패킷이 전송되는 원리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연결 지향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흐름 지향 프로토콜이다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송신 측에서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Write()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할 때마다 메시지가 만들어지며 이 메시지를 수신 측에서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Read()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통해 하나씩 읽어오는 식의 방식이 아니다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전기가 흘러가는 모양과 비슷하다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통신 애플리케이션은 보내거나 받는 데이터를 저장할 공간을 마련해 두는데 이를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있는 데이터를 전기 흐르듯 흘려 보낸다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서로의 주고 받을 수 있는 공간에 데이터가 있는지 없는지를 지속적으로 체크하고 있는 상황이기 때문에 데이터를 다 만들어서 주는 것이 아니라 지속적으로 보내고 있어야 하며 온전한지를 체크해야 하며 이 데이터가 어떤 데이터인지 구분도 필요하다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C0FE3A-1BFC-4C3D-89BF-BFCA5496A9B7}"/>
              </a:ext>
            </a:extLst>
          </p:cNvPr>
          <p:cNvGrpSpPr/>
          <p:nvPr/>
        </p:nvGrpSpPr>
        <p:grpSpPr>
          <a:xfrm>
            <a:off x="1225301" y="3559371"/>
            <a:ext cx="9822108" cy="2712637"/>
            <a:chOff x="1225301" y="3559371"/>
            <a:chExt cx="9822108" cy="271263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F33619-D3E7-459C-A5BF-ECE2EB51241F}"/>
                </a:ext>
              </a:extLst>
            </p:cNvPr>
            <p:cNvGrpSpPr/>
            <p:nvPr/>
          </p:nvGrpSpPr>
          <p:grpSpPr>
            <a:xfrm>
              <a:off x="1225301" y="3559371"/>
              <a:ext cx="3531764" cy="2712637"/>
              <a:chOff x="1619076" y="3370878"/>
              <a:chExt cx="3531764" cy="271263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B4CDA38-B1AA-4CE7-93C9-91DA15A8400E}"/>
                  </a:ext>
                </a:extLst>
              </p:cNvPr>
              <p:cNvSpPr/>
              <p:nvPr/>
            </p:nvSpPr>
            <p:spPr>
              <a:xfrm>
                <a:off x="3011647" y="4462943"/>
                <a:ext cx="2038525" cy="973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6780AB5-6701-4BBD-AA56-DA9E55B2FF45}"/>
                  </a:ext>
                </a:extLst>
              </p:cNvPr>
              <p:cNvSpPr/>
              <p:nvPr/>
            </p:nvSpPr>
            <p:spPr>
              <a:xfrm>
                <a:off x="1619076" y="3707935"/>
                <a:ext cx="3531764" cy="18455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E843A1C-616E-437B-8169-FD3BB328C7FA}"/>
                  </a:ext>
                </a:extLst>
              </p:cNvPr>
              <p:cNvSpPr/>
              <p:nvPr/>
            </p:nvSpPr>
            <p:spPr>
              <a:xfrm>
                <a:off x="1711352" y="3821186"/>
                <a:ext cx="1208015" cy="46139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데이터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3D4CDAC-2CB2-4ECE-A552-8B3CA3574A67}"/>
                  </a:ext>
                </a:extLst>
              </p:cNvPr>
              <p:cNvSpPr/>
              <p:nvPr/>
            </p:nvSpPr>
            <p:spPr>
              <a:xfrm>
                <a:off x="3032619" y="4975636"/>
                <a:ext cx="2009164" cy="44461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화살표: 위로 굽음 7">
                <a:extLst>
                  <a:ext uri="{FF2B5EF4-FFF2-40B4-BE49-F238E27FC236}">
                    <a16:creationId xmlns:a16="http://schemas.microsoft.com/office/drawing/2014/main" id="{46BF6A71-E643-4995-83A3-441F0310E58E}"/>
                  </a:ext>
                </a:extLst>
              </p:cNvPr>
              <p:cNvSpPr/>
              <p:nvPr/>
            </p:nvSpPr>
            <p:spPr>
              <a:xfrm rot="10800000" flipH="1">
                <a:off x="2801923" y="3900881"/>
                <a:ext cx="1585519" cy="1217368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5D002-6019-4266-9530-70FB8FF77D91}"/>
                  </a:ext>
                </a:extLst>
              </p:cNvPr>
              <p:cNvSpPr txBox="1"/>
              <p:nvPr/>
            </p:nvSpPr>
            <p:spPr>
              <a:xfrm>
                <a:off x="2919367" y="337087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7D56DEE-35FD-4C66-974F-E09A419E7C1D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H="1">
                <a:off x="2491530" y="4949505"/>
                <a:ext cx="520117" cy="7969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948113-DB97-4AC1-941F-B59C57E893D8}"/>
                  </a:ext>
                </a:extLst>
              </p:cNvPr>
              <p:cNvSpPr txBox="1"/>
              <p:nvPr/>
            </p:nvSpPr>
            <p:spPr>
              <a:xfrm>
                <a:off x="1988828" y="5744961"/>
                <a:ext cx="1059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송신 버퍼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BBB8F3C-D0CF-487E-87C3-B86A9A3EFB83}"/>
                </a:ext>
              </a:extLst>
            </p:cNvPr>
            <p:cNvGrpSpPr/>
            <p:nvPr/>
          </p:nvGrpSpPr>
          <p:grpSpPr>
            <a:xfrm>
              <a:off x="7515645" y="3559371"/>
              <a:ext cx="3531764" cy="2620358"/>
              <a:chOff x="7515645" y="3559371"/>
              <a:chExt cx="3531764" cy="262035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7824BC9-9D3D-4AC9-8088-1A946AA4D8AE}"/>
                  </a:ext>
                </a:extLst>
              </p:cNvPr>
              <p:cNvSpPr/>
              <p:nvPr/>
            </p:nvSpPr>
            <p:spPr>
              <a:xfrm>
                <a:off x="7610587" y="4644011"/>
                <a:ext cx="2038525" cy="973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4E6FD0-7893-4BBE-A84A-810FF8354A36}"/>
                  </a:ext>
                </a:extLst>
              </p:cNvPr>
              <p:cNvSpPr/>
              <p:nvPr/>
            </p:nvSpPr>
            <p:spPr>
              <a:xfrm>
                <a:off x="7515645" y="3896428"/>
                <a:ext cx="3531764" cy="18455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627E31-8BC1-4A43-B9F4-4D83A19B424C}"/>
                  </a:ext>
                </a:extLst>
              </p:cNvPr>
              <p:cNvSpPr/>
              <p:nvPr/>
            </p:nvSpPr>
            <p:spPr>
              <a:xfrm>
                <a:off x="9758684" y="4009679"/>
                <a:ext cx="1208015" cy="4613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데이터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6ED08F-E6C7-4228-870D-6E88F9259DFE}"/>
                  </a:ext>
                </a:extLst>
              </p:cNvPr>
              <p:cNvSpPr/>
              <p:nvPr/>
            </p:nvSpPr>
            <p:spPr>
              <a:xfrm>
                <a:off x="7631559" y="4907560"/>
                <a:ext cx="2009164" cy="693760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화살표: 위로 굽음 20">
                <a:extLst>
                  <a:ext uri="{FF2B5EF4-FFF2-40B4-BE49-F238E27FC236}">
                    <a16:creationId xmlns:a16="http://schemas.microsoft.com/office/drawing/2014/main" id="{9B54F8D3-C20F-4600-8906-BD06948ACF83}"/>
                  </a:ext>
                </a:extLst>
              </p:cNvPr>
              <p:cNvSpPr/>
              <p:nvPr/>
            </p:nvSpPr>
            <p:spPr>
              <a:xfrm rot="5400000" flipH="1">
                <a:off x="8512879" y="3864115"/>
                <a:ext cx="1136932" cy="1325418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D36ED0-F5F1-4D50-B28B-C113BEA21665}"/>
                  </a:ext>
                </a:extLst>
              </p:cNvPr>
              <p:cNvSpPr txBox="1"/>
              <p:nvPr/>
            </p:nvSpPr>
            <p:spPr>
              <a:xfrm>
                <a:off x="8815936" y="355937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DC39CF-BCEC-4402-8933-3F19BB26AAE9}"/>
                  </a:ext>
                </a:extLst>
              </p:cNvPr>
              <p:cNvSpPr txBox="1"/>
              <p:nvPr/>
            </p:nvSpPr>
            <p:spPr>
              <a:xfrm>
                <a:off x="9715089" y="5841175"/>
                <a:ext cx="1059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수신 버퍼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1AC536E5-7006-4755-8786-88B66820C4A3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>
                <a:off x="9649112" y="5130573"/>
                <a:ext cx="568679" cy="7165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E4E9B0CE-A4CD-4288-B8EF-436BBCC123FC}"/>
                </a:ext>
              </a:extLst>
            </p:cNvPr>
            <p:cNvSpPr/>
            <p:nvPr/>
          </p:nvSpPr>
          <p:spPr>
            <a:xfrm>
              <a:off x="4521764" y="4923074"/>
              <a:ext cx="3289432" cy="414996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93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패킷 흐름의 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연결을 맺고 있고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송신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메모리에 들고 있는 데이터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수신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보내려고 한다고 할 때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이름의 바이트 배열에 담겨 있다고 가정하면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송신측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writer.Write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wBffer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0, 3)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호출하면 데이터는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메모리에서 송신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이동한다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C1C8970-6D98-490D-AB9B-F333E7329797}"/>
              </a:ext>
            </a:extLst>
          </p:cNvPr>
          <p:cNvGrpSpPr/>
          <p:nvPr/>
        </p:nvGrpSpPr>
        <p:grpSpPr>
          <a:xfrm>
            <a:off x="1225301" y="1810463"/>
            <a:ext cx="9902263" cy="1861460"/>
            <a:chOff x="1225301" y="1810463"/>
            <a:chExt cx="9829605" cy="186146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4204EA8-0B01-4F93-894D-116BAC3B8D94}"/>
                </a:ext>
              </a:extLst>
            </p:cNvPr>
            <p:cNvGrpSpPr/>
            <p:nvPr/>
          </p:nvGrpSpPr>
          <p:grpSpPr>
            <a:xfrm>
              <a:off x="1225301" y="1810463"/>
              <a:ext cx="3565322" cy="1861460"/>
              <a:chOff x="2919368" y="2162801"/>
              <a:chExt cx="3565322" cy="186146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4F24527-3DE7-4960-B052-67072190D791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2D9E922-BC30-4A29-AD84-E75FD214C0E1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4626A234-6C76-445D-BC42-A21A6565ED92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59CA274-B63D-4C35-A28E-4407AF26EEA2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6F4EA90-32C3-4535-B4D3-2831696FEB95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52164A4A-88D6-4A42-9DE2-E9639884D467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4E97E7A5-3DEB-40FD-B58D-64C39AA15E3B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3A1D23E1-B58F-4622-BCEE-F708B0AF8689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4B01FC-11EB-4462-B60D-23017E5E72C6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C08BAFC-DE76-4320-9FE8-17F99C4C8B7B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A398B5C-009D-48C0-9A6B-B22371221590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29077ED9-B722-4EFC-92C5-1B4733871E7D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E91C6D5-BF09-4134-B85F-A3EC1F17A654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A4B0EFC-90DF-4652-9880-5B4714D3BF43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88309B98-D6C8-450B-A26B-19E943C268A4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F85C70B6-F4B1-4B75-938C-15048CFD5FD2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2491FC9-872C-4F62-A02F-AC80AD837B2A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송신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1220B44F-CC4A-472E-8A94-83662FFC3726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EBD7A1-0B0B-43C6-A569-244A6985D818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F4DB2FF-881E-4C3B-A7D0-057293651D7E}"/>
                </a:ext>
              </a:extLst>
            </p:cNvPr>
            <p:cNvGrpSpPr/>
            <p:nvPr/>
          </p:nvGrpSpPr>
          <p:grpSpPr>
            <a:xfrm>
              <a:off x="7489584" y="1810463"/>
              <a:ext cx="3565322" cy="1861460"/>
              <a:chOff x="2919368" y="2162801"/>
              <a:chExt cx="3565322" cy="186146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AC025EB-769D-4D47-B0C5-4CC8724A4BA1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0E0B9E35-0E89-4375-A218-B39786BF326C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5B56E9E6-CAC5-4D2D-8DA3-8884146D0444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E1F593DA-638F-46CF-85D5-2E7726D8C991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2B06BA60-2C82-48FB-9A78-CF4872AD72D2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90FFC70E-56C1-4A4B-AD1F-67E2911D5DF8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F235A211-9274-4547-A02F-37834B6CB887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06E8A4CB-3C07-4126-9714-4C4D9E1F280D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651934-6D84-420C-83EC-0BE698060402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수신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BDBBCB0-2F36-49FB-8B50-A5E44F9EBB90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CEF1A93F-A663-487F-8A03-8FE2521F8FD2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37761800-BB1F-49DD-8DD4-3E36C9791526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4D8AD5CF-9A9B-4557-8C75-6FE156D9AF9F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38CEF47D-CDE0-46C6-8370-F7F0F4C73FB3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11002BE0-CA8A-4495-889D-02FF0CE8A420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5E839192-8239-45B1-B438-31078A787422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E510267-B5F4-4E1C-999F-4B6B131A7498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 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CE3BC48A-A492-4A2E-9B0E-87EC56AE4112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286FFD-1748-49BE-9CBF-5AEF1F377572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26B14717-5BE5-47A8-8D8B-9DEF8646755E}"/>
                </a:ext>
              </a:extLst>
            </p:cNvPr>
            <p:cNvSpPr/>
            <p:nvPr/>
          </p:nvSpPr>
          <p:spPr>
            <a:xfrm>
              <a:off x="4702417" y="2543708"/>
              <a:ext cx="2861148" cy="2600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B039BED-6483-45EC-9857-EED205B3B8D6}"/>
              </a:ext>
            </a:extLst>
          </p:cNvPr>
          <p:cNvGrpSpPr/>
          <p:nvPr/>
        </p:nvGrpSpPr>
        <p:grpSpPr>
          <a:xfrm>
            <a:off x="1225301" y="4611176"/>
            <a:ext cx="9902263" cy="1861460"/>
            <a:chOff x="1225301" y="1810463"/>
            <a:chExt cx="9829605" cy="186146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1CB075C-5918-4A3A-8F3A-FFCB57AC8CFB}"/>
                </a:ext>
              </a:extLst>
            </p:cNvPr>
            <p:cNvGrpSpPr/>
            <p:nvPr/>
          </p:nvGrpSpPr>
          <p:grpSpPr>
            <a:xfrm>
              <a:off x="1225301" y="1810463"/>
              <a:ext cx="3565322" cy="1861460"/>
              <a:chOff x="2919368" y="2162801"/>
              <a:chExt cx="3565322" cy="186146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C7CC4AB-901B-4B54-B7C2-B2C79C1DD0B2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2803970-B3D7-4939-B151-767B609A203E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58B653D-B1D5-47E1-9352-731A11C2293E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B4360CEB-ACB5-4E51-BE74-4B6400C5F0B2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DEA591F6-89E4-4806-A9F5-8949B285499C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723189F4-65CE-444F-859D-4610393064CC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CC762870-3617-4254-92F3-432D03262924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3C85A65F-7703-484C-9E16-E2B4784153E9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BDF8C6-D503-46B7-A4EA-EC7144DC8B62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627F816C-49BB-41A0-9B14-90ABCC569A07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09F215D9-CEE3-49A6-A646-55F651EB9E36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B5CE2F07-65EC-4E66-A7BE-4E5936604754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8A6EEC27-D99E-4943-8A13-A08E03CEF254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091E7AFF-AF8E-43A5-A400-BA9D2F2A284E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DD81C5CE-FF82-4C79-905B-1EFCE7C8B30A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4B152A12-1F13-4E42-88D5-FC787658A642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63DFAA4-ADB7-4882-B624-DF510D00E033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송신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화살표: 오른쪽 79">
                <a:extLst>
                  <a:ext uri="{FF2B5EF4-FFF2-40B4-BE49-F238E27FC236}">
                    <a16:creationId xmlns:a16="http://schemas.microsoft.com/office/drawing/2014/main" id="{B99B4497-39ED-44CA-ABCD-D978B8643D58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77E184-EAEF-4BFE-8024-BD7400A727C1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177AC90-ED6C-4A8D-A728-B8ED63E5BFE2}"/>
                </a:ext>
              </a:extLst>
            </p:cNvPr>
            <p:cNvGrpSpPr/>
            <p:nvPr/>
          </p:nvGrpSpPr>
          <p:grpSpPr>
            <a:xfrm>
              <a:off x="7489584" y="1810463"/>
              <a:ext cx="3565322" cy="1861460"/>
              <a:chOff x="2919368" y="2162801"/>
              <a:chExt cx="3565322" cy="186146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DF4C4A8-62FA-48C4-8E58-B03EAEDD3CE0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0B8519A-80D5-49AF-AA6A-49F15A5CBED1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17E767F1-1324-4B8D-9AAF-EB38C9B83A12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7D30278B-7DA4-4FD4-975B-DC24FE706F91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526039E0-DA58-40AA-9EB3-72F0F7E4ED2A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3F1EDD00-5586-4C24-8602-824E00602D0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777919F8-C57D-4C27-9024-25248E4F097B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5FB6135B-6150-42D1-8E34-C06DFCA2F931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0018CD-EF61-4A78-B776-6EC5031408EE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수신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D6ED554C-ACE6-433D-BBCA-2A28C8B432EB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F3DDFB49-40CA-4E9F-80C6-B17C534208EB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CAA15D32-122F-4F62-8EF8-2E5AA8FD2C8A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D56C6BB8-DBA7-4CE7-85CD-70EE2DFF0042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808EDAC9-3F34-4BAB-A69B-1B6B6D25051F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0FE39700-2445-479D-9F9D-E214DE4A4BE9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094669BF-8B26-4778-A6F6-6D88AB9AD18D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94D467B-5777-41A5-9562-739B73D75768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 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1" name="화살표: 오른쪽 60">
                <a:extLst>
                  <a:ext uri="{FF2B5EF4-FFF2-40B4-BE49-F238E27FC236}">
                    <a16:creationId xmlns:a16="http://schemas.microsoft.com/office/drawing/2014/main" id="{4053B76F-21D0-46AE-B751-C283E8B5D607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946D15-1DFC-488A-A2AA-48D61D517028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02A649D2-6A34-495F-A6E3-674593AEA06D}"/>
                </a:ext>
              </a:extLst>
            </p:cNvPr>
            <p:cNvSpPr/>
            <p:nvPr/>
          </p:nvSpPr>
          <p:spPr>
            <a:xfrm>
              <a:off x="4702417" y="2543708"/>
              <a:ext cx="2861148" cy="2600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12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송신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있는 내용을 연결을 맺고 있는 수신 측으로 보내기 시작하고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때 네트워크 대역폭이 넓고 품질도 좋다면 많은 데이터가 빠른 속도로 수신 측으로 이동할 것이고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그렇지 않다면 조금씩 보내어 질것이다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수신 측의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데이터를 담기 위한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선언해 두었다면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reader.Read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rBuffer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0, 16)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호출하는데 보통 보내는 데이터와 쌍을 이뤄서 보내는 만큼 받게 준비해 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바이트를 읽어오려고 시도하지만 실제 수신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하나밖에 없으므로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담기고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Read()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메소드는 실제로 읽은 바이트 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반환하고 그 동안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수신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도착한다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B039BED-6483-45EC-9857-EED205B3B8D6}"/>
              </a:ext>
            </a:extLst>
          </p:cNvPr>
          <p:cNvGrpSpPr/>
          <p:nvPr/>
        </p:nvGrpSpPr>
        <p:grpSpPr>
          <a:xfrm>
            <a:off x="1225300" y="1567540"/>
            <a:ext cx="9902263" cy="1861460"/>
            <a:chOff x="1225301" y="1810463"/>
            <a:chExt cx="9829605" cy="186146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1CB075C-5918-4A3A-8F3A-FFCB57AC8CFB}"/>
                </a:ext>
              </a:extLst>
            </p:cNvPr>
            <p:cNvGrpSpPr/>
            <p:nvPr/>
          </p:nvGrpSpPr>
          <p:grpSpPr>
            <a:xfrm>
              <a:off x="1225301" y="1810463"/>
              <a:ext cx="3565322" cy="1861460"/>
              <a:chOff x="2919368" y="2162801"/>
              <a:chExt cx="3565322" cy="186146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C7CC4AB-901B-4B54-B7C2-B2C79C1DD0B2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2803970-B3D7-4939-B151-767B609A203E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58B653D-B1D5-47E1-9352-731A11C2293E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B4360CEB-ACB5-4E51-BE74-4B6400C5F0B2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DEA591F6-89E4-4806-A9F5-8949B285499C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723189F4-65CE-444F-859D-4610393064CC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CC762870-3617-4254-92F3-432D03262924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3C85A65F-7703-484C-9E16-E2B4784153E9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BDF8C6-D503-46B7-A4EA-EC7144DC8B62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627F816C-49BB-41A0-9B14-90ABCC569A07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09F215D9-CEE3-49A6-A646-55F651EB9E36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B5CE2F07-65EC-4E66-A7BE-4E5936604754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8A6EEC27-D99E-4943-8A13-A08E03CEF254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091E7AFF-AF8E-43A5-A400-BA9D2F2A284E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DD81C5CE-FF82-4C79-905B-1EFCE7C8B30A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4B152A12-1F13-4E42-88D5-FC787658A642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63DFAA4-ADB7-4882-B624-DF510D00E033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송신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화살표: 오른쪽 79">
                <a:extLst>
                  <a:ext uri="{FF2B5EF4-FFF2-40B4-BE49-F238E27FC236}">
                    <a16:creationId xmlns:a16="http://schemas.microsoft.com/office/drawing/2014/main" id="{B99B4497-39ED-44CA-ABCD-D978B8643D58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77E184-EAEF-4BFE-8024-BD7400A727C1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177AC90-ED6C-4A8D-A728-B8ED63E5BFE2}"/>
                </a:ext>
              </a:extLst>
            </p:cNvPr>
            <p:cNvGrpSpPr/>
            <p:nvPr/>
          </p:nvGrpSpPr>
          <p:grpSpPr>
            <a:xfrm>
              <a:off x="7489584" y="1810463"/>
              <a:ext cx="3565322" cy="1861460"/>
              <a:chOff x="2919368" y="2162801"/>
              <a:chExt cx="3565322" cy="186146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DF4C4A8-62FA-48C4-8E58-B03EAEDD3CE0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0B8519A-80D5-49AF-AA6A-49F15A5CBED1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17E767F1-1324-4B8D-9AAF-EB38C9B83A12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7D30278B-7DA4-4FD4-975B-DC24FE706F91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526039E0-DA58-40AA-9EB3-72F0F7E4ED2A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3F1EDD00-5586-4C24-8602-824E00602D0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777919F8-C57D-4C27-9024-25248E4F097B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5FB6135B-6150-42D1-8E34-C06DFCA2F931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0018CD-EF61-4A78-B776-6EC5031408EE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수신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D6ED554C-ACE6-433D-BBCA-2A28C8B432EB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F3DDFB49-40CA-4E9F-80C6-B17C534208EB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CAA15D32-122F-4F62-8EF8-2E5AA8FD2C8A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D56C6BB8-DBA7-4CE7-85CD-70EE2DFF0042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808EDAC9-3F34-4BAB-A69B-1B6B6D25051F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0FE39700-2445-479D-9F9D-E214DE4A4BE9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094669BF-8B26-4778-A6F6-6D88AB9AD18D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94D467B-5777-41A5-9562-739B73D75768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 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1" name="화살표: 오른쪽 60">
                <a:extLst>
                  <a:ext uri="{FF2B5EF4-FFF2-40B4-BE49-F238E27FC236}">
                    <a16:creationId xmlns:a16="http://schemas.microsoft.com/office/drawing/2014/main" id="{4053B76F-21D0-46AE-B751-C283E8B5D607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946D15-1DFC-488A-A2AA-48D61D517028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02A649D2-6A34-495F-A6E3-674593AEA06D}"/>
                </a:ext>
              </a:extLst>
            </p:cNvPr>
            <p:cNvSpPr/>
            <p:nvPr/>
          </p:nvSpPr>
          <p:spPr>
            <a:xfrm>
              <a:off x="4702417" y="2543708"/>
              <a:ext cx="2861148" cy="2600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E0D97CB-5EA3-4EEB-B46F-281C3A671D00}"/>
              </a:ext>
            </a:extLst>
          </p:cNvPr>
          <p:cNvGrpSpPr/>
          <p:nvPr/>
        </p:nvGrpSpPr>
        <p:grpSpPr>
          <a:xfrm>
            <a:off x="1225300" y="3481789"/>
            <a:ext cx="9902263" cy="1861460"/>
            <a:chOff x="1225301" y="1810463"/>
            <a:chExt cx="9829605" cy="186146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3BE99D2-F7AD-4757-BF2D-0CFDE530C36B}"/>
                </a:ext>
              </a:extLst>
            </p:cNvPr>
            <p:cNvGrpSpPr/>
            <p:nvPr/>
          </p:nvGrpSpPr>
          <p:grpSpPr>
            <a:xfrm>
              <a:off x="1225301" y="1810463"/>
              <a:ext cx="3565322" cy="1861460"/>
              <a:chOff x="2919368" y="2162801"/>
              <a:chExt cx="3565322" cy="1861460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037DA6C-A8B8-4E49-B04A-5DEE5E5DDAE9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6295D7E1-080A-4E91-BB64-3282DBCC63C9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A8211FDE-42FA-4ACE-B8A1-7EEC70725A13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80BA3872-5CD7-48E3-836E-CDBA61BEAFA0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C2A40E15-5298-4EED-A6C0-E8CD6B86CD1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8DABBA75-BE1F-4FAF-91B4-292B90BBC4C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2B6404E9-8BBA-46E6-AF12-92D4822A567F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A75878CF-5FAA-410F-8E81-F73DA097F446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CD507A4-65CC-4E23-851C-D4CE53E8582D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1A8D7810-0A08-4EEE-8764-9AC96F8320E0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6C80D133-6BE8-40BC-B949-6D1B665B7347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9581B08D-26FB-459E-97E0-7B49BC7FD19F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F89A73AC-E9F5-466A-B165-0CC4D4B4211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229FC146-8CD2-43D7-954E-8B06C83D0A45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DE0AD4-C925-45E7-AD87-3979E7C5E6F1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4B3504C6-FF12-4BE3-8C84-45879061601C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9289ADD-A953-406B-B349-4187F75C0148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송신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2" name="화살표: 오른쪽 121">
                <a:extLst>
                  <a:ext uri="{FF2B5EF4-FFF2-40B4-BE49-F238E27FC236}">
                    <a16:creationId xmlns:a16="http://schemas.microsoft.com/office/drawing/2014/main" id="{C21477F3-B114-4FE0-BB50-6D6ED6B51F98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52F7669-F57C-46EB-8B47-12AA6796B931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7A6B72F-E678-4695-980E-E771BCBB38A9}"/>
                </a:ext>
              </a:extLst>
            </p:cNvPr>
            <p:cNvGrpSpPr/>
            <p:nvPr/>
          </p:nvGrpSpPr>
          <p:grpSpPr>
            <a:xfrm>
              <a:off x="7489584" y="1810463"/>
              <a:ext cx="3565322" cy="1861460"/>
              <a:chOff x="2919368" y="2162801"/>
              <a:chExt cx="3565322" cy="186146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3EDEA02-6346-43A3-B866-781163684F65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C42AEF8-19F7-466E-B732-37023F0B38E2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A7041E45-DEC1-48F4-A377-833FEAEEBA4F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86B4F443-A99B-4CA1-AC2D-8AF03A9697B8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2FE65D10-1915-477F-B8B6-FD2AC875113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76126D20-4E48-4BE6-8081-67D94CC95A7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4BE9F74F-AAF8-44D7-BA01-7793305056FF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12DA4EA9-8D04-4EB3-96E3-D1536B1E9500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8AB0CF1-2671-4DB2-ADF5-EC589F4005AF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수신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B6C72251-D293-4632-9686-26F2043CC1B6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86A30F9F-7283-44BF-B469-66E57D50E36F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6A7B6C40-3B7D-48D6-9658-C0DF7B702374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8014FC97-F729-4606-A582-706A16C48029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1A8DBBCF-8881-49A1-B762-EFF61F450A98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10BB7C2F-633F-4189-9975-0D4235AD0ED9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A2FE861A-9F62-4F93-9214-B5F8401EED1A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53256E4-16BC-48C2-A140-A1474428A949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 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03" name="화살표: 오른쪽 102">
                <a:extLst>
                  <a:ext uri="{FF2B5EF4-FFF2-40B4-BE49-F238E27FC236}">
                    <a16:creationId xmlns:a16="http://schemas.microsoft.com/office/drawing/2014/main" id="{B86D364E-D5B3-4F9B-922D-0F2E5D411F21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7F80D5-D164-4D56-8E3E-020929825ACB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E1E9778A-C5C4-4D9F-AEE1-50E3C9ED93B1}"/>
                </a:ext>
              </a:extLst>
            </p:cNvPr>
            <p:cNvSpPr/>
            <p:nvPr/>
          </p:nvSpPr>
          <p:spPr>
            <a:xfrm>
              <a:off x="4702417" y="2543708"/>
              <a:ext cx="2861148" cy="2600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36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Buffer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읽고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Read()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함수는 바이트 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반환하고 메모리에 전달하면서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모두 메모리에 들어왔다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프로토콜 설계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 프로그래밍은 요구하는 것이 많다 하지만 이런 것들은 무조건 필요한 부분이기 때문에 한번 설계해서 그 방식과 절차만 익힌다면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Framework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처럼 사용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최소의 비용을 지불하고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수 있기 때문에 설계에 대한 방법을 찾는 것이 중요하다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데이터가 한번만 왔다 갔다 하거나 한종류의 데이터만 주고 받으려고 만들어 지는 경우는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연속적인 통신을 하고 있기 때문에 패킷의 경계를 구분해 내는 것이 중요하고 대표적인 방법으로는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고정 길이 형식과 가변 길이 형식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가지가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고정길이는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어떤 패킷이든 항상 같은 크기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경계를 체크한다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가변길이는 또 두가지 방식이 있는데 메시지를 두 부분으로 나눠서 길이가 고정된 앞부분에 뒷부분의 길이를 기입하는 방식과 메시지를 구분하는 특정 값을 이용하는 방식이 있다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고정방식은 바이너리 통신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주로 사용하고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가변길이는 텍스트 통신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주로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E0D97CB-5EA3-4EEB-B46F-281C3A671D00}"/>
              </a:ext>
            </a:extLst>
          </p:cNvPr>
          <p:cNvGrpSpPr/>
          <p:nvPr/>
        </p:nvGrpSpPr>
        <p:grpSpPr>
          <a:xfrm>
            <a:off x="1225301" y="1318020"/>
            <a:ext cx="9902263" cy="1861460"/>
            <a:chOff x="1225301" y="1810463"/>
            <a:chExt cx="9829605" cy="186146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3BE99D2-F7AD-4757-BF2D-0CFDE530C36B}"/>
                </a:ext>
              </a:extLst>
            </p:cNvPr>
            <p:cNvGrpSpPr/>
            <p:nvPr/>
          </p:nvGrpSpPr>
          <p:grpSpPr>
            <a:xfrm>
              <a:off x="1225301" y="1810463"/>
              <a:ext cx="3565322" cy="1861460"/>
              <a:chOff x="2919368" y="2162801"/>
              <a:chExt cx="3565322" cy="1861460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037DA6C-A8B8-4E49-B04A-5DEE5E5DDAE9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6295D7E1-080A-4E91-BB64-3282DBCC63C9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A8211FDE-42FA-4ACE-B8A1-7EEC70725A13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80BA3872-5CD7-48E3-836E-CDBA61BEAFA0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C2A40E15-5298-4EED-A6C0-E8CD6B86CD1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8DABBA75-BE1F-4FAF-91B4-292B90BBC4C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2B6404E9-8BBA-46E6-AF12-92D4822A567F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A75878CF-5FAA-410F-8E81-F73DA097F446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CD507A4-65CC-4E23-851C-D4CE53E8582D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1A8D7810-0A08-4EEE-8764-9AC96F8320E0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6C80D133-6BE8-40BC-B949-6D1B665B7347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9581B08D-26FB-459E-97E0-7B49BC7FD19F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F89A73AC-E9F5-466A-B165-0CC4D4B4211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229FC146-8CD2-43D7-954E-8B06C83D0A45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DE0AD4-C925-45E7-AD87-3979E7C5E6F1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4B3504C6-FF12-4BE3-8C84-45879061601C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9289ADD-A953-406B-B349-4187F75C0148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송신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2" name="화살표: 오른쪽 121">
                <a:extLst>
                  <a:ext uri="{FF2B5EF4-FFF2-40B4-BE49-F238E27FC236}">
                    <a16:creationId xmlns:a16="http://schemas.microsoft.com/office/drawing/2014/main" id="{C21477F3-B114-4FE0-BB50-6D6ED6B51F98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52F7669-F57C-46EB-8B47-12AA6796B931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송신측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7A6B72F-E678-4695-980E-E771BCBB38A9}"/>
                </a:ext>
              </a:extLst>
            </p:cNvPr>
            <p:cNvGrpSpPr/>
            <p:nvPr/>
          </p:nvGrpSpPr>
          <p:grpSpPr>
            <a:xfrm>
              <a:off x="7489584" y="1810463"/>
              <a:ext cx="3565322" cy="1861460"/>
              <a:chOff x="2919368" y="2162801"/>
              <a:chExt cx="3565322" cy="186146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3EDEA02-6346-43A3-B866-781163684F65}"/>
                  </a:ext>
                </a:extLst>
              </p:cNvPr>
              <p:cNvSpPr/>
              <p:nvPr/>
            </p:nvSpPr>
            <p:spPr>
              <a:xfrm>
                <a:off x="2919368" y="2516697"/>
                <a:ext cx="3565322" cy="1507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C42AEF8-19F7-466E-B732-37023F0B38E2}"/>
                  </a:ext>
                </a:extLst>
              </p:cNvPr>
              <p:cNvGrpSpPr/>
              <p:nvPr/>
            </p:nvGrpSpPr>
            <p:grpSpPr>
              <a:xfrm>
                <a:off x="3003258" y="2608976"/>
                <a:ext cx="1510020" cy="1169064"/>
                <a:chOff x="6409188" y="2516697"/>
                <a:chExt cx="1510020" cy="1169064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A7041E45-DEC1-48F4-A377-833FEAEEBA4F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86B4F443-A99B-4CA1-AC2D-8AF03A9697B8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2FE65D10-1915-477F-B8B6-FD2AC8751137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76126D20-4E48-4BE6-8081-67D94CC95A76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4BE9F74F-AAF8-44D7-BA01-7793305056FF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12DA4EA9-8D04-4EB3-96E3-D1536B1E9500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8AB0CF1-2671-4DB2-ADF5-EC589F4005AF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수신 버퍼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B6C72251-D293-4632-9686-26F2043CC1B6}"/>
                  </a:ext>
                </a:extLst>
              </p:cNvPr>
              <p:cNvGrpSpPr/>
              <p:nvPr/>
            </p:nvGrpSpPr>
            <p:grpSpPr>
              <a:xfrm>
                <a:off x="4896373" y="2608976"/>
                <a:ext cx="1510020" cy="1415285"/>
                <a:chOff x="6409188" y="2516697"/>
                <a:chExt cx="1510020" cy="1415285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86A30F9F-7283-44BF-B469-66E57D50E36F}"/>
                    </a:ext>
                  </a:extLst>
                </p:cNvPr>
                <p:cNvGrpSpPr/>
                <p:nvPr/>
              </p:nvGrpSpPr>
              <p:grpSpPr>
                <a:xfrm>
                  <a:off x="6409188" y="2516697"/>
                  <a:ext cx="1510020" cy="830510"/>
                  <a:chOff x="6409188" y="2516697"/>
                  <a:chExt cx="1510020" cy="830510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6A7B6C40-3B7D-48D6-9658-C0DF7B702374}"/>
                      </a:ext>
                    </a:extLst>
                  </p:cNvPr>
                  <p:cNvSpPr/>
                  <p:nvPr/>
                </p:nvSpPr>
                <p:spPr>
                  <a:xfrm>
                    <a:off x="7013196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8014FC97-F729-4606-A582-706A16C48029}"/>
                      </a:ext>
                    </a:extLst>
                  </p:cNvPr>
                  <p:cNvSpPr/>
                  <p:nvPr/>
                </p:nvSpPr>
                <p:spPr>
                  <a:xfrm>
                    <a:off x="7315200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1A8DBBCF-8881-49A1-B762-EFF61F450A98}"/>
                      </a:ext>
                    </a:extLst>
                  </p:cNvPr>
                  <p:cNvSpPr/>
                  <p:nvPr/>
                </p:nvSpPr>
                <p:spPr>
                  <a:xfrm>
                    <a:off x="7617204" y="2516697"/>
                    <a:ext cx="302004" cy="83051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0" name="직사각형 109">
                    <a:extLst>
                      <a:ext uri="{FF2B5EF4-FFF2-40B4-BE49-F238E27FC236}">
                        <a16:creationId xmlns:a16="http://schemas.microsoft.com/office/drawing/2014/main" id="{10BB7C2F-633F-4189-9975-0D4235AD0ED9}"/>
                      </a:ext>
                    </a:extLst>
                  </p:cNvPr>
                  <p:cNvSpPr/>
                  <p:nvPr/>
                </p:nvSpPr>
                <p:spPr>
                  <a:xfrm>
                    <a:off x="6711192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11" name="직사각형 110">
                    <a:extLst>
                      <a:ext uri="{FF2B5EF4-FFF2-40B4-BE49-F238E27FC236}">
                        <a16:creationId xmlns:a16="http://schemas.microsoft.com/office/drawing/2014/main" id="{A2FE861A-9F62-4F93-9214-B5F8401EED1A}"/>
                      </a:ext>
                    </a:extLst>
                  </p:cNvPr>
                  <p:cNvSpPr/>
                  <p:nvPr/>
                </p:nvSpPr>
                <p:spPr>
                  <a:xfrm>
                    <a:off x="6409188" y="2516697"/>
                    <a:ext cx="302004" cy="830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53256E4-16BC-48C2-A140-A1474428A949}"/>
                    </a:ext>
                  </a:extLst>
                </p:cNvPr>
                <p:cNvSpPr txBox="1"/>
                <p:nvPr/>
              </p:nvSpPr>
              <p:spPr>
                <a:xfrm>
                  <a:off x="6635692" y="3347207"/>
                  <a:ext cx="11325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프로그램 메모리</a:t>
                  </a:r>
                  <a:endPara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03" name="화살표: 오른쪽 102">
                <a:extLst>
                  <a:ext uri="{FF2B5EF4-FFF2-40B4-BE49-F238E27FC236}">
                    <a16:creationId xmlns:a16="http://schemas.microsoft.com/office/drawing/2014/main" id="{B86D364E-D5B3-4F9B-922D-0F2E5D411F21}"/>
                  </a:ext>
                </a:extLst>
              </p:cNvPr>
              <p:cNvSpPr/>
              <p:nvPr/>
            </p:nvSpPr>
            <p:spPr>
              <a:xfrm>
                <a:off x="4513278" y="2835479"/>
                <a:ext cx="383095" cy="31878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7F80D5-D164-4D56-8E3E-020929825ACB}"/>
                  </a:ext>
                </a:extLst>
              </p:cNvPr>
              <p:cNvSpPr txBox="1"/>
              <p:nvPr/>
            </p:nvSpPr>
            <p:spPr>
              <a:xfrm>
                <a:off x="4301919" y="216280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수신측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E1E9778A-C5C4-4D9F-AEE1-50E3C9ED93B1}"/>
                </a:ext>
              </a:extLst>
            </p:cNvPr>
            <p:cNvSpPr/>
            <p:nvPr/>
          </p:nvSpPr>
          <p:spPr>
            <a:xfrm>
              <a:off x="4702417" y="2543708"/>
              <a:ext cx="2861148" cy="26005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2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33690" y="733245"/>
            <a:ext cx="9902263" cy="4062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파일 업로드 프로토콜 설계로 가변길이를 이해해보자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해당 업로드 프로토콜의 이름을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FUD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 지을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패킷은 가변 길이 형식을 사용하고 가변 길이 형식 중에서 앞부분이 뒷부분의 길이를 알려주는 형식으로 만들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프로토콜 부분은 클라이언트와 서버의 규약이 될 것이기 때문에 클래스 라이브러리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(.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dll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 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 구성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헤더와 바디 두부분으로 나뉜다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바디에는 실제로 전달하고자 하는 데이터를 담고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헤더에는 본문의 길이를 비롯하여 메시지의 속성 몇 가지를 담을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바디는 담는 데이터에 따라 달라지고 헤더는 항상 일정한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바이트로 고정 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헤더가 고정인 이유는 헤더를 먼저 온전하게 읽고 어떤 데이터이며 크기는 얼마나 되는지를 파악해야 바디를 읽을 수 있기 때문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5A9803-A860-40EE-94A1-EFB23BD97F41}"/>
              </a:ext>
            </a:extLst>
          </p:cNvPr>
          <p:cNvGrpSpPr/>
          <p:nvPr/>
        </p:nvGrpSpPr>
        <p:grpSpPr>
          <a:xfrm>
            <a:off x="1979585" y="4781880"/>
            <a:ext cx="8229649" cy="2076120"/>
            <a:chOff x="1233690" y="4771085"/>
            <a:chExt cx="8229649" cy="207612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98856AB-8B6C-4EB9-93BF-54AADB940E3A}"/>
                </a:ext>
              </a:extLst>
            </p:cNvPr>
            <p:cNvGrpSpPr/>
            <p:nvPr/>
          </p:nvGrpSpPr>
          <p:grpSpPr>
            <a:xfrm>
              <a:off x="1233690" y="4771085"/>
              <a:ext cx="3623536" cy="1956886"/>
              <a:chOff x="1233690" y="4771085"/>
              <a:chExt cx="3623536" cy="19568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BB8D63F-C132-4B9A-99A9-BADF650C9F15}"/>
                  </a:ext>
                </a:extLst>
              </p:cNvPr>
              <p:cNvGrpSpPr/>
              <p:nvPr/>
            </p:nvGrpSpPr>
            <p:grpSpPr>
              <a:xfrm>
                <a:off x="1233690" y="5310231"/>
                <a:ext cx="2981867" cy="1417740"/>
                <a:chOff x="1489465" y="5150840"/>
                <a:chExt cx="2981867" cy="141774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B545801-EB7A-47D0-8B24-1DEF2E740B36}"/>
                    </a:ext>
                  </a:extLst>
                </p:cNvPr>
                <p:cNvGrpSpPr/>
                <p:nvPr/>
              </p:nvGrpSpPr>
              <p:grpSpPr>
                <a:xfrm>
                  <a:off x="2852257" y="5150840"/>
                  <a:ext cx="1619075" cy="1417740"/>
                  <a:chOff x="2088859" y="5377343"/>
                  <a:chExt cx="1619075" cy="1417740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BC336F15-1140-4D79-9340-F9F206DBFAC1}"/>
                      </a:ext>
                    </a:extLst>
                  </p:cNvPr>
                  <p:cNvSpPr/>
                  <p:nvPr/>
                </p:nvSpPr>
                <p:spPr>
                  <a:xfrm>
                    <a:off x="2088859" y="5377343"/>
                    <a:ext cx="1619075" cy="43622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latin typeface="Arial Black" panose="020B0A04020102020204" pitchFamily="34" charset="0"/>
                      </a:rPr>
                      <a:t>헤더</a:t>
                    </a: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6E6E2817-FE23-4AD2-85B5-2DCB7C81D5BB}"/>
                      </a:ext>
                    </a:extLst>
                  </p:cNvPr>
                  <p:cNvSpPr/>
                  <p:nvPr/>
                </p:nvSpPr>
                <p:spPr>
                  <a:xfrm>
                    <a:off x="2088859" y="5814969"/>
                    <a:ext cx="1619075" cy="9801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latin typeface="Arial Black" panose="020B0A04020102020204" pitchFamily="34" charset="0"/>
                      </a:rPr>
                      <a:t>바디</a:t>
                    </a:r>
                  </a:p>
                </p:txBody>
              </p:sp>
            </p:grpSp>
            <p:sp>
              <p:nvSpPr>
                <p:cNvPr id="6" name="왼쪽 중괄호 5">
                  <a:extLst>
                    <a:ext uri="{FF2B5EF4-FFF2-40B4-BE49-F238E27FC236}">
                      <a16:creationId xmlns:a16="http://schemas.microsoft.com/office/drawing/2014/main" id="{68147967-9E2F-448D-8FEA-4AF8D9EDC70E}"/>
                    </a:ext>
                  </a:extLst>
                </p:cNvPr>
                <p:cNvSpPr/>
                <p:nvPr/>
              </p:nvSpPr>
              <p:spPr>
                <a:xfrm>
                  <a:off x="2512502" y="5179803"/>
                  <a:ext cx="205531" cy="378301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126222-9073-4C90-91C8-014C72412C6E}"/>
                    </a:ext>
                  </a:extLst>
                </p:cNvPr>
                <p:cNvSpPr txBox="1"/>
                <p:nvPr/>
              </p:nvSpPr>
              <p:spPr>
                <a:xfrm>
                  <a:off x="1489465" y="5215064"/>
                  <a:ext cx="10230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16 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바이트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왼쪽 중괄호 8">
                  <a:extLst>
                    <a:ext uri="{FF2B5EF4-FFF2-40B4-BE49-F238E27FC236}">
                      <a16:creationId xmlns:a16="http://schemas.microsoft.com/office/drawing/2014/main" id="{6310C187-E363-45C6-9D93-AB886F62594A}"/>
                    </a:ext>
                  </a:extLst>
                </p:cNvPr>
                <p:cNvSpPr/>
                <p:nvPr/>
              </p:nvSpPr>
              <p:spPr>
                <a:xfrm>
                  <a:off x="2512502" y="5598971"/>
                  <a:ext cx="205531" cy="969609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49FC69-C4AC-4F91-98DF-0607AD83DAD0}"/>
                    </a:ext>
                  </a:extLst>
                </p:cNvPr>
                <p:cNvSpPr txBox="1"/>
                <p:nvPr/>
              </p:nvSpPr>
              <p:spPr>
                <a:xfrm>
                  <a:off x="1611292" y="592463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n 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바이트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C5E642E-C3EA-4A47-8BC5-937FF4CD8200}"/>
                  </a:ext>
                </a:extLst>
              </p:cNvPr>
              <p:cNvCxnSpPr>
                <a:stCxn id="2" idx="0"/>
              </p:cNvCxnSpPr>
              <p:nvPr/>
            </p:nvCxnSpPr>
            <p:spPr>
              <a:xfrm flipV="1">
                <a:off x="3406020" y="5033394"/>
                <a:ext cx="301914" cy="2768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BF47FB-7B7C-4D5E-8740-DD2F0F84B0C1}"/>
                  </a:ext>
                </a:extLst>
              </p:cNvPr>
              <p:cNvSpPr txBox="1"/>
              <p:nvPr/>
            </p:nvSpPr>
            <p:spPr>
              <a:xfrm>
                <a:off x="3707934" y="4771085"/>
                <a:ext cx="1149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Arial Black" panose="020B0A04020102020204" pitchFamily="34" charset="0"/>
                  </a:rPr>
                  <a:t>파일 업로드 메시지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364ADB-9562-4D06-9083-31CB0897C879}"/>
                </a:ext>
              </a:extLst>
            </p:cNvPr>
            <p:cNvSpPr/>
            <p:nvPr/>
          </p:nvSpPr>
          <p:spPr>
            <a:xfrm>
              <a:off x="6521932" y="4795896"/>
              <a:ext cx="161907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MSGID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F97360E-3047-4A70-84ED-2367672A6C3D}"/>
                </a:ext>
              </a:extLst>
            </p:cNvPr>
            <p:cNvSpPr/>
            <p:nvPr/>
          </p:nvSpPr>
          <p:spPr>
            <a:xfrm>
              <a:off x="6521931" y="5176010"/>
              <a:ext cx="161907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MSGTYPE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B3CA67-4A12-489B-A511-4774F2D1A3C1}"/>
                </a:ext>
              </a:extLst>
            </p:cNvPr>
            <p:cNvSpPr/>
            <p:nvPr/>
          </p:nvSpPr>
          <p:spPr>
            <a:xfrm>
              <a:off x="6521930" y="5556121"/>
              <a:ext cx="161907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BODYLEN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44F65E-6675-4659-961A-A5D786CDB60E}"/>
                </a:ext>
              </a:extLst>
            </p:cNvPr>
            <p:cNvSpPr/>
            <p:nvPr/>
          </p:nvSpPr>
          <p:spPr>
            <a:xfrm>
              <a:off x="7389680" y="5943088"/>
              <a:ext cx="75132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SEQ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FD75B4-D71D-452C-A3A7-6B86E6F82CF1}"/>
                </a:ext>
              </a:extLst>
            </p:cNvPr>
            <p:cNvSpPr/>
            <p:nvPr/>
          </p:nvSpPr>
          <p:spPr>
            <a:xfrm>
              <a:off x="6955315" y="5943088"/>
              <a:ext cx="43436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98BAAB-0F58-45FB-9F38-886474DFC96C}"/>
                </a:ext>
              </a:extLst>
            </p:cNvPr>
            <p:cNvSpPr/>
            <p:nvPr/>
          </p:nvSpPr>
          <p:spPr>
            <a:xfrm>
              <a:off x="6521929" y="5943088"/>
              <a:ext cx="434365" cy="38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왼쪽 중괄호 24">
              <a:extLst>
                <a:ext uri="{FF2B5EF4-FFF2-40B4-BE49-F238E27FC236}">
                  <a16:creationId xmlns:a16="http://schemas.microsoft.com/office/drawing/2014/main" id="{F3A2FBDA-605E-47F3-ADE1-837F21E60226}"/>
                </a:ext>
              </a:extLst>
            </p:cNvPr>
            <p:cNvSpPr/>
            <p:nvPr/>
          </p:nvSpPr>
          <p:spPr>
            <a:xfrm rot="10800000">
              <a:off x="8233284" y="4786391"/>
              <a:ext cx="207018" cy="15273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9FC33C-475B-45FC-94DD-F4B24AABF2C5}"/>
                </a:ext>
              </a:extLst>
            </p:cNvPr>
            <p:cNvSpPr txBox="1"/>
            <p:nvPr/>
          </p:nvSpPr>
          <p:spPr>
            <a:xfrm>
              <a:off x="8440302" y="5404843"/>
              <a:ext cx="102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16 </a:t>
              </a:r>
              <a:r>
                <a:rPr lang="ko-KR" altLang="en-US" sz="1400" dirty="0">
                  <a:latin typeface="Arial Black" panose="020B0A04020102020204" pitchFamily="34" charset="0"/>
                </a:rPr>
                <a:t>바이트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57CF57-84E8-43DB-8BF7-20DC021E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557" y="4795896"/>
              <a:ext cx="2306373" cy="50526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6B31F3A-07B4-45B7-86CC-55A3509801C1}"/>
                </a:ext>
              </a:extLst>
            </p:cNvPr>
            <p:cNvCxnSpPr/>
            <p:nvPr/>
          </p:nvCxnSpPr>
          <p:spPr>
            <a:xfrm>
              <a:off x="4215557" y="5746176"/>
              <a:ext cx="2306372" cy="57702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왼쪽 중괄호 35">
              <a:extLst>
                <a:ext uri="{FF2B5EF4-FFF2-40B4-BE49-F238E27FC236}">
                  <a16:creationId xmlns:a16="http://schemas.microsoft.com/office/drawing/2014/main" id="{25420C8E-6F30-4CF7-9FE6-700D59BAFBBA}"/>
                </a:ext>
              </a:extLst>
            </p:cNvPr>
            <p:cNvSpPr/>
            <p:nvPr/>
          </p:nvSpPr>
          <p:spPr>
            <a:xfrm rot="16200000">
              <a:off x="6635856" y="6243787"/>
              <a:ext cx="205531" cy="43338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id="{5FFCC95B-BDA1-4AF4-9AC6-F3763193E542}"/>
                </a:ext>
              </a:extLst>
            </p:cNvPr>
            <p:cNvSpPr/>
            <p:nvPr/>
          </p:nvSpPr>
          <p:spPr>
            <a:xfrm rot="16200000">
              <a:off x="7070222" y="6248760"/>
              <a:ext cx="205531" cy="43338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554BD9-052E-4FE5-8659-A75123C36266}"/>
                </a:ext>
              </a:extLst>
            </p:cNvPr>
            <p:cNvSpPr txBox="1"/>
            <p:nvPr/>
          </p:nvSpPr>
          <p:spPr>
            <a:xfrm>
              <a:off x="6270838" y="6573192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1</a:t>
              </a:r>
              <a:r>
                <a:rPr lang="ko-KR" altLang="en-US" sz="1100" dirty="0">
                  <a:latin typeface="Arial Black" panose="020B0A04020102020204" pitchFamily="34" charset="0"/>
                </a:rPr>
                <a:t>바이트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325057-1BCE-4F64-B555-5DA984945650}"/>
                </a:ext>
              </a:extLst>
            </p:cNvPr>
            <p:cNvSpPr txBox="1"/>
            <p:nvPr/>
          </p:nvSpPr>
          <p:spPr>
            <a:xfrm>
              <a:off x="6830260" y="6585595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1</a:t>
              </a:r>
              <a:r>
                <a:rPr lang="ko-KR" altLang="en-US" sz="1100" dirty="0">
                  <a:latin typeface="Arial Black" panose="020B0A04020102020204" pitchFamily="34" charset="0"/>
                </a:rPr>
                <a:t>바이트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왼쪽 중괄호 39">
              <a:extLst>
                <a:ext uri="{FF2B5EF4-FFF2-40B4-BE49-F238E27FC236}">
                  <a16:creationId xmlns:a16="http://schemas.microsoft.com/office/drawing/2014/main" id="{CD8BCFD0-14BD-4444-85D7-0F3E04B85B2E}"/>
                </a:ext>
              </a:extLst>
            </p:cNvPr>
            <p:cNvSpPr/>
            <p:nvPr/>
          </p:nvSpPr>
          <p:spPr>
            <a:xfrm rot="16200000">
              <a:off x="7662578" y="6083557"/>
              <a:ext cx="205531" cy="75132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AE38F-7AFD-4251-9B16-6E5831D5EBF4}"/>
                </a:ext>
              </a:extLst>
            </p:cNvPr>
            <p:cNvSpPr txBox="1"/>
            <p:nvPr/>
          </p:nvSpPr>
          <p:spPr>
            <a:xfrm>
              <a:off x="7438572" y="6578764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2</a:t>
              </a:r>
              <a:r>
                <a:rPr lang="ko-KR" altLang="en-US" sz="1100" dirty="0">
                  <a:latin typeface="Arial Black" panose="020B0A04020102020204" pitchFamily="34" charset="0"/>
                </a:rPr>
                <a:t>바이트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739C13-0478-4057-857F-E00CAF2FE771}"/>
                </a:ext>
              </a:extLst>
            </p:cNvPr>
            <p:cNvSpPr txBox="1"/>
            <p:nvPr/>
          </p:nvSpPr>
          <p:spPr>
            <a:xfrm>
              <a:off x="4778269" y="5167197"/>
              <a:ext cx="1379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FRAGMENTED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2537E0-382C-4897-8FA3-247543A865A1}"/>
                </a:ext>
              </a:extLst>
            </p:cNvPr>
            <p:cNvSpPr txBox="1"/>
            <p:nvPr/>
          </p:nvSpPr>
          <p:spPr>
            <a:xfrm>
              <a:off x="4774731" y="5603970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LASTMSG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4CFD005-C0D1-4307-A445-BCEDFDF21D72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 flipV="1">
              <a:off x="5788150" y="5742470"/>
              <a:ext cx="1384347" cy="387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D00491A-81AA-4D1E-A54A-A74FBDF39716}"/>
                </a:ext>
              </a:extLst>
            </p:cNvPr>
            <p:cNvCxnSpPr>
              <a:endCxn id="42" idx="3"/>
            </p:cNvCxnSpPr>
            <p:nvPr/>
          </p:nvCxnSpPr>
          <p:spPr>
            <a:xfrm flipH="1" flipV="1">
              <a:off x="6157621" y="5305697"/>
              <a:ext cx="581000" cy="8387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62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33690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FUP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헤더가 갖고 있는 각 속성 필드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68C827AB-960A-4D39-A111-C6950FED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95707"/>
              </p:ext>
            </p:extLst>
          </p:nvPr>
        </p:nvGraphicFramePr>
        <p:xfrm>
          <a:off x="1233690" y="1466490"/>
          <a:ext cx="981372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07">
                  <a:extLst>
                    <a:ext uri="{9D8B030D-6E8A-4147-A177-3AD203B41FA5}">
                      <a16:colId xmlns:a16="http://schemas.microsoft.com/office/drawing/2014/main" val="4009437933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2680003934"/>
                    </a:ext>
                  </a:extLst>
                </a:gridCol>
                <a:gridCol w="6240279">
                  <a:extLst>
                    <a:ext uri="{9D8B030D-6E8A-4147-A177-3AD203B41FA5}">
                      <a16:colId xmlns:a16="http://schemas.microsoft.com/office/drawing/2014/main" val="1651436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MSGID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메시지 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MSGTYPE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메시지의 종류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0x01 :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파일 전송 요청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0x02 :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파일 전송 요청에 대한 응답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0x03 :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파일 전송 데이터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0x04 :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파일 수신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BODYLEN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메시지 본문의 길이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단위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: 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바이트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FRAGMENTED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메시지의 분할 여부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미분할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: 0x0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분할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: 0x1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LASTMSG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분할된 메시지의 마지막인지의 여부</a:t>
                      </a:r>
                      <a:endParaRPr lang="en-US" altLang="ko-KR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마지막 아님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: 0x0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마지막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: 0x1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90592"/>
                  </a:ext>
                </a:extLst>
              </a:tr>
              <a:tr h="332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SEQ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메시지의 파편번호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7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4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MSGTYPE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바디구조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파일 전송 요청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(0x01)</a:t>
            </a: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파일 전송 요청에 대한 응답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(0x02)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파일 전송 데이터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6D106A-88FA-44B8-AB58-A764CE7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13851"/>
              </p:ext>
            </p:extLst>
          </p:nvPr>
        </p:nvGraphicFramePr>
        <p:xfrm>
          <a:off x="1141412" y="1655273"/>
          <a:ext cx="99022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032">
                  <a:extLst>
                    <a:ext uri="{9D8B030D-6E8A-4147-A177-3AD203B41FA5}">
                      <a16:colId xmlns:a16="http://schemas.microsoft.com/office/drawing/2014/main" val="1052610414"/>
                    </a:ext>
                  </a:extLst>
                </a:gridCol>
                <a:gridCol w="3406500">
                  <a:extLst>
                    <a:ext uri="{9D8B030D-6E8A-4147-A177-3AD203B41FA5}">
                      <a16:colId xmlns:a16="http://schemas.microsoft.com/office/drawing/2014/main" val="3019081623"/>
                    </a:ext>
                  </a:extLst>
                </a:gridCol>
                <a:gridCol w="5114731">
                  <a:extLst>
                    <a:ext uri="{9D8B030D-6E8A-4147-A177-3AD203B41FA5}">
                      <a16:colId xmlns:a16="http://schemas.microsoft.com/office/drawing/2014/main" val="362254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FILESIZE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전송할 파일 크기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단위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바이트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FILENAME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BODYLEN – FILESIZE(8 byte)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전송할 파일의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4659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98D35F81-D9A4-4398-8CBF-6EC81D2F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4059"/>
              </p:ext>
            </p:extLst>
          </p:nvPr>
        </p:nvGraphicFramePr>
        <p:xfrm>
          <a:off x="1141412" y="3409406"/>
          <a:ext cx="9902263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02">
                  <a:extLst>
                    <a:ext uri="{9D8B030D-6E8A-4147-A177-3AD203B41FA5}">
                      <a16:colId xmlns:a16="http://schemas.microsoft.com/office/drawing/2014/main" val="1052610414"/>
                    </a:ext>
                  </a:extLst>
                </a:gridCol>
                <a:gridCol w="3272830">
                  <a:extLst>
                    <a:ext uri="{9D8B030D-6E8A-4147-A177-3AD203B41FA5}">
                      <a16:colId xmlns:a16="http://schemas.microsoft.com/office/drawing/2014/main" val="3019081623"/>
                    </a:ext>
                  </a:extLst>
                </a:gridCol>
                <a:gridCol w="5114731">
                  <a:extLst>
                    <a:ext uri="{9D8B030D-6E8A-4147-A177-3AD203B41FA5}">
                      <a16:colId xmlns:a16="http://schemas.microsoft.com/office/drawing/2014/main" val="362254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MSGID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 전송 요청 메시지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(0x01)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메시지 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RESPONSE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 전송 승인 거부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거절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0x0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승인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0x1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4659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7F56EC10-8404-4C8D-AE4A-389A09CD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00241"/>
              </p:ext>
            </p:extLst>
          </p:nvPr>
        </p:nvGraphicFramePr>
        <p:xfrm>
          <a:off x="1141412" y="5521844"/>
          <a:ext cx="9902263" cy="748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032">
                  <a:extLst>
                    <a:ext uri="{9D8B030D-6E8A-4147-A177-3AD203B41FA5}">
                      <a16:colId xmlns:a16="http://schemas.microsoft.com/office/drawing/2014/main" val="1052610414"/>
                    </a:ext>
                  </a:extLst>
                </a:gridCol>
                <a:gridCol w="3406500">
                  <a:extLst>
                    <a:ext uri="{9D8B030D-6E8A-4147-A177-3AD203B41FA5}">
                      <a16:colId xmlns:a16="http://schemas.microsoft.com/office/drawing/2014/main" val="3019081623"/>
                    </a:ext>
                  </a:extLst>
                </a:gridCol>
                <a:gridCol w="5114731">
                  <a:extLst>
                    <a:ext uri="{9D8B030D-6E8A-4147-A177-3AD203B41FA5}">
                      <a16:colId xmlns:a16="http://schemas.microsoft.com/office/drawing/2014/main" val="362254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53672"/>
                  </a:ext>
                </a:extLst>
              </a:tr>
              <a:tr h="377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DATA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헤더의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BODYLEN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 내영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1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1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0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파일 수신 결과 메시지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(0x04)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98D35F81-D9A4-4398-8CBF-6EC81D2F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12345"/>
              </p:ext>
            </p:extLst>
          </p:nvPr>
        </p:nvGraphicFramePr>
        <p:xfrm>
          <a:off x="1141411" y="1153886"/>
          <a:ext cx="9902263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02">
                  <a:extLst>
                    <a:ext uri="{9D8B030D-6E8A-4147-A177-3AD203B41FA5}">
                      <a16:colId xmlns:a16="http://schemas.microsoft.com/office/drawing/2014/main" val="1052610414"/>
                    </a:ext>
                  </a:extLst>
                </a:gridCol>
                <a:gridCol w="3272830">
                  <a:extLst>
                    <a:ext uri="{9D8B030D-6E8A-4147-A177-3AD203B41FA5}">
                      <a16:colId xmlns:a16="http://schemas.microsoft.com/office/drawing/2014/main" val="3019081623"/>
                    </a:ext>
                  </a:extLst>
                </a:gridCol>
                <a:gridCol w="5114731">
                  <a:extLst>
                    <a:ext uri="{9D8B030D-6E8A-4147-A177-3AD203B41FA5}">
                      <a16:colId xmlns:a16="http://schemas.microsoft.com/office/drawing/2014/main" val="362254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MSGID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 전송 데이터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(0x03)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식별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RESULT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파일 전송 승인 거부</a:t>
                      </a:r>
                      <a:endParaRPr lang="en-US" altLang="ko-KR" sz="16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실패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 0x0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성공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: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0x1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465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C9EC05-B7B5-41B9-8C6E-AF6526F504EA}"/>
              </a:ext>
            </a:extLst>
          </p:cNvPr>
          <p:cNvSpPr/>
          <p:nvPr/>
        </p:nvSpPr>
        <p:spPr>
          <a:xfrm>
            <a:off x="3363883" y="2954921"/>
            <a:ext cx="872455" cy="3499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Server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6BD5C-7E93-4BB8-8100-DE2029E5734D}"/>
              </a:ext>
            </a:extLst>
          </p:cNvPr>
          <p:cNvSpPr/>
          <p:nvPr/>
        </p:nvSpPr>
        <p:spPr>
          <a:xfrm>
            <a:off x="7955663" y="2891364"/>
            <a:ext cx="872455" cy="3499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Client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D188AF-F0DA-47F4-A381-F28EA23C175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00111" y="3304868"/>
            <a:ext cx="0" cy="36166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529DEE-C9AF-4F47-89B3-B491B9DE71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391890" y="3241311"/>
            <a:ext cx="1" cy="3614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5107F6-7FC5-49AB-8C37-6B8F98BE8349}"/>
              </a:ext>
            </a:extLst>
          </p:cNvPr>
          <p:cNvSpPr txBox="1"/>
          <p:nvPr/>
        </p:nvSpPr>
        <p:spPr>
          <a:xfrm>
            <a:off x="4872452" y="3469418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전송 요청</a:t>
            </a:r>
            <a:r>
              <a:rPr lang="en-US" altLang="ko-KR" sz="1600" dirty="0">
                <a:latin typeface="Arial Black" panose="020B0A04020102020204" pitchFamily="34" charset="0"/>
              </a:rPr>
              <a:t>(0x01)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5F0979-767A-45CC-B89B-E999C2674234}"/>
              </a:ext>
            </a:extLst>
          </p:cNvPr>
          <p:cNvCxnSpPr/>
          <p:nvPr/>
        </p:nvCxnSpPr>
        <p:spPr>
          <a:xfrm flipH="1">
            <a:off x="3800110" y="3875314"/>
            <a:ext cx="45917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DB3FC5-2D09-40D9-BEC8-B03DDFB289EC}"/>
              </a:ext>
            </a:extLst>
          </p:cNvPr>
          <p:cNvSpPr txBox="1"/>
          <p:nvPr/>
        </p:nvSpPr>
        <p:spPr>
          <a:xfrm>
            <a:off x="4872452" y="4039680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전송 응답</a:t>
            </a:r>
            <a:r>
              <a:rPr lang="en-US" altLang="ko-KR" sz="1600" dirty="0">
                <a:latin typeface="Arial Black" panose="020B0A04020102020204" pitchFamily="34" charset="0"/>
              </a:rPr>
              <a:t>(0x02)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301017-63A0-4808-AC4F-4CBE711F3159}"/>
              </a:ext>
            </a:extLst>
          </p:cNvPr>
          <p:cNvCxnSpPr/>
          <p:nvPr/>
        </p:nvCxnSpPr>
        <p:spPr>
          <a:xfrm flipH="1">
            <a:off x="3800110" y="4445576"/>
            <a:ext cx="45917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AE81B3-60CF-4F52-8370-3F205EEFD039}"/>
              </a:ext>
            </a:extLst>
          </p:cNvPr>
          <p:cNvSpPr txBox="1"/>
          <p:nvPr/>
        </p:nvSpPr>
        <p:spPr>
          <a:xfrm>
            <a:off x="4872452" y="4599756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데이터</a:t>
            </a:r>
            <a:r>
              <a:rPr lang="en-US" altLang="ko-KR" sz="1600" dirty="0">
                <a:latin typeface="Arial Black" panose="020B0A04020102020204" pitchFamily="34" charset="0"/>
              </a:rPr>
              <a:t>(0x03)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86590C-FC48-42AE-B537-6A114BBA1509}"/>
              </a:ext>
            </a:extLst>
          </p:cNvPr>
          <p:cNvCxnSpPr/>
          <p:nvPr/>
        </p:nvCxnSpPr>
        <p:spPr>
          <a:xfrm flipH="1">
            <a:off x="3800110" y="5005652"/>
            <a:ext cx="45917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E7BE1D-AFF9-450E-A194-B81C35525E02}"/>
              </a:ext>
            </a:extLst>
          </p:cNvPr>
          <p:cNvSpPr txBox="1"/>
          <p:nvPr/>
        </p:nvSpPr>
        <p:spPr>
          <a:xfrm>
            <a:off x="4872452" y="5190195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데이터</a:t>
            </a:r>
            <a:r>
              <a:rPr lang="en-US" altLang="ko-KR" sz="1600" dirty="0">
                <a:latin typeface="Arial Black" panose="020B0A04020102020204" pitchFamily="34" charset="0"/>
              </a:rPr>
              <a:t>(0x03)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8B19BE-61E4-4678-B956-BDF5E8A4A0A1}"/>
              </a:ext>
            </a:extLst>
          </p:cNvPr>
          <p:cNvCxnSpPr/>
          <p:nvPr/>
        </p:nvCxnSpPr>
        <p:spPr>
          <a:xfrm flipH="1">
            <a:off x="3800110" y="5596091"/>
            <a:ext cx="45917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21FD12-17EC-468E-A9F4-D385C9749F52}"/>
              </a:ext>
            </a:extLst>
          </p:cNvPr>
          <p:cNvSpPr txBox="1"/>
          <p:nvPr/>
        </p:nvSpPr>
        <p:spPr>
          <a:xfrm>
            <a:off x="4872452" y="5780633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데이터</a:t>
            </a:r>
            <a:r>
              <a:rPr lang="en-US" altLang="ko-KR" sz="1600" dirty="0">
                <a:latin typeface="Arial Black" panose="020B0A04020102020204" pitchFamily="34" charset="0"/>
              </a:rPr>
              <a:t>(0x03)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A21B3D-B853-49CB-9B7A-035BA0C67D30}"/>
              </a:ext>
            </a:extLst>
          </p:cNvPr>
          <p:cNvCxnSpPr/>
          <p:nvPr/>
        </p:nvCxnSpPr>
        <p:spPr>
          <a:xfrm flipH="1">
            <a:off x="3800110" y="6186529"/>
            <a:ext cx="45917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DBB53A-2BFE-4C33-8863-571335969E9C}"/>
              </a:ext>
            </a:extLst>
          </p:cNvPr>
          <p:cNvSpPr txBox="1"/>
          <p:nvPr/>
        </p:nvSpPr>
        <p:spPr>
          <a:xfrm>
            <a:off x="4872452" y="6342271"/>
            <a:ext cx="2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rial Black" panose="020B0A04020102020204" pitchFamily="34" charset="0"/>
              </a:rPr>
              <a:t>파일 전송 결과</a:t>
            </a:r>
            <a:r>
              <a:rPr lang="en-US" altLang="ko-KR" sz="1600" dirty="0">
                <a:latin typeface="Arial Black" panose="020B0A04020102020204" pitchFamily="34" charset="0"/>
              </a:rPr>
              <a:t>(0x04)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7014B7-003A-413D-99B7-4439791C90C3}"/>
              </a:ext>
            </a:extLst>
          </p:cNvPr>
          <p:cNvCxnSpPr/>
          <p:nvPr/>
        </p:nvCxnSpPr>
        <p:spPr>
          <a:xfrm flipH="1">
            <a:off x="3800110" y="6748167"/>
            <a:ext cx="45917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D0D701-36C8-457D-AD53-9B137142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885645"/>
            <a:ext cx="9905998" cy="55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네트워크 프로그래밍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pic>
        <p:nvPicPr>
          <p:cNvPr id="5" name="그림 4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5A46AE5E-27AB-46F7-A39A-EC89BCA9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8" y="1102577"/>
            <a:ext cx="8804565" cy="5590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27260-FCC2-4921-B673-FD7F80A3A2B3}"/>
              </a:ext>
            </a:extLst>
          </p:cNvPr>
          <p:cNvSpPr txBox="1"/>
          <p:nvPr/>
        </p:nvSpPr>
        <p:spPr>
          <a:xfrm>
            <a:off x="1141410" y="73324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dll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파일의 경로를 검색해서 직접 추가를 해주면 사용할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80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네트워크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인터넷에서 사용하는 표준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네트워크를 통해 데이터를 주고받기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통신규약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프로토콜이라고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주고 받기 위한 일련의 프로토콜의 모음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물리적인 구성으로부터 독립적이다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(Lan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WiFi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이더넷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모뎀 등등의 물리적인 구성과 무관하게 연결된다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링크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 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계층을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링크계층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(Link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(Physical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(Network Interface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미디어 접근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(Media Access Layer)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등으로 불리운다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네트워크를 통해 가장 먼저 만나게 되는 구간이다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네트워크의 물리적인 연결 매체를 통해 패킷을 주고 받는 작업을 담당해주기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물리적인 구성으로 부터 독립성을 가지게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패킷에서 물리적 데이터 전송에 사용되던 부분을 제거하고 인터넷 계층으로 패킷을 전달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(Packet)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네트워크에서 오고 가는 데이터를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소포랑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비슷한 면을 가졌기 때문에 패킷이라 붙여졌다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그냥 보내기만 하면 받는 쪽은 누가 보냈는지 몰라 처리 하거나 돌려주는게 힘들고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전달하는 쪽은 어떤 방식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당일 배송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일반우편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인지 헷갈려서 어떻게 보낼지 몰라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소포와 같이 데이터를 어떤 방식으로 전달하고 누가 보냈는지 어떤 데이터인지가 포함된다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인터넷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(Internet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패킷을 수신해야 할 상대의 주소를 지정하고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나가는 패킷에 대해서는 적절한 크기로 분할하며 들어오는 패킷에 대해서는 재조립을 수행한다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 계층에서 사용하는 프로토콜이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 주소체계를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부르고 이것을 이용해서 어떤 곳에 보내는지 어떤 곳에서 왔는지를 구분한다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내보낸 패킷을 누구 한테 보내는지에 대한 정보의 지정만 있을 뿐이지 중간과정에서의 손실 및 파손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정상적으로 도착하였는지 받았는지에 대한 보장이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전송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(Transport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패킷의 운송을 담당하는 프로토콜들이 정의 되어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 제어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Transmission Control 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송신 측과 수신 측간의 연결성을 제공하며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신뢰할 수 있는 패킷 전송 서비스를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여러 개의 패킷을 송신하는 경우 패킷 사이의 순서를 보장하며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패킷이 유실되기라도 하면 재전송을 해주기까지 하지만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 만큼 성능에서 손실을 볼 수 밖에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순서와 손실의 우려가 없는 작은 양의 데이터는 하나의 패킷으로 보내면 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구지 활용하지 않아도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이를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UDP(User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Datagram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정의되어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성능이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비해 우수하다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4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6015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애플리케이션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(Application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응용프로그램들의 프로토콜이 정의 되는 곳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HTTP(Hyper Text Transfer Protocol), FTP(File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Protocol), SNMP(Simple Network Management 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대표적인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표준화된 프로토콜 뿐만 아니라 나름대로의 프로토콜을 정의해서 사용할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실제 우리가 구축하고 설정할 수 있는 단계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주소체계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인터넷에서 패킷을 보내기 위해 필요한 정보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인터넷도 주소가 있으며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(IP Address)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주소는 부호 없는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정수필드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 필드로 구성한다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IPv4, 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형식이 있으며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IPv4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우리가 익히 알고 있는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비트의 정수 필드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개을 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(ex. 192.128.0.1)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으로 이어서 만들어지고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비트의 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개를 콜론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(3FFE:FFFF:7546:FEDA:1245:BA98:3210:4562)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으로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연결한다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현재 시점에서는 보안적인 측면때문에 점점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로의 전환이 시작되고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54660BD-7C0B-4F22-A3D9-8C279617A540}"/>
              </a:ext>
            </a:extLst>
          </p:cNvPr>
          <p:cNvGrpSpPr/>
          <p:nvPr/>
        </p:nvGrpSpPr>
        <p:grpSpPr>
          <a:xfrm>
            <a:off x="1141411" y="2493807"/>
            <a:ext cx="9808511" cy="1879134"/>
            <a:chOff x="1141410" y="2627567"/>
            <a:chExt cx="9808511" cy="18791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52109-D805-44AE-9C2B-5AC8D007730A}"/>
                </a:ext>
              </a:extLst>
            </p:cNvPr>
            <p:cNvSpPr txBox="1"/>
            <p:nvPr/>
          </p:nvSpPr>
          <p:spPr>
            <a:xfrm>
              <a:off x="1141411" y="2795347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애플리케이션 계층</a:t>
              </a:r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1C133F3-2BFF-4D23-9518-91DF125F1ABC}"/>
                </a:ext>
              </a:extLst>
            </p:cNvPr>
            <p:cNvGrpSpPr/>
            <p:nvPr/>
          </p:nvGrpSpPr>
          <p:grpSpPr>
            <a:xfrm>
              <a:off x="3464653" y="2627567"/>
              <a:ext cx="7485268" cy="1879134"/>
              <a:chOff x="3595468" y="2483141"/>
              <a:chExt cx="6211262" cy="18791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650C013-2162-4BCF-9B93-90DAC1425BA9}"/>
                  </a:ext>
                </a:extLst>
              </p:cNvPr>
              <p:cNvSpPr/>
              <p:nvPr/>
            </p:nvSpPr>
            <p:spPr>
              <a:xfrm>
                <a:off x="3595468" y="2483141"/>
                <a:ext cx="6211262" cy="187913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4B3021-3A7B-49BB-B4B0-24141FC41BC9}"/>
                  </a:ext>
                </a:extLst>
              </p:cNvPr>
              <p:cNvSpPr/>
              <p:nvPr/>
            </p:nvSpPr>
            <p:spPr>
              <a:xfrm>
                <a:off x="3630728" y="2520158"/>
                <a:ext cx="6108890" cy="131361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IP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1AB43BA-5A6F-46DF-A2C1-742BCC843D98}"/>
                  </a:ext>
                </a:extLst>
              </p:cNvPr>
              <p:cNvGrpSpPr/>
              <p:nvPr/>
            </p:nvGrpSpPr>
            <p:grpSpPr>
              <a:xfrm>
                <a:off x="3676868" y="2566748"/>
                <a:ext cx="5998128" cy="862252"/>
                <a:chOff x="1971269" y="5030716"/>
                <a:chExt cx="5998128" cy="862252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709FEA5-D1DE-4E0A-8D6D-B94C9EDB9DA7}"/>
                    </a:ext>
                  </a:extLst>
                </p:cNvPr>
                <p:cNvGrpSpPr/>
                <p:nvPr/>
              </p:nvGrpSpPr>
              <p:grpSpPr>
                <a:xfrm>
                  <a:off x="1971269" y="5030716"/>
                  <a:ext cx="3665989" cy="862252"/>
                  <a:chOff x="3338818" y="2795348"/>
                  <a:chExt cx="3665989" cy="862252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4ADE0429-9CC4-475E-BF93-61EAFA2E6D2C}"/>
                      </a:ext>
                    </a:extLst>
                  </p:cNvPr>
                  <p:cNvSpPr/>
                  <p:nvPr/>
                </p:nvSpPr>
                <p:spPr>
                  <a:xfrm>
                    <a:off x="3338818" y="2795348"/>
                    <a:ext cx="3665989" cy="86225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>
                      <a:latin typeface="Arial Black" panose="020B0A04020102020204" pitchFamily="34" charset="0"/>
                    </a:endParaRPr>
                  </a:p>
                  <a:p>
                    <a:pPr algn="ctr"/>
                    <a:endParaRPr lang="en-US" altLang="ko-KR" dirty="0">
                      <a:latin typeface="Arial Black" panose="020B0A04020102020204" pitchFamily="34" charset="0"/>
                    </a:endParaRPr>
                  </a:p>
                  <a:p>
                    <a:pPr algn="ctr"/>
                    <a:r>
                      <a:rPr lang="en-US" altLang="ko-K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TCP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0D3D8031-0C08-41EC-8FF5-418803E4F388}"/>
                      </a:ext>
                    </a:extLst>
                  </p:cNvPr>
                  <p:cNvGrpSpPr/>
                  <p:nvPr/>
                </p:nvGrpSpPr>
                <p:grpSpPr>
                  <a:xfrm>
                    <a:off x="3431097" y="2887920"/>
                    <a:ext cx="3477663" cy="338554"/>
                    <a:chOff x="3422708" y="4256528"/>
                    <a:chExt cx="3477663" cy="338554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AFA643B-0234-411D-AD22-91AE7FD22C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2708" y="4256528"/>
                      <a:ext cx="798617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HTTP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66FEFE3A-6CC9-4826-AF33-56B1A116A4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8437" y="4256528"/>
                      <a:ext cx="61587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FE376F0-0691-4EFF-8061-072579415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1423" y="4256528"/>
                      <a:ext cx="787395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POP3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772F236-DE6A-44F0-9C4F-3C7072795A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5930" y="4256528"/>
                      <a:ext cx="61587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SSL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2FF26DE-16A4-479E-BA47-331CB1DF98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8917" y="4256528"/>
                      <a:ext cx="39145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…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8CA38502-47FD-4825-A1FF-8EE9A855D8F7}"/>
                    </a:ext>
                  </a:extLst>
                </p:cNvPr>
                <p:cNvGrpSpPr/>
                <p:nvPr/>
              </p:nvGrpSpPr>
              <p:grpSpPr>
                <a:xfrm>
                  <a:off x="5704370" y="5030716"/>
                  <a:ext cx="2265027" cy="862252"/>
                  <a:chOff x="7852096" y="2795348"/>
                  <a:chExt cx="2265027" cy="862252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1C10425E-7A2E-4B58-9B23-C35F0C7892DA}"/>
                      </a:ext>
                    </a:extLst>
                  </p:cNvPr>
                  <p:cNvSpPr/>
                  <p:nvPr/>
                </p:nvSpPr>
                <p:spPr>
                  <a:xfrm>
                    <a:off x="7852096" y="2795348"/>
                    <a:ext cx="2265027" cy="86225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r>
                      <a:rPr lang="en-US" altLang="ko-K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UDP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C5AA9F2B-969B-46B8-ABCB-E1F94E274528}"/>
                      </a:ext>
                    </a:extLst>
                  </p:cNvPr>
                  <p:cNvGrpSpPr/>
                  <p:nvPr/>
                </p:nvGrpSpPr>
                <p:grpSpPr>
                  <a:xfrm>
                    <a:off x="7936187" y="2866356"/>
                    <a:ext cx="2079613" cy="343339"/>
                    <a:chOff x="3633831" y="4526006"/>
                    <a:chExt cx="2079613" cy="343339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453C16E7-7B11-426A-AD98-B2D195B815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3831" y="4530791"/>
                      <a:ext cx="845103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SNMP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611B8FD-D35C-44E6-8C4E-52889CCD4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4892" y="4526006"/>
                      <a:ext cx="651140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25C7436-B092-45D8-9A52-E8723B4B9A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1990" y="4526006"/>
                      <a:ext cx="39145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…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B79C7-5334-45F8-89EB-8144800C6063}"/>
                  </a:ext>
                </a:extLst>
              </p:cNvPr>
              <p:cNvSpPr txBox="1"/>
              <p:nvPr/>
            </p:nvSpPr>
            <p:spPr>
              <a:xfrm>
                <a:off x="3769146" y="3926342"/>
                <a:ext cx="1161472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Ethernet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00F794-3455-4E3E-B03A-8C1795002D8E}"/>
                  </a:ext>
                </a:extLst>
              </p:cNvPr>
              <p:cNvSpPr txBox="1"/>
              <p:nvPr/>
            </p:nvSpPr>
            <p:spPr>
              <a:xfrm>
                <a:off x="5010897" y="3926342"/>
                <a:ext cx="670761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WiFi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F75C06-B2CA-478D-9EEA-B8DD5FD9C67C}"/>
                  </a:ext>
                </a:extLst>
              </p:cNvPr>
              <p:cNvSpPr txBox="1"/>
              <p:nvPr/>
            </p:nvSpPr>
            <p:spPr>
              <a:xfrm>
                <a:off x="5768217" y="3928133"/>
                <a:ext cx="832792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Wibro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6A9706-BFF9-4395-AB6B-DA38B34A1531}"/>
                  </a:ext>
                </a:extLst>
              </p:cNvPr>
              <p:cNvSpPr txBox="1"/>
              <p:nvPr/>
            </p:nvSpPr>
            <p:spPr>
              <a:xfrm>
                <a:off x="6691135" y="3926636"/>
                <a:ext cx="78899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ADSL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A02CE3-7EEF-4016-A908-8B68BFCE1C59}"/>
                  </a:ext>
                </a:extLst>
              </p:cNvPr>
              <p:cNvSpPr txBox="1"/>
              <p:nvPr/>
            </p:nvSpPr>
            <p:spPr>
              <a:xfrm>
                <a:off x="7570260" y="3926342"/>
                <a:ext cx="156523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Cable Model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7E12A5-54AD-492B-9710-CBE52CCD7666}"/>
                  </a:ext>
                </a:extLst>
              </p:cNvPr>
              <p:cNvSpPr txBox="1"/>
              <p:nvPr/>
            </p:nvSpPr>
            <p:spPr>
              <a:xfrm>
                <a:off x="9225623" y="3928155"/>
                <a:ext cx="391454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…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75216-E905-4F6C-9C06-5201737307F8}"/>
                </a:ext>
              </a:extLst>
            </p:cNvPr>
            <p:cNvSpPr txBox="1"/>
            <p:nvPr/>
          </p:nvSpPr>
          <p:spPr>
            <a:xfrm>
              <a:off x="1141410" y="3217495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전송 계층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51542B-02C5-4B4D-B225-1B350200BF25}"/>
                </a:ext>
              </a:extLst>
            </p:cNvPr>
            <p:cNvSpPr txBox="1"/>
            <p:nvPr/>
          </p:nvSpPr>
          <p:spPr>
            <a:xfrm>
              <a:off x="1141410" y="3626004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인터넷 계층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E5ADC5-CE10-4073-BC33-D659CBBA572B}"/>
                </a:ext>
              </a:extLst>
            </p:cNvPr>
            <p:cNvSpPr txBox="1"/>
            <p:nvPr/>
          </p:nvSpPr>
          <p:spPr>
            <a:xfrm>
              <a:off x="1157331" y="4070768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링크 계층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16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포트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(PORT)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네트워크 패킷이 드나드는 출입문을 말한다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주소로 치면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번지가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해당하고 세부사항이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PORT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해당한다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IP : 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아파트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동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PORT : 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호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부호 없는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 ~ 65535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사이의 값을 이용한다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이미 우리가 잘 알려진 포트들이 있으며 그것을 제외한 포트들을 사용할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1 ~ 1023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HTTP : 80, HTTPS : 443, FTP : 21, Telnet : 23, SMTP : 25, IRC : 194, IIOP :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사용하고 있는 포트만 열어 두는 것이 보안 적인 측면에서도 도움이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동작 과정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 방식으로 동작한다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통신을 수행하는 양단 중에서 적어도 한쪽은 다른 한쪽에 서비스를 제공해야한다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.(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주고 받아야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서비스를 제공하는 쪽을 서버이며 서버가 서비스 제공을 준비하며 클라이언트가 접속할 준비를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클라이언트는 서버의 서비스가 준비되었으면 접속을 시도하고 서버가 승인하면 이제 데이터를 주고 받을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C4D6CAF-BDDF-402A-B478-AD2D88D74591}"/>
              </a:ext>
            </a:extLst>
          </p:cNvPr>
          <p:cNvGrpSpPr/>
          <p:nvPr/>
        </p:nvGrpSpPr>
        <p:grpSpPr>
          <a:xfrm>
            <a:off x="2911410" y="4426564"/>
            <a:ext cx="6530043" cy="2298174"/>
            <a:chOff x="1889702" y="4504888"/>
            <a:chExt cx="6530043" cy="22981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7CCB519-88CC-47A5-9124-4D9379FE838F}"/>
                </a:ext>
              </a:extLst>
            </p:cNvPr>
            <p:cNvSpPr/>
            <p:nvPr/>
          </p:nvSpPr>
          <p:spPr>
            <a:xfrm>
              <a:off x="2575420" y="4504888"/>
              <a:ext cx="872455" cy="26844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Server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E0F8B7-8217-4BD5-ADD0-03914C1AC703}"/>
                </a:ext>
              </a:extLst>
            </p:cNvPr>
            <p:cNvSpPr/>
            <p:nvPr/>
          </p:nvSpPr>
          <p:spPr>
            <a:xfrm>
              <a:off x="4992848" y="4506286"/>
              <a:ext cx="872455" cy="268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Client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5792ACB-C80A-49EA-9B00-9145F7B5ACE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11648" y="4773336"/>
              <a:ext cx="8389" cy="20297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B05FD58-A831-4341-BE69-B5D0FD363A4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429076" y="4774734"/>
              <a:ext cx="0" cy="2028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D8937-852B-4F1A-8946-D9F8833B5913}"/>
                </a:ext>
              </a:extLst>
            </p:cNvPr>
            <p:cNvSpPr txBox="1"/>
            <p:nvPr/>
          </p:nvSpPr>
          <p:spPr>
            <a:xfrm>
              <a:off x="2042365" y="4828362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시작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091AC8-0B8A-4471-B36B-BEF72FFEF2F4}"/>
                </a:ext>
              </a:extLst>
            </p:cNvPr>
            <p:cNvSpPr txBox="1"/>
            <p:nvPr/>
          </p:nvSpPr>
          <p:spPr>
            <a:xfrm>
              <a:off x="2042365" y="6526063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종료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D54BBA-FB43-478E-BFF7-C5B5303EBE82}"/>
                </a:ext>
              </a:extLst>
            </p:cNvPr>
            <p:cNvSpPr txBox="1"/>
            <p:nvPr/>
          </p:nvSpPr>
          <p:spPr>
            <a:xfrm>
              <a:off x="2042365" y="5181434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연결 수락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31A4B-C64C-4C03-816F-B4793C6565D7}"/>
                </a:ext>
              </a:extLst>
            </p:cNvPr>
            <p:cNvSpPr txBox="1"/>
            <p:nvPr/>
          </p:nvSpPr>
          <p:spPr>
            <a:xfrm>
              <a:off x="1924215" y="5548496"/>
              <a:ext cx="994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수신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64027-9D01-472E-B58D-FCB4C3EA021E}"/>
                </a:ext>
              </a:extLst>
            </p:cNvPr>
            <p:cNvSpPr txBox="1"/>
            <p:nvPr/>
          </p:nvSpPr>
          <p:spPr>
            <a:xfrm>
              <a:off x="1889702" y="5898780"/>
              <a:ext cx="10299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데이터 전송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57B2A-8390-4ADB-AC44-FFE6492F9605}"/>
                </a:ext>
              </a:extLst>
            </p:cNvPr>
            <p:cNvSpPr txBox="1"/>
            <p:nvPr/>
          </p:nvSpPr>
          <p:spPr>
            <a:xfrm>
              <a:off x="5524844" y="5181434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연결 요청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D98D37-DE9A-4E87-8A42-E8B73F1496C7}"/>
                </a:ext>
              </a:extLst>
            </p:cNvPr>
            <p:cNvSpPr txBox="1"/>
            <p:nvPr/>
          </p:nvSpPr>
          <p:spPr>
            <a:xfrm>
              <a:off x="5524844" y="5541010"/>
              <a:ext cx="994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전송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9613B6-4929-4258-89E0-23BD602DF722}"/>
                </a:ext>
              </a:extLst>
            </p:cNvPr>
            <p:cNvSpPr txBox="1"/>
            <p:nvPr/>
          </p:nvSpPr>
          <p:spPr>
            <a:xfrm>
              <a:off x="5524844" y="5905873"/>
              <a:ext cx="10299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수신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BA7C26-F6FF-4E6F-B03F-9002F19E576E}"/>
                </a:ext>
              </a:extLst>
            </p:cNvPr>
            <p:cNvSpPr txBox="1"/>
            <p:nvPr/>
          </p:nvSpPr>
          <p:spPr>
            <a:xfrm>
              <a:off x="5529733" y="6270736"/>
              <a:ext cx="8360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연결 종료</a:t>
              </a:r>
              <a:endParaRPr lang="ko-KR" altLang="en-US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7DF2E7-88ED-43E3-A676-808FB0709A0F}"/>
                </a:ext>
              </a:extLst>
            </p:cNvPr>
            <p:cNvCxnSpPr>
              <a:stCxn id="22" idx="1"/>
              <a:endCxn id="17" idx="3"/>
            </p:cNvCxnSpPr>
            <p:nvPr/>
          </p:nvCxnSpPr>
          <p:spPr>
            <a:xfrm flipH="1">
              <a:off x="2914821" y="5319934"/>
              <a:ext cx="261002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252CE21-9B7D-41A9-A493-E5717C01F146}"/>
                </a:ext>
              </a:extLst>
            </p:cNvPr>
            <p:cNvCxnSpPr>
              <a:stCxn id="23" idx="1"/>
              <a:endCxn id="18" idx="3"/>
            </p:cNvCxnSpPr>
            <p:nvPr/>
          </p:nvCxnSpPr>
          <p:spPr>
            <a:xfrm flipH="1">
              <a:off x="2918660" y="5679510"/>
              <a:ext cx="2606184" cy="74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F427B9A-E335-4591-8D69-9DBBDE14435F}"/>
                </a:ext>
              </a:extLst>
            </p:cNvPr>
            <p:cNvCxnSpPr>
              <a:stCxn id="19" idx="3"/>
              <a:endCxn id="24" idx="1"/>
            </p:cNvCxnSpPr>
            <p:nvPr/>
          </p:nvCxnSpPr>
          <p:spPr>
            <a:xfrm>
              <a:off x="2919616" y="6037280"/>
              <a:ext cx="2605228" cy="70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F8EAC8A-5B94-4770-A456-77614165E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037" y="6412550"/>
              <a:ext cx="2509696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98A04B-CD0E-4AAC-9847-9EBB9A40E2A5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6365760" y="6409235"/>
              <a:ext cx="529990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134526-C29B-4F7D-B941-95D4B519B6E1}"/>
                </a:ext>
              </a:extLst>
            </p:cNvPr>
            <p:cNvSpPr txBox="1"/>
            <p:nvPr/>
          </p:nvSpPr>
          <p:spPr>
            <a:xfrm>
              <a:off x="6895750" y="6178402"/>
              <a:ext cx="152399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측에서 연결을 종료할 수도 있음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9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TcpClient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TCP/IP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통신을 위해 제공하는 클래스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System.Net.Sockets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네임스페이스를 사용한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Sockets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통신도 있지만 개념적인 이해를 위해 해당 클래스를 사용해보자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클래스는 서버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애플리케이션에서 사용되며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클라이언트의 연결 요청을 기다리는 역할을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서버 애플리케이션과 클라이언트 애플리케이션 양쪽에서 사용된다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서버에 연결 요청을 하는 역할을 수행하며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서버에서는 클라이언트의 요청을 수락하면 클라이언트와의 통신에 사용할 수 있는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인스턴스가 반환된다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서버와 클라이언트에서 각각이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사용하고 있고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GetStream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메소드를 갖고 있어서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양쪽의 응용 프로그램은 이 메소드가 반환하는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객체를 통해 데이터를 주고 받는다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보낼 때는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NetworkStream.Write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읽을 때는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NetworkStream.Read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호출한다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서버와 클라이언트의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연결을 종료할 때는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Close()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메소드를 호출한다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7910C92-20EC-45C9-B943-B49D4A712AC5}"/>
              </a:ext>
            </a:extLst>
          </p:cNvPr>
          <p:cNvGrpSpPr/>
          <p:nvPr/>
        </p:nvGrpSpPr>
        <p:grpSpPr>
          <a:xfrm>
            <a:off x="1093426" y="3718678"/>
            <a:ext cx="10166012" cy="3042849"/>
            <a:chOff x="261502" y="3718678"/>
            <a:chExt cx="10166012" cy="30428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2A095-2476-402C-BF18-21D896533AB5}"/>
                </a:ext>
              </a:extLst>
            </p:cNvPr>
            <p:cNvSpPr/>
            <p:nvPr/>
          </p:nvSpPr>
          <p:spPr>
            <a:xfrm>
              <a:off x="3597128" y="3718678"/>
              <a:ext cx="872455" cy="26844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Server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43CD-4B58-4608-A3EB-DF5575CF2250}"/>
                </a:ext>
              </a:extLst>
            </p:cNvPr>
            <p:cNvSpPr/>
            <p:nvPr/>
          </p:nvSpPr>
          <p:spPr>
            <a:xfrm>
              <a:off x="6014556" y="3720076"/>
              <a:ext cx="872455" cy="268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Client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CBDE38A-E8D7-46BD-92D5-CF6A61B19CA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033356" y="3987126"/>
              <a:ext cx="0" cy="27744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01072EC-9563-4BAC-A275-9F3D1047C7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450783" y="3988524"/>
              <a:ext cx="1" cy="2773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A3B46-CF8B-40EF-A983-2E4096F62856}"/>
                </a:ext>
              </a:extLst>
            </p:cNvPr>
            <p:cNvSpPr txBox="1"/>
            <p:nvPr/>
          </p:nvSpPr>
          <p:spPr>
            <a:xfrm>
              <a:off x="2307299" y="4052687"/>
              <a:ext cx="165894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TcpListener.Start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DD0690-40A7-42A8-BC43-868E3175CD9A}"/>
                </a:ext>
              </a:extLst>
            </p:cNvPr>
            <p:cNvSpPr txBox="1"/>
            <p:nvPr/>
          </p:nvSpPr>
          <p:spPr>
            <a:xfrm>
              <a:off x="1508595" y="4379858"/>
              <a:ext cx="245764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TcpListener.AcceptTcpClient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F53BC5-7DC9-4B54-882E-07D27FD99573}"/>
                </a:ext>
              </a:extLst>
            </p:cNvPr>
            <p:cNvSpPr txBox="1"/>
            <p:nvPr/>
          </p:nvSpPr>
          <p:spPr>
            <a:xfrm>
              <a:off x="2043717" y="4707029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9113F0-6F3C-4C5F-ACB3-660645AE8947}"/>
                </a:ext>
              </a:extLst>
            </p:cNvPr>
            <p:cNvSpPr txBox="1"/>
            <p:nvPr/>
          </p:nvSpPr>
          <p:spPr>
            <a:xfrm>
              <a:off x="2043716" y="5034200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A4F5EC-283B-45F5-875D-C41AACEBE7FD}"/>
                </a:ext>
              </a:extLst>
            </p:cNvPr>
            <p:cNvSpPr txBox="1"/>
            <p:nvPr/>
          </p:nvSpPr>
          <p:spPr>
            <a:xfrm>
              <a:off x="2043715" y="5361371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67A199-10B6-4481-A53C-7707B18D7E6D}"/>
                </a:ext>
              </a:extLst>
            </p:cNvPr>
            <p:cNvSpPr txBox="1"/>
            <p:nvPr/>
          </p:nvSpPr>
          <p:spPr>
            <a:xfrm>
              <a:off x="2043714" y="5688542"/>
              <a:ext cx="1922525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</a:p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F3E7FB-F86A-4F48-9957-3A51DA50D659}"/>
                </a:ext>
              </a:extLst>
            </p:cNvPr>
            <p:cNvSpPr txBox="1"/>
            <p:nvPr/>
          </p:nvSpPr>
          <p:spPr>
            <a:xfrm>
              <a:off x="2374090" y="6184990"/>
              <a:ext cx="159214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TcpListener.Stop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AD1DC0-2DC0-4C42-8EFD-088B338FCBED}"/>
                </a:ext>
              </a:extLst>
            </p:cNvPr>
            <p:cNvSpPr txBox="1"/>
            <p:nvPr/>
          </p:nvSpPr>
          <p:spPr>
            <a:xfrm>
              <a:off x="261502" y="3752605"/>
              <a:ext cx="1719767" cy="4308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AcceptTcpClient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가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객체 반환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42593C8-AFC3-4147-B968-1EAEA310216E}"/>
                </a:ext>
              </a:extLst>
            </p:cNvPr>
            <p:cNvCxnSpPr>
              <a:stCxn id="26" idx="1"/>
              <a:endCxn id="36" idx="2"/>
            </p:cNvCxnSpPr>
            <p:nvPr/>
          </p:nvCxnSpPr>
          <p:spPr>
            <a:xfrm flipH="1" flipV="1">
              <a:off x="1121386" y="4183492"/>
              <a:ext cx="387209" cy="3271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D56957-E50C-4BFF-A022-C0B0C8935146}"/>
                </a:ext>
              </a:extLst>
            </p:cNvPr>
            <p:cNvSpPr txBox="1"/>
            <p:nvPr/>
          </p:nvSpPr>
          <p:spPr>
            <a:xfrm>
              <a:off x="329347" y="5305005"/>
              <a:ext cx="1584075" cy="76944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.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GetStream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을 통해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인스턴스 획득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9000B63-BABB-4C08-8D8F-D9784DF12C66}"/>
                </a:ext>
              </a:extLst>
            </p:cNvPr>
            <p:cNvCxnSpPr>
              <a:stCxn id="27" idx="1"/>
              <a:endCxn id="39" idx="0"/>
            </p:cNvCxnSpPr>
            <p:nvPr/>
          </p:nvCxnSpPr>
          <p:spPr>
            <a:xfrm flipH="1">
              <a:off x="1121385" y="4837834"/>
              <a:ext cx="922332" cy="4671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8DA27-ECA0-45FC-BA18-0C9D12301261}"/>
                </a:ext>
              </a:extLst>
            </p:cNvPr>
            <p:cNvSpPr txBox="1"/>
            <p:nvPr/>
          </p:nvSpPr>
          <p:spPr>
            <a:xfrm>
              <a:off x="6522805" y="4365436"/>
              <a:ext cx="171518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TcpClient.Connect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0635C2-47B5-445E-B2E9-93C73A2C9F6C}"/>
                </a:ext>
              </a:extLst>
            </p:cNvPr>
            <p:cNvSpPr txBox="1"/>
            <p:nvPr/>
          </p:nvSpPr>
          <p:spPr>
            <a:xfrm>
              <a:off x="6522805" y="4707029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4597C6-A868-4648-94BA-3BB3F422FBA0}"/>
                </a:ext>
              </a:extLst>
            </p:cNvPr>
            <p:cNvSpPr txBox="1"/>
            <p:nvPr/>
          </p:nvSpPr>
          <p:spPr>
            <a:xfrm>
              <a:off x="6522805" y="5034200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D7C149-3ECE-4C3C-949A-86EDE99BD80B}"/>
                </a:ext>
              </a:extLst>
            </p:cNvPr>
            <p:cNvSpPr txBox="1"/>
            <p:nvPr/>
          </p:nvSpPr>
          <p:spPr>
            <a:xfrm>
              <a:off x="6522805" y="5356302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872743-3E37-4B01-8309-D573423CE440}"/>
                </a:ext>
              </a:extLst>
            </p:cNvPr>
            <p:cNvSpPr txBox="1"/>
            <p:nvPr/>
          </p:nvSpPr>
          <p:spPr>
            <a:xfrm>
              <a:off x="6522805" y="5687368"/>
              <a:ext cx="1922525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</a:p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C6341DC-3791-4A85-A199-EFC21A09BC48}"/>
                </a:ext>
              </a:extLst>
            </p:cNvPr>
            <p:cNvCxnSpPr>
              <a:stCxn id="42" idx="1"/>
              <a:endCxn id="26" idx="3"/>
            </p:cNvCxnSpPr>
            <p:nvPr/>
          </p:nvCxnSpPr>
          <p:spPr>
            <a:xfrm flipH="1">
              <a:off x="3966243" y="4496241"/>
              <a:ext cx="2556562" cy="144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D232921-AA16-47C7-AD53-45D8F7DF5EF6}"/>
                </a:ext>
              </a:extLst>
            </p:cNvPr>
            <p:cNvCxnSpPr>
              <a:stCxn id="44" idx="1"/>
              <a:endCxn id="27" idx="3"/>
            </p:cNvCxnSpPr>
            <p:nvPr/>
          </p:nvCxnSpPr>
          <p:spPr>
            <a:xfrm flipH="1">
              <a:off x="3966242" y="4837834"/>
              <a:ext cx="255656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1D16304-B389-453E-AB86-5F22B5C02F45}"/>
                </a:ext>
              </a:extLst>
            </p:cNvPr>
            <p:cNvCxnSpPr>
              <a:stCxn id="45" idx="1"/>
              <a:endCxn id="28" idx="3"/>
            </p:cNvCxnSpPr>
            <p:nvPr/>
          </p:nvCxnSpPr>
          <p:spPr>
            <a:xfrm flipH="1">
              <a:off x="3966241" y="5165005"/>
              <a:ext cx="255656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428838C-09D7-4C92-B068-46D4C00B5654}"/>
                </a:ext>
              </a:extLst>
            </p:cNvPr>
            <p:cNvCxnSpPr>
              <a:stCxn id="46" idx="1"/>
              <a:endCxn id="29" idx="3"/>
            </p:cNvCxnSpPr>
            <p:nvPr/>
          </p:nvCxnSpPr>
          <p:spPr>
            <a:xfrm flipH="1">
              <a:off x="3966240" y="5487107"/>
              <a:ext cx="2556565" cy="506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01E99A4-3358-4F76-965B-86327A5EA7CF}"/>
                </a:ext>
              </a:extLst>
            </p:cNvPr>
            <p:cNvCxnSpPr>
              <a:stCxn id="47" idx="1"/>
              <a:endCxn id="30" idx="3"/>
            </p:cNvCxnSpPr>
            <p:nvPr/>
          </p:nvCxnSpPr>
          <p:spPr>
            <a:xfrm flipH="1">
              <a:off x="3966239" y="5902812"/>
              <a:ext cx="2556566" cy="117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BFBC7B-8025-4B54-80F3-A0F864C5EE3F}"/>
                </a:ext>
              </a:extLst>
            </p:cNvPr>
            <p:cNvSpPr txBox="1"/>
            <p:nvPr/>
          </p:nvSpPr>
          <p:spPr>
            <a:xfrm>
              <a:off x="8513752" y="3752605"/>
              <a:ext cx="1913762" cy="60016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TcpClient.GetStream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을 통해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인스턴스 획득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4F6BBAD-D5A6-40CC-9CB6-9FB44F0FC394}"/>
                </a:ext>
              </a:extLst>
            </p:cNvPr>
            <p:cNvCxnSpPr>
              <a:cxnSpLocks/>
              <a:stCxn id="42" idx="3"/>
              <a:endCxn id="62" idx="2"/>
            </p:cNvCxnSpPr>
            <p:nvPr/>
          </p:nvCxnSpPr>
          <p:spPr>
            <a:xfrm flipV="1">
              <a:off x="8237986" y="4352769"/>
              <a:ext cx="1232647" cy="1434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9CC968-FFEF-4F8D-98E6-365AF816AD4A}"/>
                </a:ext>
              </a:extLst>
            </p:cNvPr>
            <p:cNvSpPr txBox="1"/>
            <p:nvPr/>
          </p:nvSpPr>
          <p:spPr>
            <a:xfrm>
              <a:off x="7965364" y="6294369"/>
              <a:ext cx="2462150" cy="4308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Arial Black" panose="020B0A04020102020204" pitchFamily="34" charset="0"/>
                </a:rPr>
                <a:t>서버측의</a:t>
              </a:r>
              <a:r>
                <a:rPr lang="ko-KR" altLang="en-US" sz="1100" dirty="0">
                  <a:latin typeface="Arial Black" panose="020B0A04020102020204" pitchFamily="34" charset="0"/>
                </a:rPr>
                <a:t>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/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ko-KR" altLang="en-US" sz="1100" dirty="0">
                  <a:latin typeface="Arial Black" panose="020B0A04020102020204" pitchFamily="34" charset="0"/>
                </a:rPr>
                <a:t>에서 먼저 수행해도 무관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91423B5-5E0E-4BB6-AE11-860B36369028}"/>
                </a:ext>
              </a:extLst>
            </p:cNvPr>
            <p:cNvCxnSpPr>
              <a:cxnSpLocks/>
              <a:stCxn id="47" idx="3"/>
              <a:endCxn id="68" idx="0"/>
            </p:cNvCxnSpPr>
            <p:nvPr/>
          </p:nvCxnSpPr>
          <p:spPr>
            <a:xfrm>
              <a:off x="8445330" y="5902812"/>
              <a:ext cx="751109" cy="3915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4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메소드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서버 시작 코드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localAddress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(“192.168.100.17”), 5452);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server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localAddress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Server.Start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482B03-97D1-4292-9D18-FF6448AD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2039"/>
              </p:ext>
            </p:extLst>
          </p:nvPr>
        </p:nvGraphicFramePr>
        <p:xfrm>
          <a:off x="1225301" y="1075202"/>
          <a:ext cx="989011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88">
                  <a:extLst>
                    <a:ext uri="{9D8B030D-6E8A-4147-A177-3AD203B41FA5}">
                      <a16:colId xmlns:a16="http://schemas.microsoft.com/office/drawing/2014/main" val="2598820965"/>
                    </a:ext>
                  </a:extLst>
                </a:gridCol>
                <a:gridCol w="2164905">
                  <a:extLst>
                    <a:ext uri="{9D8B030D-6E8A-4147-A177-3AD203B41FA5}">
                      <a16:colId xmlns:a16="http://schemas.microsoft.com/office/drawing/2014/main" val="2589992709"/>
                    </a:ext>
                  </a:extLst>
                </a:gridCol>
                <a:gridCol w="6157519">
                  <a:extLst>
                    <a:ext uri="{9D8B030D-6E8A-4147-A177-3AD203B41FA5}">
                      <a16:colId xmlns:a16="http://schemas.microsoft.com/office/drawing/2014/main" val="565903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4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TcpListener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Start()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 요청 수신 대기를 시작한다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23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AcceptTcpClient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클라이언트의 연결 요청을 수락한다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메소드는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TcpClient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27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 요청 수신 대기를 종료한다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14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TcpClient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Connect()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서버에 연결을 요청한다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62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GetStream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데이터를 주고 받는데 사용하는 매개체인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NetworkStream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을 가져온다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0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Close()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연결을 닫는다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23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ABA606-D32B-4010-8714-1F0B62BADE3E}"/>
              </a:ext>
            </a:extLst>
          </p:cNvPr>
          <p:cNvSpPr txBox="1"/>
          <p:nvPr/>
        </p:nvSpPr>
        <p:spPr>
          <a:xfrm>
            <a:off x="6647843" y="4236324"/>
            <a:ext cx="4118994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IPEndPoint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IP</a:t>
            </a:r>
            <a:r>
              <a:rPr lang="ko-KR" altLang="en-US" sz="1600" dirty="0">
                <a:latin typeface="Arial Black" panose="020B0A04020102020204" pitchFamily="34" charset="0"/>
              </a:rPr>
              <a:t>통신에 필요한 </a:t>
            </a:r>
            <a:r>
              <a:rPr lang="en-US" altLang="ko-KR" sz="1600" dirty="0">
                <a:latin typeface="Arial Black" panose="020B0A04020102020204" pitchFamily="34" charset="0"/>
              </a:rPr>
              <a:t>IP</a:t>
            </a:r>
            <a:r>
              <a:rPr lang="ko-KR" altLang="en-US" sz="1600" dirty="0">
                <a:latin typeface="Arial Black" panose="020B0A04020102020204" pitchFamily="34" charset="0"/>
              </a:rPr>
              <a:t>주소와 출입구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포트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나타낸다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694BBA-D24E-4075-9042-2C7EF36F1EB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33663" y="4528712"/>
            <a:ext cx="4714180" cy="367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C7828C-D5B2-44A9-BAAC-25F3C300CA7B}"/>
              </a:ext>
            </a:extLst>
          </p:cNvPr>
          <p:cNvSpPr txBox="1"/>
          <p:nvPr/>
        </p:nvSpPr>
        <p:spPr>
          <a:xfrm>
            <a:off x="4034913" y="5769759"/>
            <a:ext cx="4118994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Server </a:t>
            </a:r>
            <a:r>
              <a:rPr lang="ko-KR" altLang="en-US" sz="1600" dirty="0">
                <a:latin typeface="Arial Black" panose="020B0A04020102020204" pitchFamily="34" charset="0"/>
              </a:rPr>
              <a:t>객체는 클라이언트가 </a:t>
            </a:r>
            <a:r>
              <a:rPr lang="en-US" altLang="ko-KR" sz="1600" dirty="0" err="1">
                <a:latin typeface="Arial Black" panose="020B0A04020102020204" pitchFamily="34" charset="0"/>
              </a:rPr>
              <a:t>TcpClient</a:t>
            </a:r>
            <a:r>
              <a:rPr lang="en-US" altLang="ko-KR" sz="1600" dirty="0">
                <a:latin typeface="Arial Black" panose="020B0A04020102020204" pitchFamily="34" charset="0"/>
              </a:rPr>
              <a:t>. Connect()</a:t>
            </a:r>
            <a:r>
              <a:rPr lang="ko-KR" altLang="en-US" sz="1600" dirty="0">
                <a:latin typeface="Arial Black" panose="020B0A04020102020204" pitchFamily="34" charset="0"/>
              </a:rPr>
              <a:t>를 호출하여 연결 요청해오기를 기다리기 시작한다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6B45B9-FDA8-4CEF-8404-A216EDCADD9D}"/>
              </a:ext>
            </a:extLst>
          </p:cNvPr>
          <p:cNvCxnSpPr>
            <a:endCxn id="10" idx="1"/>
          </p:cNvCxnSpPr>
          <p:nvPr/>
        </p:nvCxnSpPr>
        <p:spPr>
          <a:xfrm>
            <a:off x="2843868" y="6047482"/>
            <a:ext cx="1191045" cy="13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6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2320</Words>
  <Application>Microsoft Office PowerPoint</Application>
  <PresentationFormat>와이드스크린</PresentationFormat>
  <Paragraphs>482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Arial Black</vt:lpstr>
      <vt:lpstr>Tw Cen MT</vt:lpstr>
      <vt:lpstr>Wingdings</vt:lpstr>
      <vt:lpstr>회로</vt:lpstr>
      <vt:lpstr>C# -Cahpter12-</vt:lpstr>
      <vt:lpstr>목차</vt:lpstr>
      <vt:lpstr>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175</cp:revision>
  <dcterms:created xsi:type="dcterms:W3CDTF">2019-01-08T00:45:21Z</dcterms:created>
  <dcterms:modified xsi:type="dcterms:W3CDTF">2019-12-18T10:07:08Z</dcterms:modified>
</cp:coreProperties>
</file>