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57" r:id="rId4"/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023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55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5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6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76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9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68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33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839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13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7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85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878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34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51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86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34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5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23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-Cahpter11-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From</a:t>
            </a: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Style</a:t>
            </a: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 설정</a:t>
            </a:r>
            <a:endParaRPr lang="en-US" altLang="ko-KR" b="1" dirty="0">
              <a:solidFill>
                <a:srgbClr val="00B0F0"/>
              </a:solidFill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From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클래스는 윈도우의 모양을 결정 짖는 크기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배경색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전경색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투명도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제목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폰트 등 여러가지 프로퍼티를 갖고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 모습을 결정하는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From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프로퍼티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B2F75B-93BF-4020-A80E-1268FA29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40979"/>
              </p:ext>
            </p:extLst>
          </p:nvPr>
        </p:nvGraphicFramePr>
        <p:xfrm>
          <a:off x="1141412" y="2860618"/>
          <a:ext cx="990226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85">
                  <a:extLst>
                    <a:ext uri="{9D8B030D-6E8A-4147-A177-3AD203B41FA5}">
                      <a16:colId xmlns:a16="http://schemas.microsoft.com/office/drawing/2014/main" val="4129690548"/>
                    </a:ext>
                  </a:extLst>
                </a:gridCol>
                <a:gridCol w="2499919">
                  <a:extLst>
                    <a:ext uri="{9D8B030D-6E8A-4147-A177-3AD203B41FA5}">
                      <a16:colId xmlns:a16="http://schemas.microsoft.com/office/drawing/2014/main" val="1603777421"/>
                    </a:ext>
                  </a:extLst>
                </a:gridCol>
                <a:gridCol w="6102558">
                  <a:extLst>
                    <a:ext uri="{9D8B030D-6E8A-4147-A177-3AD203B41FA5}">
                      <a16:colId xmlns:a16="http://schemas.microsoft.com/office/drawing/2014/main" val="24547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프로퍼티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62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Width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창의 너비를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462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Height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창의 높이를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046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색깔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BackColor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창의 배경 색깔을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2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BackgroundImage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창의 배경 이미지를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502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Opacity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창의 투명도를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1417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MaximizeBox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최대한 버튼을 설치할 것인지 여부를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5466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MinimizeBox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최소화 버튼을 설치할 것인지 여부를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095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Text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창의 제목을 나타낸다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4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2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윈도우 크기 조절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project Form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크기조절 참조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MainApp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form = 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MainApp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Form.Width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300;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Form.Height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200;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윈도우 배경설정 변경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project Form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백그라운드 설정 참조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System.Drawing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네임스페이스의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Color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형식을 이용해 적용할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Form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Form();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// Color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구조체에는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Red, Green, Blue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등등을 포함한 기본적으로 바로 쓸 수 있는 색상을 미리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정의한 것을 사용할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form.BackColor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Color.Red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FromArgb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메소드를 이용한다 첫 번째 매개 변수는 투명도를 나타내는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Alpha,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두 번째는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Red,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 번째는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Green, 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네 번째는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Blue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값을 나타내며 각 매개 변수는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부터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255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사이의 값을 가질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form.BackColor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Color.FromArgb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(255, 255, 0, 0); //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불투명한 빨간색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윈도우 창의 투명도 조절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Form.Opacity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0.87;</a:t>
            </a: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form.Opacity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1.00;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윈도우 배경 이미지 적용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form.BackgroundImage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Image.FromFile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파일경로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94263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윈도우 이름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최소화 최대화의 아이콘 박스 컨트롤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project 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스타일 참조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최소화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최대화 아이콘 활성화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비활성화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Form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new Form();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form.MaximizeBox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true;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form.MinimizeBox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false;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 이름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Form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new Form();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Form.Text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“Form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프로퍼티 테스트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에 컨트롤 적용하기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project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컨트롤러 참조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Controll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Window OS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제공하는 사용자 인터페이스 요소를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응용 프로그램을 제어하는데 사용하는 도구라는 의미에서 붙여진 이름이다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버튼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텍스트 박스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콤보 박스 등이 이에 해당한다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유닉스의 모티브나 자바의 스윙에서는 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Widget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이라고 부르고  델파이에서는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VCL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코드작성 순서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컨트롤의 인스턴스를 생성하고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컨트롤의 프로퍼티 값을 지정한다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컨트롤의 이벤트에 이벤트 처리기를 등록하고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컨트롤을 추가한다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63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Step1.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컨트롤의 인스턴스 생성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컨트롤은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System.Windows.Forms.Control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상속한다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Button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button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new Button();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Step2.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컨트롤의 프로퍼티에 값 지정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인스턴스를 만들었으면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프로퍼티에 값을 지정해서 컨트롤 모양과 위치를 결정한다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button.Text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“Click Me!”;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button.Left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100;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button.Top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50;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Step3.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컨트롤 이벤트에 이벤트 처리기 등록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button.Click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+= 	(object sender,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EventArgs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e) =&gt;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MessageBox.Show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 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딸깍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!” 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}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Step4. 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컨트롤 추가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MainApp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form = 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MainApp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Form.Controls.Add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(button);</a:t>
            </a:r>
          </a:p>
        </p:txBody>
      </p:sp>
    </p:spTree>
    <p:extLst>
      <p:ext uri="{BB962C8B-B14F-4D97-AF65-F5344CB8AC3E}">
        <p14:creationId xmlns:p14="http://schemas.microsoft.com/office/powerpoint/2010/main" val="379661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WinForm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구성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편리하게 구축하기 위해 만들어진 폼 디자이너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VisualStudio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IDE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일부로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우리가 코드를 통해 컨트롤을 폼 위에 배치하고 프로퍼티를 변경했던 작업을 통해 만든 것보다 품질이 우수한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39E0DC9-F489-4728-BFDD-3D938054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5" y="2087461"/>
            <a:ext cx="9902263" cy="46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컨트롤러 배치 방법과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로더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이벤트 연결 준비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8653EB4-9FDD-445F-833E-19BABAC7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102577"/>
            <a:ext cx="9902262" cy="55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메인로더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및 이벤트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4AC6B3-5E78-4D21-8147-998FE23F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102577"/>
            <a:ext cx="9902262" cy="55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GroupBox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Label,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ComboBox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CheckBox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TexBox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배치 및 사용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5F5152-19F9-42B4-B635-7A4ABCB23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5" y="1102577"/>
            <a:ext cx="9902263" cy="55660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CB169D-C577-4205-AC65-6D36665ED847}"/>
              </a:ext>
            </a:extLst>
          </p:cNvPr>
          <p:cNvSpPr/>
          <p:nvPr/>
        </p:nvSpPr>
        <p:spPr>
          <a:xfrm>
            <a:off x="1510018" y="2273417"/>
            <a:ext cx="1459685" cy="8892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484CA2-6DBE-4130-B2BC-419C6B1E8B6B}"/>
              </a:ext>
            </a:extLst>
          </p:cNvPr>
          <p:cNvCxnSpPr/>
          <p:nvPr/>
        </p:nvCxnSpPr>
        <p:spPr>
          <a:xfrm flipH="1" flipV="1">
            <a:off x="2969703" y="3162650"/>
            <a:ext cx="1359016" cy="73823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485ED3-91F9-4FFD-9F09-B100566EFECB}"/>
              </a:ext>
            </a:extLst>
          </p:cNvPr>
          <p:cNvSpPr/>
          <p:nvPr/>
        </p:nvSpPr>
        <p:spPr>
          <a:xfrm>
            <a:off x="1510017" y="4980840"/>
            <a:ext cx="2055304" cy="8892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4A5F37-8F7E-46F1-91F4-577CDEE4E2C8}"/>
              </a:ext>
            </a:extLst>
          </p:cNvPr>
          <p:cNvCxnSpPr/>
          <p:nvPr/>
        </p:nvCxnSpPr>
        <p:spPr>
          <a:xfrm flipH="1">
            <a:off x="3565321" y="4488110"/>
            <a:ext cx="763398" cy="49273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0BEEEF-7CB6-4016-BF81-814764F0C9AC}"/>
              </a:ext>
            </a:extLst>
          </p:cNvPr>
          <p:cNvSpPr/>
          <p:nvPr/>
        </p:nvSpPr>
        <p:spPr>
          <a:xfrm>
            <a:off x="4654288" y="1348315"/>
            <a:ext cx="3533367" cy="8892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811CB3-2CC5-4804-A958-0DDC3034BB62}"/>
              </a:ext>
            </a:extLst>
          </p:cNvPr>
          <p:cNvCxnSpPr/>
          <p:nvPr/>
        </p:nvCxnSpPr>
        <p:spPr>
          <a:xfrm flipV="1">
            <a:off x="6096000" y="2273417"/>
            <a:ext cx="329967" cy="115558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5E2CD7-069C-4588-B7F1-4931A18D2044}"/>
              </a:ext>
            </a:extLst>
          </p:cNvPr>
          <p:cNvSpPr/>
          <p:nvPr/>
        </p:nvSpPr>
        <p:spPr>
          <a:xfrm>
            <a:off x="8944062" y="2335348"/>
            <a:ext cx="1844180" cy="8892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38BA0D-5808-4E07-B692-2A10A8F104C0}"/>
              </a:ext>
            </a:extLst>
          </p:cNvPr>
          <p:cNvCxnSpPr>
            <a:endCxn id="17" idx="1"/>
          </p:cNvCxnSpPr>
          <p:nvPr/>
        </p:nvCxnSpPr>
        <p:spPr>
          <a:xfrm flipV="1">
            <a:off x="7013196" y="2779965"/>
            <a:ext cx="1930866" cy="1053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6721F-7571-4112-8BE7-E2231BA09C8C}"/>
              </a:ext>
            </a:extLst>
          </p:cNvPr>
          <p:cNvSpPr/>
          <p:nvPr/>
        </p:nvSpPr>
        <p:spPr>
          <a:xfrm>
            <a:off x="5113102" y="5870073"/>
            <a:ext cx="1900094" cy="6817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E4EF48-A2E1-43F8-A01D-91268C63FCE4}"/>
              </a:ext>
            </a:extLst>
          </p:cNvPr>
          <p:cNvCxnSpPr>
            <a:endCxn id="22" idx="0"/>
          </p:cNvCxnSpPr>
          <p:nvPr/>
        </p:nvCxnSpPr>
        <p:spPr>
          <a:xfrm>
            <a:off x="5662569" y="4026716"/>
            <a:ext cx="400580" cy="1843357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7C893-DF0D-48B4-87FE-9A5F3840BC76}"/>
              </a:ext>
            </a:extLst>
          </p:cNvPr>
          <p:cNvSpPr/>
          <p:nvPr/>
        </p:nvSpPr>
        <p:spPr>
          <a:xfrm>
            <a:off x="8944062" y="4866190"/>
            <a:ext cx="1844180" cy="8892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77C61A-2FF5-4D70-8218-05AFABB35C13}"/>
              </a:ext>
            </a:extLst>
          </p:cNvPr>
          <p:cNvCxnSpPr/>
          <p:nvPr/>
        </p:nvCxnSpPr>
        <p:spPr>
          <a:xfrm>
            <a:off x="7776594" y="4026716"/>
            <a:ext cx="1167468" cy="130868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9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Step1. Control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배치가 끝났다면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MainLoader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만들어야 하고 만들고 나면 빈 껍데기만 존재하므로 내용을 채워 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MainForm_Load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적었을 경우에 그 이름 그대로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작성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private void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MainForm_Load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System.Drawing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네임스페이스를 사용해야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FontFamily</a:t>
            </a:r>
            <a:r>
              <a:rPr lang="en-US" altLang="ko-KR" sz="1600" dirty="0">
                <a:latin typeface="Arial Black" panose="020B0A04020102020204" pitchFamily="34" charset="0"/>
              </a:rPr>
              <a:t>[] </a:t>
            </a:r>
            <a:r>
              <a:rPr lang="en-US" altLang="ko-KR" sz="1600" dirty="0" err="1">
                <a:latin typeface="Arial Black" panose="020B0A04020102020204" pitchFamily="34" charset="0"/>
              </a:rPr>
              <a:t>fontFamilies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System.Drawing.Text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네임스페이스를 사용해야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InstalledFontCollection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installedFontCollection</a:t>
            </a:r>
            <a:r>
              <a:rPr lang="en-US" altLang="ko-KR" sz="1600" dirty="0">
                <a:latin typeface="Arial Black" panose="020B0A04020102020204" pitchFamily="34" charset="0"/>
              </a:rPr>
              <a:t> = new </a:t>
            </a:r>
            <a:r>
              <a:rPr lang="en-US" altLang="ko-KR" sz="1600" dirty="0" err="1">
                <a:latin typeface="Arial Black" panose="020B0A04020102020204" pitchFamily="34" charset="0"/>
              </a:rPr>
              <a:t>InstalledFontCollection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OS</a:t>
            </a:r>
            <a:r>
              <a:rPr lang="ko-KR" altLang="en-US" sz="1600" dirty="0">
                <a:latin typeface="Arial Black" panose="020B0A04020102020204" pitchFamily="34" charset="0"/>
              </a:rPr>
              <a:t>에 설치되어 있는 모든 </a:t>
            </a:r>
            <a:r>
              <a:rPr lang="en-US" altLang="ko-KR" sz="1600" dirty="0">
                <a:latin typeface="Arial Black" panose="020B0A04020102020204" pitchFamily="34" charset="0"/>
              </a:rPr>
              <a:t>Font</a:t>
            </a:r>
            <a:r>
              <a:rPr lang="ko-KR" altLang="en-US" sz="1600" dirty="0">
                <a:latin typeface="Arial Black" panose="020B0A04020102020204" pitchFamily="34" charset="0"/>
              </a:rPr>
              <a:t>정보를 가져 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fontFamilies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installedFontCollection.Families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foreach (var </a:t>
            </a:r>
            <a:r>
              <a:rPr lang="en-US" altLang="ko-KR" sz="1600" dirty="0" err="1">
                <a:latin typeface="Arial Black" panose="020B0A04020102020204" pitchFamily="34" charset="0"/>
              </a:rPr>
              <a:t>fontFamily</a:t>
            </a:r>
            <a:r>
              <a:rPr lang="en-US" altLang="ko-KR" sz="1600" dirty="0">
                <a:latin typeface="Arial Black" panose="020B0A04020102020204" pitchFamily="34" charset="0"/>
              </a:rPr>
              <a:t> in </a:t>
            </a:r>
            <a:r>
              <a:rPr lang="en-US" altLang="ko-KR" sz="1600" dirty="0" err="1">
                <a:latin typeface="Arial Black" panose="020B0A04020102020204" pitchFamily="34" charset="0"/>
              </a:rPr>
              <a:t>fontFamilies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cboFont.Items.Add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fontFamily.Name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89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Step2.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이제 해당 컨트롤의 각 이벤트 부분과 해당 컨트롤 이벤트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작성해 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340E5BA6-67E0-4896-B693-4A471450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5" y="1071798"/>
            <a:ext cx="9909733" cy="55702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6121AA-989C-4AEE-83AB-611F3CA8A9B2}"/>
              </a:ext>
            </a:extLst>
          </p:cNvPr>
          <p:cNvSpPr/>
          <p:nvPr/>
        </p:nvSpPr>
        <p:spPr>
          <a:xfrm>
            <a:off x="4874004" y="4295163"/>
            <a:ext cx="1291904" cy="2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980920-9F2D-44FD-91D0-1C46E3F54FE2}"/>
              </a:ext>
            </a:extLst>
          </p:cNvPr>
          <p:cNvSpPr/>
          <p:nvPr/>
        </p:nvSpPr>
        <p:spPr>
          <a:xfrm>
            <a:off x="4874004" y="5267259"/>
            <a:ext cx="1291904" cy="2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14E9BF-5678-4FE8-A768-565B2C3671AD}"/>
              </a:ext>
            </a:extLst>
          </p:cNvPr>
          <p:cNvSpPr/>
          <p:nvPr/>
        </p:nvSpPr>
        <p:spPr>
          <a:xfrm>
            <a:off x="4874004" y="6239355"/>
            <a:ext cx="1291904" cy="2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WinForm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Step3.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이벤트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실행할 동작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작성해 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ChangeFont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en-US" altLang="ko-KR" sz="1600" dirty="0" err="1">
                <a:latin typeface="Arial Black" panose="020B0A04020102020204" pitchFamily="34" charset="0"/>
              </a:rPr>
              <a:t>cboFont</a:t>
            </a:r>
            <a:r>
              <a:rPr lang="ko-KR" altLang="en-US" sz="1600" dirty="0">
                <a:latin typeface="Arial Black" panose="020B0A04020102020204" pitchFamily="34" charset="0"/>
              </a:rPr>
              <a:t>에서 선택한 항목이 없으면 메소드 종료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 (</a:t>
            </a:r>
            <a:r>
              <a:rPr lang="en-US" altLang="ko-KR" sz="1600" dirty="0" err="1">
                <a:latin typeface="Arial Black" panose="020B0A04020102020204" pitchFamily="34" charset="0"/>
              </a:rPr>
              <a:t>cboFont.SelectedIndex</a:t>
            </a:r>
            <a:r>
              <a:rPr lang="en-US" altLang="ko-KR" sz="1600" dirty="0">
                <a:latin typeface="Arial Black" panose="020B0A04020102020204" pitchFamily="34" charset="0"/>
              </a:rPr>
              <a:t> &lt; 0)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return;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//</a:t>
            </a:r>
            <a:r>
              <a:rPr lang="en-US" altLang="ko-KR" sz="1600" dirty="0" err="1">
                <a:latin typeface="Arial Black" panose="020B0A04020102020204" pitchFamily="34" charset="0"/>
              </a:rPr>
              <a:t>FontStyle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객체를 초기화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FontStyle</a:t>
            </a:r>
            <a:r>
              <a:rPr lang="en-US" altLang="ko-KR" sz="1600" dirty="0">
                <a:latin typeface="Arial Black" panose="020B0A04020102020204" pitchFamily="34" charset="0"/>
              </a:rPr>
              <a:t> style = </a:t>
            </a:r>
            <a:r>
              <a:rPr lang="en-US" altLang="ko-KR" sz="1600" dirty="0" err="1">
                <a:latin typeface="Arial Black" panose="020B0A04020102020204" pitchFamily="34" charset="0"/>
              </a:rPr>
              <a:t>FontStyle.Regular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"</a:t>
            </a:r>
            <a:r>
              <a:rPr lang="ko-KR" altLang="en-US" sz="1600" dirty="0">
                <a:latin typeface="Arial Black" panose="020B0A04020102020204" pitchFamily="34" charset="0"/>
              </a:rPr>
              <a:t>굵게</a:t>
            </a:r>
            <a:r>
              <a:rPr lang="en-US" altLang="ko-KR" sz="1600" dirty="0">
                <a:latin typeface="Arial Black" panose="020B0A04020102020204" pitchFamily="34" charset="0"/>
              </a:rPr>
              <a:t>" </a:t>
            </a:r>
            <a:r>
              <a:rPr lang="ko-KR" altLang="en-US" sz="1600" dirty="0">
                <a:latin typeface="Arial Black" panose="020B0A04020102020204" pitchFamily="34" charset="0"/>
              </a:rPr>
              <a:t>체크 박스가 선택되어 있으면 </a:t>
            </a:r>
            <a:r>
              <a:rPr lang="en-US" altLang="ko-KR" sz="1600" dirty="0">
                <a:latin typeface="Arial Black" panose="020B0A04020102020204" pitchFamily="34" charset="0"/>
              </a:rPr>
              <a:t>Bold </a:t>
            </a:r>
            <a:r>
              <a:rPr lang="ko-KR" altLang="en-US" sz="1600" dirty="0">
                <a:latin typeface="Arial Black" panose="020B0A04020102020204" pitchFamily="34" charset="0"/>
              </a:rPr>
              <a:t>논리합 수행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 (</a:t>
            </a:r>
            <a:r>
              <a:rPr lang="en-US" altLang="ko-KR" sz="1600" dirty="0" err="1">
                <a:latin typeface="Arial Black" panose="020B0A04020102020204" pitchFamily="34" charset="0"/>
              </a:rPr>
              <a:t>chkBold.Checked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style |= </a:t>
            </a:r>
            <a:r>
              <a:rPr lang="en-US" altLang="ko-KR" sz="1600" dirty="0" err="1">
                <a:latin typeface="Arial Black" panose="020B0A04020102020204" pitchFamily="34" charset="0"/>
              </a:rPr>
              <a:t>FontStyle.Bold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"</a:t>
            </a:r>
            <a:r>
              <a:rPr lang="ko-KR" altLang="en-US" sz="1600" dirty="0" err="1">
                <a:latin typeface="Arial Black" panose="020B0A04020102020204" pitchFamily="34" charset="0"/>
              </a:rPr>
              <a:t>이텔릭</a:t>
            </a:r>
            <a:r>
              <a:rPr lang="en-US" altLang="ko-KR" sz="1600" dirty="0">
                <a:latin typeface="Arial Black" panose="020B0A04020102020204" pitchFamily="34" charset="0"/>
              </a:rPr>
              <a:t>" </a:t>
            </a:r>
            <a:r>
              <a:rPr lang="ko-KR" altLang="en-US" sz="1600" dirty="0">
                <a:latin typeface="Arial Black" panose="020B0A04020102020204" pitchFamily="34" charset="0"/>
              </a:rPr>
              <a:t>체크 박스가 선택되어 있으면 </a:t>
            </a:r>
            <a:r>
              <a:rPr lang="en-US" altLang="ko-KR" sz="1600" dirty="0">
                <a:latin typeface="Arial Black" panose="020B0A04020102020204" pitchFamily="34" charset="0"/>
              </a:rPr>
              <a:t>Italic </a:t>
            </a:r>
            <a:r>
              <a:rPr lang="ko-KR" altLang="en-US" sz="1600" dirty="0">
                <a:latin typeface="Arial Black" panose="020B0A04020102020204" pitchFamily="34" charset="0"/>
              </a:rPr>
              <a:t>논리합 수행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 (</a:t>
            </a:r>
            <a:r>
              <a:rPr lang="en-US" altLang="ko-KR" sz="1600" dirty="0" err="1">
                <a:latin typeface="Arial Black" panose="020B0A04020102020204" pitchFamily="34" charset="0"/>
              </a:rPr>
              <a:t>chkItalic.Checked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style |= </a:t>
            </a:r>
            <a:r>
              <a:rPr lang="en-US" altLang="ko-KR" sz="1600" dirty="0" err="1">
                <a:latin typeface="Arial Black" panose="020B0A04020102020204" pitchFamily="34" charset="0"/>
              </a:rPr>
              <a:t>FontStyle.Italic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en-US" altLang="ko-KR" sz="1600" dirty="0" err="1">
                <a:latin typeface="Arial Black" panose="020B0A04020102020204" pitchFamily="34" charset="0"/>
              </a:rPr>
              <a:t>txtSampleText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Font </a:t>
            </a:r>
            <a:r>
              <a:rPr lang="ko-KR" altLang="en-US" sz="1600" dirty="0">
                <a:latin typeface="Arial Black" panose="020B0A04020102020204" pitchFamily="34" charset="0"/>
              </a:rPr>
              <a:t>프로퍼티를 앞에서 만든 </a:t>
            </a:r>
            <a:r>
              <a:rPr lang="en-US" altLang="ko-KR" sz="1600" dirty="0">
                <a:latin typeface="Arial Black" panose="020B0A04020102020204" pitchFamily="34" charset="0"/>
              </a:rPr>
              <a:t>style</a:t>
            </a:r>
            <a:r>
              <a:rPr lang="ko-KR" altLang="en-US" sz="1600" dirty="0">
                <a:latin typeface="Arial Black" panose="020B0A04020102020204" pitchFamily="34" charset="0"/>
              </a:rPr>
              <a:t>로 수정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txtSampleText.Font</a:t>
            </a:r>
            <a:r>
              <a:rPr lang="en-US" altLang="ko-KR" sz="1600" dirty="0">
                <a:latin typeface="Arial Black" panose="020B0A04020102020204" pitchFamily="34" charset="0"/>
              </a:rPr>
              <a:t> = new Font((string)</a:t>
            </a:r>
            <a:r>
              <a:rPr lang="en-US" altLang="ko-KR" sz="1600" dirty="0" err="1">
                <a:latin typeface="Arial Black" panose="020B0A04020102020204" pitchFamily="34" charset="0"/>
              </a:rPr>
              <a:t>cboFont.SelectedItem</a:t>
            </a:r>
            <a:r>
              <a:rPr lang="en-US" altLang="ko-KR" sz="1600" dirty="0">
                <a:latin typeface="Arial Black" panose="020B0A04020102020204" pitchFamily="34" charset="0"/>
              </a:rPr>
              <a:t>, 10, style);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384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TrackBar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ProgressBar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사용하기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D481DB6-7D04-4139-AF25-6CE27205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5" y="1102577"/>
            <a:ext cx="9902263" cy="55660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48ABF-D7E2-47A7-ACDA-EFB41E42B175}"/>
              </a:ext>
            </a:extLst>
          </p:cNvPr>
          <p:cNvSpPr/>
          <p:nvPr/>
        </p:nvSpPr>
        <p:spPr>
          <a:xfrm>
            <a:off x="1144591" y="1224793"/>
            <a:ext cx="2915681" cy="83889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C436BE-70DD-4913-B0B5-AE9AA7C106E5}"/>
              </a:ext>
            </a:extLst>
          </p:cNvPr>
          <p:cNvSpPr/>
          <p:nvPr/>
        </p:nvSpPr>
        <p:spPr>
          <a:xfrm>
            <a:off x="4060273" y="2540053"/>
            <a:ext cx="1711354" cy="83889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5A8D65-21E1-4F27-9CD0-EF498A48D388}"/>
              </a:ext>
            </a:extLst>
          </p:cNvPr>
          <p:cNvSpPr/>
          <p:nvPr/>
        </p:nvSpPr>
        <p:spPr>
          <a:xfrm>
            <a:off x="4051882" y="3673965"/>
            <a:ext cx="2044118" cy="83889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BF9904-4822-44B2-B884-F764F87F22E5}"/>
              </a:ext>
            </a:extLst>
          </p:cNvPr>
          <p:cNvCxnSpPr/>
          <p:nvPr/>
        </p:nvCxnSpPr>
        <p:spPr>
          <a:xfrm flipV="1">
            <a:off x="1543574" y="2063692"/>
            <a:ext cx="276837" cy="14932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4FFE0C-5278-479D-8283-167BFB2A26FF}"/>
              </a:ext>
            </a:extLst>
          </p:cNvPr>
          <p:cNvCxnSpPr/>
          <p:nvPr/>
        </p:nvCxnSpPr>
        <p:spPr>
          <a:xfrm flipV="1">
            <a:off x="3254928" y="2986481"/>
            <a:ext cx="796954" cy="76339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6ED362-ADC1-4C76-87C2-9D26104945B2}"/>
              </a:ext>
            </a:extLst>
          </p:cNvPr>
          <p:cNvCxnSpPr>
            <a:endCxn id="12" idx="1"/>
          </p:cNvCxnSpPr>
          <p:nvPr/>
        </p:nvCxnSpPr>
        <p:spPr>
          <a:xfrm>
            <a:off x="3615655" y="4077050"/>
            <a:ext cx="436227" cy="163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1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Button, Form, Dialog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Dialog</a:t>
            </a:r>
            <a:r>
              <a:rPr lang="ko-KR" altLang="en-US" sz="1600" dirty="0">
                <a:latin typeface="Arial Black" panose="020B0A04020102020204" pitchFamily="34" charset="0"/>
              </a:rPr>
              <a:t>형태의 </a:t>
            </a:r>
            <a:r>
              <a:rPr lang="en-US" altLang="ko-KR" sz="1600" dirty="0">
                <a:latin typeface="Arial Black" panose="020B0A04020102020204" pitchFamily="34" charset="0"/>
              </a:rPr>
              <a:t>Child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Window</a:t>
            </a:r>
            <a:r>
              <a:rPr lang="ko-KR" altLang="en-US" sz="1600" dirty="0">
                <a:latin typeface="Arial Black" panose="020B0A04020102020204" pitchFamily="34" charset="0"/>
              </a:rPr>
              <a:t>를 보여주는 방법에는 </a:t>
            </a:r>
            <a:r>
              <a:rPr lang="en-US" altLang="ko-KR" sz="1600" dirty="0">
                <a:latin typeface="Arial Black" panose="020B0A04020102020204" pitchFamily="34" charset="0"/>
              </a:rPr>
              <a:t>Modal, </a:t>
            </a:r>
            <a:r>
              <a:rPr lang="en-US" altLang="ko-KR" sz="1600" dirty="0" err="1">
                <a:latin typeface="Arial Black" panose="020B0A04020102020204" pitchFamily="34" charset="0"/>
              </a:rPr>
              <a:t>Modaless</a:t>
            </a:r>
            <a:r>
              <a:rPr lang="ko-KR" altLang="en-US" sz="1600" dirty="0">
                <a:latin typeface="Arial Black" panose="020B0A04020102020204" pitchFamily="34" charset="0"/>
              </a:rPr>
              <a:t> 두 가지가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Modal : </a:t>
            </a:r>
            <a:r>
              <a:rPr lang="ko-KR" altLang="en-US" sz="1600" dirty="0">
                <a:latin typeface="Arial Black" panose="020B0A04020102020204" pitchFamily="34" charset="0"/>
              </a:rPr>
              <a:t>띄우고 나면 창을 닫을 때까지 프로그램의 다른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를 절대 사용할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주로 프로그램이 심각한 정보를 표시해야 하거나 사용자로부터 중요한 결정 사항을 입력 받아 다음 단계를 진행해야 할 때 주로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Modaless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띄우고 난 뒤에도 프로그램의 다른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에 사용자가 접근할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웹 브라우저의 파일 다운로드 창 같은 것이 이에 가장 좋은 예이다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624111D-6D5C-4F45-A590-37A8DDA2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5" y="2826126"/>
            <a:ext cx="9909734" cy="37606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ED5A4-D637-4377-B83F-3EC672CD0068}"/>
              </a:ext>
            </a:extLst>
          </p:cNvPr>
          <p:cNvSpPr/>
          <p:nvPr/>
        </p:nvSpPr>
        <p:spPr>
          <a:xfrm>
            <a:off x="1208015" y="2826126"/>
            <a:ext cx="2390862" cy="73324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3F274C-3FA9-4A1A-9982-2F1B8DBB0831}"/>
              </a:ext>
            </a:extLst>
          </p:cNvPr>
          <p:cNvSpPr/>
          <p:nvPr/>
        </p:nvSpPr>
        <p:spPr>
          <a:xfrm>
            <a:off x="3974017" y="2826560"/>
            <a:ext cx="1621440" cy="73324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83F120-1381-4C88-8CF9-0D8011C9ECB3}"/>
              </a:ext>
            </a:extLst>
          </p:cNvPr>
          <p:cNvSpPr/>
          <p:nvPr/>
        </p:nvSpPr>
        <p:spPr>
          <a:xfrm>
            <a:off x="3974017" y="3926916"/>
            <a:ext cx="1906666" cy="73324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36025F-3404-41C1-9BE3-3EEBF2A1018D}"/>
              </a:ext>
            </a:extLst>
          </p:cNvPr>
          <p:cNvSpPr/>
          <p:nvPr/>
        </p:nvSpPr>
        <p:spPr>
          <a:xfrm>
            <a:off x="3974016" y="4982505"/>
            <a:ext cx="1747275" cy="73324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FA1946-3E4A-48E7-9A60-532073558CD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42906" y="3559371"/>
            <a:ext cx="960540" cy="175925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4F758B-CB79-4EC2-899D-47AB0D5B7E37}"/>
              </a:ext>
            </a:extLst>
          </p:cNvPr>
          <p:cNvCxnSpPr>
            <a:endCxn id="12" idx="1"/>
          </p:cNvCxnSpPr>
          <p:nvPr/>
        </p:nvCxnSpPr>
        <p:spPr>
          <a:xfrm flipV="1">
            <a:off x="1635853" y="3193183"/>
            <a:ext cx="2338164" cy="22428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744061-B35D-4354-85D0-5FC8616D0DD0}"/>
              </a:ext>
            </a:extLst>
          </p:cNvPr>
          <p:cNvCxnSpPr>
            <a:endCxn id="13" idx="1"/>
          </p:cNvCxnSpPr>
          <p:nvPr/>
        </p:nvCxnSpPr>
        <p:spPr>
          <a:xfrm flipV="1">
            <a:off x="2226742" y="4293539"/>
            <a:ext cx="1747275" cy="11425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82400B-64AB-4F97-AFDD-EA27120111C7}"/>
              </a:ext>
            </a:extLst>
          </p:cNvPr>
          <p:cNvCxnSpPr>
            <a:endCxn id="14" idx="1"/>
          </p:cNvCxnSpPr>
          <p:nvPr/>
        </p:nvCxnSpPr>
        <p:spPr>
          <a:xfrm flipV="1">
            <a:off x="3254928" y="5349128"/>
            <a:ext cx="719088" cy="869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5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TreeView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ListView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TreeView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ListView</a:t>
            </a:r>
            <a:r>
              <a:rPr lang="ko-KR" altLang="en-US" sz="1600" dirty="0">
                <a:latin typeface="Arial Black" panose="020B0A04020102020204" pitchFamily="34" charset="0"/>
              </a:rPr>
              <a:t>는 표시할 </a:t>
            </a:r>
            <a:r>
              <a:rPr lang="en-US" altLang="ko-KR" sz="1600" dirty="0">
                <a:latin typeface="Arial Black" panose="020B0A04020102020204" pitchFamily="34" charset="0"/>
              </a:rPr>
              <a:t>Data</a:t>
            </a:r>
            <a:r>
              <a:rPr lang="ko-KR" altLang="en-US" sz="1600" dirty="0">
                <a:latin typeface="Arial Black" panose="020B0A04020102020204" pitchFamily="34" charset="0"/>
              </a:rPr>
              <a:t>의 상관관계와 </a:t>
            </a:r>
            <a:r>
              <a:rPr lang="en-US" altLang="ko-KR" sz="1600" dirty="0">
                <a:latin typeface="Arial Black" panose="020B0A04020102020204" pitchFamily="34" charset="0"/>
              </a:rPr>
              <a:t>Data</a:t>
            </a:r>
            <a:r>
              <a:rPr lang="ko-KR" altLang="en-US" sz="1600" dirty="0">
                <a:latin typeface="Arial Black" panose="020B0A04020102020204" pitchFamily="34" charset="0"/>
              </a:rPr>
              <a:t>들이 필요하기 때문에 임의의 </a:t>
            </a:r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ko-KR" altLang="en-US" sz="1600" dirty="0">
                <a:latin typeface="Arial Black" panose="020B0A04020102020204" pitchFamily="34" charset="0"/>
              </a:rPr>
              <a:t>생산을 위해 난수를 생성할 예정이다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partal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class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MainForm</a:t>
            </a:r>
            <a:r>
              <a:rPr lang="en-US" altLang="ko-KR" sz="1400" dirty="0">
                <a:latin typeface="Arial Black" panose="020B0A04020102020204" pitchFamily="34" charset="0"/>
              </a:rPr>
              <a:t> : Form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Random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</a:t>
            </a:r>
            <a:r>
              <a:rPr lang="en-US" altLang="ko-KR" sz="1400" dirty="0">
                <a:latin typeface="Arial Black" panose="020B0A04020102020204" pitchFamily="34" charset="0"/>
              </a:rPr>
              <a:t> = new Random(37);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// 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84985D8-B391-46A6-BE49-C847B48D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5" y="3164680"/>
            <a:ext cx="9902263" cy="36082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6BD794-BAB1-4378-98F2-F865B0CA6E58}"/>
              </a:ext>
            </a:extLst>
          </p:cNvPr>
          <p:cNvSpPr/>
          <p:nvPr/>
        </p:nvSpPr>
        <p:spPr>
          <a:xfrm>
            <a:off x="3758268" y="3164680"/>
            <a:ext cx="2617365" cy="733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6A3030-863A-4831-8DC1-C4AB11DA9D54}"/>
              </a:ext>
            </a:extLst>
          </p:cNvPr>
          <p:cNvSpPr/>
          <p:nvPr/>
        </p:nvSpPr>
        <p:spPr>
          <a:xfrm>
            <a:off x="3758269" y="4159383"/>
            <a:ext cx="1761688" cy="4377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43693C-20E9-4299-A67D-50A47B79FF99}"/>
              </a:ext>
            </a:extLst>
          </p:cNvPr>
          <p:cNvSpPr/>
          <p:nvPr/>
        </p:nvSpPr>
        <p:spPr>
          <a:xfrm>
            <a:off x="3758269" y="4858624"/>
            <a:ext cx="1761688" cy="733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BB6D18-6A5A-4504-BFF8-DED6E1842268}"/>
              </a:ext>
            </a:extLst>
          </p:cNvPr>
          <p:cNvSpPr/>
          <p:nvPr/>
        </p:nvSpPr>
        <p:spPr>
          <a:xfrm>
            <a:off x="1234580" y="6089735"/>
            <a:ext cx="1835792" cy="733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D89826-9C6A-4692-B272-E0E6AC357655}"/>
              </a:ext>
            </a:extLst>
          </p:cNvPr>
          <p:cNvSpPr/>
          <p:nvPr/>
        </p:nvSpPr>
        <p:spPr>
          <a:xfrm>
            <a:off x="3389154" y="6089734"/>
            <a:ext cx="1912688" cy="733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8B7B20-84CC-478C-BFCF-4765CC2FA0C8}"/>
              </a:ext>
            </a:extLst>
          </p:cNvPr>
          <p:cNvCxnSpPr>
            <a:endCxn id="14" idx="1"/>
          </p:cNvCxnSpPr>
          <p:nvPr/>
        </p:nvCxnSpPr>
        <p:spPr>
          <a:xfrm flipV="1">
            <a:off x="1887523" y="3531303"/>
            <a:ext cx="1870745" cy="1409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C8E98C-E887-40C6-9F43-3EF93DB4D451}"/>
              </a:ext>
            </a:extLst>
          </p:cNvPr>
          <p:cNvCxnSpPr>
            <a:endCxn id="15" idx="1"/>
          </p:cNvCxnSpPr>
          <p:nvPr/>
        </p:nvCxnSpPr>
        <p:spPr>
          <a:xfrm flipV="1">
            <a:off x="2197916" y="4378275"/>
            <a:ext cx="1560353" cy="7557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92393-0F1B-4C74-92E0-B726422A4477}"/>
              </a:ext>
            </a:extLst>
          </p:cNvPr>
          <p:cNvCxnSpPr/>
          <p:nvPr/>
        </p:nvCxnSpPr>
        <p:spPr>
          <a:xfrm flipV="1">
            <a:off x="3204594" y="5226341"/>
            <a:ext cx="553674" cy="100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BCC1D5-1BDF-4EEF-8A6E-CD4E35A639CF}"/>
              </a:ext>
            </a:extLst>
          </p:cNvPr>
          <p:cNvCxnSpPr>
            <a:endCxn id="17" idx="0"/>
          </p:cNvCxnSpPr>
          <p:nvPr/>
        </p:nvCxnSpPr>
        <p:spPr>
          <a:xfrm>
            <a:off x="1593908" y="5763237"/>
            <a:ext cx="558568" cy="326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5FC60F-68D8-4B42-8766-DC49EC23F441}"/>
              </a:ext>
            </a:extLst>
          </p:cNvPr>
          <p:cNvCxnSpPr>
            <a:endCxn id="18" idx="0"/>
          </p:cNvCxnSpPr>
          <p:nvPr/>
        </p:nvCxnSpPr>
        <p:spPr>
          <a:xfrm>
            <a:off x="2290194" y="5729681"/>
            <a:ext cx="2055304" cy="360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6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640966"/>
            <a:ext cx="9902263" cy="6432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TreeView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ListView</a:t>
            </a:r>
            <a:r>
              <a:rPr lang="ko-KR" altLang="en-US" sz="1600" dirty="0">
                <a:latin typeface="Arial Black" panose="020B0A04020102020204" pitchFamily="34" charset="0"/>
              </a:rPr>
              <a:t>는 각각 </a:t>
            </a:r>
            <a:r>
              <a:rPr lang="en-US" altLang="ko-KR" sz="1600" dirty="0">
                <a:latin typeface="Arial Black" panose="020B0A04020102020204" pitchFamily="34" charset="0"/>
              </a:rPr>
              <a:t>Data</a:t>
            </a:r>
            <a:r>
              <a:rPr lang="ko-KR" altLang="en-US" sz="1600" dirty="0">
                <a:latin typeface="Arial Black" panose="020B0A04020102020204" pitchFamily="34" charset="0"/>
              </a:rPr>
              <a:t>를 보여줄 형식으로 표시 할 수 있기 때문에 이벤트로 받지 않고 사용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 </a:t>
            </a:r>
            <a:r>
              <a:rPr lang="en-US" altLang="ko-KR" sz="1400" dirty="0" err="1">
                <a:latin typeface="Arial Black" panose="020B0A04020102020204" pitchFamily="34" charset="0"/>
              </a:rPr>
              <a:t>MainForm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InitializeComponent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lvDummy.Columns.Add</a:t>
            </a:r>
            <a:r>
              <a:rPr lang="en-US" altLang="ko-KR" sz="1400" dirty="0">
                <a:latin typeface="Arial Black" panose="020B0A04020102020204" pitchFamily="34" charset="0"/>
              </a:rPr>
              <a:t>("Name");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lvDummy.Columns.Add</a:t>
            </a:r>
            <a:r>
              <a:rPr lang="en-US" altLang="ko-KR" sz="1400" dirty="0">
                <a:latin typeface="Arial Black" panose="020B0A04020102020204" pitchFamily="34" charset="0"/>
              </a:rPr>
              <a:t>("Depth");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TreeToList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lvDummy.Items.Clear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foreach (</a:t>
            </a:r>
            <a:r>
              <a:rPr lang="en-US" altLang="ko-KR" sz="1400" dirty="0" err="1">
                <a:latin typeface="Arial Black" panose="020B0A04020102020204" pitchFamily="34" charset="0"/>
              </a:rPr>
              <a:t>TreeNode</a:t>
            </a:r>
            <a:r>
              <a:rPr lang="en-US" altLang="ko-KR" sz="1400" dirty="0">
                <a:latin typeface="Arial Black" panose="020B0A04020102020204" pitchFamily="34" charset="0"/>
              </a:rPr>
              <a:t> node in </a:t>
            </a:r>
            <a:r>
              <a:rPr lang="en-US" altLang="ko-KR" sz="1400" dirty="0" err="1">
                <a:latin typeface="Arial Black" panose="020B0A04020102020204" pitchFamily="34" charset="0"/>
              </a:rPr>
              <a:t>tvDummy.Nodes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</a:t>
            </a:r>
            <a:r>
              <a:rPr lang="en-US" altLang="ko-KR" sz="1400" dirty="0" err="1">
                <a:latin typeface="Arial Black" panose="020B0A04020102020204" pitchFamily="34" charset="0"/>
              </a:rPr>
              <a:t>TreeToList</a:t>
            </a:r>
            <a:r>
              <a:rPr lang="en-US" altLang="ko-KR" sz="1400" dirty="0">
                <a:latin typeface="Arial Black" panose="020B0A04020102020204" pitchFamily="34" charset="0"/>
              </a:rPr>
              <a:t>(node);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TreeToList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TreeNode</a:t>
            </a:r>
            <a:r>
              <a:rPr lang="en-US" altLang="ko-KR" sz="1400" dirty="0">
                <a:latin typeface="Arial Black" panose="020B0A04020102020204" pitchFamily="34" charset="0"/>
              </a:rPr>
              <a:t> Node)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//</a:t>
            </a:r>
            <a:r>
              <a:rPr lang="en-US" altLang="ko-KR" sz="1400" dirty="0" err="1">
                <a:latin typeface="Arial Black" panose="020B0A04020102020204" pitchFamily="34" charset="0"/>
              </a:rPr>
              <a:t>FullPath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string</a:t>
            </a:r>
            <a:r>
              <a:rPr lang="ko-KR" altLang="en-US" sz="1400" dirty="0">
                <a:latin typeface="Arial Black" panose="020B0A04020102020204" pitchFamily="34" charset="0"/>
              </a:rPr>
              <a:t>형이고 </a:t>
            </a:r>
            <a:r>
              <a:rPr lang="en-US" altLang="ko-KR" sz="1400" dirty="0">
                <a:latin typeface="Arial Black" panose="020B0A04020102020204" pitchFamily="34" charset="0"/>
              </a:rPr>
              <a:t>string</a:t>
            </a:r>
            <a:r>
              <a:rPr lang="ko-KR" altLang="en-US" sz="1400" dirty="0">
                <a:latin typeface="Arial Black" panose="020B0A04020102020204" pitchFamily="34" charset="0"/>
              </a:rPr>
              <a:t>형의 </a:t>
            </a:r>
            <a:r>
              <a:rPr lang="en-US" altLang="ko-KR" sz="1400" dirty="0">
                <a:latin typeface="Arial Black" panose="020B0A04020102020204" pitchFamily="34" charset="0"/>
              </a:rPr>
              <a:t>Count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//</a:t>
            </a:r>
            <a:r>
              <a:rPr lang="en-US" altLang="ko-KR" sz="1400" dirty="0" err="1">
                <a:latin typeface="Arial Black" panose="020B0A04020102020204" pitchFamily="34" charset="0"/>
              </a:rPr>
              <a:t>System.Linq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네임스페이스를 사용해야한다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lvDummy.Items.Add</a:t>
            </a:r>
            <a:r>
              <a:rPr lang="en-US" altLang="ko-KR" sz="1400" dirty="0">
                <a:latin typeface="Arial Black" panose="020B0A04020102020204" pitchFamily="34" charset="0"/>
              </a:rPr>
              <a:t>(new </a:t>
            </a:r>
            <a:r>
              <a:rPr lang="en-US" altLang="ko-KR" sz="1400" dirty="0" err="1">
                <a:latin typeface="Arial Black" panose="020B0A04020102020204" pitchFamily="34" charset="0"/>
              </a:rPr>
              <a:t>ListViewItem</a:t>
            </a:r>
            <a:r>
              <a:rPr lang="en-US" altLang="ko-KR" sz="1400" dirty="0">
                <a:latin typeface="Arial Black" panose="020B0A04020102020204" pitchFamily="34" charset="0"/>
              </a:rPr>
              <a:t>(new string[] { </a:t>
            </a:r>
            <a:r>
              <a:rPr lang="en-US" altLang="ko-KR" sz="1400" dirty="0" err="1">
                <a:latin typeface="Arial Black" panose="020B0A04020102020204" pitchFamily="34" charset="0"/>
              </a:rPr>
              <a:t>Node.Text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					</a:t>
            </a:r>
            <a:r>
              <a:rPr lang="en-US" altLang="ko-KR" sz="1400" dirty="0" err="1">
                <a:latin typeface="Arial Black" panose="020B0A04020102020204" pitchFamily="34" charset="0"/>
              </a:rPr>
              <a:t>Node.FullPath.Count</a:t>
            </a:r>
            <a:r>
              <a:rPr lang="en-US" altLang="ko-KR" sz="1400" dirty="0">
                <a:latin typeface="Arial Black" panose="020B0A04020102020204" pitchFamily="34" charset="0"/>
              </a:rPr>
              <a:t>(f =&gt; f ==  '\\').</a:t>
            </a:r>
            <a:r>
              <a:rPr lang="en-US" altLang="ko-KR" sz="1400" dirty="0" err="1">
                <a:latin typeface="Arial Black" panose="020B0A04020102020204" pitchFamily="34" charset="0"/>
              </a:rPr>
              <a:t>ToString</a:t>
            </a:r>
            <a:r>
              <a:rPr lang="en-US" altLang="ko-KR" sz="1400" dirty="0">
                <a:latin typeface="Arial Black" panose="020B0A04020102020204" pitchFamily="34" charset="0"/>
              </a:rPr>
              <a:t>() }));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nl-NL" altLang="ko-KR" sz="1400" dirty="0">
                <a:latin typeface="Arial Black" panose="020B0A04020102020204" pitchFamily="34" charset="0"/>
              </a:rPr>
              <a:t>	foreach (TreeNode node in Node.Nodes)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</a:t>
            </a:r>
            <a:r>
              <a:rPr lang="en-US" altLang="ko-KR" sz="1400" dirty="0" err="1">
                <a:latin typeface="Arial Black" panose="020B0A04020102020204" pitchFamily="34" charset="0"/>
              </a:rPr>
              <a:t>TreeToList</a:t>
            </a:r>
            <a:r>
              <a:rPr lang="en-US" altLang="ko-KR" sz="1400" dirty="0">
                <a:latin typeface="Arial Black" panose="020B0A04020102020204" pitchFamily="34" charset="0"/>
              </a:rPr>
              <a:t>(node);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89979-F953-456E-BC22-6DECF90EEF7B}"/>
              </a:ext>
            </a:extLst>
          </p:cNvPr>
          <p:cNvSpPr txBox="1"/>
          <p:nvPr/>
        </p:nvSpPr>
        <p:spPr>
          <a:xfrm>
            <a:off x="7502046" y="4261607"/>
            <a:ext cx="3548543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TreeNode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형식의 </a:t>
            </a:r>
            <a:r>
              <a:rPr lang="en-US" altLang="ko-KR" sz="1400" dirty="0" err="1">
                <a:latin typeface="Arial Black" panose="020B0A04020102020204" pitchFamily="34" charset="0"/>
              </a:rPr>
              <a:t>FullPath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프로퍼티는 루트 노드부터 현재 노드까지의 경로를 나타내며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각 경로는 </a:t>
            </a:r>
            <a:r>
              <a:rPr lang="en-US" altLang="ko-KR" sz="1400" dirty="0">
                <a:latin typeface="Arial Black" panose="020B0A04020102020204" pitchFamily="34" charset="0"/>
              </a:rPr>
              <a:t>\</a:t>
            </a:r>
            <a:r>
              <a:rPr lang="ko-KR" altLang="en-US" sz="1400" dirty="0">
                <a:latin typeface="Arial Black" panose="020B0A04020102020204" pitchFamily="34" charset="0"/>
              </a:rPr>
              <a:t>로 구분한다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EF47B5-EBDF-468C-8189-8725B9E7049E}"/>
              </a:ext>
            </a:extLst>
          </p:cNvPr>
          <p:cNvCxnSpPr>
            <a:endCxn id="6" idx="1"/>
          </p:cNvCxnSpPr>
          <p:nvPr/>
        </p:nvCxnSpPr>
        <p:spPr>
          <a:xfrm flipV="1">
            <a:off x="5889072" y="4630939"/>
            <a:ext cx="1612974" cy="1098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290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640966"/>
            <a:ext cx="990226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비동기 작업을 적용한 사용자 인터페이스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비동기 파일 복사 부분의 코드와 달라지는 건 없지만 복사량을 체크하는 부분을 추가 하기 위해 </a:t>
            </a:r>
            <a:r>
              <a:rPr lang="en-US" altLang="ko-KR" sz="1600" dirty="0" err="1">
                <a:latin typeface="Arial Black" panose="020B0A04020102020204" pitchFamily="34" charset="0"/>
              </a:rPr>
              <a:t>ProgressBar</a:t>
            </a:r>
            <a:r>
              <a:rPr lang="ko-KR" altLang="en-US" sz="1600" dirty="0">
                <a:latin typeface="Arial Black" panose="020B0A04020102020204" pitchFamily="34" charset="0"/>
              </a:rPr>
              <a:t>에 표시하는 것을 추가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C2C9048-FE1D-4753-8062-4E7FD792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748962"/>
            <a:ext cx="9909179" cy="49367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80EB19-E693-4C9D-8DD7-8D728D937CE0}"/>
              </a:ext>
            </a:extLst>
          </p:cNvPr>
          <p:cNvSpPr/>
          <p:nvPr/>
        </p:nvSpPr>
        <p:spPr>
          <a:xfrm>
            <a:off x="2046914" y="3548543"/>
            <a:ext cx="4790114" cy="43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3B7978-D887-4FA1-9294-BC9E57D95E0D}"/>
              </a:ext>
            </a:extLst>
          </p:cNvPr>
          <p:cNvSpPr/>
          <p:nvPr/>
        </p:nvSpPr>
        <p:spPr>
          <a:xfrm>
            <a:off x="1350628" y="1946246"/>
            <a:ext cx="1795244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D589B8-A826-4804-B049-6498672C718E}"/>
              </a:ext>
            </a:extLst>
          </p:cNvPr>
          <p:cNvSpPr/>
          <p:nvPr/>
        </p:nvSpPr>
        <p:spPr>
          <a:xfrm>
            <a:off x="6157519" y="5410899"/>
            <a:ext cx="4886155" cy="43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BC4215-5A51-480A-9CEB-250885E895C5}"/>
              </a:ext>
            </a:extLst>
          </p:cNvPr>
          <p:cNvSpPr/>
          <p:nvPr/>
        </p:nvSpPr>
        <p:spPr>
          <a:xfrm>
            <a:off x="1350628" y="4337108"/>
            <a:ext cx="1736521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2BB3C-B920-4328-895E-E11C99268E3D}"/>
              </a:ext>
            </a:extLst>
          </p:cNvPr>
          <p:cNvSpPr/>
          <p:nvPr/>
        </p:nvSpPr>
        <p:spPr>
          <a:xfrm>
            <a:off x="5436066" y="6308521"/>
            <a:ext cx="1753299" cy="142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855C6-EFB8-4338-A62D-D35C48A6821C}"/>
              </a:ext>
            </a:extLst>
          </p:cNvPr>
          <p:cNvSpPr/>
          <p:nvPr/>
        </p:nvSpPr>
        <p:spPr>
          <a:xfrm>
            <a:off x="7029974" y="2374084"/>
            <a:ext cx="3875714" cy="105491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36878-1C9E-423B-8D6E-FF07C0047754}"/>
              </a:ext>
            </a:extLst>
          </p:cNvPr>
          <p:cNvSpPr/>
          <p:nvPr/>
        </p:nvSpPr>
        <p:spPr>
          <a:xfrm>
            <a:off x="1208015" y="5478660"/>
            <a:ext cx="3875714" cy="105491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818722-20F9-4E93-9BA1-3116C0F4568B}"/>
              </a:ext>
            </a:extLst>
          </p:cNvPr>
          <p:cNvCxnSpPr/>
          <p:nvPr/>
        </p:nvCxnSpPr>
        <p:spPr>
          <a:xfrm>
            <a:off x="6090952" y="2901542"/>
            <a:ext cx="939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95B19-0C74-407E-A67E-5B0AAAAAE558}"/>
              </a:ext>
            </a:extLst>
          </p:cNvPr>
          <p:cNvCxnSpPr/>
          <p:nvPr/>
        </p:nvCxnSpPr>
        <p:spPr>
          <a:xfrm flipH="1">
            <a:off x="5083729" y="5209563"/>
            <a:ext cx="771787" cy="796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91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640966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ko-KR" altLang="en-US" sz="1600" dirty="0">
                <a:latin typeface="Arial Black" panose="020B0A04020102020204" pitchFamily="34" charset="0"/>
              </a:rPr>
              <a:t>구성하기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9515EBA-0D67-44E4-9576-67CC391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6" y="979520"/>
            <a:ext cx="9902262" cy="58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 err="1"/>
              <a:t>winform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WinForm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폼 디자이너 툴을 제공해서 프로그래머가 그림 그리듯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만들 수 있게 제공 한 것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What You See Is What You Get(WYSIWYG)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방식의 개발 방법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반응할 수 있는 컨트롤러 들을 배치해서 이벤트를 체크하고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특정 동작에 대한 이벤트 함수를 연결해두면 스스로 해당함수를 호출해서 내부 코드를 실행하는 방법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방식이 익숙해지면 차후에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함수를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연결해서 사용하는 것에 대한 이해에 도움이 많이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편성하고 도움을 주는 툴들은 항상 내부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네임스페이스나 클래스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API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도움을 받고 있기 때문에 콘솔 환경에서도 바로 제작이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Win32 API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로 윈도우를 만드는 절차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vs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으로 윈도우를 만드는 절차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콘솔프로그램에서 직접 호출해서 사용하는 방법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배치해서 코드를 연결하는 방법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앞서 배운 비동기를 이용한 실습 순서의 학습으로 진행할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5C49-4D16-4596-9631-3661F5E150F0}"/>
              </a:ext>
            </a:extLst>
          </p:cNvPr>
          <p:cNvSpPr txBox="1"/>
          <p:nvPr/>
        </p:nvSpPr>
        <p:spPr>
          <a:xfrm>
            <a:off x="1137676" y="3889400"/>
            <a:ext cx="4954589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Win32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API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절차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 클래스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(OOP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클래스와는 다르다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정의한다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정의된 윈도우 클래스를 등록한다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윈도우를 생성한다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생성한 윈도우를 사용자에게 보여준다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메시지 루프를 돌면서 프로그램을 시작한다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6A10D-2CBE-4372-8386-64A784EE46E4}"/>
              </a:ext>
            </a:extLst>
          </p:cNvPr>
          <p:cNvSpPr txBox="1"/>
          <p:nvPr/>
        </p:nvSpPr>
        <p:spPr>
          <a:xfrm>
            <a:off x="6089085" y="3924555"/>
            <a:ext cx="495458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WinForm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절차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System.Windows.Forms.Form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클래스에서 파생된 윈도우 폼 클래스를 선언한다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상속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번에서 만든 클래스의 인스턴스를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System.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Windows.Forms.Application.Run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메소드에 매개 변수로 넘겨 호출한다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기본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Window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9AFE5B7-CAE1-4998-908B-B23C405E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108669"/>
            <a:ext cx="9905997" cy="55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4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Application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project Application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 참조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 응용 프로그램을 시작하고 종료 시키는 메소드를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 메시지를 받아서 처리한다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Application.Run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정의한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Window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Application.Exit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종료 처리를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Exit()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메소드는 호출되는 즉시 종료하는 것이 아니라 모든 윈도우를 닫은 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메소드가 반환할 수 있도록 해주기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 다음열로 코드 진행이 되므로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이후에 자원에 대한 해제 코드가 들어가면 종료하면서 메모리 자원을 사용하는 것을 반환 할 수 있게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2F3F5-F063-46C6-A907-00C64674979A}"/>
              </a:ext>
            </a:extLst>
          </p:cNvPr>
          <p:cNvSpPr txBox="1"/>
          <p:nvPr/>
        </p:nvSpPr>
        <p:spPr>
          <a:xfrm>
            <a:off x="1137676" y="3072347"/>
            <a:ext cx="990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class </a:t>
            </a:r>
            <a:r>
              <a:rPr lang="en-US" altLang="ko-KR" sz="1600" dirty="0" err="1">
                <a:latin typeface="Arial Black" panose="020B0A04020102020204" pitchFamily="34" charset="0"/>
              </a:rPr>
              <a:t>MainApp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static void Main(string[] </a:t>
            </a:r>
            <a:r>
              <a:rPr lang="en-US" altLang="ko-KR" sz="1600" dirty="0" err="1">
                <a:latin typeface="Arial Black" panose="020B0A04020102020204" pitchFamily="34" charset="0"/>
              </a:rPr>
              <a:t>args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MyForm</a:t>
            </a:r>
            <a:r>
              <a:rPr lang="en-US" altLang="ko-KR" sz="1600" dirty="0">
                <a:latin typeface="Arial Black" panose="020B0A04020102020204" pitchFamily="34" charset="0"/>
              </a:rPr>
              <a:t> form = new </a:t>
            </a:r>
            <a:r>
              <a:rPr lang="en-US" altLang="ko-KR" sz="1600" dirty="0" err="1">
                <a:latin typeface="Arial Black" panose="020B0A04020102020204" pitchFamily="34" charset="0"/>
              </a:rPr>
              <a:t>MyForm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// Form </a:t>
            </a:r>
            <a:r>
              <a:rPr lang="ko-KR" altLang="en-US" sz="1600" dirty="0">
                <a:latin typeface="Arial Black" panose="020B0A04020102020204" pitchFamily="34" charset="0"/>
              </a:rPr>
              <a:t>클래스는 여러 가지 이벤트를 정의하고 있는데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중 </a:t>
            </a:r>
            <a:r>
              <a:rPr lang="en-US" altLang="ko-KR" sz="1600" dirty="0">
                <a:latin typeface="Arial Black" panose="020B0A04020102020204" pitchFamily="34" charset="0"/>
              </a:rPr>
              <a:t>Click </a:t>
            </a:r>
            <a:r>
              <a:rPr lang="ko-KR" altLang="en-US" sz="1600" dirty="0">
                <a:latin typeface="Arial Black" panose="020B0A04020102020204" pitchFamily="34" charset="0"/>
              </a:rPr>
              <a:t>이벤트는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	// </a:t>
            </a:r>
            <a:r>
              <a:rPr lang="ko-KR" altLang="en-US" sz="1600" dirty="0">
                <a:latin typeface="Arial Black" panose="020B0A04020102020204" pitchFamily="34" charset="0"/>
              </a:rPr>
              <a:t>윈도우를 클릭했을 때 발생하는 이벤트이다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// </a:t>
            </a:r>
            <a:r>
              <a:rPr lang="ko-KR" altLang="en-US" sz="1600" dirty="0">
                <a:latin typeface="Arial Black" panose="020B0A04020102020204" pitchFamily="34" charset="0"/>
              </a:rPr>
              <a:t>따라서 이 코드는 윈도우를 클릭하면 </a:t>
            </a:r>
            <a:r>
              <a:rPr lang="en-US" altLang="ko-KR" sz="1600" dirty="0" err="1">
                <a:latin typeface="Arial Black" panose="020B0A04020102020204" pitchFamily="34" charset="0"/>
              </a:rPr>
              <a:t>Application.Exit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를 호출하도록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form.Click</a:t>
            </a:r>
            <a:r>
              <a:rPr lang="en-US" altLang="ko-KR" sz="1600" dirty="0">
                <a:latin typeface="Arial Black" panose="020B0A04020102020204" pitchFamily="34" charset="0"/>
              </a:rPr>
              <a:t> += new </a:t>
            </a:r>
            <a:r>
              <a:rPr lang="en-US" altLang="ko-KR" sz="1600" dirty="0" err="1">
                <a:latin typeface="Arial Black" panose="020B0A04020102020204" pitchFamily="34" charset="0"/>
              </a:rPr>
              <a:t>EventHandler</a:t>
            </a:r>
            <a:r>
              <a:rPr lang="en-US" altLang="ko-KR" sz="1600" dirty="0">
                <a:latin typeface="Arial Black" panose="020B0A04020102020204" pitchFamily="34" charset="0"/>
              </a:rPr>
              <a:t>((sender, </a:t>
            </a:r>
            <a:r>
              <a:rPr lang="en-US" altLang="ko-KR" sz="1600" dirty="0" err="1">
                <a:latin typeface="Arial Black" panose="020B0A04020102020204" pitchFamily="34" charset="0"/>
              </a:rPr>
              <a:t>eventArgs</a:t>
            </a:r>
            <a:r>
              <a:rPr lang="en-US" altLang="ko-KR" sz="1600" dirty="0">
                <a:latin typeface="Arial Black" panose="020B0A04020102020204" pitchFamily="34" charset="0"/>
              </a:rPr>
              <a:t>) =&gt;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		</a:t>
            </a:r>
            <a:r>
              <a:rPr lang="en-US" altLang="ko-KR" sz="1600" dirty="0" err="1">
                <a:latin typeface="Arial Black" panose="020B0A04020102020204" pitchFamily="34" charset="0"/>
              </a:rPr>
              <a:t>Application.Exit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	});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Application.Run</a:t>
            </a:r>
            <a:r>
              <a:rPr lang="en-US" altLang="ko-KR" sz="1600" dirty="0">
                <a:latin typeface="Arial Black" panose="020B0A04020102020204" pitchFamily="34" charset="0"/>
              </a:rPr>
              <a:t>(form);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0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Message Filtering – project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메시지 필터 참고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윈도우 기반의 응용 프로그램들은 이벤트 기반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(Event Driven)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방식으로 만들어 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사용자가 마우스나 키보드 같은 하드웨어를 제어하면 인터럽트가 발생하고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인터럽트를 윈도우 운영체제가 받아들인다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그리고 운영체제는 다시 이 인터럽트를 바탕으로 윈도우 메시지를 만든 뒤 이벤트를 받아야하는 응용 프로그램은 핸들로 구분해서 전달해 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Application.AddMessageFilter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메소드로 필터링을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매개 변수로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IMessageFilter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인터페이스를 구현하는 파생 클래스의 인스턴스를 매개 변수로 받으며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IMessageFilter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PreFilterMessage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메소드를 구현 할 것을 요구한다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public class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MessageFilter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IMessageFilter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bool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PreFilterMessage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(ref Message m)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이동부터 마우스의 왼쪽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오른쪽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가운데 버튼 동작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휠 굴림 메시지를 모두 걸러낸다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if(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m.Msg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&gt;= 0x200 &amp;&amp;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m.Msg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&lt;= 0x20E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발생한 메시지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 ” +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m.Msg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return true;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return false;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99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으로 이벤트 처리하기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project From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이벤트 참조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Win32 API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처럼 우리가 직접적으로 메시지를 알 필요는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비롯한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WinForm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윈도우와 컨트롤 클래스들이 윈도우 메시지를 포장하여 이벤트로 구현 해 놓았다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클래스마다 제공하는 이벤트들은 각각 다르기 때문에 사용시 지원 여부를 판별할 필요가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Form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클래스의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MouseDown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이벤트에 등록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class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MyForm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: Form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이벤트 처리기 선언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private void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Form_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MouseDown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(object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sender,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MouseEventArgs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e)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MessagBox.Show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안녕하세요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!”);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MyForm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이벤트 처리기를 이벤트에 연결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this.MouseDown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+= new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MouseEventHandler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this.Form_MouseDown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46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winform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MouseEventHandler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델리게이트로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선언되어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MouseDown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MouseEventHandler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이용한 이벤트로 만들어져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앞의 예제에서 보여지는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MouseDown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매개변수와 반환형이 어떤 형태가 되어있는지 알 수 있고 반대로 어떤 델리게이트인지 예측도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public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event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MouseEventHandler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MouseDown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public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delegate </a:t>
            </a:r>
            <a:r>
              <a:rPr lang="en-US" altLang="ko-KR" sz="1600" b="1" dirty="0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MouseEventHandler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object sender,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MouseEventArgs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MouseEventArgs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형식은 프로퍼티들을 가지고 있다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5F723AB-F6F1-41D6-9140-6B42D93BD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47090"/>
              </p:ext>
            </p:extLst>
          </p:nvPr>
        </p:nvGraphicFramePr>
        <p:xfrm>
          <a:off x="1141411" y="3305030"/>
          <a:ext cx="99022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51">
                  <a:extLst>
                    <a:ext uri="{9D8B030D-6E8A-4147-A177-3AD203B41FA5}">
                      <a16:colId xmlns:a16="http://schemas.microsoft.com/office/drawing/2014/main" val="1491041780"/>
                    </a:ext>
                  </a:extLst>
                </a:gridCol>
                <a:gridCol w="8728313">
                  <a:extLst>
                    <a:ext uri="{9D8B030D-6E8A-4147-A177-3AD203B41FA5}">
                      <a16:colId xmlns:a16="http://schemas.microsoft.com/office/drawing/2014/main" val="130086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프로퍼티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5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Button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마우스의 어떤 버튼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왼쪽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오른쪽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또는 가운데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에서 이벤트가 발생했는지를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2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Clicks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마우스의 버튼을 클릭한 횟수를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사용자가 더블 클릭했을 때만 어떤 기능을 수행하고 싶다면 이 값이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일 경우를 확인하면 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Delta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마우스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휠의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회전 방향과 회전한 거리를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4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마우스 이벤트가 발생한 폼 또는 컨트롤상의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좌표를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Y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마우스 이벤트가 발생한 폼 또는 컨트롤상의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y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좌표를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0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0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2085</Words>
  <Application>Microsoft Office PowerPoint</Application>
  <PresentationFormat>와이드스크린</PresentationFormat>
  <Paragraphs>344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Arial Black</vt:lpstr>
      <vt:lpstr>Tw Cen MT</vt:lpstr>
      <vt:lpstr>Wingdings</vt:lpstr>
      <vt:lpstr>회로</vt:lpstr>
      <vt:lpstr>C# -Cahpter11-</vt:lpstr>
      <vt:lpstr>목차</vt:lpstr>
      <vt:lpstr>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  <vt:lpstr>1. winform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124</cp:revision>
  <dcterms:created xsi:type="dcterms:W3CDTF">2019-01-08T00:45:21Z</dcterms:created>
  <dcterms:modified xsi:type="dcterms:W3CDTF">2019-12-13T04:05:03Z</dcterms:modified>
</cp:coreProperties>
</file>