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7" r:id="rId4"/>
    <p:sldId id="25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29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5023" autoAdjust="0"/>
  </p:normalViewPr>
  <p:slideViewPr>
    <p:cSldViewPr snapToGrid="0">
      <p:cViewPr varScale="1">
        <p:scale>
          <a:sx n="81" d="100"/>
          <a:sy n="81" d="100"/>
        </p:scale>
        <p:origin x="-8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10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4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4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64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12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6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64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29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9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7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9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8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3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3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C#</a:t>
            </a:r>
            <a:br>
              <a:rPr lang="en-US" altLang="ko-KR" dirty="0"/>
            </a:br>
            <a:r>
              <a:rPr lang="en-US" altLang="ko-KR" dirty="0"/>
              <a:t>-Cahpter7-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여러 개의 데이터 원본에 접근하는 쿼리 식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(Query Expression)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from</a:t>
            </a:r>
            <a:r>
              <a:rPr lang="ko-KR" altLang="en-US" dirty="0">
                <a:latin typeface="Arial Black" panose="020B0A04020102020204" pitchFamily="34" charset="0"/>
              </a:rPr>
              <a:t>을 이용해서 반복문을 중첩해서 사용하듯이 사용하면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  </a:t>
            </a:r>
            <a:r>
              <a:rPr lang="en-US" altLang="ko-KR" dirty="0" err="1">
                <a:latin typeface="Arial Black" panose="020B0A04020102020204" pitchFamily="34" charset="0"/>
              </a:rPr>
              <a:t>ClassRoom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string 	Name { get; set; 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int[] 	Score { get; set; } // </a:t>
            </a:r>
            <a:r>
              <a:rPr lang="ko-KR" altLang="en-US" dirty="0">
                <a:latin typeface="Arial Black" panose="020B0A04020102020204" pitchFamily="34" charset="0"/>
              </a:rPr>
              <a:t>배열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Class[] </a:t>
            </a:r>
            <a:r>
              <a:rPr lang="en-US" altLang="ko-KR" dirty="0" err="1">
                <a:latin typeface="Arial Black" panose="020B0A04020102020204" pitchFamily="34" charset="0"/>
              </a:rPr>
              <a:t>arrClass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연두반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int[]{99, 80, 70, 24}},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분홍반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int[]{69, 45, 87, 72}},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파랑반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int[]{92, 30, 85, 94}},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노랑반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int[]{90, 88, 0, 17}},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classes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=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  <a:r>
              <a:rPr lang="en-US" altLang="ko-KR" dirty="0">
                <a:latin typeface="Arial Black" panose="020B0A04020102020204" pitchFamily="34" charset="0"/>
              </a:rPr>
              <a:t> c in </a:t>
            </a:r>
            <a:r>
              <a:rPr lang="en-US" altLang="ko-KR" dirty="0" err="1">
                <a:latin typeface="Arial Black" panose="020B0A04020102020204" pitchFamily="34" charset="0"/>
              </a:rPr>
              <a:t>arrClass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  <a:r>
              <a:rPr lang="en-US" altLang="ko-KR" dirty="0">
                <a:latin typeface="Arial Black" panose="020B0A04020102020204" pitchFamily="34" charset="0"/>
              </a:rPr>
              <a:t> s in </a:t>
            </a:r>
            <a:r>
              <a:rPr lang="en-US" altLang="ko-KR" dirty="0" err="1">
                <a:latin typeface="Arial Black" panose="020B0A04020102020204" pitchFamily="34" charset="0"/>
              </a:rPr>
              <a:t>c.Score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	where s &lt; 60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select new {</a:t>
            </a:r>
            <a:r>
              <a:rPr lang="en-US" altLang="ko-KR" dirty="0" err="1">
                <a:latin typeface="Arial Black" panose="020B0A04020102020204" pitchFamily="34" charset="0"/>
              </a:rPr>
              <a:t>c.Name</a:t>
            </a:r>
            <a:r>
              <a:rPr lang="en-US" altLang="ko-KR" dirty="0">
                <a:latin typeface="Arial Black" panose="020B0A04020102020204" pitchFamily="34" charset="0"/>
              </a:rPr>
              <a:t>, Lowest = s};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FB609E-2CD7-4D19-A64F-88BF6600F0DA}"/>
              </a:ext>
            </a:extLst>
          </p:cNvPr>
          <p:cNvSpPr txBox="1"/>
          <p:nvPr/>
        </p:nvSpPr>
        <p:spPr>
          <a:xfrm>
            <a:off x="6331975" y="533891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 번째 데이터 원본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1EC2A7-12AC-42ED-9E93-92A56BE85B26}"/>
              </a:ext>
            </a:extLst>
          </p:cNvPr>
          <p:cNvSpPr txBox="1"/>
          <p:nvPr/>
        </p:nvSpPr>
        <p:spPr>
          <a:xfrm>
            <a:off x="6331975" y="594008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번째 데이터 원본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F558704-F494-4D96-B897-2BDBC3697546}"/>
              </a:ext>
            </a:extLst>
          </p:cNvPr>
          <p:cNvCxnSpPr/>
          <p:nvPr/>
        </p:nvCxnSpPr>
        <p:spPr>
          <a:xfrm flipV="1">
            <a:off x="5270090" y="5523582"/>
            <a:ext cx="1061885" cy="3266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E70094D2-79E4-4756-ADB2-EAF519216F8B}"/>
              </a:ext>
            </a:extLst>
          </p:cNvPr>
          <p:cNvCxnSpPr>
            <a:endCxn id="5" idx="1"/>
          </p:cNvCxnSpPr>
          <p:nvPr/>
        </p:nvCxnSpPr>
        <p:spPr>
          <a:xfrm>
            <a:off x="5653548" y="6124755"/>
            <a:ext cx="67842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34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여러 개의 데이터 원본에 접근하는 쿼리 식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(Query Expression)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from</a:t>
            </a:r>
            <a:r>
              <a:rPr lang="ko-KR" altLang="en-US" dirty="0">
                <a:latin typeface="Arial Black" panose="020B0A04020102020204" pitchFamily="34" charset="0"/>
              </a:rPr>
              <a:t>을 이용해서 반복문을 중첩해서 사용하듯이 사용하면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  </a:t>
            </a:r>
            <a:r>
              <a:rPr lang="en-US" altLang="ko-KR" dirty="0" err="1">
                <a:latin typeface="Arial Black" panose="020B0A04020102020204" pitchFamily="34" charset="0"/>
              </a:rPr>
              <a:t>ClassRoom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string 	Name { get; set; 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int[] 	Score { get; set; } // </a:t>
            </a:r>
            <a:r>
              <a:rPr lang="ko-KR" altLang="en-US" dirty="0">
                <a:latin typeface="Arial Black" panose="020B0A04020102020204" pitchFamily="34" charset="0"/>
              </a:rPr>
              <a:t>배열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Class[] </a:t>
            </a:r>
            <a:r>
              <a:rPr lang="en-US" altLang="ko-KR" dirty="0" err="1">
                <a:latin typeface="Arial Black" panose="020B0A04020102020204" pitchFamily="34" charset="0"/>
              </a:rPr>
              <a:t>arrClass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연두반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int[]{99, 80, 70, 24}},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분홍반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int[]{69, 45, 87, 72}},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파랑반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int[]{92, 30, 85, 94}},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new Class(){Name=“</a:t>
            </a:r>
            <a:r>
              <a:rPr lang="ko-KR" altLang="en-US" dirty="0" err="1">
                <a:latin typeface="Arial Black" panose="020B0A04020102020204" pitchFamily="34" charset="0"/>
              </a:rPr>
              <a:t>노랑반</a:t>
            </a:r>
            <a:r>
              <a:rPr lang="en-US" altLang="ko-KR" dirty="0">
                <a:latin typeface="Arial Black" panose="020B0A04020102020204" pitchFamily="34" charset="0"/>
              </a:rPr>
              <a:t>”, Score=new int[]{90, 88, 0, 17}},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classes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=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  <a:r>
              <a:rPr lang="en-US" altLang="ko-KR" dirty="0">
                <a:latin typeface="Arial Black" panose="020B0A04020102020204" pitchFamily="34" charset="0"/>
              </a:rPr>
              <a:t> c in </a:t>
            </a:r>
            <a:r>
              <a:rPr lang="en-US" altLang="ko-KR" dirty="0" err="1">
                <a:latin typeface="Arial Black" panose="020B0A04020102020204" pitchFamily="34" charset="0"/>
              </a:rPr>
              <a:t>arrClass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  <a:r>
              <a:rPr lang="en-US" altLang="ko-KR" dirty="0">
                <a:latin typeface="Arial Black" panose="020B0A04020102020204" pitchFamily="34" charset="0"/>
              </a:rPr>
              <a:t> s in </a:t>
            </a:r>
            <a:r>
              <a:rPr lang="en-US" altLang="ko-KR" dirty="0" err="1">
                <a:latin typeface="Arial Black" panose="020B0A04020102020204" pitchFamily="34" charset="0"/>
              </a:rPr>
              <a:t>c.Score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	where s &lt; 60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select new {</a:t>
            </a:r>
            <a:r>
              <a:rPr lang="en-US" altLang="ko-KR" dirty="0" err="1">
                <a:latin typeface="Arial Black" panose="020B0A04020102020204" pitchFamily="34" charset="0"/>
              </a:rPr>
              <a:t>c.Name</a:t>
            </a:r>
            <a:r>
              <a:rPr lang="en-US" altLang="ko-KR" dirty="0">
                <a:latin typeface="Arial Black" panose="020B0A04020102020204" pitchFamily="34" charset="0"/>
              </a:rPr>
              <a:t>, Lowest = s};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FB609E-2CD7-4D19-A64F-88BF6600F0DA}"/>
              </a:ext>
            </a:extLst>
          </p:cNvPr>
          <p:cNvSpPr txBox="1"/>
          <p:nvPr/>
        </p:nvSpPr>
        <p:spPr>
          <a:xfrm>
            <a:off x="6331975" y="533891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 번째 데이터 원본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1EC2A7-12AC-42ED-9E93-92A56BE85B26}"/>
              </a:ext>
            </a:extLst>
          </p:cNvPr>
          <p:cNvSpPr txBox="1"/>
          <p:nvPr/>
        </p:nvSpPr>
        <p:spPr>
          <a:xfrm>
            <a:off x="6331975" y="594008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번째 데이터 원본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F558704-F494-4D96-B897-2BDBC3697546}"/>
              </a:ext>
            </a:extLst>
          </p:cNvPr>
          <p:cNvCxnSpPr/>
          <p:nvPr/>
        </p:nvCxnSpPr>
        <p:spPr>
          <a:xfrm flipV="1">
            <a:off x="5270090" y="5523582"/>
            <a:ext cx="1061885" cy="32661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E70094D2-79E4-4756-ADB2-EAF519216F8B}"/>
              </a:ext>
            </a:extLst>
          </p:cNvPr>
          <p:cNvCxnSpPr>
            <a:endCxn id="5" idx="1"/>
          </p:cNvCxnSpPr>
          <p:nvPr/>
        </p:nvCxnSpPr>
        <p:spPr>
          <a:xfrm>
            <a:off x="5653548" y="6124755"/>
            <a:ext cx="67842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3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groub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by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데이터 분류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분류기준에 따라 데이터를 그룹화하여 관리할 수 있게 해준다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group</a:t>
            </a:r>
            <a:r>
              <a:rPr lang="en-US" altLang="ko-KR" dirty="0">
                <a:latin typeface="Arial Black" panose="020B0A04020102020204" pitchFamily="34" charset="0"/>
              </a:rPr>
              <a:t> A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by</a:t>
            </a:r>
            <a:r>
              <a:rPr lang="en-US" altLang="ko-KR" dirty="0">
                <a:latin typeface="Arial Black" panose="020B0A04020102020204" pitchFamily="34" charset="0"/>
              </a:rPr>
              <a:t> B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into</a:t>
            </a:r>
            <a:r>
              <a:rPr lang="en-US" altLang="ko-KR" dirty="0">
                <a:latin typeface="Arial Black" panose="020B0A04020102020204" pitchFamily="34" charset="0"/>
              </a:rPr>
              <a:t> C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A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에는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QueryVainary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B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에는 분류 기준을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C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는 그룹 변수를 위치 시키면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Profile[]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=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Profile(){Name= “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정우성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”, Height=186},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Profile(){Name= “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김태희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”, Height=158},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Profile(){Name= “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고현정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”, Height=172},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Profile(){Name= “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이문세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”, Height=178},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group by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이용해서 분류하면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</a:t>
            </a:r>
            <a:r>
              <a:rPr lang="en-US" altLang="ko-KR" dirty="0" err="1">
                <a:latin typeface="Arial Black" panose="020B0A04020102020204" pitchFamily="34" charset="0"/>
              </a:rPr>
              <a:t>listProfile</a:t>
            </a:r>
            <a:r>
              <a:rPr lang="en-US" altLang="ko-KR" dirty="0">
                <a:latin typeface="Arial Black" panose="020B0A04020102020204" pitchFamily="34" charset="0"/>
              </a:rPr>
              <a:t> = 	form profile 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group</a:t>
            </a:r>
            <a:r>
              <a:rPr lang="en-US" altLang="ko-KR" dirty="0">
                <a:latin typeface="Arial Black" panose="020B0A04020102020204" pitchFamily="34" charset="0"/>
              </a:rPr>
              <a:t> profile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by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 &lt; 175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into</a:t>
            </a:r>
            <a:r>
              <a:rPr lang="en-US" altLang="ko-KR" dirty="0">
                <a:latin typeface="Arial Black" panose="020B0A04020102020204" pitchFamily="34" charset="0"/>
              </a:rPr>
              <a:t> g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select new { </a:t>
            </a:r>
            <a:r>
              <a:rPr lang="en-US" altLang="ko-KR" dirty="0" err="1">
                <a:latin typeface="Arial Black" panose="020B0A04020102020204" pitchFamily="34" charset="0"/>
              </a:rPr>
              <a:t>GroupKey</a:t>
            </a:r>
            <a:r>
              <a:rPr lang="en-US" altLang="ko-KR" dirty="0">
                <a:latin typeface="Arial Black" panose="020B0A04020102020204" pitchFamily="34" charset="0"/>
              </a:rPr>
              <a:t> = </a:t>
            </a:r>
            <a:r>
              <a:rPr lang="en-US" altLang="ko-KR" dirty="0" err="1">
                <a:latin typeface="Arial Black" panose="020B0A04020102020204" pitchFamily="34" charset="0"/>
              </a:rPr>
              <a:t>g.Key</a:t>
            </a:r>
            <a:r>
              <a:rPr lang="en-US" altLang="ko-KR" dirty="0">
                <a:latin typeface="Arial Black" panose="020B0A04020102020204" pitchFamily="34" charset="0"/>
              </a:rPr>
              <a:t>, Profiles = g };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C188574-3B85-4BF5-A3F1-5509F1B99897}"/>
              </a:ext>
            </a:extLst>
          </p:cNvPr>
          <p:cNvGrpSpPr/>
          <p:nvPr/>
        </p:nvGrpSpPr>
        <p:grpSpPr>
          <a:xfrm>
            <a:off x="7492179" y="2556301"/>
            <a:ext cx="1592826" cy="2005776"/>
            <a:chOff x="3736258" y="3333135"/>
            <a:chExt cx="1592826" cy="20057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A1BE09C-31B0-45DE-8A62-E058423233A1}"/>
                </a:ext>
              </a:extLst>
            </p:cNvPr>
            <p:cNvSpPr/>
            <p:nvPr/>
          </p:nvSpPr>
          <p:spPr>
            <a:xfrm>
              <a:off x="3736258" y="3333135"/>
              <a:ext cx="1592826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정우성</a:t>
              </a:r>
              <a:r>
                <a:rPr lang="en-US" altLang="ko-KR" dirty="0"/>
                <a:t>, 186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8A48CA84-F8B1-440B-905F-41A4D1FEA6E7}"/>
                </a:ext>
              </a:extLst>
            </p:cNvPr>
            <p:cNvSpPr/>
            <p:nvPr/>
          </p:nvSpPr>
          <p:spPr>
            <a:xfrm>
              <a:off x="3736258" y="3731342"/>
              <a:ext cx="1592826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김태희</a:t>
              </a:r>
              <a:r>
                <a:rPr lang="en-US" altLang="ko-KR" dirty="0"/>
                <a:t>, 158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87D4C98-B37C-4391-A460-604468BC4690}"/>
                </a:ext>
              </a:extLst>
            </p:cNvPr>
            <p:cNvSpPr/>
            <p:nvPr/>
          </p:nvSpPr>
          <p:spPr>
            <a:xfrm>
              <a:off x="3736258" y="4144294"/>
              <a:ext cx="1592826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고현정</a:t>
              </a:r>
              <a:r>
                <a:rPr lang="en-US" altLang="ko-KR" dirty="0"/>
                <a:t>, 172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EB14F6E9-751E-450D-BDA1-C2A37E053D9A}"/>
                </a:ext>
              </a:extLst>
            </p:cNvPr>
            <p:cNvSpPr/>
            <p:nvPr/>
          </p:nvSpPr>
          <p:spPr>
            <a:xfrm>
              <a:off x="3736258" y="4547414"/>
              <a:ext cx="1592826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이문세</a:t>
              </a:r>
              <a:r>
                <a:rPr lang="en-US" altLang="ko-KR" dirty="0"/>
                <a:t>, 178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E9F72F22-F8CC-46CC-A8F9-A0AACA996704}"/>
                </a:ext>
              </a:extLst>
            </p:cNvPr>
            <p:cNvSpPr/>
            <p:nvPr/>
          </p:nvSpPr>
          <p:spPr>
            <a:xfrm>
              <a:off x="3736258" y="4945620"/>
              <a:ext cx="1592826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하하</a:t>
              </a:r>
              <a:r>
                <a:rPr lang="en-US" altLang="ko-KR" dirty="0"/>
                <a:t>, 171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74729714-E7C6-478C-B364-BA53F34A8A72}"/>
              </a:ext>
            </a:extLst>
          </p:cNvPr>
          <p:cNvGrpSpPr/>
          <p:nvPr/>
        </p:nvGrpSpPr>
        <p:grpSpPr>
          <a:xfrm>
            <a:off x="9276362" y="4644900"/>
            <a:ext cx="2915638" cy="1720656"/>
            <a:chOff x="6096000" y="3328214"/>
            <a:chExt cx="2915638" cy="172065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31E2FE40-28E7-4604-92AF-FBF4B1407FE9}"/>
                </a:ext>
              </a:extLst>
            </p:cNvPr>
            <p:cNvSpPr/>
            <p:nvPr/>
          </p:nvSpPr>
          <p:spPr>
            <a:xfrm>
              <a:off x="6096000" y="3333135"/>
              <a:ext cx="1592826" cy="11110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김태희</a:t>
              </a:r>
              <a:r>
                <a:rPr lang="en-US" altLang="ko-KR" dirty="0"/>
                <a:t>, 158</a:t>
              </a:r>
              <a:endParaRPr lang="ko-KR" altLang="en-US" dirty="0"/>
            </a:p>
            <a:p>
              <a:pPr algn="ctr"/>
              <a:r>
                <a:rPr lang="ko-KR" altLang="en-US" dirty="0"/>
                <a:t>고현정</a:t>
              </a:r>
              <a:r>
                <a:rPr lang="en-US" altLang="ko-KR" dirty="0"/>
                <a:t>, 172</a:t>
              </a:r>
            </a:p>
            <a:p>
              <a:pPr algn="ctr"/>
              <a:r>
                <a:rPr lang="ko-KR" altLang="en-US" dirty="0"/>
                <a:t>하하</a:t>
              </a:r>
              <a:r>
                <a:rPr lang="en-US" altLang="ko-KR" dirty="0"/>
                <a:t>, 171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9DCF7F8F-33F3-499F-8E1B-0357671794DE}"/>
                </a:ext>
              </a:extLst>
            </p:cNvPr>
            <p:cNvSpPr/>
            <p:nvPr/>
          </p:nvSpPr>
          <p:spPr>
            <a:xfrm>
              <a:off x="6096000" y="4444181"/>
              <a:ext cx="1592826" cy="604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정우성</a:t>
              </a:r>
              <a:r>
                <a:rPr lang="en-US" altLang="ko-KR" dirty="0"/>
                <a:t>, 186</a:t>
              </a:r>
            </a:p>
            <a:p>
              <a:pPr algn="ctr"/>
              <a:r>
                <a:rPr lang="ko-KR" altLang="en-US" dirty="0" err="1"/>
                <a:t>이문세</a:t>
              </a:r>
              <a:r>
                <a:rPr lang="en-US" altLang="ko-KR" dirty="0"/>
                <a:t>, 178</a:t>
              </a:r>
              <a:endParaRPr lang="ko-KR" altLang="en-US" dirty="0"/>
            </a:p>
          </p:txBody>
        </p:sp>
        <p:sp>
          <p:nvSpPr>
            <p:cNvPr id="18" name="왼쪽 중괄호 17">
              <a:extLst>
                <a:ext uri="{FF2B5EF4-FFF2-40B4-BE49-F238E27FC236}">
                  <a16:creationId xmlns:a16="http://schemas.microsoft.com/office/drawing/2014/main" xmlns="" id="{17BD5CCE-FCFD-49A7-A4CA-63B3BE35237C}"/>
                </a:ext>
              </a:extLst>
            </p:cNvPr>
            <p:cNvSpPr/>
            <p:nvPr/>
          </p:nvSpPr>
          <p:spPr>
            <a:xfrm rot="10800000">
              <a:off x="7787148" y="3328214"/>
              <a:ext cx="196645" cy="1111046"/>
            </a:xfrm>
            <a:prstGeom prst="leftBrac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9394F5B-6173-43FC-9C17-C25D6C5E23FA}"/>
                </a:ext>
              </a:extLst>
            </p:cNvPr>
            <p:cNvSpPr txBox="1"/>
            <p:nvPr/>
          </p:nvSpPr>
          <p:spPr>
            <a:xfrm>
              <a:off x="7983793" y="3699071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&lt; 175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왼쪽 중괄호 19">
              <a:extLst>
                <a:ext uri="{FF2B5EF4-FFF2-40B4-BE49-F238E27FC236}">
                  <a16:creationId xmlns:a16="http://schemas.microsoft.com/office/drawing/2014/main" xmlns="" id="{52BF84A2-F3E1-4A90-80FC-EE6E6B60166F}"/>
                </a:ext>
              </a:extLst>
            </p:cNvPr>
            <p:cNvSpPr/>
            <p:nvPr/>
          </p:nvSpPr>
          <p:spPr>
            <a:xfrm rot="10800000">
              <a:off x="7787147" y="4505312"/>
              <a:ext cx="196646" cy="543558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721C747-36FF-40F6-BA84-9A6D556DED9A}"/>
                </a:ext>
              </a:extLst>
            </p:cNvPr>
            <p:cNvSpPr txBox="1"/>
            <p:nvPr/>
          </p:nvSpPr>
          <p:spPr>
            <a:xfrm>
              <a:off x="7983793" y="4592425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Black" panose="020B0A04020102020204" pitchFamily="34" charset="0"/>
                </a:rPr>
                <a:t>&gt;= 175</a:t>
              </a:r>
              <a:endParaRPr lang="ko-KR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50927A41-F588-464D-8742-07D8DD329B9C}"/>
              </a:ext>
            </a:extLst>
          </p:cNvPr>
          <p:cNvSpPr/>
          <p:nvPr/>
        </p:nvSpPr>
        <p:spPr>
          <a:xfrm rot="3904848">
            <a:off x="9047655" y="3767466"/>
            <a:ext cx="1042807" cy="399519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1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Join -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데이터 원본을 연결하기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각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데이터 원본에서 특정 필드의 값을 비교하여 일치하는 데이터 끼리 연결을 수행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내부조인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교집합과 비슷하다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일치하는 데이터들만 연결한 후 반환한다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두 데이터의 일치한 부분을 파악하고 합쳐준다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0959BB4A-9E8E-4D57-AA85-5521701D95B3}"/>
              </a:ext>
            </a:extLst>
          </p:cNvPr>
          <p:cNvGrpSpPr/>
          <p:nvPr/>
        </p:nvGrpSpPr>
        <p:grpSpPr>
          <a:xfrm>
            <a:off x="1141411" y="3886369"/>
            <a:ext cx="9339776" cy="2198877"/>
            <a:chOff x="1141411" y="3711192"/>
            <a:chExt cx="9339776" cy="21988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DEC68C86-784B-4895-88A7-FF11F42A202A}"/>
                </a:ext>
              </a:extLst>
            </p:cNvPr>
            <p:cNvGrpSpPr/>
            <p:nvPr/>
          </p:nvGrpSpPr>
          <p:grpSpPr>
            <a:xfrm>
              <a:off x="1141411" y="3868040"/>
              <a:ext cx="2082621" cy="1939186"/>
              <a:chOff x="1425678" y="3636030"/>
              <a:chExt cx="2082621" cy="193918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0E54558C-E2DA-454F-AEB2-49330DFCB581}"/>
                  </a:ext>
                </a:extLst>
              </p:cNvPr>
              <p:cNvGrpSpPr/>
              <p:nvPr/>
            </p:nvGrpSpPr>
            <p:grpSpPr>
              <a:xfrm>
                <a:off x="1700073" y="4007269"/>
                <a:ext cx="1533832" cy="1567947"/>
                <a:chOff x="1494504" y="3899413"/>
                <a:chExt cx="1533832" cy="1567947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xmlns="" id="{9511D7F0-D171-468B-9412-B9E135544002}"/>
                    </a:ext>
                  </a:extLst>
                </p:cNvPr>
                <p:cNvSpPr/>
                <p:nvPr/>
              </p:nvSpPr>
              <p:spPr>
                <a:xfrm>
                  <a:off x="1494504" y="3899413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정우성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186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xmlns="" id="{D7F862DB-B3EE-4F22-BF0A-F42D218432A5}"/>
                    </a:ext>
                  </a:extLst>
                </p:cNvPr>
                <p:cNvSpPr/>
                <p:nvPr/>
              </p:nvSpPr>
              <p:spPr>
                <a:xfrm>
                  <a:off x="1494504" y="4214969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158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xmlns="" id="{4E548783-0313-4428-9941-60F4A1D00C52}"/>
                    </a:ext>
                  </a:extLst>
                </p:cNvPr>
                <p:cNvSpPr/>
                <p:nvPr/>
              </p:nvSpPr>
              <p:spPr>
                <a:xfrm>
                  <a:off x="1494504" y="4531448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고현정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xmlns="" id="{751F5BB6-258D-4640-A148-8B005DD835FA}"/>
                    </a:ext>
                  </a:extLst>
                </p:cNvPr>
                <p:cNvSpPr/>
                <p:nvPr/>
              </p:nvSpPr>
              <p:spPr>
                <a:xfrm>
                  <a:off x="1494504" y="4847004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>
                      <a:latin typeface="Arial Black" panose="020B0A04020102020204" pitchFamily="34" charset="0"/>
                    </a:rPr>
                    <a:t>이문세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xmlns="" id="{1A2AF367-4244-4B88-910D-F49A25E14E18}"/>
                    </a:ext>
                  </a:extLst>
                </p:cNvPr>
                <p:cNvSpPr/>
                <p:nvPr/>
              </p:nvSpPr>
              <p:spPr>
                <a:xfrm>
                  <a:off x="1494504" y="5162560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하하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4C977D70-E22D-4A54-85DA-3A423BFE2402}"/>
                  </a:ext>
                </a:extLst>
              </p:cNvPr>
              <p:cNvSpPr txBox="1"/>
              <p:nvPr/>
            </p:nvSpPr>
            <p:spPr>
              <a:xfrm>
                <a:off x="1425678" y="3636030"/>
                <a:ext cx="2082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[Name,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Height]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B6C9BE0E-C305-4A18-886F-2345857EF773}"/>
                </a:ext>
              </a:extLst>
            </p:cNvPr>
            <p:cNvGrpSpPr/>
            <p:nvPr/>
          </p:nvGrpSpPr>
          <p:grpSpPr>
            <a:xfrm>
              <a:off x="4163828" y="3868040"/>
              <a:ext cx="2168013" cy="1938803"/>
              <a:chOff x="4222955" y="3844574"/>
              <a:chExt cx="2168013" cy="1938803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4531CBAE-D7AC-4185-8963-BD1BD2F152C5}"/>
                  </a:ext>
                </a:extLst>
              </p:cNvPr>
              <p:cNvGrpSpPr/>
              <p:nvPr/>
            </p:nvGrpSpPr>
            <p:grpSpPr>
              <a:xfrm>
                <a:off x="4222955" y="4215430"/>
                <a:ext cx="2168013" cy="1567947"/>
                <a:chOff x="1494504" y="3899413"/>
                <a:chExt cx="1533832" cy="1567947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xmlns="" id="{A4868451-D8D8-483F-A91F-D6ADB8570674}"/>
                    </a:ext>
                  </a:extLst>
                </p:cNvPr>
                <p:cNvSpPr/>
                <p:nvPr/>
              </p:nvSpPr>
              <p:spPr>
                <a:xfrm>
                  <a:off x="1494504" y="3899413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비트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정우성</a:t>
                  </a: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xmlns="" id="{F39B92B4-26A8-4AD1-8BC9-C2DEF5E06B0D}"/>
                    </a:ext>
                  </a:extLst>
                </p:cNvPr>
                <p:cNvSpPr/>
                <p:nvPr/>
              </p:nvSpPr>
              <p:spPr>
                <a:xfrm>
                  <a:off x="1494504" y="4214969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CF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다수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xmlns="" id="{57CA7CC9-4520-4647-B961-03F68BE9FCF5}"/>
                    </a:ext>
                  </a:extLst>
                </p:cNvPr>
                <p:cNvSpPr/>
                <p:nvPr/>
              </p:nvSpPr>
              <p:spPr>
                <a:xfrm>
                  <a:off x="1494504" y="4531448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아이리스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 김태희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xmlns="" id="{60BF5375-843F-4DDC-9D6A-C46C1BF7B799}"/>
                    </a:ext>
                  </a:extLst>
                </p:cNvPr>
                <p:cNvSpPr/>
                <p:nvPr/>
              </p:nvSpPr>
              <p:spPr>
                <a:xfrm>
                  <a:off x="1494504" y="4847004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모래시계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고현정</a:t>
                  </a: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xmlns="" id="{0CBDC033-B27D-41A2-AE3C-7A5239979A31}"/>
                    </a:ext>
                  </a:extLst>
                </p:cNvPr>
                <p:cNvSpPr/>
                <p:nvPr/>
              </p:nvSpPr>
              <p:spPr>
                <a:xfrm>
                  <a:off x="1494504" y="5162560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Solo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예찬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 err="1">
                      <a:latin typeface="Arial Black" panose="020B0A04020102020204" pitchFamily="34" charset="0"/>
                    </a:rPr>
                    <a:t>이문세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5353132A-2CFC-4508-8894-94F437E9E4D2}"/>
                  </a:ext>
                </a:extLst>
              </p:cNvPr>
              <p:cNvSpPr txBox="1"/>
              <p:nvPr/>
            </p:nvSpPr>
            <p:spPr>
              <a:xfrm>
                <a:off x="4289439" y="3844574"/>
                <a:ext cx="2035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[Product,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Star]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4EF1B64-7BDC-4EF0-95AD-B6144E89BAA3}"/>
                </a:ext>
              </a:extLst>
            </p:cNvPr>
            <p:cNvSpPr txBox="1"/>
            <p:nvPr/>
          </p:nvSpPr>
          <p:spPr>
            <a:xfrm>
              <a:off x="3222436" y="4391296"/>
              <a:ext cx="6685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latin typeface="Arial Black" panose="020B0A04020102020204" pitchFamily="34" charset="0"/>
                </a:rPr>
                <a:t>+</a:t>
              </a:r>
              <a:endParaRPr lang="ko-KR" altLang="en-US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052B17E-CF8F-43CC-870D-C2FEFFC88671}"/>
                </a:ext>
              </a:extLst>
            </p:cNvPr>
            <p:cNvSpPr txBox="1"/>
            <p:nvPr/>
          </p:nvSpPr>
          <p:spPr>
            <a:xfrm>
              <a:off x="6604639" y="4351420"/>
              <a:ext cx="6685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latin typeface="Arial Black" panose="020B0A04020102020204" pitchFamily="34" charset="0"/>
                </a:rPr>
                <a:t>=</a:t>
              </a:r>
              <a:endParaRPr lang="ko-KR" altLang="en-US" sz="6000" b="1" dirty="0">
                <a:latin typeface="Arial Black" panose="020B0A04020102020204" pitchFamily="34" charset="0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C4F796C4-0F85-4065-A696-39C99AFF397B}"/>
                </a:ext>
              </a:extLst>
            </p:cNvPr>
            <p:cNvGrpSpPr/>
            <p:nvPr/>
          </p:nvGrpSpPr>
          <p:grpSpPr>
            <a:xfrm>
              <a:off x="7546030" y="3711192"/>
              <a:ext cx="2935157" cy="2198877"/>
              <a:chOff x="4222955" y="3584500"/>
              <a:chExt cx="2168013" cy="2198877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xmlns="" id="{0E1A5070-3C8F-4CA3-89B1-7A39C0D0BFFB}"/>
                  </a:ext>
                </a:extLst>
              </p:cNvPr>
              <p:cNvGrpSpPr/>
              <p:nvPr/>
            </p:nvGrpSpPr>
            <p:grpSpPr>
              <a:xfrm>
                <a:off x="4222955" y="4215430"/>
                <a:ext cx="2168013" cy="1567947"/>
                <a:chOff x="1494504" y="3899413"/>
                <a:chExt cx="1533832" cy="1567947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96352334-579C-4C39-AF8B-3720C0E35007}"/>
                    </a:ext>
                  </a:extLst>
                </p:cNvPr>
                <p:cNvSpPr/>
                <p:nvPr/>
              </p:nvSpPr>
              <p:spPr>
                <a:xfrm>
                  <a:off x="1494504" y="3899413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>
                      <a:latin typeface="Arial Black" panose="020B0A04020102020204" pitchFamily="34" charset="0"/>
                    </a:rPr>
                    <a:t>정우성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비트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		186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B7AC1241-F9E2-4042-A20B-FE4AA88482D1}"/>
                    </a:ext>
                  </a:extLst>
                </p:cNvPr>
                <p:cNvSpPr/>
                <p:nvPr/>
              </p:nvSpPr>
              <p:spPr>
                <a:xfrm>
                  <a:off x="1494504" y="4214969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CF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다수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	158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xmlns="" id="{132CC3CE-9148-4F18-961B-815463908D03}"/>
                    </a:ext>
                  </a:extLst>
                </p:cNvPr>
                <p:cNvSpPr/>
                <p:nvPr/>
              </p:nvSpPr>
              <p:spPr>
                <a:xfrm>
                  <a:off x="1494504" y="4531448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아이리스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	158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EB22403B-4224-4D99-946D-95A82F85284D}"/>
                    </a:ext>
                  </a:extLst>
                </p:cNvPr>
                <p:cNvSpPr/>
                <p:nvPr/>
              </p:nvSpPr>
              <p:spPr>
                <a:xfrm>
                  <a:off x="1494504" y="4847004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>
                      <a:latin typeface="Arial Black" panose="020B0A04020102020204" pitchFamily="34" charset="0"/>
                    </a:rPr>
                    <a:t>고현정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모래시계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	172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xmlns="" id="{D6E557CE-FE43-441F-8A2B-1CB0E7A78920}"/>
                    </a:ext>
                  </a:extLst>
                </p:cNvPr>
                <p:cNvSpPr/>
                <p:nvPr/>
              </p:nvSpPr>
              <p:spPr>
                <a:xfrm>
                  <a:off x="1494504" y="5162560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dirty="0" err="1">
                      <a:latin typeface="Arial Black" panose="020B0A04020102020204" pitchFamily="34" charset="0"/>
                    </a:rPr>
                    <a:t>이문세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Solo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예찬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	178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F78D3F64-2DF1-46CD-892E-7101494A7EC3}"/>
                  </a:ext>
                </a:extLst>
              </p:cNvPr>
              <p:cNvSpPr txBox="1"/>
              <p:nvPr/>
            </p:nvSpPr>
            <p:spPr>
              <a:xfrm>
                <a:off x="4222956" y="3584500"/>
                <a:ext cx="21680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Arial Black" panose="020B0A04020102020204" pitchFamily="34" charset="0"/>
                  </a:rPr>
                  <a:t>A.Name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==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 err="1">
                    <a:latin typeface="Arial Black" panose="020B0A04020102020204" pitchFamily="34" charset="0"/>
                  </a:rPr>
                  <a:t>B.Star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조건 으로 내부 조인</a:t>
                </a:r>
                <a:endParaRPr lang="en-US" altLang="ko-KR" dirty="0"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495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from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en-US" altLang="ko-KR" dirty="0">
                <a:latin typeface="Arial Black" panose="020B0A04020102020204" pitchFamily="34" charset="0"/>
              </a:rPr>
              <a:t> in A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join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</a:t>
            </a:r>
            <a:r>
              <a:rPr lang="en-US" altLang="ko-KR" dirty="0">
                <a:latin typeface="Arial Black" panose="020B0A04020102020204" pitchFamily="34" charset="0"/>
              </a:rPr>
              <a:t> in B on </a:t>
            </a:r>
            <a:r>
              <a:rPr lang="en-US" altLang="ko-KR" dirty="0" err="1">
                <a:latin typeface="Arial Black" panose="020B0A04020102020204" pitchFamily="34" charset="0"/>
              </a:rPr>
              <a:t>a.XXXX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equals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b.YYYY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a</a:t>
            </a:r>
            <a:r>
              <a:rPr lang="ko-KR" altLang="en-US" dirty="0">
                <a:latin typeface="Arial Black" panose="020B0A04020102020204" pitchFamily="34" charset="0"/>
              </a:rPr>
              <a:t>는 </a:t>
            </a:r>
            <a:r>
              <a:rPr lang="en-US" altLang="ko-KR" dirty="0">
                <a:latin typeface="Arial Black" panose="020B0A04020102020204" pitchFamily="34" charset="0"/>
              </a:rPr>
              <a:t>from </a:t>
            </a:r>
            <a:r>
              <a:rPr lang="ko-KR" altLang="en-US" dirty="0">
                <a:latin typeface="Arial Black" panose="020B0A04020102020204" pitchFamily="34" charset="0"/>
              </a:rPr>
              <a:t>절에서 뽑아낸 범위 변수이고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ko-KR" altLang="en-US" dirty="0">
                <a:latin typeface="Arial Black" panose="020B0A04020102020204" pitchFamily="34" charset="0"/>
              </a:rPr>
              <a:t>연결 대상 데이터 </a:t>
            </a:r>
            <a:r>
              <a:rPr lang="en-US" altLang="ko-KR" dirty="0">
                <a:latin typeface="Arial Black" panose="020B0A04020102020204" pitchFamily="34" charset="0"/>
              </a:rPr>
              <a:t>b</a:t>
            </a:r>
            <a:r>
              <a:rPr lang="ko-KR" altLang="en-US" dirty="0">
                <a:latin typeface="Arial Black" panose="020B0A04020102020204" pitchFamily="34" charset="0"/>
              </a:rPr>
              <a:t>는 </a:t>
            </a:r>
            <a:r>
              <a:rPr lang="en-US" altLang="ko-KR" dirty="0">
                <a:latin typeface="Arial Black" panose="020B0A04020102020204" pitchFamily="34" charset="0"/>
              </a:rPr>
              <a:t>join </a:t>
            </a:r>
            <a:r>
              <a:rPr lang="ko-KR" altLang="en-US" dirty="0">
                <a:latin typeface="Arial Black" panose="020B0A04020102020204" pitchFamily="34" charset="0"/>
              </a:rPr>
              <a:t>절에서 뽑아낸 변수이다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join</a:t>
            </a:r>
            <a:r>
              <a:rPr lang="ko-KR" altLang="en-US" dirty="0">
                <a:latin typeface="Arial Black" panose="020B0A04020102020204" pitchFamily="34" charset="0"/>
              </a:rPr>
              <a:t>절의 </a:t>
            </a:r>
            <a:r>
              <a:rPr lang="en-US" altLang="ko-KR" dirty="0">
                <a:latin typeface="Arial Black" panose="020B0A04020102020204" pitchFamily="34" charset="0"/>
              </a:rPr>
              <a:t>on </a:t>
            </a:r>
            <a:r>
              <a:rPr lang="ko-KR" altLang="en-US" dirty="0">
                <a:latin typeface="Arial Black" panose="020B0A04020102020204" pitchFamily="34" charset="0"/>
              </a:rPr>
              <a:t>키워드는 조인조건을 수반한다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on</a:t>
            </a:r>
            <a:r>
              <a:rPr lang="ko-KR" altLang="en-US" dirty="0">
                <a:latin typeface="Arial Black" panose="020B0A04020102020204" pitchFamily="34" charset="0"/>
              </a:rPr>
              <a:t> 절의 조인 조건은 </a:t>
            </a:r>
            <a:r>
              <a:rPr lang="en-US" altLang="ko-KR" dirty="0">
                <a:latin typeface="Arial Black" panose="020B0A04020102020204" pitchFamily="34" charset="0"/>
              </a:rPr>
              <a:t>“</a:t>
            </a:r>
            <a:r>
              <a:rPr lang="ko-KR" altLang="en-US" dirty="0">
                <a:latin typeface="Arial Black" panose="020B0A04020102020204" pitchFamily="34" charset="0"/>
              </a:rPr>
              <a:t>동등</a:t>
            </a:r>
            <a:r>
              <a:rPr lang="en-US" altLang="ko-KR" dirty="0">
                <a:latin typeface="Arial Black" panose="020B0A04020102020204" pitchFamily="34" charset="0"/>
              </a:rPr>
              <a:t>(==, Equality)” </a:t>
            </a:r>
            <a:r>
              <a:rPr lang="ko-KR" altLang="en-US" dirty="0">
                <a:latin typeface="Arial Black" panose="020B0A04020102020204" pitchFamily="34" charset="0"/>
              </a:rPr>
              <a:t>비교만 가능하고 </a:t>
            </a:r>
            <a:r>
              <a:rPr lang="en-US" altLang="ko-KR" dirty="0">
                <a:latin typeface="Arial Black" panose="020B0A04020102020204" pitchFamily="34" charset="0"/>
              </a:rPr>
              <a:t>“</a:t>
            </a:r>
            <a:r>
              <a:rPr lang="ko-KR" altLang="en-US" dirty="0">
                <a:latin typeface="Arial Black" panose="020B0A04020102020204" pitchFamily="34" charset="0"/>
              </a:rPr>
              <a:t>크거나 작음</a:t>
            </a:r>
            <a:r>
              <a:rPr lang="en-US" altLang="ko-KR" dirty="0">
                <a:latin typeface="Arial Black" panose="020B0A04020102020204" pitchFamily="34" charset="0"/>
              </a:rPr>
              <a:t>(&lt;, &gt;)”</a:t>
            </a:r>
            <a:r>
              <a:rPr lang="ko-KR" altLang="en-US" dirty="0">
                <a:latin typeface="Arial Black" panose="020B0A04020102020204" pitchFamily="34" charset="0"/>
              </a:rPr>
              <a:t> 비교는 불가능하다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listProfile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=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form 	profile 		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join 	product 	in </a:t>
            </a:r>
            <a:r>
              <a:rPr lang="en-US" altLang="ko-KR" dirty="0" err="1">
                <a:latin typeface="Arial Black" panose="020B0A04020102020204" pitchFamily="34" charset="0"/>
              </a:rPr>
              <a:t>arrProduct</a:t>
            </a:r>
            <a:r>
              <a:rPr lang="en-US" altLang="ko-KR" dirty="0">
                <a:latin typeface="Arial Black" panose="020B0A04020102020204" pitchFamily="34" charset="0"/>
              </a:rPr>
              <a:t> on </a:t>
            </a:r>
            <a:r>
              <a:rPr lang="en-US" altLang="ko-KR" dirty="0" err="1">
                <a:latin typeface="Arial Black" panose="020B0A04020102020204" pitchFamily="34" charset="0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</a:rPr>
              <a:t> equals </a:t>
            </a:r>
            <a:r>
              <a:rPr lang="en-US" altLang="ko-KR" dirty="0" err="1">
                <a:latin typeface="Arial Black" panose="020B0A04020102020204" pitchFamily="34" charset="0"/>
              </a:rPr>
              <a:t>product.Star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select	new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Name 	= </a:t>
            </a:r>
            <a:r>
              <a:rPr lang="en-US" altLang="ko-KR" dirty="0" err="1">
                <a:latin typeface="Arial Black" panose="020B0A04020102020204" pitchFamily="34" charset="0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</a:rPr>
              <a:t>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Work	= </a:t>
            </a:r>
            <a:r>
              <a:rPr lang="en-US" altLang="ko-KR" dirty="0" err="1">
                <a:latin typeface="Arial Black" panose="020B0A04020102020204" pitchFamily="34" charset="0"/>
              </a:rPr>
              <a:t>product.Title</a:t>
            </a:r>
            <a:r>
              <a:rPr lang="en-US" altLang="ko-KR" dirty="0">
                <a:latin typeface="Arial Black" panose="020B0A04020102020204" pitchFamily="34" charset="0"/>
              </a:rPr>
              <a:t>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Height	= 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2600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외부조인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조인 결과에 기준이 되는 데이터 원본은 모두 다 포함된다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SQL(Structured Query Language)</a:t>
            </a:r>
            <a:r>
              <a:rPr lang="ko-KR" altLang="en-US" dirty="0">
                <a:latin typeface="Arial Black" panose="020B0A04020102020204" pitchFamily="34" charset="0"/>
              </a:rPr>
              <a:t>의 왼쪽 조인과 같은 동작을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 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는 원래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DBMS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 사용하던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SQL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를 본떠 프로그래밍 언어 안에 통합한 것이다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외부조인도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SQL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 본뜬 것이고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SQL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에서는 왼쪽조인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오른쪽조인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완전외부조인 이렇게 세가지 인데 왼쪽조인은 왼쪽 원본 데이터를 기준으로 오른쪽 조인은 오른쪽 원본 데이터를 기준으로 완전 외부조인은 왼쪽과 오른쪽 데이터 원본 모두를 기준으로 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외부조인은 이중에 왼쪽 조인 기능만 가지고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	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213A82F3-5665-4F79-BDC3-5D7CB888A7BA}"/>
              </a:ext>
            </a:extLst>
          </p:cNvPr>
          <p:cNvGrpSpPr/>
          <p:nvPr/>
        </p:nvGrpSpPr>
        <p:grpSpPr>
          <a:xfrm>
            <a:off x="1422653" y="3787044"/>
            <a:ext cx="9339777" cy="2514433"/>
            <a:chOff x="1141411" y="3777211"/>
            <a:chExt cx="9339777" cy="251443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50A671A6-8628-4487-B76B-9D4E812085B5}"/>
                </a:ext>
              </a:extLst>
            </p:cNvPr>
            <p:cNvGrpSpPr/>
            <p:nvPr/>
          </p:nvGrpSpPr>
          <p:grpSpPr>
            <a:xfrm>
              <a:off x="1141411" y="4043217"/>
              <a:ext cx="2082621" cy="1939186"/>
              <a:chOff x="1425678" y="3636030"/>
              <a:chExt cx="2082621" cy="1939186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xmlns="" id="{5A26A070-DFDF-4ED5-A41C-4E160151E7DB}"/>
                  </a:ext>
                </a:extLst>
              </p:cNvPr>
              <p:cNvGrpSpPr/>
              <p:nvPr/>
            </p:nvGrpSpPr>
            <p:grpSpPr>
              <a:xfrm>
                <a:off x="1700073" y="4007269"/>
                <a:ext cx="1533832" cy="1567947"/>
                <a:chOff x="1494504" y="3899413"/>
                <a:chExt cx="1533832" cy="1567947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xmlns="" id="{F5F829DF-7290-4753-82EB-0C72A0FF2620}"/>
                    </a:ext>
                  </a:extLst>
                </p:cNvPr>
                <p:cNvSpPr/>
                <p:nvPr/>
              </p:nvSpPr>
              <p:spPr>
                <a:xfrm>
                  <a:off x="1494504" y="3899413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정우성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186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62DE0C2D-E83F-4B5D-9B3F-106F7202C02A}"/>
                    </a:ext>
                  </a:extLst>
                </p:cNvPr>
                <p:cNvSpPr/>
                <p:nvPr/>
              </p:nvSpPr>
              <p:spPr>
                <a:xfrm>
                  <a:off x="1494504" y="4214969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158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xmlns="" id="{290B4D56-C107-4F9D-BDD0-5E6461BE6CC2}"/>
                    </a:ext>
                  </a:extLst>
                </p:cNvPr>
                <p:cNvSpPr/>
                <p:nvPr/>
              </p:nvSpPr>
              <p:spPr>
                <a:xfrm>
                  <a:off x="1494504" y="4531448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고현정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172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xmlns="" id="{3A66C090-8878-4CB5-886A-B7CAD9C12586}"/>
                    </a:ext>
                  </a:extLst>
                </p:cNvPr>
                <p:cNvSpPr/>
                <p:nvPr/>
              </p:nvSpPr>
              <p:spPr>
                <a:xfrm>
                  <a:off x="1494504" y="4847004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err="1">
                      <a:latin typeface="Arial Black" panose="020B0A04020102020204" pitchFamily="34" charset="0"/>
                    </a:rPr>
                    <a:t>이문세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178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xmlns="" id="{E34F6EA1-28C5-4293-B8DD-B87FCC36DA1C}"/>
                    </a:ext>
                  </a:extLst>
                </p:cNvPr>
                <p:cNvSpPr/>
                <p:nvPr/>
              </p:nvSpPr>
              <p:spPr>
                <a:xfrm>
                  <a:off x="1494504" y="5162560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하하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171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0CA9F7BC-AD2F-45CC-9BDE-60987A086062}"/>
                  </a:ext>
                </a:extLst>
              </p:cNvPr>
              <p:cNvSpPr txBox="1"/>
              <p:nvPr/>
            </p:nvSpPr>
            <p:spPr>
              <a:xfrm>
                <a:off x="1425678" y="3636030"/>
                <a:ext cx="2082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[Name,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Height]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51293DFF-A591-410A-9AE3-8C42B3F1460A}"/>
                </a:ext>
              </a:extLst>
            </p:cNvPr>
            <p:cNvGrpSpPr/>
            <p:nvPr/>
          </p:nvGrpSpPr>
          <p:grpSpPr>
            <a:xfrm>
              <a:off x="4163828" y="4043217"/>
              <a:ext cx="2168013" cy="1938803"/>
              <a:chOff x="4222955" y="3844574"/>
              <a:chExt cx="2168013" cy="1938803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xmlns="" id="{C193F7FB-DB5C-4F15-9780-B22622464087}"/>
                  </a:ext>
                </a:extLst>
              </p:cNvPr>
              <p:cNvGrpSpPr/>
              <p:nvPr/>
            </p:nvGrpSpPr>
            <p:grpSpPr>
              <a:xfrm>
                <a:off x="4222955" y="4215430"/>
                <a:ext cx="2168013" cy="1567947"/>
                <a:chOff x="1494504" y="3899413"/>
                <a:chExt cx="1533832" cy="1567947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xmlns="" id="{711D0C5F-8479-424F-8D24-1DA64CD6C0FF}"/>
                    </a:ext>
                  </a:extLst>
                </p:cNvPr>
                <p:cNvSpPr/>
                <p:nvPr/>
              </p:nvSpPr>
              <p:spPr>
                <a:xfrm>
                  <a:off x="1494504" y="3899413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비트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정우성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xmlns="" id="{2DA9B1DB-41CD-48D6-BE0F-DDEC6E96FB83}"/>
                    </a:ext>
                  </a:extLst>
                </p:cNvPr>
                <p:cNvSpPr/>
                <p:nvPr/>
              </p:nvSpPr>
              <p:spPr>
                <a:xfrm>
                  <a:off x="1494504" y="4214969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CF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다수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김태희</a:t>
                  </a: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xmlns="" id="{1957DD94-9FEC-418B-BC7E-FCF5BCCAF2D3}"/>
                    </a:ext>
                  </a:extLst>
                </p:cNvPr>
                <p:cNvSpPr/>
                <p:nvPr/>
              </p:nvSpPr>
              <p:spPr>
                <a:xfrm>
                  <a:off x="1494504" y="4531448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아이리스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 김태희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xmlns="" id="{55B51DFC-4C13-4487-A6B1-27EA4D678406}"/>
                    </a:ext>
                  </a:extLst>
                </p:cNvPr>
                <p:cNvSpPr/>
                <p:nvPr/>
              </p:nvSpPr>
              <p:spPr>
                <a:xfrm>
                  <a:off x="1494504" y="4847004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latin typeface="Arial Black" panose="020B0A04020102020204" pitchFamily="34" charset="0"/>
                    </a:rPr>
                    <a:t>모래시계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고현정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xmlns="" id="{3EC00946-402A-44CF-A3A5-9132C3E8AAEB}"/>
                    </a:ext>
                  </a:extLst>
                </p:cNvPr>
                <p:cNvSpPr/>
                <p:nvPr/>
              </p:nvSpPr>
              <p:spPr>
                <a:xfrm>
                  <a:off x="1494504" y="5162560"/>
                  <a:ext cx="1533832" cy="30480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latin typeface="Arial Black" panose="020B0A04020102020204" pitchFamily="34" charset="0"/>
                    </a:rPr>
                    <a:t>Solo 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예찬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, </a:t>
                  </a:r>
                  <a:r>
                    <a:rPr lang="ko-KR" altLang="en-US" dirty="0" err="1">
                      <a:latin typeface="Arial Black" panose="020B0A04020102020204" pitchFamily="34" charset="0"/>
                    </a:rPr>
                    <a:t>이문세</a:t>
                  </a:r>
                  <a:endParaRPr lang="ko-KR" altLang="en-US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94B50322-0ABD-4E05-A349-4C7AB36B2E29}"/>
                  </a:ext>
                </a:extLst>
              </p:cNvPr>
              <p:cNvSpPr txBox="1"/>
              <p:nvPr/>
            </p:nvSpPr>
            <p:spPr>
              <a:xfrm>
                <a:off x="4289439" y="3844574"/>
                <a:ext cx="2035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rial Black" panose="020B0A04020102020204" pitchFamily="34" charset="0"/>
                  </a:rPr>
                  <a:t>[Product,</a:t>
                </a:r>
                <a:r>
                  <a:rPr lang="ko-KR" altLang="en-US" dirty="0">
                    <a:latin typeface="Arial Black" panose="020B0A04020102020204" pitchFamily="34" charset="0"/>
                  </a:rPr>
                  <a:t> 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Star]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A1FE395-151B-4A76-B320-358322B4B3B0}"/>
                </a:ext>
              </a:extLst>
            </p:cNvPr>
            <p:cNvSpPr txBox="1"/>
            <p:nvPr/>
          </p:nvSpPr>
          <p:spPr>
            <a:xfrm>
              <a:off x="3222436" y="4566473"/>
              <a:ext cx="6685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latin typeface="Arial Black" panose="020B0A04020102020204" pitchFamily="34" charset="0"/>
                </a:rPr>
                <a:t>+</a:t>
              </a:r>
              <a:endParaRPr lang="ko-KR" altLang="en-US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F82E5E5-B597-4289-B4CB-D839A2287830}"/>
                </a:ext>
              </a:extLst>
            </p:cNvPr>
            <p:cNvSpPr txBox="1"/>
            <p:nvPr/>
          </p:nvSpPr>
          <p:spPr>
            <a:xfrm>
              <a:off x="6604639" y="4526597"/>
              <a:ext cx="6685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latin typeface="Arial Black" panose="020B0A04020102020204" pitchFamily="34" charset="0"/>
                </a:rPr>
                <a:t>=</a:t>
              </a:r>
              <a:endParaRPr lang="ko-KR" altLang="en-US" sz="6000" b="1" dirty="0">
                <a:latin typeface="Arial Black" panose="020B0A04020102020204" pitchFamily="34" charset="0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7FE47F1B-9F6E-46A4-9BAD-B176F8E95A09}"/>
                </a:ext>
              </a:extLst>
            </p:cNvPr>
            <p:cNvGrpSpPr/>
            <p:nvPr/>
          </p:nvGrpSpPr>
          <p:grpSpPr>
            <a:xfrm>
              <a:off x="7546030" y="3777211"/>
              <a:ext cx="2935158" cy="2514433"/>
              <a:chOff x="7546029" y="3886369"/>
              <a:chExt cx="2935158" cy="251443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D02D4781-9882-4B94-BEA4-73E5EDB7A8D1}"/>
                  </a:ext>
                </a:extLst>
              </p:cNvPr>
              <p:cNvGrpSpPr/>
              <p:nvPr/>
            </p:nvGrpSpPr>
            <p:grpSpPr>
              <a:xfrm>
                <a:off x="7546030" y="3886369"/>
                <a:ext cx="2935157" cy="2198877"/>
                <a:chOff x="4222955" y="3584500"/>
                <a:chExt cx="2168013" cy="2198877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xmlns="" id="{18A35555-3E65-4920-9E51-59E6403D6B61}"/>
                    </a:ext>
                  </a:extLst>
                </p:cNvPr>
                <p:cNvGrpSpPr/>
                <p:nvPr/>
              </p:nvGrpSpPr>
              <p:grpSpPr>
                <a:xfrm>
                  <a:off x="4222955" y="4215430"/>
                  <a:ext cx="2168013" cy="1567947"/>
                  <a:chOff x="1494504" y="3899413"/>
                  <a:chExt cx="1533832" cy="1567947"/>
                </a:xfrm>
              </p:grpSpPr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xmlns="" id="{D2925A57-3786-463C-B563-EDA88CF66B68}"/>
                      </a:ext>
                    </a:extLst>
                  </p:cNvPr>
                  <p:cNvSpPr/>
                  <p:nvPr/>
                </p:nvSpPr>
                <p:spPr>
                  <a:xfrm>
                    <a:off x="1494504" y="3899413"/>
                    <a:ext cx="1533832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>
                        <a:latin typeface="Arial Black" panose="020B0A04020102020204" pitchFamily="34" charset="0"/>
                      </a:rPr>
                      <a:t>정우성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</a:t>
                    </a:r>
                    <a:r>
                      <a:rPr lang="ko-KR" altLang="en-US" dirty="0">
                        <a:latin typeface="Arial Black" panose="020B0A04020102020204" pitchFamily="34" charset="0"/>
                      </a:rPr>
                      <a:t>비트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		186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xmlns="" id="{5B95B16A-DE52-468E-A338-002797A937CF}"/>
                      </a:ext>
                    </a:extLst>
                  </p:cNvPr>
                  <p:cNvSpPr/>
                  <p:nvPr/>
                </p:nvSpPr>
                <p:spPr>
                  <a:xfrm>
                    <a:off x="1494504" y="4214969"/>
                    <a:ext cx="1533832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>
                        <a:latin typeface="Arial Black" panose="020B0A04020102020204" pitchFamily="34" charset="0"/>
                      </a:rPr>
                      <a:t>김태희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CF </a:t>
                    </a:r>
                    <a:r>
                      <a:rPr lang="ko-KR" altLang="en-US" dirty="0">
                        <a:latin typeface="Arial Black" panose="020B0A04020102020204" pitchFamily="34" charset="0"/>
                      </a:rPr>
                      <a:t>다수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	158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xmlns="" id="{B788A138-A369-4512-8AE8-3C62B5E2ADDD}"/>
                      </a:ext>
                    </a:extLst>
                  </p:cNvPr>
                  <p:cNvSpPr/>
                  <p:nvPr/>
                </p:nvSpPr>
                <p:spPr>
                  <a:xfrm>
                    <a:off x="1494504" y="4531448"/>
                    <a:ext cx="1533832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>
                        <a:latin typeface="Arial Black" panose="020B0A04020102020204" pitchFamily="34" charset="0"/>
                      </a:rPr>
                      <a:t>김태희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</a:t>
                    </a:r>
                    <a:r>
                      <a:rPr lang="ko-KR" altLang="en-US" dirty="0">
                        <a:latin typeface="Arial Black" panose="020B0A04020102020204" pitchFamily="34" charset="0"/>
                      </a:rPr>
                      <a:t>아이리스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	158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xmlns="" id="{60AB5404-8AEC-4616-AEB9-7FD389DB3A15}"/>
                      </a:ext>
                    </a:extLst>
                  </p:cNvPr>
                  <p:cNvSpPr/>
                  <p:nvPr/>
                </p:nvSpPr>
                <p:spPr>
                  <a:xfrm>
                    <a:off x="1494504" y="4847004"/>
                    <a:ext cx="1533832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>
                        <a:latin typeface="Arial Black" panose="020B0A04020102020204" pitchFamily="34" charset="0"/>
                      </a:rPr>
                      <a:t>고현정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</a:t>
                    </a:r>
                    <a:r>
                      <a:rPr lang="ko-KR" altLang="en-US" dirty="0">
                        <a:latin typeface="Arial Black" panose="020B0A04020102020204" pitchFamily="34" charset="0"/>
                      </a:rPr>
                      <a:t>모래시계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	172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  <p:sp>
                <p:nvSpPr>
                  <p:cNvPr id="17" name="직사각형 16">
                    <a:extLst>
                      <a:ext uri="{FF2B5EF4-FFF2-40B4-BE49-F238E27FC236}">
                        <a16:creationId xmlns:a16="http://schemas.microsoft.com/office/drawing/2014/main" xmlns="" id="{FD37CC0B-46A9-4278-B9A1-0B209B062ED2}"/>
                      </a:ext>
                    </a:extLst>
                  </p:cNvPr>
                  <p:cNvSpPr/>
                  <p:nvPr/>
                </p:nvSpPr>
                <p:spPr>
                  <a:xfrm>
                    <a:off x="1494504" y="5162560"/>
                    <a:ext cx="1533832" cy="304800"/>
                  </a:xfrm>
                  <a:prstGeom prst="rect">
                    <a:avLst/>
                  </a:prstGeom>
                  <a:noFill/>
                  <a:ln>
                    <a:solidFill>
                      <a:schemeClr val="tx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dirty="0" err="1">
                        <a:latin typeface="Arial Black" panose="020B0A04020102020204" pitchFamily="34" charset="0"/>
                      </a:rPr>
                      <a:t>이문세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 Solo </a:t>
                    </a:r>
                    <a:r>
                      <a:rPr lang="ko-KR" altLang="en-US" dirty="0">
                        <a:latin typeface="Arial Black" panose="020B0A04020102020204" pitchFamily="34" charset="0"/>
                      </a:rPr>
                      <a:t>예찬</a:t>
                    </a:r>
                    <a:r>
                      <a:rPr lang="en-US" altLang="ko-KR" dirty="0">
                        <a:latin typeface="Arial Black" panose="020B0A04020102020204" pitchFamily="34" charset="0"/>
                      </a:rPr>
                      <a:t>,	178</a:t>
                    </a:r>
                    <a:endParaRPr lang="ko-KR" altLang="en-US" dirty="0"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771715FD-6EF0-4319-9842-CE2C9B8E91C4}"/>
                    </a:ext>
                  </a:extLst>
                </p:cNvPr>
                <p:cNvSpPr txBox="1"/>
                <p:nvPr/>
              </p:nvSpPr>
              <p:spPr>
                <a:xfrm>
                  <a:off x="4222956" y="3584500"/>
                  <a:ext cx="216801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err="1">
                      <a:latin typeface="Arial Black" panose="020B0A04020102020204" pitchFamily="34" charset="0"/>
                    </a:rPr>
                    <a:t>A.Name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 </a:t>
                  </a:r>
                  <a:r>
                    <a:rPr lang="en-US" altLang="ko-KR" dirty="0">
                      <a:latin typeface="Arial Black" panose="020B0A04020102020204" pitchFamily="34" charset="0"/>
                    </a:rPr>
                    <a:t>==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 </a:t>
                  </a:r>
                  <a:r>
                    <a:rPr lang="en-US" altLang="ko-KR" dirty="0" err="1">
                      <a:latin typeface="Arial Black" panose="020B0A04020102020204" pitchFamily="34" charset="0"/>
                    </a:rPr>
                    <a:t>B.Star</a:t>
                  </a:r>
                  <a:r>
                    <a:rPr lang="ko-KR" altLang="en-US" dirty="0">
                      <a:latin typeface="Arial Black" panose="020B0A04020102020204" pitchFamily="34" charset="0"/>
                    </a:rPr>
                    <a:t>조건 으로 외부 조인</a:t>
                  </a:r>
                  <a:endParaRPr lang="en-US" altLang="ko-KR" dirty="0"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E93A4B85-76DE-4DA5-B6B3-CC801D513A02}"/>
                  </a:ext>
                </a:extLst>
              </p:cNvPr>
              <p:cNvSpPr/>
              <p:nvPr/>
            </p:nvSpPr>
            <p:spPr>
              <a:xfrm>
                <a:off x="7546029" y="6096002"/>
                <a:ext cx="2935157" cy="30480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latin typeface="Arial Black" panose="020B0A04020102020204" pitchFamily="34" charset="0"/>
                  </a:rPr>
                  <a:t>하하</a:t>
                </a:r>
                <a:r>
                  <a:rPr lang="en-US" altLang="ko-KR" dirty="0">
                    <a:latin typeface="Arial Black" panose="020B0A04020102020204" pitchFamily="34" charset="0"/>
                  </a:rPr>
                  <a:t>, 			 ,	171</a:t>
                </a:r>
                <a:endParaRPr lang="ko-KR" altLang="en-US" dirty="0"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384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var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listProfile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=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from 	profile	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join	product 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arrProduct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on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equals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product.Star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into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ps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form	product in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ps.DefaultIfEmpty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(new Product(){Title = “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그런거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없음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”})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select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new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{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	Name 	=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	Work	=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product.Title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	Height	=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}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LINQ </a:t>
            </a:r>
            <a:r>
              <a:rPr lang="ko-KR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표준 연산자</a:t>
            </a:r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.NET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언어 중에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과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VB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에서만 사용 가능 하다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구문은 실제 내부에서 표준 연산자들을 사용할 수 있도록 키워드를 지정해 준다고 생각하면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직관적으로 보기 편리하게 만들기 위해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구문을 생각해낸 것이고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LINQ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구문은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CLR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 알아 볼 수 있도록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컴파일러가 변형해 준다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LINQ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표준 연산자 메소드 중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쿼리식에서 지원하는 것은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11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개 뿐이다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쿼리식으로 직접 사용할 수 없어도 메소드는 사용 할 수 있기 때문에 이를 활용한다면 얼마든지 활용 할 수 있다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05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C#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 지원되는 쿼리식의 메소드</a:t>
            </a:r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xmlns="" id="{913AC82F-4D76-4E35-81C4-F2DA6312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5754"/>
              </p:ext>
            </p:extLst>
          </p:nvPr>
        </p:nvGraphicFramePr>
        <p:xfrm>
          <a:off x="0" y="1102577"/>
          <a:ext cx="12192000" cy="569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03">
                  <a:extLst>
                    <a:ext uri="{9D8B030D-6E8A-4147-A177-3AD203B41FA5}">
                      <a16:colId xmlns:a16="http://schemas.microsoft.com/office/drawing/2014/main" xmlns="" val="3834144307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xmlns="" val="2120062107"/>
                    </a:ext>
                  </a:extLst>
                </a:gridCol>
                <a:gridCol w="6331974">
                  <a:extLst>
                    <a:ext uri="{9D8B030D-6E8A-4147-A177-3AD203B41FA5}">
                      <a16:colId xmlns:a16="http://schemas.microsoft.com/office/drawing/2014/main" xmlns="" val="1440019558"/>
                    </a:ext>
                  </a:extLst>
                </a:gridCol>
                <a:gridCol w="1966452">
                  <a:extLst>
                    <a:ext uri="{9D8B030D-6E8A-4147-A177-3AD203B41FA5}">
                      <a16:colId xmlns:a16="http://schemas.microsoft.com/office/drawing/2014/main" xmlns="" val="384113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 Black" panose="020B0A04020102020204" pitchFamily="34" charset="0"/>
                        </a:rPr>
                        <a:t>C# </a:t>
                      </a:r>
                      <a:r>
                        <a:rPr lang="ko-KR" altLang="en-US" dirty="0" err="1">
                          <a:latin typeface="Arial Black" panose="020B0A04020102020204" pitchFamily="34" charset="0"/>
                        </a:rPr>
                        <a:t>쿼리식</a:t>
                      </a:r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 문법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895439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오름차순으로 값을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1637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OrderByDescending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내림차순으로 값을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…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descending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42001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ThenBy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오름차순으로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차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… , …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59574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ThenByDescending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내림차순으로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2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차 정렬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orderby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… , …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descending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986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필터링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Where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필터링할 조건을 평가하는 함수를 통과하는 값들만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where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61638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데이터 추출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Select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값을 추출하여 시퀀스를 만든다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select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32035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SelectMany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여러 개의 데이터 원본으로부터 값을 추출하여 하나의 시퀀스를 만든다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여러 개의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from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절을 사용한다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6145892"/>
                  </a:ext>
                </a:extLst>
              </a:tr>
              <a:tr h="29159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데이터 결합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Join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공통 특성을 가진 서로 다른 두 개의 데이터 소스의 객체를 연결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공통 특성을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(Key)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로 삼아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키가 일치하는 두 객체를 쌍으로 추출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join .. in .. on ..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equals ..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1529692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GroupJoin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기본적으로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Join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연산자와 같은 일을 하되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조인 결과를 그룹으로 만들어 넣는다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join .. in .. on .. equals .. into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0837523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데이터 그룹화</a:t>
                      </a:r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GroupBy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공통된 특성을 공유하는 요소들을 각 그룹으로 묶는다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각 그룹은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IGrouping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&lt;( Of &lt;(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TKey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TElement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)&gt; )&gt;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객체로 표현 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group .. by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또는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group .. by .. into ..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9583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Cast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컬렉션의 요소들을 특정형식으로 변환한다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범위 변수를 선언 할 때 명식적으로 형식을 지정하면 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337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161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이외에 전체적으로 지원하는 메소드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.. C#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에서 이 녀석들은 메소드로 사용하면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xmlns="" id="{913AC82F-4D76-4E35-81C4-F2DA6312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48071"/>
              </p:ext>
            </p:extLst>
          </p:nvPr>
        </p:nvGraphicFramePr>
        <p:xfrm>
          <a:off x="0" y="1102577"/>
          <a:ext cx="12192000" cy="531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03">
                  <a:extLst>
                    <a:ext uri="{9D8B030D-6E8A-4147-A177-3AD203B41FA5}">
                      <a16:colId xmlns:a16="http://schemas.microsoft.com/office/drawing/2014/main" xmlns="" val="3834144307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xmlns="" val="2120062107"/>
                    </a:ext>
                  </a:extLst>
                </a:gridCol>
                <a:gridCol w="8298426">
                  <a:extLst>
                    <a:ext uri="{9D8B030D-6E8A-4147-A177-3AD203B41FA5}">
                      <a16:colId xmlns:a16="http://schemas.microsoft.com/office/drawing/2014/main" xmlns="" val="144001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8954390"/>
                  </a:ext>
                </a:extLst>
              </a:tr>
              <a:tr h="3652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Reverse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 요소의 순서를 거꾸로 뒤집습니다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163792"/>
                  </a:ext>
                </a:extLst>
              </a:tr>
              <a:tr h="23063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집합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Distinct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중복 값을 제거한다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6163804"/>
                  </a:ext>
                </a:extLst>
              </a:tr>
              <a:tr h="15646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Except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컬렉션 사이의 차집합을 반환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다시 말해 임의의 한 컬렉션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(a, b, c, e)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에는 존재하는데 다른 한 컬렉션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(a, d, f)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에는 존재하지 앉는 요소들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(b, e)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85875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Intersect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컬렉션 사이의 교집합을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81276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Union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컬렉션 사이의 합집합을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예를 들어 한쪽 컬렉션이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a, b, c, d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요소를 갖고 있고 다른 한쪽 컬렉션이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5144329"/>
                  </a:ext>
                </a:extLst>
              </a:tr>
              <a:tr h="3696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필터링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OfType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메소드의 형식 매개 변수로 형식 변환이 가능한 값들만 추출한다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3203514"/>
                  </a:ext>
                </a:extLst>
              </a:tr>
              <a:tr h="17272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수량 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여러 개의 데이터 원본으로부터 값을 추출하여 하나의 시퀀스를 만든다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여러 개의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from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절을 사용한다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019934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Any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모든 요소 중 단 하나의 요소라도 임의의 조건을 만족시키는지를 평가한다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결과는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true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이거나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false,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둘 중 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1922315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Contains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명시한 요소가 포함되어 있는지를 평가한다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역시 결과는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true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이거나 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false,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둘 중 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7888601"/>
                  </a:ext>
                </a:extLst>
              </a:tr>
              <a:tr h="29159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데이터 분할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Skip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시퀀스에서 지정한 위치까지 요소들을 건너뛴다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1529692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SkipWhile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입력된 조건 함수를 만족시키는 요소들을 건너뛴다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0837523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Take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시퀀스에서 지정한 요소까지 요소들을 취한다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95834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TakeWhile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입력된 조건 함수를 만족시키는 요소들을 취한다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337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11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xmlns="" id="{913AC82F-4D76-4E35-81C4-F2DA6312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06459"/>
              </p:ext>
            </p:extLst>
          </p:nvPr>
        </p:nvGraphicFramePr>
        <p:xfrm>
          <a:off x="-1590" y="733245"/>
          <a:ext cx="12192000" cy="6105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03">
                  <a:extLst>
                    <a:ext uri="{9D8B030D-6E8A-4147-A177-3AD203B41FA5}">
                      <a16:colId xmlns:a16="http://schemas.microsoft.com/office/drawing/2014/main" xmlns="" val="3834144307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xmlns="" val="2120062107"/>
                    </a:ext>
                  </a:extLst>
                </a:gridCol>
                <a:gridCol w="8298426">
                  <a:extLst>
                    <a:ext uri="{9D8B030D-6E8A-4147-A177-3AD203B41FA5}">
                      <a16:colId xmlns:a16="http://schemas.microsoft.com/office/drawing/2014/main" xmlns="" val="144001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8954390"/>
                  </a:ext>
                </a:extLst>
              </a:tr>
              <a:tr h="36521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데이터 그룹화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ToLookup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(Key)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선택 함수를 이용하여 골라낸 요소들을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Lookup&lt;(Of&lt;(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TKey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TElement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)&gt;)&gt;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형식의 객체에 삽입한다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.(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 형식은 하나의 키에 여러 개의 객체를 대응시킬 때 사용하는 컬렉션이다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.)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163792"/>
                  </a:ext>
                </a:extLst>
              </a:tr>
              <a:tr h="230632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DefaultIfEmpty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빈 컬렉션을 기본값이 할당된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싱글턴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컬렉션으로 바꿉니다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싱글턴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(Singleton)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이란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해당형식의 객체를 오직 단 하나만 만들고 이 객체를 전역에서 접근할 수 있도록 하는 디자인 기법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기본값이 할당된 컬렉션은 참조용으로만 사용할 것이니 여러 개의 인스턴스가 필요 없고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싱글턴을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이용하면 메모리 낭비를 줄일 수 있다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6163804"/>
                  </a:ext>
                </a:extLst>
              </a:tr>
              <a:tr h="15646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Empty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비어 있는 컬렉션을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85875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Range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일정 범위의 숫자 시퀀스를 담고 있는 컬렉션을 생성한다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81276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Repeat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같은 값이 반복되는 컬렉션을 생성한다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5144329"/>
                  </a:ext>
                </a:extLst>
              </a:tr>
              <a:tr h="3696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동등 여부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SequenceEqual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시퀀스가 서로 일치하는지를 평가한다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3203514"/>
                  </a:ext>
                </a:extLst>
              </a:tr>
              <a:tr h="17272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요소접근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ElementAt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컬렉션으로부터 임의의 인덱스에 존재하는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019934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ElementAtOrDefault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컬렉션으로부터 임의의 인덱스에 존재하는 요소를 반환하되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인덱스가 컬렉션의 범위를 벗어날 때 기본값을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1922315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First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컬렉션의 첫 번째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조건식이 매개 변수로 입력되는 경우 이 조건을 만족시키는 첫 번째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7888601"/>
                  </a:ext>
                </a:extLst>
              </a:tr>
              <a:tr h="29159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FirstOrDefault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First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연산자와 같은 기능을 하되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반환할 값이 없는 경우 기본값을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1529692"/>
                  </a:ext>
                </a:extLst>
              </a:tr>
              <a:tr h="217424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Last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컬렉션의 마지막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조건식이 매개 변수로 입력되는 경우 이 조건을 만족시키는 마지막요소를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0837523"/>
                  </a:ext>
                </a:extLst>
              </a:tr>
              <a:tr h="143256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LastOrDefault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Last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연산자와 같은 기능을 하되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반환할 값이 없는 경우 기본값을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958343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Single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컬렉션의 유일한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조건식이 매개 변수로 입력되는 경우 이 조건을 만족시키는 유일한 요소를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3374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42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78A47D-4F17-40FE-AB70-7AF78A9575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5BE3A7E-6A3F-401E-A025-BBB8FDB8DD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xmlns="" id="{41EE9036-817C-476C-BD59-B5184F9A3E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098087A-B4E4-4300-A841-44988BD88E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F5BD5F4B-A39C-4DF9-84E4-A4D33F30E6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D7FA9858-BFA0-4D5B-AF72-B1B65EB069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A508A5F3-AFE0-4750-A9C2-B51A514FFC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2B4AAEB-ABF4-42A7-BE52-0B442190D1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xmlns="" id="{3767C370-4A42-4376-8CAE-606C4BC8F4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xmlns="" id="{36205F53-9C95-4954-B97C-1625BB8A3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xmlns="" id="{DC80B58E-3469-43E9-96FC-D747B69830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xmlns="" id="{E17A4ED2-DDD7-4B4D-A39C-9B0121C886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xmlns="" id="{A2C14A85-E7A9-4E1D-809F-20F5CFA788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xmlns="" id="{F3D51E32-9399-4B7F-8D91-BF9A068B83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xmlns="" id="{9969F9D2-502D-4C1D-ABA5-02B1BF2A0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xmlns="" id="{4AE555C6-5623-478A-BF35-63E9929A3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xmlns="" id="{A3D3AED4-A69E-4301-9BB4-436DC5F0C9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xmlns="" id="{C3B8082C-2D81-48D7-8B45-85B7C8929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9AD35461-BA86-408B-8A29-244EB2F2F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xmlns="" id="{F238E495-B6C6-4857-899B-CDD5848312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xmlns="" id="{E20A751E-054C-4EC2-8DA3-0EC923A658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xmlns="" id="{B6E8E701-3D21-4E5C-AB6E-9A7404697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431BDA41-D09D-4984-B888-756F5F81B4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0DC943D2-20E4-4C00-82D2-D405A7C00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xmlns="" id="{4BC34A74-80A2-4DE1-8ADC-BBD170903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xmlns="" id="{C6C3CA25-431F-4E26-952D-4AA9C4C725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xmlns="" id="{776D1836-82AE-40EF-9829-C6B8D2CF0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xmlns="" id="{9A8E397E-ADF9-45C1-98F4-3F5A86378B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xmlns="" id="{DE07CFD9-357F-40BC-A792-CE874BFE5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085ECEC0-FF5D-4348-92C7-1EA7C61E77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LINQ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4E035BE-9FF4-43D3-BC25-CF582D7FF8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98BCEB2-EC20-4E84-A994-0AC37292C8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A2E1821-AEDF-417E-9F17-83379E9C0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B3734E2-8292-4B47-B6AB-0E5A058DE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A0B09C51-29AB-45C0-B707-CCFB9DF280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10C0CED-AE1B-45AE-B5E1-57521E589D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1F2327-4B45-41AA-B41C-7404B6A1E4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5A63224C-41A0-42C0-96F6-0B2BE99A13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A7C00B9F-C253-4776-9935-EC02254A4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62D4AA-13F3-4064-8440-FFE8562D85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3E143B27-CB82-440B-879B-D25C1891C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xmlns="" id="{913AC82F-4D76-4E35-81C4-F2DA6312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96737"/>
              </p:ext>
            </p:extLst>
          </p:nvPr>
        </p:nvGraphicFramePr>
        <p:xfrm>
          <a:off x="-1590" y="733245"/>
          <a:ext cx="12192000" cy="603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503">
                  <a:extLst>
                    <a:ext uri="{9D8B030D-6E8A-4147-A177-3AD203B41FA5}">
                      <a16:colId xmlns:a16="http://schemas.microsoft.com/office/drawing/2014/main" xmlns="" val="3834144307"/>
                    </a:ext>
                  </a:extLst>
                </a:gridCol>
                <a:gridCol w="2369574">
                  <a:extLst>
                    <a:ext uri="{9D8B030D-6E8A-4147-A177-3AD203B41FA5}">
                      <a16:colId xmlns:a16="http://schemas.microsoft.com/office/drawing/2014/main" xmlns="" val="2120062107"/>
                    </a:ext>
                  </a:extLst>
                </a:gridCol>
                <a:gridCol w="8327923">
                  <a:extLst>
                    <a:ext uri="{9D8B030D-6E8A-4147-A177-3AD203B41FA5}">
                      <a16:colId xmlns:a16="http://schemas.microsoft.com/office/drawing/2014/main" xmlns="" val="144001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Arial Black" panose="020B0A04020102020204" pitchFamily="34" charset="0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8954390"/>
                  </a:ext>
                </a:extLst>
              </a:tr>
              <a:tr h="43841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요소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SingleOrDefault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Single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연산자와 같은 기능을 하되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반환할 값이 없거나 유일한 값이 아닌 경우 주어진 기본값을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163792"/>
                  </a:ext>
                </a:extLst>
              </a:tr>
              <a:tr h="230632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 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AsEnumerable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매개 변수를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IEnumerable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&lt;(Of&lt;(T)&gt;)&gt;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로 형식 변환하여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6163804"/>
                  </a:ext>
                </a:extLst>
              </a:tr>
              <a:tr h="15646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AsQueryable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일반화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IEnumerable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객체를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일반화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IQueryable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형식으로 변환한다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85875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OfType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특정 형식으로 형식 변환할 수 있는 </a:t>
                      </a:r>
                      <a:r>
                        <a:rPr lang="ko-KR" altLang="en-US" sz="1400" dirty="0" err="1">
                          <a:latin typeface="Arial Black" panose="020B0A04020102020204" pitchFamily="34" charset="0"/>
                        </a:rPr>
                        <a:t>값만을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걸러낸다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8127659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ToArray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컬렉션을 배열로 변환한다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 메소드는 강제로 쿼리를 실행한다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5144329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ToDictionary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키 선택 함수에 근거해서 컬렉션의 요소를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Dictionary&lt;( Of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&lt;(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TKey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Tvalue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)&gt; )&gt;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삽입한다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이 메소드는 강제로 쿼리를 실행한다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8215725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ToList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컬렉션을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List&lt;(Of&lt;(T)&gt;)&gt;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형식으로 변환한다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이 메소드는 강제로 쿼리를 실행한다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4296764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ToLookup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키 선택 함수에 근거해서 컬렉션의 요소를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Lookup&lt;( Of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&lt;(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TKey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TElement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)&gt; )&gt;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에 삽입한다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 이 메소드는 강제로 쿼리를 실행한다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6518095"/>
                  </a:ext>
                </a:extLst>
              </a:tr>
              <a:tr h="3696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Concat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두 시퀀스를 하나의 시퀀스로 연결한다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3203514"/>
                  </a:ext>
                </a:extLst>
              </a:tr>
              <a:tr h="172720"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집계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Aggregate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컬렉션의 각 값에 대해 사용자가 정의한 집계 연산을 수행한다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019934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Average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컬렉션의 각 값에 대한 평균을 계산한다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1922315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Count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컬렉션에서 조건에 부합하는 요소의 개수를 센다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  <a:cs typeface="Aharoni" panose="020B0604020202020204" pitchFamily="2" charset="-79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  <a:cs typeface="Aharoni" panose="020B0604020202020204" pitchFamily="2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78886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Arial Black" panose="020B0A04020102020204" pitchFamily="34" charset="0"/>
                        </a:rPr>
                        <a:t>LongCount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Count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와 동일한 기능을 하지만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, </a:t>
                      </a:r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매우 큰 컬렉션을 대상으로 한다는 점이 다른다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152969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Max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컬렉션에서 가장 큰 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907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Min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컬렉션에서 가장 작은 값을 반환한다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716883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Sum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Arial Black" panose="020B0A04020102020204" pitchFamily="34" charset="0"/>
                        </a:rPr>
                        <a:t>컬렉션 내의 값의 합을 계산한다</a:t>
                      </a:r>
                      <a:r>
                        <a:rPr lang="en-US" altLang="ko-KR" sz="1400" dirty="0">
                          <a:latin typeface="Arial Black" panose="020B0A04020102020204" pitchFamily="34" charset="0"/>
                        </a:rPr>
                        <a:t>.</a:t>
                      </a:r>
                      <a:endParaRPr lang="ko-KR" altLang="en-US" sz="14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992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12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메소드들을 사용하는 예를 들어보자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Average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사용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Profile[]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=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{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 { Name = “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정우성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”, Height = 186 },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 { Name = “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김태희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”, Height = 158 },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new Profile() { Name = “</a:t>
            </a:r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고현정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”, Height = 172 },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}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var profile =	from	profile in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	where	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&lt; 180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	select	profile;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double Average =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profiles</a:t>
            </a:r>
            <a:r>
              <a:rPr lang="en-US" altLang="ko-KR" sz="1600" b="1" dirty="0" err="1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.Average</a:t>
            </a: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(profile =&gt; </a:t>
            </a:r>
            <a:r>
              <a:rPr lang="en-US" altLang="ko-KR" sz="1600" b="1" dirty="0" err="1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r>
              <a:rPr lang="en-US" altLang="ko-KR" sz="1600" b="1" dirty="0">
                <a:solidFill>
                  <a:srgbClr val="00B0F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;</a:t>
            </a:r>
          </a:p>
          <a:p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Console.WriteLine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(Average);		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ko-KR" altLang="en-US" sz="1600" dirty="0">
                <a:latin typeface="Arial Black" panose="020B0A04020102020204" pitchFamily="34" charset="0"/>
                <a:sym typeface="Wingdings" panose="05000000000000000000" pitchFamily="2" charset="2"/>
              </a:rPr>
              <a:t>이 마저도 줄일 수 있다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Double Average = 	(from 	profile in 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arrProfile</a:t>
            </a:r>
            <a:endParaRPr lang="en-US" altLang="ko-KR" sz="1600" dirty="0"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		    	where	</a:t>
            </a:r>
            <a:r>
              <a:rPr lang="en-US" altLang="ko-KR" sz="1600" dirty="0" err="1"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 &lt; 180</a:t>
            </a:r>
          </a:p>
          <a:p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					select	profile)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.Average(profile =&gt; </a:t>
            </a:r>
            <a:r>
              <a:rPr lang="en-US" altLang="ko-KR" sz="16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profile.Height</a:t>
            </a:r>
            <a:r>
              <a:rPr lang="en-US" altLang="ko-K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)</a:t>
            </a:r>
            <a:r>
              <a:rPr lang="en-US" altLang="ko-KR" sz="1600" dirty="0">
                <a:latin typeface="Arial Black" panose="020B0A04020102020204" pitchFamily="34" charset="0"/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500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en-US" altLang="ko-KR" dirty="0" err="1"/>
              <a:t>linq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latin typeface="Arial Black" pitchFamily="34" charset="0"/>
              </a:rPr>
              <a:t>LINQ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Language Integrated Query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</a:t>
            </a:r>
            <a:r>
              <a:rPr lang="ko-KR" altLang="en-US" dirty="0">
                <a:latin typeface="Arial Black" pitchFamily="34" charset="0"/>
              </a:rPr>
              <a:t>언어에 통합된 데이터 </a:t>
            </a:r>
            <a:r>
              <a:rPr lang="en-US" altLang="ko-KR" dirty="0">
                <a:latin typeface="Arial Black" pitchFamily="34" charset="0"/>
              </a:rPr>
              <a:t>Query(</a:t>
            </a:r>
            <a:r>
              <a:rPr lang="ko-KR" altLang="en-US" dirty="0">
                <a:latin typeface="Arial Black" pitchFamily="34" charset="0"/>
              </a:rPr>
              <a:t>질의</a:t>
            </a:r>
            <a:r>
              <a:rPr lang="en-US" altLang="ko-KR" dirty="0">
                <a:latin typeface="Arial Black" pitchFamily="34" charset="0"/>
              </a:rPr>
              <a:t>)</a:t>
            </a:r>
            <a:r>
              <a:rPr lang="ko-KR" altLang="en-US" dirty="0">
                <a:latin typeface="Arial Black" pitchFamily="34" charset="0"/>
              </a:rPr>
              <a:t>기능을 말한다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Query(</a:t>
            </a:r>
            <a:r>
              <a:rPr lang="ko-KR" altLang="en-US" dirty="0">
                <a:latin typeface="Arial Black" pitchFamily="34" charset="0"/>
              </a:rPr>
              <a:t>질의</a:t>
            </a:r>
            <a:r>
              <a:rPr lang="en-US" altLang="ko-KR" dirty="0">
                <a:latin typeface="Arial Black" pitchFamily="34" charset="0"/>
              </a:rPr>
              <a:t>) : “</a:t>
            </a:r>
            <a:r>
              <a:rPr lang="ko-KR" altLang="en-US" dirty="0">
                <a:latin typeface="Arial Black" pitchFamily="34" charset="0"/>
              </a:rPr>
              <a:t>육하원칙에 의거해서 대답하시요</a:t>
            </a:r>
            <a:r>
              <a:rPr lang="en-US" altLang="ko-KR" dirty="0">
                <a:latin typeface="Arial Black" pitchFamily="34" charset="0"/>
              </a:rPr>
              <a:t>…”</a:t>
            </a:r>
            <a:r>
              <a:rPr lang="ko-KR" altLang="en-US" dirty="0">
                <a:latin typeface="Arial Black" pitchFamily="34" charset="0"/>
              </a:rPr>
              <a:t>랑 비슷한 의미</a:t>
            </a:r>
            <a:endParaRPr lang="en-US" altLang="ko-KR" dirty="0">
              <a:latin typeface="Arial Black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From : </a:t>
            </a:r>
            <a:r>
              <a:rPr lang="ko-KR" altLang="en-US" dirty="0">
                <a:latin typeface="Arial Black" pitchFamily="34" charset="0"/>
              </a:rPr>
              <a:t>어떤 데이터 집합에서 찾을 것인가</a:t>
            </a:r>
            <a:r>
              <a:rPr lang="en-US" altLang="ko-KR" dirty="0">
                <a:latin typeface="Arial Black" pitchFamily="34" charset="0"/>
              </a:rPr>
              <a:t>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Where :  </a:t>
            </a:r>
            <a:r>
              <a:rPr lang="ko-KR" altLang="en-US" dirty="0">
                <a:latin typeface="Arial Black" pitchFamily="34" charset="0"/>
              </a:rPr>
              <a:t>어떤 값의 데이터를 찾을 것인가</a:t>
            </a:r>
            <a:r>
              <a:rPr lang="en-US" altLang="ko-KR" dirty="0">
                <a:latin typeface="Arial Black" pitchFamily="34" charset="0"/>
              </a:rPr>
              <a:t>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Select : </a:t>
            </a:r>
            <a:r>
              <a:rPr lang="ko-KR" altLang="en-US" dirty="0">
                <a:latin typeface="Arial Black" pitchFamily="34" charset="0"/>
              </a:rPr>
              <a:t>어떤 항목을 추출할 것인가</a:t>
            </a:r>
            <a:r>
              <a:rPr lang="en-US" altLang="ko-KR" dirty="0">
                <a:latin typeface="Arial Black" pitchFamily="34" charset="0"/>
              </a:rPr>
              <a:t>? </a:t>
            </a:r>
            <a:r>
              <a:rPr lang="ko-KR" altLang="en-US" dirty="0">
                <a:latin typeface="Arial Black" pitchFamily="34" charset="0"/>
              </a:rPr>
              <a:t>와</a:t>
            </a:r>
            <a:r>
              <a:rPr lang="en-US" altLang="ko-KR" dirty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같은 기능을 가지고 있다</a:t>
            </a:r>
            <a:r>
              <a:rPr lang="en-US" altLang="ko-KR" dirty="0">
                <a:latin typeface="Arial Black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38166" y="2763550"/>
            <a:ext cx="9902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일반 적으로 데이터를 기입하는 구문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class Profile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string 	Name { get; set; }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public int		Height { get; set; }	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Profile[]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r>
              <a:rPr lang="en-US" altLang="ko-KR" dirty="0">
                <a:latin typeface="Arial Black" panose="020B0A04020102020204" pitchFamily="34" charset="0"/>
              </a:rPr>
              <a:t> = 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	new Profile(){Name= “</a:t>
            </a:r>
            <a:r>
              <a:rPr lang="ko-KR" altLang="en-US" dirty="0">
                <a:latin typeface="Arial Black" panose="020B0A04020102020204" pitchFamily="34" charset="0"/>
              </a:rPr>
              <a:t>나연</a:t>
            </a:r>
            <a:r>
              <a:rPr lang="en-US" altLang="ko-KR" dirty="0">
                <a:latin typeface="Arial Black" panose="020B0A04020102020204" pitchFamily="34" charset="0"/>
              </a:rPr>
              <a:t>”, Height= 163},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	new Profile(){Name= “</a:t>
            </a:r>
            <a:r>
              <a:rPr lang="ko-KR" altLang="en-US" dirty="0">
                <a:latin typeface="Arial Black" panose="020B0A04020102020204" pitchFamily="34" charset="0"/>
              </a:rPr>
              <a:t>사나</a:t>
            </a:r>
            <a:r>
              <a:rPr lang="en-US" altLang="ko-KR" dirty="0">
                <a:latin typeface="Arial Black" panose="020B0A04020102020204" pitchFamily="34" charset="0"/>
              </a:rPr>
              <a:t>”, Height= 164},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	new Profile(){Name= “</a:t>
            </a:r>
            <a:r>
              <a:rPr lang="ko-KR" altLang="en-US" dirty="0">
                <a:latin typeface="Arial Black" panose="020B0A04020102020204" pitchFamily="34" charset="0"/>
              </a:rPr>
              <a:t>모모</a:t>
            </a:r>
            <a:r>
              <a:rPr lang="en-US" altLang="ko-KR" dirty="0">
                <a:latin typeface="Arial Black" panose="020B0A04020102020204" pitchFamily="34" charset="0"/>
              </a:rPr>
              <a:t>”, Height= 162},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	new Profile(){Name= “</a:t>
            </a:r>
            <a:r>
              <a:rPr lang="ko-KR" altLang="en-US" dirty="0">
                <a:latin typeface="Arial Black" panose="020B0A04020102020204" pitchFamily="34" charset="0"/>
              </a:rPr>
              <a:t>채영</a:t>
            </a:r>
            <a:r>
              <a:rPr lang="en-US" altLang="ko-KR" dirty="0">
                <a:latin typeface="Arial Black" panose="020B0A04020102020204" pitchFamily="34" charset="0"/>
              </a:rPr>
              <a:t>”, Height= 159}			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51344"/>
            <a:ext cx="99022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앞의 구문을 기반으로 </a:t>
            </a:r>
            <a:r>
              <a:rPr lang="en-US" altLang="ko-KR" dirty="0">
                <a:latin typeface="Arial Black" panose="020B0A04020102020204" pitchFamily="34" charset="0"/>
              </a:rPr>
              <a:t>164</a:t>
            </a:r>
            <a:r>
              <a:rPr lang="ko-KR" altLang="en-US" dirty="0">
                <a:latin typeface="Arial Black" panose="020B0A04020102020204" pitchFamily="34" charset="0"/>
              </a:rPr>
              <a:t>미만인 데이터만 골라 새 컬렉션으로 추출해야 한다면</a:t>
            </a:r>
            <a:r>
              <a:rPr lang="en-US" altLang="ko-KR" dirty="0">
                <a:latin typeface="Arial Black" panose="020B0A04020102020204" pitchFamily="34" charset="0"/>
              </a:rPr>
              <a:t>?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List&lt;Profile&gt; profiles = new List&lt;Profile&gt;();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foreach(Profile </a:t>
            </a:r>
            <a:r>
              <a:rPr lang="en-US" altLang="ko-KR" dirty="0" err="1">
                <a:latin typeface="Arial Black" panose="020B0A04020102020204" pitchFamily="34" charset="0"/>
              </a:rPr>
              <a:t>profile</a:t>
            </a:r>
            <a:r>
              <a:rPr lang="en-US" altLang="ko-KR" dirty="0">
                <a:latin typeface="Arial Black" panose="020B0A04020102020204" pitchFamily="34" charset="0"/>
              </a:rPr>
              <a:t> 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r>
              <a:rPr lang="en-US" altLang="ko-KR" dirty="0"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if(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 &lt; 164)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</a:t>
            </a:r>
            <a:r>
              <a:rPr lang="en-US" altLang="ko-KR" dirty="0" err="1">
                <a:latin typeface="Arial Black" panose="020B0A04020102020204" pitchFamily="34" charset="0"/>
              </a:rPr>
              <a:t>profiles.Add</a:t>
            </a:r>
            <a:r>
              <a:rPr lang="en-US" altLang="ko-KR" dirty="0">
                <a:latin typeface="Arial Black" panose="020B0A04020102020204" pitchFamily="34" charset="0"/>
              </a:rPr>
              <a:t>(profile);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}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 err="1">
                <a:latin typeface="Arial Black" panose="020B0A04020102020204" pitchFamily="34" charset="0"/>
              </a:rPr>
              <a:t>조건자</a:t>
            </a:r>
            <a:r>
              <a:rPr lang="ko-KR" altLang="en-US" dirty="0">
                <a:latin typeface="Arial Black" panose="020B0A04020102020204" pitchFamily="34" charset="0"/>
              </a:rPr>
              <a:t> 함수를 익명 메소드를 이용해서 구현하였다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 err="1">
                <a:latin typeface="Arial Black" panose="020B0A04020102020204" pitchFamily="34" charset="0"/>
              </a:rPr>
              <a:t>profiles.Sort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(profile1, profile2) =&gt;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{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return profile1.Height – profile2.Height;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});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foreach(var profile in profile)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Console.WriteLine</a:t>
            </a:r>
            <a:r>
              <a:rPr lang="en-US" altLang="ko-KR" dirty="0">
                <a:latin typeface="Arial Black" panose="020B0A04020102020204" pitchFamily="34" charset="0"/>
              </a:rPr>
              <a:t>(“{0}, {1}”, </a:t>
            </a:r>
            <a:r>
              <a:rPr lang="en-US" altLang="ko-KR" dirty="0" err="1">
                <a:latin typeface="Arial Black" panose="020B0A04020102020204" pitchFamily="34" charset="0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5169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51344"/>
            <a:ext cx="990226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앞의 구문을 </a:t>
            </a:r>
            <a:r>
              <a:rPr lang="en-US" altLang="ko-KR" dirty="0">
                <a:latin typeface="Arial Black" panose="020B0A04020102020204" pitchFamily="34" charset="0"/>
              </a:rPr>
              <a:t>LINQ</a:t>
            </a:r>
            <a:r>
              <a:rPr lang="ko-KR" altLang="en-US" dirty="0">
                <a:latin typeface="Arial Black" panose="020B0A04020102020204" pitchFamily="34" charset="0"/>
              </a:rPr>
              <a:t>를 이용해서 구현 한다면</a:t>
            </a:r>
            <a:r>
              <a:rPr lang="en-US" altLang="ko-KR" dirty="0">
                <a:latin typeface="Arial Black" panose="020B0A04020102020204" pitchFamily="34" charset="0"/>
              </a:rPr>
              <a:t>?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profiles = 	from		profile 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where	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 &lt; 175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dirty="0" err="1">
                <a:latin typeface="Arial Black" panose="020B0A04020102020204" pitchFamily="34" charset="0"/>
              </a:rPr>
              <a:t>orderby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select		profile;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Foreach(var profile in profiles)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Console.Write</a:t>
            </a:r>
            <a:r>
              <a:rPr lang="en-US" altLang="ko-KR" dirty="0">
                <a:latin typeface="Arial Black" panose="020B0A04020102020204" pitchFamily="34" charset="0"/>
              </a:rPr>
              <a:t>(“{0}, {1}”, </a:t>
            </a:r>
            <a:r>
              <a:rPr lang="en-US" altLang="ko-KR" dirty="0" err="1">
                <a:latin typeface="Arial Black" panose="020B0A04020102020204" pitchFamily="34" charset="0"/>
              </a:rPr>
              <a:t>profile.Name</a:t>
            </a:r>
            <a:r>
              <a:rPr lang="en-US" altLang="ko-KR" dirty="0">
                <a:latin typeface="Arial Black" panose="020B0A04020102020204" pitchFamily="34" charset="0"/>
              </a:rPr>
              <a:t>, 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);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기본구문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from, where, </a:t>
            </a:r>
            <a:r>
              <a:rPr lang="en-US" altLang="ko-KR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orderby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select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Query</a:t>
            </a:r>
            <a:r>
              <a:rPr lang="ko-KR" altLang="en-US" dirty="0">
                <a:latin typeface="Arial Black" panose="020B0A04020102020204" pitchFamily="34" charset="0"/>
              </a:rPr>
              <a:t>식은 항상 </a:t>
            </a:r>
            <a:r>
              <a:rPr lang="en-US" altLang="ko-KR" dirty="0">
                <a:latin typeface="Arial Black" panose="020B0A04020102020204" pitchFamily="34" charset="0"/>
              </a:rPr>
              <a:t>from</a:t>
            </a:r>
            <a:r>
              <a:rPr lang="ko-KR" altLang="en-US" dirty="0">
                <a:latin typeface="Arial Black" panose="020B0A04020102020204" pitchFamily="34" charset="0"/>
              </a:rPr>
              <a:t>으로 시작하여야 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쿼리식의 대상이 될 데이터 원본과 데이터 원본 안에 들어 있는 각 요소 데이터를 나타내는 범위변수</a:t>
            </a:r>
            <a:r>
              <a:rPr lang="en-US" altLang="ko-KR" dirty="0">
                <a:latin typeface="Arial Black" panose="020B0A04020102020204" pitchFamily="34" charset="0"/>
              </a:rPr>
              <a:t>(</a:t>
            </a:r>
            <a:r>
              <a:rPr lang="ko-KR" altLang="en-US" dirty="0">
                <a:latin typeface="Arial Black" panose="020B0A04020102020204" pitchFamily="34" charset="0"/>
              </a:rPr>
              <a:t>쿼리변수 </a:t>
            </a:r>
            <a:r>
              <a:rPr lang="en-US" altLang="ko-KR" dirty="0">
                <a:latin typeface="Arial Black" panose="020B0A04020102020204" pitchFamily="34" charset="0"/>
              </a:rPr>
              <a:t>– Query Variable)</a:t>
            </a:r>
            <a:r>
              <a:rPr lang="ko-KR" altLang="en-US" dirty="0">
                <a:latin typeface="Arial Black" panose="020B0A04020102020204" pitchFamily="34" charset="0"/>
              </a:rPr>
              <a:t>를 </a:t>
            </a:r>
            <a:r>
              <a:rPr lang="en-US" altLang="ko-KR" dirty="0">
                <a:latin typeface="Arial Black" panose="020B0A04020102020204" pitchFamily="34" charset="0"/>
              </a:rPr>
              <a:t>from</a:t>
            </a:r>
            <a:r>
              <a:rPr lang="ko-KR" altLang="en-US" dirty="0">
                <a:latin typeface="Arial Black" panose="020B0A04020102020204" pitchFamily="34" charset="0"/>
              </a:rPr>
              <a:t>에서 지정해 줘야한다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From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의 원본은 아무 형식이나 사용할 수는 없고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IEnumerable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&lt;T&gt;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인터페이스를 상속하고 있어야 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즉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배열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컬렉션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컬렉션 </a:t>
            </a:r>
            <a:r>
              <a:rPr lang="ko-KR" altLang="en-US" dirty="0" err="1">
                <a:latin typeface="Arial Black" panose="020B0A04020102020204" pitchFamily="34" charset="0"/>
                <a:sym typeface="Wingdings" panose="05000000000000000000" pitchFamily="2" charset="2"/>
              </a:rPr>
              <a:t>제너릭이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 사용 가능하고 사용자가 직접 정의한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IEnumerable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&lt;T&gt;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클래스도 사용 가능하다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9F41324-5D42-4697-88A3-08D7ABE204C9}"/>
              </a:ext>
            </a:extLst>
          </p:cNvPr>
          <p:cNvSpPr txBox="1"/>
          <p:nvPr/>
        </p:nvSpPr>
        <p:spPr>
          <a:xfrm>
            <a:off x="7314331" y="1219200"/>
            <a:ext cx="3421626" cy="120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어떠한 행동을 해야 할지를 지정하는 것이기 때문에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foreach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처럼 직접적인 데이터를 담아내지 않는다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from &lt;</a:t>
            </a:r>
            <a:r>
              <a:rPr lang="ko-KR" altLang="en-US" dirty="0">
                <a:latin typeface="Arial Black" panose="020B0A04020102020204" pitchFamily="34" charset="0"/>
              </a:rPr>
              <a:t>범위 변수</a:t>
            </a:r>
            <a:r>
              <a:rPr lang="en-US" altLang="ko-KR" dirty="0">
                <a:latin typeface="Arial Black" panose="020B0A04020102020204" pitchFamily="34" charset="0"/>
              </a:rPr>
              <a:t>&gt; in &lt;</a:t>
            </a:r>
            <a:r>
              <a:rPr lang="ko-KR" altLang="en-US" dirty="0">
                <a:latin typeface="Arial Black" panose="020B0A04020102020204" pitchFamily="34" charset="0"/>
              </a:rPr>
              <a:t>데이터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ko-KR" altLang="en-US" dirty="0">
                <a:latin typeface="Arial Black" panose="020B0A04020102020204" pitchFamily="34" charset="0"/>
              </a:rPr>
              <a:t>원본</a:t>
            </a:r>
            <a:r>
              <a:rPr lang="en-US" altLang="ko-KR" dirty="0">
                <a:latin typeface="Arial Black" panose="020B0A04020102020204" pitchFamily="34" charset="0"/>
              </a:rPr>
              <a:t>&gt;</a:t>
            </a:r>
            <a:r>
              <a:rPr lang="ko-KR" altLang="en-US" dirty="0">
                <a:latin typeface="Arial Black" panose="020B0A04020102020204" pitchFamily="34" charset="0"/>
              </a:rPr>
              <a:t>의 형식 사용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int[] numbers = {1, 2, 3, 4, 5, 6, 7, 8, 9, 10};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result = 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from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u="sng" dirty="0">
                <a:latin typeface="Arial Black" panose="020B0A04020102020204" pitchFamily="34" charset="0"/>
              </a:rPr>
              <a:t>n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</a:t>
            </a:r>
            <a:r>
              <a:rPr lang="en-US" altLang="ko-KR" dirty="0">
                <a:latin typeface="Arial Black" panose="020B0A04020102020204" pitchFamily="34" charset="0"/>
              </a:rPr>
              <a:t> </a:t>
            </a:r>
            <a:r>
              <a:rPr lang="en-US" altLang="ko-KR" u="sng" dirty="0">
                <a:latin typeface="Arial Black" panose="020B0A04020102020204" pitchFamily="34" charset="0"/>
              </a:rPr>
              <a:t>numbers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…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where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Filter</a:t>
            </a:r>
            <a:r>
              <a:rPr lang="ko-KR" altLang="en-US" dirty="0">
                <a:latin typeface="Arial Black" panose="020B0A04020102020204" pitchFamily="34" charset="0"/>
              </a:rPr>
              <a:t>역할을 하는 연산자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Black" panose="020B0A04020102020204" pitchFamily="34" charset="0"/>
              </a:rPr>
              <a:t>From </a:t>
            </a:r>
            <a:r>
              <a:rPr lang="ko-KR" altLang="en-US" dirty="0">
                <a:latin typeface="Arial Black" panose="020B0A04020102020204" pitchFamily="34" charset="0"/>
              </a:rPr>
              <a:t>절이 데이터 원본으로 부터 뽑아 낸 범위 변수가 가져야 하는 조건을 </a:t>
            </a:r>
            <a:r>
              <a:rPr lang="en-US" altLang="ko-KR" dirty="0">
                <a:latin typeface="Arial Black" panose="020B0A04020102020204" pitchFamily="34" charset="0"/>
              </a:rPr>
              <a:t>where </a:t>
            </a:r>
            <a:r>
              <a:rPr lang="ko-KR" altLang="en-US" dirty="0">
                <a:latin typeface="Arial Black" panose="020B0A04020102020204" pitchFamily="34" charset="0"/>
              </a:rPr>
              <a:t>연산자에 매개 변수로 입력하면 해당 조건에 부합하는 데이터만을 걸러낸다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int[] numbers = {1, 2, 3, 4, 5, 6, 7, 8, 9, 10};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result =	from		n in numbers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where</a:t>
            </a:r>
            <a:r>
              <a:rPr lang="en-US" altLang="ko-KR" dirty="0">
                <a:latin typeface="Arial Black" panose="020B0A04020102020204" pitchFamily="34" charset="0"/>
              </a:rPr>
              <a:t>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 &lt; 5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….</a:t>
            </a:r>
          </a:p>
        </p:txBody>
      </p:sp>
    </p:spTree>
    <p:extLst>
      <p:ext uri="{BB962C8B-B14F-4D97-AF65-F5344CB8AC3E}">
        <p14:creationId xmlns:p14="http://schemas.microsoft.com/office/powerpoint/2010/main" val="273409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F0"/>
                </a:solidFill>
                <a:latin typeface="Arial Black" panose="020B0A04020102020204" pitchFamily="34" charset="0"/>
              </a:rPr>
              <a:t>orderby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데이터의 정렬을 수행하는 연산자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정렬기준을 제시해주면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기본 적으로 오름 차순 정렬을 지원하지만 내림차순 또는 오름차순으로 각각 지정하고 </a:t>
            </a:r>
            <a:r>
              <a:rPr lang="ko-KR" altLang="en-US" dirty="0" err="1">
                <a:latin typeface="Arial Black" panose="020B0A04020102020204" pitchFamily="34" charset="0"/>
              </a:rPr>
              <a:t>싶을때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 ascending, </a:t>
            </a:r>
            <a:r>
              <a:rPr lang="en-US" altLang="ko-KR" dirty="0" err="1">
                <a:latin typeface="Arial Black" panose="020B0A04020102020204" pitchFamily="34" charset="0"/>
                <a:sym typeface="Wingdings" panose="05000000000000000000" pitchFamily="2" charset="2"/>
              </a:rPr>
              <a:t>desending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키워드를 붙여주면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Int[] numbers = {1, 2, 3, 4, 5, 6, 7, 8, 9, 10};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result =	from		n in numbers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where		n &lt; 5;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oderby</a:t>
            </a: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		n</a:t>
            </a:r>
            <a:r>
              <a:rPr lang="ko-KR" alt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00B0F0"/>
                </a:solidFill>
                <a:latin typeface="Arial Black" panose="020B0A04020102020204" pitchFamily="34" charset="0"/>
              </a:rPr>
              <a:t>ascending </a:t>
            </a:r>
            <a:r>
              <a:rPr lang="ko-KR" altLang="en-US" b="1" dirty="0">
                <a:solidFill>
                  <a:srgbClr val="00B0F0"/>
                </a:solidFill>
                <a:latin typeface="Arial Black" panose="020B0A04020102020204" pitchFamily="34" charset="0"/>
              </a:rPr>
              <a:t>또는 </a:t>
            </a:r>
            <a:r>
              <a:rPr lang="en-US" altLang="ko-KR" b="1" dirty="0" err="1">
                <a:solidFill>
                  <a:srgbClr val="00B0F0"/>
                </a:solidFill>
                <a:latin typeface="Arial Black" panose="020B0A04020102020204" pitchFamily="34" charset="0"/>
              </a:rPr>
              <a:t>desending</a:t>
            </a:r>
            <a:endParaRPr lang="en-US" altLang="ko-KR" b="1" dirty="0">
              <a:solidFill>
                <a:srgbClr val="00B0F0"/>
              </a:solidFill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…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Select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최종 결과를 추출하는 </a:t>
            </a:r>
            <a:r>
              <a:rPr lang="ko-KR" altLang="en-US" dirty="0" err="1">
                <a:latin typeface="Arial Black" panose="020B0A04020102020204" pitchFamily="34" charset="0"/>
              </a:rPr>
              <a:t>쿼리식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결과물을 넘겨주기 이전에 어떤 형식을 넘겨줄지 결정된다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데이터를 </a:t>
            </a:r>
            <a:r>
              <a:rPr lang="ko-KR" altLang="en-US" dirty="0">
                <a:latin typeface="Arial Black" panose="020B0A04020102020204" pitchFamily="34" charset="0"/>
              </a:rPr>
              <a:t>대기중인 </a:t>
            </a:r>
            <a:r>
              <a:rPr lang="en-US" altLang="ko-KR" dirty="0">
                <a:latin typeface="Arial Black" panose="020B0A04020102020204" pitchFamily="34" charset="0"/>
              </a:rPr>
              <a:t>var </a:t>
            </a:r>
            <a:r>
              <a:rPr lang="ko-KR" altLang="en-US" dirty="0">
                <a:latin typeface="Arial Black" panose="020B0A04020102020204" pitchFamily="34" charset="0"/>
              </a:rPr>
              <a:t>형식은 </a:t>
            </a:r>
            <a:r>
              <a:rPr lang="en-US" altLang="ko-KR" dirty="0">
                <a:latin typeface="Arial Black" panose="020B0A04020102020204" pitchFamily="34" charset="0"/>
              </a:rPr>
              <a:t>select</a:t>
            </a:r>
            <a:r>
              <a:rPr lang="ko-KR" altLang="en-US" dirty="0">
                <a:latin typeface="Arial Black" panose="020B0A04020102020204" pitchFamily="34" charset="0"/>
              </a:rPr>
              <a:t>에 의해 어떤 형식이 될지 결정 된다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var result</a:t>
            </a:r>
            <a:r>
              <a:rPr lang="en-US" altLang="ko-KR" dirty="0">
                <a:latin typeface="Arial Black" panose="020B0A04020102020204" pitchFamily="34" charset="0"/>
              </a:rPr>
              <a:t> =	from		n in numbers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where		n &lt; 5;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dirty="0" err="1">
                <a:latin typeface="Arial Black" panose="020B0A04020102020204" pitchFamily="34" charset="0"/>
              </a:rPr>
              <a:t>oderby</a:t>
            </a:r>
            <a:r>
              <a:rPr lang="en-US" altLang="ko-KR" dirty="0">
                <a:latin typeface="Arial Black" panose="020B0A04020102020204" pitchFamily="34" charset="0"/>
              </a:rPr>
              <a:t>		n ascending </a:t>
            </a:r>
            <a:r>
              <a:rPr lang="ko-KR" altLang="en-US" dirty="0">
                <a:latin typeface="Arial Black" panose="020B0A04020102020204" pitchFamily="34" charset="0"/>
              </a:rPr>
              <a:t>또는 </a:t>
            </a:r>
            <a:r>
              <a:rPr lang="en-US" altLang="ko-KR" dirty="0" err="1">
                <a:latin typeface="Arial Black" panose="020B0A04020102020204" pitchFamily="34" charset="0"/>
              </a:rPr>
              <a:t>desending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select		n</a:t>
            </a:r>
          </a:p>
        </p:txBody>
      </p:sp>
    </p:spTree>
    <p:extLst>
      <p:ext uri="{BB962C8B-B14F-4D97-AF65-F5344CB8AC3E}">
        <p14:creationId xmlns:p14="http://schemas.microsoft.com/office/powerpoint/2010/main" val="369023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1. </a:t>
            </a:r>
            <a:r>
              <a:rPr lang="en-US" altLang="ko-KR" dirty="0" err="1"/>
              <a:t>linq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35DBAC-191A-4FCC-BA44-031FCF1FADAB}"/>
              </a:ext>
            </a:extLst>
          </p:cNvPr>
          <p:cNvSpPr txBox="1"/>
          <p:nvPr/>
        </p:nvSpPr>
        <p:spPr>
          <a:xfrm>
            <a:off x="1141411" y="733245"/>
            <a:ext cx="9902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rial Black" panose="020B0A04020102020204" pitchFamily="34" charset="0"/>
              </a:rPr>
              <a:t>맴버</a:t>
            </a:r>
            <a:r>
              <a:rPr lang="ko-KR" altLang="en-US" dirty="0">
                <a:latin typeface="Arial Black" panose="020B0A04020102020204" pitchFamily="34" charset="0"/>
              </a:rPr>
              <a:t> 변수의 형식이 될 수도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var profiles </a:t>
            </a:r>
            <a:r>
              <a:rPr lang="en-US" altLang="ko-KR" dirty="0">
                <a:latin typeface="Arial Black" panose="020B0A04020102020204" pitchFamily="34" charset="0"/>
              </a:rPr>
              <a:t>= 	form		profile 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where	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 &lt; 175;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dirty="0" err="1">
                <a:latin typeface="Arial Black" panose="020B0A04020102020204" pitchFamily="34" charset="0"/>
              </a:rPr>
              <a:t>orderby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				select		</a:t>
            </a:r>
            <a:r>
              <a:rPr lang="en-US" altLang="ko-KR" dirty="0" err="1">
                <a:latin typeface="Arial Black" panose="020B0A04020102020204" pitchFamily="34" charset="0"/>
              </a:rPr>
              <a:t>profile.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Name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	 </a:t>
            </a:r>
            <a:r>
              <a:rPr lang="en-US" altLang="ko-KR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var</a:t>
            </a:r>
            <a:r>
              <a:rPr lang="ko-KR" altLang="en-U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은 </a:t>
            </a:r>
            <a:r>
              <a:rPr lang="ko-KR" altLang="en-US" b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맴버인</a:t>
            </a:r>
            <a:r>
              <a:rPr lang="ko-KR" altLang="en-U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Name</a:t>
            </a:r>
            <a:r>
              <a:rPr lang="ko-KR" altLang="en-U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의 형식인 </a:t>
            </a:r>
            <a:r>
              <a:rPr lang="en-US" altLang="ko-KR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sym typeface="Wingdings" panose="05000000000000000000" pitchFamily="2" charset="2"/>
              </a:rPr>
              <a:t>string</a:t>
            </a:r>
            <a:r>
              <a:rPr lang="ko-KR" altLang="en-US" dirty="0">
                <a:latin typeface="Arial Black" panose="020B0A04020102020204" pitchFamily="34" charset="0"/>
                <a:sym typeface="Wingdings" panose="05000000000000000000" pitchFamily="2" charset="2"/>
              </a:rPr>
              <a:t>이 된다</a:t>
            </a:r>
            <a:r>
              <a:rPr lang="en-US" altLang="ko-KR" dirty="0">
                <a:latin typeface="Arial Black" panose="020B0A04020102020204" pitchFamily="34" charset="0"/>
                <a:sym typeface="Wingdings" panose="05000000000000000000" pitchFamily="2" charset="2"/>
              </a:rPr>
              <a:t>.</a:t>
            </a:r>
            <a:endParaRPr lang="en-US" altLang="ko-KR" dirty="0">
              <a:latin typeface="Arial Black" panose="020B0A04020102020204" pitchFamily="34" charset="0"/>
            </a:endParaRP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 Black" panose="020B0A04020102020204" pitchFamily="34" charset="0"/>
              </a:rPr>
              <a:t>새로운 데이터 형식의 인스턴스를 생성해서 넘겨 줄 수도 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var profiles = 	form		profile in </a:t>
            </a:r>
            <a:r>
              <a:rPr lang="en-US" altLang="ko-KR" dirty="0" err="1">
                <a:latin typeface="Arial Black" panose="020B0A04020102020204" pitchFamily="34" charset="0"/>
              </a:rPr>
              <a:t>arrProfile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where	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 &lt; 175;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</a:t>
            </a:r>
            <a:r>
              <a:rPr lang="en-US" altLang="ko-KR" dirty="0" err="1">
                <a:latin typeface="Arial Black" panose="020B0A04020102020204" pitchFamily="34" charset="0"/>
              </a:rPr>
              <a:t>orderby</a:t>
            </a:r>
            <a:r>
              <a:rPr lang="en-US" altLang="ko-KR" dirty="0">
                <a:latin typeface="Arial Black" panose="020B0A04020102020204" pitchFamily="34" charset="0"/>
              </a:rPr>
              <a:t>	</a:t>
            </a:r>
            <a:r>
              <a:rPr lang="en-US" altLang="ko-KR" dirty="0" err="1">
                <a:latin typeface="Arial Black" panose="020B0A04020102020204" pitchFamily="34" charset="0"/>
              </a:rPr>
              <a:t>profile.Height</a:t>
            </a:r>
            <a:r>
              <a:rPr lang="en-US" altLang="ko-KR" dirty="0">
                <a:latin typeface="Arial Black" panose="020B0A04020102020204" pitchFamily="34" charset="0"/>
              </a:rPr>
              <a:t>;</a:t>
            </a:r>
          </a:p>
          <a:p>
            <a:r>
              <a:rPr lang="en-US" altLang="ko-KR" dirty="0">
                <a:latin typeface="Arial Black" panose="020B0A04020102020204" pitchFamily="34" charset="0"/>
              </a:rPr>
              <a:t>				select		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new {Name =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profile.Name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InchHeight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= 																		</a:t>
            </a:r>
            <a:r>
              <a:rPr lang="en-US" altLang="ko-KR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profile.Height</a:t>
            </a:r>
            <a:r>
              <a:rPr lang="en-US" altLang="ko-KR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* 0.393};</a:t>
            </a:r>
          </a:p>
          <a:p>
            <a:endParaRPr lang="en-US" altLang="ko-K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Name,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 err="1">
                <a:latin typeface="Arial Black" panose="020B0A04020102020204" pitchFamily="34" charset="0"/>
              </a:rPr>
              <a:t>InchHeight</a:t>
            </a:r>
            <a:r>
              <a:rPr lang="ko-KR" altLang="en-US" dirty="0">
                <a:latin typeface="Arial Black" panose="020B0A04020102020204" pitchFamily="34" charset="0"/>
              </a:rPr>
              <a:t>라는 두개의 </a:t>
            </a:r>
            <a:r>
              <a:rPr lang="en-US" altLang="ko-KR" dirty="0">
                <a:latin typeface="Arial Black" panose="020B0A04020102020204" pitchFamily="34" charset="0"/>
              </a:rPr>
              <a:t>sting, float</a:t>
            </a:r>
            <a:r>
              <a:rPr lang="ko-KR" altLang="en-US" dirty="0">
                <a:latin typeface="Arial Black" panose="020B0A04020102020204" pitchFamily="34" charset="0"/>
              </a:rPr>
              <a:t>형 </a:t>
            </a:r>
            <a:r>
              <a:rPr lang="ko-KR" altLang="en-US" dirty="0" err="1">
                <a:latin typeface="Arial Black" panose="020B0A04020102020204" pitchFamily="34" charset="0"/>
              </a:rPr>
              <a:t>맴버를</a:t>
            </a:r>
            <a:r>
              <a:rPr lang="ko-KR" altLang="en-US" dirty="0">
                <a:latin typeface="Arial Black" panose="020B0A04020102020204" pitchFamily="34" charset="0"/>
              </a:rPr>
              <a:t> 가지는 인스턴스를 생성해서 </a:t>
            </a:r>
            <a:r>
              <a:rPr lang="en-US" altLang="ko-KR" dirty="0">
                <a:latin typeface="Arial Black" panose="020B0A04020102020204" pitchFamily="34" charset="0"/>
              </a:rPr>
              <a:t>profiles</a:t>
            </a:r>
            <a:r>
              <a:rPr lang="ko-KR" altLang="en-US" dirty="0">
                <a:latin typeface="Arial Black" panose="020B0A04020102020204" pitchFamily="34" charset="0"/>
              </a:rPr>
              <a:t>에 넘겨준다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여기서 </a:t>
            </a:r>
            <a:r>
              <a:rPr lang="en-US" altLang="ko-KR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var</a:t>
            </a:r>
            <a:r>
              <a:rPr lang="ko-KR" altLang="en-US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은 무명 클래스의 인스턴스형</a:t>
            </a:r>
            <a:r>
              <a:rPr lang="ko-KR" altLang="en-US" dirty="0">
                <a:latin typeface="Arial Black" panose="020B0A04020102020204" pitchFamily="34" charset="0"/>
              </a:rPr>
              <a:t>이 되는 것이다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1568</Words>
  <Application>Microsoft Office PowerPoint</Application>
  <PresentationFormat>사용자 지정</PresentationFormat>
  <Paragraphs>503</Paragraphs>
  <Slides>21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회로</vt:lpstr>
      <vt:lpstr>C# -Cahpter7-</vt:lpstr>
      <vt:lpstr>목차</vt:lpstr>
      <vt:lpstr>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  <vt:lpstr>1. linq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A-01</cp:lastModifiedBy>
  <cp:revision>83</cp:revision>
  <dcterms:created xsi:type="dcterms:W3CDTF">2019-01-08T00:45:21Z</dcterms:created>
  <dcterms:modified xsi:type="dcterms:W3CDTF">2020-02-17T04:04:39Z</dcterms:modified>
</cp:coreProperties>
</file>