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02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3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8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4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6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6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3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2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-Cahpter11-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15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클라이언트의 연결 요청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		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(“192.168.10.18”), 0);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client = 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		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(“192.168.100.17”), 5452);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Client.Connect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serverAddress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서버가 클라이언트의 연결 수락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client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server.AcceptTcpClient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을 이용해서 읽고 쓰기</a:t>
            </a:r>
            <a:endParaRPr lang="en-US" altLang="ko-KR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stream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client.GetStream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 length;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string data = null;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byte[] bytes = new byte[256];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while((length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stream.Read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(bytes, 0,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bytes.Length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 != 0)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data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Encoding.Default.GetString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(bytes, 0, length);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String.Format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수신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: {0}”, data))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byte[] msg =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Encoding.Default.GetBy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(data);`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stream.Write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(msg, 0,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msg.Length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String.Format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송신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: {0}”, data));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DA4EE-AA82-4F27-909C-E83739CF7A0F}"/>
              </a:ext>
            </a:extLst>
          </p:cNvPr>
          <p:cNvSpPr txBox="1"/>
          <p:nvPr/>
        </p:nvSpPr>
        <p:spPr>
          <a:xfrm>
            <a:off x="7267737" y="733245"/>
            <a:ext cx="3319169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포트를 </a:t>
            </a:r>
            <a:r>
              <a:rPr lang="en-US" altLang="ko-KR" sz="1400" dirty="0">
                <a:latin typeface="Arial Black" panose="020B0A04020102020204" pitchFamily="34" charset="0"/>
              </a:rPr>
              <a:t>0</a:t>
            </a:r>
            <a:r>
              <a:rPr lang="ko-KR" altLang="en-US" sz="1400" dirty="0">
                <a:latin typeface="Arial Black" panose="020B0A04020102020204" pitchFamily="34" charset="0"/>
              </a:rPr>
              <a:t>으로 지정하면 </a:t>
            </a:r>
            <a:r>
              <a:rPr lang="en-US" altLang="ko-KR" sz="1400" dirty="0">
                <a:latin typeface="Arial Black" panose="020B0A04020102020204" pitchFamily="34" charset="0"/>
              </a:rPr>
              <a:t>OS</a:t>
            </a:r>
            <a:r>
              <a:rPr lang="ko-KR" altLang="en-US" sz="1400" dirty="0">
                <a:latin typeface="Arial Black" panose="020B0A04020102020204" pitchFamily="34" charset="0"/>
              </a:rPr>
              <a:t>에서 임의의 번호로 포트를 할당해준다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B0E747E-EBBF-4483-A859-CA654D592ECB}"/>
              </a:ext>
            </a:extLst>
          </p:cNvPr>
          <p:cNvCxnSpPr>
            <a:cxnSpLocks/>
          </p:cNvCxnSpPr>
          <p:nvPr/>
        </p:nvCxnSpPr>
        <p:spPr>
          <a:xfrm flipV="1">
            <a:off x="5360565" y="994855"/>
            <a:ext cx="1907172" cy="558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EDD51E-2BBF-493F-83AC-157281D2999F}"/>
              </a:ext>
            </a:extLst>
          </p:cNvPr>
          <p:cNvSpPr txBox="1"/>
          <p:nvPr/>
        </p:nvSpPr>
        <p:spPr>
          <a:xfrm>
            <a:off x="6218377" y="2417573"/>
            <a:ext cx="364031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서버가 수신 대기하고 있는 </a:t>
            </a:r>
            <a:r>
              <a:rPr lang="en-US" altLang="ko-KR" sz="1400" dirty="0">
                <a:latin typeface="Arial Black" panose="020B0A04020102020204" pitchFamily="34" charset="0"/>
              </a:rPr>
              <a:t>IP </a:t>
            </a:r>
            <a:r>
              <a:rPr lang="ko-KR" altLang="en-US" sz="1400" dirty="0">
                <a:latin typeface="Arial Black" panose="020B0A04020102020204" pitchFamily="34" charset="0"/>
              </a:rPr>
              <a:t>주소와 포트 번호를 향해 연결 요청을 수행한다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27A22B-A35E-42F4-B119-DA4A223E5518}"/>
              </a:ext>
            </a:extLst>
          </p:cNvPr>
          <p:cNvCxnSpPr>
            <a:cxnSpLocks/>
          </p:cNvCxnSpPr>
          <p:nvPr/>
        </p:nvCxnSpPr>
        <p:spPr>
          <a:xfrm>
            <a:off x="4379053" y="2679183"/>
            <a:ext cx="1839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A025A-7225-4287-AE88-B2E8894BE55B}"/>
              </a:ext>
            </a:extLst>
          </p:cNvPr>
          <p:cNvSpPr txBox="1"/>
          <p:nvPr/>
        </p:nvSpPr>
        <p:spPr>
          <a:xfrm>
            <a:off x="6218378" y="3674038"/>
            <a:ext cx="2900456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TcpClient</a:t>
            </a:r>
            <a:r>
              <a:rPr lang="ko-KR" altLang="en-US" sz="1200" dirty="0">
                <a:latin typeface="Arial Black" panose="020B0A04020102020204" pitchFamily="34" charset="0"/>
              </a:rPr>
              <a:t>를 통해 </a:t>
            </a:r>
            <a:r>
              <a:rPr lang="en-US" altLang="ko-KR" sz="1200" dirty="0" err="1">
                <a:latin typeface="Arial Black" panose="020B0A04020102020204" pitchFamily="34" charset="0"/>
              </a:rPr>
              <a:t>NetworkStream</a:t>
            </a:r>
            <a:r>
              <a:rPr lang="en-US" altLang="ko-KR" sz="1200" dirty="0">
                <a:latin typeface="Arial Black" panose="020B0A04020102020204" pitchFamily="34" charset="0"/>
              </a:rPr>
              <a:t> </a:t>
            </a:r>
            <a:r>
              <a:rPr lang="ko-KR" altLang="en-US" sz="1200" dirty="0">
                <a:latin typeface="Arial Black" panose="020B0A04020102020204" pitchFamily="34" charset="0"/>
              </a:rPr>
              <a:t>객체를 얻는다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667B92-B483-4B8C-B39F-4107890D88B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50172" y="3904871"/>
            <a:ext cx="1168206" cy="197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ADA87D-7333-427E-B3B1-AC3F0F53BAFA}"/>
              </a:ext>
            </a:extLst>
          </p:cNvPr>
          <p:cNvSpPr txBox="1"/>
          <p:nvPr/>
        </p:nvSpPr>
        <p:spPr>
          <a:xfrm>
            <a:off x="6663489" y="4591949"/>
            <a:ext cx="3319169" cy="10156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NetworkStream.Read</a:t>
            </a:r>
            <a:r>
              <a:rPr lang="en-US" altLang="ko-KR" sz="1200" dirty="0">
                <a:latin typeface="Arial Black" panose="020B0A04020102020204" pitchFamily="34" charset="0"/>
              </a:rPr>
              <a:t>() </a:t>
            </a:r>
            <a:r>
              <a:rPr lang="ko-KR" altLang="en-US" sz="1200" dirty="0">
                <a:latin typeface="Arial Black" panose="020B0A04020102020204" pitchFamily="34" charset="0"/>
              </a:rPr>
              <a:t>메소드는 상대방이 보내온 데이터를 읽어 들인다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한편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ko-KR" altLang="en-US" sz="1200" dirty="0">
                <a:latin typeface="Arial Black" panose="020B0A04020102020204" pitchFamily="34" charset="0"/>
              </a:rPr>
              <a:t>상대와의 연결이 끊어지면 이 메소드는 </a:t>
            </a:r>
            <a:r>
              <a:rPr lang="en-US" altLang="ko-KR" sz="1200" dirty="0">
                <a:latin typeface="Arial Black" panose="020B0A04020102020204" pitchFamily="34" charset="0"/>
              </a:rPr>
              <a:t>0</a:t>
            </a:r>
            <a:r>
              <a:rPr lang="ko-KR" altLang="en-US" sz="1200" dirty="0">
                <a:latin typeface="Arial Black" panose="020B0A04020102020204" pitchFamily="34" charset="0"/>
              </a:rPr>
              <a:t>을 반환한다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즉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ko-KR" altLang="en-US" sz="1200" dirty="0">
                <a:latin typeface="Arial Black" panose="020B0A04020102020204" pitchFamily="34" charset="0"/>
              </a:rPr>
              <a:t>이 루프는 연결이 끊어지기 전까지는 계속된다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519680-EAA2-4164-B215-18C0909672C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096000" y="5099781"/>
            <a:ext cx="567489" cy="109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976DB0-E630-41FE-8D9A-1DB969151980}"/>
              </a:ext>
            </a:extLst>
          </p:cNvPr>
          <p:cNvSpPr txBox="1"/>
          <p:nvPr/>
        </p:nvSpPr>
        <p:spPr>
          <a:xfrm>
            <a:off x="6663489" y="5953111"/>
            <a:ext cx="218689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Arial Black" panose="020B0A04020102020204" pitchFamily="34" charset="0"/>
              </a:rPr>
              <a:t>NetworkStream.Write</a:t>
            </a:r>
            <a:r>
              <a:rPr lang="en-US" altLang="ko-KR" sz="1200" dirty="0">
                <a:latin typeface="Arial Black" panose="020B0A04020102020204" pitchFamily="34" charset="0"/>
              </a:rPr>
              <a:t>() </a:t>
            </a:r>
            <a:r>
              <a:rPr lang="ko-KR" altLang="en-US" sz="1200" dirty="0">
                <a:latin typeface="Arial Black" panose="020B0A04020102020204" pitchFamily="34" charset="0"/>
              </a:rPr>
              <a:t>메소드를 통해 상대방에게 메시지를 전송한다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20A647-1563-47AE-842B-639CB2596918}"/>
              </a:ext>
            </a:extLst>
          </p:cNvPr>
          <p:cNvCxnSpPr>
            <a:endCxn id="24" idx="1"/>
          </p:cNvCxnSpPr>
          <p:nvPr/>
        </p:nvCxnSpPr>
        <p:spPr>
          <a:xfrm>
            <a:off x="4605556" y="6276277"/>
            <a:ext cx="2057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0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인터넷에서 사용하는 표준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네트워크를 통해 데이터를 주고받기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통신규약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프로토콜이라고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주고 받기 위한 일련의 프로토콜의 모음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물리적인 구성으로부터 독립적이다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(Lan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WiFi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이더넷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모뎀 등등의 물리적인 구성과 무관하게 연결된다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링크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 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계층을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링크계층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(Link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(Physical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(Network Interface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미디어 접근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(Media Access Layer)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등으로 불리운다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네트워크를 통해 가장 먼저 만나게 되는 구간이다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네트워크의 물리적인 연결 매체를 통해 패킷을 주고 받는 작업을 담당해주기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물리적인 구성으로 부터 독립성을 가지게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패킷에서 물리적 데이터 전송에 사용되던 부분을 제거하고 인터넷 계층으로 패킷을 전달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(Packet)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네트워크에서 오고 가는 데이터를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소포랑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비슷한 면을 가졌기 때문에 패킷이라 붙여졌다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그냥 보내기만 하면 받는 쪽은 누가 보냈는지 몰라 처리 하거나 돌려주는게 힘들고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전달하는 쪽은 어떤 방식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당일 배송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일반우편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인지 헷갈려서 어떻게 보낼지 몰라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소포와 같이 데이터를 어떤 방식으로 전달하고 누가 보냈는지 어떤 데이터인지가 포함된다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93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네트워크 프로그래밍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/>
              <a:t>네트워크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인터넷에서 사용하는 표준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PC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들이 네트워크를 통해 데이터를 주고받기 위한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통신규약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프로토콜이라고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주고 받기 위한 일련의 프로토콜의 모음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물리적인 구성으로부터 독립적이다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(Lan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WiFi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이더넷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모뎀 등등의 물리적인 구성과 무관하게 연결된다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링크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애플리케이션 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계층을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링크계층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(Link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물리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(Physical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(Network Interface Layer),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미디어 접근 계층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(Media Access Layer)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등으로 불리운다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네트워크를 통해 가장 먼저 만나게 되는 구간이다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네트워크의 물리적인 연결 매체를 통해 패킷을 주고 받는 작업을 담당해주기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물리적인 구성으로 부터 독립성을 가지게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패킷에서 물리적 데이터 전송에 사용되던 부분을 제거하고 인터넷 계층으로 패킷을 전달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패킷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(Packet)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네트워크에서 오고 가는 데이터를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소포랑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비슷한 면을 가졌기 때문에 패킷이라 붙여졌다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데이터를 그냥 보내기만 하면 받는 쪽은 누가 보냈는지 몰라 처리 하거나 돌려주는게 힘들고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전달하는 쪽은 어떤 방식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당일 배송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일반우편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?)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인지 헷갈려서 어떻게 보낼지 몰라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소포와 같이 데이터를 어떤 방식으로 전달하고 누가 보냈는지 어떤 데이터인지가 포함된다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인터넷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(Internet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패킷을 수신해야 할 상대의 주소를 지정하고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나가는 패킷에 대해서는 적절한 크기로 분할하며 들어오는 패킷에 대해서는 재조립을 수행한다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 계층에서 사용하는 프로토콜이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인터넷 주소체계를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부르고 이것을 이용해서 어떤 곳에 보내는지 어떤 곳에서 왔는지를 구분한다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IP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내보낸 패킷을 누구 한테 보내는지에 대한 정보의 지정만 있을 뿐이지 중간과정에서의 손실 및 파손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정상적으로 도착하였는지 받았는지에 대한 보장이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전송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(Transport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패킷의 운송을 담당하는 프로토콜들이 정의 되어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전송 제어 프로토콜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Transmission Control 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송신 측과 수신 측간의 연결성을 제공하며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신뢰할 수 있는 패킷 전송 서비스를 제공한다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여러 개의 패킷을 송신하는 경우 패킷 사이의 순서를 보장하며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패킷이 유실되기라도 하면 재전송을 해주기까지 하지만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 만큼 성능에서 손실을 볼 수 밖에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순서와 손실의 우려가 없는 작은 양의 데이터는 하나의 패킷으로 보내면 되기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구지 활용하지 않아도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이를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UDP(User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Datagram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정의되어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성능이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TCP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비해 우수하다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04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56015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애플리케이션 계층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(Application Layer)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응용프로그램들의 프로토콜이 정의 되는 곳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HTTP(Hyper Text Transfer Protocol), FTP(File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Transfer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Protocol), SNMP(Simple Network Management Protocol)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대표적인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표준화된 프로토콜 뿐만 아니라 나름대로의 프로토콜을 정의해서 사용할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실제 우리가 구축하고 설정할 수 있는 단계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주소체계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인터넷에서 패킷을 보내기 위해 필요한 정보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인터넷도 주소가 있으며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(IP Address)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주소는 부호 없는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정수필드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 필드로 구성한다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IPv4, 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형식이 있으며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IPv4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우리가 익히 알고 있는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비트의 정수 필드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4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개을 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(ex. 192.128.0.1)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으로 이어서 만들어지고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비트의 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8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개를 콜론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(3FFE:FFFF:7546:FEDA:1245:BA98:3210:4562)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으로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연결한다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현재 시점에서는 보안적인 측면때문에 점점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IPv6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로의 전환이 시작되고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54660BD-7C0B-4F22-A3D9-8C279617A540}"/>
              </a:ext>
            </a:extLst>
          </p:cNvPr>
          <p:cNvGrpSpPr/>
          <p:nvPr/>
        </p:nvGrpSpPr>
        <p:grpSpPr>
          <a:xfrm>
            <a:off x="1141411" y="2493807"/>
            <a:ext cx="9808511" cy="1879134"/>
            <a:chOff x="1141410" y="2627567"/>
            <a:chExt cx="9808511" cy="18791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52109-D805-44AE-9C2B-5AC8D007730A}"/>
                </a:ext>
              </a:extLst>
            </p:cNvPr>
            <p:cNvSpPr txBox="1"/>
            <p:nvPr/>
          </p:nvSpPr>
          <p:spPr>
            <a:xfrm>
              <a:off x="1141411" y="2795347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애플리케이션 계층</a:t>
              </a:r>
              <a:endParaRPr lang="ko-KR" altLang="en-US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1C133F3-2BFF-4D23-9518-91DF125F1ABC}"/>
                </a:ext>
              </a:extLst>
            </p:cNvPr>
            <p:cNvGrpSpPr/>
            <p:nvPr/>
          </p:nvGrpSpPr>
          <p:grpSpPr>
            <a:xfrm>
              <a:off x="3464653" y="2627567"/>
              <a:ext cx="7485268" cy="1879134"/>
              <a:chOff x="3595468" y="2483141"/>
              <a:chExt cx="6211262" cy="187913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650C013-2162-4BCF-9B93-90DAC1425BA9}"/>
                  </a:ext>
                </a:extLst>
              </p:cNvPr>
              <p:cNvSpPr/>
              <p:nvPr/>
            </p:nvSpPr>
            <p:spPr>
              <a:xfrm>
                <a:off x="3595468" y="2483141"/>
                <a:ext cx="6211262" cy="187913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94B3021-3A7B-49BB-B4B0-24141FC41BC9}"/>
                  </a:ext>
                </a:extLst>
              </p:cNvPr>
              <p:cNvSpPr/>
              <p:nvPr/>
            </p:nvSpPr>
            <p:spPr>
              <a:xfrm>
                <a:off x="3630728" y="2520158"/>
                <a:ext cx="6108890" cy="131361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IP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1AB43BA-5A6F-46DF-A2C1-742BCC843D98}"/>
                  </a:ext>
                </a:extLst>
              </p:cNvPr>
              <p:cNvGrpSpPr/>
              <p:nvPr/>
            </p:nvGrpSpPr>
            <p:grpSpPr>
              <a:xfrm>
                <a:off x="3676868" y="2566748"/>
                <a:ext cx="5998128" cy="862252"/>
                <a:chOff x="1971269" y="5030716"/>
                <a:chExt cx="5998128" cy="862252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0709FEA5-D1DE-4E0A-8D6D-B94C9EDB9DA7}"/>
                    </a:ext>
                  </a:extLst>
                </p:cNvPr>
                <p:cNvGrpSpPr/>
                <p:nvPr/>
              </p:nvGrpSpPr>
              <p:grpSpPr>
                <a:xfrm>
                  <a:off x="1971269" y="5030716"/>
                  <a:ext cx="3665989" cy="862252"/>
                  <a:chOff x="3338818" y="2795348"/>
                  <a:chExt cx="3665989" cy="862252"/>
                </a:xfrm>
              </p:grpSpPr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4ADE0429-9CC4-475E-BF93-61EAFA2E6D2C}"/>
                      </a:ext>
                    </a:extLst>
                  </p:cNvPr>
                  <p:cNvSpPr/>
                  <p:nvPr/>
                </p:nvSpPr>
                <p:spPr>
                  <a:xfrm>
                    <a:off x="3338818" y="2795348"/>
                    <a:ext cx="3665989" cy="862252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>
                      <a:latin typeface="Arial Black" panose="020B0A04020102020204" pitchFamily="34" charset="0"/>
                    </a:endParaRPr>
                  </a:p>
                  <a:p>
                    <a:pPr algn="ctr"/>
                    <a:endParaRPr lang="en-US" altLang="ko-KR" dirty="0">
                      <a:latin typeface="Arial Black" panose="020B0A04020102020204" pitchFamily="34" charset="0"/>
                    </a:endParaRPr>
                  </a:p>
                  <a:p>
                    <a:pPr algn="ctr"/>
                    <a:r>
                      <a:rPr lang="en-US" altLang="ko-K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TCP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0D3D8031-0C08-41EC-8FF5-418803E4F388}"/>
                      </a:ext>
                    </a:extLst>
                  </p:cNvPr>
                  <p:cNvGrpSpPr/>
                  <p:nvPr/>
                </p:nvGrpSpPr>
                <p:grpSpPr>
                  <a:xfrm>
                    <a:off x="3431097" y="2887920"/>
                    <a:ext cx="3477663" cy="338554"/>
                    <a:chOff x="3422708" y="4256528"/>
                    <a:chExt cx="3477663" cy="338554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AFA643B-0234-411D-AD22-91AE7FD22C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2708" y="4256528"/>
                      <a:ext cx="798617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HTTP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66FEFE3A-6CC9-4826-AF33-56B1A116A4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8437" y="4256528"/>
                      <a:ext cx="61587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FTP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FE376F0-0691-4EFF-8061-072579415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1423" y="4256528"/>
                      <a:ext cx="787395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POP3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772F236-DE6A-44F0-9C4F-3C7072795A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5930" y="4256528"/>
                      <a:ext cx="61587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SSL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22FF26DE-16A4-479E-BA47-331CB1DF98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8917" y="4256528"/>
                      <a:ext cx="39145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…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8CA38502-47FD-4825-A1FF-8EE9A855D8F7}"/>
                    </a:ext>
                  </a:extLst>
                </p:cNvPr>
                <p:cNvGrpSpPr/>
                <p:nvPr/>
              </p:nvGrpSpPr>
              <p:grpSpPr>
                <a:xfrm>
                  <a:off x="5704370" y="5030716"/>
                  <a:ext cx="2265027" cy="862252"/>
                  <a:chOff x="7852096" y="2795348"/>
                  <a:chExt cx="2265027" cy="862252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1C10425E-7A2E-4B58-9B23-C35F0C7892DA}"/>
                      </a:ext>
                    </a:extLst>
                  </p:cNvPr>
                  <p:cNvSpPr/>
                  <p:nvPr/>
                </p:nvSpPr>
                <p:spPr>
                  <a:xfrm>
                    <a:off x="7852096" y="2795348"/>
                    <a:ext cx="2265027" cy="86225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dirty="0"/>
                  </a:p>
                  <a:p>
                    <a:pPr algn="ctr"/>
                    <a:endParaRPr lang="en-US" altLang="ko-KR" dirty="0"/>
                  </a:p>
                  <a:p>
                    <a:pPr algn="ctr"/>
                    <a:r>
                      <a:rPr lang="en-US" altLang="ko-K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rPr>
                      <a:t>UDP</a:t>
                    </a:r>
                    <a:endParaRPr lang="ko-KR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Black" panose="020B0A04020102020204" pitchFamily="34" charset="0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C5AA9F2B-969B-46B8-ABCB-E1F94E274528}"/>
                      </a:ext>
                    </a:extLst>
                  </p:cNvPr>
                  <p:cNvGrpSpPr/>
                  <p:nvPr/>
                </p:nvGrpSpPr>
                <p:grpSpPr>
                  <a:xfrm>
                    <a:off x="7936187" y="2866356"/>
                    <a:ext cx="2079613" cy="343339"/>
                    <a:chOff x="3633831" y="4526006"/>
                    <a:chExt cx="2079613" cy="343339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453C16E7-7B11-426A-AD98-B2D195B815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3831" y="4530791"/>
                      <a:ext cx="845103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SNMP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611B8FD-D35C-44E6-8C4E-52889CCD4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4892" y="4526006"/>
                      <a:ext cx="651140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NTP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125C7436-B092-45D8-9A52-E8723B4B9A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1990" y="4526006"/>
                      <a:ext cx="391454" cy="338554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…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B79C7-5334-45F8-89EB-8144800C6063}"/>
                  </a:ext>
                </a:extLst>
              </p:cNvPr>
              <p:cNvSpPr txBox="1"/>
              <p:nvPr/>
            </p:nvSpPr>
            <p:spPr>
              <a:xfrm>
                <a:off x="3769146" y="3926342"/>
                <a:ext cx="1161472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Ethernet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00F794-3455-4E3E-B03A-8C1795002D8E}"/>
                  </a:ext>
                </a:extLst>
              </p:cNvPr>
              <p:cNvSpPr txBox="1"/>
              <p:nvPr/>
            </p:nvSpPr>
            <p:spPr>
              <a:xfrm>
                <a:off x="5010897" y="3926342"/>
                <a:ext cx="670761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WiFi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F75C06-B2CA-478D-9EEA-B8DD5FD9C67C}"/>
                  </a:ext>
                </a:extLst>
              </p:cNvPr>
              <p:cNvSpPr txBox="1"/>
              <p:nvPr/>
            </p:nvSpPr>
            <p:spPr>
              <a:xfrm>
                <a:off x="5768217" y="3928133"/>
                <a:ext cx="832792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latin typeface="Arial Black" panose="020B0A04020102020204" pitchFamily="34" charset="0"/>
                  </a:rPr>
                  <a:t>Wibro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6A9706-BFF9-4395-AB6B-DA38B34A1531}"/>
                  </a:ext>
                </a:extLst>
              </p:cNvPr>
              <p:cNvSpPr txBox="1"/>
              <p:nvPr/>
            </p:nvSpPr>
            <p:spPr>
              <a:xfrm>
                <a:off x="6691135" y="3926636"/>
                <a:ext cx="788999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ADSL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A02CE3-7EEF-4016-A908-8B68BFCE1C59}"/>
                  </a:ext>
                </a:extLst>
              </p:cNvPr>
              <p:cNvSpPr txBox="1"/>
              <p:nvPr/>
            </p:nvSpPr>
            <p:spPr>
              <a:xfrm>
                <a:off x="7570260" y="3926342"/>
                <a:ext cx="1565237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Cable Model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7E12A5-54AD-492B-9710-CBE52CCD7666}"/>
                  </a:ext>
                </a:extLst>
              </p:cNvPr>
              <p:cNvSpPr txBox="1"/>
              <p:nvPr/>
            </p:nvSpPr>
            <p:spPr>
              <a:xfrm>
                <a:off x="9225623" y="3928155"/>
                <a:ext cx="391454" cy="3385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…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75216-E905-4F6C-9C06-5201737307F8}"/>
                </a:ext>
              </a:extLst>
            </p:cNvPr>
            <p:cNvSpPr txBox="1"/>
            <p:nvPr/>
          </p:nvSpPr>
          <p:spPr>
            <a:xfrm>
              <a:off x="1141410" y="3217495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전송 계층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51542B-02C5-4B4D-B225-1B350200BF25}"/>
                </a:ext>
              </a:extLst>
            </p:cNvPr>
            <p:cNvSpPr txBox="1"/>
            <p:nvPr/>
          </p:nvSpPr>
          <p:spPr>
            <a:xfrm>
              <a:off x="1141410" y="3626004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인터넷 계층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E5ADC5-CE10-4073-BC33-D659CBBA572B}"/>
                </a:ext>
              </a:extLst>
            </p:cNvPr>
            <p:cNvSpPr txBox="1"/>
            <p:nvPr/>
          </p:nvSpPr>
          <p:spPr>
            <a:xfrm>
              <a:off x="1157331" y="4070768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링크 계층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16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포트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(PORT)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네트워크 패킷이 드나드는 출입문을 말한다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주소로 치면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번지가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IP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해당하고 세부사항이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PORT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해당한다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IP : 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아파트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동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PORT : xxx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호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부호 없는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16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비트 정수로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0 ~ 65535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사이의 값을 이용한다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이미 우리가 잘 알려진 포트들이 있으며 그것을 제외한 포트들을 사용할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1 ~ 1023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HTTP : 80, HTTPS : 443, FTP : 21, Telnet : 23, SMTP : 25, IRC : 194, IIOP :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사용하고 있는 포트만 열어 두는 것이 보안 적인 측면에서도 도움이 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TCP/IP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동작 과정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 방식으로 동작한다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통신을 수행하는 양단 중에서 적어도 한쪽은 다른 한쪽에 서비스를 제공해야한다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.(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주고 받아야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서비스를 제공하는 쪽을 서버이며 서버가 서비스 제공을 준비하며 클라이언트가 접속할 준비를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클라이언트는 서버의 서비스가 준비되었으면 접속을 시도하고 서버가 승인하면 이제 데이터를 주고 받을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C4D6CAF-BDDF-402A-B478-AD2D88D74591}"/>
              </a:ext>
            </a:extLst>
          </p:cNvPr>
          <p:cNvGrpSpPr/>
          <p:nvPr/>
        </p:nvGrpSpPr>
        <p:grpSpPr>
          <a:xfrm>
            <a:off x="2911410" y="4426564"/>
            <a:ext cx="6530043" cy="2298174"/>
            <a:chOff x="1889702" y="4504888"/>
            <a:chExt cx="6530043" cy="229817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7CCB519-88CC-47A5-9124-4D9379FE838F}"/>
                </a:ext>
              </a:extLst>
            </p:cNvPr>
            <p:cNvSpPr/>
            <p:nvPr/>
          </p:nvSpPr>
          <p:spPr>
            <a:xfrm>
              <a:off x="2575420" y="4504888"/>
              <a:ext cx="872455" cy="26844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Server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E0F8B7-8217-4BD5-ADD0-03914C1AC703}"/>
                </a:ext>
              </a:extLst>
            </p:cNvPr>
            <p:cNvSpPr/>
            <p:nvPr/>
          </p:nvSpPr>
          <p:spPr>
            <a:xfrm>
              <a:off x="4992848" y="4506286"/>
              <a:ext cx="872455" cy="268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Client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5792ACB-C80A-49EA-9B00-9145F7B5ACE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011648" y="4773336"/>
              <a:ext cx="8389" cy="20297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B05FD58-A831-4341-BE69-B5D0FD363A4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429076" y="4774734"/>
              <a:ext cx="0" cy="2028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D8937-852B-4F1A-8946-D9F8833B5913}"/>
                </a:ext>
              </a:extLst>
            </p:cNvPr>
            <p:cNvSpPr txBox="1"/>
            <p:nvPr/>
          </p:nvSpPr>
          <p:spPr>
            <a:xfrm>
              <a:off x="2042365" y="4828362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시작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091AC8-0B8A-4471-B36B-BEF72FFEF2F4}"/>
                </a:ext>
              </a:extLst>
            </p:cNvPr>
            <p:cNvSpPr txBox="1"/>
            <p:nvPr/>
          </p:nvSpPr>
          <p:spPr>
            <a:xfrm>
              <a:off x="2042365" y="6526063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종료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D54BBA-FB43-478E-BFF7-C5B5303EBE82}"/>
                </a:ext>
              </a:extLst>
            </p:cNvPr>
            <p:cNvSpPr txBox="1"/>
            <p:nvPr/>
          </p:nvSpPr>
          <p:spPr>
            <a:xfrm>
              <a:off x="2042365" y="5181434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연결 수락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E31A4B-C64C-4C03-816F-B4793C6565D7}"/>
                </a:ext>
              </a:extLst>
            </p:cNvPr>
            <p:cNvSpPr txBox="1"/>
            <p:nvPr/>
          </p:nvSpPr>
          <p:spPr>
            <a:xfrm>
              <a:off x="1924215" y="5548496"/>
              <a:ext cx="994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수신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164027-9D01-472E-B58D-FCB4C3EA021E}"/>
                </a:ext>
              </a:extLst>
            </p:cNvPr>
            <p:cNvSpPr txBox="1"/>
            <p:nvPr/>
          </p:nvSpPr>
          <p:spPr>
            <a:xfrm>
              <a:off x="1889702" y="5898780"/>
              <a:ext cx="10299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데이터 전송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D57B2A-8390-4ADB-AC44-FFE6492F9605}"/>
                </a:ext>
              </a:extLst>
            </p:cNvPr>
            <p:cNvSpPr txBox="1"/>
            <p:nvPr/>
          </p:nvSpPr>
          <p:spPr>
            <a:xfrm>
              <a:off x="5524844" y="5181434"/>
              <a:ext cx="8724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연결 요청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D98D37-DE9A-4E87-8A42-E8B73F1496C7}"/>
                </a:ext>
              </a:extLst>
            </p:cNvPr>
            <p:cNvSpPr txBox="1"/>
            <p:nvPr/>
          </p:nvSpPr>
          <p:spPr>
            <a:xfrm>
              <a:off x="5524844" y="5541010"/>
              <a:ext cx="994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전송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9613B6-4929-4258-89E0-23BD602DF722}"/>
                </a:ext>
              </a:extLst>
            </p:cNvPr>
            <p:cNvSpPr txBox="1"/>
            <p:nvPr/>
          </p:nvSpPr>
          <p:spPr>
            <a:xfrm>
              <a:off x="5524844" y="5905873"/>
              <a:ext cx="102991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데이터 수신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BA7C26-F6FF-4E6F-B03F-9002F19E576E}"/>
                </a:ext>
              </a:extLst>
            </p:cNvPr>
            <p:cNvSpPr txBox="1"/>
            <p:nvPr/>
          </p:nvSpPr>
          <p:spPr>
            <a:xfrm>
              <a:off x="5529733" y="6270736"/>
              <a:ext cx="8360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연결 종료</a:t>
              </a:r>
              <a:endParaRPr lang="ko-KR" altLang="en-US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7DF2E7-88ED-43E3-A676-808FB0709A0F}"/>
                </a:ext>
              </a:extLst>
            </p:cNvPr>
            <p:cNvCxnSpPr>
              <a:stCxn id="22" idx="1"/>
              <a:endCxn id="17" idx="3"/>
            </p:cNvCxnSpPr>
            <p:nvPr/>
          </p:nvCxnSpPr>
          <p:spPr>
            <a:xfrm flipH="1">
              <a:off x="2914821" y="5319934"/>
              <a:ext cx="261002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252CE21-9B7D-41A9-A493-E5717C01F146}"/>
                </a:ext>
              </a:extLst>
            </p:cNvPr>
            <p:cNvCxnSpPr>
              <a:stCxn id="23" idx="1"/>
              <a:endCxn id="18" idx="3"/>
            </p:cNvCxnSpPr>
            <p:nvPr/>
          </p:nvCxnSpPr>
          <p:spPr>
            <a:xfrm flipH="1">
              <a:off x="2918660" y="5679510"/>
              <a:ext cx="2606184" cy="74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F427B9A-E335-4591-8D69-9DBBDE14435F}"/>
                </a:ext>
              </a:extLst>
            </p:cNvPr>
            <p:cNvCxnSpPr>
              <a:stCxn id="19" idx="3"/>
              <a:endCxn id="24" idx="1"/>
            </p:cNvCxnSpPr>
            <p:nvPr/>
          </p:nvCxnSpPr>
          <p:spPr>
            <a:xfrm>
              <a:off x="2919616" y="6037280"/>
              <a:ext cx="2605228" cy="709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F8EAC8A-5B94-4770-A456-77614165E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037" y="6412550"/>
              <a:ext cx="2509696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98A04B-CD0E-4AAC-9847-9EBB9A40E2A5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6365760" y="6409235"/>
              <a:ext cx="529990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134526-C29B-4F7D-B941-95D4B519B6E1}"/>
                </a:ext>
              </a:extLst>
            </p:cNvPr>
            <p:cNvSpPr txBox="1"/>
            <p:nvPr/>
          </p:nvSpPr>
          <p:spPr>
            <a:xfrm>
              <a:off x="6895750" y="6178402"/>
              <a:ext cx="152399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서버 측에서 연결을 종료할 수도 있음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9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TcpClient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TCP/IP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통신을 위해 제공하는 클래스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System.Net.Sockets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네임스페이스를 사용한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Sockets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통신도 있지만 개념적인 이해를 위해 해당 클래스를 사용해보자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클래스는 서버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애플리케이션에서 사용되며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클라이언트의 연결 요청을 기다리는 역할을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는 서버 애플리케이션과 클라이언트 애플리케이션 양쪽에서 사용된다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서버에 연결 요청을 하는 역할을 수행하며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서버에서는 클라이언트의 요청을 수락하면 클라이언트와의 통신에 사용할 수 있는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인스턴스가 반환된다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서버와 클라이언트에서 각각이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사용하고 있고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GetStream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메소드를 갖고 있어서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양쪽의 응용 프로그램은 이 메소드가 반환하는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객체를 통해 데이터를 주고 받는다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보낼 때는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NetworkStream.Write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읽을 때는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NetworkStream.Read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호출한다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서버와 클라이언트의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연결을 종료할 때는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Close()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메소드를 호출한다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7910C92-20EC-45C9-B943-B49D4A712AC5}"/>
              </a:ext>
            </a:extLst>
          </p:cNvPr>
          <p:cNvGrpSpPr/>
          <p:nvPr/>
        </p:nvGrpSpPr>
        <p:grpSpPr>
          <a:xfrm>
            <a:off x="1093426" y="3718678"/>
            <a:ext cx="10166012" cy="3042849"/>
            <a:chOff x="261502" y="3718678"/>
            <a:chExt cx="10166012" cy="30428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042A095-2476-402C-BF18-21D896533AB5}"/>
                </a:ext>
              </a:extLst>
            </p:cNvPr>
            <p:cNvSpPr/>
            <p:nvPr/>
          </p:nvSpPr>
          <p:spPr>
            <a:xfrm>
              <a:off x="3597128" y="3718678"/>
              <a:ext cx="872455" cy="26844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Server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43CD-4B58-4608-A3EB-DF5575CF2250}"/>
                </a:ext>
              </a:extLst>
            </p:cNvPr>
            <p:cNvSpPr/>
            <p:nvPr/>
          </p:nvSpPr>
          <p:spPr>
            <a:xfrm>
              <a:off x="6014556" y="3720076"/>
              <a:ext cx="872455" cy="26844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Client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CBDE38A-E8D7-46BD-92D5-CF6A61B19CA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033356" y="3987126"/>
              <a:ext cx="0" cy="27744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01072EC-9563-4BAC-A275-9F3D1047C7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450783" y="3988524"/>
              <a:ext cx="1" cy="2773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A3B46-CF8B-40EF-A983-2E4096F62856}"/>
                </a:ext>
              </a:extLst>
            </p:cNvPr>
            <p:cNvSpPr txBox="1"/>
            <p:nvPr/>
          </p:nvSpPr>
          <p:spPr>
            <a:xfrm>
              <a:off x="2307299" y="4052687"/>
              <a:ext cx="165894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TcpListener.Start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DD0690-40A7-42A8-BC43-868E3175CD9A}"/>
                </a:ext>
              </a:extLst>
            </p:cNvPr>
            <p:cNvSpPr txBox="1"/>
            <p:nvPr/>
          </p:nvSpPr>
          <p:spPr>
            <a:xfrm>
              <a:off x="1508595" y="4379858"/>
              <a:ext cx="245764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TcpListener.AcceptTcpClient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F53BC5-7DC9-4B54-882E-07D27FD99573}"/>
                </a:ext>
              </a:extLst>
            </p:cNvPr>
            <p:cNvSpPr txBox="1"/>
            <p:nvPr/>
          </p:nvSpPr>
          <p:spPr>
            <a:xfrm>
              <a:off x="2043717" y="4707029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9113F0-6F3C-4C5F-ACB3-660645AE8947}"/>
                </a:ext>
              </a:extLst>
            </p:cNvPr>
            <p:cNvSpPr txBox="1"/>
            <p:nvPr/>
          </p:nvSpPr>
          <p:spPr>
            <a:xfrm>
              <a:off x="2043716" y="5034200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A4F5EC-283B-45F5-875D-C41AACEBE7FD}"/>
                </a:ext>
              </a:extLst>
            </p:cNvPr>
            <p:cNvSpPr txBox="1"/>
            <p:nvPr/>
          </p:nvSpPr>
          <p:spPr>
            <a:xfrm>
              <a:off x="2043715" y="5361371"/>
              <a:ext cx="192252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67A199-10B6-4481-A53C-7707B18D7E6D}"/>
                </a:ext>
              </a:extLst>
            </p:cNvPr>
            <p:cNvSpPr txBox="1"/>
            <p:nvPr/>
          </p:nvSpPr>
          <p:spPr>
            <a:xfrm>
              <a:off x="2043714" y="5688542"/>
              <a:ext cx="1922525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</a:p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F3E7FB-F86A-4F48-9957-3A51DA50D659}"/>
                </a:ext>
              </a:extLst>
            </p:cNvPr>
            <p:cNvSpPr txBox="1"/>
            <p:nvPr/>
          </p:nvSpPr>
          <p:spPr>
            <a:xfrm>
              <a:off x="2374090" y="6184990"/>
              <a:ext cx="159214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 err="1">
                  <a:latin typeface="Arial Black" panose="020B0A04020102020204" pitchFamily="34" charset="0"/>
                </a:rPr>
                <a:t>TcpListener.Stop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AD1DC0-2DC0-4C42-8EFD-088B338FCBED}"/>
                </a:ext>
              </a:extLst>
            </p:cNvPr>
            <p:cNvSpPr txBox="1"/>
            <p:nvPr/>
          </p:nvSpPr>
          <p:spPr>
            <a:xfrm>
              <a:off x="261502" y="3752605"/>
              <a:ext cx="1719767" cy="4308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AcceptTcpClient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가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객체 반환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42593C8-AFC3-4147-B968-1EAEA310216E}"/>
                </a:ext>
              </a:extLst>
            </p:cNvPr>
            <p:cNvCxnSpPr>
              <a:stCxn id="26" idx="1"/>
              <a:endCxn id="36" idx="2"/>
            </p:cNvCxnSpPr>
            <p:nvPr/>
          </p:nvCxnSpPr>
          <p:spPr>
            <a:xfrm flipH="1" flipV="1">
              <a:off x="1121386" y="4183492"/>
              <a:ext cx="387209" cy="3271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D56957-E50C-4BFF-A022-C0B0C8935146}"/>
                </a:ext>
              </a:extLst>
            </p:cNvPr>
            <p:cNvSpPr txBox="1"/>
            <p:nvPr/>
          </p:nvSpPr>
          <p:spPr>
            <a:xfrm>
              <a:off x="329347" y="5305005"/>
              <a:ext cx="1584075" cy="76944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en-US" altLang="ko-KR" sz="1100" dirty="0">
                  <a:latin typeface="Arial Black" panose="020B0A04020102020204" pitchFamily="34" charset="0"/>
                </a:rPr>
                <a:t>.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GetStream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을 통해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인스턴스 획득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9000B63-BABB-4C08-8D8F-D9784DF12C66}"/>
                </a:ext>
              </a:extLst>
            </p:cNvPr>
            <p:cNvCxnSpPr>
              <a:stCxn id="27" idx="1"/>
              <a:endCxn id="39" idx="0"/>
            </p:cNvCxnSpPr>
            <p:nvPr/>
          </p:nvCxnSpPr>
          <p:spPr>
            <a:xfrm flipH="1">
              <a:off x="1121385" y="4837834"/>
              <a:ext cx="922332" cy="4671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8DA27-ECA0-45FC-BA18-0C9D12301261}"/>
                </a:ext>
              </a:extLst>
            </p:cNvPr>
            <p:cNvSpPr txBox="1"/>
            <p:nvPr/>
          </p:nvSpPr>
          <p:spPr>
            <a:xfrm>
              <a:off x="6522805" y="4365436"/>
              <a:ext cx="171518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TcpClient.Connect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0635C2-47B5-445E-B2E9-93C73A2C9F6C}"/>
                </a:ext>
              </a:extLst>
            </p:cNvPr>
            <p:cNvSpPr txBox="1"/>
            <p:nvPr/>
          </p:nvSpPr>
          <p:spPr>
            <a:xfrm>
              <a:off x="6522805" y="4707029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4597C6-A868-4648-94BA-3BB3F422FBA0}"/>
                </a:ext>
              </a:extLst>
            </p:cNvPr>
            <p:cNvSpPr txBox="1"/>
            <p:nvPr/>
          </p:nvSpPr>
          <p:spPr>
            <a:xfrm>
              <a:off x="6522805" y="5034200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NetworkStream.Write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D7C149-3ECE-4C3C-949A-86EDE99BD80B}"/>
                </a:ext>
              </a:extLst>
            </p:cNvPr>
            <p:cNvSpPr txBox="1"/>
            <p:nvPr/>
          </p:nvSpPr>
          <p:spPr>
            <a:xfrm>
              <a:off x="6522805" y="5356302"/>
              <a:ext cx="1909172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NetworkStream.Read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872743-3E37-4B01-8309-D573423CE440}"/>
                </a:ext>
              </a:extLst>
            </p:cNvPr>
            <p:cNvSpPr txBox="1"/>
            <p:nvPr/>
          </p:nvSpPr>
          <p:spPr>
            <a:xfrm>
              <a:off x="6522805" y="5687368"/>
              <a:ext cx="1922525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NetworkStream.Close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</a:p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TcpClient.Close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endParaRPr lang="ko-KR" altLang="en-US" sz="1100" dirty="0">
                <a:latin typeface="Arial Black" panose="020B0A04020102020204" pitchFamily="34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C6341DC-3791-4A85-A199-EFC21A09BC48}"/>
                </a:ext>
              </a:extLst>
            </p:cNvPr>
            <p:cNvCxnSpPr>
              <a:stCxn id="42" idx="1"/>
              <a:endCxn id="26" idx="3"/>
            </p:cNvCxnSpPr>
            <p:nvPr/>
          </p:nvCxnSpPr>
          <p:spPr>
            <a:xfrm flipH="1">
              <a:off x="3966243" y="4496241"/>
              <a:ext cx="2556562" cy="144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6D232921-AA16-47C7-AD53-45D8F7DF5EF6}"/>
                </a:ext>
              </a:extLst>
            </p:cNvPr>
            <p:cNvCxnSpPr>
              <a:stCxn id="44" idx="1"/>
              <a:endCxn id="27" idx="3"/>
            </p:cNvCxnSpPr>
            <p:nvPr/>
          </p:nvCxnSpPr>
          <p:spPr>
            <a:xfrm flipH="1">
              <a:off x="3966242" y="4837834"/>
              <a:ext cx="255656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1D16304-B389-453E-AB86-5F22B5C02F45}"/>
                </a:ext>
              </a:extLst>
            </p:cNvPr>
            <p:cNvCxnSpPr>
              <a:stCxn id="45" idx="1"/>
              <a:endCxn id="28" idx="3"/>
            </p:cNvCxnSpPr>
            <p:nvPr/>
          </p:nvCxnSpPr>
          <p:spPr>
            <a:xfrm flipH="1">
              <a:off x="3966241" y="5165005"/>
              <a:ext cx="2556564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428838C-09D7-4C92-B068-46D4C00B5654}"/>
                </a:ext>
              </a:extLst>
            </p:cNvPr>
            <p:cNvCxnSpPr>
              <a:stCxn id="46" idx="1"/>
              <a:endCxn id="29" idx="3"/>
            </p:cNvCxnSpPr>
            <p:nvPr/>
          </p:nvCxnSpPr>
          <p:spPr>
            <a:xfrm flipH="1">
              <a:off x="3966240" y="5487107"/>
              <a:ext cx="2556565" cy="506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01E99A4-3358-4F76-965B-86327A5EA7CF}"/>
                </a:ext>
              </a:extLst>
            </p:cNvPr>
            <p:cNvCxnSpPr>
              <a:stCxn id="47" idx="1"/>
              <a:endCxn id="30" idx="3"/>
            </p:cNvCxnSpPr>
            <p:nvPr/>
          </p:nvCxnSpPr>
          <p:spPr>
            <a:xfrm flipH="1">
              <a:off x="3966239" y="5902812"/>
              <a:ext cx="2556566" cy="117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5BFBC7B-8025-4B54-80F3-A0F864C5EE3F}"/>
                </a:ext>
              </a:extLst>
            </p:cNvPr>
            <p:cNvSpPr txBox="1"/>
            <p:nvPr/>
          </p:nvSpPr>
          <p:spPr>
            <a:xfrm>
              <a:off x="8513752" y="3752605"/>
              <a:ext cx="1913762" cy="60016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latin typeface="Arial Black" panose="020B0A04020102020204" pitchFamily="34" charset="0"/>
                </a:rPr>
                <a:t>TcpClient.GetStream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()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을 통해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</a:t>
              </a:r>
              <a:r>
                <a:rPr lang="ko-KR" altLang="en-US" sz="1100" dirty="0">
                  <a:latin typeface="Arial Black" panose="020B0A04020102020204" pitchFamily="34" charset="0"/>
                </a:rPr>
                <a:t>인스턴스 획득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84F6BBAD-D5A6-40CC-9CB6-9FB44F0FC394}"/>
                </a:ext>
              </a:extLst>
            </p:cNvPr>
            <p:cNvCxnSpPr>
              <a:cxnSpLocks/>
              <a:stCxn id="42" idx="3"/>
              <a:endCxn id="62" idx="2"/>
            </p:cNvCxnSpPr>
            <p:nvPr/>
          </p:nvCxnSpPr>
          <p:spPr>
            <a:xfrm flipV="1">
              <a:off x="8237986" y="4352769"/>
              <a:ext cx="1232647" cy="1434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9CC968-FFEF-4F8D-98E6-365AF816AD4A}"/>
                </a:ext>
              </a:extLst>
            </p:cNvPr>
            <p:cNvSpPr txBox="1"/>
            <p:nvPr/>
          </p:nvSpPr>
          <p:spPr>
            <a:xfrm>
              <a:off x="7965364" y="6294369"/>
              <a:ext cx="2462150" cy="43088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Arial Black" panose="020B0A04020102020204" pitchFamily="34" charset="0"/>
                </a:rPr>
                <a:t>서버측의</a:t>
              </a:r>
              <a:r>
                <a:rPr lang="ko-KR" altLang="en-US" sz="1100" dirty="0">
                  <a:latin typeface="Arial Black" panose="020B0A04020102020204" pitchFamily="34" charset="0"/>
                </a:rPr>
                <a:t>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NetworkStream</a:t>
              </a:r>
              <a:r>
                <a:rPr lang="en-US" altLang="ko-KR" sz="1100" dirty="0">
                  <a:latin typeface="Arial Black" panose="020B0A04020102020204" pitchFamily="34" charset="0"/>
                </a:rPr>
                <a:t> / </a:t>
              </a:r>
              <a:r>
                <a:rPr lang="en-US" altLang="ko-KR" sz="1100" dirty="0" err="1">
                  <a:latin typeface="Arial Black" panose="020B0A04020102020204" pitchFamily="34" charset="0"/>
                </a:rPr>
                <a:t>TcpClient</a:t>
              </a:r>
              <a:r>
                <a:rPr lang="ko-KR" altLang="en-US" sz="1100" dirty="0">
                  <a:latin typeface="Arial Black" panose="020B0A04020102020204" pitchFamily="34" charset="0"/>
                </a:rPr>
                <a:t>에서 먼저 수행해도 무관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91423B5-5E0E-4BB6-AE11-860B36369028}"/>
                </a:ext>
              </a:extLst>
            </p:cNvPr>
            <p:cNvCxnSpPr>
              <a:cxnSpLocks/>
              <a:stCxn id="47" idx="3"/>
              <a:endCxn id="68" idx="0"/>
            </p:cNvCxnSpPr>
            <p:nvPr/>
          </p:nvCxnSpPr>
          <p:spPr>
            <a:xfrm>
              <a:off x="8445330" y="5902812"/>
              <a:ext cx="751109" cy="3915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44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네트워크 프로그래밍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22530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TcpClient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메소드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서버 시작 코드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localAddress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IPEndPoint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IPAddress.Parse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(“192.168.100.17”), 5452);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server = 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TcpListener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localAddress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Server.Start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482B03-97D1-4292-9D18-FF6448AD8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2039"/>
              </p:ext>
            </p:extLst>
          </p:nvPr>
        </p:nvGraphicFramePr>
        <p:xfrm>
          <a:off x="1225301" y="1075202"/>
          <a:ext cx="989011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88">
                  <a:extLst>
                    <a:ext uri="{9D8B030D-6E8A-4147-A177-3AD203B41FA5}">
                      <a16:colId xmlns:a16="http://schemas.microsoft.com/office/drawing/2014/main" val="2598820965"/>
                    </a:ext>
                  </a:extLst>
                </a:gridCol>
                <a:gridCol w="2164905">
                  <a:extLst>
                    <a:ext uri="{9D8B030D-6E8A-4147-A177-3AD203B41FA5}">
                      <a16:colId xmlns:a16="http://schemas.microsoft.com/office/drawing/2014/main" val="2589992709"/>
                    </a:ext>
                  </a:extLst>
                </a:gridCol>
                <a:gridCol w="6157519">
                  <a:extLst>
                    <a:ext uri="{9D8B030D-6E8A-4147-A177-3AD203B41FA5}">
                      <a16:colId xmlns:a16="http://schemas.microsoft.com/office/drawing/2014/main" val="565903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534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TcpListener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Start()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 요청 수신 대기를 시작한다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323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AcceptTcpClient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클라이언트의 연결 요청을 수락한다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메소드는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TcpClient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276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Stop()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 요청 수신 대기를 종료한다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14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TcpClient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Connect()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서버에 연결을 요청한다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62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GetStream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데이터를 주고 받는데 사용하는 매개체인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NetworkStream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을 가져온다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09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Close()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연결을 닫는다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23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ABA606-D32B-4010-8714-1F0B62BADE3E}"/>
              </a:ext>
            </a:extLst>
          </p:cNvPr>
          <p:cNvSpPr txBox="1"/>
          <p:nvPr/>
        </p:nvSpPr>
        <p:spPr>
          <a:xfrm>
            <a:off x="6647843" y="4236324"/>
            <a:ext cx="4118994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IPEndPoint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IP</a:t>
            </a:r>
            <a:r>
              <a:rPr lang="ko-KR" altLang="en-US" sz="1600" dirty="0">
                <a:latin typeface="Arial Black" panose="020B0A04020102020204" pitchFamily="34" charset="0"/>
              </a:rPr>
              <a:t>통신에 필요한 </a:t>
            </a:r>
            <a:r>
              <a:rPr lang="en-US" altLang="ko-KR" sz="1600" dirty="0">
                <a:latin typeface="Arial Black" panose="020B0A04020102020204" pitchFamily="34" charset="0"/>
              </a:rPr>
              <a:t>IP</a:t>
            </a:r>
            <a:r>
              <a:rPr lang="ko-KR" altLang="en-US" sz="1600" dirty="0">
                <a:latin typeface="Arial Black" panose="020B0A04020102020204" pitchFamily="34" charset="0"/>
              </a:rPr>
              <a:t>주소와 출입구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포트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나타낸다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2694BBA-D24E-4075-9042-2C7EF36F1EB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33663" y="4528712"/>
            <a:ext cx="4714180" cy="367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C7828C-D5B2-44A9-BAAC-25F3C300CA7B}"/>
              </a:ext>
            </a:extLst>
          </p:cNvPr>
          <p:cNvSpPr txBox="1"/>
          <p:nvPr/>
        </p:nvSpPr>
        <p:spPr>
          <a:xfrm>
            <a:off x="4034913" y="5769759"/>
            <a:ext cx="4118994" cy="8309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Server </a:t>
            </a:r>
            <a:r>
              <a:rPr lang="ko-KR" altLang="en-US" sz="1600" dirty="0">
                <a:latin typeface="Arial Black" panose="020B0A04020102020204" pitchFamily="34" charset="0"/>
              </a:rPr>
              <a:t>객체는 클라이언트가 </a:t>
            </a:r>
            <a:r>
              <a:rPr lang="en-US" altLang="ko-KR" sz="1600" dirty="0" err="1">
                <a:latin typeface="Arial Black" panose="020B0A04020102020204" pitchFamily="34" charset="0"/>
              </a:rPr>
              <a:t>TcpClient</a:t>
            </a:r>
            <a:r>
              <a:rPr lang="en-US" altLang="ko-KR" sz="1600" dirty="0">
                <a:latin typeface="Arial Black" panose="020B0A04020102020204" pitchFamily="34" charset="0"/>
              </a:rPr>
              <a:t>. Connect()</a:t>
            </a:r>
            <a:r>
              <a:rPr lang="ko-KR" altLang="en-US" sz="1600" dirty="0">
                <a:latin typeface="Arial Black" panose="020B0A04020102020204" pitchFamily="34" charset="0"/>
              </a:rPr>
              <a:t>를 호출하여 연결 요청해오기를 기다리기 시작한다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6B45B9-FDA8-4CEF-8404-A216EDCADD9D}"/>
              </a:ext>
            </a:extLst>
          </p:cNvPr>
          <p:cNvCxnSpPr>
            <a:endCxn id="10" idx="1"/>
          </p:cNvCxnSpPr>
          <p:nvPr/>
        </p:nvCxnSpPr>
        <p:spPr>
          <a:xfrm>
            <a:off x="2843868" y="6047482"/>
            <a:ext cx="1191045" cy="137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6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1600</Words>
  <Application>Microsoft Office PowerPoint</Application>
  <PresentationFormat>와이드스크린</PresentationFormat>
  <Paragraphs>258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Arial Black</vt:lpstr>
      <vt:lpstr>Tw Cen MT</vt:lpstr>
      <vt:lpstr>Wingdings</vt:lpstr>
      <vt:lpstr>회로</vt:lpstr>
      <vt:lpstr>C# -Cahpter11-</vt:lpstr>
      <vt:lpstr>목차</vt:lpstr>
      <vt:lpstr>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  <vt:lpstr>1. 네트워크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150</cp:revision>
  <dcterms:created xsi:type="dcterms:W3CDTF">2019-01-08T00:45:21Z</dcterms:created>
  <dcterms:modified xsi:type="dcterms:W3CDTF">2019-12-14T06:44:40Z</dcterms:modified>
</cp:coreProperties>
</file>