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176" autoAdjust="0"/>
  </p:normalViewPr>
  <p:slideViewPr>
    <p:cSldViewPr snapToGrid="0">
      <p:cViewPr varScale="1">
        <p:scale>
          <a:sx n="104" d="100"/>
          <a:sy n="104" d="100"/>
        </p:scale>
        <p:origin x="81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A760A-A344-4EF7-9720-D360035C13B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B2203-0C61-4792-961C-8355139A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3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이론을 토대로 구현이 가능해야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이론의 비중이 많겠지만 </a:t>
            </a:r>
            <a:r>
              <a:rPr lang="ko-KR" altLang="en-US" dirty="0" err="1"/>
              <a:t>활용적인</a:t>
            </a:r>
            <a:r>
              <a:rPr lang="ko-KR" altLang="en-US" dirty="0"/>
              <a:t> 측면을 설명하면서 구현도 할 수 있고 그것을 다른 곳에서 쓸 수 있는 코드를 완성할 수 있게 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이론을 중심으로 구현을 할 수 있게 유도</a:t>
            </a:r>
            <a:r>
              <a:rPr lang="en-US" altLang="ko-KR" dirty="0"/>
              <a:t>, </a:t>
            </a:r>
            <a:r>
              <a:rPr lang="ko-KR" altLang="en-US" dirty="0"/>
              <a:t>하지만 이론이 중심이 되어야하는 것이 자료구조의 </a:t>
            </a:r>
            <a:r>
              <a:rPr lang="ko-KR" altLang="en-US" dirty="0" err="1"/>
              <a:t>핵심인건</a:t>
            </a:r>
            <a:r>
              <a:rPr lang="ko-KR" altLang="en-US" dirty="0"/>
              <a:t> 변함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B2203-0C61-4792-961C-8355139A5A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43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</a:t>
            </a:r>
            <a:r>
              <a:rPr lang="en-US" altLang="ko-KR" dirty="0"/>
              <a:t>½</a:t>
            </a:r>
            <a:r>
              <a:rPr lang="ko-KR" altLang="en-US" dirty="0"/>
              <a:t>로 나누는 것을 반복적으로 수행하고 있다</a:t>
            </a:r>
            <a:r>
              <a:rPr lang="en-US" altLang="ko-KR" dirty="0"/>
              <a:t>. </a:t>
            </a:r>
            <a:r>
              <a:rPr lang="ko-KR" altLang="en-US" dirty="0"/>
              <a:t>앞에 본 함수 공식 </a:t>
            </a:r>
            <a:r>
              <a:rPr lang="en-US" altLang="ko-KR" dirty="0"/>
              <a:t>k</a:t>
            </a:r>
            <a:r>
              <a:rPr lang="ko-KR" altLang="en-US" dirty="0"/>
              <a:t>의 횟수만큼 나눠서 </a:t>
            </a:r>
            <a:r>
              <a:rPr lang="en-US" altLang="ko-KR" dirty="0"/>
              <a:t>1</a:t>
            </a:r>
            <a:r>
              <a:rPr lang="ko-KR" altLang="en-US" dirty="0"/>
              <a:t>개를 만들어지는 경우가 최악의 수이기 때문에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뒤에 합으로 붙은 수의 </a:t>
            </a:r>
            <a:r>
              <a:rPr lang="ko-KR" altLang="en-US" dirty="0" err="1"/>
              <a:t>증가량이</a:t>
            </a:r>
            <a:r>
              <a:rPr lang="ko-KR" altLang="en-US" dirty="0"/>
              <a:t> 영향을 전혀 </a:t>
            </a:r>
            <a:r>
              <a:rPr lang="ko-KR" altLang="en-US" dirty="0" err="1"/>
              <a:t>안미</a:t>
            </a:r>
            <a:r>
              <a:rPr lang="ko-KR" altLang="en-US" dirty="0"/>
              <a:t> </a:t>
            </a:r>
            <a:r>
              <a:rPr lang="ko-KR" altLang="en-US" dirty="0" err="1"/>
              <a:t>치는건</a:t>
            </a:r>
            <a:r>
              <a:rPr lang="ko-KR" altLang="en-US" dirty="0"/>
              <a:t> 아니다 하지만 제일 크게 영향을 미치는 연산이 되는 부분을 계산하는 것이 진짜 시간 복잡도를 계산하는 방법이다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B2203-0C61-4792-961C-8355139A5A9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87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B2203-0C61-4792-961C-8355139A5A9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8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데이터를 그렇게 표현한 목적이 있을 것이다</a:t>
            </a:r>
            <a:r>
              <a:rPr lang="en-US" altLang="ko-KR" dirty="0"/>
              <a:t>. </a:t>
            </a:r>
            <a:r>
              <a:rPr lang="ko-KR" altLang="en-US" dirty="0"/>
              <a:t>그 표현의 목적에 따라 처리하는 방법도 달라 질것이다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목적에 맞는 표현법을 찾는 것 그것이 </a:t>
            </a:r>
            <a:r>
              <a:rPr lang="ko-KR" altLang="en-US" dirty="0" err="1"/>
              <a:t>자료구조이고</a:t>
            </a:r>
            <a:r>
              <a:rPr lang="ko-KR" altLang="en-US" dirty="0"/>
              <a:t> 그 능력이 경험과 맞물려서 극대화 할 수 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선형 자료구조와 비선형 자료구조를 알려주게 </a:t>
            </a:r>
            <a:r>
              <a:rPr lang="ko-KR" altLang="en-US" dirty="0" err="1"/>
              <a:t>될텐데</a:t>
            </a:r>
            <a:r>
              <a:rPr lang="ko-KR" altLang="en-US" dirty="0"/>
              <a:t> 보통 선형자료구조까지 하고 대부분 </a:t>
            </a:r>
            <a:r>
              <a:rPr lang="en-US" altLang="ko-KR" dirty="0"/>
              <a:t>GG</a:t>
            </a:r>
            <a:r>
              <a:rPr lang="ko-KR" altLang="en-US" dirty="0"/>
              <a:t>칩니다</a:t>
            </a:r>
            <a:r>
              <a:rPr lang="en-US" altLang="ko-KR" dirty="0"/>
              <a:t>. </a:t>
            </a:r>
            <a:r>
              <a:rPr lang="ko-KR" altLang="en-US" dirty="0"/>
              <a:t>비선형으로 가면 머리가 터지기 때문이죠 하지만 자료구조의 진짜 매력은 비선형 자료구조에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Unit3D</a:t>
            </a:r>
            <a:r>
              <a:rPr lang="ko-KR" altLang="en-US" dirty="0"/>
              <a:t> 엔진에서 보면 보이는 오브젝트 트리 구조가 비선형 구조입니다 상위의 </a:t>
            </a:r>
            <a:r>
              <a:rPr lang="ko-KR" altLang="en-US" dirty="0" err="1"/>
              <a:t>상위의</a:t>
            </a:r>
            <a:r>
              <a:rPr lang="ko-KR" altLang="en-US" dirty="0"/>
              <a:t> 상위</a:t>
            </a:r>
            <a:r>
              <a:rPr lang="en-US" altLang="ko-KR" dirty="0"/>
              <a:t>.. </a:t>
            </a:r>
            <a:r>
              <a:rPr lang="ko-KR" altLang="en-US" dirty="0"/>
              <a:t>혹은 하위의 </a:t>
            </a:r>
            <a:r>
              <a:rPr lang="ko-KR" altLang="en-US" dirty="0" err="1"/>
              <a:t>하위의</a:t>
            </a:r>
            <a:r>
              <a:rPr lang="ko-KR" altLang="en-US" dirty="0"/>
              <a:t> 하위</a:t>
            </a:r>
            <a:r>
              <a:rPr lang="en-US" altLang="ko-KR" dirty="0"/>
              <a:t>.. </a:t>
            </a:r>
            <a:r>
              <a:rPr lang="ko-KR" altLang="en-US" dirty="0"/>
              <a:t>이런 트리구조는 최상위의 오브젝트를 </a:t>
            </a:r>
            <a:r>
              <a:rPr lang="ko-KR" altLang="en-US" dirty="0" err="1"/>
              <a:t>변경했을때</a:t>
            </a:r>
            <a:r>
              <a:rPr lang="ko-KR" altLang="en-US" dirty="0"/>
              <a:t> 하위 오브젝트에 영향을 미치는 구조적인 모습을 </a:t>
            </a:r>
            <a:r>
              <a:rPr lang="ko-KR" altLang="en-US" dirty="0" err="1"/>
              <a:t>표현할때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</a:t>
            </a:r>
            <a:r>
              <a:rPr lang="ko-KR" altLang="en-US" dirty="0"/>
              <a:t>가장 어울리며 </a:t>
            </a:r>
            <a:r>
              <a:rPr lang="en-US" altLang="ko-KR" dirty="0"/>
              <a:t>3D </a:t>
            </a:r>
            <a:r>
              <a:rPr lang="ko-KR" altLang="en-US" dirty="0"/>
              <a:t>환경에서 정말 </a:t>
            </a:r>
            <a:r>
              <a:rPr lang="ko-KR" altLang="en-US" dirty="0" err="1"/>
              <a:t>비유얼적인</a:t>
            </a:r>
            <a:r>
              <a:rPr lang="ko-KR" altLang="en-US" dirty="0"/>
              <a:t> 표현에 알맞은 구조이다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반듯이 트리구조와 그래프 까지 익힐 수 있도록 하자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B2203-0C61-4792-961C-8355139A5A9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64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연산을 엄청 잘하는 것보다 지수식의 변화와 로그식의 변화를 알기만 하면 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B2203-0C61-4792-961C-8355139A5A9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8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공간 복잡도는 지역변수들이 선언되면 코드 </a:t>
            </a:r>
            <a:r>
              <a:rPr lang="ko-KR" altLang="en-US" dirty="0" err="1"/>
              <a:t>블럭단으로</a:t>
            </a:r>
            <a:r>
              <a:rPr lang="ko-KR" altLang="en-US" dirty="0"/>
              <a:t> 제거되었다가 다시 사용되어지면서 메모리로의 접근을 시도한다</a:t>
            </a:r>
            <a:r>
              <a:rPr lang="en-US" altLang="ko-KR" dirty="0"/>
              <a:t>. </a:t>
            </a:r>
            <a:r>
              <a:rPr lang="ko-KR" altLang="en-US" dirty="0"/>
              <a:t>그렇게 되면 시간적인 소모가 있기 때문에 공간 복잡도의 영향을 있지만</a:t>
            </a:r>
            <a:endParaRPr lang="en-US" altLang="ko-KR" dirty="0"/>
          </a:p>
          <a:p>
            <a:r>
              <a:rPr lang="ko-KR" altLang="en-US" dirty="0"/>
              <a:t>그 영향력은 미미하다 그래도 이것은 비슷한 시간을 소비했을 때는 고려해야 하는 사항이므로 </a:t>
            </a:r>
            <a:r>
              <a:rPr lang="ko-KR" altLang="en-US" dirty="0" err="1"/>
              <a:t>알아두자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B2203-0C61-4792-961C-8355139A5A9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6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B2203-0C61-4792-961C-8355139A5A9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61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시간 복잡도를 계산하고 분석하는 과정을 통해 이 알고리즘에 대한 파악을 한번 해보고 그보다 나은 결과를 도출하는 알고리즘도 구현해보고 비교해보자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시간 복잡도를 알아보기 전에 경우의 수를 </a:t>
            </a:r>
            <a:r>
              <a:rPr lang="ko-KR" altLang="en-US" dirty="0" err="1"/>
              <a:t>따져봐야한다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벌어질 수 있는 상황에 대한 </a:t>
            </a:r>
            <a:r>
              <a:rPr lang="ko-KR" altLang="en-US"/>
              <a:t>모든 수최상의 </a:t>
            </a:r>
            <a:r>
              <a:rPr lang="ko-KR" altLang="en-US" dirty="0"/>
              <a:t>경우와 최악의 경우를 비교해 보았지만 딱히 결론을 추론하기 힘듭니다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B2203-0C61-4792-961C-8355139A5A9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3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첫번째 </a:t>
            </a:r>
            <a:r>
              <a:rPr lang="ko-KR" altLang="en-US" dirty="0" err="1"/>
              <a:t>탐색때</a:t>
            </a:r>
            <a:r>
              <a:rPr lang="ko-KR" altLang="en-US" dirty="0"/>
              <a:t> 우선 정렬된 형식을 파악한다 오름차순 정렬이라 크기비교를 하면 된다</a:t>
            </a:r>
            <a:r>
              <a:rPr lang="en-US" altLang="ko-KR" dirty="0"/>
              <a:t>. – 3</a:t>
            </a:r>
            <a:r>
              <a:rPr lang="ko-KR" altLang="en-US" dirty="0"/>
              <a:t>을 찾는다고 가정하자</a:t>
            </a:r>
            <a:r>
              <a:rPr lang="en-US" altLang="ko-KR" dirty="0"/>
              <a:t>. – </a:t>
            </a:r>
            <a:r>
              <a:rPr lang="ko-KR" altLang="en-US" dirty="0"/>
              <a:t>최소 </a:t>
            </a:r>
            <a:r>
              <a:rPr lang="ko-KR" altLang="en-US" dirty="0" err="1"/>
              <a:t>원소값과</a:t>
            </a:r>
            <a:r>
              <a:rPr lang="ko-KR" altLang="en-US" dirty="0"/>
              <a:t> 최대 </a:t>
            </a:r>
            <a:r>
              <a:rPr lang="ko-KR" altLang="en-US" dirty="0" err="1"/>
              <a:t>원소값인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8</a:t>
            </a:r>
            <a:r>
              <a:rPr lang="ko-KR" altLang="en-US" dirty="0"/>
              <a:t>을 더해서 </a:t>
            </a:r>
            <a:r>
              <a:rPr lang="en-US" altLang="ko-KR" dirty="0"/>
              <a:t>2</a:t>
            </a:r>
            <a:r>
              <a:rPr lang="ko-KR" altLang="en-US" dirty="0"/>
              <a:t>로 나눈다 이때 나머지는 버린다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가 나온다 그러면 </a:t>
            </a:r>
            <a:r>
              <a:rPr lang="en-US" altLang="ko-KR" dirty="0" err="1"/>
              <a:t>arr</a:t>
            </a:r>
            <a:r>
              <a:rPr lang="en-US" altLang="ko-KR" dirty="0"/>
              <a:t>[4]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인지 확인하고 </a:t>
            </a:r>
            <a:r>
              <a:rPr lang="en-US" altLang="ko-KR" dirty="0"/>
              <a:t>3</a:t>
            </a:r>
            <a:r>
              <a:rPr lang="ko-KR" altLang="en-US" dirty="0"/>
              <a:t>이 아니라면 </a:t>
            </a:r>
            <a:r>
              <a:rPr lang="en-US" altLang="ko-KR" dirty="0" err="1"/>
              <a:t>arr</a:t>
            </a:r>
            <a:r>
              <a:rPr lang="en-US" altLang="ko-KR" dirty="0"/>
              <a:t>[4]</a:t>
            </a:r>
            <a:r>
              <a:rPr lang="ko-KR" altLang="en-US" dirty="0"/>
              <a:t>의 값과 </a:t>
            </a:r>
            <a:r>
              <a:rPr lang="en-US" altLang="ko-KR" dirty="0"/>
              <a:t>3</a:t>
            </a:r>
            <a:r>
              <a:rPr lang="ko-KR" altLang="en-US" dirty="0"/>
              <a:t>의 값을 비교한다</a:t>
            </a:r>
            <a:r>
              <a:rPr lang="en-US" altLang="ko-KR" dirty="0"/>
              <a:t>. </a:t>
            </a:r>
            <a:r>
              <a:rPr lang="en-US" altLang="ko-KR" dirty="0" err="1"/>
              <a:t>Arr</a:t>
            </a:r>
            <a:r>
              <a:rPr lang="en-US" altLang="ko-KR" dirty="0"/>
              <a:t>[4]</a:t>
            </a:r>
            <a:r>
              <a:rPr lang="ko-KR" altLang="en-US" dirty="0"/>
              <a:t>는</a:t>
            </a:r>
            <a:r>
              <a:rPr lang="en-US" altLang="ko-KR" dirty="0"/>
              <a:t> 9</a:t>
            </a:r>
            <a:r>
              <a:rPr lang="ko-KR" altLang="en-US" dirty="0"/>
              <a:t>이고 </a:t>
            </a:r>
            <a:r>
              <a:rPr lang="en-US" altLang="ko-KR" dirty="0"/>
              <a:t>3</a:t>
            </a:r>
            <a:r>
              <a:rPr lang="ko-KR" altLang="en-US" dirty="0"/>
              <a:t>보다 크다 </a:t>
            </a:r>
            <a:r>
              <a:rPr lang="ko-KR" altLang="en-US" dirty="0" err="1"/>
              <a:t>오름차순정렬이기</a:t>
            </a:r>
            <a:r>
              <a:rPr lang="ko-KR" altLang="en-US" dirty="0"/>
              <a:t> 때문에 </a:t>
            </a:r>
            <a:r>
              <a:rPr lang="en-US" altLang="ko-KR" dirty="0"/>
              <a:t>3</a:t>
            </a:r>
            <a:r>
              <a:rPr lang="ko-KR" altLang="en-US" dirty="0"/>
              <a:t>은 </a:t>
            </a:r>
            <a:r>
              <a:rPr lang="en-US" altLang="ko-KR" dirty="0" err="1"/>
              <a:t>arr</a:t>
            </a:r>
            <a:r>
              <a:rPr lang="en-US" altLang="ko-KR" dirty="0"/>
              <a:t>[4]</a:t>
            </a:r>
            <a:r>
              <a:rPr lang="ko-KR" altLang="en-US" dirty="0"/>
              <a:t>보다 앞쪽에 위치한다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0~3</a:t>
            </a:r>
            <a:r>
              <a:rPr lang="ko-KR" altLang="en-US" dirty="0"/>
              <a:t>으로 제한된다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이제 두번째 탐색으로 넘어간다  </a:t>
            </a:r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 3</a:t>
            </a:r>
            <a:r>
              <a:rPr lang="ko-KR" altLang="en-US" dirty="0"/>
              <a:t>을 더해서 다시 </a:t>
            </a:r>
            <a:r>
              <a:rPr lang="en-US" altLang="ko-KR" dirty="0"/>
              <a:t>2</a:t>
            </a:r>
            <a:r>
              <a:rPr lang="ko-KR" altLang="en-US" dirty="0"/>
              <a:t>로 나누고 나머지는 버리고 결과는 </a:t>
            </a:r>
            <a:r>
              <a:rPr lang="en-US" altLang="ko-KR" dirty="0"/>
              <a:t>1</a:t>
            </a:r>
            <a:r>
              <a:rPr lang="ko-KR" altLang="en-US" dirty="0"/>
              <a:t>이 나오니까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r>
              <a:rPr lang="ko-KR" altLang="en-US" dirty="0"/>
              <a:t>에 </a:t>
            </a:r>
            <a:r>
              <a:rPr lang="en-US" altLang="ko-KR" dirty="0"/>
              <a:t>3</a:t>
            </a:r>
            <a:r>
              <a:rPr lang="ko-KR" altLang="en-US" dirty="0"/>
              <a:t>이 있는지 확인한다 없다면 값비교를 해보자</a:t>
            </a:r>
            <a:r>
              <a:rPr lang="en-US" altLang="ko-KR" dirty="0"/>
              <a:t>.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이니까 </a:t>
            </a:r>
            <a:r>
              <a:rPr lang="en-US" altLang="ko-KR" dirty="0"/>
              <a:t>3</a:t>
            </a:r>
            <a:r>
              <a:rPr lang="ko-KR" altLang="en-US" dirty="0"/>
              <a:t>보다 작고 그러므로 </a:t>
            </a:r>
            <a:r>
              <a:rPr lang="en-US" altLang="ko-KR" dirty="0"/>
              <a:t>3</a:t>
            </a:r>
            <a:r>
              <a:rPr lang="ko-KR" altLang="en-US" dirty="0"/>
              <a:t>은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r>
              <a:rPr lang="ko-KR" altLang="en-US" dirty="0"/>
              <a:t>보다 뒤쪽에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 이제 세번째 탐색으로 넘어간다</a:t>
            </a:r>
            <a:r>
              <a:rPr lang="en-US" altLang="ko-KR" dirty="0"/>
              <a:t>. 2~3</a:t>
            </a:r>
            <a:r>
              <a:rPr lang="ko-KR" altLang="en-US" dirty="0"/>
              <a:t>의 값을 더하고 반으로 나누면 </a:t>
            </a:r>
            <a:r>
              <a:rPr lang="en-US" altLang="ko-KR" dirty="0" err="1"/>
              <a:t>arr</a:t>
            </a:r>
            <a:r>
              <a:rPr lang="en-US" altLang="ko-KR" dirty="0"/>
              <a:t>[2]</a:t>
            </a:r>
            <a:r>
              <a:rPr lang="ko-KR" altLang="en-US" dirty="0"/>
              <a:t>가 나오고 </a:t>
            </a:r>
            <a:r>
              <a:rPr lang="en-US" altLang="ko-KR" dirty="0"/>
              <a:t>3</a:t>
            </a:r>
            <a:r>
              <a:rPr lang="ko-KR" altLang="en-US" dirty="0"/>
              <a:t>인지 확인하고 크기를 비교한다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B2203-0C61-4792-961C-8355139A5A9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6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</a:t>
            </a:r>
            <a:r>
              <a:rPr lang="ko-KR" altLang="en-US" dirty="0"/>
              <a:t>와 </a:t>
            </a:r>
            <a:r>
              <a:rPr lang="en-US" altLang="ko-KR" dirty="0"/>
              <a:t>last</a:t>
            </a:r>
            <a:r>
              <a:rPr lang="ko-KR" altLang="en-US" dirty="0"/>
              <a:t>의 값이 동일해도 거기에 값이 맞는지 아직 확인 전이기때문에 완전히 확인이 끝난 후에 탐색을 종료하고 결과를 </a:t>
            </a:r>
            <a:r>
              <a:rPr lang="ko-KR" altLang="en-US" dirty="0" err="1"/>
              <a:t>내보내줘야한다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B2203-0C61-4792-961C-8355139A5A9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14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복잡도 설명하면서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이제 시간 복잡도를 알아보자</a:t>
            </a:r>
            <a:r>
              <a:rPr lang="en-US" altLang="ko-KR" dirty="0"/>
              <a:t>. </a:t>
            </a:r>
            <a:r>
              <a:rPr lang="ko-KR" altLang="en-US" dirty="0"/>
              <a:t>최악의 경우의 수를 판단해서 계산하여야 하는데 이에 핵심적인 연산자를 먼저 찾아야한다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핵심연산자는 이 알고리즘의 상태변화를 결정짓고 흘러가게 하는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==</a:t>
            </a:r>
            <a:r>
              <a:rPr lang="ko-KR" altLang="en-US" dirty="0"/>
              <a:t>연산자에 의해 타겟과 </a:t>
            </a:r>
            <a:r>
              <a:rPr lang="ko-KR" altLang="en-US" dirty="0" err="1"/>
              <a:t>같은지</a:t>
            </a:r>
            <a:r>
              <a:rPr lang="ko-KR" altLang="en-US" dirty="0"/>
              <a:t> 아니면 </a:t>
            </a:r>
            <a:r>
              <a:rPr lang="ko-KR" altLang="en-US" dirty="0" err="1"/>
              <a:t>어느쪽에</a:t>
            </a:r>
            <a:r>
              <a:rPr lang="ko-KR" altLang="en-US" dirty="0"/>
              <a:t> 있는지 판단하게 된다</a:t>
            </a:r>
            <a:r>
              <a:rPr lang="en-US" altLang="ko-KR" dirty="0"/>
              <a:t>. </a:t>
            </a:r>
            <a:r>
              <a:rPr lang="ko-KR" altLang="en-US" dirty="0"/>
              <a:t>그렇기 때문에 핵심 연산자가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B2203-0C61-4792-961C-8355139A5A9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9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자료구조와 알고리즘</a:t>
            </a:r>
            <a:br>
              <a:rPr lang="en-US" altLang="ko-KR" dirty="0"/>
            </a:br>
            <a:r>
              <a:rPr lang="en-US" altLang="ko-KR" sz="3200" dirty="0"/>
              <a:t>-CHAPTER1-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2E67CD-5DB8-4008-99A2-6B0D783C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헤더파일과 구현파일</a:t>
            </a:r>
            <a:r>
              <a:rPr lang="en-US" altLang="ko-KR" dirty="0">
                <a:latin typeface="Arial Black" panose="020B0A04020102020204" pitchFamily="34" charset="0"/>
              </a:rPr>
              <a:t>(.h, .</a:t>
            </a:r>
            <a:r>
              <a:rPr lang="en-US" altLang="ko-KR" dirty="0" err="1">
                <a:latin typeface="Arial Black" panose="020B0A04020102020204" pitchFamily="34" charset="0"/>
              </a:rPr>
              <a:t>cpp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C7679F-C937-4E76-9590-CA2C94240EAC}"/>
              </a:ext>
            </a:extLst>
          </p:cNvPr>
          <p:cNvGrpSpPr/>
          <p:nvPr/>
        </p:nvGrpSpPr>
        <p:grpSpPr>
          <a:xfrm>
            <a:off x="1141413" y="994094"/>
            <a:ext cx="9905998" cy="2585324"/>
            <a:chOff x="1141413" y="662729"/>
            <a:chExt cx="9905998" cy="2585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A1E068-6D99-4FA1-B17D-B8497660CAC4}"/>
                </a:ext>
              </a:extLst>
            </p:cNvPr>
            <p:cNvSpPr txBox="1"/>
            <p:nvPr/>
          </p:nvSpPr>
          <p:spPr>
            <a:xfrm>
              <a:off x="1141413" y="662729"/>
              <a:ext cx="2311851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#</a:t>
              </a:r>
              <a:r>
                <a:rPr lang="en-US" altLang="ko-KR" dirty="0" err="1">
                  <a:latin typeface="Arial Black" panose="020B0A04020102020204" pitchFamily="34" charset="0"/>
                </a:rPr>
                <a:t>ifndef</a:t>
              </a:r>
              <a:r>
                <a:rPr lang="en-US" altLang="ko-KR" dirty="0">
                  <a:latin typeface="Arial Black" panose="020B0A04020102020204" pitchFamily="34" charset="0"/>
                </a:rPr>
                <a:t> POINT_H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#define POINT_H</a:t>
              </a:r>
            </a:p>
            <a:p>
              <a:endParaRPr lang="ko-KR" altLang="en-US" dirty="0">
                <a:latin typeface="Arial Black" panose="020B0A04020102020204" pitchFamily="34" charset="0"/>
              </a:endParaRP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struct Point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{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	int x, y;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};</a:t>
              </a:r>
            </a:p>
            <a:p>
              <a:endParaRPr lang="ko-KR" altLang="en-US" dirty="0">
                <a:latin typeface="Arial Black" panose="020B0A04020102020204" pitchFamily="34" charset="0"/>
              </a:endParaRP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#endif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9B07A-5A2D-46EB-9A35-ED978CB354C2}"/>
                </a:ext>
              </a:extLst>
            </p:cNvPr>
            <p:cNvSpPr txBox="1"/>
            <p:nvPr/>
          </p:nvSpPr>
          <p:spPr>
            <a:xfrm>
              <a:off x="6347791" y="662730"/>
              <a:ext cx="469962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#</a:t>
              </a:r>
              <a:r>
                <a:rPr lang="en-US" altLang="ko-KR" dirty="0" err="1">
                  <a:latin typeface="Arial Black" panose="020B0A04020102020204" pitchFamily="34" charset="0"/>
                </a:rPr>
                <a:t>ifndef</a:t>
              </a:r>
              <a:r>
                <a:rPr lang="en-US" altLang="ko-KR" dirty="0">
                  <a:latin typeface="Arial Black" panose="020B0A04020102020204" pitchFamily="34" charset="0"/>
                </a:rPr>
                <a:t> DISTANCE_H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#define DISTANCE_H</a:t>
              </a:r>
            </a:p>
            <a:p>
              <a:endParaRPr lang="ko-KR" altLang="en-US" dirty="0">
                <a:latin typeface="Arial Black" panose="020B0A04020102020204" pitchFamily="34" charset="0"/>
              </a:endParaRP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#include &lt;</a:t>
              </a:r>
              <a:r>
                <a:rPr lang="en-US" altLang="ko-KR" dirty="0" err="1">
                  <a:latin typeface="Arial Black" panose="020B0A04020102020204" pitchFamily="34" charset="0"/>
                </a:rPr>
                <a:t>cmath</a:t>
              </a:r>
              <a:r>
                <a:rPr lang="en-US" altLang="ko-KR" dirty="0">
                  <a:latin typeface="Arial Black" panose="020B0A04020102020204" pitchFamily="34" charset="0"/>
                </a:rPr>
                <a:t>&gt;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#include "</a:t>
              </a:r>
              <a:r>
                <a:rPr lang="en-US" altLang="ko-KR" dirty="0" err="1">
                  <a:latin typeface="Arial Black" panose="020B0A04020102020204" pitchFamily="34" charset="0"/>
                </a:rPr>
                <a:t>Point.h</a:t>
              </a:r>
              <a:r>
                <a:rPr lang="en-US" altLang="ko-KR" dirty="0">
                  <a:latin typeface="Arial Black" panose="020B0A04020102020204" pitchFamily="34" charset="0"/>
                </a:rPr>
                <a:t>"</a:t>
              </a:r>
            </a:p>
            <a:p>
              <a:endParaRPr lang="ko-KR" altLang="en-US" dirty="0">
                <a:latin typeface="Arial Black" panose="020B0A04020102020204" pitchFamily="34" charset="0"/>
              </a:endParaRPr>
            </a:p>
            <a:p>
              <a:r>
                <a:rPr lang="fr-FR" altLang="ko-KR" dirty="0">
                  <a:latin typeface="Arial Black" panose="020B0A04020102020204" pitchFamily="34" charset="0"/>
                </a:rPr>
                <a:t>double Distance(Point p1, Point p2);</a:t>
              </a:r>
            </a:p>
            <a:p>
              <a:endParaRPr lang="ko-KR" altLang="en-US" dirty="0">
                <a:latin typeface="Arial Black" panose="020B0A04020102020204" pitchFamily="34" charset="0"/>
              </a:endParaRP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#endif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9A81AAC-2E24-4B21-92D4-BBF7524F090F}"/>
              </a:ext>
            </a:extLst>
          </p:cNvPr>
          <p:cNvGrpSpPr/>
          <p:nvPr/>
        </p:nvGrpSpPr>
        <p:grpSpPr>
          <a:xfrm>
            <a:off x="1141413" y="4109579"/>
            <a:ext cx="9905998" cy="1754326"/>
            <a:chOff x="1141413" y="3429000"/>
            <a:chExt cx="9905998" cy="17543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36EFB-9B61-45F6-AB2B-D25D780D4ED8}"/>
                </a:ext>
              </a:extLst>
            </p:cNvPr>
            <p:cNvSpPr txBox="1"/>
            <p:nvPr/>
          </p:nvSpPr>
          <p:spPr>
            <a:xfrm>
              <a:off x="1141413" y="3429000"/>
              <a:ext cx="198612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#pragma once</a:t>
              </a:r>
            </a:p>
            <a:p>
              <a:endParaRPr lang="ko-KR" altLang="en-US" dirty="0">
                <a:latin typeface="Arial Black" panose="020B0A04020102020204" pitchFamily="34" charset="0"/>
              </a:endParaRP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struct Point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{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	int x, y;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};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CF78E1-A047-4BB1-8E20-7B27A8A02A44}"/>
                </a:ext>
              </a:extLst>
            </p:cNvPr>
            <p:cNvSpPr txBox="1"/>
            <p:nvPr/>
          </p:nvSpPr>
          <p:spPr>
            <a:xfrm>
              <a:off x="6347791" y="3429000"/>
              <a:ext cx="469962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#pragma once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#include &lt;</a:t>
              </a:r>
              <a:r>
                <a:rPr lang="en-US" altLang="ko-KR" dirty="0" err="1">
                  <a:latin typeface="Arial Black" panose="020B0A04020102020204" pitchFamily="34" charset="0"/>
                </a:rPr>
                <a:t>cmath</a:t>
              </a:r>
              <a:r>
                <a:rPr lang="en-US" altLang="ko-KR" dirty="0">
                  <a:latin typeface="Arial Black" panose="020B0A04020102020204" pitchFamily="34" charset="0"/>
                </a:rPr>
                <a:t>&gt;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#include "</a:t>
              </a:r>
              <a:r>
                <a:rPr lang="en-US" altLang="ko-KR" dirty="0" err="1">
                  <a:latin typeface="Arial Black" panose="020B0A04020102020204" pitchFamily="34" charset="0"/>
                </a:rPr>
                <a:t>Point.h</a:t>
              </a:r>
              <a:r>
                <a:rPr lang="en-US" altLang="ko-KR" dirty="0">
                  <a:latin typeface="Arial Black" panose="020B0A04020102020204" pitchFamily="34" charset="0"/>
                </a:rPr>
                <a:t>"</a:t>
              </a:r>
            </a:p>
            <a:p>
              <a:endParaRPr lang="ko-KR" altLang="en-US" dirty="0">
                <a:latin typeface="Arial Black" panose="020B0A04020102020204" pitchFamily="34" charset="0"/>
              </a:endParaRPr>
            </a:p>
            <a:p>
              <a:r>
                <a:rPr lang="fr-FR" altLang="ko-KR" dirty="0">
                  <a:latin typeface="Arial Black" panose="020B0A04020102020204" pitchFamily="34" charset="0"/>
                </a:rPr>
                <a:t>double Distance(Point p1, Point p2);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00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/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</a:p>
        </p:txBody>
      </p:sp>
    </p:spTree>
    <p:extLst>
      <p:ext uri="{BB962C8B-B14F-4D97-AF65-F5344CB8AC3E}">
        <p14:creationId xmlns:p14="http://schemas.microsoft.com/office/powerpoint/2010/main" val="379352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E5C423D-B59E-42B5-8A5E-C72FEB57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AE7EF-1095-4F1A-BFB6-4D932DB0C767}"/>
              </a:ext>
            </a:extLst>
          </p:cNvPr>
          <p:cNvSpPr txBox="1"/>
          <p:nvPr/>
        </p:nvSpPr>
        <p:spPr>
          <a:xfrm>
            <a:off x="1141413" y="1259175"/>
            <a:ext cx="9905998" cy="44319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언어와 관련된 내용 중 최소한 알아야 할 내용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자료구조를 배우기 위해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구조체를 정의할 줄 안다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메모리의 동적 할당과 관련하여 이해한다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포인터와 관련하여 이해와 활용에 부담이 없다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헤더파일을 정의하고 활용할 줄 안다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각종 매크로를 이해하고 </a:t>
            </a:r>
            <a:r>
              <a:rPr lang="en-US" altLang="ko-KR" dirty="0"/>
              <a:t>#</a:t>
            </a:r>
            <a:r>
              <a:rPr lang="en-US" altLang="ko-KR" dirty="0" err="1"/>
              <a:t>ifndef</a:t>
            </a:r>
            <a:r>
              <a:rPr lang="ko-KR" altLang="en-US" dirty="0"/>
              <a:t> </a:t>
            </a:r>
            <a:r>
              <a:rPr lang="en-US" altLang="ko-KR" dirty="0"/>
              <a:t>~ #endif</a:t>
            </a:r>
            <a:r>
              <a:rPr lang="ko-KR" altLang="en-US" dirty="0"/>
              <a:t>의 의미를 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다수의 소스파일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헤더파일로 구성된 프로그램 작성이 가능하다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재귀함수에 어느 정도 익숙하다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90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F2FCD6-84AB-450D-9710-C78F90E7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2ACB05-2D71-486F-BC32-C028D4CFA5F4}"/>
              </a:ext>
            </a:extLst>
          </p:cNvPr>
          <p:cNvGrpSpPr/>
          <p:nvPr/>
        </p:nvGrpSpPr>
        <p:grpSpPr>
          <a:xfrm>
            <a:off x="1730340" y="950965"/>
            <a:ext cx="8728144" cy="939729"/>
            <a:chOff x="1141413" y="662730"/>
            <a:chExt cx="8728144" cy="9397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1E54A5-DF88-4016-AADF-02330FFC2F3E}"/>
                </a:ext>
              </a:extLst>
            </p:cNvPr>
            <p:cNvSpPr txBox="1"/>
            <p:nvPr/>
          </p:nvSpPr>
          <p:spPr>
            <a:xfrm>
              <a:off x="1141413" y="662730"/>
              <a:ext cx="8728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프로그램이란 </a:t>
              </a:r>
              <a:r>
                <a:rPr lang="ko-KR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데이터를 표현</a:t>
              </a:r>
              <a:r>
                <a:rPr lang="ko-KR" altLang="en-US" sz="2000" dirty="0"/>
                <a:t>하고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그렇게 표현된 </a:t>
              </a:r>
              <a:r>
                <a:rPr lang="ko-KR" altLang="en-US" sz="20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데이터를 처리</a:t>
              </a:r>
              <a:r>
                <a:rPr lang="ko-KR" altLang="en-US" sz="2000" dirty="0"/>
                <a:t> 하는 것이다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8D95C7-C8CE-4348-89B2-18723FC4DEB4}"/>
                </a:ext>
              </a:extLst>
            </p:cNvPr>
            <p:cNvSpPr txBox="1"/>
            <p:nvPr/>
          </p:nvSpPr>
          <p:spPr>
            <a:xfrm>
              <a:off x="2951923" y="114079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자료구조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5F7639-E618-4F25-AB1E-BB025357B239}"/>
                </a:ext>
              </a:extLst>
            </p:cNvPr>
            <p:cNvSpPr txBox="1"/>
            <p:nvPr/>
          </p:nvSpPr>
          <p:spPr>
            <a:xfrm>
              <a:off x="6852530" y="114079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알고리즘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7233750-0B92-446E-AE19-2C1C4D8EAE02}"/>
              </a:ext>
            </a:extLst>
          </p:cNvPr>
          <p:cNvGrpSpPr/>
          <p:nvPr/>
        </p:nvGrpSpPr>
        <p:grpSpPr>
          <a:xfrm>
            <a:off x="2343656" y="2539811"/>
            <a:ext cx="7143967" cy="4006636"/>
            <a:chOff x="2343656" y="2539811"/>
            <a:chExt cx="7143967" cy="40066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A98D57-87C5-4098-96E9-1256D9C56A48}"/>
                </a:ext>
              </a:extLst>
            </p:cNvPr>
            <p:cNvSpPr txBox="1"/>
            <p:nvPr/>
          </p:nvSpPr>
          <p:spPr>
            <a:xfrm>
              <a:off x="2343657" y="2539812"/>
              <a:ext cx="110799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선형구조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15E58A-0862-47D7-9D35-A2CB0FDE9BCB}"/>
                </a:ext>
              </a:extLst>
            </p:cNvPr>
            <p:cNvSpPr txBox="1"/>
            <p:nvPr/>
          </p:nvSpPr>
          <p:spPr>
            <a:xfrm>
              <a:off x="4154167" y="2539812"/>
              <a:ext cx="110799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리스트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771625-6B89-4D25-9183-37A4DB233E70}"/>
                </a:ext>
              </a:extLst>
            </p:cNvPr>
            <p:cNvSpPr txBox="1"/>
            <p:nvPr/>
          </p:nvSpPr>
          <p:spPr>
            <a:xfrm>
              <a:off x="4154167" y="3044787"/>
              <a:ext cx="110799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46BD99-E86E-4F99-883C-E5EBA18996B8}"/>
                </a:ext>
              </a:extLst>
            </p:cNvPr>
            <p:cNvSpPr txBox="1"/>
            <p:nvPr/>
          </p:nvSpPr>
          <p:spPr>
            <a:xfrm>
              <a:off x="4154167" y="3549762"/>
              <a:ext cx="110799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큐</a:t>
              </a:r>
              <a:endParaRPr lang="en-US" altLang="ko-KR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2CBF999-F4E3-430B-B1E2-A536BED11122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3451653" y="2724478"/>
              <a:ext cx="702514" cy="0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0E68B2D0-8023-47DE-8785-CF2FF159B311}"/>
                </a:ext>
              </a:extLst>
            </p:cNvPr>
            <p:cNvCxnSpPr>
              <a:endCxn id="11" idx="1"/>
            </p:cNvCxnSpPr>
            <p:nvPr/>
          </p:nvCxnSpPr>
          <p:spPr>
            <a:xfrm rot="16200000" flipH="1">
              <a:off x="3731455" y="2806740"/>
              <a:ext cx="504975" cy="340450"/>
            </a:xfrm>
            <a:prstGeom prst="bentConnector2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F40790FE-E56E-4336-A170-7D7B1082504A}"/>
                </a:ext>
              </a:extLst>
            </p:cNvPr>
            <p:cNvCxnSpPr>
              <a:endCxn id="12" idx="1"/>
            </p:cNvCxnSpPr>
            <p:nvPr/>
          </p:nvCxnSpPr>
          <p:spPr>
            <a:xfrm rot="16200000" flipH="1">
              <a:off x="3731455" y="3311715"/>
              <a:ext cx="504975" cy="340450"/>
            </a:xfrm>
            <a:prstGeom prst="bentConnector2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26D1DC-4BFF-4A4C-B666-AFA287245BE4}"/>
                </a:ext>
              </a:extLst>
            </p:cNvPr>
            <p:cNvSpPr txBox="1"/>
            <p:nvPr/>
          </p:nvSpPr>
          <p:spPr>
            <a:xfrm>
              <a:off x="6371385" y="2539811"/>
              <a:ext cx="1338829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비선형구조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78C195-5A62-488B-A6E4-349835B3BBDA}"/>
                </a:ext>
              </a:extLst>
            </p:cNvPr>
            <p:cNvSpPr txBox="1"/>
            <p:nvPr/>
          </p:nvSpPr>
          <p:spPr>
            <a:xfrm>
              <a:off x="8379627" y="2539811"/>
              <a:ext cx="110799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트리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36983E-D6FE-4F4C-BD4C-5F16844FD696}"/>
                </a:ext>
              </a:extLst>
            </p:cNvPr>
            <p:cNvSpPr txBox="1"/>
            <p:nvPr/>
          </p:nvSpPr>
          <p:spPr>
            <a:xfrm>
              <a:off x="8379627" y="3044786"/>
              <a:ext cx="110799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그래프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0A47943-6E19-4107-9656-651BD1A05EFF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>
              <a:off x="7710214" y="2724477"/>
              <a:ext cx="669413" cy="0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56547A6D-1910-40F4-8859-687F743B4792}"/>
                </a:ext>
              </a:extLst>
            </p:cNvPr>
            <p:cNvCxnSpPr>
              <a:endCxn id="25" idx="1"/>
            </p:cNvCxnSpPr>
            <p:nvPr/>
          </p:nvCxnSpPr>
          <p:spPr>
            <a:xfrm rot="16200000" flipH="1">
              <a:off x="7956915" y="2806739"/>
              <a:ext cx="504975" cy="340450"/>
            </a:xfrm>
            <a:prstGeom prst="bentConnector2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B87C71-9294-4CF5-A1A7-022F56E8C5D9}"/>
                </a:ext>
              </a:extLst>
            </p:cNvPr>
            <p:cNvSpPr txBox="1"/>
            <p:nvPr/>
          </p:nvSpPr>
          <p:spPr>
            <a:xfrm>
              <a:off x="2343656" y="4662191"/>
              <a:ext cx="110799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파일구조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96184F-D7E0-44A9-A40A-493ED2AC74C3}"/>
                </a:ext>
              </a:extLst>
            </p:cNvPr>
            <p:cNvSpPr txBox="1"/>
            <p:nvPr/>
          </p:nvSpPr>
          <p:spPr>
            <a:xfrm>
              <a:off x="4154167" y="4662191"/>
              <a:ext cx="110799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순차파일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862344-48F4-4086-8F9D-58C4442CA085}"/>
                </a:ext>
              </a:extLst>
            </p:cNvPr>
            <p:cNvSpPr txBox="1"/>
            <p:nvPr/>
          </p:nvSpPr>
          <p:spPr>
            <a:xfrm>
              <a:off x="4154167" y="5167166"/>
              <a:ext cx="110799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색인파일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4B63DA-AF19-4C37-B8B9-3DF27670444D}"/>
                </a:ext>
              </a:extLst>
            </p:cNvPr>
            <p:cNvSpPr txBox="1"/>
            <p:nvPr/>
          </p:nvSpPr>
          <p:spPr>
            <a:xfrm>
              <a:off x="4154167" y="5672141"/>
              <a:ext cx="110799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직접파일</a:t>
              </a:r>
              <a:endParaRPr lang="en-US" altLang="ko-KR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6EAEAC2-5C0A-4775-AB7A-BFC8C24484B9}"/>
                </a:ext>
              </a:extLst>
            </p:cNvPr>
            <p:cNvCxnSpPr>
              <a:stCxn id="31" idx="3"/>
              <a:endCxn id="32" idx="1"/>
            </p:cNvCxnSpPr>
            <p:nvPr/>
          </p:nvCxnSpPr>
          <p:spPr>
            <a:xfrm>
              <a:off x="3451653" y="4846857"/>
              <a:ext cx="702514" cy="0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AD12B0C0-362F-4E95-9CA7-D22C9DE29B6F}"/>
                </a:ext>
              </a:extLst>
            </p:cNvPr>
            <p:cNvCxnSpPr>
              <a:endCxn id="33" idx="1"/>
            </p:cNvCxnSpPr>
            <p:nvPr/>
          </p:nvCxnSpPr>
          <p:spPr>
            <a:xfrm rot="16200000" flipH="1">
              <a:off x="3731455" y="4929119"/>
              <a:ext cx="504975" cy="340450"/>
            </a:xfrm>
            <a:prstGeom prst="bentConnector2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574D06FA-70C7-4EE4-8B41-B25E0D106156}"/>
                </a:ext>
              </a:extLst>
            </p:cNvPr>
            <p:cNvCxnSpPr>
              <a:endCxn id="34" idx="1"/>
            </p:cNvCxnSpPr>
            <p:nvPr/>
          </p:nvCxnSpPr>
          <p:spPr>
            <a:xfrm rot="16200000" flipH="1">
              <a:off x="3731455" y="5434094"/>
              <a:ext cx="504975" cy="340450"/>
            </a:xfrm>
            <a:prstGeom prst="bentConnector2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F3E1D1F-FA8D-45CD-9DB3-973F01ED1B30}"/>
                </a:ext>
              </a:extLst>
            </p:cNvPr>
            <p:cNvSpPr txBox="1"/>
            <p:nvPr/>
          </p:nvSpPr>
          <p:spPr>
            <a:xfrm>
              <a:off x="6569116" y="4662190"/>
              <a:ext cx="110799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단순구조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A87504-23BB-444A-88A7-86C72E081823}"/>
                </a:ext>
              </a:extLst>
            </p:cNvPr>
            <p:cNvSpPr txBox="1"/>
            <p:nvPr/>
          </p:nvSpPr>
          <p:spPr>
            <a:xfrm>
              <a:off x="8379627" y="4662190"/>
              <a:ext cx="110799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정수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A96225-9B8E-4212-8806-FDF1A0E86BAB}"/>
                </a:ext>
              </a:extLst>
            </p:cNvPr>
            <p:cNvSpPr txBox="1"/>
            <p:nvPr/>
          </p:nvSpPr>
          <p:spPr>
            <a:xfrm>
              <a:off x="8379627" y="5167165"/>
              <a:ext cx="110799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실수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03ECF7-4289-4706-94C3-B4290F7D7B99}"/>
                </a:ext>
              </a:extLst>
            </p:cNvPr>
            <p:cNvSpPr txBox="1"/>
            <p:nvPr/>
          </p:nvSpPr>
          <p:spPr>
            <a:xfrm>
              <a:off x="8379627" y="5672140"/>
              <a:ext cx="110799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문자</a:t>
              </a:r>
              <a:endParaRPr lang="en-US" altLang="ko-KR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429DBCE-A8DB-45AF-BEC7-7E9BE3A50567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>
              <a:off x="7677113" y="4846856"/>
              <a:ext cx="702514" cy="0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333C8C7D-B2B2-4CEB-9E3D-98B4B3D8D334}"/>
                </a:ext>
              </a:extLst>
            </p:cNvPr>
            <p:cNvCxnSpPr>
              <a:endCxn id="41" idx="1"/>
            </p:cNvCxnSpPr>
            <p:nvPr/>
          </p:nvCxnSpPr>
          <p:spPr>
            <a:xfrm rot="16200000" flipH="1">
              <a:off x="7956915" y="4929118"/>
              <a:ext cx="504975" cy="340450"/>
            </a:xfrm>
            <a:prstGeom prst="bentConnector2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9094C39E-A209-4D9E-BA3A-43CC77D7F00B}"/>
                </a:ext>
              </a:extLst>
            </p:cNvPr>
            <p:cNvCxnSpPr>
              <a:endCxn id="42" idx="1"/>
            </p:cNvCxnSpPr>
            <p:nvPr/>
          </p:nvCxnSpPr>
          <p:spPr>
            <a:xfrm rot="16200000" flipH="1">
              <a:off x="7956915" y="5434093"/>
              <a:ext cx="504975" cy="340450"/>
            </a:xfrm>
            <a:prstGeom prst="bentConnector2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FAD030-1CCE-4159-B705-0DAB66E7331B}"/>
                </a:ext>
              </a:extLst>
            </p:cNvPr>
            <p:cNvSpPr txBox="1"/>
            <p:nvPr/>
          </p:nvSpPr>
          <p:spPr>
            <a:xfrm>
              <a:off x="8379627" y="6177115"/>
              <a:ext cx="110799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문자열</a:t>
              </a:r>
              <a:endParaRPr lang="en-US" altLang="ko-KR" dirty="0"/>
            </a:p>
          </p:txBody>
        </p: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B1BE1444-349D-4C91-909F-A8EA7F1AAC8D}"/>
                </a:ext>
              </a:extLst>
            </p:cNvPr>
            <p:cNvCxnSpPr/>
            <p:nvPr/>
          </p:nvCxnSpPr>
          <p:spPr>
            <a:xfrm rot="16200000" flipH="1">
              <a:off x="7956914" y="5916059"/>
              <a:ext cx="504975" cy="340450"/>
            </a:xfrm>
            <a:prstGeom prst="bentConnector2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9424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00B4192-CE94-4854-BDE8-3FF4C1CC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8BA8283-E18F-4331-8C33-13243FE40DBD}"/>
              </a:ext>
            </a:extLst>
          </p:cNvPr>
          <p:cNvGrpSpPr/>
          <p:nvPr/>
        </p:nvGrpSpPr>
        <p:grpSpPr>
          <a:xfrm>
            <a:off x="1141413" y="997267"/>
            <a:ext cx="8842484" cy="3477875"/>
            <a:chOff x="1271239" y="1092820"/>
            <a:chExt cx="8842484" cy="34778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27937D-8347-469D-A9E2-76E859203D5A}"/>
                </a:ext>
              </a:extLst>
            </p:cNvPr>
            <p:cNvSpPr txBox="1"/>
            <p:nvPr/>
          </p:nvSpPr>
          <p:spPr>
            <a:xfrm>
              <a:off x="1271239" y="1092820"/>
              <a:ext cx="6092886" cy="347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Arial Black" panose="020B0A04020102020204" pitchFamily="34" charset="0"/>
                </a:rPr>
                <a:t>int main(void)</a:t>
              </a:r>
            </a:p>
            <a:p>
              <a:r>
                <a:rPr lang="en-US" altLang="ko-KR" sz="2000" dirty="0">
                  <a:latin typeface="Arial Black" panose="020B0A04020102020204" pitchFamily="34" charset="0"/>
                </a:rPr>
                <a:t>{</a:t>
              </a:r>
            </a:p>
            <a:p>
              <a:r>
                <a:rPr lang="en-US" altLang="ko-KR" sz="2000" dirty="0">
                  <a:latin typeface="Arial Black" panose="020B0A04020102020204" pitchFamily="34" charset="0"/>
                </a:rPr>
                <a:t>	//</a:t>
              </a:r>
              <a:r>
                <a:rPr lang="ko-KR" altLang="en-US" sz="2000" dirty="0">
                  <a:latin typeface="Arial Black" panose="020B0A04020102020204" pitchFamily="34" charset="0"/>
                </a:rPr>
                <a:t>배열 선언</a:t>
              </a:r>
              <a:endParaRPr lang="en-US" altLang="ko-KR" sz="2000" dirty="0">
                <a:latin typeface="Arial Black" panose="020B0A04020102020204" pitchFamily="34" charset="0"/>
              </a:endParaRPr>
            </a:p>
            <a:p>
              <a:r>
                <a:rPr lang="en-US" altLang="ko-KR" sz="2000" dirty="0">
                  <a:latin typeface="Arial Black" panose="020B0A04020102020204" pitchFamily="34" charset="0"/>
                </a:rPr>
                <a:t>	int </a:t>
              </a:r>
              <a:r>
                <a:rPr lang="en-US" altLang="ko-KR" sz="20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2000" dirty="0">
                  <a:latin typeface="Arial Black" panose="020B0A04020102020204" pitchFamily="34" charset="0"/>
                </a:rPr>
                <a:t>[10] = {1, 2, 3, 4, 5, 6, 7, 8, 9, 10};</a:t>
              </a:r>
            </a:p>
            <a:p>
              <a:r>
                <a:rPr lang="en-US" altLang="ko-KR" sz="2000" dirty="0">
                  <a:latin typeface="Arial Black" panose="020B0A04020102020204" pitchFamily="34" charset="0"/>
                </a:rPr>
                <a:t>	</a:t>
              </a:r>
            </a:p>
            <a:p>
              <a:r>
                <a:rPr lang="en-US" altLang="ko-KR" sz="2000" dirty="0">
                  <a:latin typeface="Arial Black" panose="020B0A04020102020204" pitchFamily="34" charset="0"/>
                </a:rPr>
                <a:t>	//</a:t>
              </a:r>
              <a:r>
                <a:rPr lang="ko-KR" altLang="en-US" sz="2000" dirty="0">
                  <a:latin typeface="Arial Black" panose="020B0A04020102020204" pitchFamily="34" charset="0"/>
                </a:rPr>
                <a:t>배열에 저장된 값의 합</a:t>
              </a:r>
              <a:endParaRPr lang="en-US" altLang="ko-KR" sz="2000" dirty="0">
                <a:latin typeface="Arial Black" panose="020B0A04020102020204" pitchFamily="34" charset="0"/>
              </a:endParaRPr>
            </a:p>
            <a:p>
              <a:r>
                <a:rPr lang="en-US" altLang="ko-KR" sz="2000" dirty="0">
                  <a:latin typeface="Arial Black" panose="020B0A04020102020204" pitchFamily="34" charset="0"/>
                </a:rPr>
                <a:t>	for(int i = 0; </a:t>
              </a:r>
              <a:r>
                <a:rPr lang="en-US" altLang="ko-KR" sz="2000" dirty="0" err="1">
                  <a:latin typeface="Arial Black" panose="020B0A04020102020204" pitchFamily="34" charset="0"/>
                </a:rPr>
                <a:t>i</a:t>
              </a:r>
              <a:r>
                <a:rPr lang="en-US" altLang="ko-KR" sz="2000" dirty="0">
                  <a:latin typeface="Arial Black" panose="020B0A04020102020204" pitchFamily="34" charset="0"/>
                </a:rPr>
                <a:t> &lt; 10; </a:t>
              </a:r>
              <a:r>
                <a:rPr lang="en-US" altLang="ko-KR" sz="2000" dirty="0" err="1">
                  <a:latin typeface="Arial Black" panose="020B0A04020102020204" pitchFamily="34" charset="0"/>
                </a:rPr>
                <a:t>i</a:t>
              </a:r>
              <a:r>
                <a:rPr lang="en-US" altLang="ko-KR" sz="2000" dirty="0">
                  <a:latin typeface="Arial Black" panose="020B0A04020102020204" pitchFamily="34" charset="0"/>
                </a:rPr>
                <a:t>++)</a:t>
              </a:r>
            </a:p>
            <a:p>
              <a:r>
                <a:rPr lang="en-US" altLang="ko-KR" sz="2000" dirty="0">
                  <a:latin typeface="Arial Black" panose="020B0A04020102020204" pitchFamily="34" charset="0"/>
                </a:rPr>
                <a:t>	{</a:t>
              </a:r>
            </a:p>
            <a:p>
              <a:r>
                <a:rPr lang="en-US" altLang="ko-KR" sz="2000" dirty="0">
                  <a:latin typeface="Arial Black" panose="020B0A04020102020204" pitchFamily="34" charset="0"/>
                </a:rPr>
                <a:t>		sum += </a:t>
              </a:r>
              <a:r>
                <a:rPr lang="en-US" altLang="ko-KR" sz="20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2000" dirty="0">
                  <a:latin typeface="Arial Black" panose="020B0A04020102020204" pitchFamily="34" charset="0"/>
                </a:rPr>
                <a:t>[</a:t>
              </a:r>
              <a:r>
                <a:rPr lang="en-US" altLang="ko-KR" sz="2000" dirty="0" err="1">
                  <a:latin typeface="Arial Black" panose="020B0A04020102020204" pitchFamily="34" charset="0"/>
                </a:rPr>
                <a:t>i</a:t>
              </a:r>
              <a:r>
                <a:rPr lang="en-US" altLang="ko-KR" sz="2000" dirty="0">
                  <a:latin typeface="Arial Black" panose="020B0A04020102020204" pitchFamily="34" charset="0"/>
                </a:rPr>
                <a:t>];</a:t>
              </a:r>
            </a:p>
            <a:p>
              <a:r>
                <a:rPr lang="en-US" altLang="ko-KR" sz="2000" dirty="0">
                  <a:latin typeface="Arial Black" panose="020B0A04020102020204" pitchFamily="34" charset="0"/>
                </a:rPr>
                <a:t>	}</a:t>
              </a:r>
            </a:p>
            <a:p>
              <a:r>
                <a:rPr lang="en-US" altLang="ko-KR" sz="2000" dirty="0">
                  <a:latin typeface="Arial Black" panose="020B0A04020102020204" pitchFamily="34" charset="0"/>
                </a:rPr>
                <a:t>}</a:t>
              </a:r>
              <a:endParaRPr lang="ko-KR" altLang="en-US" sz="2000" dirty="0">
                <a:latin typeface="Arial Black" panose="020B0A04020102020204" pitchFamily="34" charset="0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9CDB021-2BB8-4659-A9D6-ABFA0A709083}"/>
                </a:ext>
              </a:extLst>
            </p:cNvPr>
            <p:cNvCxnSpPr/>
            <p:nvPr/>
          </p:nvCxnSpPr>
          <p:spPr>
            <a:xfrm>
              <a:off x="7214839" y="2207941"/>
              <a:ext cx="148311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B4C3EB-1120-4D48-A3C8-01CDB8525B9E}"/>
                </a:ext>
              </a:extLst>
            </p:cNvPr>
            <p:cNvSpPr txBox="1"/>
            <p:nvPr/>
          </p:nvSpPr>
          <p:spPr>
            <a:xfrm>
              <a:off x="8697951" y="197710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자료구조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89600D6-5941-428A-8BE0-A8F584F45BCE}"/>
                </a:ext>
              </a:extLst>
            </p:cNvPr>
            <p:cNvCxnSpPr/>
            <p:nvPr/>
          </p:nvCxnSpPr>
          <p:spPr>
            <a:xfrm>
              <a:off x="4909952" y="3757961"/>
              <a:ext cx="378799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1BC985-7B0E-4EF7-8BF6-2008303B3395}"/>
                </a:ext>
              </a:extLst>
            </p:cNvPr>
            <p:cNvSpPr txBox="1"/>
            <p:nvPr/>
          </p:nvSpPr>
          <p:spPr>
            <a:xfrm>
              <a:off x="8697951" y="357807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알고리즘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8FFC3F0-2CA1-48D2-B1E7-E9A27F4523EF}"/>
              </a:ext>
            </a:extLst>
          </p:cNvPr>
          <p:cNvSpPr txBox="1"/>
          <p:nvPr/>
        </p:nvSpPr>
        <p:spPr>
          <a:xfrm>
            <a:off x="1143001" y="5111037"/>
            <a:ext cx="990599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자료구조는 알고리즘을 구현하려고 하는 것에 의해 영향을 받는 의존성을 가지고 있다</a:t>
            </a:r>
            <a:r>
              <a:rPr lang="en-US" altLang="ko-KR" dirty="0"/>
              <a:t>. </a:t>
            </a:r>
            <a:r>
              <a:rPr lang="ko-KR" altLang="en-US" dirty="0"/>
              <a:t>그렇기 때문에 알고리즘에 대한 이해도 필요하다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자료구조의 내용을 직접 그려보자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089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7F96D3A-AD2E-4AC6-9DBE-EA914EBA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6D60D-E69D-4EBA-99EE-BE2D8EE29524}"/>
              </a:ext>
            </a:extLst>
          </p:cNvPr>
          <p:cNvSpPr txBox="1"/>
          <p:nvPr/>
        </p:nvSpPr>
        <p:spPr>
          <a:xfrm>
            <a:off x="1141413" y="662730"/>
            <a:ext cx="9905998" cy="19082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자료구조와 알고리즘의 성능분석 방법</a:t>
            </a:r>
            <a:endParaRPr lang="en-US" altLang="ko-K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선형 자료구조에서는 성능분석이 </a:t>
            </a:r>
            <a:r>
              <a:rPr lang="ko-KR" altLang="en-US" dirty="0" err="1"/>
              <a:t>쉽가</a:t>
            </a:r>
            <a:r>
              <a:rPr lang="ko-KR" altLang="en-US" dirty="0"/>
              <a:t> 그렇기 때문에 이런 분석 방법에는 비선형 자료구조에는 적극 활용하게 될 것이다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지수식과 로그식에 대한 지식이 필요하다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471B34-A4C0-45EF-BDF5-FED6808D4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028" y="2975456"/>
            <a:ext cx="2137157" cy="21862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96337A-D1DC-4538-8D88-93AE01707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548" y="2975456"/>
            <a:ext cx="2137156" cy="21782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CC713A-B26A-4098-B993-BAA35274586C}"/>
              </a:ext>
            </a:extLst>
          </p:cNvPr>
          <p:cNvSpPr txBox="1"/>
          <p:nvPr/>
        </p:nvSpPr>
        <p:spPr>
          <a:xfrm>
            <a:off x="3289608" y="5335358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지수식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A3F6E-BCD9-44A9-90CA-D51BF3FCB606}"/>
              </a:ext>
            </a:extLst>
          </p:cNvPr>
          <p:cNvSpPr txBox="1"/>
          <p:nvPr/>
        </p:nvSpPr>
        <p:spPr>
          <a:xfrm>
            <a:off x="8101128" y="5375155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로그식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B8928D-CCD9-4E07-99ED-3D7614147402}"/>
              </a:ext>
            </a:extLst>
          </p:cNvPr>
          <p:cNvSpPr txBox="1"/>
          <p:nvPr/>
        </p:nvSpPr>
        <p:spPr>
          <a:xfrm>
            <a:off x="1141414" y="5970701"/>
            <a:ext cx="9905998" cy="6463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X</a:t>
            </a:r>
            <a:r>
              <a:rPr lang="ko-KR" altLang="en-US" b="1" dirty="0">
                <a:solidFill>
                  <a:srgbClr val="00B0F0"/>
                </a:solidFill>
              </a:rPr>
              <a:t>축은 데이터의 수를 나타내고 </a:t>
            </a:r>
            <a:r>
              <a:rPr lang="en-US" altLang="ko-KR" b="1" dirty="0">
                <a:solidFill>
                  <a:srgbClr val="00B0F0"/>
                </a:solidFill>
              </a:rPr>
              <a:t>Y</a:t>
            </a:r>
            <a:r>
              <a:rPr lang="ko-KR" altLang="en-US" b="1" dirty="0">
                <a:solidFill>
                  <a:srgbClr val="00B0F0"/>
                </a:solidFill>
              </a:rPr>
              <a:t>는 시간을 말한다</a:t>
            </a:r>
            <a:r>
              <a:rPr lang="en-US" altLang="ko-KR" b="1" dirty="0">
                <a:solidFill>
                  <a:srgbClr val="00B0F0"/>
                </a:solidFill>
              </a:rPr>
              <a:t>, </a:t>
            </a:r>
            <a:r>
              <a:rPr lang="ko-KR" altLang="en-US" b="1" dirty="0">
                <a:solidFill>
                  <a:srgbClr val="00B0F0"/>
                </a:solidFill>
              </a:rPr>
              <a:t>지수식이 통용되는 성능보다 로그식이 통용되는 성능을 목적으로 하자</a:t>
            </a:r>
          </a:p>
        </p:txBody>
      </p:sp>
    </p:spTree>
    <p:extLst>
      <p:ext uri="{BB962C8B-B14F-4D97-AF65-F5344CB8AC3E}">
        <p14:creationId xmlns:p14="http://schemas.microsoft.com/office/powerpoint/2010/main" val="109859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D00775-35F3-4F7A-B389-5EDBF16C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6CCC7-562F-4A1F-ACED-AB2CBEB83BED}"/>
              </a:ext>
            </a:extLst>
          </p:cNvPr>
          <p:cNvSpPr txBox="1"/>
          <p:nvPr/>
        </p:nvSpPr>
        <p:spPr>
          <a:xfrm>
            <a:off x="1141413" y="1151453"/>
            <a:ext cx="9905998" cy="2277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성능을 평가하는 두 가지 요소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시간 복잡도</a:t>
            </a:r>
            <a:r>
              <a:rPr lang="en-US" altLang="ko-KR" sz="2000" dirty="0"/>
              <a:t>(time complexity)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얼마나 </a:t>
            </a:r>
            <a:r>
              <a:rPr lang="ko-KR" altLang="en-US" sz="2000" dirty="0" err="1"/>
              <a:t>빠른가</a:t>
            </a:r>
            <a:r>
              <a:rPr lang="en-US" altLang="ko-KR" sz="2000" dirty="0"/>
              <a:t>?</a:t>
            </a:r>
            <a:r>
              <a:rPr lang="ko-KR" altLang="en-US" sz="2000" dirty="0"/>
              <a:t> </a:t>
            </a:r>
            <a:r>
              <a:rPr lang="en-US" altLang="ko-KR" sz="2000" dirty="0"/>
              <a:t>– CPU</a:t>
            </a:r>
            <a:r>
              <a:rPr lang="ko-KR" altLang="en-US" sz="2000" dirty="0"/>
              <a:t>에 얼마나 영향을 주는가</a:t>
            </a:r>
            <a:r>
              <a:rPr lang="en-US" altLang="ko-KR" sz="20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공간 복잡도</a:t>
            </a:r>
            <a:r>
              <a:rPr lang="en-US" altLang="ko-KR" sz="2000" dirty="0"/>
              <a:t>(space complexity)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얼마나 메모리를 적게 쓰는가</a:t>
            </a:r>
            <a:r>
              <a:rPr lang="en-US" altLang="ko-KR" sz="2000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시간 복잡도를 더 중요시 한다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613DC-2A8A-4556-A9B0-A9493D67AE6A}"/>
              </a:ext>
            </a:extLst>
          </p:cNvPr>
          <p:cNvSpPr txBox="1"/>
          <p:nvPr/>
        </p:nvSpPr>
        <p:spPr>
          <a:xfrm>
            <a:off x="1141413" y="3917723"/>
            <a:ext cx="990599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시간 복잡도의 평가 방법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중심이 되는 특정 연산의 횟수</a:t>
            </a:r>
            <a:r>
              <a:rPr lang="ko-KR" altLang="en-US" sz="2000" dirty="0"/>
              <a:t>를 세어서 평가를 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/>
              <a:t>- CPU</a:t>
            </a:r>
            <a:r>
              <a:rPr lang="ko-KR" altLang="en-US" sz="1600" dirty="0"/>
              <a:t>가 얼마나 일을 많이 하느냐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데이터의 수에 대한 연산 횟수의 함수 </a:t>
            </a:r>
            <a:r>
              <a:rPr lang="en-US" altLang="ko-KR" sz="2000" dirty="0"/>
              <a:t>T(n)</a:t>
            </a:r>
            <a:r>
              <a:rPr lang="ko-KR" altLang="en-US" sz="2000" dirty="0"/>
              <a:t>을 구한다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sz="1600" dirty="0"/>
              <a:t>함수로 만들고 그래프로 표현해서 속도의 예측이 가능해진다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667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67AADBE-731B-4DBD-8E4A-5C02E0EB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C319EA-C0EE-4D4F-B054-4D415B03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934500"/>
            <a:ext cx="3761101" cy="313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168FD0-8A7E-416E-AE64-6D9E8A70465E}"/>
              </a:ext>
            </a:extLst>
          </p:cNvPr>
          <p:cNvSpPr txBox="1"/>
          <p:nvPr/>
        </p:nvSpPr>
        <p:spPr>
          <a:xfrm>
            <a:off x="1141413" y="662730"/>
            <a:ext cx="9905998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알고리즘의 수행 속도 비교 기준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데이터의 수가 적은 경우의 수행 속도는 큰 의미가 없다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데이터의 수에 따른 수행 속도의 변화 정도를 기준으로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51B84-C3BE-49B4-848F-F0DB58C20A62}"/>
              </a:ext>
            </a:extLst>
          </p:cNvPr>
          <p:cNvSpPr txBox="1"/>
          <p:nvPr/>
        </p:nvSpPr>
        <p:spPr>
          <a:xfrm>
            <a:off x="6094412" y="3815446"/>
            <a:ext cx="5034505" cy="147732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데이터수의 적을 때와 많을 때를 선택적 구분을 해서는 안된다</a:t>
            </a:r>
            <a:r>
              <a:rPr lang="en-US" altLang="ko-KR" dirty="0"/>
              <a:t>. </a:t>
            </a:r>
            <a:r>
              <a:rPr lang="ko-KR" altLang="en-US" dirty="0"/>
              <a:t>우리가 게임을 만들 때 데이터를 처리할 때 얼마나 늘어날지 알 수 없기 때문에 점점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늘어 날수록 속도가 빠른 것</a:t>
            </a:r>
            <a:r>
              <a:rPr lang="ko-KR" altLang="en-US" dirty="0"/>
              <a:t>을 선택해야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65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46B6DA6-50DB-4803-BD66-21ED7F78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ACD0C-8BB0-4C65-AEFF-CFFFD889F92F}"/>
              </a:ext>
            </a:extLst>
          </p:cNvPr>
          <p:cNvSpPr txBox="1"/>
          <p:nvPr/>
        </p:nvSpPr>
        <p:spPr>
          <a:xfrm>
            <a:off x="1141413" y="662730"/>
            <a:ext cx="44899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LSearch</a:t>
            </a:r>
            <a:r>
              <a:rPr lang="en-US" altLang="ko-KR" sz="1600" dirty="0">
                <a:latin typeface="Arial Black" panose="020B0A04020102020204" pitchFamily="34" charset="0"/>
              </a:rPr>
              <a:t>(int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[], int </a:t>
            </a:r>
            <a:r>
              <a:rPr lang="en-US" altLang="ko-KR" sz="1600" dirty="0" err="1">
                <a:latin typeface="Arial Black" panose="020B0A04020102020204" pitchFamily="34" charset="0"/>
              </a:rPr>
              <a:t>len</a:t>
            </a:r>
            <a:r>
              <a:rPr lang="en-US" altLang="ko-KR" sz="1600" dirty="0">
                <a:latin typeface="Arial Black" panose="020B0A04020102020204" pitchFamily="34" charset="0"/>
              </a:rPr>
              <a:t>, int target)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(int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&lt;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len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++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</a:t>
            </a:r>
            <a:r>
              <a:rPr lang="en-US" altLang="ko-KR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==</a:t>
            </a:r>
            <a:r>
              <a:rPr lang="en-US" altLang="ko-KR" sz="1600" dirty="0">
                <a:latin typeface="Arial Black" panose="020B0A04020102020204" pitchFamily="34" charset="0"/>
              </a:rPr>
              <a:t> target)</a:t>
            </a: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	return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return -1;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B3A71-E63D-4847-9213-A3568E3D1692}"/>
              </a:ext>
            </a:extLst>
          </p:cNvPr>
          <p:cNvSpPr txBox="1"/>
          <p:nvPr/>
        </p:nvSpPr>
        <p:spPr>
          <a:xfrm>
            <a:off x="1141413" y="3546088"/>
            <a:ext cx="9905998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최상의 경우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배열의 맨 앞에서 대상을 찾을 경우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만족스러운 상황이므로 성능평가의 주 관심이 아니다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최악의 경우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배열의 끝에서 찾거나 대상이 저장되지 않은 경우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만족스럽지 못한 상황이므로 성능평가의 주 관심이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BA880-F00C-43BD-91EB-8BA4DAD3F1A3}"/>
              </a:ext>
            </a:extLst>
          </p:cNvPr>
          <p:cNvSpPr txBox="1"/>
          <p:nvPr/>
        </p:nvSpPr>
        <p:spPr>
          <a:xfrm>
            <a:off x="5820109" y="1616837"/>
            <a:ext cx="5038559" cy="6463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 연산자인 </a:t>
            </a:r>
            <a:r>
              <a:rPr lang="en-US" altLang="ko-KR" dirty="0"/>
              <a:t>“==“</a:t>
            </a:r>
            <a:r>
              <a:rPr lang="ko-KR" altLang="en-US" dirty="0"/>
              <a:t>에 의해 </a:t>
            </a:r>
            <a:r>
              <a:rPr lang="en-US" altLang="ko-KR" dirty="0"/>
              <a:t>“&lt;, ++”</a:t>
            </a:r>
            <a:r>
              <a:rPr lang="ko-KR" altLang="en-US" dirty="0"/>
              <a:t>의 연산 횟수를</a:t>
            </a:r>
            <a:endParaRPr lang="en-US" altLang="ko-KR" dirty="0"/>
          </a:p>
          <a:p>
            <a:r>
              <a:rPr lang="ko-KR" altLang="en-US" dirty="0"/>
              <a:t>결정지어지게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4D139B-062E-40EA-BF2A-8DB47BE06B7C}"/>
              </a:ext>
            </a:extLst>
          </p:cNvPr>
          <p:cNvSpPr txBox="1"/>
          <p:nvPr/>
        </p:nvSpPr>
        <p:spPr>
          <a:xfrm>
            <a:off x="8202550" y="4184146"/>
            <a:ext cx="135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T(n) = 1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3F988-DE98-4EA6-BB25-DB3D196566E0}"/>
              </a:ext>
            </a:extLst>
          </p:cNvPr>
          <p:cNvSpPr txBox="1"/>
          <p:nvPr/>
        </p:nvSpPr>
        <p:spPr>
          <a:xfrm>
            <a:off x="8202550" y="5928731"/>
            <a:ext cx="135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T(n) = n</a:t>
            </a:r>
            <a:endParaRPr lang="ko-KR" altLang="en-US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9951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5AB0042-8A05-41B5-8775-34331DC2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A8541-F85E-4208-8685-B20A64B7F448}"/>
              </a:ext>
            </a:extLst>
          </p:cNvPr>
          <p:cNvSpPr txBox="1"/>
          <p:nvPr/>
        </p:nvSpPr>
        <p:spPr>
          <a:xfrm>
            <a:off x="1141413" y="1057830"/>
            <a:ext cx="9905998" cy="3077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평균적인 경우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가장 현실적인 경우에 해당한다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일반적으로 등장하는 상황에  대한 경우의 수이다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최상의 경우와 달리 알고리즘 평가에 도움이 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하지만 계산하기가 어렵고 객관적 평가가 쉽지 않다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평균적인 경우의 복잡도 계산이 어려운 이유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평균적인 경우의 연출이 어렵다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평균적인 경우임을 증명하기 어렵다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평균적인 경우는 상황에 따라 달라진다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737CA-5E75-4B50-AFDF-8C7FF4FD5B6C}"/>
              </a:ext>
            </a:extLst>
          </p:cNvPr>
          <p:cNvSpPr txBox="1"/>
          <p:nvPr/>
        </p:nvSpPr>
        <p:spPr>
          <a:xfrm>
            <a:off x="1141413" y="4279219"/>
            <a:ext cx="9905998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시간의 복잡도를 계산할 때는 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최악의 경우는 항상 동일</a:t>
            </a:r>
            <a:r>
              <a:rPr lang="ko-KR" altLang="en-US" dirty="0"/>
              <a:t>하기 때문에 그 상황을 가지고 복잡도를 계산해서 알고리즘을 평가하는 것이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데이터의 수가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ko-KR" altLang="en-US" dirty="0"/>
              <a:t>개일 때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최악의 경우</a:t>
            </a:r>
            <a:r>
              <a:rPr lang="ko-KR" altLang="en-US" dirty="0"/>
              <a:t>에 해당하는 연산횟수는</a:t>
            </a:r>
            <a:r>
              <a:rPr lang="en-US" altLang="ko-KR" dirty="0"/>
              <a:t>(</a:t>
            </a:r>
            <a:r>
              <a:rPr lang="ko-KR" altLang="en-US" dirty="0"/>
              <a:t>비교연산의 횟수는</a:t>
            </a:r>
            <a:r>
              <a:rPr lang="en-US" altLang="ko-KR" dirty="0"/>
              <a:t>) </a:t>
            </a:r>
            <a:r>
              <a:rPr lang="en-US" altLang="ko-KR" b="1" dirty="0">
                <a:solidFill>
                  <a:srgbClr val="FF0000"/>
                </a:solidFill>
              </a:rPr>
              <a:t>n</a:t>
            </a:r>
            <a:r>
              <a:rPr lang="ko-KR" altLang="en-US" dirty="0"/>
              <a:t>이다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  <a:p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T(n) = n</a:t>
            </a:r>
            <a:r>
              <a:rPr lang="ko-KR" altLang="en-US" dirty="0"/>
              <a:t>이 순차알고리즘의 시간 복잡도를 알려주는 계산이다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427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302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헤더파일과 구현파일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자료구조와 알고리즘의 이해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재귀</a:t>
            </a:r>
            <a:r>
              <a:rPr lang="en-US" altLang="ko-KR" sz="1800" dirty="0">
                <a:latin typeface="Arial Black" panose="020B0A04020102020204" pitchFamily="34" charset="0"/>
              </a:rPr>
              <a:t>(Recursion)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7BF169-C40B-4729-974E-DC789DCB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AC297-BFBA-491E-BE14-E3822577FCE3}"/>
              </a:ext>
            </a:extLst>
          </p:cNvPr>
          <p:cNvSpPr txBox="1"/>
          <p:nvPr/>
        </p:nvSpPr>
        <p:spPr>
          <a:xfrm>
            <a:off x="1141413" y="662730"/>
            <a:ext cx="9905998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이진 탐색 알고리즘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순차 탐색 알고리즘보다 좋은 성능을 발휘한다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배열이 정렬이 되어 있어야한다</a:t>
            </a:r>
            <a:r>
              <a:rPr lang="en-US" altLang="ko-KR" dirty="0"/>
              <a:t> – </a:t>
            </a:r>
            <a:r>
              <a:rPr lang="ko-KR" altLang="en-US" dirty="0"/>
              <a:t>정렬의 기준이 있고 그것에 의해 정렬만 되어있으면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배열 처음과 끝을 합해서 반으로 나누고 가운데 원소 값을 알아와서 정렬한 기준을 근거로 비교해서 어디서 원하는 값을 찾을지 판단하고 계속 그렇게 반으로 나누면서 탐색한다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1358065-E3B0-43CB-8B42-CA9AB74C776E}"/>
              </a:ext>
            </a:extLst>
          </p:cNvPr>
          <p:cNvGrpSpPr/>
          <p:nvPr/>
        </p:nvGrpSpPr>
        <p:grpSpPr>
          <a:xfrm>
            <a:off x="3397459" y="3184640"/>
            <a:ext cx="7267311" cy="898287"/>
            <a:chOff x="2548045" y="4071287"/>
            <a:chExt cx="7267311" cy="8982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625482-7C45-43FE-B6D5-87C2B3DE57D4}"/>
                </a:ext>
              </a:extLst>
            </p:cNvPr>
            <p:cNvSpPr txBox="1"/>
            <p:nvPr/>
          </p:nvSpPr>
          <p:spPr>
            <a:xfrm>
              <a:off x="8999033" y="4071287"/>
              <a:ext cx="814040" cy="40011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27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6D8D6D-38E9-4322-84F8-F8102F02117E}"/>
                </a:ext>
              </a:extLst>
            </p:cNvPr>
            <p:cNvSpPr txBox="1"/>
            <p:nvPr/>
          </p:nvSpPr>
          <p:spPr>
            <a:xfrm>
              <a:off x="6590366" y="4071287"/>
              <a:ext cx="814040" cy="40011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12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757F74-3A99-44EA-869E-77F3104FA8CA}"/>
                </a:ext>
              </a:extLst>
            </p:cNvPr>
            <p:cNvSpPr txBox="1"/>
            <p:nvPr/>
          </p:nvSpPr>
          <p:spPr>
            <a:xfrm>
              <a:off x="5770751" y="4071287"/>
              <a:ext cx="814040" cy="40011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9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045E6E-0842-4DE3-BCF1-556B401AF591}"/>
                </a:ext>
              </a:extLst>
            </p:cNvPr>
            <p:cNvSpPr txBox="1"/>
            <p:nvPr/>
          </p:nvSpPr>
          <p:spPr>
            <a:xfrm>
              <a:off x="7393255" y="4071287"/>
              <a:ext cx="814040" cy="40011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21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E04469-02A3-4F0C-B33D-57638F745CE1}"/>
                </a:ext>
              </a:extLst>
            </p:cNvPr>
            <p:cNvSpPr txBox="1"/>
            <p:nvPr/>
          </p:nvSpPr>
          <p:spPr>
            <a:xfrm>
              <a:off x="8196144" y="4071287"/>
              <a:ext cx="814040" cy="40011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23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F9F8B2-21D3-4D26-AD65-5FAE1B148DDA}"/>
                </a:ext>
              </a:extLst>
            </p:cNvPr>
            <p:cNvSpPr txBox="1"/>
            <p:nvPr/>
          </p:nvSpPr>
          <p:spPr>
            <a:xfrm>
              <a:off x="4951136" y="4071287"/>
              <a:ext cx="814040" cy="40011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7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861034-4E4D-4BB2-9E1A-7092DEF784D3}"/>
                </a:ext>
              </a:extLst>
            </p:cNvPr>
            <p:cNvSpPr txBox="1"/>
            <p:nvPr/>
          </p:nvSpPr>
          <p:spPr>
            <a:xfrm>
              <a:off x="4148247" y="4071287"/>
              <a:ext cx="814040" cy="40011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C58561-A23A-4C3A-844B-BB547DD4737C}"/>
                </a:ext>
              </a:extLst>
            </p:cNvPr>
            <p:cNvSpPr txBox="1"/>
            <p:nvPr/>
          </p:nvSpPr>
          <p:spPr>
            <a:xfrm>
              <a:off x="3356509" y="4071287"/>
              <a:ext cx="814040" cy="40011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72BAEF-EF9C-4306-8637-59CB7BF38705}"/>
                </a:ext>
              </a:extLst>
            </p:cNvPr>
            <p:cNvSpPr txBox="1"/>
            <p:nvPr/>
          </p:nvSpPr>
          <p:spPr>
            <a:xfrm>
              <a:off x="2548045" y="4071287"/>
              <a:ext cx="814040" cy="40011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23383-2D25-4558-B32C-ADC52BB817A7}"/>
                </a:ext>
              </a:extLst>
            </p:cNvPr>
            <p:cNvSpPr txBox="1"/>
            <p:nvPr/>
          </p:nvSpPr>
          <p:spPr>
            <a:xfrm>
              <a:off x="2550659" y="4625626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[0]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66BE42-1510-4FB3-8D6E-E090BBD75406}"/>
                </a:ext>
              </a:extLst>
            </p:cNvPr>
            <p:cNvSpPr txBox="1"/>
            <p:nvPr/>
          </p:nvSpPr>
          <p:spPr>
            <a:xfrm>
              <a:off x="3395182" y="4625626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[1]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E02F10-249D-4827-A340-FCFD9F7A0787}"/>
                </a:ext>
              </a:extLst>
            </p:cNvPr>
            <p:cNvSpPr txBox="1"/>
            <p:nvPr/>
          </p:nvSpPr>
          <p:spPr>
            <a:xfrm>
              <a:off x="4170541" y="4614353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[2]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6C6A44-8C23-4E18-BF80-A1FBFBDF352C}"/>
                </a:ext>
              </a:extLst>
            </p:cNvPr>
            <p:cNvSpPr txBox="1"/>
            <p:nvPr/>
          </p:nvSpPr>
          <p:spPr>
            <a:xfrm>
              <a:off x="5015064" y="4614353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[3]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C75BCA-7ED2-4A78-83EC-63E73BF4BF9B}"/>
                </a:ext>
              </a:extLst>
            </p:cNvPr>
            <p:cNvSpPr txBox="1"/>
            <p:nvPr/>
          </p:nvSpPr>
          <p:spPr>
            <a:xfrm>
              <a:off x="5754711" y="4631020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[4]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526210-5C34-4BDD-80C9-751341C51B83}"/>
                </a:ext>
              </a:extLst>
            </p:cNvPr>
            <p:cNvSpPr txBox="1"/>
            <p:nvPr/>
          </p:nvSpPr>
          <p:spPr>
            <a:xfrm>
              <a:off x="6599234" y="4631020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[5]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00037E-FCFE-4BBE-BF5E-CD8A5D4311C5}"/>
                </a:ext>
              </a:extLst>
            </p:cNvPr>
            <p:cNvSpPr txBox="1"/>
            <p:nvPr/>
          </p:nvSpPr>
          <p:spPr>
            <a:xfrm>
              <a:off x="7398484" y="4614353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[6]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553482-84A7-47F6-8031-86E4B3308D3A}"/>
                </a:ext>
              </a:extLst>
            </p:cNvPr>
            <p:cNvSpPr txBox="1"/>
            <p:nvPr/>
          </p:nvSpPr>
          <p:spPr>
            <a:xfrm>
              <a:off x="8243007" y="4614353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[7]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7D6476-4CFD-40A8-AECE-CB5DB6C32209}"/>
                </a:ext>
              </a:extLst>
            </p:cNvPr>
            <p:cNvSpPr txBox="1"/>
            <p:nvPr/>
          </p:nvSpPr>
          <p:spPr>
            <a:xfrm>
              <a:off x="9006545" y="4625626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[8]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12415B4-17C8-4DD2-B200-AEF1417B17AC}"/>
              </a:ext>
            </a:extLst>
          </p:cNvPr>
          <p:cNvGrpSpPr/>
          <p:nvPr/>
        </p:nvGrpSpPr>
        <p:grpSpPr>
          <a:xfrm>
            <a:off x="3397459" y="4563843"/>
            <a:ext cx="7267311" cy="898287"/>
            <a:chOff x="2548045" y="4071287"/>
            <a:chExt cx="7267311" cy="89828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F35AD4-F413-46DD-8065-7DB5338FFD07}"/>
                </a:ext>
              </a:extLst>
            </p:cNvPr>
            <p:cNvSpPr txBox="1"/>
            <p:nvPr/>
          </p:nvSpPr>
          <p:spPr>
            <a:xfrm>
              <a:off x="8999033" y="4071287"/>
              <a:ext cx="81404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27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38FF31-DD59-4C49-B260-06E4F56359CE}"/>
                </a:ext>
              </a:extLst>
            </p:cNvPr>
            <p:cNvSpPr txBox="1"/>
            <p:nvPr/>
          </p:nvSpPr>
          <p:spPr>
            <a:xfrm>
              <a:off x="6590366" y="4071287"/>
              <a:ext cx="81404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12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836BA0-190D-4F98-BB0B-69109F91E89D}"/>
                </a:ext>
              </a:extLst>
            </p:cNvPr>
            <p:cNvSpPr txBox="1"/>
            <p:nvPr/>
          </p:nvSpPr>
          <p:spPr>
            <a:xfrm>
              <a:off x="5770751" y="4071287"/>
              <a:ext cx="81404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9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9F5750-6F30-4082-BCC9-5D203E56DFBC}"/>
                </a:ext>
              </a:extLst>
            </p:cNvPr>
            <p:cNvSpPr txBox="1"/>
            <p:nvPr/>
          </p:nvSpPr>
          <p:spPr>
            <a:xfrm>
              <a:off x="7393255" y="4071287"/>
              <a:ext cx="81404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21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4528F2-82B9-44B3-9C59-78868722A11F}"/>
                </a:ext>
              </a:extLst>
            </p:cNvPr>
            <p:cNvSpPr txBox="1"/>
            <p:nvPr/>
          </p:nvSpPr>
          <p:spPr>
            <a:xfrm>
              <a:off x="8196144" y="4071287"/>
              <a:ext cx="81404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23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833CF4-1A93-4067-85D9-B5498A066185}"/>
                </a:ext>
              </a:extLst>
            </p:cNvPr>
            <p:cNvSpPr txBox="1"/>
            <p:nvPr/>
          </p:nvSpPr>
          <p:spPr>
            <a:xfrm>
              <a:off x="4951136" y="4071287"/>
              <a:ext cx="814040" cy="40011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7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294A3E-3E33-4573-85E9-8AEA86C38D37}"/>
                </a:ext>
              </a:extLst>
            </p:cNvPr>
            <p:cNvSpPr txBox="1"/>
            <p:nvPr/>
          </p:nvSpPr>
          <p:spPr>
            <a:xfrm>
              <a:off x="4148247" y="4071287"/>
              <a:ext cx="814040" cy="40011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84EA4A-CE51-4A1E-BED6-5565D46FEAA1}"/>
                </a:ext>
              </a:extLst>
            </p:cNvPr>
            <p:cNvSpPr txBox="1"/>
            <p:nvPr/>
          </p:nvSpPr>
          <p:spPr>
            <a:xfrm>
              <a:off x="3356509" y="4071287"/>
              <a:ext cx="814040" cy="40011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BAD822E-DB59-4C3D-80B1-87514C2259D5}"/>
                </a:ext>
              </a:extLst>
            </p:cNvPr>
            <p:cNvSpPr txBox="1"/>
            <p:nvPr/>
          </p:nvSpPr>
          <p:spPr>
            <a:xfrm>
              <a:off x="2548045" y="4071287"/>
              <a:ext cx="814040" cy="40011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A680304-5495-484C-8BF6-E7128FA94BD6}"/>
                </a:ext>
              </a:extLst>
            </p:cNvPr>
            <p:cNvSpPr txBox="1"/>
            <p:nvPr/>
          </p:nvSpPr>
          <p:spPr>
            <a:xfrm>
              <a:off x="2550659" y="4625626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[0]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81B3F7-94F5-4C78-ADBB-94C613BAC7B0}"/>
                </a:ext>
              </a:extLst>
            </p:cNvPr>
            <p:cNvSpPr txBox="1"/>
            <p:nvPr/>
          </p:nvSpPr>
          <p:spPr>
            <a:xfrm>
              <a:off x="3395182" y="4625626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[1]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88C745-D3B7-4C30-A424-00C987B78F08}"/>
                </a:ext>
              </a:extLst>
            </p:cNvPr>
            <p:cNvSpPr txBox="1"/>
            <p:nvPr/>
          </p:nvSpPr>
          <p:spPr>
            <a:xfrm>
              <a:off x="4170541" y="4614353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[2]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006AEB-71F8-4CD9-A0A4-E987BD9B956F}"/>
                </a:ext>
              </a:extLst>
            </p:cNvPr>
            <p:cNvSpPr txBox="1"/>
            <p:nvPr/>
          </p:nvSpPr>
          <p:spPr>
            <a:xfrm>
              <a:off x="5015064" y="4614353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[3]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E422AF-F2C9-4F32-8D32-DC435CD931A4}"/>
                </a:ext>
              </a:extLst>
            </p:cNvPr>
            <p:cNvSpPr txBox="1"/>
            <p:nvPr/>
          </p:nvSpPr>
          <p:spPr>
            <a:xfrm>
              <a:off x="5754711" y="4631020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[4]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9581C1-921D-4B62-A5AD-C218DBB4AA32}"/>
                </a:ext>
              </a:extLst>
            </p:cNvPr>
            <p:cNvSpPr txBox="1"/>
            <p:nvPr/>
          </p:nvSpPr>
          <p:spPr>
            <a:xfrm>
              <a:off x="6599234" y="4631020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[5]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CA4E1-99B0-4350-B6E9-CDC2B3AABE82}"/>
                </a:ext>
              </a:extLst>
            </p:cNvPr>
            <p:cNvSpPr txBox="1"/>
            <p:nvPr/>
          </p:nvSpPr>
          <p:spPr>
            <a:xfrm>
              <a:off x="7398484" y="4614353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[6]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6285E62-9A65-449E-BFBE-2A06348EEE66}"/>
                </a:ext>
              </a:extLst>
            </p:cNvPr>
            <p:cNvSpPr txBox="1"/>
            <p:nvPr/>
          </p:nvSpPr>
          <p:spPr>
            <a:xfrm>
              <a:off x="8243007" y="4614353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[7]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0721F56-866A-48AC-B854-68D8D474F4DC}"/>
                </a:ext>
              </a:extLst>
            </p:cNvPr>
            <p:cNvSpPr txBox="1"/>
            <p:nvPr/>
          </p:nvSpPr>
          <p:spPr>
            <a:xfrm>
              <a:off x="9006545" y="4625626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[8]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34923CD-2186-4D44-9743-8ACFEA8B523E}"/>
              </a:ext>
            </a:extLst>
          </p:cNvPr>
          <p:cNvGrpSpPr/>
          <p:nvPr/>
        </p:nvGrpSpPr>
        <p:grpSpPr>
          <a:xfrm>
            <a:off x="3374874" y="5959713"/>
            <a:ext cx="7267311" cy="898287"/>
            <a:chOff x="2548045" y="4071287"/>
            <a:chExt cx="7267311" cy="89828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AE01BD-6C34-46EA-B199-64F733D3DF58}"/>
                </a:ext>
              </a:extLst>
            </p:cNvPr>
            <p:cNvSpPr txBox="1"/>
            <p:nvPr/>
          </p:nvSpPr>
          <p:spPr>
            <a:xfrm>
              <a:off x="8999033" y="4071287"/>
              <a:ext cx="81404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27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1E617A-31DC-4D1B-804C-E1A6D8C77E1C}"/>
                </a:ext>
              </a:extLst>
            </p:cNvPr>
            <p:cNvSpPr txBox="1"/>
            <p:nvPr/>
          </p:nvSpPr>
          <p:spPr>
            <a:xfrm>
              <a:off x="6590366" y="4071287"/>
              <a:ext cx="81404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12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9BA53D-4BF2-4C64-B69F-D51D75036785}"/>
                </a:ext>
              </a:extLst>
            </p:cNvPr>
            <p:cNvSpPr txBox="1"/>
            <p:nvPr/>
          </p:nvSpPr>
          <p:spPr>
            <a:xfrm>
              <a:off x="5770751" y="4071287"/>
              <a:ext cx="81404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9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302265-808A-4617-B438-32840BDC47EE}"/>
                </a:ext>
              </a:extLst>
            </p:cNvPr>
            <p:cNvSpPr txBox="1"/>
            <p:nvPr/>
          </p:nvSpPr>
          <p:spPr>
            <a:xfrm>
              <a:off x="7393255" y="4071287"/>
              <a:ext cx="81404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21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611358-5E06-49C5-8633-C4ABF58F36E3}"/>
                </a:ext>
              </a:extLst>
            </p:cNvPr>
            <p:cNvSpPr txBox="1"/>
            <p:nvPr/>
          </p:nvSpPr>
          <p:spPr>
            <a:xfrm>
              <a:off x="8196144" y="4071287"/>
              <a:ext cx="81404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23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1CE268-5738-4691-8D8F-2E51ABD81957}"/>
                </a:ext>
              </a:extLst>
            </p:cNvPr>
            <p:cNvSpPr txBox="1"/>
            <p:nvPr/>
          </p:nvSpPr>
          <p:spPr>
            <a:xfrm>
              <a:off x="4951136" y="4071287"/>
              <a:ext cx="814040" cy="40011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7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9809F2-700D-4702-BC8E-379BB189ACBF}"/>
                </a:ext>
              </a:extLst>
            </p:cNvPr>
            <p:cNvSpPr txBox="1"/>
            <p:nvPr/>
          </p:nvSpPr>
          <p:spPr>
            <a:xfrm>
              <a:off x="4148247" y="4071287"/>
              <a:ext cx="814040" cy="40011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1C595D6-A7E5-40E5-B4D8-0EB94886C6DA}"/>
                </a:ext>
              </a:extLst>
            </p:cNvPr>
            <p:cNvSpPr txBox="1"/>
            <p:nvPr/>
          </p:nvSpPr>
          <p:spPr>
            <a:xfrm>
              <a:off x="3356509" y="4071287"/>
              <a:ext cx="81404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620BD6-D5B2-40D3-ACBF-E9E9210E9978}"/>
                </a:ext>
              </a:extLst>
            </p:cNvPr>
            <p:cNvSpPr txBox="1"/>
            <p:nvPr/>
          </p:nvSpPr>
          <p:spPr>
            <a:xfrm>
              <a:off x="2548045" y="4071287"/>
              <a:ext cx="81404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95B36EE-1C45-4327-BAD6-D3C0D1C208D6}"/>
                </a:ext>
              </a:extLst>
            </p:cNvPr>
            <p:cNvSpPr txBox="1"/>
            <p:nvPr/>
          </p:nvSpPr>
          <p:spPr>
            <a:xfrm>
              <a:off x="2550659" y="4625626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[0]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4764AD-9DAE-486B-A7DE-67688BA6D10A}"/>
                </a:ext>
              </a:extLst>
            </p:cNvPr>
            <p:cNvSpPr txBox="1"/>
            <p:nvPr/>
          </p:nvSpPr>
          <p:spPr>
            <a:xfrm>
              <a:off x="3395182" y="4625626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[1]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78CBB9-E9D2-466D-A9B5-1A562F26FC01}"/>
                </a:ext>
              </a:extLst>
            </p:cNvPr>
            <p:cNvSpPr txBox="1"/>
            <p:nvPr/>
          </p:nvSpPr>
          <p:spPr>
            <a:xfrm>
              <a:off x="4170541" y="4614353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[2]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4919E48-97E0-4FB9-94E6-895B8683F8EB}"/>
                </a:ext>
              </a:extLst>
            </p:cNvPr>
            <p:cNvSpPr txBox="1"/>
            <p:nvPr/>
          </p:nvSpPr>
          <p:spPr>
            <a:xfrm>
              <a:off x="5015064" y="4614353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[3]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5CB07F-93D3-4302-83F0-CC164CEB99EE}"/>
                </a:ext>
              </a:extLst>
            </p:cNvPr>
            <p:cNvSpPr txBox="1"/>
            <p:nvPr/>
          </p:nvSpPr>
          <p:spPr>
            <a:xfrm>
              <a:off x="5754711" y="4631020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[4]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D1ED8C-3ABA-4B32-9176-54B9DEE0883E}"/>
                </a:ext>
              </a:extLst>
            </p:cNvPr>
            <p:cNvSpPr txBox="1"/>
            <p:nvPr/>
          </p:nvSpPr>
          <p:spPr>
            <a:xfrm>
              <a:off x="6599234" y="4631020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[5]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E96E823-752A-48F8-AAB7-D78FFA425E4C}"/>
                </a:ext>
              </a:extLst>
            </p:cNvPr>
            <p:cNvSpPr txBox="1"/>
            <p:nvPr/>
          </p:nvSpPr>
          <p:spPr>
            <a:xfrm>
              <a:off x="7398484" y="4614353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[6]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973F76-C27A-443A-A905-806A8E020E7A}"/>
                </a:ext>
              </a:extLst>
            </p:cNvPr>
            <p:cNvSpPr txBox="1"/>
            <p:nvPr/>
          </p:nvSpPr>
          <p:spPr>
            <a:xfrm>
              <a:off x="8243007" y="4614353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[7]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846421-423E-4770-A216-64CD88C006BE}"/>
                </a:ext>
              </a:extLst>
            </p:cNvPr>
            <p:cNvSpPr txBox="1"/>
            <p:nvPr/>
          </p:nvSpPr>
          <p:spPr>
            <a:xfrm>
              <a:off x="9006545" y="4625626"/>
              <a:ext cx="808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arr</a:t>
              </a:r>
              <a:r>
                <a:rPr lang="en-US" altLang="ko-KR" sz="1600" dirty="0">
                  <a:latin typeface="Arial Black" panose="020B0A04020102020204" pitchFamily="34" charset="0"/>
                </a:rPr>
                <a:t>[8]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F017E30-58EE-4304-8693-ED80887817D8}"/>
              </a:ext>
            </a:extLst>
          </p:cNvPr>
          <p:cNvSpPr txBox="1"/>
          <p:nvPr/>
        </p:nvSpPr>
        <p:spPr>
          <a:xfrm>
            <a:off x="1427356" y="324433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첫번째 탐색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666B79-1D88-4A16-A0DE-5D92E436C619}"/>
              </a:ext>
            </a:extLst>
          </p:cNvPr>
          <p:cNvSpPr txBox="1"/>
          <p:nvPr/>
        </p:nvSpPr>
        <p:spPr>
          <a:xfrm>
            <a:off x="1425073" y="455788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두번째 탐색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0A4395-4C8B-4B40-BA8E-110A7A512C98}"/>
              </a:ext>
            </a:extLst>
          </p:cNvPr>
          <p:cNvSpPr txBox="1"/>
          <p:nvPr/>
        </p:nvSpPr>
        <p:spPr>
          <a:xfrm>
            <a:off x="1425073" y="595443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세번째 탐색</a:t>
            </a:r>
          </a:p>
        </p:txBody>
      </p:sp>
    </p:spTree>
    <p:extLst>
      <p:ext uri="{BB962C8B-B14F-4D97-AF65-F5344CB8AC3E}">
        <p14:creationId xmlns:p14="http://schemas.microsoft.com/office/powerpoint/2010/main" val="2702891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C90562B-FC47-40BD-B224-53892362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E8F3E7-2315-416A-A400-BF29B6320E9B}"/>
              </a:ext>
            </a:extLst>
          </p:cNvPr>
          <p:cNvGrpSpPr/>
          <p:nvPr/>
        </p:nvGrpSpPr>
        <p:grpSpPr>
          <a:xfrm>
            <a:off x="1141413" y="988440"/>
            <a:ext cx="6221048" cy="851512"/>
            <a:chOff x="1141413" y="988440"/>
            <a:chExt cx="6221048" cy="85151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4B5859-9B7A-40C6-BA48-168828EF16C7}"/>
                </a:ext>
              </a:extLst>
            </p:cNvPr>
            <p:cNvGrpSpPr/>
            <p:nvPr/>
          </p:nvGrpSpPr>
          <p:grpSpPr>
            <a:xfrm>
              <a:off x="1141413" y="1360448"/>
              <a:ext cx="5687122" cy="479504"/>
              <a:chOff x="1293542" y="847491"/>
              <a:chExt cx="5687122" cy="47950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F3A041C-BD5A-4BB2-8B3A-7B09AC7A6918}"/>
                  </a:ext>
                </a:extLst>
              </p:cNvPr>
              <p:cNvSpPr/>
              <p:nvPr/>
            </p:nvSpPr>
            <p:spPr>
              <a:xfrm>
                <a:off x="1293542" y="847491"/>
                <a:ext cx="5687122" cy="4795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AABCD58-F6D5-42D4-86DA-16AA02287DA9}"/>
                  </a:ext>
                </a:extLst>
              </p:cNvPr>
              <p:cNvSpPr/>
              <p:nvPr/>
            </p:nvSpPr>
            <p:spPr>
              <a:xfrm>
                <a:off x="1349298" y="914399"/>
                <a:ext cx="5575610" cy="345688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72B4A3D-AD75-4E84-8969-F6292CAB9CEE}"/>
                </a:ext>
              </a:extLst>
            </p:cNvPr>
            <p:cNvCxnSpPr/>
            <p:nvPr/>
          </p:nvCxnSpPr>
          <p:spPr>
            <a:xfrm>
              <a:off x="1197169" y="1025912"/>
              <a:ext cx="0" cy="33453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A5EAFC-595B-4F81-AC89-6A811D2AC8F0}"/>
                </a:ext>
              </a:extLst>
            </p:cNvPr>
            <p:cNvSpPr txBox="1"/>
            <p:nvPr/>
          </p:nvSpPr>
          <p:spPr>
            <a:xfrm>
              <a:off x="1141413" y="988440"/>
              <a:ext cx="646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first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5CC6FA4-3E7B-4F4B-BC48-923A61572C6E}"/>
                </a:ext>
              </a:extLst>
            </p:cNvPr>
            <p:cNvCxnSpPr/>
            <p:nvPr/>
          </p:nvCxnSpPr>
          <p:spPr>
            <a:xfrm>
              <a:off x="6756205" y="988440"/>
              <a:ext cx="0" cy="33453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5FDCBA-1521-43FE-9514-2B04EA47FCD5}"/>
                </a:ext>
              </a:extLst>
            </p:cNvPr>
            <p:cNvSpPr txBox="1"/>
            <p:nvPr/>
          </p:nvSpPr>
          <p:spPr>
            <a:xfrm>
              <a:off x="6756205" y="1000494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last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6BC61C1-BC57-42D5-BF7C-3FA6AADCC1BF}"/>
              </a:ext>
            </a:extLst>
          </p:cNvPr>
          <p:cNvGrpSpPr/>
          <p:nvPr/>
        </p:nvGrpSpPr>
        <p:grpSpPr>
          <a:xfrm>
            <a:off x="1141413" y="2078460"/>
            <a:ext cx="5687122" cy="884966"/>
            <a:chOff x="1141413" y="954986"/>
            <a:chExt cx="5687122" cy="88496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2BF5EA6-80DB-49D8-A8F9-ABA9B1F5B8A4}"/>
                </a:ext>
              </a:extLst>
            </p:cNvPr>
            <p:cNvGrpSpPr/>
            <p:nvPr/>
          </p:nvGrpSpPr>
          <p:grpSpPr>
            <a:xfrm>
              <a:off x="1141413" y="1360448"/>
              <a:ext cx="5687122" cy="479504"/>
              <a:chOff x="1293542" y="847491"/>
              <a:chExt cx="5687122" cy="47950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8E211C1-1EBE-40D6-A57E-2F5AECC2A8EA}"/>
                  </a:ext>
                </a:extLst>
              </p:cNvPr>
              <p:cNvSpPr/>
              <p:nvPr/>
            </p:nvSpPr>
            <p:spPr>
              <a:xfrm>
                <a:off x="1293542" y="847491"/>
                <a:ext cx="5687122" cy="4795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5DB13D3-2E85-421D-B06C-331D2A5D7965}"/>
                  </a:ext>
                </a:extLst>
              </p:cNvPr>
              <p:cNvSpPr/>
              <p:nvPr/>
            </p:nvSpPr>
            <p:spPr>
              <a:xfrm>
                <a:off x="1349298" y="914399"/>
                <a:ext cx="2850724" cy="345688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8CA3C3-79E1-4722-A25E-A1A5EFDBFEE7}"/>
                </a:ext>
              </a:extLst>
            </p:cNvPr>
            <p:cNvCxnSpPr/>
            <p:nvPr/>
          </p:nvCxnSpPr>
          <p:spPr>
            <a:xfrm>
              <a:off x="1197169" y="1025912"/>
              <a:ext cx="0" cy="33453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728E5A-7963-43CE-9587-6EAFC70A880F}"/>
                </a:ext>
              </a:extLst>
            </p:cNvPr>
            <p:cNvSpPr txBox="1"/>
            <p:nvPr/>
          </p:nvSpPr>
          <p:spPr>
            <a:xfrm>
              <a:off x="1141413" y="988440"/>
              <a:ext cx="646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first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9AFE0D2-7959-47AE-A966-5BD0E4D6FCB6}"/>
                </a:ext>
              </a:extLst>
            </p:cNvPr>
            <p:cNvCxnSpPr/>
            <p:nvPr/>
          </p:nvCxnSpPr>
          <p:spPr>
            <a:xfrm>
              <a:off x="4047893" y="954986"/>
              <a:ext cx="0" cy="33453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F114FB-3A7C-4C1C-8097-85064C977BF6}"/>
                </a:ext>
              </a:extLst>
            </p:cNvPr>
            <p:cNvSpPr txBox="1"/>
            <p:nvPr/>
          </p:nvSpPr>
          <p:spPr>
            <a:xfrm>
              <a:off x="4047892" y="988755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last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130F37A-84C4-4AB3-92E0-5BD9D6D57F9C}"/>
              </a:ext>
            </a:extLst>
          </p:cNvPr>
          <p:cNvGrpSpPr/>
          <p:nvPr/>
        </p:nvGrpSpPr>
        <p:grpSpPr>
          <a:xfrm>
            <a:off x="1141413" y="3376359"/>
            <a:ext cx="5687122" cy="859548"/>
            <a:chOff x="1141413" y="980404"/>
            <a:chExt cx="5687122" cy="85954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D25DD40-2EAF-4425-BA87-7A470810D5E2}"/>
                </a:ext>
              </a:extLst>
            </p:cNvPr>
            <p:cNvGrpSpPr/>
            <p:nvPr/>
          </p:nvGrpSpPr>
          <p:grpSpPr>
            <a:xfrm>
              <a:off x="1141413" y="1360448"/>
              <a:ext cx="5687122" cy="479504"/>
              <a:chOff x="1293542" y="847491"/>
              <a:chExt cx="5687122" cy="47950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C5CB9EB-28C5-401F-93D7-9A766B0BD9CE}"/>
                  </a:ext>
                </a:extLst>
              </p:cNvPr>
              <p:cNvSpPr/>
              <p:nvPr/>
            </p:nvSpPr>
            <p:spPr>
              <a:xfrm>
                <a:off x="1293542" y="847491"/>
                <a:ext cx="5687122" cy="4795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29C969B-9179-43B9-B1FD-9FDF60192879}"/>
                  </a:ext>
                </a:extLst>
              </p:cNvPr>
              <p:cNvSpPr/>
              <p:nvPr/>
            </p:nvSpPr>
            <p:spPr>
              <a:xfrm>
                <a:off x="2728060" y="914399"/>
                <a:ext cx="1471961" cy="345688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92B0F1E-ED68-4642-A187-40D072DFE900}"/>
                </a:ext>
              </a:extLst>
            </p:cNvPr>
            <p:cNvCxnSpPr/>
            <p:nvPr/>
          </p:nvCxnSpPr>
          <p:spPr>
            <a:xfrm>
              <a:off x="2575931" y="1003158"/>
              <a:ext cx="0" cy="33453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BDA6BD-F99B-4DC2-8EBC-0BECED61EAD6}"/>
                </a:ext>
              </a:extLst>
            </p:cNvPr>
            <p:cNvSpPr txBox="1"/>
            <p:nvPr/>
          </p:nvSpPr>
          <p:spPr>
            <a:xfrm>
              <a:off x="2575931" y="1003158"/>
              <a:ext cx="646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first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C999D81-22FC-41A2-BED5-EFCD2BE51660}"/>
                </a:ext>
              </a:extLst>
            </p:cNvPr>
            <p:cNvCxnSpPr/>
            <p:nvPr/>
          </p:nvCxnSpPr>
          <p:spPr>
            <a:xfrm>
              <a:off x="4047892" y="1003158"/>
              <a:ext cx="0" cy="33453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30DBD9-F46E-4395-8BBC-697F1EE11A56}"/>
                </a:ext>
              </a:extLst>
            </p:cNvPr>
            <p:cNvSpPr txBox="1"/>
            <p:nvPr/>
          </p:nvSpPr>
          <p:spPr>
            <a:xfrm>
              <a:off x="4047892" y="980404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last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E99EB42-ECA9-4054-8673-EE191D80CCF5}"/>
              </a:ext>
            </a:extLst>
          </p:cNvPr>
          <p:cNvGrpSpPr/>
          <p:nvPr/>
        </p:nvGrpSpPr>
        <p:grpSpPr>
          <a:xfrm>
            <a:off x="1141413" y="4681028"/>
            <a:ext cx="5687122" cy="824876"/>
            <a:chOff x="1141413" y="1015076"/>
            <a:chExt cx="5687122" cy="824876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4DE977C-B965-4498-95AE-57D035732B9E}"/>
                </a:ext>
              </a:extLst>
            </p:cNvPr>
            <p:cNvGrpSpPr/>
            <p:nvPr/>
          </p:nvGrpSpPr>
          <p:grpSpPr>
            <a:xfrm>
              <a:off x="1141413" y="1360448"/>
              <a:ext cx="5687122" cy="479504"/>
              <a:chOff x="1293542" y="847491"/>
              <a:chExt cx="5687122" cy="479504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111E9AA-7F5D-4D07-B2B7-077936866B6B}"/>
                  </a:ext>
                </a:extLst>
              </p:cNvPr>
              <p:cNvSpPr/>
              <p:nvPr/>
            </p:nvSpPr>
            <p:spPr>
              <a:xfrm>
                <a:off x="1293542" y="847491"/>
                <a:ext cx="5687122" cy="4795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1FD0A35-69B9-44BA-AEEF-2D3359AC60AA}"/>
                  </a:ext>
                </a:extLst>
              </p:cNvPr>
              <p:cNvSpPr/>
              <p:nvPr/>
            </p:nvSpPr>
            <p:spPr>
              <a:xfrm>
                <a:off x="2774660" y="914399"/>
                <a:ext cx="600052" cy="345688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7ABD17B-DD16-4CDE-8F3C-DAD5EFB26290}"/>
                </a:ext>
              </a:extLst>
            </p:cNvPr>
            <p:cNvCxnSpPr/>
            <p:nvPr/>
          </p:nvCxnSpPr>
          <p:spPr>
            <a:xfrm>
              <a:off x="2622531" y="1025912"/>
              <a:ext cx="0" cy="33453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2DCEB4F-FAB9-4FA3-97B7-AF814B31D1E8}"/>
                </a:ext>
              </a:extLst>
            </p:cNvPr>
            <p:cNvSpPr txBox="1"/>
            <p:nvPr/>
          </p:nvSpPr>
          <p:spPr>
            <a:xfrm>
              <a:off x="2575931" y="1015076"/>
              <a:ext cx="646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first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9207321-CC04-4DA5-B4F3-CF6C97541906}"/>
                </a:ext>
              </a:extLst>
            </p:cNvPr>
            <p:cNvCxnSpPr/>
            <p:nvPr/>
          </p:nvCxnSpPr>
          <p:spPr>
            <a:xfrm>
              <a:off x="3222583" y="1015076"/>
              <a:ext cx="0" cy="33453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07E46C-6091-4490-8972-F4A265983B49}"/>
                </a:ext>
              </a:extLst>
            </p:cNvPr>
            <p:cNvSpPr txBox="1"/>
            <p:nvPr/>
          </p:nvSpPr>
          <p:spPr>
            <a:xfrm>
              <a:off x="3219481" y="1021894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last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ACCBAF8-C452-40E3-A817-75B188FFBAEB}"/>
              </a:ext>
            </a:extLst>
          </p:cNvPr>
          <p:cNvSpPr txBox="1"/>
          <p:nvPr/>
        </p:nvSpPr>
        <p:spPr>
          <a:xfrm>
            <a:off x="7362461" y="1470620"/>
            <a:ext cx="368495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First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last</a:t>
            </a:r>
            <a:r>
              <a:rPr lang="ko-KR" altLang="en-US" b="1" dirty="0">
                <a:solidFill>
                  <a:srgbClr val="FF0000"/>
                </a:solidFill>
              </a:rPr>
              <a:t>가 만났다</a:t>
            </a:r>
            <a:r>
              <a:rPr lang="ko-KR" altLang="en-US" dirty="0"/>
              <a:t>는 것은 탐색 대상이 하나 남았다는 것을 뜻한다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역전</a:t>
            </a:r>
            <a:r>
              <a:rPr lang="ko-KR" altLang="en-US" dirty="0"/>
              <a:t>될 때까지 탐색 과정을 계속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A8317C-3E5A-4E1E-8D1A-254F3B7F8493}"/>
              </a:ext>
            </a:extLst>
          </p:cNvPr>
          <p:cNvSpPr txBox="1"/>
          <p:nvPr/>
        </p:nvSpPr>
        <p:spPr>
          <a:xfrm>
            <a:off x="7103327" y="4032836"/>
            <a:ext cx="3944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While(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first &lt;= last</a:t>
            </a:r>
            <a:r>
              <a:rPr lang="en-US" altLang="ko-KR" dirty="0">
                <a:latin typeface="Arial Black" panose="020B0A04020102020204" pitchFamily="34" charset="0"/>
              </a:rPr>
              <a:t>) 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//first == last</a:t>
            </a:r>
            <a:r>
              <a:rPr lang="ko-KR" altLang="en-US" dirty="0">
                <a:latin typeface="Arial Black" panose="020B0A04020102020204" pitchFamily="34" charset="0"/>
              </a:rPr>
              <a:t>가 아니다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//</a:t>
            </a:r>
            <a:r>
              <a:rPr lang="ko-KR" altLang="en-US" dirty="0">
                <a:latin typeface="Arial Black" panose="020B0A04020102020204" pitchFamily="34" charset="0"/>
              </a:rPr>
              <a:t>이진 탐색 알고리즘의 진행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632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66C20F-01D1-4BD7-A114-BD8BD0531CEB}"/>
              </a:ext>
            </a:extLst>
          </p:cNvPr>
          <p:cNvSpPr txBox="1"/>
          <p:nvPr/>
        </p:nvSpPr>
        <p:spPr>
          <a:xfrm>
            <a:off x="1141413" y="662730"/>
            <a:ext cx="489428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BSearch</a:t>
            </a:r>
            <a:r>
              <a:rPr lang="en-US" altLang="ko-KR" sz="1600" dirty="0">
                <a:latin typeface="Arial Black" panose="020B0A04020102020204" pitchFamily="34" charset="0"/>
              </a:rPr>
              <a:t>(int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[], int </a:t>
            </a:r>
            <a:r>
              <a:rPr lang="en-US" altLang="ko-KR" sz="1600" dirty="0" err="1">
                <a:latin typeface="Arial Black" panose="020B0A04020102020204" pitchFamily="34" charset="0"/>
              </a:rPr>
              <a:t>len</a:t>
            </a:r>
            <a:r>
              <a:rPr lang="en-US" altLang="ko-KR" sz="1600" dirty="0">
                <a:latin typeface="Arial Black" panose="020B0A04020102020204" pitchFamily="34" charset="0"/>
              </a:rPr>
              <a:t>, int target)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first = 0; </a:t>
            </a:r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ko-KR" altLang="en-US" sz="1400" dirty="0">
                <a:latin typeface="Arial Black" panose="020B0A04020102020204" pitchFamily="34" charset="0"/>
              </a:rPr>
              <a:t>탐색대상의 시작 인덱스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last = </a:t>
            </a:r>
            <a:r>
              <a:rPr lang="en-US" altLang="ko-KR" sz="1600" dirty="0" err="1">
                <a:latin typeface="Arial Black" panose="020B0A04020102020204" pitchFamily="34" charset="0"/>
              </a:rPr>
              <a:t>len</a:t>
            </a:r>
            <a:r>
              <a:rPr lang="en-US" altLang="ko-KR" sz="1600" dirty="0">
                <a:latin typeface="Arial Black" panose="020B0A04020102020204" pitchFamily="34" charset="0"/>
              </a:rPr>
              <a:t> - 1; </a:t>
            </a:r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ko-KR" altLang="en-US" sz="1400" dirty="0">
                <a:latin typeface="Arial Black" panose="020B0A04020102020204" pitchFamily="34" charset="0"/>
              </a:rPr>
              <a:t>탐색 대상의 마지막 인덱스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mid;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while (first &lt;= last)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mid = (first + last) / 2; // 1</a:t>
            </a:r>
            <a:r>
              <a:rPr lang="ko-KR" altLang="en-US" sz="1600" dirty="0">
                <a:latin typeface="Arial Black" panose="020B0A04020102020204" pitchFamily="34" charset="0"/>
              </a:rPr>
              <a:t>번 과정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2"/>
            <a:endParaRPr lang="ko-KR" altLang="en-US" sz="16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If (target </a:t>
            </a:r>
            <a:r>
              <a:rPr lang="en-US" altLang="ko-KR" sz="1600" dirty="0">
                <a:solidFill>
                  <a:srgbClr val="FF0000"/>
                </a:solidFill>
                <a:latin typeface="Arial Black" panose="020B0A04020102020204" pitchFamily="34" charset="0"/>
              </a:rPr>
              <a:t>==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[mid]) // 2</a:t>
            </a:r>
            <a:r>
              <a:rPr lang="ko-KR" altLang="en-US" sz="1600" dirty="0">
                <a:latin typeface="Arial Black" panose="020B0A04020102020204" pitchFamily="34" charset="0"/>
              </a:rPr>
              <a:t>번 과정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	return mid;</a:t>
            </a: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else</a:t>
            </a: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3"/>
            <a:r>
              <a:rPr lang="en-US" altLang="ko-KR" sz="1600" dirty="0">
                <a:latin typeface="Arial Black" panose="020B0A04020102020204" pitchFamily="34" charset="0"/>
              </a:rPr>
              <a:t>if (target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[mid]) // 2</a:t>
            </a:r>
            <a:r>
              <a:rPr lang="ko-KR" altLang="en-US" sz="1600" dirty="0">
                <a:latin typeface="Arial Black" panose="020B0A04020102020204" pitchFamily="34" charset="0"/>
              </a:rPr>
              <a:t>번 과정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3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ast</a:t>
            </a:r>
            <a:r>
              <a:rPr lang="en-US" altLang="ko-KR" sz="1600" dirty="0">
                <a:latin typeface="Arial Black" panose="020B0A04020102020204" pitchFamily="34" charset="0"/>
              </a:rPr>
              <a:t> = mid - 1; // 3</a:t>
            </a:r>
            <a:r>
              <a:rPr lang="ko-KR" altLang="en-US" sz="1600" dirty="0">
                <a:latin typeface="Arial Black" panose="020B0A04020102020204" pitchFamily="34" charset="0"/>
              </a:rPr>
              <a:t>번 과정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3"/>
            <a:r>
              <a:rPr lang="en-US" altLang="ko-KR" sz="1600" dirty="0">
                <a:latin typeface="Arial Black" panose="020B0A04020102020204" pitchFamily="34" charset="0"/>
              </a:rPr>
              <a:t>else</a:t>
            </a:r>
          </a:p>
          <a:p>
            <a:pPr lvl="3"/>
            <a:r>
              <a:rPr lang="en-US" altLang="ko-KR" sz="1600" dirty="0">
                <a:latin typeface="Arial Black" panose="020B0A04020102020204" pitchFamily="34" charset="0"/>
              </a:rPr>
              <a:t>	first = mid + 1; // 3</a:t>
            </a:r>
            <a:r>
              <a:rPr lang="ko-KR" altLang="en-US" sz="1600" dirty="0">
                <a:latin typeface="Arial Black" panose="020B0A04020102020204" pitchFamily="34" charset="0"/>
              </a:rPr>
              <a:t>번 과정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return -1;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A3269C6-9903-47AD-B9B3-438131FF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D8F5F-BC69-4F20-8D46-48D2CA39B8F5}"/>
              </a:ext>
            </a:extLst>
          </p:cNvPr>
          <p:cNvSpPr txBox="1"/>
          <p:nvPr/>
        </p:nvSpPr>
        <p:spPr>
          <a:xfrm>
            <a:off x="6035702" y="1022191"/>
            <a:ext cx="4952999" cy="206210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시작 값과 종료 값을 이용해 가운데 값을 알아낸다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중앙 인덱스와 </a:t>
            </a:r>
            <a:r>
              <a:rPr lang="ko-KR" altLang="en-US" sz="1600" dirty="0" err="1"/>
              <a:t>타켓</a:t>
            </a:r>
            <a:r>
              <a:rPr lang="ko-KR" altLang="en-US" sz="1600" dirty="0"/>
              <a:t> 값과 </a:t>
            </a:r>
            <a:r>
              <a:rPr lang="ko-KR" altLang="en-US" sz="1600" dirty="0" err="1"/>
              <a:t>같은지</a:t>
            </a:r>
            <a:r>
              <a:rPr lang="ko-KR" altLang="en-US" sz="1600" dirty="0"/>
              <a:t> 정렬 조건에 의거해 비교해서 어떤 상황인지</a:t>
            </a:r>
            <a:r>
              <a:rPr lang="en-US" altLang="ko-KR" sz="1600" dirty="0"/>
              <a:t> </a:t>
            </a:r>
            <a:r>
              <a:rPr lang="ko-KR" altLang="en-US" sz="1600" dirty="0"/>
              <a:t>판단한다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중앙 인덱스의 값과 비교했을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어떤 위치에 있는 지 알아낸다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5FA7E-CB24-4A13-AD39-02EFBD59B7D9}"/>
              </a:ext>
            </a:extLst>
          </p:cNvPr>
          <p:cNvSpPr txBox="1"/>
          <p:nvPr/>
        </p:nvSpPr>
        <p:spPr>
          <a:xfrm>
            <a:off x="6035703" y="3285565"/>
            <a:ext cx="4952999" cy="120032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r>
              <a:rPr lang="ko-KR" altLang="en-US" dirty="0"/>
              <a:t>혹은 </a:t>
            </a:r>
            <a:r>
              <a:rPr lang="en-US" altLang="ko-KR" dirty="0"/>
              <a:t>+1</a:t>
            </a:r>
            <a:r>
              <a:rPr lang="ko-KR" altLang="en-US" dirty="0"/>
              <a:t>을 추가하지 않으면 </a:t>
            </a:r>
            <a:r>
              <a:rPr lang="en-US" altLang="ko-KR" dirty="0"/>
              <a:t>first &lt;= mid</a:t>
            </a:r>
            <a:r>
              <a:rPr lang="ko-KR" altLang="en-US" dirty="0"/>
              <a:t> </a:t>
            </a:r>
            <a:r>
              <a:rPr lang="en-US" altLang="ko-KR" dirty="0"/>
              <a:t>&lt;=</a:t>
            </a:r>
            <a:r>
              <a:rPr lang="ko-KR" altLang="en-US" dirty="0"/>
              <a:t> </a:t>
            </a:r>
            <a:r>
              <a:rPr lang="en-US" altLang="ko-KR" dirty="0"/>
              <a:t>last</a:t>
            </a:r>
            <a:r>
              <a:rPr lang="ko-KR" altLang="en-US" dirty="0"/>
              <a:t>가 항상 성립이 되어 탐색 대상이 존재하지 않는 경우 </a:t>
            </a:r>
            <a:r>
              <a:rPr lang="en-US" altLang="ko-KR" dirty="0"/>
              <a:t>fist</a:t>
            </a:r>
            <a:r>
              <a:rPr lang="ko-KR" altLang="en-US" dirty="0"/>
              <a:t>와 </a:t>
            </a:r>
            <a:r>
              <a:rPr lang="en-US" altLang="ko-KR" dirty="0"/>
              <a:t>last</a:t>
            </a:r>
            <a:r>
              <a:rPr lang="ko-KR" altLang="en-US" dirty="0"/>
              <a:t>의 역전 현상이 발행하지 않는다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무한루프에서 빠져나오지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F38D8-8DE2-450E-923C-5EF4389F580A}"/>
              </a:ext>
            </a:extLst>
          </p:cNvPr>
          <p:cNvSpPr txBox="1"/>
          <p:nvPr/>
        </p:nvSpPr>
        <p:spPr>
          <a:xfrm>
            <a:off x="6035702" y="4687165"/>
            <a:ext cx="4952999" cy="123110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시간 복잡도 계산을 위한 핵심 연산은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== </a:t>
            </a:r>
            <a:r>
              <a:rPr lang="ko-KR" altLang="en-US" dirty="0"/>
              <a:t>연산자의 연산 횟수를 기준으로 시건 복잡도를 결정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784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F8E5F87-0EA2-41C1-B7EB-5F69AEA6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336E7-5415-40ED-AC2D-293FD3487FAB}"/>
              </a:ext>
            </a:extLst>
          </p:cNvPr>
          <p:cNvSpPr txBox="1"/>
          <p:nvPr/>
        </p:nvSpPr>
        <p:spPr>
          <a:xfrm>
            <a:off x="1141413" y="1643896"/>
            <a:ext cx="9905998" cy="38472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최악의 경우일때 </a:t>
            </a:r>
            <a:r>
              <a:rPr lang="en-US" altLang="ko-KR" b="1" dirty="0">
                <a:latin typeface="Arial Black" panose="020B0A04020102020204" pitchFamily="34" charset="0"/>
              </a:rPr>
              <a:t>– </a:t>
            </a:r>
            <a:r>
              <a:rPr lang="ko-KR" altLang="en-US" b="1" dirty="0">
                <a:latin typeface="Arial Black" panose="020B0A04020102020204" pitchFamily="34" charset="0"/>
              </a:rPr>
              <a:t>데이터의 수를 알 수 없으니 </a:t>
            </a:r>
            <a:r>
              <a:rPr lang="en-US" altLang="ko-KR" b="1" dirty="0">
                <a:latin typeface="Arial Black" panose="020B0A04020102020204" pitchFamily="34" charset="0"/>
              </a:rPr>
              <a:t>n</a:t>
            </a:r>
            <a:r>
              <a:rPr lang="ko-KR" altLang="en-US" b="1" dirty="0">
                <a:latin typeface="Arial Black" panose="020B0A04020102020204" pitchFamily="34" charset="0"/>
              </a:rPr>
              <a:t>이라고 가정하자</a:t>
            </a:r>
            <a:r>
              <a:rPr lang="en-US" altLang="ko-KR" b="1" dirty="0">
                <a:latin typeface="Arial Black" panose="020B0A04020102020204" pitchFamily="34" charset="0"/>
              </a:rPr>
              <a:t>.</a:t>
            </a:r>
          </a:p>
          <a:p>
            <a:endParaRPr lang="en-US" altLang="ko-KR" b="1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처음에 데이터 수가 </a:t>
            </a:r>
            <a:r>
              <a:rPr lang="en-US" altLang="ko-KR" dirty="0">
                <a:latin typeface="Arial Black" panose="020B0A04020102020204" pitchFamily="34" charset="0"/>
              </a:rPr>
              <a:t>n</a:t>
            </a:r>
            <a:r>
              <a:rPr lang="ko-KR" altLang="en-US" dirty="0">
                <a:latin typeface="Arial Black" panose="020B0A04020102020204" pitchFamily="34" charset="0"/>
              </a:rPr>
              <a:t>개일 때의 탐색과정에서 </a:t>
            </a:r>
            <a:r>
              <a:rPr lang="en-US" altLang="ko-KR" dirty="0">
                <a:latin typeface="Arial Black" panose="020B0A04020102020204" pitchFamily="34" charset="0"/>
              </a:rPr>
              <a:t>1</a:t>
            </a:r>
            <a:r>
              <a:rPr lang="ko-KR" altLang="en-US" dirty="0">
                <a:latin typeface="Arial Black" panose="020B0A04020102020204" pitchFamily="34" charset="0"/>
              </a:rPr>
              <a:t>회의 비교연산 진행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데이터 수를 반으로 줄여서 그 수가 </a:t>
            </a:r>
            <a:r>
              <a:rPr lang="en-US" altLang="ko-KR" dirty="0">
                <a:latin typeface="Arial Black" panose="020B0A04020102020204" pitchFamily="34" charset="0"/>
              </a:rPr>
              <a:t>n/2</a:t>
            </a:r>
            <a:r>
              <a:rPr lang="ko-KR" altLang="en-US" dirty="0">
                <a:latin typeface="Arial Black" panose="020B0A04020102020204" pitchFamily="34" charset="0"/>
              </a:rPr>
              <a:t>개일 때의 탐색과정에서 </a:t>
            </a:r>
            <a:r>
              <a:rPr lang="en-US" altLang="ko-KR" dirty="0">
                <a:latin typeface="Arial Black" panose="020B0A04020102020204" pitchFamily="34" charset="0"/>
              </a:rPr>
              <a:t>1</a:t>
            </a:r>
            <a:r>
              <a:rPr lang="ko-KR" altLang="en-US" dirty="0">
                <a:latin typeface="Arial Black" panose="020B0A04020102020204" pitchFamily="34" charset="0"/>
              </a:rPr>
              <a:t>회 비교연산 진행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데이터 수를 반으로 줄여서 그 수가 </a:t>
            </a:r>
            <a:r>
              <a:rPr lang="en-US" altLang="ko-KR" dirty="0">
                <a:latin typeface="Arial Black" panose="020B0A04020102020204" pitchFamily="34" charset="0"/>
              </a:rPr>
              <a:t>n/4</a:t>
            </a:r>
            <a:r>
              <a:rPr lang="ko-KR" altLang="en-US" dirty="0">
                <a:latin typeface="Arial Black" panose="020B0A04020102020204" pitchFamily="34" charset="0"/>
              </a:rPr>
              <a:t>개일 때의 탐색과정에서 </a:t>
            </a:r>
            <a:r>
              <a:rPr lang="en-US" altLang="ko-KR" dirty="0">
                <a:latin typeface="Arial Black" panose="020B0A04020102020204" pitchFamily="34" charset="0"/>
              </a:rPr>
              <a:t>1</a:t>
            </a:r>
            <a:r>
              <a:rPr lang="ko-KR" altLang="en-US" dirty="0">
                <a:latin typeface="Arial Black" panose="020B0A04020102020204" pitchFamily="34" charset="0"/>
              </a:rPr>
              <a:t>회 비교연산 진행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데이터 수를 반으로 줄여서 그 수가 </a:t>
            </a:r>
            <a:r>
              <a:rPr lang="en-US" altLang="ko-KR" dirty="0">
                <a:latin typeface="Arial Black" panose="020B0A04020102020204" pitchFamily="34" charset="0"/>
              </a:rPr>
              <a:t>n/8</a:t>
            </a:r>
            <a:r>
              <a:rPr lang="ko-KR" altLang="en-US" dirty="0">
                <a:latin typeface="Arial Black" panose="020B0A04020102020204" pitchFamily="34" charset="0"/>
              </a:rPr>
              <a:t>개일 때의 탐색과정에서 </a:t>
            </a:r>
            <a:r>
              <a:rPr lang="en-US" altLang="ko-KR" dirty="0">
                <a:latin typeface="Arial Black" panose="020B0A04020102020204" pitchFamily="34" charset="0"/>
              </a:rPr>
              <a:t>1</a:t>
            </a:r>
            <a:r>
              <a:rPr lang="ko-KR" altLang="en-US" dirty="0">
                <a:latin typeface="Arial Black" panose="020B0A04020102020204" pitchFamily="34" charset="0"/>
              </a:rPr>
              <a:t>회 비교연산 진행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 얼마인지 결정되지 않았으니 이 사이에 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						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도대체 몇 번의 비교연산이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진행되는 지 알 수가 없다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언제까지 비교연산이 진행된다는 것은 알 수 있는데 언제까지 인지는 답을 할 수 없다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몇 번인지 대답을 할 수 있어야 함수를 구할 수 있는데 그러기 위해서는 약간 수학적인 도움이 필요 하다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45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99CD77-B7EC-42DD-86D8-B7E935C0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ED2D2-61B4-4FA4-A19C-9F8DEF9FE7D0}"/>
              </a:ext>
            </a:extLst>
          </p:cNvPr>
          <p:cNvSpPr txBox="1"/>
          <p:nvPr/>
        </p:nvSpPr>
        <p:spPr>
          <a:xfrm>
            <a:off x="1141413" y="1610583"/>
            <a:ext cx="9905998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비교 연산의 횟수의 예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8</a:t>
            </a:r>
            <a:r>
              <a:rPr lang="ko-KR" altLang="en-US" dirty="0">
                <a:latin typeface="Arial Black" panose="020B0A04020102020204" pitchFamily="34" charset="0"/>
              </a:rPr>
              <a:t>이 </a:t>
            </a:r>
            <a:r>
              <a:rPr lang="en-US" altLang="ko-KR" dirty="0">
                <a:latin typeface="Arial Black" panose="020B0A04020102020204" pitchFamily="34" charset="0"/>
              </a:rPr>
              <a:t>1</a:t>
            </a:r>
            <a:r>
              <a:rPr lang="ko-KR" altLang="en-US" dirty="0">
                <a:latin typeface="Arial Black" panose="020B0A04020102020204" pitchFamily="34" charset="0"/>
              </a:rPr>
              <a:t>이 되기까지 </a:t>
            </a:r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ko-KR" altLang="en-US" dirty="0">
                <a:latin typeface="Arial Black" panose="020B0A04020102020204" pitchFamily="34" charset="0"/>
              </a:rPr>
              <a:t>로 나눈 횟수 </a:t>
            </a:r>
            <a:r>
              <a:rPr lang="en-US" altLang="ko-KR" dirty="0">
                <a:latin typeface="Arial Black" panose="020B0A04020102020204" pitchFamily="34" charset="0"/>
              </a:rPr>
              <a:t>3</a:t>
            </a:r>
            <a:r>
              <a:rPr lang="ko-KR" altLang="en-US" dirty="0">
                <a:latin typeface="Arial Black" panose="020B0A04020102020204" pitchFamily="34" charset="0"/>
              </a:rPr>
              <a:t>회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따라서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비교연산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회</a:t>
            </a:r>
            <a:r>
              <a:rPr lang="ko-KR" altLang="en-US" dirty="0">
                <a:latin typeface="Arial Black" panose="020B0A04020102020204" pitchFamily="34" charset="0"/>
              </a:rPr>
              <a:t> 진행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데이터가 </a:t>
            </a:r>
            <a:r>
              <a:rPr lang="en-US" altLang="ko-KR" dirty="0">
                <a:latin typeface="Arial Black" panose="020B0A04020102020204" pitchFamily="34" charset="0"/>
              </a:rPr>
              <a:t>1</a:t>
            </a:r>
            <a:r>
              <a:rPr lang="ko-KR" altLang="en-US" dirty="0">
                <a:latin typeface="Arial Black" panose="020B0A04020102020204" pitchFamily="34" charset="0"/>
              </a:rPr>
              <a:t>개 남았을 때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이때 마지막으로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비교연산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회</a:t>
            </a:r>
            <a:r>
              <a:rPr lang="ko-KR" altLang="en-US" dirty="0">
                <a:latin typeface="Arial Black" panose="020B0A04020102020204" pitchFamily="34" charset="0"/>
              </a:rPr>
              <a:t> 진행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6B994-E63C-4675-BDE5-EE22BB432061}"/>
              </a:ext>
            </a:extLst>
          </p:cNvPr>
          <p:cNvSpPr txBox="1"/>
          <p:nvPr/>
        </p:nvSpPr>
        <p:spPr>
          <a:xfrm>
            <a:off x="1141413" y="3084191"/>
            <a:ext cx="9905998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비교 연산의 횟수의 일반화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n</a:t>
            </a:r>
            <a:r>
              <a:rPr lang="ko-KR" altLang="en-US" dirty="0">
                <a:latin typeface="Arial Black" panose="020B0A04020102020204" pitchFamily="34" charset="0"/>
              </a:rPr>
              <a:t>이 </a:t>
            </a:r>
            <a:r>
              <a:rPr lang="en-US" altLang="ko-KR" dirty="0">
                <a:latin typeface="Arial Black" panose="020B0A04020102020204" pitchFamily="34" charset="0"/>
              </a:rPr>
              <a:t>1</a:t>
            </a:r>
            <a:r>
              <a:rPr lang="ko-KR" altLang="en-US" dirty="0">
                <a:latin typeface="Arial Black" panose="020B0A04020102020204" pitchFamily="34" charset="0"/>
              </a:rPr>
              <a:t>이 되기까지 </a:t>
            </a:r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ko-KR" altLang="en-US" dirty="0">
                <a:latin typeface="Arial Black" panose="020B0A04020102020204" pitchFamily="34" charset="0"/>
              </a:rPr>
              <a:t>로 나눈 횟수 </a:t>
            </a:r>
            <a:r>
              <a:rPr lang="en-US" altLang="ko-KR" dirty="0">
                <a:latin typeface="Arial Black" panose="020B0A04020102020204" pitchFamily="34" charset="0"/>
              </a:rPr>
              <a:t>k</a:t>
            </a:r>
            <a:r>
              <a:rPr lang="ko-KR" altLang="en-US" dirty="0">
                <a:latin typeface="Arial Black" panose="020B0A04020102020204" pitchFamily="34" charset="0"/>
              </a:rPr>
              <a:t>회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따라서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비교연산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회</a:t>
            </a:r>
            <a:r>
              <a:rPr lang="ko-KR" altLang="en-US" dirty="0">
                <a:latin typeface="Arial Black" panose="020B0A04020102020204" pitchFamily="34" charset="0"/>
              </a:rPr>
              <a:t> 진행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데이터가 </a:t>
            </a:r>
            <a:r>
              <a:rPr lang="en-US" altLang="ko-KR" dirty="0">
                <a:latin typeface="Arial Black" panose="020B0A04020102020204" pitchFamily="34" charset="0"/>
              </a:rPr>
              <a:t>1</a:t>
            </a:r>
            <a:r>
              <a:rPr lang="ko-KR" altLang="en-US" dirty="0">
                <a:latin typeface="Arial Black" panose="020B0A04020102020204" pitchFamily="34" charset="0"/>
              </a:rPr>
              <a:t>개 남았을 때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이때 마지막으로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비교연산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회 </a:t>
            </a:r>
            <a:r>
              <a:rPr lang="ko-KR" altLang="en-US" dirty="0">
                <a:latin typeface="Arial Black" panose="020B0A04020102020204" pitchFamily="34" charset="0"/>
              </a:rPr>
              <a:t>진행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B7B4D-8EC1-477C-9455-84ADCE8895FB}"/>
              </a:ext>
            </a:extLst>
          </p:cNvPr>
          <p:cNvSpPr txBox="1"/>
          <p:nvPr/>
        </p:nvSpPr>
        <p:spPr>
          <a:xfrm>
            <a:off x="1141413" y="4557799"/>
            <a:ext cx="990599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비교 연산의 횟수의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차 결론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!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최악의 경우에 대한 시간 복잡도 함수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T(n) = k + 1 </a:t>
            </a:r>
            <a:r>
              <a:rPr lang="en-US" altLang="ko-KR" dirty="0">
                <a:latin typeface="Arial Black" panose="020B0A04020102020204" pitchFamily="34" charset="0"/>
              </a:rPr>
              <a:t>– k</a:t>
            </a:r>
            <a:r>
              <a:rPr lang="ko-KR" altLang="en-US" dirty="0">
                <a:latin typeface="Arial Black" panose="020B0A04020102020204" pitchFamily="34" charset="0"/>
              </a:rPr>
              <a:t>만 구하면 완성이 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3305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DF05AD5-C07F-4BE2-A990-74040F0D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A367F-AD22-4630-AA75-F2805C532326}"/>
                  </a:ext>
                </a:extLst>
              </p:cNvPr>
              <p:cNvSpPr txBox="1"/>
              <p:nvPr/>
            </p:nvSpPr>
            <p:spPr>
              <a:xfrm>
                <a:off x="1141413" y="750702"/>
                <a:ext cx="2254079" cy="860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lang="ko-KR" altLang="en-US" sz="2800" dirty="0"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sz="2800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A367F-AD22-4630-AA75-F2805C532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750702"/>
                <a:ext cx="2254079" cy="860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7088025-447F-4858-B9F7-E71420D9AE5E}"/>
              </a:ext>
            </a:extLst>
          </p:cNvPr>
          <p:cNvSpPr txBox="1"/>
          <p:nvPr/>
        </p:nvSpPr>
        <p:spPr>
          <a:xfrm>
            <a:off x="4103647" y="838675"/>
            <a:ext cx="6943763" cy="6463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ko-KR" altLang="en-US" dirty="0" err="1"/>
              <a:t>몇번</a:t>
            </a:r>
            <a:r>
              <a:rPr lang="ko-KR" altLang="en-US" dirty="0"/>
              <a:t> 반으로 나눠야 </a:t>
            </a:r>
            <a:r>
              <a:rPr lang="en-US" altLang="ko-KR" dirty="0"/>
              <a:t>1</a:t>
            </a:r>
            <a:r>
              <a:rPr lang="ko-KR" altLang="en-US" dirty="0"/>
              <a:t>이 되는가</a:t>
            </a:r>
            <a:r>
              <a:rPr lang="en-US" altLang="ko-KR" dirty="0"/>
              <a:t>? K</a:t>
            </a:r>
            <a:r>
              <a:rPr lang="ko-KR" altLang="en-US" dirty="0"/>
              <a:t>가 나눠야 하는 횟수를 말하는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DFABAD-BA4E-471C-B039-835D819FB6C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307327" y="1161841"/>
            <a:ext cx="79632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5C24B3-1282-4CD2-AC16-EDF67B6E3377}"/>
                  </a:ext>
                </a:extLst>
              </p:cNvPr>
              <p:cNvSpPr txBox="1"/>
              <p:nvPr/>
            </p:nvSpPr>
            <p:spPr>
              <a:xfrm>
                <a:off x="1141413" y="1896145"/>
                <a:ext cx="9905998" cy="4056175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알기 쉬운 공식으로 표현해보자</a:t>
                </a:r>
                <a:r>
                  <a:rPr lang="en-US" altLang="ko-KR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!</a:t>
                </a:r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lang="ko-KR" altLang="en-US" sz="2400" dirty="0"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2400" dirty="0">
                    <a:latin typeface="Arial Black" panose="020B0A04020102020204" pitchFamily="34" charset="0"/>
                  </a:rPr>
                  <a:t>	</a:t>
                </a:r>
                <a:r>
                  <a:rPr lang="ko-KR" altLang="en-US" sz="2400" dirty="0">
                    <a:latin typeface="Arial Black" panose="020B0A04020102020204" pitchFamily="34" charset="0"/>
                  </a:rPr>
                  <a:t>▶</a:t>
                </a:r>
                <a:r>
                  <a:rPr lang="en-US" altLang="ko-KR" sz="2400" dirty="0">
                    <a:latin typeface="Arial Black" panose="020B0A04020102020204" pitchFamily="34" charset="0"/>
                  </a:rPr>
                  <a:t>	n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ko-KR" altLang="en-US" sz="2400" dirty="0"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2400" dirty="0">
                    <a:latin typeface="Arial Black" panose="020B0A04020102020204" pitchFamily="34" charset="0"/>
                  </a:rPr>
                  <a:t> ▶ </a:t>
                </a:r>
                <a:r>
                  <a:rPr lang="en-US" altLang="ko-KR" sz="2400" dirty="0">
                    <a:latin typeface="Arial Black" panose="020B0A04020102020204" pitchFamily="34" charset="0"/>
                  </a:rPr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ko-KR" altLang="en-US" sz="2400" dirty="0">
                    <a:latin typeface="Arial Black" panose="020B0A04020102020204" pitchFamily="34" charset="0"/>
                  </a:rPr>
                  <a:t> </a:t>
                </a:r>
                <a:endParaRPr lang="en-US" altLang="ko-KR" sz="2400" dirty="0">
                  <a:latin typeface="Arial Black" panose="020B0A04020102020204" pitchFamily="34" charset="0"/>
                </a:endParaRPr>
              </a:p>
              <a:p>
                <a:r>
                  <a:rPr lang="en-US" altLang="ko-KR" sz="2400" dirty="0">
                    <a:latin typeface="Arial Black" panose="020B0A04020102020204" pitchFamily="34" charset="0"/>
                  </a:rPr>
                  <a:t>				</a:t>
                </a:r>
                <a:r>
                  <a:rPr lang="ko-KR" altLang="en-US" sz="2400" dirty="0">
                    <a:latin typeface="Arial Black" panose="020B0A04020102020204" pitchFamily="34" charset="0"/>
                  </a:rPr>
                  <a:t>▶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ko-KR" altLang="en-US" sz="2400" dirty="0">
                    <a:latin typeface="Arial Black" panose="020B0A04020102020204" pitchFamily="34" charset="0"/>
                  </a:rPr>
                  <a:t> ▶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e>
                    </m:func>
                    <m:r>
                      <m:rPr>
                        <m:nor/>
                      </m:rPr>
                      <a:rPr lang="ko-KR" altLang="en-US" sz="2400" dirty="0">
                        <a:latin typeface="Arial Black" panose="020B0A04020102020204" pitchFamily="34" charset="0"/>
                      </a:rPr>
                      <m:t>▶</m:t>
                    </m:r>
                    <m:func>
                      <m:func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endParaRPr lang="en-US" altLang="ko-KR" sz="2400" dirty="0">
                  <a:latin typeface="Arial Black" panose="020B0A04020102020204" pitchFamily="34" charset="0"/>
                </a:endParaRPr>
              </a:p>
              <a:p>
                <a:endParaRPr lang="en-US" altLang="ko-KR" sz="2400" dirty="0">
                  <a:latin typeface="Arial Black" panose="020B0A04020102020204" pitchFamily="34" charset="0"/>
                </a:endParaRPr>
              </a:p>
              <a:p>
                <a:endParaRPr lang="en-US" altLang="ko-KR" sz="2400" dirty="0">
                  <a:latin typeface="Arial Black" panose="020B0A04020102020204" pitchFamily="34" charset="0"/>
                </a:endParaRPr>
              </a:p>
              <a:p>
                <a:r>
                  <a:rPr lang="en-US" altLang="ko-KR" sz="2400" dirty="0">
                    <a:latin typeface="Arial Black" panose="020B0A04020102020204" pitchFamily="34" charset="0"/>
                  </a:rPr>
                  <a:t>T(n) = k + 1 </a:t>
                </a:r>
                <a:r>
                  <a:rPr lang="ko-KR" altLang="en-US" sz="2400" dirty="0">
                    <a:latin typeface="Arial Black" panose="020B0A04020102020204" pitchFamily="34" charset="0"/>
                  </a:rPr>
                  <a:t>▶  </a:t>
                </a:r>
                <a:r>
                  <a:rPr lang="en-US" altLang="ko-KR" sz="2400" dirty="0">
                    <a:latin typeface="Arial Black" panose="020B0A04020102020204" pitchFamily="34" charset="0"/>
                  </a:rPr>
                  <a:t>T(n)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sz="2400" dirty="0">
                    <a:latin typeface="Arial Black" panose="020B0A04020102020204" pitchFamily="34" charset="0"/>
                  </a:rPr>
                  <a:t>  </a:t>
                </a:r>
                <a:r>
                  <a:rPr lang="ko-KR" altLang="en-US" sz="2400" dirty="0">
                    <a:latin typeface="Arial Black" panose="020B0A04020102020204" pitchFamily="34" charset="0"/>
                  </a:rPr>
                  <a:t>▶ </a:t>
                </a:r>
                <a:r>
                  <a:rPr lang="en-US" altLang="ko-KR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T(n)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ko-KR" sz="2400" b="1" dirty="0">
                  <a:latin typeface="Arial Black" panose="020B0A04020102020204" pitchFamily="34" charset="0"/>
                </a:endParaRPr>
              </a:p>
              <a:p>
                <a:r>
                  <a:rPr lang="en-US" altLang="ko-KR" sz="2400" dirty="0"/>
                  <a:t>	- </a:t>
                </a:r>
                <a:r>
                  <a:rPr lang="ko-KR" altLang="en-US" dirty="0"/>
                  <a:t>시간 복잡도의 목적은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의 값에 따른 </a:t>
                </a:r>
                <a:r>
                  <a:rPr lang="en-US" altLang="ko-KR" dirty="0"/>
                  <a:t>T(n)</a:t>
                </a:r>
                <a:r>
                  <a:rPr lang="ko-KR" altLang="en-US" dirty="0"/>
                  <a:t>의 증가 및 감소의 정도를 판단하는 것이므로 </a:t>
                </a:r>
                <a:r>
                  <a:rPr lang="en-US" altLang="ko-KR" dirty="0"/>
                  <a:t>+1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	</a:t>
                </a:r>
                <a:r>
                  <a:rPr lang="ko-KR" altLang="en-US" dirty="0"/>
                  <a:t>생략이 가능하다</a:t>
                </a:r>
                <a:r>
                  <a:rPr lang="en-US" altLang="ko-KR" dirty="0"/>
                  <a:t>.	</a:t>
                </a:r>
                <a:r>
                  <a:rPr lang="en-US" altLang="ko-KR" sz="2400" dirty="0"/>
                  <a:t>	</a:t>
                </a:r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5C24B3-1282-4CD2-AC16-EDF67B6E3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96145"/>
                <a:ext cx="9905998" cy="4056175"/>
              </a:xfrm>
              <a:prstGeom prst="rect">
                <a:avLst/>
              </a:prstGeom>
              <a:blipFill>
                <a:blip r:embed="rId4"/>
                <a:stretch>
                  <a:fillRect l="-922" t="-1349" r="-430"/>
                </a:stretch>
              </a:blip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911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D107BE7-B1D1-4DA1-B904-0BD2C9AD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C0EA4-2847-4157-BC9E-E29CA3BBE838}"/>
              </a:ext>
            </a:extLst>
          </p:cNvPr>
          <p:cNvSpPr txBox="1"/>
          <p:nvPr/>
        </p:nvSpPr>
        <p:spPr>
          <a:xfrm>
            <a:off x="1141413" y="662730"/>
            <a:ext cx="990599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빅 </a:t>
            </a:r>
            <a:r>
              <a:rPr lang="en-US" altLang="ko-KR" sz="2400" b="1" dirty="0">
                <a:solidFill>
                  <a:srgbClr val="FF0000"/>
                </a:solidFill>
              </a:rPr>
              <a:t>– </a:t>
            </a:r>
            <a:r>
              <a:rPr lang="ko-KR" altLang="en-US" sz="2400" b="1" dirty="0">
                <a:solidFill>
                  <a:srgbClr val="FF0000"/>
                </a:solidFill>
              </a:rPr>
              <a:t>오 표기법</a:t>
            </a:r>
            <a:r>
              <a:rPr lang="en-US" altLang="ko-KR" sz="2400" b="1" dirty="0">
                <a:solidFill>
                  <a:srgbClr val="FF0000"/>
                </a:solidFill>
              </a:rPr>
              <a:t>(Big – Oh Notation)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T(n)</a:t>
            </a:r>
            <a:r>
              <a:rPr lang="ko-KR" altLang="en-US" dirty="0"/>
              <a:t>에서 실제로 영향력을 끼치는 부분을 가리킨다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T(n)</a:t>
            </a:r>
            <a:r>
              <a:rPr lang="ko-KR" altLang="en-US" dirty="0"/>
              <a:t>이 다항식으로 표현이 된 경우</a:t>
            </a:r>
            <a:r>
              <a:rPr lang="en-US" altLang="ko-KR" dirty="0"/>
              <a:t>, 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최고차항의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차수가 빅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410AF9-C4A4-4F33-81FE-F1F1D0843272}"/>
                  </a:ext>
                </a:extLst>
              </p:cNvPr>
              <p:cNvSpPr txBox="1"/>
              <p:nvPr/>
            </p:nvSpPr>
            <p:spPr>
              <a:xfrm>
                <a:off x="1141410" y="2557591"/>
                <a:ext cx="2889317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rial Black" panose="020B0A04020102020204" pitchFamily="34" charset="0"/>
                  </a:rPr>
                  <a:t>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sz="2400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410AF9-C4A4-4F33-81FE-F1F1D0843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0" y="2557591"/>
                <a:ext cx="2889317" cy="461665"/>
              </a:xfrm>
              <a:prstGeom prst="rect">
                <a:avLst/>
              </a:prstGeom>
              <a:blipFill>
                <a:blip r:embed="rId2"/>
                <a:stretch>
                  <a:fillRect l="-2296" t="-7500" b="-25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6D7B39-7BD1-4831-9F46-53C9F9F042B5}"/>
                  </a:ext>
                </a:extLst>
              </p:cNvPr>
              <p:cNvSpPr txBox="1"/>
              <p:nvPr/>
            </p:nvSpPr>
            <p:spPr>
              <a:xfrm>
                <a:off x="1141408" y="3654079"/>
                <a:ext cx="2889317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rial Black" panose="020B0A04020102020204" pitchFamily="34" charset="0"/>
                  </a:rPr>
                  <a:t>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ko-KR" altLang="en-US" sz="2400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6D7B39-7BD1-4831-9F46-53C9F9F04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8" y="3654079"/>
                <a:ext cx="2889317" cy="461665"/>
              </a:xfrm>
              <a:prstGeom prst="rect">
                <a:avLst/>
              </a:prstGeom>
              <a:blipFill>
                <a:blip r:embed="rId3"/>
                <a:stretch>
                  <a:fillRect t="-7407" b="-2345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015F8A-23C0-4E83-BE42-48A8EE6157F1}"/>
                  </a:ext>
                </a:extLst>
              </p:cNvPr>
              <p:cNvSpPr txBox="1"/>
              <p:nvPr/>
            </p:nvSpPr>
            <p:spPr>
              <a:xfrm>
                <a:off x="1141408" y="4749152"/>
                <a:ext cx="2889316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rial Black" panose="020B0A04020102020204" pitchFamily="34" charset="0"/>
                  </a:rPr>
                  <a:t>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endParaRPr lang="ko-KR" altLang="en-US" sz="2400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015F8A-23C0-4E83-BE42-48A8EE615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8" y="4749152"/>
                <a:ext cx="2889316" cy="461665"/>
              </a:xfrm>
              <a:prstGeom prst="rect">
                <a:avLst/>
              </a:prstGeom>
              <a:blipFill>
                <a:blip r:embed="rId4"/>
                <a:stretch>
                  <a:fillRect t="-7407" b="-2345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9DEF22-952F-49EA-A5EB-8CCCB9BA62F3}"/>
                  </a:ext>
                </a:extLst>
              </p:cNvPr>
              <p:cNvSpPr txBox="1"/>
              <p:nvPr/>
            </p:nvSpPr>
            <p:spPr>
              <a:xfrm>
                <a:off x="1141408" y="5844225"/>
                <a:ext cx="2889316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rial Black" panose="020B0A04020102020204" pitchFamily="34" charset="0"/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9DEF22-952F-49EA-A5EB-8CCCB9BA6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8" y="5844225"/>
                <a:ext cx="2889316" cy="461665"/>
              </a:xfrm>
              <a:prstGeom prst="rect">
                <a:avLst/>
              </a:prstGeom>
              <a:blipFill>
                <a:blip r:embed="rId5"/>
                <a:stretch>
                  <a:fillRect t="-7500" b="-25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EB136DD-B28D-4A8F-85DA-9D9AD02F94AC}"/>
              </a:ext>
            </a:extLst>
          </p:cNvPr>
          <p:cNvSpPr/>
          <p:nvPr/>
        </p:nvSpPr>
        <p:spPr>
          <a:xfrm>
            <a:off x="2384327" y="3125544"/>
            <a:ext cx="457200" cy="44111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3CC0FF4-78F0-41F5-AFB8-1E6EA4644746}"/>
              </a:ext>
            </a:extLst>
          </p:cNvPr>
          <p:cNvSpPr/>
          <p:nvPr/>
        </p:nvSpPr>
        <p:spPr>
          <a:xfrm>
            <a:off x="2384327" y="4200065"/>
            <a:ext cx="457200" cy="44111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FF15E97-23D7-415F-84CA-BAD31F83C15B}"/>
              </a:ext>
            </a:extLst>
          </p:cNvPr>
          <p:cNvSpPr/>
          <p:nvPr/>
        </p:nvSpPr>
        <p:spPr>
          <a:xfrm>
            <a:off x="2384327" y="5316876"/>
            <a:ext cx="457200" cy="44111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9C8476-C52D-460A-B714-854B20914F3F}"/>
              </a:ext>
            </a:extLst>
          </p:cNvPr>
          <p:cNvSpPr txBox="1"/>
          <p:nvPr/>
        </p:nvSpPr>
        <p:spPr>
          <a:xfrm>
            <a:off x="4968138" y="2496695"/>
            <a:ext cx="607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의 변화에 따른 </a:t>
            </a:r>
            <a:r>
              <a:rPr lang="en-US" altLang="ko-KR" dirty="0"/>
              <a:t>T(n)</a:t>
            </a:r>
            <a:r>
              <a:rPr lang="ko-KR" altLang="en-US" dirty="0"/>
              <a:t>의 변화정도를 판단하는 것이 목적이니 </a:t>
            </a:r>
            <a:r>
              <a:rPr lang="en-US" altLang="ko-KR" dirty="0"/>
              <a:t>+1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무시할 수 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7D69664-A204-4046-A5BC-720D80DC22F2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030725" y="2819861"/>
            <a:ext cx="937413" cy="10650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C38A63-62D6-4981-A3E3-5265ABF73B82}"/>
              </a:ext>
            </a:extLst>
          </p:cNvPr>
          <p:cNvSpPr txBox="1"/>
          <p:nvPr/>
        </p:nvSpPr>
        <p:spPr>
          <a:xfrm>
            <a:off x="4968138" y="5434824"/>
            <a:ext cx="607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2n</a:t>
            </a:r>
            <a:r>
              <a:rPr lang="ko-KR" altLang="en-US" dirty="0"/>
              <a:t>도 근사치 식의 구성에서 제외시킬 수 있음을 보인 결과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이 증가함에 따라 </a:t>
            </a:r>
            <a:r>
              <a:rPr lang="en-US" altLang="ko-KR" dirty="0"/>
              <a:t>2n + 1</a:t>
            </a:r>
            <a:r>
              <a:rPr lang="ko-KR" altLang="en-US" dirty="0"/>
              <a:t>이 차지하는 비율은 미미해진다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2A16DD-F1FC-42A7-9D11-DD01EBB3BB6C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4030724" y="4979985"/>
            <a:ext cx="937414" cy="77800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DE3E5A06-D4AB-45B1-A3D6-1EB1AB7F8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502" y="3452787"/>
            <a:ext cx="5995908" cy="176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65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4E27A3-7596-4965-8440-49E41893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58D57B-9359-4AE2-ADCB-DF1149DFF087}"/>
                  </a:ext>
                </a:extLst>
              </p:cNvPr>
              <p:cNvSpPr txBox="1"/>
              <p:nvPr/>
            </p:nvSpPr>
            <p:spPr>
              <a:xfrm>
                <a:off x="1315844" y="1059366"/>
                <a:ext cx="9709265" cy="2303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빅 </a:t>
                </a:r>
                <a:r>
                  <a:rPr lang="en-US" altLang="ko-KR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– </a:t>
                </a:r>
                <a:r>
                  <a:rPr lang="ko-KR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오 결정의 예</a:t>
                </a:r>
                <a:endPara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Arial Black" panose="020B0A04020102020204" pitchFamily="34" charset="0"/>
                  </a:rPr>
                  <a:t>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sz="2000" dirty="0">
                    <a:latin typeface="Arial Black" panose="020B0A04020102020204" pitchFamily="34" charset="0"/>
                  </a:rPr>
                  <a:t>+ 2n + 9								</a:t>
                </a:r>
                <a:r>
                  <a:rPr lang="ko-KR" altLang="en-US" sz="2000" dirty="0">
                    <a:latin typeface="Arial Black" panose="020B0A04020102020204" pitchFamily="34" charset="0"/>
                  </a:rPr>
                  <a:t>▶</a:t>
                </a:r>
                <a:r>
                  <a:rPr lang="en-US" altLang="ko-KR" sz="2000" dirty="0">
                    <a:latin typeface="Arial Black" panose="020B0A04020102020204" pitchFamily="34" charset="0"/>
                  </a:rPr>
                  <a:t>		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Arial Black" panose="020B0A04020102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Arial Black" panose="020B0A04020102020204" pitchFamily="34" charset="0"/>
                  </a:rPr>
                  <a:t>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Arial Black" panose="020B0A04020102020204" pitchFamily="34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Arial Black" panose="020B0A04020102020204" pitchFamily="34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Arial Black" panose="020B0A04020102020204" pitchFamily="34" charset="0"/>
                  </a:rPr>
                  <a:t> + 1							</a:t>
                </a:r>
                <a:r>
                  <a:rPr lang="ko-KR" altLang="en-US" sz="2000" dirty="0">
                    <a:latin typeface="Arial Black" panose="020B0A04020102020204" pitchFamily="34" charset="0"/>
                  </a:rPr>
                  <a:t>▶</a:t>
                </a:r>
                <a:r>
                  <a:rPr lang="en-US" altLang="ko-KR" sz="2000" dirty="0">
                    <a:latin typeface="Arial Black" panose="020B0A04020102020204" pitchFamily="34" charset="0"/>
                  </a:rPr>
                  <a:t>		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Arial Black" panose="020B0A04020102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Arial Black" panose="020B0A04020102020204" pitchFamily="34" charset="0"/>
                  </a:rPr>
                  <a:t>T(n) = 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Arial Black" panose="020B0A04020102020204" pitchFamily="34" charset="0"/>
                  </a:rPr>
                  <a:t> + 3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Arial Black" panose="020B0A04020102020204" pitchFamily="34" charset="0"/>
                  </a:rPr>
                  <a:t> + 2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Arial Black" panose="020B0A04020102020204" pitchFamily="34" charset="0"/>
                  </a:rPr>
                  <a:t> + 1					</a:t>
                </a:r>
                <a:r>
                  <a:rPr lang="ko-KR" altLang="en-US" sz="2000" dirty="0">
                    <a:latin typeface="Arial Black" panose="020B0A04020102020204" pitchFamily="34" charset="0"/>
                  </a:rPr>
                  <a:t>▶</a:t>
                </a:r>
                <a:r>
                  <a:rPr lang="en-US" altLang="ko-KR" sz="2000" dirty="0">
                    <a:latin typeface="Arial Black" panose="020B0A04020102020204" pitchFamily="34" charset="0"/>
                  </a:rPr>
                  <a:t>		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Arial Black" panose="020B0A04020102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Arial Black" panose="020B0A04020102020204" pitchFamily="34" charset="0"/>
                  </a:rPr>
                  <a:t>T(n)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Arial Black" panose="020B0A040201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Arial Black" panose="020B0A04020102020204" pitchFamily="34" charset="0"/>
                  </a:rPr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Arial Black" panose="020B0A040201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Arial Black" panose="020B0A04020102020204" pitchFamily="34" charset="0"/>
                  </a:rPr>
                  <a:t>		</a:t>
                </a:r>
                <a:r>
                  <a:rPr lang="ko-KR" altLang="en-US" sz="2000" dirty="0">
                    <a:latin typeface="Arial Black" panose="020B0A04020102020204" pitchFamily="34" charset="0"/>
                  </a:rPr>
                  <a:t>▶</a:t>
                </a:r>
                <a:r>
                  <a:rPr lang="en-US" altLang="ko-KR" sz="2000" dirty="0">
                    <a:latin typeface="Arial Black" panose="020B0A04020102020204" pitchFamily="34" charset="0"/>
                  </a:rPr>
                  <a:t>		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Arial Black" panose="020B0A040201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58D57B-9359-4AE2-ADCB-DF1149DFF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844" y="1059366"/>
                <a:ext cx="9709265" cy="2303900"/>
              </a:xfrm>
              <a:prstGeom prst="rect">
                <a:avLst/>
              </a:prstGeom>
              <a:blipFill>
                <a:blip r:embed="rId2"/>
                <a:stretch>
                  <a:fillRect l="-1067" t="-2910" b="-2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172A03B4-8539-48F9-9DE4-3E9CEEC24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44" y="3363266"/>
            <a:ext cx="3991863" cy="3379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049AB0-F848-4259-A5A5-DCD4627CD604}"/>
              </a:ext>
            </a:extLst>
          </p:cNvPr>
          <p:cNvSpPr txBox="1"/>
          <p:nvPr/>
        </p:nvSpPr>
        <p:spPr>
          <a:xfrm>
            <a:off x="2419815" y="3590625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지수형 빅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A00D5-D0BB-489A-B94C-AF3371449AF4}"/>
              </a:ext>
            </a:extLst>
          </p:cNvPr>
          <p:cNvSpPr txBox="1"/>
          <p:nvPr/>
        </p:nvSpPr>
        <p:spPr>
          <a:xfrm>
            <a:off x="5307707" y="5052795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로그형 빅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D13AD-FF0B-45FF-91E6-B46560863B2C}"/>
              </a:ext>
            </a:extLst>
          </p:cNvPr>
          <p:cNvSpPr txBox="1"/>
          <p:nvPr/>
        </p:nvSpPr>
        <p:spPr>
          <a:xfrm>
            <a:off x="5307707" y="5559006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상수형 빅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0D96AC-F317-4862-AF9B-9EE55FE12F03}"/>
                  </a:ext>
                </a:extLst>
              </p:cNvPr>
              <p:cNvSpPr txBox="1"/>
              <p:nvPr/>
            </p:nvSpPr>
            <p:spPr>
              <a:xfrm>
                <a:off x="6884295" y="3883244"/>
                <a:ext cx="4168280" cy="26776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빅 </a:t>
                </a:r>
                <a:r>
                  <a:rPr lang="en-US" altLang="ko-KR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– </a:t>
                </a:r>
                <a:r>
                  <a:rPr lang="ko-KR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오 복잡도 순서</a:t>
                </a:r>
                <a:endParaRPr lang="en-US" altLang="ko-KR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  <a:p>
                <a:endParaRPr lang="en-US" altLang="ko-KR" sz="2400" dirty="0">
                  <a:latin typeface="Arial Black" panose="020B0A04020102020204" pitchFamily="34" charset="0"/>
                </a:endParaRPr>
              </a:p>
              <a:p>
                <a:r>
                  <a:rPr lang="en-US" altLang="ko-KR" sz="24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O(1) &lt;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1" i="1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400" b="1" i="0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en-US" altLang="ko-KR" sz="2400" b="1" i="1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altLang="ko-KR" sz="2400" b="1" i="1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ko-KR" sz="24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) &lt; O(n)</a:t>
                </a:r>
              </a:p>
              <a:p>
                <a:endParaRPr lang="en-US" altLang="ko-KR" sz="2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  <a:p>
                <a:r>
                  <a:rPr lang="en-US" altLang="ko-KR" sz="24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&lt; 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1" i="1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400" b="1" i="0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1" i="0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ko-KR" sz="2400" b="1" i="1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1" i="1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ko-KR" sz="24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) &lt;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4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) </a:t>
                </a:r>
              </a:p>
              <a:p>
                <a:endParaRPr lang="en-US" altLang="ko-KR" sz="2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  <a:p>
                <a:r>
                  <a:rPr lang="en-US" altLang="ko-KR" sz="24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&lt;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24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) &lt;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sz="24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)</a:t>
                </a:r>
                <a:endParaRPr lang="ko-KR" altLang="en-US" sz="2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0D96AC-F317-4862-AF9B-9EE55FE12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295" y="3883244"/>
                <a:ext cx="4168280" cy="2677656"/>
              </a:xfrm>
              <a:prstGeom prst="rect">
                <a:avLst/>
              </a:prstGeom>
              <a:blipFill>
                <a:blip r:embed="rId4"/>
                <a:stretch>
                  <a:fillRect l="-2032" t="-2027" b="-540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989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EE0FBE8-760B-449E-9A7E-22D89CC1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57035C-2410-496C-9A82-7D223CE98152}"/>
                  </a:ext>
                </a:extLst>
              </p:cNvPr>
              <p:cNvSpPr txBox="1"/>
              <p:nvPr/>
            </p:nvSpPr>
            <p:spPr>
              <a:xfrm>
                <a:off x="1141413" y="1059120"/>
                <a:ext cx="9831928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atin typeface="Arial Black" panose="020B0A04020102020204" pitchFamily="34" charset="0"/>
                  </a:rPr>
                  <a:t>순차 탐색의 최악의 경우 시간 복잡도</a:t>
                </a:r>
                <a:endParaRPr lang="en-US" altLang="ko-KR" sz="2000" dirty="0">
                  <a:latin typeface="Arial Black" panose="020B0A04020102020204" pitchFamily="34" charset="0"/>
                </a:endParaRPr>
              </a:p>
              <a:p>
                <a:endParaRPr lang="en-US" altLang="ko-KR" sz="2000" dirty="0">
                  <a:latin typeface="Arial Black" panose="020B0A040201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Arial Black" panose="020B0A04020102020204" pitchFamily="34" charset="0"/>
                  </a:rPr>
                  <a:t>T(n) = n				</a:t>
                </a:r>
                <a:r>
                  <a:rPr lang="ko-KR" altLang="en-US" sz="2400" dirty="0">
                    <a:latin typeface="Arial Black" panose="020B0A04020102020204" pitchFamily="34" charset="0"/>
                  </a:rPr>
                  <a:t>▶</a:t>
                </a:r>
                <a:r>
                  <a:rPr lang="en-US" altLang="ko-KR" sz="2400" dirty="0">
                    <a:latin typeface="Arial Black" panose="020B0A04020102020204" pitchFamily="34" charset="0"/>
                  </a:rPr>
                  <a:t>		O(n)</a:t>
                </a:r>
              </a:p>
              <a:p>
                <a:endParaRPr lang="en-US" altLang="ko-KR" sz="2000" dirty="0">
                  <a:latin typeface="Arial Black" panose="020B0A04020102020204" pitchFamily="34" charset="0"/>
                </a:endParaRPr>
              </a:p>
              <a:p>
                <a:r>
                  <a:rPr lang="ko-KR" altLang="en-US" sz="2000" dirty="0">
                    <a:latin typeface="Arial Black" panose="020B0A04020102020204" pitchFamily="34" charset="0"/>
                  </a:rPr>
                  <a:t>이진 탐색의 최악의 경우 시간 복잡도</a:t>
                </a:r>
                <a:endParaRPr lang="en-US" altLang="ko-KR" sz="2000" dirty="0">
                  <a:latin typeface="Arial Black" panose="020B0A04020102020204" pitchFamily="34" charset="0"/>
                </a:endParaRPr>
              </a:p>
              <a:p>
                <a:endParaRPr lang="en-US" altLang="ko-KR" sz="2000" dirty="0">
                  <a:latin typeface="Arial Black" panose="020B0A040201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Arial Black" panose="020B0A04020102020204" pitchFamily="34" charset="0"/>
                  </a:rPr>
                  <a:t>T(n)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Arial Black" panose="020B0A04020102020204" pitchFamily="34" charset="0"/>
                  </a:rPr>
                  <a:t>+ 1		</a:t>
                </a:r>
                <a:r>
                  <a:rPr lang="ko-KR" altLang="en-US" sz="2400" dirty="0">
                    <a:latin typeface="Arial Black" panose="020B0A04020102020204" pitchFamily="34" charset="0"/>
                  </a:rPr>
                  <a:t>▶</a:t>
                </a:r>
                <a:r>
                  <a:rPr lang="en-US" altLang="ko-KR" sz="2400" dirty="0">
                    <a:latin typeface="Arial Black" panose="020B0A04020102020204" pitchFamily="34" charset="0"/>
                  </a:rPr>
                  <a:t>		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2400" dirty="0">
                    <a:latin typeface="Arial Black" panose="020B0A040201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57035C-2410-496C-9A82-7D223CE98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059120"/>
                <a:ext cx="9831928" cy="2369880"/>
              </a:xfrm>
              <a:prstGeom prst="rect">
                <a:avLst/>
              </a:prstGeom>
              <a:blipFill>
                <a:blip r:embed="rId2"/>
                <a:stretch>
                  <a:fillRect l="-620" t="-2057" b="-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BC1BEFA-207F-41E3-AFA6-BB137B910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51" y="3825390"/>
            <a:ext cx="7656526" cy="1810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3551A8-CD89-4C69-9230-6C025525067F}"/>
              </a:ext>
            </a:extLst>
          </p:cNvPr>
          <p:cNvSpPr txBox="1"/>
          <p:nvPr/>
        </p:nvSpPr>
        <p:spPr>
          <a:xfrm>
            <a:off x="1683321" y="5798880"/>
            <a:ext cx="817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Black" panose="020B0A04020102020204" pitchFamily="34" charset="0"/>
              </a:rPr>
              <a:t>BSWorstOpCount</a:t>
            </a:r>
            <a:r>
              <a:rPr lang="ko-KR" altLang="en-US" sz="2000" dirty="0">
                <a:latin typeface="Arial Black" panose="020B0A04020102020204" pitchFamily="34" charset="0"/>
              </a:rPr>
              <a:t> 코드를 확인하면 이 결과값을 비교할 수 있다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4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2E0C16B-2ACB-4D48-9015-BCDB3380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자료구조와 알고리즘의 이해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8F396D-721D-4E43-8994-33003BE884C4}"/>
                  </a:ext>
                </a:extLst>
              </p:cNvPr>
              <p:cNvSpPr txBox="1"/>
              <p:nvPr/>
            </p:nvSpPr>
            <p:spPr>
              <a:xfrm>
                <a:off x="1141413" y="1012954"/>
                <a:ext cx="9905998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학습과제</a:t>
                </a:r>
                <a:endPara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아래 나오는 식들의 빅 </a:t>
                </a:r>
                <a:r>
                  <a:rPr lang="en-US" altLang="ko-KR" sz="2000" dirty="0"/>
                  <a:t>– </a:t>
                </a:r>
                <a:r>
                  <a:rPr lang="ko-KR" altLang="en-US" sz="2000" dirty="0"/>
                  <a:t>오를 </a:t>
                </a:r>
                <a:r>
                  <a:rPr lang="ko-KR" altLang="en-US" sz="2000" dirty="0" err="1"/>
                  <a:t>구하시오</a:t>
                </a:r>
                <a:r>
                  <a:rPr lang="en-US" altLang="ko-KR" sz="2000" dirty="0"/>
                  <a:t> (</a:t>
                </a:r>
                <a:r>
                  <a:rPr lang="ko-KR" altLang="en-US" sz="2000" dirty="0"/>
                  <a:t>비교가 힘들 땐 비교표를 활용해 보자</a:t>
                </a:r>
                <a:r>
                  <a:rPr lang="en-US" altLang="ko-KR" sz="2000" dirty="0"/>
                  <a:t>.)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3n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+ 2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n 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ko-KR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n 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ko-KR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8F396D-721D-4E43-8994-33003BE88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012954"/>
                <a:ext cx="9905998" cy="4832092"/>
              </a:xfrm>
              <a:prstGeom prst="rect">
                <a:avLst/>
              </a:prstGeom>
              <a:blipFill>
                <a:blip r:embed="rId2"/>
                <a:stretch>
                  <a:fillRect l="-1292" t="-1513" b="-1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11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/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헤더파일과 구현파일</a:t>
            </a:r>
            <a:r>
              <a:rPr lang="en-US" altLang="ko-KR" dirty="0">
                <a:latin typeface="Arial Black" panose="020B0A04020102020204" pitchFamily="34" charset="0"/>
              </a:rPr>
              <a:t>(.h, .</a:t>
            </a:r>
            <a:r>
              <a:rPr lang="en-US" altLang="ko-KR" dirty="0" err="1">
                <a:latin typeface="Arial Black" panose="020B0A04020102020204" pitchFamily="34" charset="0"/>
              </a:rPr>
              <a:t>cpp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/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재귀</a:t>
            </a:r>
            <a:r>
              <a:rPr lang="en-US" altLang="ko-KR" dirty="0">
                <a:latin typeface="Arial Black" panose="020B0A04020102020204" pitchFamily="34" charset="0"/>
              </a:rPr>
              <a:t>(Recursion)</a:t>
            </a:r>
          </a:p>
        </p:txBody>
      </p:sp>
    </p:spTree>
    <p:extLst>
      <p:ext uri="{BB962C8B-B14F-4D97-AF65-F5344CB8AC3E}">
        <p14:creationId xmlns:p14="http://schemas.microsoft.com/office/powerpoint/2010/main" val="2670797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70E5D52-0B67-404A-B103-4D909E7D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>
                <a:latin typeface="Arial Black" panose="020B0A04020102020204" pitchFamily="34" charset="0"/>
              </a:rPr>
              <a:t>재귀</a:t>
            </a:r>
            <a:r>
              <a:rPr lang="en-US" altLang="ko-KR" dirty="0">
                <a:latin typeface="Arial Black" panose="020B0A04020102020204" pitchFamily="34" charset="0"/>
              </a:rPr>
              <a:t>(Recursion)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9E3AF-5B1F-4DFB-BEDF-41D68B7C9542}"/>
              </a:ext>
            </a:extLst>
          </p:cNvPr>
          <p:cNvSpPr txBox="1"/>
          <p:nvPr/>
        </p:nvSpPr>
        <p:spPr>
          <a:xfrm>
            <a:off x="1141413" y="662730"/>
            <a:ext cx="484023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재귀함수의 이해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cout</a:t>
            </a:r>
            <a:r>
              <a:rPr lang="en-US" altLang="ko-KR" dirty="0">
                <a:latin typeface="Arial Black" panose="020B0A04020102020204" pitchFamily="34" charset="0"/>
              </a:rPr>
              <a:t> &lt;&lt; “Recursive call!” &lt;&lt; </a:t>
            </a:r>
            <a:r>
              <a:rPr lang="en-US" altLang="ko-KR" dirty="0" err="1">
                <a:latin typeface="Arial Black" panose="020B0A04020102020204" pitchFamily="34" charset="0"/>
              </a:rPr>
              <a:t>endl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3BBDC-509F-4D8D-973F-C0E9F7E5437E}"/>
              </a:ext>
            </a:extLst>
          </p:cNvPr>
          <p:cNvSpPr txBox="1"/>
          <p:nvPr/>
        </p:nvSpPr>
        <p:spPr>
          <a:xfrm>
            <a:off x="1141413" y="1287493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void Recursive()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580CF-BE63-4742-ADBE-7768BAE9E3A1}"/>
              </a:ext>
            </a:extLst>
          </p:cNvPr>
          <p:cNvSpPr txBox="1"/>
          <p:nvPr/>
        </p:nvSpPr>
        <p:spPr>
          <a:xfrm>
            <a:off x="1607619" y="2172856"/>
            <a:ext cx="16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Recursive();</a:t>
            </a:r>
            <a:endParaRPr lang="ko-KR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032296A-8537-4786-8012-3CAC7A234872}"/>
              </a:ext>
            </a:extLst>
          </p:cNvPr>
          <p:cNvCxnSpPr>
            <a:cxnSpLocks/>
            <a:stCxn id="14" idx="1"/>
            <a:endCxn id="13" idx="1"/>
          </p:cNvCxnSpPr>
          <p:nvPr/>
        </p:nvCxnSpPr>
        <p:spPr>
          <a:xfrm rot="10800000">
            <a:off x="1141413" y="1472160"/>
            <a:ext cx="466206" cy="885363"/>
          </a:xfrm>
          <a:prstGeom prst="bentConnector3">
            <a:avLst>
              <a:gd name="adj1" fmla="val 149034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770D9F-47AE-40DD-8E7C-8F03F2384E6A}"/>
              </a:ext>
            </a:extLst>
          </p:cNvPr>
          <p:cNvSpPr txBox="1"/>
          <p:nvPr/>
        </p:nvSpPr>
        <p:spPr>
          <a:xfrm>
            <a:off x="1110752" y="3452517"/>
            <a:ext cx="43776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   본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Recursive()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“Recursive call!”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Recursive();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7A5856-086D-4055-A79C-AFDA1AB77727}"/>
              </a:ext>
            </a:extLst>
          </p:cNvPr>
          <p:cNvSpPr txBox="1"/>
          <p:nvPr/>
        </p:nvSpPr>
        <p:spPr>
          <a:xfrm>
            <a:off x="6635963" y="1695803"/>
            <a:ext cx="43776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Void Recursive()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“Recursive call!”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51800B-5264-4BBF-967D-59CEC34465EB}"/>
              </a:ext>
            </a:extLst>
          </p:cNvPr>
          <p:cNvSpPr txBox="1"/>
          <p:nvPr/>
        </p:nvSpPr>
        <p:spPr>
          <a:xfrm>
            <a:off x="6635962" y="3264440"/>
            <a:ext cx="43776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Void Recursive()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“Recursive call!”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BD52A-D130-428A-9DC9-FD5E8A472C8F}"/>
              </a:ext>
            </a:extLst>
          </p:cNvPr>
          <p:cNvSpPr txBox="1"/>
          <p:nvPr/>
        </p:nvSpPr>
        <p:spPr>
          <a:xfrm>
            <a:off x="6669802" y="4833077"/>
            <a:ext cx="43776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Void Recursive()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“Recursive call!”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431247C-8CED-4DF7-AA09-0C2699AE0526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5488361" y="2357523"/>
            <a:ext cx="1147602" cy="197215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E313E7D-E08F-4A9E-9102-D2F3A2812FE6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 flipV="1">
            <a:off x="5488361" y="3926160"/>
            <a:ext cx="1147601" cy="40352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876A9E-6F30-4518-B285-E02ABB8EF56D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5488361" y="4329680"/>
            <a:ext cx="1181441" cy="116511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53CAC5-0F8C-4797-A26D-841954465D22}"/>
              </a:ext>
            </a:extLst>
          </p:cNvPr>
          <p:cNvSpPr txBox="1"/>
          <p:nvPr/>
        </p:nvSpPr>
        <p:spPr>
          <a:xfrm>
            <a:off x="7129251" y="2409349"/>
            <a:ext cx="152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Recursive();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17333E-A720-4C1A-9E11-70A63D3A583F}"/>
              </a:ext>
            </a:extLst>
          </p:cNvPr>
          <p:cNvSpPr txBox="1"/>
          <p:nvPr/>
        </p:nvSpPr>
        <p:spPr>
          <a:xfrm>
            <a:off x="7129250" y="3991126"/>
            <a:ext cx="152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Recursive();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62A5B6-249B-4C23-BA41-B3EB90AE4814}"/>
              </a:ext>
            </a:extLst>
          </p:cNvPr>
          <p:cNvSpPr txBox="1"/>
          <p:nvPr/>
        </p:nvSpPr>
        <p:spPr>
          <a:xfrm>
            <a:off x="7129250" y="5568229"/>
            <a:ext cx="152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Recursive();</a:t>
            </a:r>
            <a:endParaRPr lang="ko-KR" altLang="en-US" sz="16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D5E59FF-A1B2-42AD-B9D1-C608553BC763}"/>
              </a:ext>
            </a:extLst>
          </p:cNvPr>
          <p:cNvCxnSpPr/>
          <p:nvPr/>
        </p:nvCxnSpPr>
        <p:spPr>
          <a:xfrm>
            <a:off x="7891381" y="2747903"/>
            <a:ext cx="0" cy="51653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F07C6EB-0DC4-4093-99A7-90C4087F841E}"/>
              </a:ext>
            </a:extLst>
          </p:cNvPr>
          <p:cNvCxnSpPr>
            <a:stCxn id="38" idx="2"/>
          </p:cNvCxnSpPr>
          <p:nvPr/>
        </p:nvCxnSpPr>
        <p:spPr>
          <a:xfrm flipH="1">
            <a:off x="7891381" y="4329680"/>
            <a:ext cx="1" cy="58255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240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F8E480C-6987-462E-B3C9-3C9F00C6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>
                <a:latin typeface="Arial Black" panose="020B0A04020102020204" pitchFamily="34" charset="0"/>
              </a:rPr>
              <a:t>재귀</a:t>
            </a:r>
            <a:r>
              <a:rPr lang="en-US" altLang="ko-KR" dirty="0">
                <a:latin typeface="Arial Black" panose="020B0A04020102020204" pitchFamily="34" charset="0"/>
              </a:rPr>
              <a:t>(Recursion)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4C7CA-1D38-4C3F-A4D2-BBFBFAE7301A}"/>
              </a:ext>
            </a:extLst>
          </p:cNvPr>
          <p:cNvSpPr txBox="1"/>
          <p:nvPr/>
        </p:nvSpPr>
        <p:spPr>
          <a:xfrm>
            <a:off x="1141413" y="662730"/>
            <a:ext cx="990599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팩토리얼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/>
          </a:p>
          <a:p>
            <a:r>
              <a:rPr lang="en-US" altLang="ko-KR" sz="2000" dirty="0">
                <a:latin typeface="Arial Black" panose="020B0A04020102020204" pitchFamily="34" charset="0"/>
              </a:rPr>
              <a:t>n!</a:t>
            </a:r>
            <a:r>
              <a:rPr lang="ko-KR" altLang="en-US" sz="2000" dirty="0">
                <a:latin typeface="Arial Black" panose="020B0A04020102020204" pitchFamily="34" charset="0"/>
              </a:rPr>
              <a:t> </a:t>
            </a:r>
            <a:r>
              <a:rPr lang="en-US" altLang="ko-KR" sz="2000" dirty="0">
                <a:latin typeface="Arial Black" panose="020B0A04020102020204" pitchFamily="34" charset="0"/>
              </a:rPr>
              <a:t>=</a:t>
            </a:r>
            <a:r>
              <a:rPr lang="ko-KR" altLang="en-US" sz="2000" dirty="0">
                <a:latin typeface="Arial Black" panose="020B0A04020102020204" pitchFamily="34" charset="0"/>
              </a:rPr>
              <a:t> </a:t>
            </a:r>
            <a:r>
              <a:rPr lang="en-US" altLang="ko-KR" sz="2000" dirty="0">
                <a:latin typeface="Arial Black" panose="020B0A04020102020204" pitchFamily="34" charset="0"/>
              </a:rPr>
              <a:t>n</a:t>
            </a:r>
            <a:r>
              <a:rPr lang="ko-KR" altLang="en-US" sz="2000" dirty="0">
                <a:latin typeface="Arial Black" panose="020B0A04020102020204" pitchFamily="34" charset="0"/>
              </a:rPr>
              <a:t> </a:t>
            </a:r>
            <a:r>
              <a:rPr lang="en-US" altLang="ko-KR" sz="2000" dirty="0">
                <a:latin typeface="Arial Black" panose="020B0A04020102020204" pitchFamily="34" charset="0"/>
              </a:rPr>
              <a:t>*</a:t>
            </a:r>
            <a:r>
              <a:rPr lang="ko-KR" altLang="en-US" sz="2000" dirty="0">
                <a:latin typeface="Arial Black" panose="020B0A04020102020204" pitchFamily="34" charset="0"/>
              </a:rPr>
              <a:t> </a:t>
            </a:r>
            <a:r>
              <a:rPr lang="en-US" altLang="ko-KR" sz="2000" dirty="0">
                <a:latin typeface="Arial Black" panose="020B0A04020102020204" pitchFamily="34" charset="0"/>
              </a:rPr>
              <a:t>(n - 1) * (n - 2) * (n - 3) * …. * 2 * 1		</a:t>
            </a:r>
            <a:r>
              <a:rPr lang="ko-KR" altLang="en-US" sz="2000" dirty="0">
                <a:latin typeface="Arial Black" panose="020B0A04020102020204" pitchFamily="34" charset="0"/>
              </a:rPr>
              <a:t>▶</a:t>
            </a:r>
            <a:r>
              <a:rPr lang="en-US" altLang="ko-KR" sz="2000" dirty="0">
                <a:latin typeface="Arial Black" panose="020B0A04020102020204" pitchFamily="34" charset="0"/>
              </a:rPr>
              <a:t>		(n – 1)!</a:t>
            </a:r>
          </a:p>
          <a:p>
            <a:endParaRPr lang="en-US" altLang="ko-KR" sz="2000" dirty="0">
              <a:latin typeface="Arial Black" panose="020B0A04020102020204" pitchFamily="34" charset="0"/>
            </a:endParaRPr>
          </a:p>
          <a:p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sz="2000" dirty="0">
                <a:latin typeface="Arial Black" panose="020B0A04020102020204" pitchFamily="34" charset="0"/>
              </a:rPr>
              <a:t>									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n! = n * (n - 1)!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E10D07A-C15F-4BF3-B528-2C29931290E4}"/>
              </a:ext>
            </a:extLst>
          </p:cNvPr>
          <p:cNvSpPr/>
          <p:nvPr/>
        </p:nvSpPr>
        <p:spPr>
          <a:xfrm>
            <a:off x="5872343" y="1618865"/>
            <a:ext cx="444137" cy="418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02CB1-7D29-4177-9F99-35E8B526EFCC}"/>
              </a:ext>
            </a:extLst>
          </p:cNvPr>
          <p:cNvSpPr txBox="1"/>
          <p:nvPr/>
        </p:nvSpPr>
        <p:spPr>
          <a:xfrm>
            <a:off x="1141413" y="2540167"/>
            <a:ext cx="490179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#include &lt;iostream&gt;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using namespace std;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int Factorial(int n)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(n == 0)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1;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pt-BR" altLang="ko-KR" sz="1600" dirty="0">
                <a:latin typeface="Arial Black" panose="020B0A04020102020204" pitchFamily="34" charset="0"/>
              </a:rPr>
              <a:t>	return </a:t>
            </a:r>
            <a:r>
              <a:rPr lang="pt-BR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 * Factorial(n - 1);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int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"1! = " &lt;&lt; Factorial(1)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"2! = " &lt;&lt; Factorial(2)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"3! = " &lt;&lt; Factorial(3)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53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8B631EB-9C72-4E32-B8BE-193C4FD6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>
                <a:latin typeface="Arial Black" panose="020B0A04020102020204" pitchFamily="34" charset="0"/>
              </a:rPr>
              <a:t>재귀</a:t>
            </a:r>
            <a:r>
              <a:rPr lang="en-US" altLang="ko-KR" dirty="0">
                <a:latin typeface="Arial Black" panose="020B0A04020102020204" pitchFamily="34" charset="0"/>
              </a:rPr>
              <a:t>(Recursion)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7BAE6-BB9D-458D-91E8-5BDCC2C90992}"/>
              </a:ext>
            </a:extLst>
          </p:cNvPr>
          <p:cNvSpPr txBox="1"/>
          <p:nvPr/>
        </p:nvSpPr>
        <p:spPr>
          <a:xfrm>
            <a:off x="1141413" y="662730"/>
            <a:ext cx="99059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피보나치 수열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0, 1, 1, 2, 3, 5, 8, 13, 21, 34, 55……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>
                <a:latin typeface="Arial Black" panose="020B0A04020102020204" pitchFamily="34" charset="0"/>
              </a:rPr>
              <a:t>수열의 </a:t>
            </a:r>
            <a:r>
              <a:rPr lang="en-US" altLang="ko-KR" dirty="0">
                <a:latin typeface="Arial Black" panose="020B0A04020102020204" pitchFamily="34" charset="0"/>
              </a:rPr>
              <a:t>n</a:t>
            </a:r>
            <a:r>
              <a:rPr lang="ko-KR" altLang="en-US" dirty="0">
                <a:latin typeface="Arial Black" panose="020B0A04020102020204" pitchFamily="34" charset="0"/>
              </a:rPr>
              <a:t>번째 값 </a:t>
            </a:r>
            <a:r>
              <a:rPr lang="en-US" altLang="ko-KR" dirty="0">
                <a:latin typeface="Arial Black" panose="020B0A04020102020204" pitchFamily="34" charset="0"/>
              </a:rPr>
              <a:t>= </a:t>
            </a:r>
            <a:r>
              <a:rPr lang="ko-KR" altLang="en-US" dirty="0">
                <a:latin typeface="Arial Black" panose="020B0A04020102020204" pitchFamily="34" charset="0"/>
              </a:rPr>
              <a:t>수열의 </a:t>
            </a:r>
            <a:r>
              <a:rPr lang="en-US" altLang="ko-KR" dirty="0">
                <a:latin typeface="Arial Black" panose="020B0A04020102020204" pitchFamily="34" charset="0"/>
              </a:rPr>
              <a:t>n – 1</a:t>
            </a:r>
            <a:r>
              <a:rPr lang="ko-KR" altLang="en-US" dirty="0">
                <a:latin typeface="Arial Black" panose="020B0A04020102020204" pitchFamily="34" charset="0"/>
              </a:rPr>
              <a:t>번째 값 </a:t>
            </a:r>
            <a:r>
              <a:rPr lang="en-US" altLang="ko-KR" dirty="0">
                <a:latin typeface="Arial Black" panose="020B0A04020102020204" pitchFamily="34" charset="0"/>
              </a:rPr>
              <a:t>+ </a:t>
            </a:r>
            <a:r>
              <a:rPr lang="ko-KR" altLang="en-US" dirty="0">
                <a:latin typeface="Arial Black" panose="020B0A04020102020204" pitchFamily="34" charset="0"/>
              </a:rPr>
              <a:t>수열의 </a:t>
            </a:r>
            <a:r>
              <a:rPr lang="en-US" altLang="ko-KR" dirty="0">
                <a:latin typeface="Arial Black" panose="020B0A04020102020204" pitchFamily="34" charset="0"/>
              </a:rPr>
              <a:t>n – 2</a:t>
            </a:r>
            <a:r>
              <a:rPr lang="ko-KR" altLang="en-US" dirty="0">
                <a:latin typeface="Arial Black" panose="020B0A04020102020204" pitchFamily="34" charset="0"/>
              </a:rPr>
              <a:t>번째 값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0					 	 				 </a:t>
            </a:r>
            <a:r>
              <a:rPr lang="ko-KR" altLang="en-US" dirty="0">
                <a:latin typeface="Arial Black" panose="020B0A04020102020204" pitchFamily="34" charset="0"/>
              </a:rPr>
              <a:t>▶</a:t>
            </a:r>
            <a:r>
              <a:rPr lang="en-US" altLang="ko-KR" dirty="0">
                <a:latin typeface="Arial Black" panose="020B0A04020102020204" pitchFamily="34" charset="0"/>
              </a:rPr>
              <a:t>	n = 1</a:t>
            </a:r>
          </a:p>
          <a:p>
            <a:r>
              <a:rPr lang="en-US" altLang="ko-KR" dirty="0" err="1">
                <a:latin typeface="Arial Black" panose="020B0A04020102020204" pitchFamily="34" charset="0"/>
              </a:rPr>
              <a:t>Fibo</a:t>
            </a:r>
            <a:r>
              <a:rPr lang="en-US" altLang="ko-KR" dirty="0">
                <a:latin typeface="Arial Black" panose="020B0A04020102020204" pitchFamily="34" charset="0"/>
              </a:rPr>
              <a:t>(n) = 		1					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	 </a:t>
            </a:r>
            <a:r>
              <a:rPr lang="ko-KR" altLang="en-US" dirty="0">
                <a:latin typeface="Arial Black" panose="020B0A04020102020204" pitchFamily="34" charset="0"/>
              </a:rPr>
              <a:t>▶</a:t>
            </a:r>
            <a:r>
              <a:rPr lang="en-US" altLang="ko-KR" dirty="0">
                <a:latin typeface="Arial Black" panose="020B0A04020102020204" pitchFamily="34" charset="0"/>
              </a:rPr>
              <a:t>	n = 2</a:t>
            </a:r>
          </a:p>
          <a:p>
            <a:r>
              <a:rPr lang="en-US" altLang="ko-KR" dirty="0" err="1">
                <a:latin typeface="Arial Black" panose="020B0A04020102020204" pitchFamily="34" charset="0"/>
              </a:rPr>
              <a:t>Fibo</a:t>
            </a:r>
            <a:r>
              <a:rPr lang="en-US" altLang="ko-KR" dirty="0">
                <a:latin typeface="Arial Black" panose="020B0A04020102020204" pitchFamily="34" charset="0"/>
              </a:rPr>
              <a:t>(n – 1) + </a:t>
            </a:r>
            <a:r>
              <a:rPr lang="en-US" altLang="ko-KR" dirty="0" err="1">
                <a:latin typeface="Arial Black" panose="020B0A04020102020204" pitchFamily="34" charset="0"/>
              </a:rPr>
              <a:t>Fibo</a:t>
            </a:r>
            <a:r>
              <a:rPr lang="en-US" altLang="ko-KR" dirty="0">
                <a:latin typeface="Arial Black" panose="020B0A04020102020204" pitchFamily="34" charset="0"/>
              </a:rPr>
              <a:t>(n – 2)		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>
                <a:latin typeface="Arial Black" panose="020B0A04020102020204" pitchFamily="34" charset="0"/>
              </a:rPr>
              <a:t>		 </a:t>
            </a:r>
            <a:r>
              <a:rPr lang="ko-KR" altLang="en-US">
                <a:latin typeface="Arial Black" panose="020B0A04020102020204" pitchFamily="34" charset="0"/>
              </a:rPr>
              <a:t>▶</a:t>
            </a:r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ohterwise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C919C-1A0C-450F-B03A-ACBA20AEDDCC}"/>
              </a:ext>
            </a:extLst>
          </p:cNvPr>
          <p:cNvSpPr txBox="1"/>
          <p:nvPr/>
        </p:nvSpPr>
        <p:spPr>
          <a:xfrm>
            <a:off x="1141413" y="3910783"/>
            <a:ext cx="48662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int </a:t>
            </a:r>
            <a:r>
              <a:rPr lang="en-US" altLang="ko-KR" dirty="0" err="1">
                <a:latin typeface="Arial Black" panose="020B0A04020102020204" pitchFamily="34" charset="0"/>
              </a:rPr>
              <a:t>Fibo</a:t>
            </a:r>
            <a:r>
              <a:rPr lang="en-US" altLang="ko-KR" dirty="0">
                <a:latin typeface="Arial Black" panose="020B0A04020102020204" pitchFamily="34" charset="0"/>
              </a:rPr>
              <a:t>(int n)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if (n == 1)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	return 0;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else if (n == 2)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	return 1;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pt-BR" altLang="ko-KR" dirty="0">
                <a:latin typeface="Arial Black" panose="020B0A04020102020204" pitchFamily="34" charset="0"/>
              </a:rPr>
              <a:t>	return Fibo(n - 1) + Fibo(n - 2);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00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EA2A54F-EEFF-4AD4-88A7-D1A16C8F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>
                <a:latin typeface="Arial Black" panose="020B0A04020102020204" pitchFamily="34" charset="0"/>
              </a:rPr>
              <a:t>재귀</a:t>
            </a:r>
            <a:r>
              <a:rPr lang="en-US" altLang="ko-KR" dirty="0">
                <a:latin typeface="Arial Black" panose="020B0A04020102020204" pitchFamily="34" charset="0"/>
              </a:rPr>
              <a:t>(Recursion)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4F866-0A41-4F73-9CBE-15035E3CC5CB}"/>
              </a:ext>
            </a:extLst>
          </p:cNvPr>
          <p:cNvSpPr txBox="1"/>
          <p:nvPr/>
        </p:nvSpPr>
        <p:spPr>
          <a:xfrm>
            <a:off x="1141413" y="2336393"/>
            <a:ext cx="990599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학습과제</a:t>
            </a:r>
            <a:endParaRPr lang="en-US" altLang="ko-K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앞의 피보나치 수열의 재귀를 완성하고 원하는 수를 입력 받아서 처리하게 만들자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이진탐색구조를 재귀를 이용하게 바꿔보자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하노이타워 게임을 자동으로 돌아가게 구현해보자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55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97D3B-4C78-4C64-BB97-1049A077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헤더파일과 구현파일</a:t>
            </a:r>
            <a:r>
              <a:rPr lang="en-US" altLang="ko-KR" dirty="0">
                <a:latin typeface="Arial Black" panose="020B0A04020102020204" pitchFamily="34" charset="0"/>
              </a:rPr>
              <a:t>(.h, .</a:t>
            </a:r>
            <a:r>
              <a:rPr lang="en-US" altLang="ko-KR" dirty="0" err="1">
                <a:latin typeface="Arial Black" panose="020B0A04020102020204" pitchFamily="34" charset="0"/>
              </a:rPr>
              <a:t>cpp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6D2AB-CE5F-4A00-83AA-AE361253C97E}"/>
              </a:ext>
            </a:extLst>
          </p:cNvPr>
          <p:cNvSpPr txBox="1"/>
          <p:nvPr/>
        </p:nvSpPr>
        <p:spPr>
          <a:xfrm>
            <a:off x="1141413" y="2151727"/>
            <a:ext cx="990599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헤더파일</a:t>
            </a:r>
            <a:r>
              <a:rPr lang="en-US" altLang="ko-KR" sz="2000" dirty="0">
                <a:latin typeface="+mn-ea"/>
              </a:rPr>
              <a:t>(.h)</a:t>
            </a:r>
            <a:r>
              <a:rPr lang="ko-KR" altLang="en-US" sz="2000" dirty="0">
                <a:latin typeface="+mn-ea"/>
              </a:rPr>
              <a:t>는 선언부분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구현파일</a:t>
            </a:r>
            <a:r>
              <a:rPr lang="en-US" altLang="ko-KR" sz="2000" dirty="0">
                <a:latin typeface="+mn-ea"/>
              </a:rPr>
              <a:t>(.</a:t>
            </a:r>
            <a:r>
              <a:rPr lang="en-US" altLang="ko-KR" sz="2000" dirty="0" err="1">
                <a:latin typeface="+mn-ea"/>
              </a:rPr>
              <a:t>cpp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는 구현부분</a:t>
            </a:r>
            <a:endParaRPr lang="en-US" altLang="ko-KR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헤더와 구현은 각각 서로 파일명을 동일하게 해준다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파일 묶음</a:t>
            </a:r>
            <a:r>
              <a:rPr lang="en-US" altLang="ko-KR" sz="2000" dirty="0">
                <a:latin typeface="+mn-ea"/>
              </a:rPr>
              <a:t>(.h, .</a:t>
            </a:r>
            <a:r>
              <a:rPr lang="en-US" altLang="ko-KR" sz="2000" dirty="0" err="1">
                <a:latin typeface="+mn-ea"/>
              </a:rPr>
              <a:t>cpp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단위로 특정 목적을 가지는 함수의 집합으로 만들어서 여러 곳에서 재사용 하기위해서 필요하다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여러 개의 헤더파일을 사용해야 할 경우 불러오는 순서에 주의하자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370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AF4AD12-4D3E-4392-862D-FBC04F7C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헤더파일과 구현파일</a:t>
            </a:r>
            <a:r>
              <a:rPr lang="en-US" altLang="ko-KR" dirty="0">
                <a:latin typeface="Arial Black" panose="020B0A04020102020204" pitchFamily="34" charset="0"/>
              </a:rPr>
              <a:t>(.h, .</a:t>
            </a:r>
            <a:r>
              <a:rPr lang="en-US" altLang="ko-KR" dirty="0" err="1">
                <a:latin typeface="Arial Black" panose="020B0A04020102020204" pitchFamily="34" charset="0"/>
              </a:rPr>
              <a:t>cpp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3F611-DA11-4453-B513-34FAADFEF6FC}"/>
              </a:ext>
            </a:extLst>
          </p:cNvPr>
          <p:cNvSpPr txBox="1"/>
          <p:nvPr/>
        </p:nvSpPr>
        <p:spPr>
          <a:xfrm>
            <a:off x="1141413" y="662730"/>
            <a:ext cx="7127272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#pragma once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#include &lt;iostream&gt;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#include &lt;</a:t>
            </a:r>
            <a:r>
              <a:rPr lang="en-US" altLang="ko-KR" sz="1400" dirty="0" err="1">
                <a:latin typeface="Arial Black" panose="020B0A04020102020204" pitchFamily="34" charset="0"/>
              </a:rPr>
              <a:t>cmath</a:t>
            </a:r>
            <a:r>
              <a:rPr lang="en-US" altLang="ko-KR" sz="1400" dirty="0">
                <a:latin typeface="Arial Black" panose="020B0A04020102020204" pitchFamily="34" charset="0"/>
              </a:rPr>
              <a:t>&gt;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using namespace std;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struct Point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int x, y;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fr-FR" altLang="ko-KR" sz="1400" dirty="0">
                <a:latin typeface="Arial Black" panose="020B0A04020102020204" pitchFamily="34" charset="0"/>
              </a:rPr>
              <a:t>double Distance(Point p1, Point p2)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double distance;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distance = sqrt(pow(p1.x - p2.x, 2) + pow(p1.y - p2.y, 2));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return distance;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fr-FR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Point a = { 0, 0 };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Point b = { 3, 4 };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	double </a:t>
            </a:r>
            <a:r>
              <a:rPr lang="en-US" altLang="ko-KR" sz="1400" dirty="0" err="1">
                <a:latin typeface="Arial Black" panose="020B0A04020102020204" pitchFamily="34" charset="0"/>
              </a:rPr>
              <a:t>dist_a_b</a:t>
            </a:r>
            <a:r>
              <a:rPr lang="en-US" altLang="ko-KR" sz="1400" dirty="0">
                <a:latin typeface="Arial Black" panose="020B0A04020102020204" pitchFamily="34" charset="0"/>
              </a:rPr>
              <a:t> = Distance(a, b);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"("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a.x</a:t>
            </a:r>
            <a:r>
              <a:rPr lang="en-US" altLang="ko-KR" sz="1400" dirty="0">
                <a:latin typeface="Arial Black" panose="020B0A04020102020204" pitchFamily="34" charset="0"/>
              </a:rPr>
              <a:t> &lt;&lt; ", 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a.y</a:t>
            </a:r>
            <a:r>
              <a:rPr lang="en-US" altLang="ko-KR" sz="1400" dirty="0">
                <a:latin typeface="Arial Black" panose="020B0A04020102020204" pitchFamily="34" charset="0"/>
              </a:rPr>
              <a:t> &lt;&lt; ") </a:t>
            </a:r>
            <a:r>
              <a:rPr lang="ko-KR" altLang="en-US" sz="1400" dirty="0">
                <a:latin typeface="Arial Black" panose="020B0A04020102020204" pitchFamily="34" charset="0"/>
              </a:rPr>
              <a:t>와 </a:t>
            </a:r>
            <a:r>
              <a:rPr lang="en-US" altLang="ko-KR" sz="1400" dirty="0">
                <a:latin typeface="Arial Black" panose="020B0A04020102020204" pitchFamily="34" charset="0"/>
              </a:rPr>
              <a:t>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"("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b.x</a:t>
            </a:r>
            <a:r>
              <a:rPr lang="en-US" altLang="ko-KR" sz="1400" dirty="0">
                <a:latin typeface="Arial Black" panose="020B0A04020102020204" pitchFamily="34" charset="0"/>
              </a:rPr>
              <a:t> &lt;&lt; ", 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b.y</a:t>
            </a:r>
            <a:r>
              <a:rPr lang="en-US" altLang="ko-KR" sz="1400" dirty="0">
                <a:latin typeface="Arial Black" panose="020B0A04020102020204" pitchFamily="34" charset="0"/>
              </a:rPr>
              <a:t> &lt;&lt; ") </a:t>
            </a:r>
            <a:r>
              <a:rPr lang="ko-KR" altLang="en-US" sz="1400" dirty="0">
                <a:latin typeface="Arial Black" panose="020B0A04020102020204" pitchFamily="34" charset="0"/>
              </a:rPr>
              <a:t>의 거리 </a:t>
            </a:r>
            <a:r>
              <a:rPr lang="en-US" altLang="ko-KR" sz="1400" dirty="0">
                <a:latin typeface="Arial Black" panose="020B0A04020102020204" pitchFamily="34" charset="0"/>
              </a:rPr>
              <a:t>=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dist_a_b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5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A5AF6D5-F99B-4792-9747-7AADFAB5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헤더파일과 구현파일</a:t>
            </a:r>
            <a:r>
              <a:rPr lang="en-US" altLang="ko-KR" dirty="0">
                <a:latin typeface="Arial Black" panose="020B0A04020102020204" pitchFamily="34" charset="0"/>
              </a:rPr>
              <a:t>(.h, .</a:t>
            </a:r>
            <a:r>
              <a:rPr lang="en-US" altLang="ko-KR" dirty="0" err="1">
                <a:latin typeface="Arial Black" panose="020B0A04020102020204" pitchFamily="34" charset="0"/>
              </a:rPr>
              <a:t>cpp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358CF-68CA-418D-A17D-895CDEB7C0E9}"/>
              </a:ext>
            </a:extLst>
          </p:cNvPr>
          <p:cNvSpPr txBox="1"/>
          <p:nvPr/>
        </p:nvSpPr>
        <p:spPr>
          <a:xfrm>
            <a:off x="1141413" y="662730"/>
            <a:ext cx="41943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Distance.h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#include &lt;iostream&gt;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#include &lt;</a:t>
            </a:r>
            <a:r>
              <a:rPr lang="en-US" altLang="ko-KR" sz="1600" dirty="0" err="1">
                <a:latin typeface="Arial Black" panose="020B0A04020102020204" pitchFamily="34" charset="0"/>
              </a:rPr>
              <a:t>cmath</a:t>
            </a:r>
            <a:r>
              <a:rPr lang="en-US" altLang="ko-KR" sz="1600" dirty="0">
                <a:latin typeface="Arial Black" panose="020B0A04020102020204" pitchFamily="34" charset="0"/>
              </a:rPr>
              <a:t>&gt;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using namespace std;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struct Point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int x, y;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fr-FR" altLang="ko-KR" sz="1600" dirty="0">
                <a:latin typeface="Arial Black" panose="020B0A04020102020204" pitchFamily="34" charset="0"/>
              </a:rPr>
              <a:t>double Distance(Point p1, Point p2);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CF9F9-ADF0-4AA3-A699-2E1AD0425EA4}"/>
              </a:ext>
            </a:extLst>
          </p:cNvPr>
          <p:cNvSpPr txBox="1"/>
          <p:nvPr/>
        </p:nvSpPr>
        <p:spPr>
          <a:xfrm>
            <a:off x="5335766" y="662730"/>
            <a:ext cx="646176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Distance.cpp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#include "</a:t>
            </a:r>
            <a:r>
              <a:rPr lang="en-US" altLang="ko-KR" sz="1600" dirty="0" err="1">
                <a:latin typeface="Arial Black" panose="020B0A04020102020204" pitchFamily="34" charset="0"/>
              </a:rPr>
              <a:t>Distance.h</a:t>
            </a:r>
            <a:r>
              <a:rPr lang="en-US" altLang="ko-KR" sz="1600" dirty="0">
                <a:latin typeface="Arial Black" panose="020B0A04020102020204" pitchFamily="34" charset="0"/>
              </a:rPr>
              <a:t>"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Point a = { 0, 0 };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Point b = { 3, 4 };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double </a:t>
            </a:r>
            <a:r>
              <a:rPr lang="en-US" altLang="ko-KR" sz="1600" dirty="0" err="1">
                <a:latin typeface="Arial Black" panose="020B0A04020102020204" pitchFamily="34" charset="0"/>
              </a:rPr>
              <a:t>dist_a_b</a:t>
            </a:r>
            <a:r>
              <a:rPr lang="en-US" altLang="ko-KR" sz="1600" dirty="0">
                <a:latin typeface="Arial Black" panose="020B0A04020102020204" pitchFamily="34" charset="0"/>
              </a:rPr>
              <a:t> = Distance(a, b);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"("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a.x</a:t>
            </a:r>
            <a:r>
              <a:rPr lang="en-US" altLang="ko-KR" sz="1600" dirty="0">
                <a:latin typeface="Arial Black" panose="020B0A04020102020204" pitchFamily="34" charset="0"/>
              </a:rPr>
              <a:t> &lt;&lt; ", "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a.y</a:t>
            </a:r>
            <a:r>
              <a:rPr lang="en-US" altLang="ko-KR" sz="1600" dirty="0">
                <a:latin typeface="Arial Black" panose="020B0A04020102020204" pitchFamily="34" charset="0"/>
              </a:rPr>
              <a:t> &lt;&lt; ") 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";</a:t>
            </a: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"("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b.x</a:t>
            </a:r>
            <a:r>
              <a:rPr lang="en-US" altLang="ko-KR" sz="1600" dirty="0">
                <a:latin typeface="Arial Black" panose="020B0A04020102020204" pitchFamily="34" charset="0"/>
              </a:rPr>
              <a:t> &lt;&lt; ", "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b.y</a:t>
            </a:r>
            <a:r>
              <a:rPr lang="en-US" altLang="ko-KR" sz="1600" dirty="0">
                <a:latin typeface="Arial Black" panose="020B0A04020102020204" pitchFamily="34" charset="0"/>
              </a:rPr>
              <a:t> &lt;&lt; ") </a:t>
            </a:r>
            <a:r>
              <a:rPr lang="ko-KR" altLang="en-US" sz="1600" dirty="0">
                <a:latin typeface="Arial Black" panose="020B0A04020102020204" pitchFamily="34" charset="0"/>
              </a:rPr>
              <a:t>의 거리 </a:t>
            </a:r>
            <a:r>
              <a:rPr lang="en-US" altLang="ko-KR" sz="1600" dirty="0">
                <a:latin typeface="Arial Black" panose="020B0A04020102020204" pitchFamily="34" charset="0"/>
              </a:rPr>
              <a:t>= “;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dist_a_b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return;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fr-FR" altLang="ko-KR" sz="1600" dirty="0">
                <a:latin typeface="Arial Black" panose="020B0A04020102020204" pitchFamily="34" charset="0"/>
              </a:rPr>
              <a:t>double Distance(Point p1, Point p2)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double distance;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distance = sqrt(pow(p1.x - p2.x, 2) + pow(p1.y - p2.y, 2));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return distance;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0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7CAB41-7B41-4EB1-A752-8D92E93E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헤더파일과 구현파일</a:t>
            </a:r>
            <a:r>
              <a:rPr lang="en-US" altLang="ko-KR" dirty="0">
                <a:latin typeface="Arial Black" panose="020B0A04020102020204" pitchFamily="34" charset="0"/>
              </a:rPr>
              <a:t>(.h, .</a:t>
            </a:r>
            <a:r>
              <a:rPr lang="en-US" altLang="ko-KR" dirty="0" err="1">
                <a:latin typeface="Arial Black" panose="020B0A04020102020204" pitchFamily="34" charset="0"/>
              </a:rPr>
              <a:t>cpp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A5F05-21E9-4C23-B13C-03DFBE43E988}"/>
              </a:ext>
            </a:extLst>
          </p:cNvPr>
          <p:cNvSpPr txBox="1"/>
          <p:nvPr/>
        </p:nvSpPr>
        <p:spPr>
          <a:xfrm>
            <a:off x="1141413" y="662730"/>
            <a:ext cx="37020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Distance.h</a:t>
            </a:r>
            <a:endParaRPr lang="en-US" altLang="ko-K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#include &lt;iostream&gt;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#include &lt;</a:t>
            </a:r>
            <a:r>
              <a:rPr lang="en-US" altLang="ko-KR" sz="1400" dirty="0" err="1">
                <a:latin typeface="Arial Black" panose="020B0A04020102020204" pitchFamily="34" charset="0"/>
              </a:rPr>
              <a:t>cmath</a:t>
            </a:r>
            <a:r>
              <a:rPr lang="en-US" altLang="ko-KR" sz="1400" dirty="0">
                <a:latin typeface="Arial Black" panose="020B0A04020102020204" pitchFamily="34" charset="0"/>
              </a:rPr>
              <a:t>&gt;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using namespace std;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struct Point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int x, y;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fr-FR" altLang="ko-KR" sz="1400" dirty="0">
                <a:latin typeface="Arial Black" panose="020B0A04020102020204" pitchFamily="34" charset="0"/>
              </a:rPr>
              <a:t>double Distance(Point p1, Point p2);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D0448-9C6C-4839-819A-EB0C2E7C9BA3}"/>
              </a:ext>
            </a:extLst>
          </p:cNvPr>
          <p:cNvSpPr txBox="1"/>
          <p:nvPr/>
        </p:nvSpPr>
        <p:spPr>
          <a:xfrm>
            <a:off x="4843452" y="662730"/>
            <a:ext cx="614136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Diatance.cpp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#include "</a:t>
            </a:r>
            <a:r>
              <a:rPr lang="en-US" altLang="ko-KR" sz="1400" dirty="0" err="1">
                <a:latin typeface="Arial Black" panose="020B0A04020102020204" pitchFamily="34" charset="0"/>
              </a:rPr>
              <a:t>Distance.h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fr-FR" altLang="ko-KR" sz="1400" dirty="0">
                <a:latin typeface="Arial Black" panose="020B0A04020102020204" pitchFamily="34" charset="0"/>
              </a:rPr>
              <a:t>double Distance(Point p1, Point p2)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double distance;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distance = sqrt(pow(p1.x - p2.x, 2) + pow(p1.y - p2.y, 2));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return distance;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6ACF8-1E8B-4713-B29C-378535080C30}"/>
              </a:ext>
            </a:extLst>
          </p:cNvPr>
          <p:cNvSpPr txBox="1"/>
          <p:nvPr/>
        </p:nvSpPr>
        <p:spPr>
          <a:xfrm>
            <a:off x="2530776" y="3340386"/>
            <a:ext cx="712727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Main.cpp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#include "</a:t>
            </a:r>
            <a:r>
              <a:rPr lang="en-US" altLang="ko-KR" sz="1400" dirty="0" err="1">
                <a:latin typeface="Arial Black" panose="020B0A04020102020204" pitchFamily="34" charset="0"/>
              </a:rPr>
              <a:t>Distance.h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Point a = { 0, 0 };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Point b = { 3, 4 };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double </a:t>
            </a:r>
            <a:r>
              <a:rPr lang="en-US" altLang="ko-KR" sz="1400" dirty="0" err="1">
                <a:latin typeface="Arial Black" panose="020B0A04020102020204" pitchFamily="34" charset="0"/>
              </a:rPr>
              <a:t>dist_a_b</a:t>
            </a:r>
            <a:r>
              <a:rPr lang="en-US" altLang="ko-KR" sz="1400" dirty="0">
                <a:latin typeface="Arial Black" panose="020B0A04020102020204" pitchFamily="34" charset="0"/>
              </a:rPr>
              <a:t> = Distance(a, b);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"("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a.x</a:t>
            </a:r>
            <a:r>
              <a:rPr lang="en-US" altLang="ko-KR" sz="1400" dirty="0">
                <a:latin typeface="Arial Black" panose="020B0A04020102020204" pitchFamily="34" charset="0"/>
              </a:rPr>
              <a:t> &lt;&lt; ", 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a.y</a:t>
            </a:r>
            <a:r>
              <a:rPr lang="en-US" altLang="ko-KR" sz="1400" dirty="0">
                <a:latin typeface="Arial Black" panose="020B0A04020102020204" pitchFamily="34" charset="0"/>
              </a:rPr>
              <a:t> &lt;&lt; ") </a:t>
            </a:r>
            <a:r>
              <a:rPr lang="ko-KR" altLang="en-US" sz="1400" dirty="0">
                <a:latin typeface="Arial Black" panose="020B0A04020102020204" pitchFamily="34" charset="0"/>
              </a:rPr>
              <a:t>와 </a:t>
            </a:r>
            <a:r>
              <a:rPr lang="en-US" altLang="ko-KR" sz="1400" dirty="0">
                <a:latin typeface="Arial Black" panose="020B0A04020102020204" pitchFamily="34" charset="0"/>
              </a:rPr>
              <a:t>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"("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b.x</a:t>
            </a:r>
            <a:r>
              <a:rPr lang="en-US" altLang="ko-KR" sz="1400" dirty="0">
                <a:latin typeface="Arial Black" panose="020B0A04020102020204" pitchFamily="34" charset="0"/>
              </a:rPr>
              <a:t> &lt;&lt; ", 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b.y</a:t>
            </a:r>
            <a:r>
              <a:rPr lang="en-US" altLang="ko-KR" sz="1400" dirty="0">
                <a:latin typeface="Arial Black" panose="020B0A04020102020204" pitchFamily="34" charset="0"/>
              </a:rPr>
              <a:t> &lt;&lt; ") </a:t>
            </a:r>
            <a:r>
              <a:rPr lang="ko-KR" altLang="en-US" sz="1400" dirty="0">
                <a:latin typeface="Arial Black" panose="020B0A04020102020204" pitchFamily="34" charset="0"/>
              </a:rPr>
              <a:t>의 거리 </a:t>
            </a:r>
            <a:r>
              <a:rPr lang="en-US" altLang="ko-KR" sz="1400" dirty="0">
                <a:latin typeface="Arial Black" panose="020B0A04020102020204" pitchFamily="34" charset="0"/>
              </a:rPr>
              <a:t>=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dist_a_b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return;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524BC4C-1F32-4722-90DC-537FF2F4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헤더파일과 구현파일</a:t>
            </a:r>
            <a:r>
              <a:rPr lang="en-US" altLang="ko-KR" dirty="0">
                <a:latin typeface="Arial Black" panose="020B0A04020102020204" pitchFamily="34" charset="0"/>
              </a:rPr>
              <a:t>(.h, .</a:t>
            </a:r>
            <a:r>
              <a:rPr lang="en-US" altLang="ko-KR" dirty="0" err="1">
                <a:latin typeface="Arial Black" panose="020B0A04020102020204" pitchFamily="34" charset="0"/>
              </a:rPr>
              <a:t>cpp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C2AE7-6A39-442C-9C37-6B348531D89D}"/>
              </a:ext>
            </a:extLst>
          </p:cNvPr>
          <p:cNvSpPr txBox="1"/>
          <p:nvPr/>
        </p:nvSpPr>
        <p:spPr>
          <a:xfrm>
            <a:off x="1141413" y="662730"/>
            <a:ext cx="1372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Point.h</a:t>
            </a:r>
            <a:endParaRPr lang="en-US" altLang="ko-K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struct Point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int x, y;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759E5-86AB-4632-B650-719A5954A4C9}"/>
              </a:ext>
            </a:extLst>
          </p:cNvPr>
          <p:cNvSpPr txBox="1"/>
          <p:nvPr/>
        </p:nvSpPr>
        <p:spPr>
          <a:xfrm>
            <a:off x="4906050" y="662730"/>
            <a:ext cx="37020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Diatance.h</a:t>
            </a:r>
            <a:endParaRPr lang="en-US" altLang="ko-K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#include &lt;</a:t>
            </a:r>
            <a:r>
              <a:rPr lang="en-US" altLang="ko-KR" sz="1400" dirty="0" err="1">
                <a:latin typeface="Arial Black" panose="020B0A04020102020204" pitchFamily="34" charset="0"/>
              </a:rPr>
              <a:t>cmath</a:t>
            </a:r>
            <a:r>
              <a:rPr lang="en-US" altLang="ko-KR" sz="1400" dirty="0">
                <a:latin typeface="Arial Black" panose="020B0A04020102020204" pitchFamily="34" charset="0"/>
              </a:rPr>
              <a:t>&gt;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#include "</a:t>
            </a:r>
            <a:r>
              <a:rPr lang="en-US" altLang="ko-KR" sz="1400" dirty="0" err="1">
                <a:latin typeface="Arial Black" panose="020B0A04020102020204" pitchFamily="34" charset="0"/>
              </a:rPr>
              <a:t>Point.h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fr-FR" altLang="ko-KR" sz="1400" dirty="0">
                <a:latin typeface="Arial Black" panose="020B0A04020102020204" pitchFamily="34" charset="0"/>
              </a:rPr>
              <a:t>double Distance(Point p1, Point p2);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04ECD-FF99-46A5-9FDB-F2F048C9B796}"/>
              </a:ext>
            </a:extLst>
          </p:cNvPr>
          <p:cNvSpPr txBox="1"/>
          <p:nvPr/>
        </p:nvSpPr>
        <p:spPr>
          <a:xfrm>
            <a:off x="4906050" y="2298583"/>
            <a:ext cx="61413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Distance.cpp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#include "</a:t>
            </a:r>
            <a:r>
              <a:rPr lang="en-US" altLang="ko-KR" sz="1400" dirty="0" err="1">
                <a:latin typeface="Arial Black" panose="020B0A04020102020204" pitchFamily="34" charset="0"/>
              </a:rPr>
              <a:t>Point.h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#include "</a:t>
            </a:r>
            <a:r>
              <a:rPr lang="en-US" altLang="ko-KR" sz="1400" dirty="0" err="1">
                <a:latin typeface="Arial Black" panose="020B0A04020102020204" pitchFamily="34" charset="0"/>
              </a:rPr>
              <a:t>Distance.h</a:t>
            </a:r>
            <a:r>
              <a:rPr lang="en-US" altLang="ko-KR" sz="1400" dirty="0">
                <a:latin typeface="Arial Black" panose="020B0A04020102020204" pitchFamily="34" charset="0"/>
              </a:rPr>
              <a:t>“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fr-FR" altLang="ko-KR" sz="1400" dirty="0">
                <a:latin typeface="Arial Black" panose="020B0A04020102020204" pitchFamily="34" charset="0"/>
              </a:rPr>
              <a:t>double Distance(Point p1, Point p2)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double distance;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distance = sqrt(pow(p1.x - p2.x, 2) + pow(p1.y - p2.y, 2));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return distance;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91F1C-F7E8-49EC-A7F7-44E1C849669D}"/>
              </a:ext>
            </a:extLst>
          </p:cNvPr>
          <p:cNvSpPr txBox="1"/>
          <p:nvPr/>
        </p:nvSpPr>
        <p:spPr>
          <a:xfrm>
            <a:off x="1141413" y="2298583"/>
            <a:ext cx="712727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Main.cpp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#include &lt;iostream&gt;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#include "</a:t>
            </a:r>
            <a:r>
              <a:rPr lang="en-US" altLang="ko-KR" sz="1400" dirty="0" err="1">
                <a:latin typeface="Arial Black" panose="020B0A04020102020204" pitchFamily="34" charset="0"/>
              </a:rPr>
              <a:t>Point.h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#include "</a:t>
            </a:r>
            <a:r>
              <a:rPr lang="en-US" altLang="ko-KR" sz="1400" dirty="0" err="1">
                <a:latin typeface="Arial Black" panose="020B0A04020102020204" pitchFamily="34" charset="0"/>
              </a:rPr>
              <a:t>Distance.h</a:t>
            </a:r>
            <a:r>
              <a:rPr lang="en-US" altLang="ko-KR" sz="1400" dirty="0">
                <a:latin typeface="Arial Black" panose="020B0A04020102020204" pitchFamily="34" charset="0"/>
              </a:rPr>
              <a:t>”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using namespace std;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Point a = { 0, 0 };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Point b = { 3, 4 };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double </a:t>
            </a:r>
            <a:r>
              <a:rPr lang="en-US" altLang="ko-KR" sz="1400" dirty="0" err="1">
                <a:latin typeface="Arial Black" panose="020B0A04020102020204" pitchFamily="34" charset="0"/>
              </a:rPr>
              <a:t>dist_a_b</a:t>
            </a:r>
            <a:r>
              <a:rPr lang="en-US" altLang="ko-KR" sz="1400" dirty="0">
                <a:latin typeface="Arial Black" panose="020B0A04020102020204" pitchFamily="34" charset="0"/>
              </a:rPr>
              <a:t> = Distance(a, b);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"("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a.x</a:t>
            </a:r>
            <a:r>
              <a:rPr lang="en-US" altLang="ko-KR" sz="1400" dirty="0">
                <a:latin typeface="Arial Black" panose="020B0A04020102020204" pitchFamily="34" charset="0"/>
              </a:rPr>
              <a:t> &lt;&lt; ", 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a.y</a:t>
            </a:r>
            <a:r>
              <a:rPr lang="en-US" altLang="ko-KR" sz="1400" dirty="0">
                <a:latin typeface="Arial Black" panose="020B0A04020102020204" pitchFamily="34" charset="0"/>
              </a:rPr>
              <a:t> &lt;&lt; ") </a:t>
            </a:r>
            <a:r>
              <a:rPr lang="ko-KR" altLang="en-US" sz="1400" dirty="0">
                <a:latin typeface="Arial Black" panose="020B0A04020102020204" pitchFamily="34" charset="0"/>
              </a:rPr>
              <a:t>와 </a:t>
            </a:r>
            <a:r>
              <a:rPr lang="en-US" altLang="ko-KR" sz="1400" dirty="0">
                <a:latin typeface="Arial Black" panose="020B0A04020102020204" pitchFamily="34" charset="0"/>
              </a:rPr>
              <a:t>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"("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b.x</a:t>
            </a:r>
            <a:r>
              <a:rPr lang="en-US" altLang="ko-KR" sz="1400" dirty="0">
                <a:latin typeface="Arial Black" panose="020B0A04020102020204" pitchFamily="34" charset="0"/>
              </a:rPr>
              <a:t> &lt;&lt; ", 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b.y</a:t>
            </a:r>
            <a:r>
              <a:rPr lang="en-US" altLang="ko-KR" sz="1400" dirty="0">
                <a:latin typeface="Arial Black" panose="020B0A04020102020204" pitchFamily="34" charset="0"/>
              </a:rPr>
              <a:t> &lt;&lt; ") </a:t>
            </a:r>
            <a:r>
              <a:rPr lang="ko-KR" altLang="en-US" sz="1400" dirty="0">
                <a:latin typeface="Arial Black" panose="020B0A04020102020204" pitchFamily="34" charset="0"/>
              </a:rPr>
              <a:t>의 거리 </a:t>
            </a:r>
            <a:r>
              <a:rPr lang="en-US" altLang="ko-KR" sz="1400" dirty="0">
                <a:latin typeface="Arial Black" panose="020B0A04020102020204" pitchFamily="34" charset="0"/>
              </a:rPr>
              <a:t>=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dist_a_b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return;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7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38210C-D81F-4B63-8B1A-1228CCF7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헤더파일과 구현파일</a:t>
            </a:r>
            <a:r>
              <a:rPr lang="en-US" altLang="ko-KR" dirty="0">
                <a:latin typeface="Arial Black" panose="020B0A04020102020204" pitchFamily="34" charset="0"/>
              </a:rPr>
              <a:t>(.h, .</a:t>
            </a:r>
            <a:r>
              <a:rPr lang="en-US" altLang="ko-KR" dirty="0" err="1">
                <a:latin typeface="Arial Black" panose="020B0A04020102020204" pitchFamily="34" charset="0"/>
              </a:rPr>
              <a:t>cpp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DC1B8-7C9B-4B61-B6FC-0D6197B6A050}"/>
              </a:ext>
            </a:extLst>
          </p:cNvPr>
          <p:cNvSpPr txBox="1"/>
          <p:nvPr/>
        </p:nvSpPr>
        <p:spPr>
          <a:xfrm>
            <a:off x="1141413" y="1628507"/>
            <a:ext cx="9905997" cy="3600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US" altLang="ko-KR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ifndef</a:t>
            </a:r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~ #endif </a:t>
            </a:r>
            <a:r>
              <a: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#pragma once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#pragma</a:t>
            </a:r>
            <a:r>
              <a:rPr lang="ko-KR" altLang="en-US" sz="2000" dirty="0"/>
              <a:t> </a:t>
            </a:r>
            <a:r>
              <a:rPr lang="en-US" altLang="ko-KR" sz="2000" dirty="0"/>
              <a:t>once</a:t>
            </a:r>
          </a:p>
          <a:p>
            <a:pPr marL="742950" lvl="1" indent="-285750">
              <a:buFontTx/>
              <a:buChar char="-"/>
            </a:pPr>
            <a:r>
              <a:rPr lang="ko-KR" altLang="en-US" sz="2000" dirty="0"/>
              <a:t>한번만 컴파일 하고 그 뒤로 </a:t>
            </a:r>
            <a:r>
              <a:rPr lang="ko-KR" altLang="en-US" sz="2000" dirty="0" err="1"/>
              <a:t>부터는</a:t>
            </a:r>
            <a:r>
              <a:rPr lang="ko-KR" altLang="en-US" sz="2000" dirty="0"/>
              <a:t> 동일한 파일의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읽기조차 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파일 해석 단계의 속도가 빠르다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컴파일러 지시자로 특정 컴파일러에서만 동작하는 지시자이며 </a:t>
            </a:r>
            <a:r>
              <a:rPr lang="en-US" altLang="ko-KR" sz="2000" dirty="0"/>
              <a:t>Visual C++ 5.0 </a:t>
            </a:r>
            <a:r>
              <a:rPr lang="ko-KR" altLang="en-US" sz="2000" dirty="0"/>
              <a:t>이상에서만</a:t>
            </a:r>
            <a:r>
              <a:rPr lang="en-US" altLang="ko-KR" sz="2000" dirty="0"/>
              <a:t> </a:t>
            </a:r>
            <a:r>
              <a:rPr lang="ko-KR" altLang="en-US" sz="2000" dirty="0"/>
              <a:t>동작한다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#</a:t>
            </a:r>
            <a:r>
              <a:rPr lang="en-US" altLang="ko-KR" sz="2000" dirty="0" err="1"/>
              <a:t>ifndef</a:t>
            </a:r>
            <a:r>
              <a:rPr lang="en-US" altLang="ko-KR" sz="2000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ko-KR" altLang="en-US" sz="2000" dirty="0"/>
              <a:t>헤더파일을 여러 번 </a:t>
            </a:r>
            <a:r>
              <a:rPr lang="en-US" altLang="ko-KR" sz="2000" dirty="0"/>
              <a:t>include </a:t>
            </a:r>
            <a:r>
              <a:rPr lang="ko-KR" altLang="en-US" sz="2000" dirty="0"/>
              <a:t>하게 되면 </a:t>
            </a:r>
            <a:r>
              <a:rPr lang="en-US" altLang="ko-KR" sz="2000" dirty="0"/>
              <a:t>define </a:t>
            </a:r>
            <a:r>
              <a:rPr lang="ko-KR" altLang="en-US" sz="2000" dirty="0"/>
              <a:t>여부를 계속 체크해야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컴파일 단계 중에서 파일 해석 단계의 속도가 느리다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전처리기 지시자라서 모든 컴파일러에서도 동작 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458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3871</Words>
  <Application>Microsoft Office PowerPoint</Application>
  <PresentationFormat>와이드스크린</PresentationFormat>
  <Paragraphs>681</Paragraphs>
  <Slides>34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Arial</vt:lpstr>
      <vt:lpstr>Arial Black</vt:lpstr>
      <vt:lpstr>Cambria Math</vt:lpstr>
      <vt:lpstr>Tw Cen MT</vt:lpstr>
      <vt:lpstr>회로</vt:lpstr>
      <vt:lpstr>자료구조와 알고리즘 -CHAPTER1-</vt:lpstr>
      <vt:lpstr>목차</vt:lpstr>
      <vt:lpstr>헤더파일과 구현파일(.h, .cpp)</vt:lpstr>
      <vt:lpstr>1. 헤더파일과 구현파일(.h, .cpp)</vt:lpstr>
      <vt:lpstr>1. 헤더파일과 구현파일(.h, .cpp)</vt:lpstr>
      <vt:lpstr>1. 헤더파일과 구현파일(.h, .cpp)</vt:lpstr>
      <vt:lpstr>1. 헤더파일과 구현파일(.h, .cpp)</vt:lpstr>
      <vt:lpstr>1. 헤더파일과 구현파일(.h, .cpp)</vt:lpstr>
      <vt:lpstr>1. 헤더파일과 구현파일(.h, .cpp)</vt:lpstr>
      <vt:lpstr>1. 헤더파일과 구현파일(.h, .cpp)</vt:lpstr>
      <vt:lpstr>자료구조와 알고리즘의 이해</vt:lpstr>
      <vt:lpstr>2. 자료구조와 알고리즘의 이해</vt:lpstr>
      <vt:lpstr>2. 자료구조와 알고리즘의 이해</vt:lpstr>
      <vt:lpstr>2. 자료구조와 알고리즘의 이해</vt:lpstr>
      <vt:lpstr>2. 자료구조와 알고리즘의 이해</vt:lpstr>
      <vt:lpstr>2. 자료구조와 알고리즘의 이해</vt:lpstr>
      <vt:lpstr>2. 자료구조와 알고리즘의 이해</vt:lpstr>
      <vt:lpstr>2. 자료구조와 알고리즘의 이해</vt:lpstr>
      <vt:lpstr>2. 자료구조와 알고리즘의 이해</vt:lpstr>
      <vt:lpstr>2. 자료구조와 알고리즘의 이해</vt:lpstr>
      <vt:lpstr>2. 자료구조와 알고리즘의 이해</vt:lpstr>
      <vt:lpstr>2. 자료구조와 알고리즘의 이해</vt:lpstr>
      <vt:lpstr>2. 자료구조와 알고리즘의 이해</vt:lpstr>
      <vt:lpstr>2. 자료구조와 알고리즘의 이해</vt:lpstr>
      <vt:lpstr>2. 자료구조와 알고리즘의 이해</vt:lpstr>
      <vt:lpstr>2. 자료구조와 알고리즘의 이해</vt:lpstr>
      <vt:lpstr>2. 자료구조와 알고리즘의 이해</vt:lpstr>
      <vt:lpstr>2. 자료구조와 알고리즘의 이해</vt:lpstr>
      <vt:lpstr>2. 자료구조와 알고리즘의 이해</vt:lpstr>
      <vt:lpstr>재귀(Recursion)</vt:lpstr>
      <vt:lpstr>3. 재귀(Recursion)</vt:lpstr>
      <vt:lpstr>3. 재귀(Recursion)</vt:lpstr>
      <vt:lpstr>3. 재귀(Recursion)</vt:lpstr>
      <vt:lpstr>3. 재귀(Recursion)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Choi Ji Hyeon</cp:lastModifiedBy>
  <cp:revision>124</cp:revision>
  <dcterms:created xsi:type="dcterms:W3CDTF">2019-03-03T04:04:47Z</dcterms:created>
  <dcterms:modified xsi:type="dcterms:W3CDTF">2020-01-03T08:25:34Z</dcterms:modified>
</cp:coreProperties>
</file>