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760A-A344-4EF7-9720-D360035C13B6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B2203-0C61-4792-961C-8355139A5A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3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자료구조와 알고리즘</a:t>
            </a:r>
            <a:br>
              <a:rPr lang="en-US" altLang="ko-KR" dirty="0"/>
            </a:br>
            <a:r>
              <a:rPr lang="en-US" altLang="ko-KR" sz="3200"/>
              <a:t>-CHAPTER1_Hanoi-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302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하노이 타워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/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하노이 타워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97D3B-4C78-4C64-BB97-1049A077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하노이 타워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6F526B-6001-4B06-A251-09F6FF1F8619}"/>
              </a:ext>
            </a:extLst>
          </p:cNvPr>
          <p:cNvGrpSpPr/>
          <p:nvPr/>
        </p:nvGrpSpPr>
        <p:grpSpPr>
          <a:xfrm>
            <a:off x="1141413" y="662731"/>
            <a:ext cx="3212873" cy="2045636"/>
            <a:chOff x="1724297" y="946884"/>
            <a:chExt cx="4145280" cy="252627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991A34A-D4C3-44BA-9357-1164748DEC6A}"/>
                </a:ext>
              </a:extLst>
            </p:cNvPr>
            <p:cNvGrpSpPr/>
            <p:nvPr/>
          </p:nvGrpSpPr>
          <p:grpSpPr>
            <a:xfrm>
              <a:off x="1724297" y="1969702"/>
              <a:ext cx="1114697" cy="1503453"/>
              <a:chOff x="1724297" y="1969702"/>
              <a:chExt cx="1114697" cy="150345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BE05D4-E7E5-44E6-83DE-8F48881497DB}"/>
                  </a:ext>
                </a:extLst>
              </p:cNvPr>
              <p:cNvSpPr txBox="1"/>
              <p:nvPr/>
            </p:nvSpPr>
            <p:spPr>
              <a:xfrm>
                <a:off x="1724297" y="2708366"/>
                <a:ext cx="111469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D85C0-6044-4E63-96F2-3A48C548E30B}"/>
                  </a:ext>
                </a:extLst>
              </p:cNvPr>
              <p:cNvSpPr txBox="1"/>
              <p:nvPr/>
            </p:nvSpPr>
            <p:spPr>
              <a:xfrm>
                <a:off x="1915886" y="2339034"/>
                <a:ext cx="7315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130DD-273D-48CF-9F82-C2331B7B928C}"/>
                  </a:ext>
                </a:extLst>
              </p:cNvPr>
              <p:cNvSpPr txBox="1"/>
              <p:nvPr/>
            </p:nvSpPr>
            <p:spPr>
              <a:xfrm>
                <a:off x="2090057" y="1969702"/>
                <a:ext cx="365761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FC09A-C442-4FDB-8BD3-76C317C42B0E}"/>
                  </a:ext>
                </a:extLst>
              </p:cNvPr>
              <p:cNvSpPr txBox="1"/>
              <p:nvPr/>
            </p:nvSpPr>
            <p:spPr>
              <a:xfrm>
                <a:off x="2119581" y="3103823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0BF819A-1149-4E7B-A6F9-6F435EB67A85}"/>
                </a:ext>
              </a:extLst>
            </p:cNvPr>
            <p:cNvGrpSpPr/>
            <p:nvPr/>
          </p:nvGrpSpPr>
          <p:grpSpPr>
            <a:xfrm>
              <a:off x="3273104" y="946884"/>
              <a:ext cx="1114697" cy="2526271"/>
              <a:chOff x="1775229" y="946884"/>
              <a:chExt cx="1114697" cy="252627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07002-9C93-46E4-8E82-C5540EF65825}"/>
                  </a:ext>
                </a:extLst>
              </p:cNvPr>
              <p:cNvSpPr txBox="1"/>
              <p:nvPr/>
            </p:nvSpPr>
            <p:spPr>
              <a:xfrm>
                <a:off x="1775229" y="1685548"/>
                <a:ext cx="111469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52913A-38BB-4186-961C-1E2CC9BD9300}"/>
                  </a:ext>
                </a:extLst>
              </p:cNvPr>
              <p:cNvSpPr txBox="1"/>
              <p:nvPr/>
            </p:nvSpPr>
            <p:spPr>
              <a:xfrm>
                <a:off x="1966818" y="1316216"/>
                <a:ext cx="7315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19EA85-C48D-4525-86DD-5E70EF39159B}"/>
                  </a:ext>
                </a:extLst>
              </p:cNvPr>
              <p:cNvSpPr txBox="1"/>
              <p:nvPr/>
            </p:nvSpPr>
            <p:spPr>
              <a:xfrm>
                <a:off x="2140989" y="946884"/>
                <a:ext cx="365761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36C49-2285-4151-8686-7134E5B70F2E}"/>
                  </a:ext>
                </a:extLst>
              </p:cNvPr>
              <p:cNvSpPr txBox="1"/>
              <p:nvPr/>
            </p:nvSpPr>
            <p:spPr>
              <a:xfrm>
                <a:off x="2119581" y="310382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8D8E739-3215-4C5C-A263-1241ED3B5764}"/>
                </a:ext>
              </a:extLst>
            </p:cNvPr>
            <p:cNvGrpSpPr/>
            <p:nvPr/>
          </p:nvGrpSpPr>
          <p:grpSpPr>
            <a:xfrm>
              <a:off x="4754880" y="1969702"/>
              <a:ext cx="1114697" cy="1503453"/>
              <a:chOff x="1724297" y="1969702"/>
              <a:chExt cx="1114697" cy="1503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D751-789F-4801-A3A0-A992BF0E1CD8}"/>
                  </a:ext>
                </a:extLst>
              </p:cNvPr>
              <p:cNvSpPr txBox="1"/>
              <p:nvPr/>
            </p:nvSpPr>
            <p:spPr>
              <a:xfrm>
                <a:off x="1724297" y="2708366"/>
                <a:ext cx="111469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5E203A-3DD1-4017-8067-DAADA4B5D7DE}"/>
                  </a:ext>
                </a:extLst>
              </p:cNvPr>
              <p:cNvSpPr txBox="1"/>
              <p:nvPr/>
            </p:nvSpPr>
            <p:spPr>
              <a:xfrm>
                <a:off x="1915886" y="2339034"/>
                <a:ext cx="73152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C39C86-F760-4ACA-A257-A474B1A1BB65}"/>
                  </a:ext>
                </a:extLst>
              </p:cNvPr>
              <p:cNvSpPr txBox="1"/>
              <p:nvPr/>
            </p:nvSpPr>
            <p:spPr>
              <a:xfrm>
                <a:off x="2090057" y="1969702"/>
                <a:ext cx="365761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DA0F52-B44E-419A-A455-B01E31A98C27}"/>
                  </a:ext>
                </a:extLst>
              </p:cNvPr>
              <p:cNvSpPr txBox="1"/>
              <p:nvPr/>
            </p:nvSpPr>
            <p:spPr>
              <a:xfrm>
                <a:off x="2119581" y="3103823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505375C4-5BA8-4F80-8E4B-30036BDC519B}"/>
                </a:ext>
              </a:extLst>
            </p:cNvPr>
            <p:cNvSpPr/>
            <p:nvPr/>
          </p:nvSpPr>
          <p:spPr>
            <a:xfrm rot="18869911">
              <a:off x="2629806" y="1714631"/>
              <a:ext cx="512487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CCB2D104-F69F-45A5-BBFE-6E70F24DA199}"/>
                </a:ext>
              </a:extLst>
            </p:cNvPr>
            <p:cNvSpPr/>
            <p:nvPr/>
          </p:nvSpPr>
          <p:spPr>
            <a:xfrm rot="2740786">
              <a:off x="4518611" y="1754886"/>
              <a:ext cx="512487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470F83-EDE0-443A-BFB1-E93C2132FFB5}"/>
              </a:ext>
            </a:extLst>
          </p:cNvPr>
          <p:cNvGrpSpPr/>
          <p:nvPr/>
        </p:nvGrpSpPr>
        <p:grpSpPr>
          <a:xfrm>
            <a:off x="5670766" y="1532725"/>
            <a:ext cx="3364584" cy="1295790"/>
            <a:chOff x="5670766" y="1532725"/>
            <a:chExt cx="3364584" cy="12957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7099B5-5CA1-4F04-BACA-587B89E9EF92}"/>
                </a:ext>
              </a:extLst>
            </p:cNvPr>
            <p:cNvSpPr txBox="1"/>
            <p:nvPr/>
          </p:nvSpPr>
          <p:spPr>
            <a:xfrm>
              <a:off x="5670766" y="2130855"/>
              <a:ext cx="863966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19FCB6-2CD5-4405-BBB6-D9316A8B7316}"/>
                </a:ext>
              </a:extLst>
            </p:cNvPr>
            <p:cNvSpPr txBox="1"/>
            <p:nvPr/>
          </p:nvSpPr>
          <p:spPr>
            <a:xfrm>
              <a:off x="5819261" y="1831790"/>
              <a:ext cx="566978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29143E-937B-4159-8A6A-1C98DE05357E}"/>
                </a:ext>
              </a:extLst>
            </p:cNvPr>
            <p:cNvSpPr txBox="1"/>
            <p:nvPr/>
          </p:nvSpPr>
          <p:spPr>
            <a:xfrm>
              <a:off x="5954255" y="1532725"/>
              <a:ext cx="283490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9CE4E-2670-40AE-827B-9867526D8E4B}"/>
                </a:ext>
              </a:extLst>
            </p:cNvPr>
            <p:cNvSpPr txBox="1"/>
            <p:nvPr/>
          </p:nvSpPr>
          <p:spPr>
            <a:xfrm>
              <a:off x="5977138" y="2451074"/>
              <a:ext cx="251221" cy="299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F2DE5D-DD92-44EB-BAD4-820331B8E525}"/>
                </a:ext>
              </a:extLst>
            </p:cNvPr>
            <p:cNvSpPr txBox="1"/>
            <p:nvPr/>
          </p:nvSpPr>
          <p:spPr>
            <a:xfrm>
              <a:off x="7186301" y="2137582"/>
              <a:ext cx="566978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982EB-4AD3-40A7-9A01-DD8B3E873E09}"/>
                </a:ext>
              </a:extLst>
            </p:cNvPr>
            <p:cNvSpPr txBox="1"/>
            <p:nvPr/>
          </p:nvSpPr>
          <p:spPr>
            <a:xfrm>
              <a:off x="7344180" y="24591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BEE849-2B09-4F47-A76A-04F64DE3E34B}"/>
                </a:ext>
              </a:extLst>
            </p:cNvPr>
            <p:cNvSpPr txBox="1"/>
            <p:nvPr/>
          </p:nvSpPr>
          <p:spPr>
            <a:xfrm>
              <a:off x="8731541" y="2139580"/>
              <a:ext cx="283490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C9ED8E-73D9-4FF8-A35D-4DE9B9AC15EF}"/>
                </a:ext>
              </a:extLst>
            </p:cNvPr>
            <p:cNvSpPr txBox="1"/>
            <p:nvPr/>
          </p:nvSpPr>
          <p:spPr>
            <a:xfrm>
              <a:off x="8711222" y="245107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2A2E7A1-27A1-4824-BC82-61AC8A657220}"/>
                </a:ext>
              </a:extLst>
            </p:cNvPr>
            <p:cNvCxnSpPr>
              <a:stCxn id="24" idx="3"/>
              <a:endCxn id="28" idx="0"/>
            </p:cNvCxnSpPr>
            <p:nvPr/>
          </p:nvCxnSpPr>
          <p:spPr>
            <a:xfrm>
              <a:off x="6386239" y="1981323"/>
              <a:ext cx="1083551" cy="156259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85C2153-D9A4-49DD-9C59-5BB15833E362}"/>
                </a:ext>
              </a:extLst>
            </p:cNvPr>
            <p:cNvCxnSpPr>
              <a:stCxn id="25" idx="3"/>
              <a:endCxn id="33" idx="0"/>
            </p:cNvCxnSpPr>
            <p:nvPr/>
          </p:nvCxnSpPr>
          <p:spPr>
            <a:xfrm>
              <a:off x="6237745" y="1682258"/>
              <a:ext cx="2635541" cy="45732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CD6DA5C-22ED-417C-A0B2-957E413E0007}"/>
              </a:ext>
            </a:extLst>
          </p:cNvPr>
          <p:cNvGrpSpPr/>
          <p:nvPr/>
        </p:nvGrpSpPr>
        <p:grpSpPr>
          <a:xfrm>
            <a:off x="1141413" y="3529172"/>
            <a:ext cx="3364584" cy="1004142"/>
            <a:chOff x="1141413" y="3529172"/>
            <a:chExt cx="3364584" cy="10041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9600B73-31D6-409C-B206-F750DFBC8362}"/>
                </a:ext>
              </a:extLst>
            </p:cNvPr>
            <p:cNvGrpSpPr/>
            <p:nvPr/>
          </p:nvGrpSpPr>
          <p:grpSpPr>
            <a:xfrm>
              <a:off x="1141413" y="3835654"/>
              <a:ext cx="3364584" cy="697660"/>
              <a:chOff x="5670766" y="2130855"/>
              <a:chExt cx="3364584" cy="69766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C55566-271E-429E-AE22-E5F15D0E7984}"/>
                  </a:ext>
                </a:extLst>
              </p:cNvPr>
              <p:cNvSpPr txBox="1"/>
              <p:nvPr/>
            </p:nvSpPr>
            <p:spPr>
              <a:xfrm>
                <a:off x="5670766" y="2130855"/>
                <a:ext cx="863966" cy="2990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88E2C41-D04C-4D6A-AB9A-215FB0B15AEA}"/>
                  </a:ext>
                </a:extLst>
              </p:cNvPr>
              <p:cNvSpPr txBox="1"/>
              <p:nvPr/>
            </p:nvSpPr>
            <p:spPr>
              <a:xfrm>
                <a:off x="5977138" y="2451074"/>
                <a:ext cx="251221" cy="299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FB1A55D-75F3-46E1-A0F0-0D73726F1602}"/>
                  </a:ext>
                </a:extLst>
              </p:cNvPr>
              <p:cNvSpPr txBox="1"/>
              <p:nvPr/>
            </p:nvSpPr>
            <p:spPr>
              <a:xfrm>
                <a:off x="7186301" y="2137582"/>
                <a:ext cx="566978" cy="2990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890269-D298-4B67-9703-05289C0754D2}"/>
                  </a:ext>
                </a:extLst>
              </p:cNvPr>
              <p:cNvSpPr txBox="1"/>
              <p:nvPr/>
            </p:nvSpPr>
            <p:spPr>
              <a:xfrm>
                <a:off x="7344180" y="245918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D9FF48-380A-456B-B3DC-F5315926497B}"/>
                  </a:ext>
                </a:extLst>
              </p:cNvPr>
              <p:cNvSpPr txBox="1"/>
              <p:nvPr/>
            </p:nvSpPr>
            <p:spPr>
              <a:xfrm>
                <a:off x="8731541" y="2139580"/>
                <a:ext cx="283490" cy="2990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9A7D7B-4646-47CC-9A0A-2534C46BA3C2}"/>
                  </a:ext>
                </a:extLst>
              </p:cNvPr>
              <p:cNvSpPr txBox="1"/>
              <p:nvPr/>
            </p:nvSpPr>
            <p:spPr>
              <a:xfrm>
                <a:off x="8711222" y="2451074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3E34A2-6908-4CAE-B944-AC1F475ABA32}"/>
                </a:ext>
              </a:extLst>
            </p:cNvPr>
            <p:cNvSpPr txBox="1"/>
            <p:nvPr/>
          </p:nvSpPr>
          <p:spPr>
            <a:xfrm>
              <a:off x="2798692" y="3529172"/>
              <a:ext cx="283490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60BE348-DE7C-4486-A55F-7A2AFF37E8C1}"/>
                </a:ext>
              </a:extLst>
            </p:cNvPr>
            <p:cNvCxnSpPr>
              <a:stCxn id="51" idx="0"/>
              <a:endCxn id="55" idx="3"/>
            </p:cNvCxnSpPr>
            <p:nvPr/>
          </p:nvCxnSpPr>
          <p:spPr>
            <a:xfrm rot="16200000" flipV="1">
              <a:off x="3630221" y="3130666"/>
              <a:ext cx="165674" cy="1261751"/>
            </a:xfrm>
            <a:prstGeom prst="bentConnector2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209E51-8EE2-4CA1-9956-5E0EE5C16E08}"/>
              </a:ext>
            </a:extLst>
          </p:cNvPr>
          <p:cNvGrpSpPr/>
          <p:nvPr/>
        </p:nvGrpSpPr>
        <p:grpSpPr>
          <a:xfrm>
            <a:off x="5670766" y="3413787"/>
            <a:ext cx="3637899" cy="1004142"/>
            <a:chOff x="5670766" y="3413787"/>
            <a:chExt cx="3637899" cy="100414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1ED2DBB-6177-4972-ABB4-7F2C27B045E5}"/>
                </a:ext>
              </a:extLst>
            </p:cNvPr>
            <p:cNvGrpSpPr/>
            <p:nvPr/>
          </p:nvGrpSpPr>
          <p:grpSpPr>
            <a:xfrm>
              <a:off x="5670766" y="3413787"/>
              <a:ext cx="3364584" cy="1004142"/>
              <a:chOff x="1141413" y="3529172"/>
              <a:chExt cx="3364584" cy="1004142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27458A89-B2EC-4BDD-9D7F-B5C6EF1B1DDE}"/>
                  </a:ext>
                </a:extLst>
              </p:cNvPr>
              <p:cNvGrpSpPr/>
              <p:nvPr/>
            </p:nvGrpSpPr>
            <p:grpSpPr>
              <a:xfrm>
                <a:off x="1141413" y="3835654"/>
                <a:ext cx="3364584" cy="697660"/>
                <a:chOff x="5670766" y="2130855"/>
                <a:chExt cx="3364584" cy="697660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C44B06-EA2E-400D-9E22-99C8893F7631}"/>
                    </a:ext>
                  </a:extLst>
                </p:cNvPr>
                <p:cNvSpPr txBox="1"/>
                <p:nvPr/>
              </p:nvSpPr>
              <p:spPr>
                <a:xfrm>
                  <a:off x="5670766" y="2130855"/>
                  <a:ext cx="863966" cy="2990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A410A77-0C3D-4933-9C5A-890DEB5B53D5}"/>
                    </a:ext>
                  </a:extLst>
                </p:cNvPr>
                <p:cNvSpPr txBox="1"/>
                <p:nvPr/>
              </p:nvSpPr>
              <p:spPr>
                <a:xfrm>
                  <a:off x="5977138" y="2451074"/>
                  <a:ext cx="251221" cy="299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5DD5F16-338C-400D-BFBF-A11F054BD560}"/>
                    </a:ext>
                  </a:extLst>
                </p:cNvPr>
                <p:cNvSpPr txBox="1"/>
                <p:nvPr/>
              </p:nvSpPr>
              <p:spPr>
                <a:xfrm>
                  <a:off x="7186301" y="2137582"/>
                  <a:ext cx="566978" cy="2990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9F7ECD2-DCBA-44E4-89C9-481CD7A38852}"/>
                    </a:ext>
                  </a:extLst>
                </p:cNvPr>
                <p:cNvSpPr txBox="1"/>
                <p:nvPr/>
              </p:nvSpPr>
              <p:spPr>
                <a:xfrm>
                  <a:off x="7344180" y="245918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2A1F7C9-D312-4D22-8165-65B1B1F3E551}"/>
                    </a:ext>
                  </a:extLst>
                </p:cNvPr>
                <p:cNvSpPr txBox="1"/>
                <p:nvPr/>
              </p:nvSpPr>
              <p:spPr>
                <a:xfrm>
                  <a:off x="8711222" y="2451074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FA6B43-5E08-4246-81B5-7FE53CC956B9}"/>
                  </a:ext>
                </a:extLst>
              </p:cNvPr>
              <p:cNvSpPr txBox="1"/>
              <p:nvPr/>
            </p:nvSpPr>
            <p:spPr>
              <a:xfrm>
                <a:off x="2798692" y="3529172"/>
                <a:ext cx="283490" cy="2990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7920F8-E5B3-487A-94CD-050CD7EDA7C8}"/>
                </a:ext>
              </a:extLst>
            </p:cNvPr>
            <p:cNvSpPr txBox="1"/>
            <p:nvPr/>
          </p:nvSpPr>
          <p:spPr>
            <a:xfrm>
              <a:off x="8444699" y="3739744"/>
              <a:ext cx="863966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737DA953-463E-44ED-8460-A6D4DE88C5EF}"/>
                </a:ext>
              </a:extLst>
            </p:cNvPr>
            <p:cNvCxnSpPr>
              <a:stCxn id="64" idx="0"/>
              <a:endCxn id="75" idx="0"/>
            </p:cNvCxnSpPr>
            <p:nvPr/>
          </p:nvCxnSpPr>
          <p:spPr>
            <a:xfrm rot="16200000" flipH="1">
              <a:off x="7479977" y="2343040"/>
              <a:ext cx="19475" cy="2773933"/>
            </a:xfrm>
            <a:prstGeom prst="bentConnector3">
              <a:avLst>
                <a:gd name="adj1" fmla="val -2828334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0A2CC6B-52CE-4698-BA1E-E9D9CA053E34}"/>
              </a:ext>
            </a:extLst>
          </p:cNvPr>
          <p:cNvGrpSpPr/>
          <p:nvPr/>
        </p:nvGrpSpPr>
        <p:grpSpPr>
          <a:xfrm>
            <a:off x="1447785" y="5474509"/>
            <a:ext cx="3331527" cy="978631"/>
            <a:chOff x="1447785" y="5474509"/>
            <a:chExt cx="3331527" cy="978631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B567028-D9B9-439A-AE9B-C5D15BE69BCB}"/>
                </a:ext>
              </a:extLst>
            </p:cNvPr>
            <p:cNvGrpSpPr/>
            <p:nvPr/>
          </p:nvGrpSpPr>
          <p:grpSpPr>
            <a:xfrm>
              <a:off x="1447785" y="5762207"/>
              <a:ext cx="3331527" cy="690933"/>
              <a:chOff x="5977138" y="3726996"/>
              <a:chExt cx="3331527" cy="69093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460550DD-9600-40A1-BB9E-F67DF82747CD}"/>
                  </a:ext>
                </a:extLst>
              </p:cNvPr>
              <p:cNvGrpSpPr/>
              <p:nvPr/>
            </p:nvGrpSpPr>
            <p:grpSpPr>
              <a:xfrm>
                <a:off x="5977138" y="3726996"/>
                <a:ext cx="3058212" cy="690933"/>
                <a:chOff x="1447785" y="3842381"/>
                <a:chExt cx="3058212" cy="690933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A9B4ABE9-7E4F-4482-AA5D-4A4C18F4E1B7}"/>
                    </a:ext>
                  </a:extLst>
                </p:cNvPr>
                <p:cNvGrpSpPr/>
                <p:nvPr/>
              </p:nvGrpSpPr>
              <p:grpSpPr>
                <a:xfrm>
                  <a:off x="1447785" y="3842381"/>
                  <a:ext cx="3058212" cy="690933"/>
                  <a:chOff x="5977138" y="2137582"/>
                  <a:chExt cx="3058212" cy="690933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F79D446-93AC-4A05-BFB2-1D599F54638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7138" y="2451074"/>
                    <a:ext cx="251221" cy="2990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D94E029-0383-42F0-8987-7F0F11778701}"/>
                      </a:ext>
                    </a:extLst>
                  </p:cNvPr>
                  <p:cNvSpPr txBox="1"/>
                  <p:nvPr/>
                </p:nvSpPr>
                <p:spPr>
                  <a:xfrm>
                    <a:off x="7186301" y="2137582"/>
                    <a:ext cx="566978" cy="29906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405F605-951D-471A-89CA-19EF80746F5E}"/>
                      </a:ext>
                    </a:extLst>
                  </p:cNvPr>
                  <p:cNvSpPr txBox="1"/>
                  <p:nvPr/>
                </p:nvSpPr>
                <p:spPr>
                  <a:xfrm>
                    <a:off x="7344180" y="2459183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EC854F64-96F0-45C2-A9F0-F1CB9467DD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11222" y="2451074"/>
                    <a:ext cx="3241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/>
                      <a:t>C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234D9D-4210-4F53-A9D3-99479A1E7C5F}"/>
                    </a:ext>
                  </a:extLst>
                </p:cNvPr>
                <p:cNvSpPr txBox="1"/>
                <p:nvPr/>
              </p:nvSpPr>
              <p:spPr>
                <a:xfrm>
                  <a:off x="1487044" y="3859529"/>
                  <a:ext cx="283490" cy="2990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ACBC680-3617-435C-B511-48BF83766F37}"/>
                  </a:ext>
                </a:extLst>
              </p:cNvPr>
              <p:cNvSpPr txBox="1"/>
              <p:nvPr/>
            </p:nvSpPr>
            <p:spPr>
              <a:xfrm>
                <a:off x="8444699" y="3739744"/>
                <a:ext cx="863966" cy="2990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692B702-7A62-4A75-8A31-DB5DA22C950F}"/>
                </a:ext>
              </a:extLst>
            </p:cNvPr>
            <p:cNvSpPr txBox="1"/>
            <p:nvPr/>
          </p:nvSpPr>
          <p:spPr>
            <a:xfrm>
              <a:off x="2798692" y="5474509"/>
              <a:ext cx="283490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C11A5433-CE3E-4441-B4F2-A8F165A2E9FC}"/>
                </a:ext>
              </a:extLst>
            </p:cNvPr>
            <p:cNvCxnSpPr>
              <a:stCxn id="95" idx="0"/>
              <a:endCxn id="87" idx="0"/>
            </p:cNvCxnSpPr>
            <p:nvPr/>
          </p:nvCxnSpPr>
          <p:spPr>
            <a:xfrm rot="16200000" flipH="1" flipV="1">
              <a:off x="2132190" y="4971108"/>
              <a:ext cx="304846" cy="1311648"/>
            </a:xfrm>
            <a:prstGeom prst="bentConnector3">
              <a:avLst>
                <a:gd name="adj1" fmla="val -74989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CE2588E-EF3B-4233-AE20-16BE8381BAA6}"/>
              </a:ext>
            </a:extLst>
          </p:cNvPr>
          <p:cNvGrpSpPr/>
          <p:nvPr/>
        </p:nvGrpSpPr>
        <p:grpSpPr>
          <a:xfrm>
            <a:off x="5977138" y="5790943"/>
            <a:ext cx="3331527" cy="690933"/>
            <a:chOff x="5977138" y="3726996"/>
            <a:chExt cx="3331527" cy="69093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060C3AF-E1F7-41A2-8398-D347740B33A2}"/>
                </a:ext>
              </a:extLst>
            </p:cNvPr>
            <p:cNvGrpSpPr/>
            <p:nvPr/>
          </p:nvGrpSpPr>
          <p:grpSpPr>
            <a:xfrm>
              <a:off x="5977138" y="3726996"/>
              <a:ext cx="3058212" cy="690933"/>
              <a:chOff x="1447785" y="3842381"/>
              <a:chExt cx="3058212" cy="690933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84F9A1A4-1A25-4D25-AC31-3A52BEFBEAA0}"/>
                  </a:ext>
                </a:extLst>
              </p:cNvPr>
              <p:cNvGrpSpPr/>
              <p:nvPr/>
            </p:nvGrpSpPr>
            <p:grpSpPr>
              <a:xfrm>
                <a:off x="1447785" y="3842381"/>
                <a:ext cx="3058212" cy="690933"/>
                <a:chOff x="5977138" y="2137582"/>
                <a:chExt cx="3058212" cy="690933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E4651BD-A47E-407F-8ADA-9C5B8AE3C044}"/>
                    </a:ext>
                  </a:extLst>
                </p:cNvPr>
                <p:cNvSpPr txBox="1"/>
                <p:nvPr/>
              </p:nvSpPr>
              <p:spPr>
                <a:xfrm>
                  <a:off x="5977138" y="2451074"/>
                  <a:ext cx="251221" cy="299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80DA714-F7EC-41C8-A437-68BDC78B04A5}"/>
                    </a:ext>
                  </a:extLst>
                </p:cNvPr>
                <p:cNvSpPr txBox="1"/>
                <p:nvPr/>
              </p:nvSpPr>
              <p:spPr>
                <a:xfrm>
                  <a:off x="7186301" y="2137582"/>
                  <a:ext cx="566978" cy="2990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708FE73-AC99-4631-B7C4-BBFDDE96CB5E}"/>
                    </a:ext>
                  </a:extLst>
                </p:cNvPr>
                <p:cNvSpPr txBox="1"/>
                <p:nvPr/>
              </p:nvSpPr>
              <p:spPr>
                <a:xfrm>
                  <a:off x="7344180" y="245918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5D6C964-1217-419F-8A93-6404849B802D}"/>
                    </a:ext>
                  </a:extLst>
                </p:cNvPr>
                <p:cNvSpPr txBox="1"/>
                <p:nvPr/>
              </p:nvSpPr>
              <p:spPr>
                <a:xfrm>
                  <a:off x="8711222" y="2451074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96078A9-A99C-4B9C-A109-8405B02115A8}"/>
                  </a:ext>
                </a:extLst>
              </p:cNvPr>
              <p:cNvSpPr txBox="1"/>
              <p:nvPr/>
            </p:nvSpPr>
            <p:spPr>
              <a:xfrm>
                <a:off x="1487044" y="3859529"/>
                <a:ext cx="283490" cy="2990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A1C8A85-87E1-4F99-B98E-8C5470042CDA}"/>
                </a:ext>
              </a:extLst>
            </p:cNvPr>
            <p:cNvSpPr txBox="1"/>
            <p:nvPr/>
          </p:nvSpPr>
          <p:spPr>
            <a:xfrm>
              <a:off x="8444699" y="3739744"/>
              <a:ext cx="863966" cy="2990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BF43CA3-DF16-432E-84D7-8D5EEC25A6C5}"/>
              </a:ext>
            </a:extLst>
          </p:cNvPr>
          <p:cNvSpPr txBox="1"/>
          <p:nvPr/>
        </p:nvSpPr>
        <p:spPr>
          <a:xfrm>
            <a:off x="8589797" y="5491878"/>
            <a:ext cx="566978" cy="2990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D9EF3F4-C0A1-47EC-920E-11038D3A6233}"/>
              </a:ext>
            </a:extLst>
          </p:cNvPr>
          <p:cNvSpPr txBox="1"/>
          <p:nvPr/>
        </p:nvSpPr>
        <p:spPr>
          <a:xfrm>
            <a:off x="8731541" y="5204180"/>
            <a:ext cx="283490" cy="2990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6F47D25-7396-4CC2-AE5E-41DCC18A0C8F}"/>
              </a:ext>
            </a:extLst>
          </p:cNvPr>
          <p:cNvCxnSpPr>
            <a:stCxn id="111" idx="0"/>
            <a:endCxn id="114" idx="1"/>
          </p:cNvCxnSpPr>
          <p:nvPr/>
        </p:nvCxnSpPr>
        <p:spPr>
          <a:xfrm rot="5400000" flipH="1" flipV="1">
            <a:off x="7955027" y="5156174"/>
            <a:ext cx="149532" cy="112000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D63A1B0E-9F96-4B32-AC66-B1C2F62BE548}"/>
              </a:ext>
            </a:extLst>
          </p:cNvPr>
          <p:cNvCxnSpPr>
            <a:stCxn id="109" idx="0"/>
            <a:endCxn id="115" idx="1"/>
          </p:cNvCxnSpPr>
          <p:nvPr/>
        </p:nvCxnSpPr>
        <p:spPr>
          <a:xfrm rot="5400000" flipH="1" flipV="1">
            <a:off x="7217652" y="4294203"/>
            <a:ext cx="454378" cy="2573399"/>
          </a:xfrm>
          <a:prstGeom prst="bentConnector2">
            <a:avLst/>
          </a:prstGeom>
          <a:ln w="28575">
            <a:solidFill>
              <a:srgbClr val="E780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312955D3-BF05-4728-85A7-C54E5A331DAA}"/>
              </a:ext>
            </a:extLst>
          </p:cNvPr>
          <p:cNvSpPr/>
          <p:nvPr/>
        </p:nvSpPr>
        <p:spPr>
          <a:xfrm>
            <a:off x="4863956" y="3480673"/>
            <a:ext cx="552715" cy="347564"/>
          </a:xfrm>
          <a:prstGeom prst="rightArrow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58BB9D79-813C-4158-BDD6-C70DDA3A14B1}"/>
              </a:ext>
            </a:extLst>
          </p:cNvPr>
          <p:cNvSpPr/>
          <p:nvPr/>
        </p:nvSpPr>
        <p:spPr>
          <a:xfrm>
            <a:off x="4863955" y="5350178"/>
            <a:ext cx="552715" cy="347564"/>
          </a:xfrm>
          <a:prstGeom prst="rightArrow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5976BB45-D257-489F-8DAA-3EDCBD6B9665}"/>
              </a:ext>
            </a:extLst>
          </p:cNvPr>
          <p:cNvSpPr/>
          <p:nvPr/>
        </p:nvSpPr>
        <p:spPr>
          <a:xfrm>
            <a:off x="4850699" y="1765768"/>
            <a:ext cx="552715" cy="347564"/>
          </a:xfrm>
          <a:prstGeom prst="rightArrow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EEC1823A-3A1D-435A-BCCF-569AAB068064}"/>
              </a:ext>
            </a:extLst>
          </p:cNvPr>
          <p:cNvSpPr/>
          <p:nvPr/>
        </p:nvSpPr>
        <p:spPr>
          <a:xfrm rot="8811795">
            <a:off x="4477269" y="2723058"/>
            <a:ext cx="1052028" cy="347564"/>
          </a:xfrm>
          <a:prstGeom prst="rightArrow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126BD892-7AD7-46D7-8371-25A7D7231655}"/>
              </a:ext>
            </a:extLst>
          </p:cNvPr>
          <p:cNvSpPr/>
          <p:nvPr/>
        </p:nvSpPr>
        <p:spPr>
          <a:xfrm rot="8811795">
            <a:off x="4497580" y="4449297"/>
            <a:ext cx="1052028" cy="347564"/>
          </a:xfrm>
          <a:prstGeom prst="rightArrow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73D273-CB8F-40DB-B68C-B0990DA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하노이 타워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DEC46-7292-4FE6-90A5-50EDC229D3FF}"/>
              </a:ext>
            </a:extLst>
          </p:cNvPr>
          <p:cNvSpPr txBox="1"/>
          <p:nvPr/>
        </p:nvSpPr>
        <p:spPr>
          <a:xfrm>
            <a:off x="1141413" y="1136064"/>
            <a:ext cx="9905998" cy="458587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개로 늘린다면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1, 2, 3</a:t>
            </a:r>
            <a:r>
              <a:rPr lang="ko-KR" altLang="en-US" dirty="0"/>
              <a:t>을 </a:t>
            </a:r>
            <a:r>
              <a:rPr lang="en-US" altLang="ko-KR" dirty="0"/>
              <a:t>B</a:t>
            </a:r>
            <a:r>
              <a:rPr lang="ko-KR" altLang="en-US" dirty="0"/>
              <a:t>로 옮기고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로 옮겨야 한다</a:t>
            </a:r>
            <a:r>
              <a:rPr lang="en-US" altLang="ko-KR" dirty="0"/>
              <a:t>. – </a:t>
            </a:r>
            <a:r>
              <a:rPr lang="ko-KR" altLang="en-US" dirty="0"/>
              <a:t>이미 </a:t>
            </a:r>
            <a:r>
              <a:rPr lang="en-US" altLang="ko-KR" dirty="0"/>
              <a:t>3</a:t>
            </a:r>
            <a:r>
              <a:rPr lang="ko-KR" altLang="en-US" dirty="0"/>
              <a:t>개를 옮기는 패턴은 알고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그래서 공식패턴은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작은 원반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맨 아래에 있는 원반을 제외한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큰 원반</a:t>
            </a:r>
            <a:r>
              <a:rPr lang="en-US" altLang="ko-KR" dirty="0"/>
              <a:t>(</a:t>
            </a:r>
            <a:r>
              <a:rPr lang="ko-KR" altLang="en-US" dirty="0"/>
              <a:t>맨 아래 원반</a:t>
            </a:r>
            <a:r>
              <a:rPr lang="en-US" altLang="ko-KR" dirty="0"/>
              <a:t>) 1</a:t>
            </a:r>
            <a:r>
              <a:rPr lang="ko-KR" altLang="en-US" dirty="0"/>
              <a:t>개를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작은 원반</a:t>
            </a:r>
            <a:r>
              <a:rPr lang="en-US" altLang="ko-KR" dirty="0"/>
              <a:t>(B</a:t>
            </a:r>
            <a:r>
              <a:rPr lang="ko-KR" altLang="en-US" dirty="0"/>
              <a:t>로 옮겨진 원반</a:t>
            </a:r>
            <a:r>
              <a:rPr lang="en-US" altLang="ko-KR" dirty="0"/>
              <a:t>) 3</a:t>
            </a:r>
            <a:r>
              <a:rPr lang="ko-KR" altLang="en-US" dirty="0"/>
              <a:t>개를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공식을 일반화 해보자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원반이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개일 때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작은 원반 </a:t>
            </a:r>
            <a:r>
              <a:rPr lang="en-US" altLang="ko-KR" dirty="0"/>
              <a:t>n-1</a:t>
            </a:r>
            <a:r>
              <a:rPr lang="ko-KR" altLang="en-US" dirty="0"/>
              <a:t>개를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큰 원반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작은 원반 </a:t>
            </a:r>
            <a:r>
              <a:rPr lang="en-US" altLang="ko-KR" dirty="0"/>
              <a:t>n – 1</a:t>
            </a:r>
            <a:r>
              <a:rPr lang="ko-KR" altLang="en-US" dirty="0"/>
              <a:t>개를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319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4041FB-A04A-4974-AD89-4C49379F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하노이 타워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B854B-3D26-4F1C-AB87-7C2D1F85D1C6}"/>
              </a:ext>
            </a:extLst>
          </p:cNvPr>
          <p:cNvSpPr txBox="1"/>
          <p:nvPr/>
        </p:nvSpPr>
        <p:spPr>
          <a:xfrm>
            <a:off x="1141413" y="662730"/>
            <a:ext cx="990599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표현해보자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꽂혀있는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원반을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거쳐서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이동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HanoiTowerMove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(int num, char form, char by, char to)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>
                <a:latin typeface="Arial Black" panose="020B0A04020102020204" pitchFamily="34" charset="0"/>
              </a:rPr>
              <a:t>num</a:t>
            </a:r>
            <a:r>
              <a:rPr lang="ko-KR" altLang="en-US" sz="1400" dirty="0">
                <a:latin typeface="Arial Black" panose="020B0A04020102020204" pitchFamily="34" charset="0"/>
              </a:rPr>
              <a:t>개의 원반을 </a:t>
            </a:r>
            <a:r>
              <a:rPr lang="en-US" altLang="ko-KR" sz="1400" dirty="0">
                <a:latin typeface="Arial Black" panose="020B0A04020102020204" pitchFamily="34" charset="0"/>
              </a:rPr>
              <a:t>by</a:t>
            </a:r>
            <a:r>
              <a:rPr lang="ko-KR" altLang="en-US" sz="1400" dirty="0">
                <a:latin typeface="Arial Black" panose="020B0A04020102020204" pitchFamily="34" charset="0"/>
              </a:rPr>
              <a:t>를 거쳐서</a:t>
            </a:r>
            <a:r>
              <a:rPr lang="en-US" altLang="ko-KR" sz="1400" dirty="0">
                <a:latin typeface="Arial Black" panose="020B0A04020102020204" pitchFamily="34" charset="0"/>
              </a:rPr>
              <a:t>(by)</a:t>
            </a:r>
            <a:r>
              <a:rPr lang="ko-KR" altLang="en-US" sz="1400" dirty="0">
                <a:latin typeface="Arial Black" panose="020B0A04020102020204" pitchFamily="34" charset="0"/>
              </a:rPr>
              <a:t>를 이용해서 </a:t>
            </a:r>
            <a:r>
              <a:rPr lang="en-US" altLang="ko-KR" sz="1400" dirty="0">
                <a:latin typeface="Arial Black" panose="020B0A04020102020204" pitchFamily="34" charset="0"/>
              </a:rPr>
              <a:t>from</a:t>
            </a:r>
            <a:r>
              <a:rPr lang="ko-KR" altLang="en-US" sz="1400" dirty="0">
                <a:latin typeface="Arial Black" panose="020B0A04020102020204" pitchFamily="34" charset="0"/>
              </a:rPr>
              <a:t>에서 </a:t>
            </a:r>
            <a:r>
              <a:rPr lang="en-US" altLang="ko-KR" sz="1400" dirty="0">
                <a:latin typeface="Arial Black" panose="020B0A04020102020204" pitchFamily="34" charset="0"/>
              </a:rPr>
              <a:t>to</a:t>
            </a:r>
            <a:r>
              <a:rPr lang="ko-KR" altLang="en-US" sz="1400" dirty="0">
                <a:latin typeface="Arial Black" panose="020B0A04020102020204" pitchFamily="34" charset="0"/>
              </a:rPr>
              <a:t>로 이동한다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원반이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개일 경우 한번 옮기면 끝나기 때문에 탈출 조건이 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HanoiTowerMove</a:t>
            </a:r>
            <a:r>
              <a:rPr lang="en-US" altLang="ko-KR" sz="1600" dirty="0">
                <a:latin typeface="Arial Black" panose="020B0A04020102020204" pitchFamily="34" charset="0"/>
              </a:rPr>
              <a:t>(int num, char form, char by, char to)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if(num == 1)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&lt;&lt;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원반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” &lt;&lt; from &lt;&lt; 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” &lt;&lt; to &lt;&lt; “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이동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” &lt;&lt;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endl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else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26668C-4371-4464-9F84-0B2136D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하노이 타워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B1A0C-B173-462E-894A-E2DBE8369955}"/>
              </a:ext>
            </a:extLst>
          </p:cNvPr>
          <p:cNvSpPr txBox="1"/>
          <p:nvPr/>
        </p:nvSpPr>
        <p:spPr>
          <a:xfrm>
            <a:off x="1141413" y="1628507"/>
            <a:ext cx="9905998" cy="384720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작은 원반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 – 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B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이동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HanoiTowerMove</a:t>
            </a:r>
            <a:r>
              <a:rPr lang="en-US" altLang="ko-KR" sz="1600" dirty="0">
                <a:latin typeface="Arial Black" panose="020B0A04020102020204" pitchFamily="34" charset="0"/>
              </a:rPr>
              <a:t>(int num, char form, char by, char to)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if(num == 1)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“</a:t>
            </a:r>
            <a:r>
              <a:rPr lang="ko-KR" altLang="en-US" sz="1600" dirty="0">
                <a:latin typeface="Arial Black" panose="020B0A04020102020204" pitchFamily="34" charset="0"/>
              </a:rPr>
              <a:t>원반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” &lt;&lt; from &lt;&lt; “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” &lt;&lt; to &lt;&lt; “</a:t>
            </a:r>
            <a:r>
              <a:rPr lang="ko-KR" altLang="en-US" sz="1600" dirty="0">
                <a:latin typeface="Arial Black" panose="020B0A04020102020204" pitchFamily="34" charset="0"/>
              </a:rPr>
              <a:t>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이동</a:t>
            </a:r>
            <a:r>
              <a:rPr lang="en-US" altLang="ko-KR" sz="1600" dirty="0">
                <a:latin typeface="Arial Black" panose="020B0A04020102020204" pitchFamily="34" charset="0"/>
              </a:rPr>
              <a:t>”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else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//3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단계 중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단계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HanoiTowerMove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(num – 1, from, to, by);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7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9D5F2F-0C8D-4F5A-8199-3DA3EB3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273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하노이 타워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C035A-8DA3-430A-8AB9-945280E43D68}"/>
              </a:ext>
            </a:extLst>
          </p:cNvPr>
          <p:cNvSpPr txBox="1"/>
          <p:nvPr/>
        </p:nvSpPr>
        <p:spPr>
          <a:xfrm>
            <a:off x="1141412" y="662730"/>
            <a:ext cx="106848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큰 원반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이동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작은 원반은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 - 1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개를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이동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HanoiTowerMove</a:t>
            </a:r>
            <a:r>
              <a:rPr lang="en-US" altLang="ko-KR" dirty="0">
                <a:latin typeface="Arial Black" panose="020B0A04020102020204" pitchFamily="34" charset="0"/>
              </a:rPr>
              <a:t>(int num, char form, char by, char to)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if(num == 1)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&lt;&lt;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“</a:t>
            </a:r>
            <a:r>
              <a:rPr lang="ko-KR" altLang="en-US" dirty="0">
                <a:latin typeface="Arial Black" panose="020B0A04020102020204" pitchFamily="34" charset="0"/>
              </a:rPr>
              <a:t>원반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을 </a:t>
            </a:r>
            <a:r>
              <a:rPr lang="en-US" altLang="ko-KR" dirty="0">
                <a:latin typeface="Arial Black" panose="020B0A04020102020204" pitchFamily="34" charset="0"/>
              </a:rPr>
              <a:t>” &lt;&lt; from &lt;&lt; “</a:t>
            </a:r>
            <a:r>
              <a:rPr lang="ko-KR" altLang="en-US" dirty="0">
                <a:latin typeface="Arial Black" panose="020B0A04020102020204" pitchFamily="34" charset="0"/>
              </a:rPr>
              <a:t>에서 </a:t>
            </a:r>
            <a:r>
              <a:rPr lang="en-US" altLang="ko-KR" dirty="0">
                <a:latin typeface="Arial Black" panose="020B0A04020102020204" pitchFamily="34" charset="0"/>
              </a:rPr>
              <a:t>” &lt;&lt; to &lt;&lt; “</a:t>
            </a:r>
            <a:r>
              <a:rPr lang="ko-KR" altLang="en-US" dirty="0">
                <a:latin typeface="Arial Black" panose="020B0A04020102020204" pitchFamily="34" charset="0"/>
              </a:rPr>
              <a:t>로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이동</a:t>
            </a:r>
            <a:r>
              <a:rPr lang="en-US" altLang="ko-KR" dirty="0">
                <a:latin typeface="Arial Black" panose="020B0A04020102020204" pitchFamily="34" charset="0"/>
              </a:rPr>
              <a:t>”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else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//3</a:t>
            </a:r>
            <a:r>
              <a:rPr lang="ko-KR" altLang="en-US" dirty="0">
                <a:latin typeface="Arial Black" panose="020B0A04020102020204" pitchFamily="34" charset="0"/>
              </a:rPr>
              <a:t>단계 중 </a:t>
            </a:r>
            <a:r>
              <a:rPr lang="en-US" altLang="ko-KR" dirty="0">
                <a:latin typeface="Arial Black" panose="020B0A04020102020204" pitchFamily="34" charset="0"/>
              </a:rPr>
              <a:t>1</a:t>
            </a:r>
            <a:r>
              <a:rPr lang="ko-KR" altLang="en-US" dirty="0">
                <a:latin typeface="Arial Black" panose="020B0A04020102020204" pitchFamily="34" charset="0"/>
              </a:rPr>
              <a:t>단계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dirty="0" err="1">
                <a:latin typeface="Arial Black" panose="020B0A04020102020204" pitchFamily="34" charset="0"/>
              </a:rPr>
              <a:t>HanoiTowerMove</a:t>
            </a:r>
            <a:r>
              <a:rPr lang="en-US" altLang="ko-KR" dirty="0">
                <a:latin typeface="Arial Black" panose="020B0A04020102020204" pitchFamily="34" charset="0"/>
              </a:rPr>
              <a:t>(num – 1, from, to, by);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//3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단계 중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&lt;&lt; 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원반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” &lt;&lt; num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&lt;&lt;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” &lt;&lt; from &lt;&lt; 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” &lt;&lt; to &lt;&lt; “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이동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” &lt;&lt;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endl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//3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단계 중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단계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HanoiTowerMove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(num – 1, by, from, to);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53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583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Arial Black</vt:lpstr>
      <vt:lpstr>Tw Cen MT</vt:lpstr>
      <vt:lpstr>회로</vt:lpstr>
      <vt:lpstr>게임 자료구조와 알고리즘 -CHAPTER1_Hanoi-</vt:lpstr>
      <vt:lpstr>목차</vt:lpstr>
      <vt:lpstr>하노이 타워</vt:lpstr>
      <vt:lpstr>1. 하노이 타워</vt:lpstr>
      <vt:lpstr>1. 하노이 타워</vt:lpstr>
      <vt:lpstr>1. 하노이 타워</vt:lpstr>
      <vt:lpstr>1. 하노이 타워</vt:lpstr>
      <vt:lpstr>1. 하노이 타워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129</cp:revision>
  <dcterms:created xsi:type="dcterms:W3CDTF">2019-03-03T04:04:47Z</dcterms:created>
  <dcterms:modified xsi:type="dcterms:W3CDTF">2020-01-03T08:26:45Z</dcterms:modified>
</cp:coreProperties>
</file>