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29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지갑에 동전을 집어 넣을 때 지갑을 열고 동전 주머니를 찾아서 동전 주머니의 지퍼를 내린 다음 동전 주머니에 동전을 넣는다 그리고 동전 주머니의 지퍼를 올린 다음 마지막으로 지갑을 닫는다</a:t>
            </a:r>
            <a:r>
              <a:rPr lang="en-US" altLang="ko-KR" dirty="0"/>
              <a:t>. </a:t>
            </a:r>
            <a:r>
              <a:rPr lang="ko-KR" altLang="en-US" dirty="0"/>
              <a:t>라는 구체적인 과정대신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동전을 삽입하고 동전을 빼내는 기능이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8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초기화 </a:t>
            </a:r>
            <a:r>
              <a:rPr lang="en-US" altLang="ko-KR" dirty="0"/>
              <a:t>– </a:t>
            </a:r>
            <a:r>
              <a:rPr lang="en-US" altLang="ko-KR" dirty="0" err="1"/>
              <a:t>ArrayList</a:t>
            </a:r>
            <a:r>
              <a:rPr lang="ko-KR" altLang="en-US" dirty="0"/>
              <a:t> 구조체에서 초기화할 대상이 무엇인지 파악해보자</a:t>
            </a:r>
            <a:r>
              <a:rPr lang="en-US" altLang="ko-KR" dirty="0"/>
              <a:t>. </a:t>
            </a:r>
            <a:r>
              <a:rPr lang="en-US" altLang="ko-KR" dirty="0" err="1"/>
              <a:t>ArrayList</a:t>
            </a:r>
            <a:r>
              <a:rPr lang="ko-KR" altLang="en-US" dirty="0"/>
              <a:t>의 멤버에서 </a:t>
            </a:r>
            <a:r>
              <a:rPr lang="en-US" altLang="ko-KR" dirty="0" err="1"/>
              <a:t>curPosition</a:t>
            </a:r>
            <a:r>
              <a:rPr lang="ko-KR" altLang="en-US" dirty="0"/>
              <a:t>에는 배열의 인덱스 값이 저장된다</a:t>
            </a:r>
            <a:r>
              <a:rPr lang="en-US" altLang="ko-KR" dirty="0"/>
              <a:t>. </a:t>
            </a:r>
            <a:r>
              <a:rPr lang="ko-KR" altLang="en-US" dirty="0"/>
              <a:t>그리고 이 변수에 저장된 값을 통해서 </a:t>
            </a:r>
            <a:r>
              <a:rPr lang="en-US" altLang="ko-KR" dirty="0" err="1"/>
              <a:t>Lfirst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 err="1"/>
              <a:t>Lnext</a:t>
            </a:r>
            <a:r>
              <a:rPr lang="en-US" altLang="ko-KR" dirty="0"/>
              <a:t> </a:t>
            </a:r>
            <a:r>
              <a:rPr lang="ko-KR" altLang="en-US" dirty="0"/>
              <a:t>함수가 참조해야 할 배열의 위치를 알게 할 생각이다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curPosition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en-US" altLang="ko-KR" dirty="0"/>
              <a:t>-1</a:t>
            </a:r>
            <a:r>
              <a:rPr lang="ko-KR" altLang="en-US" dirty="0"/>
              <a:t>로 초기화 한 것이며</a:t>
            </a:r>
            <a:r>
              <a:rPr lang="en-US" altLang="ko-KR" dirty="0"/>
              <a:t>, </a:t>
            </a:r>
            <a:r>
              <a:rPr lang="ko-KR" altLang="en-US" dirty="0"/>
              <a:t>여기에는 아직 데이터의 참조가 진행되지 않았다는 의미가 담겨져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데이터수가 배열의 길이를 초과했는지 검사하고 초과하지 않았다면 일반적인 데이터 저장 과정을 진행한다</a:t>
            </a:r>
            <a:r>
              <a:rPr lang="en-US" altLang="ko-KR" dirty="0"/>
              <a:t>. – </a:t>
            </a:r>
            <a:r>
              <a:rPr lang="ko-KR" altLang="en-US" dirty="0"/>
              <a:t>이때 배열의 앞부분부터 저장해 나간다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8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Lfirst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curPosition</a:t>
            </a:r>
            <a:r>
              <a:rPr lang="ko-KR" altLang="en-US" dirty="0"/>
              <a:t>에 저장된 값을 </a:t>
            </a:r>
            <a:r>
              <a:rPr lang="en-US" altLang="ko-KR" dirty="0"/>
              <a:t>0</a:t>
            </a:r>
            <a:r>
              <a:rPr lang="ko-KR" altLang="en-US" dirty="0"/>
              <a:t>으로 재설정함으로써 데이터의 참조가 앞에서 부터 다시 진행되도록 하는 역할을 한다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 err="1"/>
              <a:t>Lnext</a:t>
            </a:r>
            <a:r>
              <a:rPr lang="en-US" altLang="ko-KR" dirty="0"/>
              <a:t> </a:t>
            </a:r>
            <a:r>
              <a:rPr lang="ko-KR" altLang="en-US" dirty="0"/>
              <a:t>함수는 이 값을 증가시켜서 순서대로 데이터를 참조할 수 있도록 하기 때문에 두 함수는 나눠서 존재 </a:t>
            </a:r>
            <a:r>
              <a:rPr lang="ko-KR" altLang="en-US" dirty="0" err="1"/>
              <a:t>해야한다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2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0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설명 전 </a:t>
            </a:r>
            <a:r>
              <a:rPr lang="en-US" altLang="ko-KR" dirty="0"/>
              <a:t>: </a:t>
            </a:r>
            <a:r>
              <a:rPr lang="ko-KR" altLang="en-US" dirty="0"/>
              <a:t>삭제할 데이터의 위치를 참조하는 방식과 삭제를 위한 데이터의 이동과정이 이 코드의 핵심이다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Code </a:t>
            </a:r>
            <a:r>
              <a:rPr lang="ko-KR" altLang="en-US" dirty="0"/>
              <a:t>설명 후 </a:t>
            </a:r>
            <a:r>
              <a:rPr lang="en-US" altLang="ko-KR" dirty="0"/>
              <a:t>: </a:t>
            </a:r>
            <a:r>
              <a:rPr lang="en-US" altLang="ko-KR" dirty="0" err="1"/>
              <a:t>curPosition</a:t>
            </a:r>
            <a:r>
              <a:rPr lang="ko-KR" altLang="en-US" dirty="0"/>
              <a:t>은 최근에 참조가 이뤄진 데이터의 인덱스 정보를 담고 있어야한다</a:t>
            </a:r>
            <a:r>
              <a:rPr lang="en-US" altLang="ko-KR" dirty="0"/>
              <a:t>. </a:t>
            </a:r>
            <a:r>
              <a:rPr lang="ko-KR" altLang="en-US" dirty="0"/>
              <a:t>그런데 삭제로 인해 비는 공간을 메우려 데이터를 한 </a:t>
            </a:r>
            <a:r>
              <a:rPr lang="ko-KR" altLang="en-US" dirty="0" err="1"/>
              <a:t>칸씩</a:t>
            </a:r>
            <a:r>
              <a:rPr lang="ko-KR" altLang="en-US" dirty="0"/>
              <a:t> 앞으로 이동 시키면</a:t>
            </a:r>
            <a:r>
              <a:rPr lang="en-US" altLang="ko-KR" dirty="0"/>
              <a:t>, </a:t>
            </a:r>
            <a:r>
              <a:rPr lang="en-US" altLang="ko-KR" dirty="0" err="1"/>
              <a:t>curPosition</a:t>
            </a:r>
            <a:r>
              <a:rPr lang="ko-KR" altLang="en-US" dirty="0"/>
              <a:t>은 아직 참조가 이뤄지지 않은 옮겨진 데이터를 가리키게 된다</a:t>
            </a:r>
            <a:r>
              <a:rPr lang="en-US" altLang="ko-KR" dirty="0"/>
              <a:t>.  </a:t>
            </a:r>
            <a:r>
              <a:rPr lang="ko-KR" altLang="en-US" dirty="0"/>
              <a:t>그렇기 때문에 </a:t>
            </a:r>
            <a:r>
              <a:rPr lang="en-US" altLang="ko-KR" dirty="0" err="1"/>
              <a:t>curPosition</a:t>
            </a:r>
            <a:r>
              <a:rPr lang="ko-KR" altLang="en-US" dirty="0"/>
              <a:t>도 </a:t>
            </a:r>
            <a:r>
              <a:rPr lang="en-US" altLang="ko-KR" dirty="0"/>
              <a:t>C</a:t>
            </a:r>
            <a:r>
              <a:rPr lang="ko-KR" altLang="en-US" dirty="0"/>
              <a:t>를 참조하기 이전의 참조인 </a:t>
            </a:r>
            <a:r>
              <a:rPr lang="en-US" altLang="ko-KR" dirty="0"/>
              <a:t>B</a:t>
            </a:r>
            <a:r>
              <a:rPr lang="ko-KR" altLang="en-US" dirty="0"/>
              <a:t>를 가리킬 수 있도록 한 칸 앞으로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잘 이해가 안가나</a:t>
            </a:r>
            <a:r>
              <a:rPr lang="en-US" altLang="ko-KR" dirty="0"/>
              <a:t>? </a:t>
            </a:r>
            <a:r>
              <a:rPr lang="ko-KR" altLang="en-US" dirty="0"/>
              <a:t>그렇다면 전체적인 코드를 보면 이해가 될 것이다</a:t>
            </a:r>
            <a:r>
              <a:rPr lang="en-US" altLang="ko-KR" dirty="0"/>
              <a:t>.. </a:t>
            </a:r>
            <a:r>
              <a:rPr lang="ko-KR" altLang="en-US" dirty="0"/>
              <a:t>앞에서 부터 순차적으로 데이터는 구성되어 있고 </a:t>
            </a:r>
            <a:r>
              <a:rPr lang="en-US" altLang="ko-KR" dirty="0"/>
              <a:t>C</a:t>
            </a:r>
            <a:r>
              <a:rPr lang="ko-KR" altLang="en-US" dirty="0"/>
              <a:t>를 삭제하기위해 </a:t>
            </a:r>
            <a:r>
              <a:rPr lang="en-US" altLang="ko-KR" dirty="0"/>
              <a:t>A</a:t>
            </a:r>
            <a:r>
              <a:rPr lang="ko-KR" altLang="en-US" dirty="0"/>
              <a:t>부터 차례로 참조해서 위치를 조회한다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/>
              <a:t>C</a:t>
            </a:r>
            <a:r>
              <a:rPr lang="ko-KR" altLang="en-US" dirty="0"/>
              <a:t>를 삭제하면 </a:t>
            </a:r>
            <a:r>
              <a:rPr lang="en-US" altLang="ko-KR" dirty="0"/>
              <a:t>C</a:t>
            </a:r>
            <a:r>
              <a:rPr lang="ko-KR" altLang="en-US" dirty="0"/>
              <a:t>이전에 참조했던 </a:t>
            </a:r>
            <a:r>
              <a:rPr lang="en-US" altLang="ko-KR" dirty="0"/>
              <a:t>B</a:t>
            </a:r>
            <a:r>
              <a:rPr lang="ko-KR" altLang="en-US" dirty="0"/>
              <a:t>를 가리키게 되고 이 후 오는 </a:t>
            </a:r>
            <a:r>
              <a:rPr lang="en-US" altLang="ko-KR" dirty="0" err="1"/>
              <a:t>LNext</a:t>
            </a:r>
            <a:r>
              <a:rPr lang="ko-KR" altLang="en-US" dirty="0"/>
              <a:t>에 의해 </a:t>
            </a:r>
            <a:r>
              <a:rPr lang="en-US" altLang="ko-KR" dirty="0"/>
              <a:t>D</a:t>
            </a:r>
            <a:r>
              <a:rPr lang="ko-KR" altLang="en-US" dirty="0"/>
              <a:t>를 참조하게 되는 상황이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9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시작할때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구조체의 정의는 사용되는 함수의 정의라고 했다</a:t>
            </a:r>
            <a:r>
              <a:rPr lang="en-US" altLang="ko-KR" dirty="0"/>
              <a:t>. </a:t>
            </a:r>
            <a:r>
              <a:rPr lang="ko-KR" altLang="en-US" dirty="0"/>
              <a:t>간단한 예로 함수를 정의하고 </a:t>
            </a:r>
            <a:r>
              <a:rPr lang="en-US" altLang="ko-KR" dirty="0"/>
              <a:t>Point</a:t>
            </a:r>
            <a:r>
              <a:rPr lang="ko-KR" altLang="en-US" dirty="0"/>
              <a:t>구조체를 만들어 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9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단지임의로 모든 </a:t>
            </a:r>
            <a:r>
              <a:rPr lang="en-US" altLang="ko-KR" dirty="0"/>
              <a:t>Node</a:t>
            </a:r>
            <a:r>
              <a:rPr lang="ko-KR" altLang="en-US" dirty="0"/>
              <a:t>를 삭제하는 부분이다</a:t>
            </a:r>
            <a:r>
              <a:rPr lang="en-US" altLang="ko-KR" dirty="0"/>
              <a:t>. </a:t>
            </a:r>
            <a:r>
              <a:rPr lang="ko-KR" altLang="en-US" dirty="0"/>
              <a:t>이것이 </a:t>
            </a:r>
            <a:r>
              <a:rPr lang="en-US" altLang="ko-KR" dirty="0" err="1"/>
              <a:t>LinkedList</a:t>
            </a:r>
            <a:r>
              <a:rPr lang="ko-KR" altLang="en-US" dirty="0"/>
              <a:t>의 삭제의 모든 부분을 설명하고 있지 않다 다만</a:t>
            </a:r>
            <a:r>
              <a:rPr lang="en-US" altLang="ko-KR" dirty="0"/>
              <a:t>, </a:t>
            </a:r>
            <a:r>
              <a:rPr lang="ko-KR" altLang="en-US" dirty="0"/>
              <a:t>삭제의 과정에서 두 개의 포인터가 사용된다는 것을 기억하자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0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지금 이</a:t>
            </a:r>
            <a:r>
              <a:rPr lang="ko-KR" altLang="en-US" baseline="0" dirty="0"/>
              <a:t> 과정으로 완성될 코드가 완전한 </a:t>
            </a:r>
            <a:r>
              <a:rPr lang="en-US" altLang="ko-KR" baseline="0" dirty="0" err="1"/>
              <a:t>LinkedList</a:t>
            </a:r>
            <a:r>
              <a:rPr lang="ko-KR" altLang="en-US" baseline="0" dirty="0"/>
              <a:t>를 설명해 주진 않을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</a:t>
            </a:r>
            <a:r>
              <a:rPr lang="en-US" altLang="ko-KR" baseline="0" dirty="0" err="1"/>
              <a:t>LinkedList</a:t>
            </a:r>
            <a:r>
              <a:rPr lang="ko-KR" altLang="en-US" baseline="0" dirty="0"/>
              <a:t>의 중요한 개념을 이해하기엔 적절하기 때문에 꼬옥 확인 해보시기 바랍니다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6D65E-4293-4B03-8AC6-B561B5BA7C1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자료구조와 알고리즘</a:t>
            </a:r>
            <a:br>
              <a:rPr lang="en-US" altLang="ko-KR" dirty="0"/>
            </a:br>
            <a:r>
              <a:rPr lang="en-US" altLang="ko-KR" sz="3200"/>
              <a:t>-CHAPTER2-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77EA0C6-9004-4D1D-93D2-C1BFF331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44A43-FDFA-48D1-B2BF-2FAC40FC938C}"/>
              </a:ext>
            </a:extLst>
          </p:cNvPr>
          <p:cNvSpPr txBox="1"/>
          <p:nvPr/>
        </p:nvSpPr>
        <p:spPr>
          <a:xfrm>
            <a:off x="1141412" y="612397"/>
            <a:ext cx="99059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삽입과 조회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초기화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LIstInit</a:t>
            </a:r>
            <a:r>
              <a:rPr lang="en-US" altLang="ko-KR" dirty="0">
                <a:latin typeface="Arial Black" panose="020B0A04020102020204" pitchFamily="34" charset="0"/>
              </a:rPr>
              <a:t>(list*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(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 -&gt; 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) 	= 0; // </a:t>
            </a:r>
            <a:r>
              <a:rPr lang="ko-KR" altLang="en-US" dirty="0">
                <a:latin typeface="Arial Black" panose="020B0A04020102020204" pitchFamily="34" charset="0"/>
              </a:rPr>
              <a:t>리스트에 저장된 데이터의 수는 </a:t>
            </a:r>
            <a:r>
              <a:rPr lang="en-US" altLang="ko-KR" dirty="0">
                <a:latin typeface="Arial Black" panose="020B0A04020102020204" pitchFamily="34" charset="0"/>
              </a:rPr>
              <a:t>0!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(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 -&gt; </a:t>
            </a:r>
            <a:r>
              <a:rPr lang="en-US" altLang="ko-KR" dirty="0" err="1">
                <a:latin typeface="Arial Black" panose="020B0A04020102020204" pitchFamily="34" charset="0"/>
              </a:rPr>
              <a:t>curPosition</a:t>
            </a:r>
            <a:r>
              <a:rPr lang="en-US" altLang="ko-KR" dirty="0">
                <a:latin typeface="Arial Black" panose="020B0A04020102020204" pitchFamily="34" charset="0"/>
              </a:rPr>
              <a:t>) 	= -1; // </a:t>
            </a:r>
            <a:r>
              <a:rPr lang="ko-KR" altLang="en-US" dirty="0">
                <a:latin typeface="Arial Black" panose="020B0A04020102020204" pitchFamily="34" charset="0"/>
              </a:rPr>
              <a:t>현재 아무 위치도 가리키지 않음</a:t>
            </a:r>
            <a:r>
              <a:rPr lang="en-US" altLang="ko-KR" dirty="0">
                <a:latin typeface="Arial Black" panose="020B0A04020102020204" pitchFamily="34" charset="0"/>
              </a:rPr>
              <a:t>!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Linsert</a:t>
            </a:r>
            <a:r>
              <a:rPr lang="en-US" altLang="ko-KR" dirty="0">
                <a:latin typeface="Arial Black" panose="020B0A04020102020204" pitchFamily="34" charset="0"/>
              </a:rPr>
              <a:t>(List*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data)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if(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 -&gt; 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 &gt;= LIST_LEN) // </a:t>
            </a:r>
            <a:r>
              <a:rPr lang="ko-KR" altLang="en-US" dirty="0">
                <a:latin typeface="Arial Black" panose="020B0A04020102020204" pitchFamily="34" charset="0"/>
              </a:rPr>
              <a:t>더 이상 저장할 공간이 없다면</a:t>
            </a:r>
            <a:r>
              <a:rPr lang="en-US" altLang="ko-KR" dirty="0">
                <a:latin typeface="Arial Black" panose="020B0A04020102020204" pitchFamily="34" charset="0"/>
              </a:rPr>
              <a:t>…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puts(“</a:t>
            </a:r>
            <a:r>
              <a:rPr lang="ko-KR" altLang="en-US" dirty="0">
                <a:latin typeface="Arial Black" panose="020B0A04020102020204" pitchFamily="34" charset="0"/>
              </a:rPr>
              <a:t>저장이 불가능합니다</a:t>
            </a:r>
            <a:r>
              <a:rPr lang="en-US" altLang="ko-KR" dirty="0">
                <a:latin typeface="Arial Black" panose="020B0A04020102020204" pitchFamily="34" charset="0"/>
              </a:rPr>
              <a:t>.”)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return;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 -&gt; </a:t>
            </a:r>
            <a:r>
              <a:rPr lang="en-US" altLang="ko-KR" dirty="0" err="1">
                <a:latin typeface="Arial Black" panose="020B0A04020102020204" pitchFamily="34" charset="0"/>
              </a:rPr>
              <a:t>arr</a:t>
            </a:r>
            <a:r>
              <a:rPr lang="en-US" altLang="ko-KR" dirty="0">
                <a:latin typeface="Arial Black" panose="020B0A04020102020204" pitchFamily="34" charset="0"/>
              </a:rPr>
              <a:t>[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 -&gt; 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] = data; // </a:t>
            </a:r>
            <a:r>
              <a:rPr lang="ko-KR" altLang="en-US" dirty="0">
                <a:latin typeface="Arial Black" panose="020B0A04020102020204" pitchFamily="34" charset="0"/>
              </a:rPr>
              <a:t>데이터 저장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(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 -&gt; 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)++; // </a:t>
            </a:r>
            <a:r>
              <a:rPr lang="ko-KR" altLang="en-US" dirty="0">
                <a:latin typeface="Arial Black" panose="020B0A04020102020204" pitchFamily="34" charset="0"/>
              </a:rPr>
              <a:t>저장된 데이터의 수 증가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3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8ECC3EB-ABB0-44BB-826A-5D63F368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68EA1-96E2-4008-93CF-8D9B8E099014}"/>
              </a:ext>
            </a:extLst>
          </p:cNvPr>
          <p:cNvSpPr txBox="1"/>
          <p:nvPr/>
        </p:nvSpPr>
        <p:spPr>
          <a:xfrm>
            <a:off x="1141414" y="612397"/>
            <a:ext cx="99059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조회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Arial Black" panose="020B0A04020102020204" pitchFamily="34" charset="0"/>
              </a:rPr>
              <a:t>int </a:t>
            </a:r>
            <a:r>
              <a:rPr lang="en-US" altLang="ko-KR" sz="1500" dirty="0" err="1">
                <a:latin typeface="Arial Black" panose="020B0A04020102020204" pitchFamily="34" charset="0"/>
              </a:rPr>
              <a:t>LFirst</a:t>
            </a:r>
            <a:r>
              <a:rPr lang="en-US" altLang="ko-KR" sz="1500" dirty="0">
                <a:latin typeface="Arial Black" panose="020B0A04020102020204" pitchFamily="34" charset="0"/>
              </a:rPr>
              <a:t>(List* 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, </a:t>
            </a:r>
            <a:r>
              <a:rPr lang="en-US" altLang="ko-KR" sz="1500" dirty="0" err="1">
                <a:latin typeface="Arial Black" panose="020B0A04020102020204" pitchFamily="34" charset="0"/>
              </a:rPr>
              <a:t>LData</a:t>
            </a:r>
            <a:r>
              <a:rPr lang="en-US" altLang="ko-KR" sz="1500" dirty="0">
                <a:latin typeface="Arial Black" panose="020B0A04020102020204" pitchFamily="34" charset="0"/>
              </a:rPr>
              <a:t>* </a:t>
            </a:r>
            <a:r>
              <a:rPr lang="en-US" altLang="ko-KR" sz="1500" dirty="0" err="1">
                <a:latin typeface="Arial Black" panose="020B0A04020102020204" pitchFamily="34" charset="0"/>
              </a:rPr>
              <a:t>pdata</a:t>
            </a:r>
            <a:r>
              <a:rPr lang="en-US" altLang="ko-KR" sz="1500" dirty="0">
                <a:latin typeface="Arial Black" panose="020B0A04020102020204" pitchFamily="34" charset="0"/>
              </a:rPr>
              <a:t>); // </a:t>
            </a:r>
            <a:r>
              <a:rPr lang="ko-KR" altLang="en-US" sz="1500" dirty="0">
                <a:latin typeface="Arial Black" panose="020B0A04020102020204" pitchFamily="34" charset="0"/>
              </a:rPr>
              <a:t>첫 번째 조회</a:t>
            </a:r>
            <a:endParaRPr lang="en-US" altLang="ko-KR" sz="15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Arial Black" panose="020B0A04020102020204" pitchFamily="34" charset="0"/>
              </a:rPr>
              <a:t>int </a:t>
            </a:r>
            <a:r>
              <a:rPr lang="en-US" altLang="ko-KR" sz="1500" dirty="0" err="1">
                <a:latin typeface="Arial Black" panose="020B0A04020102020204" pitchFamily="34" charset="0"/>
              </a:rPr>
              <a:t>LNext</a:t>
            </a:r>
            <a:r>
              <a:rPr lang="en-US" altLang="ko-KR" sz="1500" dirty="0">
                <a:latin typeface="Arial Black" panose="020B0A04020102020204" pitchFamily="34" charset="0"/>
              </a:rPr>
              <a:t>(List* 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, </a:t>
            </a:r>
            <a:r>
              <a:rPr lang="en-US" altLang="ko-KR" sz="1500" dirty="0" err="1">
                <a:latin typeface="Arial Black" panose="020B0A04020102020204" pitchFamily="34" charset="0"/>
              </a:rPr>
              <a:t>LData</a:t>
            </a:r>
            <a:r>
              <a:rPr lang="en-US" altLang="ko-KR" sz="1500" dirty="0">
                <a:latin typeface="Arial Black" panose="020B0A04020102020204" pitchFamily="34" charset="0"/>
              </a:rPr>
              <a:t>* </a:t>
            </a:r>
            <a:r>
              <a:rPr lang="en-US" altLang="ko-KR" sz="1500" dirty="0" err="1">
                <a:latin typeface="Arial Black" panose="020B0A04020102020204" pitchFamily="34" charset="0"/>
              </a:rPr>
              <a:t>pdata</a:t>
            </a:r>
            <a:r>
              <a:rPr lang="en-US" altLang="ko-KR" sz="1500" dirty="0">
                <a:latin typeface="Arial Black" panose="020B0A04020102020204" pitchFamily="34" charset="0"/>
              </a:rPr>
              <a:t>); // </a:t>
            </a:r>
            <a:r>
              <a:rPr lang="ko-KR" altLang="en-US" sz="1500" dirty="0">
                <a:latin typeface="Arial Black" panose="020B0A04020102020204" pitchFamily="34" charset="0"/>
              </a:rPr>
              <a:t>두 번째 이후의 조회</a:t>
            </a:r>
            <a:endParaRPr lang="en-US" altLang="ko-KR" sz="15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Arial Black" panose="020B0A04020102020204" pitchFamily="34" charset="0"/>
            </a:endParaRPr>
          </a:p>
          <a:p>
            <a:r>
              <a:rPr lang="en-US" altLang="ko-KR" sz="1500" dirty="0">
                <a:latin typeface="Arial Black" panose="020B0A04020102020204" pitchFamily="34" charset="0"/>
              </a:rPr>
              <a:t>int</a:t>
            </a:r>
            <a:r>
              <a:rPr lang="ko-KR" altLang="en-US" sz="1500" dirty="0">
                <a:latin typeface="Arial Black" panose="020B0A04020102020204" pitchFamily="34" charset="0"/>
              </a:rPr>
              <a:t> </a:t>
            </a:r>
            <a:r>
              <a:rPr lang="en-US" altLang="ko-KR" sz="1500" dirty="0" err="1">
                <a:latin typeface="Arial Black" panose="020B0A04020102020204" pitchFamily="34" charset="0"/>
              </a:rPr>
              <a:t>LFirst</a:t>
            </a:r>
            <a:r>
              <a:rPr lang="en-US" altLang="ko-KR" sz="1500" dirty="0">
                <a:latin typeface="Arial Black" panose="020B0A04020102020204" pitchFamily="34" charset="0"/>
              </a:rPr>
              <a:t>(List* 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, </a:t>
            </a:r>
            <a:r>
              <a:rPr lang="en-US" altLang="ko-KR" sz="1500" dirty="0" err="1">
                <a:latin typeface="Arial Black" panose="020B0A04020102020204" pitchFamily="34" charset="0"/>
              </a:rPr>
              <a:t>LData</a:t>
            </a:r>
            <a:r>
              <a:rPr lang="en-US" altLang="ko-KR" sz="1500" dirty="0">
                <a:latin typeface="Arial Black" panose="020B0A04020102020204" pitchFamily="34" charset="0"/>
              </a:rPr>
              <a:t>* </a:t>
            </a:r>
            <a:r>
              <a:rPr lang="en-US" altLang="ko-KR" sz="1500" dirty="0" err="1">
                <a:latin typeface="Arial Black" panose="020B0A04020102020204" pitchFamily="34" charset="0"/>
              </a:rPr>
              <a:t>pdata</a:t>
            </a:r>
            <a:r>
              <a:rPr lang="en-US" altLang="ko-KR" sz="15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	if(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 -&gt; </a:t>
            </a:r>
            <a:r>
              <a:rPr lang="en-US" altLang="ko-KR" sz="15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500" dirty="0">
                <a:latin typeface="Arial Black" panose="020B0A04020102020204" pitchFamily="34" charset="0"/>
              </a:rPr>
              <a:t> == 0) // </a:t>
            </a:r>
            <a:r>
              <a:rPr lang="ko-KR" altLang="en-US" sz="1500" dirty="0">
                <a:latin typeface="Arial Black" panose="020B0A04020102020204" pitchFamily="34" charset="0"/>
              </a:rPr>
              <a:t>저장된 데이터가 하나도 없다면</a:t>
            </a:r>
            <a:r>
              <a:rPr lang="en-US" altLang="ko-KR" sz="1500" dirty="0">
                <a:latin typeface="Arial Black" panose="020B0A04020102020204" pitchFamily="34" charset="0"/>
              </a:rPr>
              <a:t>!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		return FALSE;</a:t>
            </a:r>
          </a:p>
          <a:p>
            <a:endParaRPr lang="en-US" altLang="ko-KR" sz="1500" dirty="0">
              <a:latin typeface="Arial Black" panose="020B0A04020102020204" pitchFamily="34" charset="0"/>
            </a:endParaRPr>
          </a:p>
          <a:p>
            <a:r>
              <a:rPr lang="en-US" altLang="ko-KR" sz="1500" dirty="0">
                <a:latin typeface="Arial Black" panose="020B0A04020102020204" pitchFamily="34" charset="0"/>
              </a:rPr>
              <a:t>	</a:t>
            </a:r>
            <a:r>
              <a:rPr lang="en-US" altLang="ko-KR" sz="1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5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sz="1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-&gt; </a:t>
            </a:r>
            <a:r>
              <a:rPr lang="en-US" altLang="ko-KR" sz="15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curPosition</a:t>
            </a:r>
            <a:r>
              <a:rPr lang="en-US" altLang="ko-KR" sz="1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= 0; </a:t>
            </a:r>
            <a:r>
              <a:rPr lang="en-US" altLang="ko-KR" sz="1500" dirty="0">
                <a:latin typeface="Arial Black" panose="020B0A04020102020204" pitchFamily="34" charset="0"/>
              </a:rPr>
              <a:t>// </a:t>
            </a:r>
            <a:r>
              <a:rPr lang="ko-KR" altLang="en-US" sz="1500" dirty="0">
                <a:latin typeface="Arial Black" panose="020B0A04020102020204" pitchFamily="34" charset="0"/>
              </a:rPr>
              <a:t>참조 위치 초기화</a:t>
            </a:r>
            <a:r>
              <a:rPr lang="en-US" altLang="ko-KR" sz="1500" dirty="0">
                <a:latin typeface="Arial Black" panose="020B0A04020102020204" pitchFamily="34" charset="0"/>
              </a:rPr>
              <a:t>! </a:t>
            </a:r>
            <a:r>
              <a:rPr lang="ko-KR" altLang="en-US" sz="1500" dirty="0">
                <a:latin typeface="Arial Black" panose="020B0A04020102020204" pitchFamily="34" charset="0"/>
              </a:rPr>
              <a:t>첫 번째 데이터의 참조를 의미</a:t>
            </a:r>
            <a:r>
              <a:rPr lang="en-US" altLang="ko-KR" sz="1500" dirty="0">
                <a:latin typeface="Arial Black" panose="020B0A04020102020204" pitchFamily="34" charset="0"/>
              </a:rPr>
              <a:t>!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	*</a:t>
            </a:r>
            <a:r>
              <a:rPr lang="en-US" altLang="ko-KR" sz="1500" dirty="0" err="1">
                <a:latin typeface="Arial Black" panose="020B0A04020102020204" pitchFamily="34" charset="0"/>
              </a:rPr>
              <a:t>pdata</a:t>
            </a:r>
            <a:r>
              <a:rPr lang="en-US" altLang="ko-KR" sz="1500" dirty="0">
                <a:latin typeface="Arial Black" panose="020B0A04020102020204" pitchFamily="34" charset="0"/>
              </a:rPr>
              <a:t> = 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 -&gt; </a:t>
            </a:r>
            <a:r>
              <a:rPr lang="en-US" altLang="ko-KR" sz="1500" dirty="0" err="1">
                <a:latin typeface="Arial Black" panose="020B0A04020102020204" pitchFamily="34" charset="0"/>
              </a:rPr>
              <a:t>arr</a:t>
            </a:r>
            <a:r>
              <a:rPr lang="en-US" altLang="ko-KR" sz="1500" dirty="0">
                <a:latin typeface="Arial Black" panose="020B0A04020102020204" pitchFamily="34" charset="0"/>
              </a:rPr>
              <a:t>[0]; // </a:t>
            </a:r>
            <a:r>
              <a:rPr lang="en-US" altLang="ko-KR" sz="1500" dirty="0" err="1">
                <a:latin typeface="Arial Black" panose="020B0A04020102020204" pitchFamily="34" charset="0"/>
              </a:rPr>
              <a:t>pdata</a:t>
            </a:r>
            <a:r>
              <a:rPr lang="ko-KR" altLang="en-US" sz="1500" dirty="0">
                <a:latin typeface="Arial Black" panose="020B0A04020102020204" pitchFamily="34" charset="0"/>
              </a:rPr>
              <a:t>가 가리키는 공간에 데이터 저장</a:t>
            </a:r>
            <a:endParaRPr lang="en-US" altLang="ko-KR" sz="1500" dirty="0">
              <a:latin typeface="Arial Black" panose="020B0A04020102020204" pitchFamily="34" charset="0"/>
            </a:endParaRPr>
          </a:p>
          <a:p>
            <a:r>
              <a:rPr lang="en-US" altLang="ko-KR" sz="15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	return TRUE;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500" dirty="0">
              <a:latin typeface="Arial Black" panose="020B0A04020102020204" pitchFamily="34" charset="0"/>
            </a:endParaRPr>
          </a:p>
          <a:p>
            <a:r>
              <a:rPr lang="en-US" altLang="ko-KR" sz="1500" dirty="0">
                <a:latin typeface="Arial Black" panose="020B0A04020102020204" pitchFamily="34" charset="0"/>
              </a:rPr>
              <a:t>int </a:t>
            </a:r>
            <a:r>
              <a:rPr lang="en-US" altLang="ko-KR" sz="1500" dirty="0" err="1">
                <a:latin typeface="Arial Black" panose="020B0A04020102020204" pitchFamily="34" charset="0"/>
              </a:rPr>
              <a:t>LNext</a:t>
            </a:r>
            <a:r>
              <a:rPr lang="en-US" altLang="ko-KR" sz="1500" dirty="0">
                <a:latin typeface="Arial Black" panose="020B0A04020102020204" pitchFamily="34" charset="0"/>
              </a:rPr>
              <a:t>(List* 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, </a:t>
            </a:r>
            <a:r>
              <a:rPr lang="en-US" altLang="ko-KR" sz="1500" dirty="0" err="1">
                <a:latin typeface="Arial Black" panose="020B0A04020102020204" pitchFamily="34" charset="0"/>
              </a:rPr>
              <a:t>LData</a:t>
            </a:r>
            <a:r>
              <a:rPr lang="en-US" altLang="ko-KR" sz="1500" dirty="0">
                <a:latin typeface="Arial Black" panose="020B0A04020102020204" pitchFamily="34" charset="0"/>
              </a:rPr>
              <a:t>* </a:t>
            </a:r>
            <a:r>
              <a:rPr lang="en-US" altLang="ko-KR" sz="1500" dirty="0" err="1">
                <a:latin typeface="Arial Black" panose="020B0A04020102020204" pitchFamily="34" charset="0"/>
              </a:rPr>
              <a:t>pdata</a:t>
            </a:r>
            <a:r>
              <a:rPr lang="en-US" altLang="ko-KR" sz="15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	if(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 -&gt; </a:t>
            </a:r>
            <a:r>
              <a:rPr lang="en-US" altLang="ko-KR" sz="1500" dirty="0" err="1">
                <a:latin typeface="Arial Black" panose="020B0A04020102020204" pitchFamily="34" charset="0"/>
              </a:rPr>
              <a:t>curPosition</a:t>
            </a:r>
            <a:r>
              <a:rPr lang="en-US" altLang="ko-KR" sz="1500" dirty="0">
                <a:latin typeface="Arial Black" panose="020B0A04020102020204" pitchFamily="34" charset="0"/>
              </a:rPr>
              <a:t> &gt;= (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 -&gt; </a:t>
            </a:r>
            <a:r>
              <a:rPr lang="en-US" altLang="ko-KR" sz="15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500" dirty="0">
                <a:latin typeface="Arial Black" panose="020B0A04020102020204" pitchFamily="34" charset="0"/>
              </a:rPr>
              <a:t>) - 1) // </a:t>
            </a:r>
            <a:r>
              <a:rPr lang="ko-KR" altLang="en-US" sz="1500" dirty="0">
                <a:latin typeface="Arial Black" panose="020B0A04020102020204" pitchFamily="34" charset="0"/>
              </a:rPr>
              <a:t>더 이상 참조할 데이터가 없다면</a:t>
            </a:r>
            <a:r>
              <a:rPr lang="en-US" altLang="ko-KR" sz="1500" dirty="0">
                <a:latin typeface="Arial Black" panose="020B0A04020102020204" pitchFamily="34" charset="0"/>
              </a:rPr>
              <a:t>!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		return FALSE;</a:t>
            </a:r>
          </a:p>
          <a:p>
            <a:endParaRPr lang="en-US" altLang="ko-KR" sz="1500" dirty="0">
              <a:latin typeface="Arial Black" panose="020B0A04020102020204" pitchFamily="34" charset="0"/>
            </a:endParaRPr>
          </a:p>
          <a:p>
            <a:r>
              <a:rPr lang="en-US" altLang="ko-KR" sz="1500" dirty="0">
                <a:latin typeface="Arial Black" panose="020B0A04020102020204" pitchFamily="34" charset="0"/>
              </a:rPr>
              <a:t>	</a:t>
            </a:r>
            <a:r>
              <a:rPr lang="en-US" altLang="ko-KR" sz="1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5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sz="1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-&gt; </a:t>
            </a:r>
            <a:r>
              <a:rPr lang="en-US" altLang="ko-KR" sz="15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curPosition</a:t>
            </a:r>
            <a:r>
              <a:rPr lang="en-US" altLang="ko-KR" sz="1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)++;</a:t>
            </a:r>
            <a:r>
              <a:rPr lang="en-US" altLang="ko-KR" sz="15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	*</a:t>
            </a:r>
            <a:r>
              <a:rPr lang="en-US" altLang="ko-KR" sz="1500" dirty="0" err="1">
                <a:latin typeface="Arial Black" panose="020B0A04020102020204" pitchFamily="34" charset="0"/>
              </a:rPr>
              <a:t>pdata</a:t>
            </a:r>
            <a:r>
              <a:rPr lang="en-US" altLang="ko-KR" sz="1500" dirty="0">
                <a:latin typeface="Arial Black" panose="020B0A04020102020204" pitchFamily="34" charset="0"/>
              </a:rPr>
              <a:t> = 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 -&gt; </a:t>
            </a:r>
            <a:r>
              <a:rPr lang="en-US" altLang="ko-KR" sz="1500" dirty="0" err="1">
                <a:latin typeface="Arial Black" panose="020B0A04020102020204" pitchFamily="34" charset="0"/>
              </a:rPr>
              <a:t>arr</a:t>
            </a:r>
            <a:r>
              <a:rPr lang="en-US" altLang="ko-KR" sz="1500" dirty="0">
                <a:latin typeface="Arial Black" panose="020B0A04020102020204" pitchFamily="34" charset="0"/>
              </a:rPr>
              <a:t>[</a:t>
            </a:r>
            <a:r>
              <a:rPr lang="en-US" altLang="ko-KR" sz="1500" dirty="0" err="1">
                <a:latin typeface="Arial Black" panose="020B0A04020102020204" pitchFamily="34" charset="0"/>
              </a:rPr>
              <a:t>plist</a:t>
            </a:r>
            <a:r>
              <a:rPr lang="en-US" altLang="ko-KR" sz="1500" dirty="0">
                <a:latin typeface="Arial Black" panose="020B0A04020102020204" pitchFamily="34" charset="0"/>
              </a:rPr>
              <a:t>-&gt;</a:t>
            </a:r>
            <a:r>
              <a:rPr lang="en-US" altLang="ko-KR" sz="1500" dirty="0" err="1">
                <a:latin typeface="Arial Black" panose="020B0A04020102020204" pitchFamily="34" charset="0"/>
              </a:rPr>
              <a:t>curPosition</a:t>
            </a:r>
            <a:r>
              <a:rPr lang="en-US" altLang="ko-KR" sz="1500" dirty="0">
                <a:latin typeface="Arial Black" panose="020B0A04020102020204" pitchFamily="34" charset="0"/>
              </a:rPr>
              <a:t>];</a:t>
            </a:r>
          </a:p>
          <a:p>
            <a:endParaRPr lang="en-US" altLang="ko-KR" sz="1500" dirty="0">
              <a:latin typeface="Arial Black" panose="020B0A04020102020204" pitchFamily="34" charset="0"/>
            </a:endParaRPr>
          </a:p>
          <a:p>
            <a:r>
              <a:rPr lang="en-US" altLang="ko-KR" sz="1500" dirty="0">
                <a:latin typeface="Arial Black" panose="020B0A04020102020204" pitchFamily="34" charset="0"/>
              </a:rPr>
              <a:t>	return TRUE;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}</a:t>
            </a:r>
            <a:endParaRPr lang="ko-KR" altLang="en-US" sz="1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1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8003ED-6767-4644-959F-0DD33F2A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416C6-83C0-44D1-B5EA-6162E8E9A9DF}"/>
              </a:ext>
            </a:extLst>
          </p:cNvPr>
          <p:cNvSpPr txBox="1"/>
          <p:nvPr/>
        </p:nvSpPr>
        <p:spPr>
          <a:xfrm>
            <a:off x="1141413" y="1298197"/>
            <a:ext cx="9905998" cy="212365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삭제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anose="020B0A04020102020204" pitchFamily="34" charset="0"/>
              </a:rPr>
              <a:t>LRemove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함수가 호출되면 리스트의 멤버 </a:t>
            </a:r>
            <a:r>
              <a:rPr lang="en-US" altLang="ko-KR" dirty="0" err="1">
                <a:latin typeface="Arial Black" panose="020B0A04020102020204" pitchFamily="34" charset="0"/>
              </a:rPr>
              <a:t>curPosition</a:t>
            </a:r>
            <a:r>
              <a:rPr lang="ko-KR" altLang="en-US" dirty="0">
                <a:latin typeface="Arial Black" panose="020B0A04020102020204" pitchFamily="34" charset="0"/>
              </a:rPr>
              <a:t>을 확인해서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조회가 이뤄진 데이터의 위치를 확인한 다음 그 데이터를 삭제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배열로 된 리스트는 앞에서부터 데이터가 순차적으로 채워지는게 원칙이니 중간의 데이터가 사라지면 그 공간을 뒤에 저장된 데이터가 앞으로 이동하면서 채워줘야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3908BE-B66F-4B31-9D63-5B9F0AC40484}"/>
              </a:ext>
            </a:extLst>
          </p:cNvPr>
          <p:cNvGrpSpPr/>
          <p:nvPr/>
        </p:nvGrpSpPr>
        <p:grpSpPr>
          <a:xfrm>
            <a:off x="1889837" y="4542780"/>
            <a:ext cx="3553695" cy="706738"/>
            <a:chOff x="1141413" y="2909402"/>
            <a:chExt cx="3553695" cy="70673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303D2A-2018-489F-95FC-17DB8A65A6F6}"/>
                </a:ext>
              </a:extLst>
            </p:cNvPr>
            <p:cNvGrpSpPr/>
            <p:nvPr/>
          </p:nvGrpSpPr>
          <p:grpSpPr>
            <a:xfrm>
              <a:off x="1141413" y="3241859"/>
              <a:ext cx="3553695" cy="374281"/>
              <a:chOff x="1226127" y="2992582"/>
              <a:chExt cx="3553695" cy="37428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E13C2C-8B02-4C79-B4CC-C9DB20175BA3}"/>
                  </a:ext>
                </a:extLst>
              </p:cNvPr>
              <p:cNvSpPr txBox="1"/>
              <p:nvPr/>
            </p:nvSpPr>
            <p:spPr>
              <a:xfrm>
                <a:off x="1226127" y="2992582"/>
                <a:ext cx="394855" cy="369332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A4B733-BD66-4262-97D3-9E0277BD61F7}"/>
                  </a:ext>
                </a:extLst>
              </p:cNvPr>
              <p:cNvSpPr txBox="1"/>
              <p:nvPr/>
            </p:nvSpPr>
            <p:spPr>
              <a:xfrm>
                <a:off x="1620982" y="2992582"/>
                <a:ext cx="394855" cy="369332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078C5-6D53-43D9-AB7E-E1E9B0CE025A}"/>
                  </a:ext>
                </a:extLst>
              </p:cNvPr>
              <p:cNvSpPr txBox="1"/>
              <p:nvPr/>
            </p:nvSpPr>
            <p:spPr>
              <a:xfrm>
                <a:off x="2015837" y="2997531"/>
                <a:ext cx="394855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72A9D-149C-43AE-A363-ADC5F61E3633}"/>
                  </a:ext>
                </a:extLst>
              </p:cNvPr>
              <p:cNvSpPr txBox="1"/>
              <p:nvPr/>
            </p:nvSpPr>
            <p:spPr>
              <a:xfrm>
                <a:off x="2410692" y="2992582"/>
                <a:ext cx="394855" cy="369332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854A03-1675-4AA9-BD37-3C6427CCFA6A}"/>
                  </a:ext>
                </a:extLst>
              </p:cNvPr>
              <p:cNvSpPr txBox="1"/>
              <p:nvPr/>
            </p:nvSpPr>
            <p:spPr>
              <a:xfrm>
                <a:off x="2805547" y="2997531"/>
                <a:ext cx="394855" cy="369332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CFEBD-1848-41B8-99ED-DB483C8C554D}"/>
                  </a:ext>
                </a:extLst>
              </p:cNvPr>
              <p:cNvSpPr txBox="1"/>
              <p:nvPr/>
            </p:nvSpPr>
            <p:spPr>
              <a:xfrm>
                <a:off x="3200402" y="2992582"/>
                <a:ext cx="394855" cy="369332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9452D3-5A81-49A9-B14D-D26DD4ED74FB}"/>
                  </a:ext>
                </a:extLst>
              </p:cNvPr>
              <p:cNvSpPr txBox="1"/>
              <p:nvPr/>
            </p:nvSpPr>
            <p:spPr>
              <a:xfrm>
                <a:off x="3595257" y="2997531"/>
                <a:ext cx="394855" cy="369332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G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9874E-1EF1-453C-88AD-0BCC9F199684}"/>
                  </a:ext>
                </a:extLst>
              </p:cNvPr>
              <p:cNvSpPr txBox="1"/>
              <p:nvPr/>
            </p:nvSpPr>
            <p:spPr>
              <a:xfrm>
                <a:off x="3990112" y="2997531"/>
                <a:ext cx="394855" cy="369332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.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73CB8C-F555-4A5E-BEE6-A55F9A42A579}"/>
                  </a:ext>
                </a:extLst>
              </p:cNvPr>
              <p:cNvSpPr txBox="1"/>
              <p:nvPr/>
            </p:nvSpPr>
            <p:spPr>
              <a:xfrm>
                <a:off x="4384967" y="2992582"/>
                <a:ext cx="394855" cy="369332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.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793E1B9A-2C6E-45B5-83F0-42116D560DF5}"/>
                </a:ext>
              </a:extLst>
            </p:cNvPr>
            <p:cNvSpPr/>
            <p:nvPr/>
          </p:nvSpPr>
          <p:spPr>
            <a:xfrm rot="10800000">
              <a:off x="2029836" y="2909402"/>
              <a:ext cx="197427" cy="2597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B091835-5580-43E2-8862-601AC6F1CA76}"/>
                </a:ext>
              </a:extLst>
            </p:cNvPr>
            <p:cNvCxnSpPr>
              <a:stCxn id="10" idx="2"/>
              <a:endCxn id="9" idx="2"/>
            </p:cNvCxnSpPr>
            <p:nvPr/>
          </p:nvCxnSpPr>
          <p:spPr>
            <a:xfrm rot="5400000">
              <a:off x="2323505" y="3416238"/>
              <a:ext cx="4949" cy="394855"/>
            </a:xfrm>
            <a:prstGeom prst="bentConnector3">
              <a:avLst>
                <a:gd name="adj1" fmla="val 4719115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128F34DC-9402-42D3-A407-7C8859D13BF4}"/>
                </a:ext>
              </a:extLst>
            </p:cNvPr>
            <p:cNvCxnSpPr>
              <a:stCxn id="11" idx="0"/>
              <a:endCxn id="10" idx="0"/>
            </p:cNvCxnSpPr>
            <p:nvPr/>
          </p:nvCxnSpPr>
          <p:spPr>
            <a:xfrm rot="16200000" flipV="1">
              <a:off x="2718360" y="3046906"/>
              <a:ext cx="4949" cy="394855"/>
            </a:xfrm>
            <a:prstGeom prst="bentConnector3">
              <a:avLst>
                <a:gd name="adj1" fmla="val 4719115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430C3E52-7316-4396-8E05-5A4354CE62D4}"/>
                </a:ext>
              </a:extLst>
            </p:cNvPr>
            <p:cNvCxnSpPr>
              <a:stCxn id="12" idx="2"/>
              <a:endCxn id="11" idx="2"/>
            </p:cNvCxnSpPr>
            <p:nvPr/>
          </p:nvCxnSpPr>
          <p:spPr>
            <a:xfrm rot="5400000">
              <a:off x="3113215" y="3416238"/>
              <a:ext cx="4949" cy="394855"/>
            </a:xfrm>
            <a:prstGeom prst="bentConnector3">
              <a:avLst>
                <a:gd name="adj1" fmla="val 4719115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2163051A-F11D-4D70-B749-964F2EEF936F}"/>
                </a:ext>
              </a:extLst>
            </p:cNvPr>
            <p:cNvCxnSpPr>
              <a:stCxn id="13" idx="0"/>
              <a:endCxn id="12" idx="0"/>
            </p:cNvCxnSpPr>
            <p:nvPr/>
          </p:nvCxnSpPr>
          <p:spPr>
            <a:xfrm rot="16200000" flipV="1">
              <a:off x="3508070" y="3046906"/>
              <a:ext cx="4949" cy="394855"/>
            </a:xfrm>
            <a:prstGeom prst="bentConnector3">
              <a:avLst>
                <a:gd name="adj1" fmla="val 4719115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B57471B-7242-47DF-AE31-406F5F7DB356}"/>
              </a:ext>
            </a:extLst>
          </p:cNvPr>
          <p:cNvSpPr/>
          <p:nvPr/>
        </p:nvSpPr>
        <p:spPr>
          <a:xfrm>
            <a:off x="6092829" y="4935957"/>
            <a:ext cx="394855" cy="247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5EB9DCD-F457-49B2-B7CA-178B7B117A89}"/>
              </a:ext>
            </a:extLst>
          </p:cNvPr>
          <p:cNvGrpSpPr/>
          <p:nvPr/>
        </p:nvGrpSpPr>
        <p:grpSpPr>
          <a:xfrm>
            <a:off x="7140158" y="4875236"/>
            <a:ext cx="3158829" cy="369332"/>
            <a:chOff x="5484817" y="3241858"/>
            <a:chExt cx="3158829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705EC1-8461-4E8F-8EB3-A631768301CB}"/>
                </a:ext>
              </a:extLst>
            </p:cNvPr>
            <p:cNvSpPr txBox="1"/>
            <p:nvPr/>
          </p:nvSpPr>
          <p:spPr>
            <a:xfrm>
              <a:off x="5484817" y="3241858"/>
              <a:ext cx="394855" cy="36933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A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B469D9-152A-4493-B9A2-7ED2A9754DC5}"/>
                </a:ext>
              </a:extLst>
            </p:cNvPr>
            <p:cNvSpPr txBox="1"/>
            <p:nvPr/>
          </p:nvSpPr>
          <p:spPr>
            <a:xfrm>
              <a:off x="5879672" y="3241858"/>
              <a:ext cx="394855" cy="36933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BFFC72-1E33-471F-9DA2-B65E9193956F}"/>
                </a:ext>
              </a:extLst>
            </p:cNvPr>
            <p:cNvSpPr txBox="1"/>
            <p:nvPr/>
          </p:nvSpPr>
          <p:spPr>
            <a:xfrm>
              <a:off x="6274525" y="3241858"/>
              <a:ext cx="394855" cy="36933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C49DFE-447B-455F-BE8D-10B064E8AF6B}"/>
                </a:ext>
              </a:extLst>
            </p:cNvPr>
            <p:cNvSpPr txBox="1"/>
            <p:nvPr/>
          </p:nvSpPr>
          <p:spPr>
            <a:xfrm>
              <a:off x="6669381" y="3241858"/>
              <a:ext cx="394855" cy="36933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2A981A-70B3-4E10-8D44-F1A238DF27CF}"/>
                </a:ext>
              </a:extLst>
            </p:cNvPr>
            <p:cNvSpPr txBox="1"/>
            <p:nvPr/>
          </p:nvSpPr>
          <p:spPr>
            <a:xfrm>
              <a:off x="7064233" y="3241858"/>
              <a:ext cx="394855" cy="36933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819996-21D4-4026-8D8B-72B4F86CEE03}"/>
                </a:ext>
              </a:extLst>
            </p:cNvPr>
            <p:cNvSpPr txBox="1"/>
            <p:nvPr/>
          </p:nvSpPr>
          <p:spPr>
            <a:xfrm>
              <a:off x="7459089" y="3241858"/>
              <a:ext cx="394855" cy="36933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E4B740-BCA6-4B23-95BF-C1CE7067A3C7}"/>
                </a:ext>
              </a:extLst>
            </p:cNvPr>
            <p:cNvSpPr txBox="1"/>
            <p:nvPr/>
          </p:nvSpPr>
          <p:spPr>
            <a:xfrm>
              <a:off x="7853940" y="3241858"/>
              <a:ext cx="394855" cy="36933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.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BDF1CC-4119-4B75-A710-C8E117C55413}"/>
                </a:ext>
              </a:extLst>
            </p:cNvPr>
            <p:cNvSpPr txBox="1"/>
            <p:nvPr/>
          </p:nvSpPr>
          <p:spPr>
            <a:xfrm>
              <a:off x="8248791" y="3241858"/>
              <a:ext cx="394855" cy="36933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.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0F98B39-412D-413C-A5F9-90573920E4B7}"/>
              </a:ext>
            </a:extLst>
          </p:cNvPr>
          <p:cNvSpPr txBox="1"/>
          <p:nvPr/>
        </p:nvSpPr>
        <p:spPr>
          <a:xfrm>
            <a:off x="5736258" y="52445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삭제결과</a:t>
            </a:r>
          </a:p>
        </p:txBody>
      </p:sp>
    </p:spTree>
    <p:extLst>
      <p:ext uri="{BB962C8B-B14F-4D97-AF65-F5344CB8AC3E}">
        <p14:creationId xmlns:p14="http://schemas.microsoft.com/office/powerpoint/2010/main" val="242844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2C5FDCA-BE92-4643-AAE3-DAAE0176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F38F6-01BB-4C9D-AE75-EFC7382401DC}"/>
              </a:ext>
            </a:extLst>
          </p:cNvPr>
          <p:cNvSpPr txBox="1"/>
          <p:nvPr/>
        </p:nvSpPr>
        <p:spPr>
          <a:xfrm>
            <a:off x="1141413" y="612397"/>
            <a:ext cx="99059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LRemove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int </a:t>
            </a:r>
            <a:r>
              <a:rPr lang="en-US" altLang="ko-KR" sz="1600" dirty="0" err="1">
                <a:latin typeface="Arial Black" panose="020B0A04020102020204" pitchFamily="34" charset="0"/>
              </a:rPr>
              <a:t>rpos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</a:t>
            </a:r>
            <a:r>
              <a:rPr lang="en-US" altLang="ko-KR" sz="1600" dirty="0" err="1">
                <a:latin typeface="Arial Black" panose="020B0A04020102020204" pitchFamily="34" charset="0"/>
              </a:rPr>
              <a:t>curPosition</a:t>
            </a:r>
            <a:r>
              <a:rPr lang="en-US" altLang="ko-KR" sz="1600" dirty="0">
                <a:latin typeface="Arial Black" panose="020B0A04020102020204" pitchFamily="34" charset="0"/>
              </a:rPr>
              <a:t>; // </a:t>
            </a:r>
            <a:r>
              <a:rPr lang="ko-KR" altLang="en-US" sz="1600" dirty="0">
                <a:latin typeface="Arial Black" panose="020B0A04020102020204" pitchFamily="34" charset="0"/>
              </a:rPr>
              <a:t>삭제할 데이터의 인덱스 값 참조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int num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rdata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rpos</a:t>
            </a:r>
            <a:r>
              <a:rPr lang="en-US" altLang="ko-KR" sz="1600" dirty="0">
                <a:latin typeface="Arial Black" panose="020B0A04020102020204" pitchFamily="34" charset="0"/>
              </a:rPr>
              <a:t>]; // </a:t>
            </a:r>
            <a:r>
              <a:rPr lang="ko-KR" altLang="en-US" sz="1600" dirty="0">
                <a:latin typeface="Arial Black" panose="020B0A04020102020204" pitchFamily="34" charset="0"/>
              </a:rPr>
              <a:t>삭제할 데이터를 임시로 저장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</a:t>
            </a:r>
            <a:r>
              <a:rPr lang="ko-KR" altLang="en-US" sz="1600" dirty="0">
                <a:latin typeface="Arial Black" panose="020B0A04020102020204" pitchFamily="34" charset="0"/>
              </a:rPr>
              <a:t>삭제를 위한 데이터의 이동을 진행하는 </a:t>
            </a:r>
            <a:r>
              <a:rPr lang="ko-KR" altLang="en-US" sz="1600" dirty="0" err="1">
                <a:latin typeface="Arial Black" panose="020B0A04020102020204" pitchFamily="34" charset="0"/>
              </a:rPr>
              <a:t>반복문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for(int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=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rpos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num – 1;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++)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+ 1];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)--; // </a:t>
            </a:r>
            <a:r>
              <a:rPr lang="ko-KR" altLang="en-US" sz="1600" dirty="0">
                <a:latin typeface="Arial Black" panose="020B0A04020102020204" pitchFamily="34" charset="0"/>
              </a:rPr>
              <a:t>데이터의 수 감소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-&gt;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curPosition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)--; </a:t>
            </a:r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latin typeface="Arial Black" panose="020B0A04020102020204" pitchFamily="34" charset="0"/>
              </a:rPr>
              <a:t>참조 위치를 하나 되돌린다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rdata</a:t>
            </a:r>
            <a:r>
              <a:rPr lang="en-US" altLang="ko-KR" sz="1600" dirty="0">
                <a:latin typeface="Arial Black" panose="020B0A04020102020204" pitchFamily="34" charset="0"/>
              </a:rPr>
              <a:t>;		   // </a:t>
            </a:r>
            <a:r>
              <a:rPr lang="ko-KR" altLang="en-US" sz="1600" dirty="0">
                <a:latin typeface="Arial Black" panose="020B0A04020102020204" pitchFamily="34" charset="0"/>
              </a:rPr>
              <a:t>삭제된 데이터의 반환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6C774B0-0946-43EF-AD55-9429641A0DB9}"/>
              </a:ext>
            </a:extLst>
          </p:cNvPr>
          <p:cNvGrpSpPr/>
          <p:nvPr/>
        </p:nvGrpSpPr>
        <p:grpSpPr>
          <a:xfrm>
            <a:off x="1143406" y="4144549"/>
            <a:ext cx="9427264" cy="1239347"/>
            <a:chOff x="766218" y="4143145"/>
            <a:chExt cx="9427264" cy="123934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69D5012-8AA7-401E-8FB5-8B58FD57EEA5}"/>
                </a:ext>
              </a:extLst>
            </p:cNvPr>
            <p:cNvGrpSpPr/>
            <p:nvPr/>
          </p:nvGrpSpPr>
          <p:grpSpPr>
            <a:xfrm>
              <a:off x="1813493" y="4143145"/>
              <a:ext cx="8379989" cy="1239347"/>
              <a:chOff x="1893013" y="4031656"/>
              <a:chExt cx="8561837" cy="1485541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A0F9DBBB-1C57-42FB-A641-F84F16AD9F79}"/>
                  </a:ext>
                </a:extLst>
              </p:cNvPr>
              <p:cNvGrpSpPr/>
              <p:nvPr/>
            </p:nvGrpSpPr>
            <p:grpSpPr>
              <a:xfrm>
                <a:off x="1893013" y="4042064"/>
                <a:ext cx="3553677" cy="1202504"/>
                <a:chOff x="1893013" y="4042064"/>
                <a:chExt cx="3553677" cy="1202504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41AF271C-E58A-469E-955C-18FBAB783EFE}"/>
                    </a:ext>
                  </a:extLst>
                </p:cNvPr>
                <p:cNvGrpSpPr/>
                <p:nvPr/>
              </p:nvGrpSpPr>
              <p:grpSpPr>
                <a:xfrm>
                  <a:off x="1893013" y="4875236"/>
                  <a:ext cx="3553677" cy="369332"/>
                  <a:chOff x="5484817" y="3241858"/>
                  <a:chExt cx="3553677" cy="369332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1EC2B6A-9F8D-4180-960D-BE8C718A86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84817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CB5ABA1-A79A-4D38-AB72-C0DA80B28A6E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672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00DBC03-CDA3-4814-9E42-5F5D51559AE7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373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063D77-BDB8-4FC8-A1F4-2525C6E3DE3C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229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ECF53D5-17A7-4516-96A5-A0A711D1DC86}"/>
                      </a:ext>
                    </a:extLst>
                  </p:cNvPr>
                  <p:cNvSpPr txBox="1"/>
                  <p:nvPr/>
                </p:nvSpPr>
                <p:spPr>
                  <a:xfrm>
                    <a:off x="7459081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F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DA36C32-38B3-41D1-B5DF-E4A445AB5B4C}"/>
                      </a:ext>
                    </a:extLst>
                  </p:cNvPr>
                  <p:cNvSpPr txBox="1"/>
                  <p:nvPr/>
                </p:nvSpPr>
                <p:spPr>
                  <a:xfrm>
                    <a:off x="7853937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G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A706F15-8CCB-4670-9F43-C3C9E43D67E2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788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59DC993-17BE-4D3F-9D4B-2CF20EAEF3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43639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7762A38-A21D-4BE0-9BAE-ABCF860A6E7B}"/>
                    </a:ext>
                  </a:extLst>
                </p:cNvPr>
                <p:cNvSpPr txBox="1"/>
                <p:nvPr/>
              </p:nvSpPr>
              <p:spPr>
                <a:xfrm>
                  <a:off x="2682714" y="4875236"/>
                  <a:ext cx="394855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B627261-7785-4C48-AD1E-6BF5DC86D718}"/>
                    </a:ext>
                  </a:extLst>
                </p:cNvPr>
                <p:cNvSpPr txBox="1"/>
                <p:nvPr/>
              </p:nvSpPr>
              <p:spPr>
                <a:xfrm>
                  <a:off x="2315851" y="4042064"/>
                  <a:ext cx="1128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/>
                    <a:t>curPosition</a:t>
                  </a:r>
                  <a:endParaRPr lang="ko-KR" altLang="en-US" dirty="0"/>
                </a:p>
              </p:txBody>
            </p: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D9B391B7-9A6E-4CBB-B6A2-7159B2D2244C}"/>
                    </a:ext>
                  </a:extLst>
                </p:cNvPr>
                <p:cNvCxnSpPr>
                  <a:stCxn id="41" idx="2"/>
                  <a:endCxn id="40" idx="0"/>
                </p:cNvCxnSpPr>
                <p:nvPr/>
              </p:nvCxnSpPr>
              <p:spPr>
                <a:xfrm>
                  <a:off x="2880141" y="4411396"/>
                  <a:ext cx="1" cy="46384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663DBEBA-8381-4902-8C9B-618A381102C2}"/>
                  </a:ext>
                </a:extLst>
              </p:cNvPr>
              <p:cNvGrpSpPr/>
              <p:nvPr/>
            </p:nvGrpSpPr>
            <p:grpSpPr>
              <a:xfrm>
                <a:off x="7296021" y="4031656"/>
                <a:ext cx="3158829" cy="1207708"/>
                <a:chOff x="7296021" y="4031656"/>
                <a:chExt cx="3158829" cy="1207708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70CD0F12-A24B-4773-8B93-4975D3DB8259}"/>
                    </a:ext>
                  </a:extLst>
                </p:cNvPr>
                <p:cNvGrpSpPr/>
                <p:nvPr/>
              </p:nvGrpSpPr>
              <p:grpSpPr>
                <a:xfrm>
                  <a:off x="7296021" y="4870032"/>
                  <a:ext cx="3158829" cy="369332"/>
                  <a:chOff x="5484817" y="3241858"/>
                  <a:chExt cx="3158829" cy="369332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928E3F4-1595-461A-956D-D32305E60500}"/>
                      </a:ext>
                    </a:extLst>
                  </p:cNvPr>
                  <p:cNvSpPr txBox="1"/>
                  <p:nvPr/>
                </p:nvSpPr>
                <p:spPr>
                  <a:xfrm>
                    <a:off x="5484817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21092D7-F025-4D28-886C-2AAFFE09DAEE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672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0E2CAED-A181-4AAF-8AFE-C7E4971654E3}"/>
                      </a:ext>
                    </a:extLst>
                  </p:cNvPr>
                  <p:cNvSpPr txBox="1"/>
                  <p:nvPr/>
                </p:nvSpPr>
                <p:spPr>
                  <a:xfrm>
                    <a:off x="6274525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2FD5486-D2AB-400C-B9B7-0CAF077ADC65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381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09B2FA8-E71C-4AAB-93AE-FDDCA8D66F4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233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F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F7C398C-4BCE-46DB-A511-662D105C52BD}"/>
                      </a:ext>
                    </a:extLst>
                  </p:cNvPr>
                  <p:cNvSpPr txBox="1"/>
                  <p:nvPr/>
                </p:nvSpPr>
                <p:spPr>
                  <a:xfrm>
                    <a:off x="7459089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G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31645D5-8BBE-48BA-A1C6-276AA9CD459C}"/>
                      </a:ext>
                    </a:extLst>
                  </p:cNvPr>
                  <p:cNvSpPr txBox="1"/>
                  <p:nvPr/>
                </p:nvSpPr>
                <p:spPr>
                  <a:xfrm>
                    <a:off x="7853940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9BA36A2-E10D-4D14-9D31-CC8511BBD5A9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791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263BD7-CFD5-4E41-9B84-2DDBBC823D23}"/>
                    </a:ext>
                  </a:extLst>
                </p:cNvPr>
                <p:cNvSpPr txBox="1"/>
                <p:nvPr/>
              </p:nvSpPr>
              <p:spPr>
                <a:xfrm>
                  <a:off x="7704971" y="4031656"/>
                  <a:ext cx="1128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/>
                    <a:t>curPosition</a:t>
                  </a:r>
                  <a:endParaRPr lang="ko-KR" altLang="en-US" dirty="0"/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9573A19C-BD3D-4DCB-99A2-81D7928D4E2D}"/>
                    </a:ext>
                  </a:extLst>
                </p:cNvPr>
                <p:cNvCxnSpPr>
                  <a:stCxn id="44" idx="2"/>
                </p:cNvCxnSpPr>
                <p:nvPr/>
              </p:nvCxnSpPr>
              <p:spPr>
                <a:xfrm>
                  <a:off x="8269260" y="4400988"/>
                  <a:ext cx="1" cy="46384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6EE5393-2A76-4C32-BD36-0134172C2EC3}"/>
                  </a:ext>
                </a:extLst>
              </p:cNvPr>
              <p:cNvGrpSpPr/>
              <p:nvPr/>
            </p:nvGrpSpPr>
            <p:grpSpPr>
              <a:xfrm>
                <a:off x="5867705" y="4870032"/>
                <a:ext cx="1005403" cy="647165"/>
                <a:chOff x="5867705" y="4870032"/>
                <a:chExt cx="1005403" cy="647165"/>
              </a:xfrm>
            </p:grpSpPr>
            <p:sp>
              <p:nvSpPr>
                <p:cNvPr id="47" name="화살표: 오른쪽 46">
                  <a:extLst>
                    <a:ext uri="{FF2B5EF4-FFF2-40B4-BE49-F238E27FC236}">
                      <a16:creationId xmlns:a16="http://schemas.microsoft.com/office/drawing/2014/main" id="{E1DFAD6C-B0E3-4DA9-8B39-56B1117793B8}"/>
                    </a:ext>
                  </a:extLst>
                </p:cNvPr>
                <p:cNvSpPr/>
                <p:nvPr/>
              </p:nvSpPr>
              <p:spPr>
                <a:xfrm>
                  <a:off x="6224276" y="4870032"/>
                  <a:ext cx="394855" cy="2478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7010A36-F31B-4EBD-834C-A9B592C9C893}"/>
                    </a:ext>
                  </a:extLst>
                </p:cNvPr>
                <p:cNvSpPr txBox="1"/>
                <p:nvPr/>
              </p:nvSpPr>
              <p:spPr>
                <a:xfrm>
                  <a:off x="5867705" y="5178643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삭제결과</a:t>
                  </a:r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3E609E-D320-451B-BC45-0B83034BE9D0}"/>
                </a:ext>
              </a:extLst>
            </p:cNvPr>
            <p:cNvSpPr txBox="1"/>
            <p:nvPr/>
          </p:nvSpPr>
          <p:spPr>
            <a:xfrm>
              <a:off x="766218" y="4842579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 전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7297469-5BBB-430A-8208-BE6C24552BC7}"/>
              </a:ext>
            </a:extLst>
          </p:cNvPr>
          <p:cNvGrpSpPr/>
          <p:nvPr/>
        </p:nvGrpSpPr>
        <p:grpSpPr>
          <a:xfrm>
            <a:off x="1141413" y="5539076"/>
            <a:ext cx="9429257" cy="1260758"/>
            <a:chOff x="764225" y="5537672"/>
            <a:chExt cx="9429257" cy="126075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11B22F9-C2CF-4C42-9390-445EC95B4007}"/>
                </a:ext>
              </a:extLst>
            </p:cNvPr>
            <p:cNvGrpSpPr/>
            <p:nvPr/>
          </p:nvGrpSpPr>
          <p:grpSpPr>
            <a:xfrm>
              <a:off x="1813493" y="5537672"/>
              <a:ext cx="8379989" cy="1260758"/>
              <a:chOff x="1893013" y="4036859"/>
              <a:chExt cx="8561837" cy="1511205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DCE5DA7D-CB07-4B0F-AC6F-DC40D3436E02}"/>
                  </a:ext>
                </a:extLst>
              </p:cNvPr>
              <p:cNvGrpSpPr/>
              <p:nvPr/>
            </p:nvGrpSpPr>
            <p:grpSpPr>
              <a:xfrm>
                <a:off x="1893013" y="4036859"/>
                <a:ext cx="3156918" cy="1220743"/>
                <a:chOff x="1893013" y="4036859"/>
                <a:chExt cx="3156918" cy="1220743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FBDE5C1B-D059-4FCD-82A3-4F22B1C08200}"/>
                    </a:ext>
                  </a:extLst>
                </p:cNvPr>
                <p:cNvGrpSpPr/>
                <p:nvPr/>
              </p:nvGrpSpPr>
              <p:grpSpPr>
                <a:xfrm>
                  <a:off x="1893013" y="4875236"/>
                  <a:ext cx="3156918" cy="382366"/>
                  <a:chOff x="5484817" y="3241858"/>
                  <a:chExt cx="3156918" cy="382366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13BA2CC-B9E8-4B87-B162-D4A6DE37D3B1}"/>
                      </a:ext>
                    </a:extLst>
                  </p:cNvPr>
                  <p:cNvSpPr txBox="1"/>
                  <p:nvPr/>
                </p:nvSpPr>
                <p:spPr>
                  <a:xfrm>
                    <a:off x="5484817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88B7A60-E272-4EEB-B244-D271594E6651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672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CC37D63-B510-4CA1-AAD2-F45C88B58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272614" y="3254892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D9B60E-45B3-46D7-BBB8-277275E8C9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67470" y="3254892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12AF996-B458-4028-994A-353D62FCCC9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2322" y="3254892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F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E617D161-9C6D-4188-9936-B2A676FFE743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178" y="3254892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G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7206A47-D769-4D7F-9E2F-D0CCD9F3F2EE}"/>
                      </a:ext>
                    </a:extLst>
                  </p:cNvPr>
                  <p:cNvSpPr txBox="1"/>
                  <p:nvPr/>
                </p:nvSpPr>
                <p:spPr>
                  <a:xfrm>
                    <a:off x="7852029" y="3254892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75A2109-7872-4786-AD29-511165688F99}"/>
                      </a:ext>
                    </a:extLst>
                  </p:cNvPr>
                  <p:cNvSpPr txBox="1"/>
                  <p:nvPr/>
                </p:nvSpPr>
                <p:spPr>
                  <a:xfrm>
                    <a:off x="8246880" y="3254892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49FD97C-7065-482D-B208-83985D88F598}"/>
                    </a:ext>
                  </a:extLst>
                </p:cNvPr>
                <p:cNvSpPr txBox="1"/>
                <p:nvPr/>
              </p:nvSpPr>
              <p:spPr>
                <a:xfrm>
                  <a:off x="2327519" y="4036859"/>
                  <a:ext cx="1128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/>
                    <a:t>curPosition</a:t>
                  </a:r>
                  <a:endParaRPr lang="ko-KR" altLang="en-US" dirty="0"/>
                </a:p>
              </p:txBody>
            </p: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870F2CDE-EF5E-480A-A231-69E9CC52A5FC}"/>
                    </a:ext>
                  </a:extLst>
                </p:cNvPr>
                <p:cNvCxnSpPr>
                  <a:cxnSpLocks/>
                  <a:stCxn id="72" idx="2"/>
                </p:cNvCxnSpPr>
                <p:nvPr/>
              </p:nvCxnSpPr>
              <p:spPr>
                <a:xfrm>
                  <a:off x="2891809" y="4406193"/>
                  <a:ext cx="1" cy="46384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89903F09-AC85-4AF3-ABC1-1361F70E0545}"/>
                  </a:ext>
                </a:extLst>
              </p:cNvPr>
              <p:cNvGrpSpPr/>
              <p:nvPr/>
            </p:nvGrpSpPr>
            <p:grpSpPr>
              <a:xfrm>
                <a:off x="7296021" y="4042064"/>
                <a:ext cx="3158829" cy="1197300"/>
                <a:chOff x="7296021" y="4042064"/>
                <a:chExt cx="3158829" cy="1197300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246FECBA-E176-48E6-9DE0-3C8E472A7CCB}"/>
                    </a:ext>
                  </a:extLst>
                </p:cNvPr>
                <p:cNvGrpSpPr/>
                <p:nvPr/>
              </p:nvGrpSpPr>
              <p:grpSpPr>
                <a:xfrm>
                  <a:off x="7296021" y="4870032"/>
                  <a:ext cx="3158829" cy="369332"/>
                  <a:chOff x="5484817" y="3241858"/>
                  <a:chExt cx="3158829" cy="369332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B2E2422-E11A-4868-AD68-5D099F47A6E5}"/>
                      </a:ext>
                    </a:extLst>
                  </p:cNvPr>
                  <p:cNvSpPr txBox="1"/>
                  <p:nvPr/>
                </p:nvSpPr>
                <p:spPr>
                  <a:xfrm>
                    <a:off x="5484817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1277F1-518F-4E6D-AC77-186475807AC7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672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EE0E149-F7E2-434A-8E18-DADF2CE4A186}"/>
                      </a:ext>
                    </a:extLst>
                  </p:cNvPr>
                  <p:cNvSpPr txBox="1"/>
                  <p:nvPr/>
                </p:nvSpPr>
                <p:spPr>
                  <a:xfrm>
                    <a:off x="6274525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04F950D-788E-432A-97DB-C2D0473A4BA6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381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23BBACA-8018-455E-B7CF-10D8567C8330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233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F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2A67EF8-2484-4414-9F1F-9823E99BF6CB}"/>
                      </a:ext>
                    </a:extLst>
                  </p:cNvPr>
                  <p:cNvSpPr txBox="1"/>
                  <p:nvPr/>
                </p:nvSpPr>
                <p:spPr>
                  <a:xfrm>
                    <a:off x="7459089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G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05E754D-D493-4E42-AD0A-8B07E17EA69A}"/>
                      </a:ext>
                    </a:extLst>
                  </p:cNvPr>
                  <p:cNvSpPr txBox="1"/>
                  <p:nvPr/>
                </p:nvSpPr>
                <p:spPr>
                  <a:xfrm>
                    <a:off x="7853940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46E430A-C503-4662-B1BD-AEE48D3DAC1A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791" y="3241858"/>
                    <a:ext cx="394855" cy="36933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.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DBF31A4-8183-4846-A023-FBBB73973604}"/>
                    </a:ext>
                  </a:extLst>
                </p:cNvPr>
                <p:cNvSpPr txBox="1"/>
                <p:nvPr/>
              </p:nvSpPr>
              <p:spPr>
                <a:xfrm>
                  <a:off x="7324010" y="4042064"/>
                  <a:ext cx="1128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/>
                    <a:t>curPosition</a:t>
                  </a:r>
                  <a:endParaRPr lang="ko-KR" altLang="en-US" dirty="0"/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7A2C1002-4385-4514-BD55-E3991060F36C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>
                  <a:off x="7888300" y="4411396"/>
                  <a:ext cx="1" cy="46384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481D7C7D-D6F1-4670-9C64-6CEAAD007DC1}"/>
                  </a:ext>
                </a:extLst>
              </p:cNvPr>
              <p:cNvGrpSpPr/>
              <p:nvPr/>
            </p:nvGrpSpPr>
            <p:grpSpPr>
              <a:xfrm>
                <a:off x="5736361" y="4851793"/>
                <a:ext cx="873269" cy="696271"/>
                <a:chOff x="5736361" y="4851793"/>
                <a:chExt cx="873269" cy="696271"/>
              </a:xfrm>
            </p:grpSpPr>
            <p:sp>
              <p:nvSpPr>
                <p:cNvPr id="57" name="화살표: 오른쪽 56">
                  <a:extLst>
                    <a:ext uri="{FF2B5EF4-FFF2-40B4-BE49-F238E27FC236}">
                      <a16:creationId xmlns:a16="http://schemas.microsoft.com/office/drawing/2014/main" id="{3F1AD3F5-6B1E-42BA-958C-B374499044F4}"/>
                    </a:ext>
                  </a:extLst>
                </p:cNvPr>
                <p:cNvSpPr/>
                <p:nvPr/>
              </p:nvSpPr>
              <p:spPr>
                <a:xfrm>
                  <a:off x="5974084" y="4851793"/>
                  <a:ext cx="394856" cy="2478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86CF172-0E56-46BF-A91B-F85C57FA6706}"/>
                    </a:ext>
                  </a:extLst>
                </p:cNvPr>
                <p:cNvSpPr txBox="1"/>
                <p:nvPr/>
              </p:nvSpPr>
              <p:spPr>
                <a:xfrm>
                  <a:off x="5736361" y="5142257"/>
                  <a:ext cx="873269" cy="4058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처리 후</a:t>
                  </a:r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9C5ED0-82E2-48E7-A49E-0172C487B6A8}"/>
                </a:ext>
              </a:extLst>
            </p:cNvPr>
            <p:cNvSpPr txBox="1"/>
            <p:nvPr/>
          </p:nvSpPr>
          <p:spPr>
            <a:xfrm>
              <a:off x="764225" y="62175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수정 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85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5C6135-2A56-4281-AA12-8BE0C421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E09C5-38C6-4C63-AF4B-D41218DDF1B6}"/>
              </a:ext>
            </a:extLst>
          </p:cNvPr>
          <p:cNvSpPr txBox="1"/>
          <p:nvPr/>
        </p:nvSpPr>
        <p:spPr>
          <a:xfrm>
            <a:off x="1141413" y="612397"/>
            <a:ext cx="9905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LData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자료형을 구조체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변수로 저장해보기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SetPointPos</a:t>
            </a:r>
            <a:r>
              <a:rPr lang="en-US" altLang="ko-KR" sz="1600" dirty="0">
                <a:latin typeface="Arial Black" panose="020B0A04020102020204" pitchFamily="34" charset="0"/>
              </a:rPr>
              <a:t>(Point* </a:t>
            </a:r>
            <a:r>
              <a:rPr lang="en-US" altLang="ko-KR" sz="1600" dirty="0" err="1">
                <a:latin typeface="Arial Black" panose="020B0A04020102020204" pitchFamily="34" charset="0"/>
              </a:rPr>
              <a:t>ppos</a:t>
            </a:r>
            <a:r>
              <a:rPr lang="en-US" altLang="ko-KR" sz="1600" dirty="0">
                <a:latin typeface="Arial Black" panose="020B0A04020102020204" pitchFamily="34" charset="0"/>
              </a:rPr>
              <a:t>, int </a:t>
            </a:r>
            <a:r>
              <a:rPr lang="en-US" altLang="ko-KR" sz="1600" dirty="0" err="1">
                <a:latin typeface="Arial Black" panose="020B0A04020102020204" pitchFamily="34" charset="0"/>
              </a:rPr>
              <a:t>xpos</a:t>
            </a:r>
            <a:r>
              <a:rPr lang="en-US" altLang="ko-KR" sz="1600" dirty="0">
                <a:latin typeface="Arial Black" panose="020B0A04020102020204" pitchFamily="34" charset="0"/>
              </a:rPr>
              <a:t>, int </a:t>
            </a:r>
            <a:r>
              <a:rPr lang="en-US" altLang="ko-KR" sz="1600" dirty="0" err="1">
                <a:latin typeface="Arial Black" panose="020B0A04020102020204" pitchFamily="34" charset="0"/>
              </a:rPr>
              <a:t>ypos</a:t>
            </a:r>
            <a:r>
              <a:rPr lang="en-US" altLang="ko-KR" sz="1600" dirty="0">
                <a:latin typeface="Arial Black" panose="020B0A04020102020204" pitchFamily="34" charset="0"/>
              </a:rPr>
              <a:t>); // </a:t>
            </a:r>
            <a:r>
              <a:rPr lang="ko-KR" altLang="en-US" sz="1600" dirty="0">
                <a:latin typeface="Arial Black" panose="020B0A04020102020204" pitchFamily="34" charset="0"/>
              </a:rPr>
              <a:t>값을 저장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ShowPointPos</a:t>
            </a:r>
            <a:r>
              <a:rPr lang="en-US" altLang="ko-KR" sz="1600" dirty="0">
                <a:latin typeface="Arial Black" panose="020B0A04020102020204" pitchFamily="34" charset="0"/>
              </a:rPr>
              <a:t>(Point* </a:t>
            </a:r>
            <a:r>
              <a:rPr lang="en-US" altLang="ko-KR" sz="1600" dirty="0" err="1">
                <a:latin typeface="Arial Black" panose="020B0A04020102020204" pitchFamily="34" charset="0"/>
              </a:rPr>
              <a:t>ppos</a:t>
            </a:r>
            <a:r>
              <a:rPr lang="en-US" altLang="ko-KR" sz="1600" dirty="0">
                <a:latin typeface="Arial Black" panose="020B0A04020102020204" pitchFamily="34" charset="0"/>
              </a:rPr>
              <a:t>); //</a:t>
            </a:r>
            <a:r>
              <a:rPr lang="ko-KR" altLang="en-US" sz="1600" dirty="0">
                <a:latin typeface="Arial Black" panose="020B0A04020102020204" pitchFamily="34" charset="0"/>
              </a:rPr>
              <a:t>정보 출력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PointComp</a:t>
            </a:r>
            <a:r>
              <a:rPr lang="en-US" altLang="ko-KR" sz="1600" dirty="0">
                <a:latin typeface="Arial Black" panose="020B0A04020102020204" pitchFamily="34" charset="0"/>
              </a:rPr>
              <a:t>(Point* pos1, Point* pos2); // </a:t>
            </a:r>
            <a:r>
              <a:rPr lang="ko-KR" altLang="en-US" sz="1600" dirty="0">
                <a:latin typeface="Arial Black" panose="020B0A04020102020204" pitchFamily="34" charset="0"/>
              </a:rPr>
              <a:t>비교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두 </a:t>
            </a:r>
            <a:r>
              <a:rPr lang="en-US" altLang="ko-KR" sz="1400" dirty="0">
                <a:latin typeface="Arial Black" panose="020B0A04020102020204" pitchFamily="34" charset="0"/>
              </a:rPr>
              <a:t>Point</a:t>
            </a:r>
            <a:r>
              <a:rPr lang="ko-KR" altLang="en-US" sz="1400" dirty="0">
                <a:latin typeface="Arial Black" panose="020B0A04020102020204" pitchFamily="34" charset="0"/>
              </a:rPr>
              <a:t>변수의 멤버 </a:t>
            </a:r>
            <a:r>
              <a:rPr lang="en-US" altLang="ko-KR" sz="1400" dirty="0" err="1">
                <a:latin typeface="Arial Black" panose="020B0A04020102020204" pitchFamily="34" charset="0"/>
              </a:rPr>
              <a:t>xpos</a:t>
            </a:r>
            <a:r>
              <a:rPr lang="ko-KR" altLang="en-US" sz="1400" dirty="0">
                <a:latin typeface="Arial Black" panose="020B0A04020102020204" pitchFamily="34" charset="0"/>
              </a:rPr>
              <a:t>만 같으면 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두 </a:t>
            </a:r>
            <a:r>
              <a:rPr lang="en-US" altLang="ko-KR" sz="1400" dirty="0">
                <a:latin typeface="Arial Black" panose="020B0A04020102020204" pitchFamily="34" charset="0"/>
              </a:rPr>
              <a:t>Point</a:t>
            </a:r>
            <a:r>
              <a:rPr lang="ko-KR" altLang="en-US" sz="1400" dirty="0">
                <a:latin typeface="Arial Black" panose="020B0A04020102020204" pitchFamily="34" charset="0"/>
              </a:rPr>
              <a:t>변수의 멤버 </a:t>
            </a:r>
            <a:r>
              <a:rPr lang="en-US" altLang="ko-KR" sz="1400" dirty="0" err="1">
                <a:latin typeface="Arial Black" panose="020B0A04020102020204" pitchFamily="34" charset="0"/>
              </a:rPr>
              <a:t>ypos</a:t>
            </a:r>
            <a:r>
              <a:rPr lang="ko-KR" altLang="en-US" sz="1400" dirty="0">
                <a:latin typeface="Arial Black" panose="020B0A04020102020204" pitchFamily="34" charset="0"/>
              </a:rPr>
              <a:t>만 같으면 </a:t>
            </a:r>
            <a:r>
              <a:rPr lang="en-US" altLang="ko-KR" sz="1400" dirty="0">
                <a:latin typeface="Arial Black" panose="020B0A04020102020204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두 </a:t>
            </a:r>
            <a:r>
              <a:rPr lang="en-US" altLang="ko-KR" sz="1400" dirty="0">
                <a:latin typeface="Arial Black" panose="020B0A04020102020204" pitchFamily="34" charset="0"/>
              </a:rPr>
              <a:t>Point</a:t>
            </a:r>
            <a:r>
              <a:rPr lang="ko-KR" altLang="en-US" sz="1400" dirty="0">
                <a:latin typeface="Arial Black" panose="020B0A04020102020204" pitchFamily="34" charset="0"/>
              </a:rPr>
              <a:t>변수의 멤버가 모두 같으면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두 </a:t>
            </a:r>
            <a:r>
              <a:rPr lang="en-US" altLang="ko-KR" sz="1400" dirty="0">
                <a:latin typeface="Arial Black" panose="020B0A04020102020204" pitchFamily="34" charset="0"/>
              </a:rPr>
              <a:t>Point</a:t>
            </a:r>
            <a:r>
              <a:rPr lang="ko-KR" altLang="en-US" sz="1400" dirty="0">
                <a:latin typeface="Arial Black" panose="020B0A04020102020204" pitchFamily="34" charset="0"/>
              </a:rPr>
              <a:t>변수의 멤버가 모두 다르면 </a:t>
            </a:r>
            <a:r>
              <a:rPr lang="en-US" altLang="ko-KR" sz="1400" dirty="0">
                <a:latin typeface="Arial Black" panose="020B0A04020102020204" pitchFamily="34" charset="0"/>
              </a:rPr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64DFF-3FF1-42C4-8033-908E6697F3CD}"/>
              </a:ext>
            </a:extLst>
          </p:cNvPr>
          <p:cNvSpPr txBox="1"/>
          <p:nvPr/>
        </p:nvSpPr>
        <p:spPr>
          <a:xfrm>
            <a:off x="1141413" y="2920721"/>
            <a:ext cx="63419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typedef struct _point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xpos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ypos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}Point;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//Point </a:t>
            </a:r>
            <a:r>
              <a:rPr lang="ko-KR" altLang="en-US" dirty="0">
                <a:latin typeface="Arial Black" panose="020B0A04020102020204" pitchFamily="34" charset="0"/>
              </a:rPr>
              <a:t>변수의 </a:t>
            </a:r>
            <a:r>
              <a:rPr lang="en-US" altLang="ko-KR" dirty="0" err="1">
                <a:latin typeface="Arial Black" panose="020B0A04020102020204" pitchFamily="34" charset="0"/>
              </a:rPr>
              <a:t>xpos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ypos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값 설정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SetPointPos</a:t>
            </a:r>
            <a:r>
              <a:rPr lang="en-US" altLang="ko-KR" dirty="0">
                <a:latin typeface="Arial Black" panose="020B0A04020102020204" pitchFamily="34" charset="0"/>
              </a:rPr>
              <a:t>(Point* </a:t>
            </a:r>
            <a:r>
              <a:rPr lang="en-US" altLang="ko-KR" dirty="0" err="1">
                <a:latin typeface="Arial Black" panose="020B0A04020102020204" pitchFamily="34" charset="0"/>
              </a:rPr>
              <a:t>ppos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xpos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ypos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//Point </a:t>
            </a:r>
            <a:r>
              <a:rPr lang="ko-KR" altLang="en-US" dirty="0">
                <a:latin typeface="Arial Black" panose="020B0A04020102020204" pitchFamily="34" charset="0"/>
              </a:rPr>
              <a:t>변수의 </a:t>
            </a:r>
            <a:r>
              <a:rPr lang="en-US" altLang="ko-KR" dirty="0" err="1">
                <a:latin typeface="Arial Black" panose="020B0A04020102020204" pitchFamily="34" charset="0"/>
              </a:rPr>
              <a:t>xpos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ypos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정보 출력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ShowPointPos</a:t>
            </a:r>
            <a:r>
              <a:rPr lang="en-US" altLang="ko-KR" dirty="0">
                <a:latin typeface="Arial Black" panose="020B0A04020102020204" pitchFamily="34" charset="0"/>
              </a:rPr>
              <a:t>(Point* </a:t>
            </a:r>
            <a:r>
              <a:rPr lang="en-US" altLang="ko-KR" dirty="0" err="1">
                <a:latin typeface="Arial Black" panose="020B0A04020102020204" pitchFamily="34" charset="0"/>
              </a:rPr>
              <a:t>ppos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</a:t>
            </a:r>
            <a:r>
              <a:rPr lang="ko-KR" altLang="en-US" dirty="0">
                <a:latin typeface="Arial Black" panose="020B0A04020102020204" pitchFamily="34" charset="0"/>
              </a:rPr>
              <a:t>두 </a:t>
            </a:r>
            <a:r>
              <a:rPr lang="en-US" altLang="ko-KR" dirty="0">
                <a:latin typeface="Arial Black" panose="020B0A04020102020204" pitchFamily="34" charset="0"/>
              </a:rPr>
              <a:t>Point </a:t>
            </a:r>
            <a:r>
              <a:rPr lang="ko-KR" altLang="en-US" dirty="0">
                <a:latin typeface="Arial Black" panose="020B0A04020102020204" pitchFamily="34" charset="0"/>
              </a:rPr>
              <a:t>변수의 비교</a:t>
            </a:r>
          </a:p>
          <a:p>
            <a:r>
              <a:rPr lang="fr-FR" altLang="ko-KR" dirty="0">
                <a:latin typeface="Arial Black" panose="020B0A04020102020204" pitchFamily="34" charset="0"/>
              </a:rPr>
              <a:t>int PointComp(Point* pos1, Point* pos2);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844EB-A412-4293-9EFB-886239BECF11}"/>
              </a:ext>
            </a:extLst>
          </p:cNvPr>
          <p:cNvSpPr txBox="1"/>
          <p:nvPr/>
        </p:nvSpPr>
        <p:spPr>
          <a:xfrm>
            <a:off x="7483406" y="5830104"/>
            <a:ext cx="3564005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ArrayList_Point</a:t>
            </a:r>
            <a:r>
              <a:rPr lang="ko-KR" altLang="en-US" sz="1600" dirty="0">
                <a:latin typeface="Arial Black" panose="020B0A04020102020204" pitchFamily="34" charset="0"/>
              </a:rPr>
              <a:t>의 코드를 확인해보자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달라진 부분과 활용 부분을 꼼꼼히 살펴보자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71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0B0237-005C-493B-991F-4890143F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763A1-14DC-431E-8B74-BA7C1CF1C238}"/>
              </a:ext>
            </a:extLst>
          </p:cNvPr>
          <p:cNvSpPr txBox="1"/>
          <p:nvPr/>
        </p:nvSpPr>
        <p:spPr>
          <a:xfrm>
            <a:off x="1141413" y="1456870"/>
            <a:ext cx="9905998" cy="276998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기반 리스트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순차 리스트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단점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LinkedList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비교했을 때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길이가 초기에 결정되어야 한다</a:t>
            </a:r>
            <a:r>
              <a:rPr lang="en-US" altLang="ko-KR" dirty="0"/>
              <a:t>. </a:t>
            </a:r>
            <a:r>
              <a:rPr lang="ko-KR" altLang="en-US" dirty="0"/>
              <a:t>변경이 불가능하다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삭제의 과정에서 데이터의 이동</a:t>
            </a:r>
            <a:r>
              <a:rPr lang="en-US" altLang="ko-KR" dirty="0"/>
              <a:t>(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r>
              <a:rPr lang="ko-KR" altLang="en-US" dirty="0"/>
              <a:t>가 매우 빈번히 일어난다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기반 리스트</a:t>
            </a:r>
            <a:r>
              <a:rPr lang="en-US" altLang="ko-K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순차 리스트</a:t>
            </a:r>
            <a:r>
              <a:rPr lang="en-US" altLang="ko-K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장점 </a:t>
            </a:r>
            <a:r>
              <a:rPr lang="en-US" altLang="ko-K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LinkedList</a:t>
            </a:r>
            <a:r>
              <a:rPr lang="ko-K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비교했을 때</a:t>
            </a:r>
            <a:endParaRPr lang="en-US" altLang="ko-KR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데이터의 참조가 쉽다</a:t>
            </a:r>
            <a:r>
              <a:rPr lang="en-US" altLang="ko-KR" dirty="0"/>
              <a:t>. </a:t>
            </a:r>
            <a:r>
              <a:rPr lang="ko-KR" altLang="en-US" dirty="0"/>
              <a:t>인덱스 값을 기준으로 어디든 한 번에 참조가 가능하다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C0E06-56EF-4425-A1B2-A67509A533F9}"/>
              </a:ext>
            </a:extLst>
          </p:cNvPr>
          <p:cNvSpPr txBox="1"/>
          <p:nvPr/>
        </p:nvSpPr>
        <p:spPr>
          <a:xfrm>
            <a:off x="1141412" y="4527177"/>
            <a:ext cx="990599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기반 리스트</a:t>
            </a:r>
            <a:r>
              <a:rPr lang="en-US" altLang="ko-K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순차 리스트</a:t>
            </a:r>
            <a:r>
              <a:rPr lang="en-US" altLang="ko-K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데이터의 수가 정해져 있고 변화가 없는 상황에서 참조만해서 사용할 경우에만 사용하는 것이 바람직하다</a:t>
            </a:r>
            <a:r>
              <a:rPr lang="en-US" altLang="ko-K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30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F3D11C-E56C-420C-A727-8D8E7D8E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A26DB-4609-4D6F-B4C7-FFE014D45233}"/>
              </a:ext>
            </a:extLst>
          </p:cNvPr>
          <p:cNvSpPr txBox="1"/>
          <p:nvPr/>
        </p:nvSpPr>
        <p:spPr>
          <a:xfrm>
            <a:off x="1141413" y="2890391"/>
            <a:ext cx="9905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학습과제</a:t>
            </a:r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문제 문서에 나와 있는 내용을 작성해 보자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문제 제출 폴더 </a:t>
            </a:r>
            <a:r>
              <a:rPr lang="en-US" altLang="ko-KR" sz="1600" dirty="0">
                <a:latin typeface="Arial Black" panose="020B0A04020102020204" pitchFamily="34" charset="0"/>
              </a:rPr>
              <a:t>– Chapter7</a:t>
            </a:r>
            <a:r>
              <a:rPr lang="ko-KR" altLang="en-US" sz="1600" dirty="0">
                <a:latin typeface="Arial Black" panose="020B0A04020102020204" pitchFamily="34" charset="0"/>
              </a:rPr>
              <a:t> 참조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96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6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A1ABA-D38D-4D9A-95D4-CF0D6819DAC1}"/>
              </a:ext>
            </a:extLst>
          </p:cNvPr>
          <p:cNvSpPr txBox="1"/>
          <p:nvPr/>
        </p:nvSpPr>
        <p:spPr>
          <a:xfrm>
            <a:off x="1141413" y="612397"/>
            <a:ext cx="9905998" cy="390876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순차 리스트는 크기가 정적이기 때문에 유연하지 못하다 연결 리스트에서는 이것을 보완해서 유연한 동적 할당을 이용해 할 수 있게 구현해야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구조체를 가리키는 포인터의 이용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_node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int data;			//</a:t>
            </a:r>
            <a:r>
              <a:rPr lang="ko-KR" altLang="en-US" sz="1600" dirty="0">
                <a:latin typeface="Arial Black" panose="020B0A04020102020204" pitchFamily="34" charset="0"/>
              </a:rPr>
              <a:t>데이터를 담을 공간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struct _node* next;	//</a:t>
            </a:r>
            <a:r>
              <a:rPr lang="ko-KR" altLang="en-US" sz="1600" dirty="0">
                <a:latin typeface="Arial Black" panose="020B0A04020102020204" pitchFamily="34" charset="0"/>
              </a:rPr>
              <a:t>연결의 도구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}Node;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순차 리스트에서 보았듯이 서로가 서로를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연결</a:t>
            </a:r>
            <a:r>
              <a:rPr lang="en-US" altLang="ko-KR" sz="1600" dirty="0">
                <a:latin typeface="Arial Black" panose="020B0A04020102020204" pitchFamily="34" charset="0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</a:rPr>
              <a:t>되어 있는 형태가 되어 있었다 그중 이미 다음 인덱스와 연결이 되어 있는 배열을 이용해 참조하는 곳만 이동시켜서 간편하게 구현 할 수 있었다 하지만 동적 할당의 형태에 제약이 있었다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그래서 동적할당을 위해서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구조체를 가리키는 포인터</a:t>
            </a:r>
            <a:r>
              <a:rPr lang="en-US" altLang="ko-KR" sz="1600" dirty="0">
                <a:latin typeface="Arial Black" panose="020B0A04020102020204" pitchFamily="34" charset="0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</a:rPr>
              <a:t>를 이용하면 데이터가 필요할 때마다 하나씩 추가해서 사용할 수 있고 우리는 이를 통상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Node(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서로를 가리키는 통로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라고 명명하자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2C94E41-C7A8-43D1-AE8E-3776050F92F6}"/>
              </a:ext>
            </a:extLst>
          </p:cNvPr>
          <p:cNvGrpSpPr/>
          <p:nvPr/>
        </p:nvGrpSpPr>
        <p:grpSpPr>
          <a:xfrm>
            <a:off x="2105336" y="5133555"/>
            <a:ext cx="7978152" cy="820284"/>
            <a:chOff x="2296017" y="4926690"/>
            <a:chExt cx="7978152" cy="82028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AB1EDEC-8BCF-4326-8473-A1FC3F384907}"/>
                </a:ext>
              </a:extLst>
            </p:cNvPr>
            <p:cNvGrpSpPr/>
            <p:nvPr/>
          </p:nvGrpSpPr>
          <p:grpSpPr>
            <a:xfrm>
              <a:off x="2296017" y="4956885"/>
              <a:ext cx="1264024" cy="790089"/>
              <a:chOff x="1308847" y="4572584"/>
              <a:chExt cx="1264024" cy="79008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5A8DA4-E7B1-4900-B4C5-EF9ED9C7C70A}"/>
                  </a:ext>
                </a:extLst>
              </p:cNvPr>
              <p:cNvSpPr txBox="1"/>
              <p:nvPr/>
            </p:nvSpPr>
            <p:spPr>
              <a:xfrm>
                <a:off x="1308847" y="4993341"/>
                <a:ext cx="74494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data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E6906-F3BB-4C0A-AAF2-BE1127B9B3FF}"/>
                  </a:ext>
                </a:extLst>
              </p:cNvPr>
              <p:cNvSpPr txBox="1"/>
              <p:nvPr/>
            </p:nvSpPr>
            <p:spPr>
              <a:xfrm>
                <a:off x="2053795" y="4993341"/>
                <a:ext cx="259099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BF8B6DD-50C2-41C7-B3F8-1D20ABA26C77}"/>
                  </a:ext>
                </a:extLst>
              </p:cNvPr>
              <p:cNvCxnSpPr/>
              <p:nvPr/>
            </p:nvCxnSpPr>
            <p:spPr>
              <a:xfrm>
                <a:off x="2178424" y="5172635"/>
                <a:ext cx="394447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D1C99D-FAC8-4D76-A14D-81C3A218BE6E}"/>
                  </a:ext>
                </a:extLst>
              </p:cNvPr>
              <p:cNvSpPr txBox="1"/>
              <p:nvPr/>
            </p:nvSpPr>
            <p:spPr>
              <a:xfrm>
                <a:off x="1374823" y="4572584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Node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C04D763-9282-451C-9EDE-33972E989EC3}"/>
                </a:ext>
              </a:extLst>
            </p:cNvPr>
            <p:cNvGrpSpPr/>
            <p:nvPr/>
          </p:nvGrpSpPr>
          <p:grpSpPr>
            <a:xfrm>
              <a:off x="4884176" y="4926690"/>
              <a:ext cx="5389993" cy="799053"/>
              <a:chOff x="4830388" y="4965849"/>
              <a:chExt cx="5389993" cy="79905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C0AA198-F77F-408F-9516-37FE4D90596E}"/>
                  </a:ext>
                </a:extLst>
              </p:cNvPr>
              <p:cNvGrpSpPr/>
              <p:nvPr/>
            </p:nvGrpSpPr>
            <p:grpSpPr>
              <a:xfrm>
                <a:off x="4830388" y="4965849"/>
                <a:ext cx="1674109" cy="790089"/>
                <a:chOff x="1308847" y="4572584"/>
                <a:chExt cx="1674109" cy="79008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12C9D8-0BEC-4B02-A487-55F3049DD9F5}"/>
                    </a:ext>
                  </a:extLst>
                </p:cNvPr>
                <p:cNvSpPr txBox="1"/>
                <p:nvPr/>
              </p:nvSpPr>
              <p:spPr>
                <a:xfrm>
                  <a:off x="1308847" y="4993341"/>
                  <a:ext cx="89883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data1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710830F-B0A2-4BC8-BD29-2B340160714B}"/>
                    </a:ext>
                  </a:extLst>
                </p:cNvPr>
                <p:cNvSpPr txBox="1"/>
                <p:nvPr/>
              </p:nvSpPr>
              <p:spPr>
                <a:xfrm>
                  <a:off x="2215059" y="4993341"/>
                  <a:ext cx="259099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D3EDD197-D264-4137-983C-48C5F034EE2E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2344608" y="5178007"/>
                  <a:ext cx="482857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32A85C8-3E01-42F2-B870-B8C21F467367}"/>
                    </a:ext>
                  </a:extLst>
                </p:cNvPr>
                <p:cNvSpPr txBox="1"/>
                <p:nvPr/>
              </p:nvSpPr>
              <p:spPr>
                <a:xfrm>
                  <a:off x="1374823" y="4572584"/>
                  <a:ext cx="16081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Node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의 연결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741157-0E15-4E34-9961-CE9DF5BAF824}"/>
                  </a:ext>
                </a:extLst>
              </p:cNvPr>
              <p:cNvSpPr txBox="1"/>
              <p:nvPr/>
            </p:nvSpPr>
            <p:spPr>
              <a:xfrm>
                <a:off x="6349006" y="5386606"/>
                <a:ext cx="89883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data2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B5D5A-ADBC-4CA4-89E8-5660D0C0BE6B}"/>
                  </a:ext>
                </a:extLst>
              </p:cNvPr>
              <p:cNvSpPr txBox="1"/>
              <p:nvPr/>
            </p:nvSpPr>
            <p:spPr>
              <a:xfrm>
                <a:off x="7255218" y="5386606"/>
                <a:ext cx="259099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589C7190-1790-4068-A5EF-FACC66BBC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3255" y="5571272"/>
                <a:ext cx="482857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77603-A4AD-4993-A539-3DF7E9D77E74}"/>
                  </a:ext>
                </a:extLst>
              </p:cNvPr>
              <p:cNvSpPr txBox="1"/>
              <p:nvPr/>
            </p:nvSpPr>
            <p:spPr>
              <a:xfrm>
                <a:off x="7846112" y="5386606"/>
                <a:ext cx="89883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data3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2B9D7B-3856-4237-8F50-366E392619C9}"/>
                  </a:ext>
                </a:extLst>
              </p:cNvPr>
              <p:cNvSpPr txBox="1"/>
              <p:nvPr/>
            </p:nvSpPr>
            <p:spPr>
              <a:xfrm>
                <a:off x="8752324" y="5386606"/>
                <a:ext cx="259099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C483EEF8-A668-43BF-98C3-CF4ADF11A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0361" y="5571272"/>
                <a:ext cx="482857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B650DC-5A54-4B24-B3EB-DD853EB4E007}"/>
                  </a:ext>
                </a:extLst>
              </p:cNvPr>
              <p:cNvSpPr txBox="1"/>
              <p:nvPr/>
            </p:nvSpPr>
            <p:spPr>
              <a:xfrm>
                <a:off x="9343218" y="5395570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NULL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9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808" y="642796"/>
            <a:ext cx="98863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LinkedList</a:t>
            </a:r>
            <a:r>
              <a:rPr lang="ko-KR" altLang="en-US" dirty="0">
                <a:latin typeface="Arial Black" pitchFamily="34" charset="0"/>
              </a:rPr>
              <a:t>는 시작과 끝이 있고 각 </a:t>
            </a:r>
            <a:r>
              <a:rPr lang="en-US" altLang="ko-KR" dirty="0">
                <a:latin typeface="Arial Black" pitchFamily="34" charset="0"/>
              </a:rPr>
              <a:t>Data</a:t>
            </a:r>
            <a:r>
              <a:rPr lang="ko-KR" altLang="en-US" dirty="0">
                <a:latin typeface="Arial Black" pitchFamily="34" charset="0"/>
              </a:rPr>
              <a:t>끼리 연결되어 있기 때문에 </a:t>
            </a:r>
            <a:r>
              <a:rPr lang="en-US" altLang="ko-KR" dirty="0">
                <a:latin typeface="Arial Black" pitchFamily="34" charset="0"/>
              </a:rPr>
              <a:t>Head Node, Tail Node</a:t>
            </a:r>
            <a:r>
              <a:rPr lang="ko-KR" altLang="en-US" dirty="0">
                <a:latin typeface="Arial Black" pitchFamily="34" charset="0"/>
              </a:rPr>
              <a:t>가 필요하고  검색에 사용하기 위해 </a:t>
            </a:r>
            <a:r>
              <a:rPr lang="en-US" altLang="ko-KR" dirty="0" err="1">
                <a:latin typeface="Arial Black" pitchFamily="34" charset="0"/>
              </a:rPr>
              <a:t>curPoint</a:t>
            </a:r>
            <a:r>
              <a:rPr lang="ko-KR" altLang="en-US" dirty="0">
                <a:latin typeface="Arial Black" pitchFamily="34" charset="0"/>
              </a:rPr>
              <a:t>가 필요하다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Main</a:t>
            </a:r>
            <a:r>
              <a:rPr lang="ko-KR" altLang="en-US" dirty="0">
                <a:latin typeface="Arial Black" pitchFamily="34" charset="0"/>
              </a:rPr>
              <a:t>에 사용될 때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Node* head = NULL; // </a:t>
            </a:r>
            <a:r>
              <a:rPr lang="ko-KR" altLang="en-US" dirty="0">
                <a:latin typeface="Arial Black" pitchFamily="34" charset="0"/>
              </a:rPr>
              <a:t>리스트의 머리를 가리키는 포인터 변수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Node* tail = NULL; // </a:t>
            </a:r>
            <a:r>
              <a:rPr lang="ko-KR" altLang="en-US" dirty="0">
                <a:latin typeface="Arial Black" pitchFamily="34" charset="0"/>
              </a:rPr>
              <a:t>리스트의 꼬리를 가리키는 포인터 변수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Node* cur = NULL; // </a:t>
            </a:r>
            <a:r>
              <a:rPr lang="ko-KR" altLang="en-US" dirty="0">
                <a:latin typeface="Arial Black" pitchFamily="34" charset="0"/>
              </a:rPr>
              <a:t>저장된 데이터의 조회에 사용되는 포인터 변수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라고 각각 선언할 수 있다</a:t>
            </a:r>
            <a:r>
              <a:rPr lang="en-US" altLang="ko-KR" dirty="0">
                <a:latin typeface="Arial Black" pitchFamily="34" charset="0"/>
              </a:rPr>
              <a:t>.</a:t>
            </a:r>
            <a:r>
              <a:rPr lang="ko-KR" altLang="en-US" dirty="0">
                <a:latin typeface="Arial Black" pitchFamily="34" charset="0"/>
              </a:rPr>
              <a:t>  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필요한 </a:t>
            </a:r>
            <a:r>
              <a:rPr lang="en-US" altLang="ko-KR" dirty="0">
                <a:latin typeface="Arial Black" pitchFamily="34" charset="0"/>
              </a:rPr>
              <a:t>Node</a:t>
            </a:r>
            <a:r>
              <a:rPr lang="ko-KR" altLang="en-US" dirty="0">
                <a:latin typeface="Arial Black" pitchFamily="34" charset="0"/>
              </a:rPr>
              <a:t>의 구성이 끝나면 삽입부분을 구현해 보자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44885" y="5147843"/>
            <a:ext cx="6977615" cy="744036"/>
            <a:chOff x="1845709" y="4599217"/>
            <a:chExt cx="6977615" cy="7440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5A8DA4-E7B1-4900-B4C5-EF9ED9C7C70A}"/>
                </a:ext>
              </a:extLst>
            </p:cNvPr>
            <p:cNvSpPr txBox="1"/>
            <p:nvPr/>
          </p:nvSpPr>
          <p:spPr>
            <a:xfrm>
              <a:off x="1845709" y="4968549"/>
              <a:ext cx="80021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head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E6906-F3BB-4C0A-AAF2-BE1127B9B3FF}"/>
                </a:ext>
              </a:extLst>
            </p:cNvPr>
            <p:cNvSpPr txBox="1"/>
            <p:nvPr/>
          </p:nvSpPr>
          <p:spPr>
            <a:xfrm>
              <a:off x="2645928" y="4973921"/>
              <a:ext cx="25909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BF8B6DD-50C2-41C7-B3F8-1D20ABA26C77}"/>
                </a:ext>
              </a:extLst>
            </p:cNvPr>
            <p:cNvCxnSpPr/>
            <p:nvPr/>
          </p:nvCxnSpPr>
          <p:spPr>
            <a:xfrm>
              <a:off x="2775477" y="5153215"/>
              <a:ext cx="881863" cy="537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1C99D-FAC8-4D76-A14D-81C3A218BE6E}"/>
                </a:ext>
              </a:extLst>
            </p:cNvPr>
            <p:cNvSpPr txBox="1"/>
            <p:nvPr/>
          </p:nvSpPr>
          <p:spPr>
            <a:xfrm>
              <a:off x="1911685" y="4599217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Node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5A8DA4-E7B1-4900-B4C5-EF9ED9C7C70A}"/>
                </a:ext>
              </a:extLst>
            </p:cNvPr>
            <p:cNvSpPr txBox="1"/>
            <p:nvPr/>
          </p:nvSpPr>
          <p:spPr>
            <a:xfrm>
              <a:off x="3695870" y="4968549"/>
              <a:ext cx="87716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NULL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5A8DA4-E7B1-4900-B4C5-EF9ED9C7C70A}"/>
                </a:ext>
              </a:extLst>
            </p:cNvPr>
            <p:cNvSpPr txBox="1"/>
            <p:nvPr/>
          </p:nvSpPr>
          <p:spPr>
            <a:xfrm>
              <a:off x="6096000" y="4973921"/>
              <a:ext cx="80021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tail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CE6906-F3BB-4C0A-AAF2-BE1127B9B3FF}"/>
                </a:ext>
              </a:extLst>
            </p:cNvPr>
            <p:cNvSpPr txBox="1"/>
            <p:nvPr/>
          </p:nvSpPr>
          <p:spPr>
            <a:xfrm>
              <a:off x="6896218" y="4968549"/>
              <a:ext cx="25909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BF8B6DD-50C2-41C7-B3F8-1D20ABA26C77}"/>
                </a:ext>
              </a:extLst>
            </p:cNvPr>
            <p:cNvCxnSpPr/>
            <p:nvPr/>
          </p:nvCxnSpPr>
          <p:spPr>
            <a:xfrm>
              <a:off x="7025768" y="5158587"/>
              <a:ext cx="881863" cy="537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D1C99D-FAC8-4D76-A14D-81C3A218BE6E}"/>
                </a:ext>
              </a:extLst>
            </p:cNvPr>
            <p:cNvSpPr txBox="1"/>
            <p:nvPr/>
          </p:nvSpPr>
          <p:spPr>
            <a:xfrm>
              <a:off x="6161976" y="4604589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Node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5A8DA4-E7B1-4900-B4C5-EF9ED9C7C70A}"/>
                </a:ext>
              </a:extLst>
            </p:cNvPr>
            <p:cNvSpPr txBox="1"/>
            <p:nvPr/>
          </p:nvSpPr>
          <p:spPr>
            <a:xfrm>
              <a:off x="7946161" y="4973921"/>
              <a:ext cx="87716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NULL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3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추상 자료형</a:t>
            </a:r>
            <a:r>
              <a:rPr lang="en-US" altLang="ko-KR" sz="1800" dirty="0">
                <a:latin typeface="Arial Black" panose="020B0A04020102020204" pitchFamily="34" charset="0"/>
              </a:rPr>
              <a:t>(ADT : Abstract Data Type)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LinkedList</a:t>
            </a:r>
            <a:r>
              <a:rPr lang="ko-KR" altLang="en-US" sz="1800" dirty="0">
                <a:latin typeface="Arial Black" panose="020B0A04020102020204" pitchFamily="34" charset="0"/>
              </a:rPr>
              <a:t>의 개념적인 이해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단순 </a:t>
            </a:r>
            <a:r>
              <a:rPr lang="en-US" altLang="ko-KR" sz="1800" dirty="0">
                <a:latin typeface="Arial Black" panose="020B0A04020102020204" pitchFamily="34" charset="0"/>
              </a:rPr>
              <a:t>LinkedList</a:t>
            </a:r>
            <a:r>
              <a:rPr lang="ko-KR" altLang="en-US" sz="1800" dirty="0">
                <a:latin typeface="Arial Black" panose="020B0A04020102020204" pitchFamily="34" charset="0"/>
              </a:rPr>
              <a:t>의 </a:t>
            </a:r>
            <a:r>
              <a:rPr lang="en-US" altLang="ko-KR" sz="1800" dirty="0">
                <a:latin typeface="Arial Black" panose="020B0A04020102020204" pitchFamily="34" charset="0"/>
              </a:rPr>
              <a:t>ADT</a:t>
            </a:r>
            <a:r>
              <a:rPr lang="ko-KR" altLang="en-US" sz="1800" dirty="0">
                <a:latin typeface="Arial Black" panose="020B0A04020102020204" pitchFamily="34" charset="0"/>
              </a:rPr>
              <a:t> 구현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LinkedList</a:t>
            </a:r>
            <a:r>
              <a:rPr lang="ko-KR" altLang="en-US" sz="1800" dirty="0">
                <a:latin typeface="Arial Black" panose="020B0A04020102020204" pitchFamily="34" charset="0"/>
              </a:rPr>
              <a:t>의 정렬 삽입 구현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sz="1800" dirty="0">
                <a:latin typeface="Arial Black" panose="020B0A04020102020204" pitchFamily="34" charset="0"/>
              </a:rPr>
              <a:t>(</a:t>
            </a:r>
            <a:r>
              <a:rPr lang="en-US" altLang="ko-KR" sz="1800" dirty="0" err="1">
                <a:latin typeface="Arial Black" panose="020B0A04020102020204" pitchFamily="34" charset="0"/>
              </a:rPr>
              <a:t>Circual</a:t>
            </a:r>
            <a:r>
              <a:rPr lang="en-US" altLang="ko-KR" sz="1800" dirty="0">
                <a:latin typeface="Arial Black" panose="020B0A04020102020204" pitchFamily="34" charset="0"/>
              </a:rPr>
              <a:t> </a:t>
            </a:r>
            <a:r>
              <a:rPr lang="en-US" altLang="ko-KR" sz="1800" dirty="0" err="1">
                <a:latin typeface="Arial Black" panose="020B0A04020102020204" pitchFamily="34" charset="0"/>
              </a:rPr>
              <a:t>LinkedList</a:t>
            </a:r>
            <a:r>
              <a:rPr lang="en-US" altLang="ko-KR" sz="1800" dirty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양방향 연결 리스트 </a:t>
            </a:r>
            <a:r>
              <a:rPr lang="en-US" altLang="ko-KR" sz="1800" dirty="0">
                <a:latin typeface="Arial Black" panose="020B0A04020102020204" pitchFamily="34" charset="0"/>
              </a:rPr>
              <a:t>(Double </a:t>
            </a:r>
            <a:r>
              <a:rPr lang="en-US" altLang="ko-KR" sz="1800" dirty="0" err="1">
                <a:latin typeface="Arial Black" panose="020B0A04020102020204" pitchFamily="34" charset="0"/>
              </a:rPr>
              <a:t>LinkedList</a:t>
            </a:r>
            <a:r>
              <a:rPr lang="en-US" altLang="ko-KR" sz="1800" dirty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808" y="642796"/>
            <a:ext cx="9886384" cy="227754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삽입을 실행하게 되면 데이터가 새로 생성되어서 연결 되어야 한다는 뜻이다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Node</a:t>
            </a:r>
            <a:r>
              <a:rPr lang="ko-KR" altLang="en-US" sz="1600" dirty="0"/>
              <a:t>를 생성해주고 </a:t>
            </a:r>
            <a:r>
              <a:rPr lang="en-US" altLang="ko-KR" sz="1600" dirty="0"/>
              <a:t>Node</a:t>
            </a:r>
            <a:r>
              <a:rPr lang="ko-KR" altLang="en-US" sz="1600" dirty="0"/>
              <a:t>에 데이터를 저장해주고 해당 </a:t>
            </a:r>
            <a:r>
              <a:rPr lang="en-US" altLang="ko-KR" sz="1600" dirty="0"/>
              <a:t>Node</a:t>
            </a:r>
            <a:r>
              <a:rPr lang="ko-KR" altLang="en-US" sz="1600" dirty="0"/>
              <a:t>의 다음 </a:t>
            </a:r>
            <a:r>
              <a:rPr lang="en-US" altLang="ko-KR" sz="1600" dirty="0"/>
              <a:t>Node</a:t>
            </a:r>
            <a:r>
              <a:rPr lang="ko-KR" altLang="en-US" sz="1600" dirty="0"/>
              <a:t>를 </a:t>
            </a:r>
            <a:r>
              <a:rPr lang="en-US" altLang="ko-KR" sz="1600" dirty="0"/>
              <a:t>NULL</a:t>
            </a:r>
            <a:r>
              <a:rPr lang="ko-KR" altLang="en-US" sz="1600" dirty="0"/>
              <a:t>로 초기화 한다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생성한 </a:t>
            </a:r>
            <a:r>
              <a:rPr lang="en-US" altLang="ko-KR" sz="1600" dirty="0"/>
              <a:t>Node</a:t>
            </a:r>
            <a:r>
              <a:rPr lang="ko-KR" altLang="en-US" sz="1600" dirty="0"/>
              <a:t>가 첫 번째 </a:t>
            </a:r>
            <a:r>
              <a:rPr lang="en-US" altLang="ko-KR" sz="1600" dirty="0"/>
              <a:t>Node</a:t>
            </a:r>
            <a:r>
              <a:rPr lang="ko-KR" altLang="en-US" sz="1600" dirty="0"/>
              <a:t>라면 </a:t>
            </a:r>
            <a:r>
              <a:rPr lang="en-US" altLang="ko-KR" sz="1600" dirty="0"/>
              <a:t>head</a:t>
            </a:r>
            <a:r>
              <a:rPr lang="ko-KR" altLang="en-US" sz="1600" dirty="0"/>
              <a:t>부분이 첫 번째 </a:t>
            </a:r>
            <a:r>
              <a:rPr lang="en-US" altLang="ko-KR" sz="1600" dirty="0"/>
              <a:t>Node</a:t>
            </a:r>
            <a:r>
              <a:rPr lang="ko-KR" altLang="en-US" sz="1600" dirty="0"/>
              <a:t>를 가리키게 하고 두 번째 이 후 </a:t>
            </a:r>
            <a:r>
              <a:rPr lang="en-US" altLang="ko-KR" sz="1600" dirty="0"/>
              <a:t>Node</a:t>
            </a:r>
            <a:r>
              <a:rPr lang="ko-KR" altLang="en-US" sz="1600" dirty="0"/>
              <a:t>라면 다음 </a:t>
            </a:r>
            <a:r>
              <a:rPr lang="en-US" altLang="ko-KR" sz="1600" dirty="0"/>
              <a:t>Node</a:t>
            </a:r>
            <a:r>
              <a:rPr lang="ko-KR" altLang="en-US" sz="1600" dirty="0"/>
              <a:t>를 가리키게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52808" y="2965610"/>
            <a:ext cx="98863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While(1)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 = (Node*)</a:t>
            </a:r>
            <a:r>
              <a:rPr lang="en-US" altLang="ko-KR" sz="1600" dirty="0" err="1">
                <a:latin typeface="Arial Black" pitchFamily="34" charset="0"/>
              </a:rPr>
              <a:t>malloc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sizeof</a:t>
            </a:r>
            <a:r>
              <a:rPr lang="en-US" altLang="ko-KR" sz="1600" dirty="0">
                <a:latin typeface="Arial Black" pitchFamily="34" charset="0"/>
              </a:rPr>
              <a:t>(Node)); // Node </a:t>
            </a:r>
            <a:r>
              <a:rPr lang="ko-KR" altLang="en-US" sz="1600" dirty="0">
                <a:latin typeface="Arial Black" pitchFamily="34" charset="0"/>
              </a:rPr>
              <a:t>생성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 -&gt; data = </a:t>
            </a:r>
            <a:r>
              <a:rPr lang="en-US" altLang="ko-KR" sz="1600" dirty="0" err="1">
                <a:latin typeface="Arial Black" pitchFamily="34" charset="0"/>
              </a:rPr>
              <a:t>readData</a:t>
            </a:r>
            <a:r>
              <a:rPr lang="en-US" altLang="ko-KR" sz="1600" dirty="0">
                <a:latin typeface="Arial Black" pitchFamily="34" charset="0"/>
              </a:rPr>
              <a:t>; 			// Node</a:t>
            </a:r>
            <a:r>
              <a:rPr lang="ko-KR" altLang="en-US" sz="1600" dirty="0">
                <a:latin typeface="Arial Black" pitchFamily="34" charset="0"/>
              </a:rPr>
              <a:t>에 데이터 저장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 -&gt; next = NULL; 				// Node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next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NULL</a:t>
            </a:r>
            <a:r>
              <a:rPr lang="ko-KR" altLang="en-US" sz="1600" dirty="0">
                <a:latin typeface="Arial Black" pitchFamily="34" charset="0"/>
              </a:rPr>
              <a:t>로 초기화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if(head == NULL) 						// </a:t>
            </a:r>
            <a:r>
              <a:rPr lang="ko-KR" altLang="en-US" sz="1600" dirty="0">
                <a:latin typeface="Arial Black" pitchFamily="34" charset="0"/>
              </a:rPr>
              <a:t>첫 번째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라면</a:t>
            </a:r>
            <a:r>
              <a:rPr lang="en-US" altLang="ko-KR" sz="1600" dirty="0">
                <a:latin typeface="Arial Black" pitchFamily="34" charset="0"/>
              </a:rPr>
              <a:t>!</a:t>
            </a:r>
          </a:p>
          <a:p>
            <a:r>
              <a:rPr lang="en-US" altLang="ko-KR" sz="1600" dirty="0">
                <a:latin typeface="Arial Black" pitchFamily="34" charset="0"/>
              </a:rPr>
              <a:t>		head -&gt; next = </a:t>
            </a:r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;			// </a:t>
            </a:r>
            <a:r>
              <a:rPr lang="ko-KR" altLang="en-US" sz="1600" dirty="0">
                <a:latin typeface="Arial Black" pitchFamily="34" charset="0"/>
              </a:rPr>
              <a:t>첫 번째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head</a:t>
            </a:r>
            <a:r>
              <a:rPr lang="ko-KR" altLang="en-US" sz="1600" dirty="0">
                <a:latin typeface="Arial Black" pitchFamily="34" charset="0"/>
              </a:rPr>
              <a:t>가 가리키게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</a:rPr>
              <a:t>	else									// </a:t>
            </a:r>
            <a:r>
              <a:rPr lang="ko-KR" altLang="en-US" sz="1600" dirty="0">
                <a:latin typeface="Arial Black" pitchFamily="34" charset="0"/>
              </a:rPr>
              <a:t>두 번째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라면</a:t>
            </a:r>
            <a:r>
              <a:rPr lang="en-US" altLang="ko-KR" sz="1600" dirty="0">
                <a:latin typeface="Arial Black" pitchFamily="34" charset="0"/>
              </a:rPr>
              <a:t>!</a:t>
            </a:r>
          </a:p>
          <a:p>
            <a:r>
              <a:rPr lang="en-US" altLang="ko-KR" sz="1600" dirty="0">
                <a:latin typeface="Arial Black" pitchFamily="34" charset="0"/>
              </a:rPr>
              <a:t>		tail -&gt; next = </a:t>
            </a:r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;				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tail = </a:t>
            </a:r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;							//Node</a:t>
            </a:r>
            <a:r>
              <a:rPr lang="ko-KR" altLang="en-US" sz="1600" dirty="0">
                <a:latin typeface="Arial Black" pitchFamily="34" charset="0"/>
              </a:rPr>
              <a:t>의 끝을 가리키게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9705314" y="3612333"/>
            <a:ext cx="316871" cy="566891"/>
          </a:xfrm>
          <a:custGeom>
            <a:avLst/>
            <a:gdLst>
              <a:gd name="connsiteX0" fmla="*/ 0 w 235903"/>
              <a:gd name="connsiteY0" fmla="*/ 0 h 566891"/>
              <a:gd name="connsiteX1" fmla="*/ 235390 w 235903"/>
              <a:gd name="connsiteY1" fmla="*/ 226336 h 566891"/>
              <a:gd name="connsiteX2" fmla="*/ 63374 w 235903"/>
              <a:gd name="connsiteY2" fmla="*/ 534154 h 566891"/>
              <a:gd name="connsiteX3" fmla="*/ 72428 w 235903"/>
              <a:gd name="connsiteY3" fmla="*/ 543208 h 56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03" h="566891">
                <a:moveTo>
                  <a:pt x="0" y="0"/>
                </a:moveTo>
                <a:cubicBezTo>
                  <a:pt x="112414" y="68655"/>
                  <a:pt x="224828" y="137310"/>
                  <a:pt x="235390" y="226336"/>
                </a:cubicBezTo>
                <a:cubicBezTo>
                  <a:pt x="245952" y="315362"/>
                  <a:pt x="90534" y="481342"/>
                  <a:pt x="63374" y="534154"/>
                </a:cubicBezTo>
                <a:cubicBezTo>
                  <a:pt x="36214" y="586966"/>
                  <a:pt x="54321" y="565087"/>
                  <a:pt x="72428" y="543208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>
            <a:off x="10021496" y="3838669"/>
            <a:ext cx="385117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5008" y="3612333"/>
            <a:ext cx="76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과정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704625" y="4665926"/>
            <a:ext cx="316871" cy="1300308"/>
          </a:xfrm>
          <a:custGeom>
            <a:avLst/>
            <a:gdLst>
              <a:gd name="connsiteX0" fmla="*/ 0 w 235903"/>
              <a:gd name="connsiteY0" fmla="*/ 0 h 566891"/>
              <a:gd name="connsiteX1" fmla="*/ 235390 w 235903"/>
              <a:gd name="connsiteY1" fmla="*/ 226336 h 566891"/>
              <a:gd name="connsiteX2" fmla="*/ 63374 w 235903"/>
              <a:gd name="connsiteY2" fmla="*/ 534154 h 566891"/>
              <a:gd name="connsiteX3" fmla="*/ 72428 w 235903"/>
              <a:gd name="connsiteY3" fmla="*/ 543208 h 56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03" h="566891">
                <a:moveTo>
                  <a:pt x="0" y="0"/>
                </a:moveTo>
                <a:cubicBezTo>
                  <a:pt x="112414" y="68655"/>
                  <a:pt x="224828" y="137310"/>
                  <a:pt x="235390" y="226336"/>
                </a:cubicBezTo>
                <a:cubicBezTo>
                  <a:pt x="245952" y="315362"/>
                  <a:pt x="90534" y="481342"/>
                  <a:pt x="63374" y="534154"/>
                </a:cubicBezTo>
                <a:cubicBezTo>
                  <a:pt x="36214" y="586966"/>
                  <a:pt x="54321" y="565087"/>
                  <a:pt x="72428" y="543208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>
            <a:off x="10020807" y="5185085"/>
            <a:ext cx="434201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55008" y="4892697"/>
            <a:ext cx="76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과정</a:t>
            </a:r>
          </a:p>
        </p:txBody>
      </p:sp>
    </p:spTree>
    <p:extLst>
      <p:ext uri="{BB962C8B-B14F-4D97-AF65-F5344CB8AC3E}">
        <p14:creationId xmlns:p14="http://schemas.microsoft.com/office/powerpoint/2010/main" val="392816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173" y="597914"/>
            <a:ext cx="993165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첫 번째 </a:t>
            </a:r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추가 과정</a:t>
            </a:r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dirty="0"/>
              <a:t>						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279683" y="1222419"/>
            <a:ext cx="3727742" cy="3126164"/>
            <a:chOff x="1279683" y="1088276"/>
            <a:chExt cx="3727742" cy="3126164"/>
          </a:xfrm>
        </p:grpSpPr>
        <p:grpSp>
          <p:nvGrpSpPr>
            <p:cNvPr id="26" name="그룹 25"/>
            <p:cNvGrpSpPr/>
            <p:nvPr/>
          </p:nvGrpSpPr>
          <p:grpSpPr>
            <a:xfrm>
              <a:off x="1279683" y="1617956"/>
              <a:ext cx="3727742" cy="2596484"/>
              <a:chOff x="1681683" y="2332426"/>
              <a:chExt cx="3727742" cy="259648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81684" y="3130639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head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81684" y="2332426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9" name="직선 화살표 연결선 8"/>
              <p:cNvCxnSpPr>
                <a:stCxn id="6" idx="0"/>
                <a:endCxn id="7" idx="2"/>
              </p:cNvCxnSpPr>
              <p:nvPr/>
            </p:nvCxnSpPr>
            <p:spPr>
              <a:xfrm flipV="1">
                <a:off x="2120266" y="2701758"/>
                <a:ext cx="0" cy="42888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681683" y="4559578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81684" y="3761365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tail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7" name="직선 화살표 연결선 16"/>
              <p:cNvCxnSpPr>
                <a:stCxn id="11" idx="2"/>
                <a:endCxn id="10" idx="0"/>
              </p:cNvCxnSpPr>
              <p:nvPr/>
            </p:nvCxnSpPr>
            <p:spPr>
              <a:xfrm flipH="1">
                <a:off x="2120265" y="4130697"/>
                <a:ext cx="1" cy="42888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083462" y="3429000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32262" y="3429000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23" name="직선 화살표 연결선 22"/>
              <p:cNvCxnSpPr>
                <a:stCxn id="18" idx="3"/>
                <a:endCxn id="19" idx="1"/>
              </p:cNvCxnSpPr>
              <p:nvPr/>
            </p:nvCxnSpPr>
            <p:spPr>
              <a:xfrm>
                <a:off x="3960625" y="3613666"/>
                <a:ext cx="571637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296700" y="3902063"/>
                <a:ext cx="17107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Arial Black" pitchFamily="34" charset="0"/>
                  </a:rPr>
                  <a:t>새로 생성된 </a:t>
                </a:r>
                <a:r>
                  <a:rPr lang="en-US" altLang="ko-KR" sz="1400" dirty="0">
                    <a:latin typeface="Arial Black" pitchFamily="34" charset="0"/>
                  </a:rPr>
                  <a:t>Node</a:t>
                </a:r>
                <a:endParaRPr lang="ko-KR" altLang="en-US" sz="1400" dirty="0">
                  <a:latin typeface="Arial Black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279683" y="1088276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</a:rPr>
                <a:t>1</a:t>
              </a:r>
              <a:r>
                <a:rPr lang="ko-KR" altLang="en-US" b="1" dirty="0">
                  <a:solidFill>
                    <a:srgbClr val="00B0F0"/>
                  </a:solidFill>
                </a:rPr>
                <a:t>번 과정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724345" y="772789"/>
            <a:ext cx="3614713" cy="2264054"/>
            <a:chOff x="1279683" y="1088276"/>
            <a:chExt cx="3727743" cy="2463914"/>
          </a:xfrm>
        </p:grpSpPr>
        <p:grpSp>
          <p:nvGrpSpPr>
            <p:cNvPr id="30" name="그룹 29"/>
            <p:cNvGrpSpPr/>
            <p:nvPr/>
          </p:nvGrpSpPr>
          <p:grpSpPr>
            <a:xfrm>
              <a:off x="1279684" y="1626512"/>
              <a:ext cx="3727742" cy="1925678"/>
              <a:chOff x="1681684" y="2340982"/>
              <a:chExt cx="3727742" cy="19256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681685" y="2340982"/>
                <a:ext cx="973454" cy="4019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head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681684" y="3864725"/>
                <a:ext cx="973456" cy="4019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81684" y="3066511"/>
                <a:ext cx="973455" cy="4019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tail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37" name="직선 화살표 연결선 36"/>
              <p:cNvCxnSpPr>
                <a:stCxn id="36" idx="2"/>
                <a:endCxn id="35" idx="0"/>
              </p:cNvCxnSpPr>
              <p:nvPr/>
            </p:nvCxnSpPr>
            <p:spPr>
              <a:xfrm>
                <a:off x="2168412" y="3468445"/>
                <a:ext cx="0" cy="39627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3083463" y="2792071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32263" y="2792071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40" name="직선 화살표 연결선 39"/>
              <p:cNvCxnSpPr>
                <a:stCxn id="38" idx="3"/>
                <a:endCxn id="39" idx="1"/>
              </p:cNvCxnSpPr>
              <p:nvPr/>
            </p:nvCxnSpPr>
            <p:spPr>
              <a:xfrm>
                <a:off x="3960625" y="2976737"/>
                <a:ext cx="571638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296700" y="3349921"/>
                <a:ext cx="17107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Arial Black" pitchFamily="34" charset="0"/>
                  </a:rPr>
                  <a:t>새로 생성된 </a:t>
                </a:r>
                <a:r>
                  <a:rPr lang="en-US" altLang="ko-KR" sz="1400" dirty="0">
                    <a:latin typeface="Arial Black" pitchFamily="34" charset="0"/>
                  </a:rPr>
                  <a:t>Node</a:t>
                </a:r>
                <a:endParaRPr lang="ko-KR" altLang="en-US" sz="1400" dirty="0">
                  <a:latin typeface="Arial Black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279683" y="1088276"/>
              <a:ext cx="1101314" cy="401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</a:rPr>
                <a:t>2</a:t>
              </a:r>
              <a:r>
                <a:rPr lang="ko-KR" altLang="en-US" b="1" dirty="0">
                  <a:solidFill>
                    <a:srgbClr val="00B0F0"/>
                  </a:solidFill>
                </a:rPr>
                <a:t>번 과정</a:t>
              </a:r>
            </a:p>
          </p:txBody>
        </p:sp>
      </p:grpSp>
      <p:sp>
        <p:nvSpPr>
          <p:cNvPr id="72" name="아래쪽 화살표 71"/>
          <p:cNvSpPr/>
          <p:nvPr/>
        </p:nvSpPr>
        <p:spPr>
          <a:xfrm>
            <a:off x="8635859" y="3108165"/>
            <a:ext cx="679010" cy="734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32" idx="3"/>
            <a:endCxn id="38" idx="1"/>
          </p:cNvCxnSpPr>
          <p:nvPr/>
        </p:nvCxnSpPr>
        <p:spPr>
          <a:xfrm>
            <a:off x="7668285" y="1452032"/>
            <a:ext cx="415336" cy="39952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6828502" y="4163917"/>
            <a:ext cx="3614713" cy="1683139"/>
            <a:chOff x="1279683" y="1088276"/>
            <a:chExt cx="3727743" cy="1831719"/>
          </a:xfrm>
        </p:grpSpPr>
        <p:grpSp>
          <p:nvGrpSpPr>
            <p:cNvPr id="81" name="그룹 80"/>
            <p:cNvGrpSpPr/>
            <p:nvPr/>
          </p:nvGrpSpPr>
          <p:grpSpPr>
            <a:xfrm>
              <a:off x="1279684" y="1626512"/>
              <a:ext cx="3727742" cy="1293483"/>
              <a:chOff x="1681684" y="2340982"/>
              <a:chExt cx="3727742" cy="129348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681685" y="2340982"/>
                <a:ext cx="973454" cy="4019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head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81684" y="3066511"/>
                <a:ext cx="973455" cy="4019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tail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083463" y="2792071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532263" y="2792071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89" name="직선 화살표 연결선 88"/>
              <p:cNvCxnSpPr>
                <a:stCxn id="87" idx="3"/>
                <a:endCxn id="88" idx="1"/>
              </p:cNvCxnSpPr>
              <p:nvPr/>
            </p:nvCxnSpPr>
            <p:spPr>
              <a:xfrm>
                <a:off x="3960625" y="2976737"/>
                <a:ext cx="571638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3296700" y="3326688"/>
                <a:ext cx="17107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Arial Black" pitchFamily="34" charset="0"/>
                  </a:rPr>
                  <a:t>새로 생성된 </a:t>
                </a:r>
                <a:r>
                  <a:rPr lang="en-US" altLang="ko-KR" sz="1400" dirty="0">
                    <a:latin typeface="Arial Black" pitchFamily="34" charset="0"/>
                  </a:rPr>
                  <a:t>Node</a:t>
                </a:r>
                <a:endParaRPr lang="ko-KR" altLang="en-US" sz="1400" dirty="0">
                  <a:latin typeface="Arial Black" pitchFamily="34" charset="0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279683" y="1088276"/>
              <a:ext cx="1101314" cy="401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</a:rPr>
                <a:t>2</a:t>
              </a:r>
              <a:r>
                <a:rPr lang="ko-KR" altLang="en-US" b="1" dirty="0">
                  <a:solidFill>
                    <a:srgbClr val="00B0F0"/>
                  </a:solidFill>
                </a:rPr>
                <a:t>번 과정</a:t>
              </a:r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7820685" y="4828066"/>
            <a:ext cx="415336" cy="39952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7" idx="1"/>
          </p:cNvCxnSpPr>
          <p:nvPr/>
        </p:nvCxnSpPr>
        <p:spPr>
          <a:xfrm flipV="1">
            <a:off x="7772442" y="5242680"/>
            <a:ext cx="415336" cy="26715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04886" y="829293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if(head == NULL)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head = </a:t>
            </a:r>
            <a:r>
              <a:rPr lang="en-US" altLang="ko-KR" sz="1600" dirty="0" err="1">
                <a:latin typeface="Arial Black" pitchFamily="34" charset="0"/>
              </a:rPr>
              <a:t>newNode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18556" y="4210903"/>
            <a:ext cx="1985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Tail = </a:t>
            </a:r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;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79683" y="4647824"/>
            <a:ext cx="4740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 = (Node*)</a:t>
            </a:r>
            <a:r>
              <a:rPr lang="en-US" altLang="ko-KR" sz="1600" dirty="0" err="1">
                <a:latin typeface="Arial Black" pitchFamily="34" charset="0"/>
              </a:rPr>
              <a:t>malloc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sizeof</a:t>
            </a:r>
            <a:r>
              <a:rPr lang="en-US" altLang="ko-KR" sz="1600" dirty="0">
                <a:latin typeface="Arial Black" pitchFamily="34" charset="0"/>
              </a:rPr>
              <a:t>(Node));</a:t>
            </a:r>
          </a:p>
          <a:p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-&gt;data = </a:t>
            </a:r>
            <a:r>
              <a:rPr lang="en-US" altLang="ko-KR" sz="1600" dirty="0" err="1">
                <a:latin typeface="Arial Black" pitchFamily="34" charset="0"/>
              </a:rPr>
              <a:t>readData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 err="1">
                <a:latin typeface="Arial Black" pitchFamily="34" charset="0"/>
              </a:rPr>
              <a:t>newNode</a:t>
            </a:r>
            <a:r>
              <a:rPr lang="en-US" altLang="ko-KR" sz="1600" dirty="0">
                <a:latin typeface="Arial Black" pitchFamily="34" charset="0"/>
              </a:rPr>
              <a:t>-&gt;next = NULL;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9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9531" y="801189"/>
            <a:ext cx="99190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 번째 이후 </a:t>
            </a:r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추가과정</a:t>
            </a:r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263727" y="1427672"/>
            <a:ext cx="5158551" cy="1672562"/>
            <a:chOff x="1263727" y="1427672"/>
            <a:chExt cx="5158551" cy="1672562"/>
          </a:xfrm>
        </p:grpSpPr>
        <p:grpSp>
          <p:nvGrpSpPr>
            <p:cNvPr id="6" name="그룹 5"/>
            <p:cNvGrpSpPr/>
            <p:nvPr/>
          </p:nvGrpSpPr>
          <p:grpSpPr>
            <a:xfrm>
              <a:off x="1263727" y="1427672"/>
              <a:ext cx="5158551" cy="1672562"/>
              <a:chOff x="1681685" y="1876656"/>
              <a:chExt cx="5319857" cy="18202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681685" y="2340982"/>
                <a:ext cx="973454" cy="4019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head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27432" y="3294929"/>
                <a:ext cx="973455" cy="4019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tail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26777" y="2349816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24379" y="2349816"/>
                <a:ext cx="8771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4103940" y="2534482"/>
                <a:ext cx="571638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258797" y="1876656"/>
                <a:ext cx="1764219" cy="334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Arial Black" pitchFamily="34" charset="0"/>
                  </a:rPr>
                  <a:t>추가 생성된 </a:t>
                </a:r>
                <a:r>
                  <a:rPr lang="en-US" altLang="ko-KR" sz="1400" dirty="0">
                    <a:latin typeface="Arial Black" pitchFamily="34" charset="0"/>
                  </a:rPr>
                  <a:t>Node</a:t>
                </a:r>
                <a:endParaRPr lang="ko-KR" altLang="en-US" sz="1400" dirty="0">
                  <a:latin typeface="Arial Black" pitchFamily="34" charset="0"/>
                </a:endParaRPr>
              </a:p>
            </p:txBody>
          </p:sp>
        </p:grpSp>
        <p:cxnSp>
          <p:nvCxnSpPr>
            <p:cNvPr id="15" name="직선 화살표 연결선 14"/>
            <p:cNvCxnSpPr/>
            <p:nvPr/>
          </p:nvCxnSpPr>
          <p:spPr>
            <a:xfrm>
              <a:off x="2207665" y="2020269"/>
              <a:ext cx="55430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166841" y="1869314"/>
              <a:ext cx="85056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4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017407" y="2039001"/>
              <a:ext cx="55430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117466" y="4071652"/>
            <a:ext cx="7951128" cy="1672563"/>
            <a:chOff x="3811621" y="3789182"/>
            <a:chExt cx="7951128" cy="1672563"/>
          </a:xfrm>
        </p:grpSpPr>
        <p:grpSp>
          <p:nvGrpSpPr>
            <p:cNvPr id="39" name="그룹 38"/>
            <p:cNvGrpSpPr/>
            <p:nvPr/>
          </p:nvGrpSpPr>
          <p:grpSpPr>
            <a:xfrm>
              <a:off x="3811621" y="3789182"/>
              <a:ext cx="7951128" cy="1672563"/>
              <a:chOff x="1263727" y="1427671"/>
              <a:chExt cx="7951128" cy="1672563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263727" y="1427671"/>
                <a:ext cx="7951128" cy="1672563"/>
                <a:chOff x="1681685" y="1876655"/>
                <a:chExt cx="8199757" cy="1820209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1681685" y="2340982"/>
                  <a:ext cx="973454" cy="40193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head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5034" y="3294929"/>
                  <a:ext cx="973455" cy="40193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tail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26777" y="2349816"/>
                  <a:ext cx="877163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2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9004279" y="2322170"/>
                  <a:ext cx="877163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NULL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4103940" y="2534482"/>
                  <a:ext cx="571638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5144067" y="1876655"/>
                  <a:ext cx="3182603" cy="334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atin typeface="Arial Black" pitchFamily="34" charset="0"/>
                    </a:rPr>
                    <a:t>다수의 데이터가 추가 생성된 </a:t>
                  </a:r>
                  <a:r>
                    <a:rPr lang="en-US" altLang="ko-KR" sz="1400" dirty="0">
                      <a:latin typeface="Arial Black" pitchFamily="34" charset="0"/>
                    </a:rPr>
                    <a:t>Node</a:t>
                  </a:r>
                  <a:endParaRPr lang="ko-KR" altLang="en-US" sz="1400" dirty="0">
                    <a:latin typeface="Arial Black" pitchFamily="34" charset="0"/>
                  </a:endParaRPr>
                </a:p>
              </p:txBody>
            </p:sp>
          </p:grpSp>
          <p:cxnSp>
            <p:nvCxnSpPr>
              <p:cNvPr id="41" name="직선 화살표 연결선 40"/>
              <p:cNvCxnSpPr/>
              <p:nvPr/>
            </p:nvCxnSpPr>
            <p:spPr>
              <a:xfrm>
                <a:off x="2207665" y="2020269"/>
                <a:ext cx="554305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166841" y="1869314"/>
                <a:ext cx="85056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4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43" name="직선 화살표 연결선 42"/>
              <p:cNvCxnSpPr/>
              <p:nvPr/>
            </p:nvCxnSpPr>
            <p:spPr>
              <a:xfrm>
                <a:off x="5017407" y="2039001"/>
                <a:ext cx="554305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8119606" y="4183580"/>
              <a:ext cx="85056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6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8970172" y="4353267"/>
              <a:ext cx="55430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524477" y="4194005"/>
              <a:ext cx="85056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8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10375043" y="4353267"/>
              <a:ext cx="55430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/>
          <p:cNvCxnSpPr>
            <a:stCxn id="9" idx="0"/>
            <a:endCxn id="20" idx="2"/>
          </p:cNvCxnSpPr>
          <p:nvPr/>
        </p:nvCxnSpPr>
        <p:spPr>
          <a:xfrm flipV="1">
            <a:off x="4592124" y="2238646"/>
            <a:ext cx="0" cy="49225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6" idx="0"/>
            <a:endCxn id="53" idx="2"/>
          </p:cNvCxnSpPr>
          <p:nvPr/>
        </p:nvCxnSpPr>
        <p:spPr>
          <a:xfrm flipV="1">
            <a:off x="9255605" y="4845807"/>
            <a:ext cx="0" cy="52907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00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531" y="1008408"/>
            <a:ext cx="9892938" cy="501675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조회</a:t>
            </a:r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dirty="0">
                <a:latin typeface="Arial Black" pitchFamily="34" charset="0"/>
              </a:rPr>
              <a:t>if(head == NULL)						//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head</a:t>
            </a:r>
            <a:r>
              <a:rPr lang="ko-KR" altLang="en-US" dirty="0">
                <a:latin typeface="Arial Black" pitchFamily="34" charset="0"/>
              </a:rPr>
              <a:t>가 가리키는 것이 존재하지 않다면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printf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저장된 자연수가 존재하지 않습니다</a:t>
            </a:r>
            <a:r>
              <a:rPr lang="en-US" altLang="ko-KR" dirty="0">
                <a:latin typeface="Arial Black" pitchFamily="34" charset="0"/>
              </a:rPr>
              <a:t>. \n”);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r>
              <a:rPr lang="en-US" altLang="ko-KR" dirty="0">
                <a:latin typeface="Arial Black" pitchFamily="34" charset="0"/>
              </a:rPr>
              <a:t>else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cur = head;						// cur</a:t>
            </a:r>
            <a:r>
              <a:rPr lang="ko-KR" altLang="en-US" dirty="0">
                <a:latin typeface="Arial Black" pitchFamily="34" charset="0"/>
              </a:rPr>
              <a:t>이 리스트의 첫 번째 </a:t>
            </a:r>
            <a:r>
              <a:rPr lang="en-US" altLang="ko-KR" dirty="0">
                <a:latin typeface="Arial Black" pitchFamily="34" charset="0"/>
              </a:rPr>
              <a:t>Node</a:t>
            </a:r>
            <a:r>
              <a:rPr lang="ko-KR" altLang="en-US" dirty="0">
                <a:latin typeface="Arial Black" pitchFamily="34" charset="0"/>
              </a:rPr>
              <a:t>를 가리킨다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printf</a:t>
            </a:r>
            <a:r>
              <a:rPr lang="en-US" altLang="ko-KR" dirty="0">
                <a:latin typeface="Arial Black" pitchFamily="34" charset="0"/>
              </a:rPr>
              <a:t>(“%d ”, cur -&gt; data);			// </a:t>
            </a:r>
            <a:r>
              <a:rPr lang="ko-KR" altLang="en-US" dirty="0">
                <a:latin typeface="Arial Black" pitchFamily="34" charset="0"/>
              </a:rPr>
              <a:t>첫 번째 데이터 출력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	while(cur -&gt; next != NULL)		// </a:t>
            </a:r>
            <a:r>
              <a:rPr lang="ko-KR" altLang="en-US" dirty="0">
                <a:latin typeface="Arial Black" pitchFamily="34" charset="0"/>
              </a:rPr>
              <a:t>연결된 </a:t>
            </a:r>
            <a:r>
              <a:rPr lang="en-US" altLang="ko-KR" dirty="0">
                <a:latin typeface="Arial Black" pitchFamily="34" charset="0"/>
              </a:rPr>
              <a:t>Node</a:t>
            </a:r>
            <a:r>
              <a:rPr lang="ko-KR" altLang="en-US" dirty="0">
                <a:latin typeface="Arial Black" pitchFamily="34" charset="0"/>
              </a:rPr>
              <a:t>가 존재한다면</a:t>
            </a:r>
            <a:r>
              <a:rPr lang="en-US" altLang="ko-KR" dirty="0">
                <a:latin typeface="Arial Black" pitchFamily="34" charset="0"/>
              </a:rPr>
              <a:t>….</a:t>
            </a:r>
          </a:p>
          <a:p>
            <a:r>
              <a:rPr lang="en-US" altLang="ko-KR" dirty="0">
                <a:latin typeface="Arial Black" pitchFamily="34" charset="0"/>
              </a:rPr>
              <a:t>	{</a:t>
            </a:r>
          </a:p>
          <a:p>
            <a:r>
              <a:rPr lang="en-US" altLang="ko-KR" dirty="0">
                <a:latin typeface="Arial Black" pitchFamily="34" charset="0"/>
              </a:rPr>
              <a:t>		cur = cur-&gt;next;				// cur</a:t>
            </a:r>
            <a:r>
              <a:rPr lang="ko-KR" altLang="en-US" dirty="0">
                <a:latin typeface="Arial Black" pitchFamily="34" charset="0"/>
              </a:rPr>
              <a:t>이 다음 </a:t>
            </a:r>
            <a:r>
              <a:rPr lang="en-US" altLang="ko-KR" dirty="0">
                <a:latin typeface="Arial Black" pitchFamily="34" charset="0"/>
              </a:rPr>
              <a:t>Node</a:t>
            </a:r>
            <a:r>
              <a:rPr lang="ko-KR" altLang="en-US" dirty="0">
                <a:latin typeface="Arial Black" pitchFamily="34" charset="0"/>
              </a:rPr>
              <a:t>를 가리키게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</a:rPr>
              <a:t>		</a:t>
            </a:r>
            <a:r>
              <a:rPr lang="en-US" altLang="ko-KR" dirty="0" err="1">
                <a:latin typeface="Arial Black" pitchFamily="34" charset="0"/>
              </a:rPr>
              <a:t>printf</a:t>
            </a:r>
            <a:r>
              <a:rPr lang="en-US" altLang="ko-KR" dirty="0">
                <a:latin typeface="Arial Black" pitchFamily="34" charset="0"/>
              </a:rPr>
              <a:t>(“%d “, cur -&gt; data);		// cur</a:t>
            </a:r>
            <a:r>
              <a:rPr lang="ko-KR" altLang="en-US" dirty="0">
                <a:latin typeface="Arial Black" pitchFamily="34" charset="0"/>
              </a:rPr>
              <a:t>이 가리키는 </a:t>
            </a:r>
            <a:r>
              <a:rPr lang="en-US" altLang="ko-KR" dirty="0">
                <a:latin typeface="Arial Black" pitchFamily="34" charset="0"/>
              </a:rPr>
              <a:t>Node</a:t>
            </a:r>
            <a:r>
              <a:rPr lang="ko-KR" altLang="en-US" dirty="0">
                <a:latin typeface="Arial Black" pitchFamily="34" charset="0"/>
              </a:rPr>
              <a:t>를 출력한다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</a:rPr>
              <a:t>	}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7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114" y="642647"/>
            <a:ext cx="99277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lack" pitchFamily="34" charset="0"/>
              </a:rPr>
              <a:t>cur = head;</a:t>
            </a: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r>
              <a:rPr lang="en-US" altLang="ko-KR" sz="2400" dirty="0">
                <a:latin typeface="Arial Black" pitchFamily="34" charset="0"/>
              </a:rPr>
              <a:t>cur = cur -&gt; next</a:t>
            </a: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en-US" altLang="ko-KR" sz="2400" dirty="0">
              <a:latin typeface="Arial Black" pitchFamily="34" charset="0"/>
            </a:endParaRPr>
          </a:p>
          <a:p>
            <a:endParaRPr lang="ko-KR" altLang="en-US" sz="2400" dirty="0">
              <a:latin typeface="Arial Black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2114" y="1343688"/>
            <a:ext cx="6557617" cy="1841086"/>
            <a:chOff x="1471686" y="1441268"/>
            <a:chExt cx="6557617" cy="1841086"/>
          </a:xfrm>
        </p:grpSpPr>
        <p:sp>
          <p:nvSpPr>
            <p:cNvPr id="6" name="TextBox 5"/>
            <p:cNvSpPr txBox="1"/>
            <p:nvPr/>
          </p:nvSpPr>
          <p:spPr>
            <a:xfrm>
              <a:off x="1471686" y="2159726"/>
              <a:ext cx="80996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head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9446" y="2159726"/>
              <a:ext cx="80022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2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206" y="2159726"/>
              <a:ext cx="80022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4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4966" y="2159726"/>
              <a:ext cx="80022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6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82726" y="2177145"/>
              <a:ext cx="80022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8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0485" y="2177145"/>
              <a:ext cx="91881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NULL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3" name="직선 화살표 연결선 12"/>
            <p:cNvCxnSpPr>
              <a:stCxn id="6" idx="3"/>
              <a:endCxn id="7" idx="1"/>
            </p:cNvCxnSpPr>
            <p:nvPr/>
          </p:nvCxnSpPr>
          <p:spPr>
            <a:xfrm>
              <a:off x="2281646" y="2344392"/>
              <a:ext cx="3178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399666" y="2344392"/>
              <a:ext cx="32754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527426" y="2344392"/>
              <a:ext cx="32754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5655186" y="2344392"/>
              <a:ext cx="32754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782946" y="2344392"/>
              <a:ext cx="32754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82726" y="1441268"/>
              <a:ext cx="80996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tail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25" name="직선 화살표 연결선 24"/>
            <p:cNvCxnSpPr>
              <a:stCxn id="10" idx="0"/>
              <a:endCxn id="23" idx="2"/>
            </p:cNvCxnSpPr>
            <p:nvPr/>
          </p:nvCxnSpPr>
          <p:spPr>
            <a:xfrm flipV="1">
              <a:off x="6382836" y="1810600"/>
              <a:ext cx="4870" cy="36654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84836" y="2913022"/>
              <a:ext cx="80996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cur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2989816" y="2546477"/>
              <a:ext cx="4870" cy="36654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236585" y="4281938"/>
            <a:ext cx="6557617" cy="2336576"/>
            <a:chOff x="1225215" y="4639882"/>
            <a:chExt cx="6557617" cy="2336576"/>
          </a:xfrm>
        </p:grpSpPr>
        <p:grpSp>
          <p:nvGrpSpPr>
            <p:cNvPr id="29" name="그룹 28"/>
            <p:cNvGrpSpPr/>
            <p:nvPr/>
          </p:nvGrpSpPr>
          <p:grpSpPr>
            <a:xfrm>
              <a:off x="1225215" y="4639882"/>
              <a:ext cx="6557617" cy="1841086"/>
              <a:chOff x="1471686" y="1441268"/>
              <a:chExt cx="6557617" cy="1841086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471686" y="2159726"/>
                <a:ext cx="8099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head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99446" y="2159726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727206" y="2159726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4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54966" y="2159726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6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982726" y="2177145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8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110485" y="2177145"/>
                <a:ext cx="91881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36" name="직선 화살표 연결선 35"/>
              <p:cNvCxnSpPr>
                <a:stCxn id="30" idx="3"/>
                <a:endCxn id="31" idx="1"/>
              </p:cNvCxnSpPr>
              <p:nvPr/>
            </p:nvCxnSpPr>
            <p:spPr>
              <a:xfrm>
                <a:off x="2281646" y="2344392"/>
                <a:ext cx="31780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339966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452742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565518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>
                <a:off x="678294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982726" y="1441268"/>
                <a:ext cx="8099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tail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42" name="직선 화살표 연결선 41"/>
              <p:cNvCxnSpPr>
                <a:stCxn id="34" idx="0"/>
                <a:endCxn id="41" idx="2"/>
              </p:cNvCxnSpPr>
              <p:nvPr/>
            </p:nvCxnSpPr>
            <p:spPr>
              <a:xfrm flipV="1">
                <a:off x="6382836" y="1810600"/>
                <a:ext cx="4870" cy="36654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584836" y="2913022"/>
                <a:ext cx="809960" cy="36933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cur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44" name="직선 화살표 연결선 43"/>
              <p:cNvCxnSpPr/>
              <p:nvPr/>
            </p:nvCxnSpPr>
            <p:spPr>
              <a:xfrm flipV="1">
                <a:off x="2989816" y="2546477"/>
                <a:ext cx="4870" cy="36654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485605" y="6111636"/>
              <a:ext cx="80996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cur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V="1">
              <a:off x="3890585" y="5745091"/>
              <a:ext cx="4870" cy="36654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98755" y="6111636"/>
              <a:ext cx="809960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cur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5003735" y="5745091"/>
              <a:ext cx="4870" cy="36654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695890" y="6111636"/>
              <a:ext cx="809960" cy="3693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cur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6100870" y="5745091"/>
              <a:ext cx="4870" cy="36654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오른쪽 화살표 50"/>
            <p:cNvSpPr/>
            <p:nvPr/>
          </p:nvSpPr>
          <p:spPr>
            <a:xfrm>
              <a:off x="3387634" y="6609806"/>
              <a:ext cx="2021081" cy="3666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643154" y="62491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rial Black" pitchFamily="34" charset="0"/>
              </a:rPr>
              <a:t>이동한다</a:t>
            </a:r>
          </a:p>
        </p:txBody>
      </p:sp>
    </p:spTree>
    <p:extLst>
      <p:ext uri="{BB962C8B-B14F-4D97-AF65-F5344CB8AC3E}">
        <p14:creationId xmlns:p14="http://schemas.microsoft.com/office/powerpoint/2010/main" val="299584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774" y="618979"/>
            <a:ext cx="992408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삭제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if(head == NULL)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return 0;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r>
              <a:rPr lang="en-US" altLang="ko-KR" sz="1600" dirty="0">
                <a:latin typeface="Arial Black" pitchFamily="34" charset="0"/>
              </a:rPr>
              <a:t>else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Node* </a:t>
            </a:r>
            <a:r>
              <a:rPr lang="en-US" altLang="ko-KR" sz="1600" dirty="0" err="1">
                <a:latin typeface="Arial Black" pitchFamily="34" charset="0"/>
              </a:rPr>
              <a:t>delNode</a:t>
            </a:r>
            <a:r>
              <a:rPr lang="en-US" altLang="ko-KR" sz="1600" dirty="0">
                <a:latin typeface="Arial Black" pitchFamily="34" charset="0"/>
              </a:rPr>
              <a:t> = head;</a:t>
            </a:r>
          </a:p>
          <a:p>
            <a:r>
              <a:rPr lang="en-US" altLang="ko-KR" sz="1600" dirty="0">
                <a:latin typeface="Arial Black" pitchFamily="34" charset="0"/>
              </a:rPr>
              <a:t>	Node* </a:t>
            </a:r>
            <a:r>
              <a:rPr lang="en-US" altLang="ko-KR" sz="1600" dirty="0" err="1">
                <a:latin typeface="Arial Black" pitchFamily="34" charset="0"/>
              </a:rPr>
              <a:t>delNextNode</a:t>
            </a:r>
            <a:r>
              <a:rPr lang="en-US" altLang="ko-KR" sz="1600" dirty="0">
                <a:latin typeface="Arial Black" pitchFamily="34" charset="0"/>
              </a:rPr>
              <a:t> = head -&gt; next;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printf</a:t>
            </a:r>
            <a:r>
              <a:rPr lang="en-US" altLang="ko-KR" sz="1600" dirty="0">
                <a:latin typeface="Arial Black" pitchFamily="34" charset="0"/>
              </a:rPr>
              <a:t>(“%d</a:t>
            </a:r>
            <a:r>
              <a:rPr lang="ko-KR" altLang="en-US" sz="1600" dirty="0">
                <a:latin typeface="Arial Black" pitchFamily="34" charset="0"/>
              </a:rPr>
              <a:t>을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를</a:t>
            </a:r>
            <a:r>
              <a:rPr lang="en-US" altLang="ko-KR" sz="1600" dirty="0">
                <a:latin typeface="Arial Black" pitchFamily="34" charset="0"/>
              </a:rPr>
              <a:t>) </a:t>
            </a:r>
            <a:r>
              <a:rPr lang="ko-KR" altLang="en-US" sz="1600" dirty="0">
                <a:latin typeface="Arial Black" pitchFamily="34" charset="0"/>
              </a:rPr>
              <a:t>삭제합니다</a:t>
            </a:r>
            <a:r>
              <a:rPr lang="en-US" altLang="ko-KR" sz="1600" dirty="0">
                <a:latin typeface="Arial Black" pitchFamily="34" charset="0"/>
              </a:rPr>
              <a:t>. \n”, head-&gt;data);</a:t>
            </a:r>
          </a:p>
          <a:p>
            <a:r>
              <a:rPr lang="en-US" altLang="ko-KR" sz="1600" dirty="0">
                <a:latin typeface="Arial Black" pitchFamily="34" charset="0"/>
              </a:rPr>
              <a:t>	free(</a:t>
            </a:r>
            <a:r>
              <a:rPr lang="en-US" altLang="ko-KR" sz="1600" dirty="0" err="1">
                <a:latin typeface="Arial Black" pitchFamily="34" charset="0"/>
              </a:rPr>
              <a:t>delNode</a:t>
            </a:r>
            <a:r>
              <a:rPr lang="en-US" altLang="ko-KR" sz="1600" dirty="0">
                <a:latin typeface="Arial Black" pitchFamily="34" charset="0"/>
              </a:rPr>
              <a:t>);								// </a:t>
            </a:r>
            <a:r>
              <a:rPr lang="ko-KR" altLang="en-US" sz="1600" dirty="0">
                <a:latin typeface="Arial Black" pitchFamily="34" charset="0"/>
              </a:rPr>
              <a:t>첫 번째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삭제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while(</a:t>
            </a:r>
            <a:r>
              <a:rPr lang="en-US" altLang="ko-KR" sz="1600" dirty="0" err="1">
                <a:latin typeface="Arial Black" pitchFamily="34" charset="0"/>
              </a:rPr>
              <a:t>deleNextNode</a:t>
            </a:r>
            <a:r>
              <a:rPr lang="en-US" altLang="ko-KR" sz="1600" dirty="0">
                <a:latin typeface="Arial Black" pitchFamily="34" charset="0"/>
              </a:rPr>
              <a:t> != NULL)				// </a:t>
            </a:r>
            <a:r>
              <a:rPr lang="ko-KR" altLang="en-US" sz="1600" dirty="0">
                <a:latin typeface="Arial Black" pitchFamily="34" charset="0"/>
              </a:rPr>
              <a:t>두 번째 이후 </a:t>
            </a:r>
            <a:r>
              <a:rPr lang="en-US" altLang="ko-KR" sz="1600" dirty="0">
                <a:latin typeface="Arial Black" pitchFamily="34" charset="0"/>
              </a:rPr>
              <a:t>Node </a:t>
            </a:r>
            <a:r>
              <a:rPr lang="ko-KR" altLang="en-US" sz="1600" dirty="0">
                <a:latin typeface="Arial Black" pitchFamily="34" charset="0"/>
              </a:rPr>
              <a:t>삭제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delNode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delNextNode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delNextNode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delNextNode</a:t>
            </a:r>
            <a:r>
              <a:rPr lang="en-US" altLang="ko-KR" sz="1600" dirty="0">
                <a:latin typeface="Arial Black" pitchFamily="34" charset="0"/>
              </a:rPr>
              <a:t> -&gt; next;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printf</a:t>
            </a:r>
            <a:r>
              <a:rPr lang="en-US" altLang="ko-KR" sz="1600" dirty="0">
                <a:latin typeface="Arial Black" pitchFamily="34" charset="0"/>
              </a:rPr>
              <a:t>(“%d</a:t>
            </a:r>
            <a:r>
              <a:rPr lang="ko-KR" altLang="en-US" sz="1600" dirty="0">
                <a:latin typeface="Arial Black" pitchFamily="34" charset="0"/>
              </a:rPr>
              <a:t>을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를</a:t>
            </a:r>
            <a:r>
              <a:rPr lang="en-US" altLang="ko-KR" sz="1600" dirty="0">
                <a:latin typeface="Arial Black" pitchFamily="34" charset="0"/>
              </a:rPr>
              <a:t>) </a:t>
            </a:r>
            <a:r>
              <a:rPr lang="ko-KR" altLang="en-US" sz="1600" dirty="0">
                <a:latin typeface="Arial Black" pitchFamily="34" charset="0"/>
              </a:rPr>
              <a:t>삭제합니다</a:t>
            </a:r>
            <a:r>
              <a:rPr lang="en-US" altLang="ko-KR" sz="1600" dirty="0">
                <a:latin typeface="Arial Black" pitchFamily="34" charset="0"/>
              </a:rPr>
              <a:t>. \n”, </a:t>
            </a:r>
            <a:r>
              <a:rPr lang="en-US" altLang="ko-KR" sz="1600" dirty="0" err="1">
                <a:latin typeface="Arial Black" pitchFamily="34" charset="0"/>
              </a:rPr>
              <a:t>delNode</a:t>
            </a:r>
            <a:r>
              <a:rPr lang="en-US" altLang="ko-KR" sz="1600" dirty="0">
                <a:latin typeface="Arial Black" pitchFamily="34" charset="0"/>
              </a:rPr>
              <a:t>-&gt;data);</a:t>
            </a:r>
          </a:p>
          <a:p>
            <a:r>
              <a:rPr lang="en-US" altLang="ko-KR" sz="1600" dirty="0">
                <a:latin typeface="Arial Black" pitchFamily="34" charset="0"/>
              </a:rPr>
              <a:t>		free(</a:t>
            </a:r>
            <a:r>
              <a:rPr lang="en-US" altLang="ko-KR" sz="1600" dirty="0" err="1">
                <a:latin typeface="Arial Black" pitchFamily="34" charset="0"/>
              </a:rPr>
              <a:t>delNode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502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692" y="609600"/>
            <a:ext cx="99411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Node* </a:t>
            </a:r>
            <a:r>
              <a:rPr lang="en-US" altLang="ko-KR" dirty="0" err="1">
                <a:latin typeface="Arial Black" pitchFamily="34" charset="0"/>
              </a:rPr>
              <a:t>delNode</a:t>
            </a:r>
            <a:r>
              <a:rPr lang="en-US" altLang="ko-KR" dirty="0">
                <a:latin typeface="Arial Black" pitchFamily="34" charset="0"/>
              </a:rPr>
              <a:t> = head;</a:t>
            </a:r>
          </a:p>
          <a:p>
            <a:r>
              <a:rPr lang="en-US" altLang="ko-KR" dirty="0">
                <a:latin typeface="Arial Black" pitchFamily="34" charset="0"/>
              </a:rPr>
              <a:t>Node* </a:t>
            </a:r>
            <a:r>
              <a:rPr lang="en-US" altLang="ko-KR" dirty="0" err="1">
                <a:latin typeface="Arial Black" pitchFamily="34" charset="0"/>
              </a:rPr>
              <a:t>delNextNode</a:t>
            </a:r>
            <a:r>
              <a:rPr lang="en-US" altLang="ko-KR" dirty="0">
                <a:latin typeface="Arial Black" pitchFamily="34" charset="0"/>
              </a:rPr>
              <a:t> = head-&gt;next;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삭제가 될 </a:t>
            </a:r>
            <a:r>
              <a:rPr lang="en-US" altLang="ko-KR" dirty="0"/>
              <a:t>Node</a:t>
            </a:r>
            <a:r>
              <a:rPr lang="ko-KR" altLang="en-US" dirty="0"/>
              <a:t>가 가리키고 있는 다음 </a:t>
            </a:r>
            <a:r>
              <a:rPr lang="en-US" altLang="ko-KR" dirty="0"/>
              <a:t>Node</a:t>
            </a:r>
            <a:r>
              <a:rPr lang="ko-KR" altLang="en-US" dirty="0"/>
              <a:t>을 별도로 저장하지 않으면 접근이 불가능 하기 때문에 다음 </a:t>
            </a:r>
            <a:r>
              <a:rPr lang="en-US" altLang="ko-KR" dirty="0"/>
              <a:t>Node</a:t>
            </a:r>
            <a:r>
              <a:rPr lang="ko-KR" altLang="en-US" dirty="0"/>
              <a:t>의 주소 값을 별도로 저장할 필요가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주소 값이 없을 경우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32114" y="2086928"/>
            <a:ext cx="6557617" cy="1841086"/>
            <a:chOff x="1132114" y="1691861"/>
            <a:chExt cx="6557617" cy="1841086"/>
          </a:xfrm>
        </p:grpSpPr>
        <p:grpSp>
          <p:nvGrpSpPr>
            <p:cNvPr id="7" name="그룹 6"/>
            <p:cNvGrpSpPr/>
            <p:nvPr/>
          </p:nvGrpSpPr>
          <p:grpSpPr>
            <a:xfrm>
              <a:off x="1132114" y="1691861"/>
              <a:ext cx="6557617" cy="1841086"/>
              <a:chOff x="1471686" y="1441268"/>
              <a:chExt cx="6557617" cy="184108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71686" y="2159726"/>
                <a:ext cx="8099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head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99446" y="2159726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27206" y="2159726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4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54966" y="2159726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6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82726" y="2177145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8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10485" y="2177145"/>
                <a:ext cx="91881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4" name="직선 화살표 연결선 13"/>
              <p:cNvCxnSpPr>
                <a:stCxn id="8" idx="3"/>
                <a:endCxn id="9" idx="1"/>
              </p:cNvCxnSpPr>
              <p:nvPr/>
            </p:nvCxnSpPr>
            <p:spPr>
              <a:xfrm>
                <a:off x="2281646" y="2344392"/>
                <a:ext cx="31780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339966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452742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565518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678294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982726" y="1441268"/>
                <a:ext cx="8099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tail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20" name="직선 화살표 연결선 19"/>
              <p:cNvCxnSpPr>
                <a:stCxn id="12" idx="0"/>
                <a:endCxn id="19" idx="2"/>
              </p:cNvCxnSpPr>
              <p:nvPr/>
            </p:nvCxnSpPr>
            <p:spPr>
              <a:xfrm flipV="1">
                <a:off x="6382836" y="1810600"/>
                <a:ext cx="4870" cy="36654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584836" y="2913022"/>
                <a:ext cx="8099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Arial Black" pitchFamily="34" charset="0"/>
                  </a:rPr>
                  <a:t>dN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 flipV="1">
                <a:off x="2989816" y="2546477"/>
                <a:ext cx="4870" cy="36654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394858" y="3153179"/>
              <a:ext cx="80996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 Black" pitchFamily="34" charset="0"/>
                </a:rPr>
                <a:t>dNN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3799838" y="2786634"/>
              <a:ext cx="4870" cy="36654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236585" y="4794959"/>
            <a:ext cx="7414177" cy="1841086"/>
            <a:chOff x="1236585" y="4794959"/>
            <a:chExt cx="7414177" cy="1841086"/>
          </a:xfrm>
        </p:grpSpPr>
        <p:grpSp>
          <p:nvGrpSpPr>
            <p:cNvPr id="27" name="그룹 26"/>
            <p:cNvGrpSpPr/>
            <p:nvPr/>
          </p:nvGrpSpPr>
          <p:grpSpPr>
            <a:xfrm>
              <a:off x="1236585" y="4794959"/>
              <a:ext cx="6557617" cy="1841086"/>
              <a:chOff x="1471686" y="1441268"/>
              <a:chExt cx="6557617" cy="1841086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471686" y="2159726"/>
                <a:ext cx="8099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head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99446" y="2159726"/>
                <a:ext cx="800220" cy="369332"/>
              </a:xfrm>
              <a:prstGeom prst="rect">
                <a:avLst/>
              </a:prstGeom>
              <a:solidFill>
                <a:schemeClr val="bg2">
                  <a:lumMod val="10000"/>
                  <a:lumOff val="9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727206" y="2159726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4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54966" y="2159726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6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982726" y="2177145"/>
                <a:ext cx="8002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8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110485" y="2177145"/>
                <a:ext cx="91881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NULL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36" name="직선 화살표 연결선 35"/>
              <p:cNvCxnSpPr>
                <a:stCxn id="30" idx="3"/>
                <a:endCxn id="31" idx="1"/>
              </p:cNvCxnSpPr>
              <p:nvPr/>
            </p:nvCxnSpPr>
            <p:spPr>
              <a:xfrm>
                <a:off x="2281646" y="2344392"/>
                <a:ext cx="31780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339966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452742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565518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>
                <a:off x="6782946" y="2344392"/>
                <a:ext cx="3275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982726" y="1441268"/>
                <a:ext cx="8099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tail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42" name="직선 화살표 연결선 41"/>
              <p:cNvCxnSpPr>
                <a:stCxn id="34" idx="0"/>
                <a:endCxn id="41" idx="2"/>
              </p:cNvCxnSpPr>
              <p:nvPr/>
            </p:nvCxnSpPr>
            <p:spPr>
              <a:xfrm flipV="1">
                <a:off x="6382836" y="1810600"/>
                <a:ext cx="4870" cy="36654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584836" y="2913022"/>
                <a:ext cx="8099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Arial Black" pitchFamily="34" charset="0"/>
                  </a:rPr>
                  <a:t>dN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44" name="직선 화살표 연결선 43"/>
              <p:cNvCxnSpPr/>
              <p:nvPr/>
            </p:nvCxnSpPr>
            <p:spPr>
              <a:xfrm flipV="1">
                <a:off x="2989816" y="2546477"/>
                <a:ext cx="4870" cy="36654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504801" y="6265876"/>
              <a:ext cx="514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를 가리키는 주소를 알 수가 없으므로 접근 불가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74577" y="511979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delete</a:t>
              </a:r>
              <a:endParaRPr lang="ko-KR" altLang="en-US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145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3001D-218E-49FB-BEAB-6EED05CC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LinkedList</a:t>
            </a:r>
            <a:r>
              <a:rPr lang="ko-KR" altLang="en-US" dirty="0">
                <a:latin typeface="Arial Black" panose="020B0A04020102020204" pitchFamily="34" charset="0"/>
              </a:rPr>
              <a:t>의 개념적인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6DB-4609-4D6F-B4C7-FFE014D45233}"/>
              </a:ext>
            </a:extLst>
          </p:cNvPr>
          <p:cNvSpPr txBox="1"/>
          <p:nvPr/>
        </p:nvSpPr>
        <p:spPr>
          <a:xfrm>
            <a:off x="1141413" y="2890391"/>
            <a:ext cx="9905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학습과제</a:t>
            </a:r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문제 문서에 나와 있는 내용을 작성해 보자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학습과제 폴더 </a:t>
            </a:r>
            <a:r>
              <a:rPr lang="en-US" altLang="ko-KR" sz="1600" dirty="0">
                <a:latin typeface="Arial Black" panose="020B0A04020102020204" pitchFamily="34" charset="0"/>
              </a:rPr>
              <a:t>– Chapter7_LinkedList</a:t>
            </a:r>
            <a:r>
              <a:rPr lang="ko-KR" altLang="en-US" sz="1600" dirty="0">
                <a:latin typeface="Arial Black" panose="020B0A04020102020204" pitchFamily="34" charset="0"/>
              </a:rPr>
              <a:t>의 이해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036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/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7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1EBA00-6503-40C5-9700-0ACBCB2C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98185-B663-4C5B-AA32-4AE46B26E8DE}"/>
              </a:ext>
            </a:extLst>
          </p:cNvPr>
          <p:cNvSpPr txBox="1"/>
          <p:nvPr/>
        </p:nvSpPr>
        <p:spPr>
          <a:xfrm>
            <a:off x="1141413" y="562943"/>
            <a:ext cx="9905998" cy="627864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 기능이 추가된 리스트 자료구조의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ArrayList</a:t>
            </a:r>
            <a:r>
              <a:rPr lang="ko-KR" altLang="en-US" dirty="0">
                <a:latin typeface="Arial Black" panose="020B0A04020102020204" pitchFamily="34" charset="0"/>
              </a:rPr>
              <a:t>를 구현과 차이는 없고 정렬기능만 추가 되었다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Black" panose="020B0A04020102020204" pitchFamily="34" charset="0"/>
              </a:rPr>
              <a:t>void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200" dirty="0">
                <a:latin typeface="Arial Black" panose="020B0A04020102020204" pitchFamily="34" charset="0"/>
              </a:rPr>
              <a:t>(List* </a:t>
            </a:r>
            <a:r>
              <a:rPr lang="en-US" altLang="ko-KR" sz="1200" dirty="0" err="1">
                <a:latin typeface="Arial Black" panose="020B0A04020102020204" pitchFamily="34" charset="0"/>
              </a:rPr>
              <a:t>plist</a:t>
            </a:r>
            <a:r>
              <a:rPr lang="en-US" altLang="ko-KR" sz="1200" dirty="0">
                <a:latin typeface="Arial Black" panose="020B0A04020102020204" pitchFamily="34" charset="0"/>
              </a:rPr>
              <a:t>); -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초기화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초기화 리스트의 주소 값을 인자로 전달한다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리스트 생성 후 제일 먼저 호출되어야 하는 함수이다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Black" panose="020B0A04020102020204" pitchFamily="34" charset="0"/>
              </a:rPr>
              <a:t>void </a:t>
            </a:r>
            <a:r>
              <a:rPr lang="en-US" altLang="ko-KR" sz="12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200" dirty="0">
                <a:latin typeface="Arial Black" panose="020B0A04020102020204" pitchFamily="34" charset="0"/>
              </a:rPr>
              <a:t>(List* </a:t>
            </a:r>
            <a:r>
              <a:rPr lang="en-US" altLang="ko-KR" sz="1200" dirty="0" err="1">
                <a:latin typeface="Arial Black" panose="020B0A04020102020204" pitchFamily="34" charset="0"/>
              </a:rPr>
              <a:t>plist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LData</a:t>
            </a:r>
            <a:r>
              <a:rPr lang="en-US" altLang="ko-KR" sz="1200" dirty="0">
                <a:latin typeface="Arial Black" panose="020B0A04020102020204" pitchFamily="34" charset="0"/>
              </a:rPr>
              <a:t> data); -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리스트에 데이터를 저장한다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매개 변수 </a:t>
            </a:r>
            <a:r>
              <a:rPr lang="en-US" altLang="ko-KR" sz="1200" dirty="0">
                <a:latin typeface="Arial Black" panose="020B0A04020102020204" pitchFamily="34" charset="0"/>
              </a:rPr>
              <a:t>data</a:t>
            </a:r>
            <a:r>
              <a:rPr lang="ko-KR" altLang="en-US" sz="1200" dirty="0">
                <a:latin typeface="Arial Black" panose="020B0A04020102020204" pitchFamily="34" charset="0"/>
              </a:rPr>
              <a:t>에 전달된 값을 저장한다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Black" panose="020B0A04020102020204" pitchFamily="34" charset="0"/>
              </a:rPr>
              <a:t>int </a:t>
            </a:r>
            <a:r>
              <a:rPr lang="en-US" altLang="ko-KR" sz="1200" dirty="0" err="1">
                <a:latin typeface="Arial Black" panose="020B0A04020102020204" pitchFamily="34" charset="0"/>
              </a:rPr>
              <a:t>Lfirst</a:t>
            </a:r>
            <a:r>
              <a:rPr lang="en-US" altLang="ko-KR" sz="1200" dirty="0">
                <a:latin typeface="Arial Black" panose="020B0A04020102020204" pitchFamily="34" charset="0"/>
              </a:rPr>
              <a:t>(List* </a:t>
            </a:r>
            <a:r>
              <a:rPr lang="en-US" altLang="ko-KR" sz="1200" dirty="0" err="1">
                <a:latin typeface="Arial Black" panose="020B0A04020102020204" pitchFamily="34" charset="0"/>
              </a:rPr>
              <a:t>plist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LData</a:t>
            </a:r>
            <a:r>
              <a:rPr lang="en-US" altLang="ko-KR" sz="1200" dirty="0">
                <a:latin typeface="Arial Black" panose="020B0A04020102020204" pitchFamily="34" charset="0"/>
              </a:rPr>
              <a:t> data); -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조회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첫 번째 데이터가 </a:t>
            </a:r>
            <a:r>
              <a:rPr lang="en-US" altLang="ko-KR" sz="1200" dirty="0" err="1">
                <a:latin typeface="Arial Black" panose="020B0A04020102020204" pitchFamily="34" charset="0"/>
              </a:rPr>
              <a:t>pdata</a:t>
            </a:r>
            <a:r>
              <a:rPr lang="ko-KR" altLang="en-US" sz="1200" dirty="0">
                <a:latin typeface="Arial Black" panose="020B0A04020102020204" pitchFamily="34" charset="0"/>
              </a:rPr>
              <a:t>가 가리키는 메모리에 저장된다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데이터의 참조를 위한 초기화가 진행된다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참조 성공 시 </a:t>
            </a:r>
            <a:r>
              <a:rPr lang="en-US" altLang="ko-KR" sz="1200" dirty="0">
                <a:latin typeface="Arial Black" panose="020B0A04020102020204" pitchFamily="34" charset="0"/>
              </a:rPr>
              <a:t>TRUE(1), </a:t>
            </a:r>
            <a:r>
              <a:rPr lang="ko-KR" altLang="en-US" sz="1200" dirty="0">
                <a:latin typeface="Arial Black" panose="020B0A04020102020204" pitchFamily="34" charset="0"/>
              </a:rPr>
              <a:t>실패 시 </a:t>
            </a:r>
            <a:r>
              <a:rPr lang="en-US" altLang="ko-KR" sz="1200" dirty="0">
                <a:latin typeface="Arial Black" panose="020B0A04020102020204" pitchFamily="34" charset="0"/>
              </a:rPr>
              <a:t>FALSE(0)</a:t>
            </a:r>
            <a:r>
              <a:rPr lang="ko-KR" altLang="en-US" sz="1200" dirty="0">
                <a:latin typeface="Arial Black" panose="020B0A04020102020204" pitchFamily="34" charset="0"/>
              </a:rPr>
              <a:t>반환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Black" panose="020B0A04020102020204" pitchFamily="34" charset="0"/>
              </a:rPr>
              <a:t>int </a:t>
            </a:r>
            <a:r>
              <a:rPr lang="en-US" altLang="ko-KR" sz="1200" dirty="0" err="1">
                <a:latin typeface="Arial Black" panose="020B0A04020102020204" pitchFamily="34" charset="0"/>
              </a:rPr>
              <a:t>LNext</a:t>
            </a:r>
            <a:r>
              <a:rPr lang="en-US" altLang="ko-KR" sz="1200" dirty="0">
                <a:latin typeface="Arial Black" panose="020B0A04020102020204" pitchFamily="34" charset="0"/>
              </a:rPr>
              <a:t>(List* </a:t>
            </a:r>
            <a:r>
              <a:rPr lang="en-US" altLang="ko-KR" sz="1200" dirty="0" err="1">
                <a:latin typeface="Arial Black" panose="020B0A04020102020204" pitchFamily="34" charset="0"/>
              </a:rPr>
              <a:t>plist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LData</a:t>
            </a:r>
            <a:r>
              <a:rPr lang="en-US" altLang="ko-KR" sz="1200" dirty="0">
                <a:latin typeface="Arial Black" panose="020B0A04020102020204" pitchFamily="34" charset="0"/>
              </a:rPr>
              <a:t> data); -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조회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참조된 데이터의 다음 데이터가 </a:t>
            </a:r>
            <a:r>
              <a:rPr lang="en-US" altLang="ko-KR" sz="1200" dirty="0" err="1">
                <a:latin typeface="Arial Black" panose="020B0A04020102020204" pitchFamily="34" charset="0"/>
              </a:rPr>
              <a:t>pdata</a:t>
            </a:r>
            <a:r>
              <a:rPr lang="ko-KR" altLang="en-US" sz="1200" dirty="0">
                <a:latin typeface="Arial Black" panose="020B0A04020102020204" pitchFamily="34" charset="0"/>
              </a:rPr>
              <a:t>가 가리키는 메모리에 저장된다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순차적인 참조를 위해서 반복 호출이 가능하다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참조를 새로 시작 하려면 먼저 </a:t>
            </a:r>
            <a:r>
              <a:rPr lang="en-US" altLang="ko-KR" sz="1200" dirty="0" err="1">
                <a:latin typeface="Arial Black" panose="020B0A04020102020204" pitchFamily="34" charset="0"/>
              </a:rPr>
              <a:t>LFirst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</a:rPr>
              <a:t>함수를 호출해야 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참조 성공 시 </a:t>
            </a:r>
            <a:r>
              <a:rPr lang="en-US" altLang="ko-KR" sz="1200" dirty="0">
                <a:latin typeface="Arial Black" panose="020B0A04020102020204" pitchFamily="34" charset="0"/>
              </a:rPr>
              <a:t>TRUE(1), </a:t>
            </a:r>
            <a:r>
              <a:rPr lang="ko-KR" altLang="en-US" sz="1200" dirty="0">
                <a:latin typeface="Arial Black" panose="020B0A04020102020204" pitchFamily="34" charset="0"/>
              </a:rPr>
              <a:t>실패 시 </a:t>
            </a:r>
            <a:r>
              <a:rPr lang="en-US" altLang="ko-KR" sz="1200" dirty="0">
                <a:latin typeface="Arial Black" panose="020B0A04020102020204" pitchFamily="34" charset="0"/>
              </a:rPr>
              <a:t>FALSE(0) </a:t>
            </a:r>
            <a:r>
              <a:rPr lang="ko-KR" altLang="en-US" sz="1200" dirty="0">
                <a:latin typeface="Arial Black" panose="020B0A04020102020204" pitchFamily="34" charset="0"/>
              </a:rPr>
              <a:t>반환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ko-KR" altLang="en-US" sz="12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Arial Black" panose="020B0A04020102020204" pitchFamily="34" charset="0"/>
              </a:rPr>
              <a:t>LData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LRemove</a:t>
            </a:r>
            <a:r>
              <a:rPr lang="en-US" altLang="ko-KR" sz="1200" dirty="0">
                <a:latin typeface="Arial Black" panose="020B0A04020102020204" pitchFamily="34" charset="0"/>
              </a:rPr>
              <a:t>(List* </a:t>
            </a:r>
            <a:r>
              <a:rPr lang="en-US" altLang="ko-KR" sz="1200" dirty="0" err="1">
                <a:latin typeface="Arial Black" panose="020B0A04020102020204" pitchFamily="34" charset="0"/>
              </a:rPr>
              <a:t>plist</a:t>
            </a:r>
            <a:r>
              <a:rPr lang="en-US" altLang="ko-KR" sz="1200" dirty="0">
                <a:latin typeface="Arial Black" panose="020B0A04020102020204" pitchFamily="34" charset="0"/>
              </a:rPr>
              <a:t>); -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삭제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200" dirty="0" err="1">
                <a:latin typeface="Arial Black" panose="020B0A04020102020204" pitchFamily="34" charset="0"/>
              </a:rPr>
              <a:t>LFirst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</a:rPr>
              <a:t>또는 </a:t>
            </a:r>
            <a:r>
              <a:rPr lang="en-US" altLang="ko-KR" sz="1200" dirty="0" err="1">
                <a:latin typeface="Arial Black" panose="020B0A04020102020204" pitchFamily="34" charset="0"/>
              </a:rPr>
              <a:t>LNext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</a:rPr>
              <a:t>함수의 마지막 반환 데이터를 삭제한다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삭제된 데이터는 반환 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마지막 반환 제이터를 삭제하므로 </a:t>
            </a:r>
            <a:r>
              <a:rPr lang="ko-KR" altLang="en-US" sz="1200" dirty="0" err="1">
                <a:latin typeface="Arial Black" panose="020B0A04020102020204" pitchFamily="34" charset="0"/>
              </a:rPr>
              <a:t>연이은</a:t>
            </a:r>
            <a:r>
              <a:rPr lang="ko-KR" altLang="en-US" sz="1200" dirty="0">
                <a:latin typeface="Arial Black" panose="020B0A04020102020204" pitchFamily="34" charset="0"/>
              </a:rPr>
              <a:t> 반복 호출을 허용하지 않는다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2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Black" panose="020B0A04020102020204" pitchFamily="34" charset="0"/>
              </a:rPr>
              <a:t>void </a:t>
            </a:r>
            <a:r>
              <a:rPr lang="en-US" altLang="ko-KR" sz="1200" dirty="0" err="1">
                <a:latin typeface="Arial Black" panose="020B0A04020102020204" pitchFamily="34" charset="0"/>
              </a:rPr>
              <a:t>SetSortRule</a:t>
            </a:r>
            <a:r>
              <a:rPr lang="en-US" altLang="ko-KR" sz="1200" dirty="0">
                <a:latin typeface="Arial Black" panose="020B0A04020102020204" pitchFamily="34" charset="0"/>
              </a:rPr>
              <a:t>(List* </a:t>
            </a:r>
            <a:r>
              <a:rPr lang="en-US" altLang="ko-KR" sz="1200" dirty="0" err="1">
                <a:latin typeface="Arial Black" panose="020B0A04020102020204" pitchFamily="34" charset="0"/>
              </a:rPr>
              <a:t>plist</a:t>
            </a:r>
            <a:r>
              <a:rPr lang="en-US" altLang="ko-KR" sz="1200" dirty="0">
                <a:latin typeface="Arial Black" panose="020B0A04020102020204" pitchFamily="34" charset="0"/>
              </a:rPr>
              <a:t>, int (*comp)(</a:t>
            </a:r>
            <a:r>
              <a:rPr lang="en-US" altLang="ko-KR" sz="1200" dirty="0" err="1">
                <a:latin typeface="Arial Black" panose="020B0A04020102020204" pitchFamily="34" charset="0"/>
              </a:rPr>
              <a:t>LData</a:t>
            </a:r>
            <a:r>
              <a:rPr lang="en-US" altLang="ko-KR" sz="1200" dirty="0">
                <a:latin typeface="Arial Black" panose="020B0A04020102020204" pitchFamily="34" charset="0"/>
              </a:rPr>
              <a:t> d1, </a:t>
            </a:r>
            <a:r>
              <a:rPr lang="en-US" altLang="ko-KR" sz="1200" dirty="0" err="1">
                <a:latin typeface="Arial Black" panose="020B0A04020102020204" pitchFamily="34" charset="0"/>
              </a:rPr>
              <a:t>LData</a:t>
            </a:r>
            <a:r>
              <a:rPr lang="en-US" altLang="ko-KR" sz="1200" dirty="0">
                <a:latin typeface="Arial Black" panose="020B0A04020102020204" pitchFamily="34" charset="0"/>
              </a:rPr>
              <a:t> d2)); -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리스트에 정렬의 기준이 되는 함수를 등록한다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Black" panose="020B0A04020102020204" pitchFamily="34" charset="0"/>
              </a:rPr>
              <a:t>int </a:t>
            </a:r>
            <a:r>
              <a:rPr lang="en-US" altLang="ko-KR" sz="1200" dirty="0" err="1">
                <a:latin typeface="Arial Black" panose="020B0A04020102020204" pitchFamily="34" charset="0"/>
              </a:rPr>
              <a:t>LCount</a:t>
            </a:r>
            <a:r>
              <a:rPr lang="en-US" altLang="ko-KR" sz="1200" dirty="0">
                <a:latin typeface="Arial Black" panose="020B0A04020102020204" pitchFamily="34" charset="0"/>
              </a:rPr>
              <a:t>(List* </a:t>
            </a:r>
            <a:r>
              <a:rPr lang="en-US" altLang="ko-KR" sz="1200" dirty="0" err="1">
                <a:latin typeface="Arial Black" panose="020B0A04020102020204" pitchFamily="34" charset="0"/>
              </a:rPr>
              <a:t>plist</a:t>
            </a:r>
            <a:r>
              <a:rPr lang="en-US" altLang="ko-KR" sz="1200" dirty="0">
                <a:latin typeface="Arial Black" panose="020B0A04020102020204" pitchFamily="34" charset="0"/>
              </a:rPr>
              <a:t>); - </a:t>
            </a:r>
            <a:r>
              <a:rPr lang="ko-KR" altLang="en-US" sz="1200" dirty="0">
                <a:latin typeface="Arial Black" panose="020B0A04020102020204" pitchFamily="34" charset="0"/>
              </a:rPr>
              <a:t>데이터의 수 검색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>
                <a:latin typeface="Arial Black" panose="020B0A04020102020204" pitchFamily="34" charset="0"/>
              </a:rPr>
              <a:t>리스트에 저장되어 있는 데이터의 수를 반환한다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5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추상 자료형</a:t>
            </a:r>
            <a:r>
              <a:rPr lang="en-US" altLang="ko-KR" dirty="0">
                <a:latin typeface="Arial Black" panose="020B0A04020102020204" pitchFamily="34" charset="0"/>
              </a:rPr>
              <a:t>(ADT : Abstract Data Type)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6E5837D-F007-49F8-8368-8F16D561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EACE6-5419-48AC-8C28-07D748BD7FFC}"/>
              </a:ext>
            </a:extLst>
          </p:cNvPr>
          <p:cNvSpPr txBox="1"/>
          <p:nvPr/>
        </p:nvSpPr>
        <p:spPr>
          <a:xfrm>
            <a:off x="1141413" y="1259175"/>
            <a:ext cx="9905998" cy="433965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 사항을 결정해야하는 과정이 필요하다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anose="020B0A04020102020204" pitchFamily="34" charset="0"/>
              </a:rPr>
              <a:t>head</a:t>
            </a:r>
            <a:r>
              <a:rPr lang="ko-KR" altLang="en-US" dirty="0">
                <a:latin typeface="Arial Black" panose="020B0A04020102020204" pitchFamily="34" charset="0"/>
              </a:rPr>
              <a:t>와 </a:t>
            </a:r>
            <a:r>
              <a:rPr lang="en-US" altLang="ko-KR" dirty="0">
                <a:latin typeface="Arial Black" panose="020B0A04020102020204" pitchFamily="34" charset="0"/>
              </a:rPr>
              <a:t>tail</a:t>
            </a:r>
            <a:r>
              <a:rPr lang="ko-KR" altLang="en-US" dirty="0">
                <a:latin typeface="Arial Black" panose="020B0A04020102020204" pitchFamily="34" charset="0"/>
              </a:rPr>
              <a:t>이 있는데 </a:t>
            </a:r>
            <a:r>
              <a:rPr lang="en-US" altLang="ko-KR" dirty="0">
                <a:latin typeface="Arial Black" panose="020B0A04020102020204" pitchFamily="34" charset="0"/>
              </a:rPr>
              <a:t>tail</a:t>
            </a:r>
            <a:r>
              <a:rPr lang="ko-KR" altLang="en-US" dirty="0">
                <a:latin typeface="Arial Black" panose="020B0A04020102020204" pitchFamily="34" charset="0"/>
              </a:rPr>
              <a:t>로 데이터가 추가되지 않다면 </a:t>
            </a:r>
            <a:r>
              <a:rPr lang="en-US" altLang="ko-KR" dirty="0">
                <a:latin typeface="Arial Black" panose="020B0A04020102020204" pitchFamily="34" charset="0"/>
              </a:rPr>
              <a:t>tail</a:t>
            </a:r>
            <a:r>
              <a:rPr lang="ko-KR" altLang="en-US" dirty="0">
                <a:latin typeface="Arial Black" panose="020B0A04020102020204" pitchFamily="34" charset="0"/>
              </a:rPr>
              <a:t>이 필요 없지 않을까</a:t>
            </a:r>
            <a:r>
              <a:rPr lang="en-US" altLang="ko-KR" dirty="0">
                <a:latin typeface="Arial Black" panose="020B0A040201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 Black" panose="020B0A04020102020204" pitchFamily="34" charset="0"/>
              </a:rPr>
              <a:t>head</a:t>
            </a:r>
            <a:r>
              <a:rPr lang="ko-KR" altLang="en-US" dirty="0">
                <a:latin typeface="Arial Black" panose="020B0A04020102020204" pitchFamily="34" charset="0"/>
              </a:rPr>
              <a:t>로 추가가 되는 것과 </a:t>
            </a:r>
            <a:r>
              <a:rPr lang="en-US" altLang="ko-KR" dirty="0">
                <a:latin typeface="Arial Black" panose="020B0A04020102020204" pitchFamily="34" charset="0"/>
              </a:rPr>
              <a:t>tail</a:t>
            </a:r>
            <a:r>
              <a:rPr lang="ko-KR" altLang="en-US" dirty="0">
                <a:latin typeface="Arial Black" panose="020B0A04020102020204" pitchFamily="34" charset="0"/>
              </a:rPr>
              <a:t>로 추가되는 것이 장단점은 존재한다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 Black" panose="020B0A04020102020204" pitchFamily="34" charset="0"/>
              </a:rPr>
              <a:t>head</a:t>
            </a:r>
            <a:r>
              <a:rPr lang="ko-KR" altLang="en-US" dirty="0">
                <a:latin typeface="Arial Black" panose="020B0A04020102020204" pitchFamily="34" charset="0"/>
              </a:rPr>
              <a:t>로 추가 했을 때 앞에서 부터 순서대로 들어가는 저장순서를 유지 할 수 없는 단점은 자료구조에서 필요 사항이 아니므로 </a:t>
            </a:r>
            <a:r>
              <a:rPr lang="en-US" altLang="ko-KR" dirty="0">
                <a:latin typeface="Arial Black" panose="020B0A04020102020204" pitchFamily="34" charset="0"/>
              </a:rPr>
              <a:t>tail</a:t>
            </a:r>
            <a:r>
              <a:rPr lang="ko-KR" altLang="en-US" dirty="0">
                <a:latin typeface="Arial Black" panose="020B0A04020102020204" pitchFamily="34" charset="0"/>
              </a:rPr>
              <a:t>을 사용해서 생가는 </a:t>
            </a:r>
            <a:r>
              <a:rPr lang="ko-KR" altLang="en-US" dirty="0" err="1">
                <a:latin typeface="Arial Black" panose="020B0A04020102020204" pitchFamily="34" charset="0"/>
              </a:rPr>
              <a:t>코드적인</a:t>
            </a:r>
            <a:r>
              <a:rPr lang="ko-KR" altLang="en-US" dirty="0">
                <a:latin typeface="Arial Black" panose="020B0A04020102020204" pitchFamily="34" charset="0"/>
              </a:rPr>
              <a:t> 코스트를 제거하는 것이 더 좋기때문에 </a:t>
            </a:r>
            <a:r>
              <a:rPr lang="en-US" altLang="ko-KR" dirty="0">
                <a:latin typeface="Arial Black" panose="020B0A04020102020204" pitchFamily="34" charset="0"/>
              </a:rPr>
              <a:t>head</a:t>
            </a:r>
            <a:r>
              <a:rPr lang="ko-KR" altLang="en-US" dirty="0">
                <a:latin typeface="Arial Black" panose="020B0A04020102020204" pitchFamily="34" charset="0"/>
              </a:rPr>
              <a:t>로 </a:t>
            </a:r>
            <a:r>
              <a:rPr lang="en-US" altLang="ko-KR" dirty="0">
                <a:latin typeface="Arial Black" panose="020B0A04020102020204" pitchFamily="34" charset="0"/>
              </a:rPr>
              <a:t>Data</a:t>
            </a:r>
            <a:r>
              <a:rPr lang="ko-KR" altLang="en-US" dirty="0">
                <a:latin typeface="Arial Black" panose="020B0A04020102020204" pitchFamily="34" charset="0"/>
              </a:rPr>
              <a:t>가 추가 되도록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rial Black" panose="020B0A04020102020204" pitchFamily="34" charset="0"/>
              </a:rPr>
              <a:t>항상 첫 번째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상황과 두 번째 </a:t>
            </a:r>
            <a:r>
              <a:rPr lang="en-US" altLang="ko-KR" dirty="0">
                <a:latin typeface="Arial Black" panose="020B0A04020102020204" pitchFamily="34" charset="0"/>
              </a:rPr>
              <a:t>Node </a:t>
            </a:r>
            <a:r>
              <a:rPr lang="ko-KR" altLang="en-US" dirty="0">
                <a:latin typeface="Arial Black" panose="020B0A04020102020204" pitchFamily="34" charset="0"/>
              </a:rPr>
              <a:t>상황이 나뉘지 않고 항상 같은 상황으로 만들 수 있지 않을까</a:t>
            </a:r>
            <a:r>
              <a:rPr lang="en-US" altLang="ko-KR" dirty="0">
                <a:latin typeface="Arial Black" panose="020B0A04020102020204" pitchFamily="34" charset="0"/>
              </a:rPr>
              <a:t>?(</a:t>
            </a:r>
            <a:r>
              <a:rPr lang="ko-KR" altLang="en-US" dirty="0">
                <a:latin typeface="Arial Black" panose="020B0A04020102020204" pitchFamily="34" charset="0"/>
              </a:rPr>
              <a:t>첫 번째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상황일때를 제외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 Black" panose="020B0A04020102020204" pitchFamily="34" charset="0"/>
              </a:rPr>
              <a:t>Head</a:t>
            </a:r>
            <a:r>
              <a:rPr lang="ko-KR" altLang="en-US" dirty="0">
                <a:latin typeface="Arial Black" panose="020B0A04020102020204" pitchFamily="34" charset="0"/>
              </a:rPr>
              <a:t>다음에 </a:t>
            </a:r>
            <a:r>
              <a:rPr lang="en-US" altLang="ko-KR" dirty="0" err="1">
                <a:latin typeface="Arial Black" panose="020B0A04020102020204" pitchFamily="34" charset="0"/>
              </a:rPr>
              <a:t>DummyNode</a:t>
            </a:r>
            <a:r>
              <a:rPr lang="ko-KR" altLang="en-US" dirty="0">
                <a:latin typeface="Arial Black" panose="020B0A04020102020204" pitchFamily="34" charset="0"/>
              </a:rPr>
              <a:t>를 추가하면 항상 유효한 데이터가 추가되는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가 구조상 두 번째 노드가 되므로 노드의 추가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삭제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및 조회코드의 과정을 일관된 형태로 진행이 가능해진다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824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69C2027-6E4A-4BCC-8A0D-03211E2C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A8EF7-46BB-4C1D-A3AE-83EF33022F46}"/>
              </a:ext>
            </a:extLst>
          </p:cNvPr>
          <p:cNvSpPr txBox="1"/>
          <p:nvPr/>
        </p:nvSpPr>
        <p:spPr>
          <a:xfrm>
            <a:off x="1141413" y="843677"/>
            <a:ext cx="9905998" cy="544764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구현 하게 될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LinkedList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모습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제공된 </a:t>
            </a:r>
            <a:r>
              <a:rPr lang="en-US" altLang="ko-KR" dirty="0"/>
              <a:t>LinkedRead.cpp</a:t>
            </a:r>
            <a:r>
              <a:rPr lang="ko-KR" altLang="en-US" dirty="0"/>
              <a:t>에 </a:t>
            </a:r>
            <a:r>
              <a:rPr lang="en-US" altLang="ko-KR" dirty="0"/>
              <a:t>head</a:t>
            </a:r>
            <a:r>
              <a:rPr lang="ko-KR" altLang="en-US" dirty="0"/>
              <a:t>로 추가되고 </a:t>
            </a:r>
            <a:r>
              <a:rPr lang="en-US" altLang="ko-KR" dirty="0"/>
              <a:t>Dummy Node</a:t>
            </a:r>
            <a:r>
              <a:rPr lang="ko-KR" altLang="en-US" dirty="0"/>
              <a:t>를 추가해서 아래와 같은 모습이 되게 바꿔보자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F96101-2487-49AE-A274-37CD883B87D6}"/>
              </a:ext>
            </a:extLst>
          </p:cNvPr>
          <p:cNvGrpSpPr/>
          <p:nvPr/>
        </p:nvGrpSpPr>
        <p:grpSpPr>
          <a:xfrm>
            <a:off x="1306876" y="1825405"/>
            <a:ext cx="8855529" cy="752053"/>
            <a:chOff x="1667691" y="1594125"/>
            <a:chExt cx="8855529" cy="7520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90FC52-0E6F-4925-A189-AF39CCCDB335}"/>
                </a:ext>
              </a:extLst>
            </p:cNvPr>
            <p:cNvSpPr txBox="1"/>
            <p:nvPr/>
          </p:nvSpPr>
          <p:spPr>
            <a:xfrm>
              <a:off x="1667691" y="1976846"/>
              <a:ext cx="84473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4E188D-7CF8-462C-9688-9F004EA857F2}"/>
                </a:ext>
              </a:extLst>
            </p:cNvPr>
            <p:cNvGrpSpPr/>
            <p:nvPr/>
          </p:nvGrpSpPr>
          <p:grpSpPr>
            <a:xfrm>
              <a:off x="2959825" y="1976846"/>
              <a:ext cx="1066801" cy="369332"/>
              <a:chOff x="2756263" y="1976846"/>
              <a:chExt cx="1066801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F88A0-618A-4D2C-9A78-EF0EDE58C8FC}"/>
                  </a:ext>
                </a:extLst>
              </p:cNvPr>
              <p:cNvSpPr txBox="1"/>
              <p:nvPr/>
            </p:nvSpPr>
            <p:spPr>
              <a:xfrm>
                <a:off x="2756263" y="1976846"/>
                <a:ext cx="84473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DMY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917B3-A682-4D38-9ABF-9164DAAD71E8}"/>
                  </a:ext>
                </a:extLst>
              </p:cNvPr>
              <p:cNvSpPr txBox="1"/>
              <p:nvPr/>
            </p:nvSpPr>
            <p:spPr>
              <a:xfrm>
                <a:off x="3609704" y="1976846"/>
                <a:ext cx="2133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ACDD010-D8CC-48CB-A6C6-16BBB6CF9E13}"/>
                </a:ext>
              </a:extLst>
            </p:cNvPr>
            <p:cNvGrpSpPr/>
            <p:nvPr/>
          </p:nvGrpSpPr>
          <p:grpSpPr>
            <a:xfrm>
              <a:off x="4463142" y="1976846"/>
              <a:ext cx="1073332" cy="369332"/>
              <a:chOff x="1454331" y="1976846"/>
              <a:chExt cx="1073332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41DBFC-EC85-430D-BF36-D2947E4EE01F}"/>
                  </a:ext>
                </a:extLst>
              </p:cNvPr>
              <p:cNvSpPr txBox="1"/>
              <p:nvPr/>
            </p:nvSpPr>
            <p:spPr>
              <a:xfrm>
                <a:off x="1454331" y="1976846"/>
                <a:ext cx="84473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2DC9D-5364-444A-A41B-7F39CD78F6E6}"/>
                  </a:ext>
                </a:extLst>
              </p:cNvPr>
              <p:cNvSpPr txBox="1"/>
              <p:nvPr/>
            </p:nvSpPr>
            <p:spPr>
              <a:xfrm>
                <a:off x="2314303" y="1976846"/>
                <a:ext cx="2133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63C7DD-AA74-4DA2-88D1-63E996750B61}"/>
                </a:ext>
              </a:extLst>
            </p:cNvPr>
            <p:cNvGrpSpPr/>
            <p:nvPr/>
          </p:nvGrpSpPr>
          <p:grpSpPr>
            <a:xfrm>
              <a:off x="5966459" y="1976846"/>
              <a:ext cx="1073332" cy="369332"/>
              <a:chOff x="1454331" y="1976846"/>
              <a:chExt cx="1073332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4577B5-D313-4AE1-BA35-007841D37130}"/>
                  </a:ext>
                </a:extLst>
              </p:cNvPr>
              <p:cNvSpPr txBox="1"/>
              <p:nvPr/>
            </p:nvSpPr>
            <p:spPr>
              <a:xfrm>
                <a:off x="1454331" y="1976846"/>
                <a:ext cx="84473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6B727E-BECB-483E-9FC2-BC3559C43EF2}"/>
                  </a:ext>
                </a:extLst>
              </p:cNvPr>
              <p:cNvSpPr txBox="1"/>
              <p:nvPr/>
            </p:nvSpPr>
            <p:spPr>
              <a:xfrm>
                <a:off x="2314303" y="1976846"/>
                <a:ext cx="2133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265A9D-7079-4F5A-9542-1448EA6AD53C}"/>
                </a:ext>
              </a:extLst>
            </p:cNvPr>
            <p:cNvGrpSpPr/>
            <p:nvPr/>
          </p:nvGrpSpPr>
          <p:grpSpPr>
            <a:xfrm>
              <a:off x="7476307" y="1976846"/>
              <a:ext cx="1073332" cy="369332"/>
              <a:chOff x="1454331" y="1976846"/>
              <a:chExt cx="1073332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4A3180-1B82-4902-8FCC-E8D71D3FA7B4}"/>
                  </a:ext>
                </a:extLst>
              </p:cNvPr>
              <p:cNvSpPr txBox="1"/>
              <p:nvPr/>
            </p:nvSpPr>
            <p:spPr>
              <a:xfrm>
                <a:off x="1454331" y="1976846"/>
                <a:ext cx="84473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C2FAD3-AD44-48F8-80BA-73ADFEA477E2}"/>
                  </a:ext>
                </a:extLst>
              </p:cNvPr>
              <p:cNvSpPr txBox="1"/>
              <p:nvPr/>
            </p:nvSpPr>
            <p:spPr>
              <a:xfrm>
                <a:off x="2314303" y="1976846"/>
                <a:ext cx="21336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0AA4B14-54C0-455E-BE1B-76E1FDE020B1}"/>
                </a:ext>
              </a:extLst>
            </p:cNvPr>
            <p:cNvGrpSpPr/>
            <p:nvPr/>
          </p:nvGrpSpPr>
          <p:grpSpPr>
            <a:xfrm>
              <a:off x="8981801" y="1951724"/>
              <a:ext cx="1541419" cy="369332"/>
              <a:chOff x="1454332" y="1976846"/>
              <a:chExt cx="1191095" cy="3693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FD5D86-9D14-4F8C-A483-A6AFA0741424}"/>
                  </a:ext>
                </a:extLst>
              </p:cNvPr>
              <p:cNvSpPr txBox="1"/>
              <p:nvPr/>
            </p:nvSpPr>
            <p:spPr>
              <a:xfrm>
                <a:off x="1454332" y="1976846"/>
                <a:ext cx="68332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90C53-078E-4DAE-AB37-132D15C3C22A}"/>
                  </a:ext>
                </a:extLst>
              </p:cNvPr>
              <p:cNvSpPr txBox="1"/>
              <p:nvPr/>
            </p:nvSpPr>
            <p:spPr>
              <a:xfrm>
                <a:off x="2137659" y="1976846"/>
                <a:ext cx="50776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9180A98-19AD-43C5-9967-0B72B09B291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527663" y="2161512"/>
              <a:ext cx="43216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62F66BF-2B95-4789-AA5F-E2DEFFEAA22C}"/>
                </a:ext>
              </a:extLst>
            </p:cNvPr>
            <p:cNvCxnSpPr>
              <a:cxnSpLocks/>
            </p:cNvCxnSpPr>
            <p:nvPr/>
          </p:nvCxnSpPr>
          <p:spPr>
            <a:xfrm>
              <a:off x="4030980" y="2161512"/>
              <a:ext cx="43216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1143704-8D7D-4B28-BC47-691B02E328CC}"/>
                </a:ext>
              </a:extLst>
            </p:cNvPr>
            <p:cNvCxnSpPr>
              <a:cxnSpLocks/>
            </p:cNvCxnSpPr>
            <p:nvPr/>
          </p:nvCxnSpPr>
          <p:spPr>
            <a:xfrm>
              <a:off x="5533208" y="2161512"/>
              <a:ext cx="43216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D2A5B55-6CF0-4B52-BF7E-7F2E366B2D26}"/>
                </a:ext>
              </a:extLst>
            </p:cNvPr>
            <p:cNvCxnSpPr>
              <a:cxnSpLocks/>
            </p:cNvCxnSpPr>
            <p:nvPr/>
          </p:nvCxnSpPr>
          <p:spPr>
            <a:xfrm>
              <a:off x="7038702" y="2150235"/>
              <a:ext cx="43216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9C505D8-B80A-4715-A3B5-EA5B256EAA24}"/>
                </a:ext>
              </a:extLst>
            </p:cNvPr>
            <p:cNvCxnSpPr>
              <a:cxnSpLocks/>
            </p:cNvCxnSpPr>
            <p:nvPr/>
          </p:nvCxnSpPr>
          <p:spPr>
            <a:xfrm>
              <a:off x="8549639" y="2136390"/>
              <a:ext cx="43216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778E87-6293-47F9-95BD-06EC369C72E6}"/>
                </a:ext>
              </a:extLst>
            </p:cNvPr>
            <p:cNvSpPr txBox="1"/>
            <p:nvPr/>
          </p:nvSpPr>
          <p:spPr>
            <a:xfrm>
              <a:off x="2880142" y="1594125"/>
              <a:ext cx="1280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Dummy Node</a:t>
              </a:r>
              <a:endParaRPr lang="ko-KR" altLang="en-US" sz="16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19C9CEC-6207-4E16-BDAE-4F922E8174A9}"/>
              </a:ext>
            </a:extLst>
          </p:cNvPr>
          <p:cNvGrpSpPr/>
          <p:nvPr/>
        </p:nvGrpSpPr>
        <p:grpSpPr>
          <a:xfrm>
            <a:off x="1307466" y="4445102"/>
            <a:ext cx="8855529" cy="1241539"/>
            <a:chOff x="1141413" y="3853702"/>
            <a:chExt cx="8855529" cy="124153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5FA732F-F034-4709-A46A-07C79F6F7C14}"/>
                </a:ext>
              </a:extLst>
            </p:cNvPr>
            <p:cNvGrpSpPr/>
            <p:nvPr/>
          </p:nvGrpSpPr>
          <p:grpSpPr>
            <a:xfrm>
              <a:off x="1141413" y="4343188"/>
              <a:ext cx="8855529" cy="752053"/>
              <a:chOff x="1667691" y="1594125"/>
              <a:chExt cx="8855529" cy="75205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C88090-67D8-4886-B074-5EC572B34A70}"/>
                  </a:ext>
                </a:extLst>
              </p:cNvPr>
              <p:cNvSpPr txBox="1"/>
              <p:nvPr/>
            </p:nvSpPr>
            <p:spPr>
              <a:xfrm>
                <a:off x="1667691" y="1976846"/>
                <a:ext cx="84473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head</a:t>
                </a:r>
                <a:endParaRPr lang="ko-KR" altLang="en-US" dirty="0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D9A0E1E8-41D8-4F3F-AAE6-770EFA65BE72}"/>
                  </a:ext>
                </a:extLst>
              </p:cNvPr>
              <p:cNvGrpSpPr/>
              <p:nvPr/>
            </p:nvGrpSpPr>
            <p:grpSpPr>
              <a:xfrm>
                <a:off x="2959825" y="1976846"/>
                <a:ext cx="1066801" cy="369332"/>
                <a:chOff x="2756263" y="1976846"/>
                <a:chExt cx="1066801" cy="369332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E038D82-07E6-4018-837D-14C9242FF94F}"/>
                    </a:ext>
                  </a:extLst>
                </p:cNvPr>
                <p:cNvSpPr txBox="1"/>
                <p:nvPr/>
              </p:nvSpPr>
              <p:spPr>
                <a:xfrm>
                  <a:off x="2756263" y="1976846"/>
                  <a:ext cx="84473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DMY</a:t>
                  </a:r>
                  <a:endParaRPr lang="ko-KR" altLang="en-US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37069A0-D031-473D-9C29-360B6FE7FAB5}"/>
                    </a:ext>
                  </a:extLst>
                </p:cNvPr>
                <p:cNvSpPr txBox="1"/>
                <p:nvPr/>
              </p:nvSpPr>
              <p:spPr>
                <a:xfrm>
                  <a:off x="3609704" y="1976846"/>
                  <a:ext cx="21336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A07F786C-077D-4F8D-97DC-97EAEA76A557}"/>
                  </a:ext>
                </a:extLst>
              </p:cNvPr>
              <p:cNvGrpSpPr/>
              <p:nvPr/>
            </p:nvGrpSpPr>
            <p:grpSpPr>
              <a:xfrm>
                <a:off x="4463142" y="1976846"/>
                <a:ext cx="1073332" cy="369332"/>
                <a:chOff x="1454331" y="1976846"/>
                <a:chExt cx="1073332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CF2207E-078D-46C3-A584-4D0F8E4CC222}"/>
                    </a:ext>
                  </a:extLst>
                </p:cNvPr>
                <p:cNvSpPr txBox="1"/>
                <p:nvPr/>
              </p:nvSpPr>
              <p:spPr>
                <a:xfrm>
                  <a:off x="1454331" y="1976846"/>
                  <a:ext cx="84473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05551C-720A-4E96-B528-3AEEA7558397}"/>
                    </a:ext>
                  </a:extLst>
                </p:cNvPr>
                <p:cNvSpPr txBox="1"/>
                <p:nvPr/>
              </p:nvSpPr>
              <p:spPr>
                <a:xfrm>
                  <a:off x="2314303" y="1976846"/>
                  <a:ext cx="21336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C9458C2-BF2F-4299-AF57-FA5A04081319}"/>
                  </a:ext>
                </a:extLst>
              </p:cNvPr>
              <p:cNvGrpSpPr/>
              <p:nvPr/>
            </p:nvGrpSpPr>
            <p:grpSpPr>
              <a:xfrm>
                <a:off x="5966459" y="1976846"/>
                <a:ext cx="1073332" cy="369332"/>
                <a:chOff x="1454331" y="1976846"/>
                <a:chExt cx="1073332" cy="3693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729991-EB44-4EE8-801A-7DAB896A7DA2}"/>
                    </a:ext>
                  </a:extLst>
                </p:cNvPr>
                <p:cNvSpPr txBox="1"/>
                <p:nvPr/>
              </p:nvSpPr>
              <p:spPr>
                <a:xfrm>
                  <a:off x="1454331" y="1976846"/>
                  <a:ext cx="84473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8FC9C5C-A382-4954-8BCC-9F8D892908F9}"/>
                    </a:ext>
                  </a:extLst>
                </p:cNvPr>
                <p:cNvSpPr txBox="1"/>
                <p:nvPr/>
              </p:nvSpPr>
              <p:spPr>
                <a:xfrm>
                  <a:off x="2314303" y="1976846"/>
                  <a:ext cx="21336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5DB7B1-94DA-474A-A659-29E60D330A6D}"/>
                  </a:ext>
                </a:extLst>
              </p:cNvPr>
              <p:cNvGrpSpPr/>
              <p:nvPr/>
            </p:nvGrpSpPr>
            <p:grpSpPr>
              <a:xfrm>
                <a:off x="7476307" y="1976846"/>
                <a:ext cx="1073332" cy="369332"/>
                <a:chOff x="1454331" y="1976846"/>
                <a:chExt cx="1073332" cy="369332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2255D8C-1AE7-445C-AB1C-0619985BF2D1}"/>
                    </a:ext>
                  </a:extLst>
                </p:cNvPr>
                <p:cNvSpPr txBox="1"/>
                <p:nvPr/>
              </p:nvSpPr>
              <p:spPr>
                <a:xfrm>
                  <a:off x="1454331" y="1976846"/>
                  <a:ext cx="84473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6</a:t>
                  </a:r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A543BA-2254-4C06-BCBF-31BC6A8217CF}"/>
                    </a:ext>
                  </a:extLst>
                </p:cNvPr>
                <p:cNvSpPr txBox="1"/>
                <p:nvPr/>
              </p:nvSpPr>
              <p:spPr>
                <a:xfrm>
                  <a:off x="2314303" y="1976846"/>
                  <a:ext cx="21336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119D66B-B9FC-4BAB-83E4-2A2107710407}"/>
                  </a:ext>
                </a:extLst>
              </p:cNvPr>
              <p:cNvGrpSpPr/>
              <p:nvPr/>
            </p:nvGrpSpPr>
            <p:grpSpPr>
              <a:xfrm>
                <a:off x="8981801" y="1951724"/>
                <a:ext cx="1541419" cy="369332"/>
                <a:chOff x="1454332" y="1976846"/>
                <a:chExt cx="1191095" cy="36933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819817-83BA-4738-936D-564167AF7D18}"/>
                    </a:ext>
                  </a:extLst>
                </p:cNvPr>
                <p:cNvSpPr txBox="1"/>
                <p:nvPr/>
              </p:nvSpPr>
              <p:spPr>
                <a:xfrm>
                  <a:off x="1454332" y="1976846"/>
                  <a:ext cx="68332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8</a:t>
                  </a:r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B49BBB6-4116-49D3-B6DC-DE2867E933E7}"/>
                    </a:ext>
                  </a:extLst>
                </p:cNvPr>
                <p:cNvSpPr txBox="1"/>
                <p:nvPr/>
              </p:nvSpPr>
              <p:spPr>
                <a:xfrm>
                  <a:off x="2137659" y="1976846"/>
                  <a:ext cx="5077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NULL</a:t>
                  </a:r>
                  <a:endParaRPr lang="ko-KR" altLang="en-US" dirty="0"/>
                </a:p>
              </p:txBody>
            </p:sp>
          </p:grp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C74C85C9-C45C-4222-98DF-262945F5F930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2527663" y="2161512"/>
                <a:ext cx="43216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311D794-A10F-4B27-BFB6-0926EF26C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980" y="2161512"/>
                <a:ext cx="43216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21E33B03-F158-4476-8D4B-97F856375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3208" y="2161512"/>
                <a:ext cx="43216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86A58CF8-4736-4761-A2EA-B1FAD711D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702" y="2150235"/>
                <a:ext cx="43216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E58EAEFB-F978-4563-B36A-9098F5879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9639" y="2136390"/>
                <a:ext cx="43216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B0B2E2-FD11-4394-93A1-9AEC2C85FAA4}"/>
                  </a:ext>
                </a:extLst>
              </p:cNvPr>
              <p:cNvSpPr txBox="1"/>
              <p:nvPr/>
            </p:nvSpPr>
            <p:spPr>
              <a:xfrm>
                <a:off x="2880142" y="1594125"/>
                <a:ext cx="1280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Dummy Node</a:t>
                </a:r>
                <a:endParaRPr lang="ko-KR" altLang="en-US" sz="1600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AEACFB-62E2-479D-82AE-96744D01C1F1}"/>
                </a:ext>
              </a:extLst>
            </p:cNvPr>
            <p:cNvSpPr txBox="1"/>
            <p:nvPr/>
          </p:nvSpPr>
          <p:spPr>
            <a:xfrm>
              <a:off x="8455522" y="3853702"/>
              <a:ext cx="88430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68CD15F-01EA-4663-80A7-A4D7DC94CCE8}"/>
                </a:ext>
              </a:extLst>
            </p:cNvPr>
            <p:cNvCxnSpPr>
              <a:stCxn id="62" idx="2"/>
              <a:endCxn id="52" idx="0"/>
            </p:cNvCxnSpPr>
            <p:nvPr/>
          </p:nvCxnSpPr>
          <p:spPr>
            <a:xfrm>
              <a:off x="8897676" y="4223034"/>
              <a:ext cx="1" cy="47775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12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445247-7627-4C8A-ADF4-90E4C842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AABEE-033C-4921-BA59-8EBAB9412AFE}"/>
              </a:ext>
            </a:extLst>
          </p:cNvPr>
          <p:cNvSpPr txBox="1"/>
          <p:nvPr/>
        </p:nvSpPr>
        <p:spPr>
          <a:xfrm>
            <a:off x="1141413" y="687977"/>
            <a:ext cx="9905998" cy="600164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필요한 구조체를 선언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dirty="0">
                <a:latin typeface="Arial Black" panose="020B0A04020102020204" pitchFamily="34" charset="0"/>
              </a:rPr>
              <a:t>Node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struct _node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data;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struct _node * next;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}Node;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Main</a:t>
            </a:r>
            <a:r>
              <a:rPr lang="ko-KR" altLang="en-US" dirty="0">
                <a:latin typeface="Arial Black" panose="020B0A04020102020204" pitchFamily="34" charset="0"/>
              </a:rPr>
              <a:t>에서 필요한 </a:t>
            </a:r>
            <a:r>
              <a:rPr lang="en-US" altLang="ko-KR" dirty="0">
                <a:latin typeface="Arial Black" panose="020B0A04020102020204" pitchFamily="34" charset="0"/>
              </a:rPr>
              <a:t>List</a:t>
            </a:r>
            <a:r>
              <a:rPr lang="ko-KR" altLang="en-US" dirty="0">
                <a:latin typeface="Arial Black" panose="020B0A04020102020204" pitchFamily="34" charset="0"/>
              </a:rPr>
              <a:t> 선언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단일 변수로 구현하게 되면 </a:t>
            </a:r>
            <a:r>
              <a:rPr lang="en-US" altLang="ko-KR" dirty="0">
                <a:latin typeface="Arial Black" panose="020B0A04020102020204" pitchFamily="34" charset="0"/>
              </a:rPr>
              <a:t>List</a:t>
            </a:r>
            <a:r>
              <a:rPr lang="ko-KR" altLang="en-US" dirty="0">
                <a:latin typeface="Arial Black" panose="020B0A04020102020204" pitchFamily="34" charset="0"/>
              </a:rPr>
              <a:t>가 여러 개일 때 어려움을 겪게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struct _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Node* head; 							// </a:t>
            </a:r>
            <a:r>
              <a:rPr lang="ko-KR" altLang="en-US" dirty="0">
                <a:latin typeface="Arial Black" panose="020B0A04020102020204" pitchFamily="34" charset="0"/>
              </a:rPr>
              <a:t>더미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노드를 가리키는 멤버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Node* cur;								// </a:t>
            </a:r>
            <a:r>
              <a:rPr lang="ko-KR" altLang="en-US" dirty="0">
                <a:latin typeface="Arial Black" panose="020B0A04020102020204" pitchFamily="34" charset="0"/>
              </a:rPr>
              <a:t>참조 및 삭제를 돕는 멤버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Node* before;							// </a:t>
            </a:r>
            <a:r>
              <a:rPr lang="ko-KR" altLang="en-US" dirty="0">
                <a:latin typeface="Arial Black" panose="020B0A04020102020204" pitchFamily="34" charset="0"/>
              </a:rPr>
              <a:t>삭제를 돕는 멤버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int 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;						// </a:t>
            </a:r>
            <a:r>
              <a:rPr lang="ko-KR" altLang="en-US" dirty="0">
                <a:latin typeface="Arial Black" panose="020B0A04020102020204" pitchFamily="34" charset="0"/>
              </a:rPr>
              <a:t>저장된 데이터 수를 기록하기 위한 멤버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int (*comp)(</a:t>
            </a:r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d1, </a:t>
            </a:r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d2);		// </a:t>
            </a:r>
            <a:r>
              <a:rPr lang="ko-KR" altLang="en-US" dirty="0">
                <a:latin typeface="Arial Black" panose="020B0A04020102020204" pitchFamily="34" charset="0"/>
              </a:rPr>
              <a:t>정렬의 기준을 등록하기 위한 멤버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}LinkedList;</a:t>
            </a:r>
          </a:p>
        </p:txBody>
      </p:sp>
    </p:spTree>
    <p:extLst>
      <p:ext uri="{BB962C8B-B14F-4D97-AF65-F5344CB8AC3E}">
        <p14:creationId xmlns:p14="http://schemas.microsoft.com/office/powerpoint/2010/main" val="586544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B68F1B-389B-41EA-AE3C-18B59CCC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3407D-835A-4DCD-BD7C-55B77231851C}"/>
              </a:ext>
            </a:extLst>
          </p:cNvPr>
          <p:cNvSpPr txBox="1"/>
          <p:nvPr/>
        </p:nvSpPr>
        <p:spPr>
          <a:xfrm>
            <a:off x="1141414" y="581688"/>
            <a:ext cx="466720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헤더파일의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#define TRUE1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#define FALSE0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int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_node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data;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struct _node * next;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 Node;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</a:t>
            </a:r>
            <a:r>
              <a:rPr lang="en-US" altLang="ko-KR" sz="1600" dirty="0" err="1">
                <a:latin typeface="Arial Black" panose="020B0A04020102020204" pitchFamily="34" charset="0"/>
              </a:rPr>
              <a:t>linkedList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Node * head;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Node * cur;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Node * before;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it-IT" altLang="ko-KR" sz="1600" dirty="0">
                <a:latin typeface="Arial Black" panose="020B0A04020102020204" pitchFamily="34" charset="0"/>
              </a:rPr>
              <a:t>int(*comp)(LData d1, LData d2);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 LinkedList;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D8946-FCF6-44EF-BB3F-C21CB46699E1}"/>
              </a:ext>
            </a:extLst>
          </p:cNvPr>
          <p:cNvSpPr txBox="1"/>
          <p:nvPr/>
        </p:nvSpPr>
        <p:spPr>
          <a:xfrm>
            <a:off x="4632828" y="612397"/>
            <a:ext cx="7075078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LinkedList List;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data);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LFirst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* 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LNext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* 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LRemove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LCount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SetSortRule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int(*comp)(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d1,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d2));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91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C9C06A-75BA-43EF-8D20-03980EF4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ACEA1-4186-4E35-912A-651C2E838644}"/>
              </a:ext>
            </a:extLst>
          </p:cNvPr>
          <p:cNvSpPr txBox="1"/>
          <p:nvPr/>
        </p:nvSpPr>
        <p:spPr>
          <a:xfrm>
            <a:off x="1141413" y="782121"/>
            <a:ext cx="9905998" cy="529375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초기화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-&gt;head = (Node*)malloc(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(Node));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-&gt;head-&gt;next = NULL;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-&gt;comp = NULL;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 = 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if(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comp == NULL) // </a:t>
            </a:r>
            <a:r>
              <a:rPr lang="ko-KR" altLang="en-US" sz="1600" dirty="0">
                <a:latin typeface="Arial Black" panose="020B0A04020102020204" pitchFamily="34" charset="0"/>
              </a:rPr>
              <a:t>정렬기준이 설정되어 있지 않으면</a:t>
            </a:r>
            <a:r>
              <a:rPr lang="en-US" altLang="ko-KR" sz="1600" dirty="0">
                <a:latin typeface="Arial Black" panose="020B0A04020102020204" pitchFamily="34" charset="0"/>
              </a:rPr>
              <a:t>..(</a:t>
            </a:r>
            <a:r>
              <a:rPr lang="ko-KR" altLang="en-US" sz="1600" dirty="0">
                <a:latin typeface="Arial Black" panose="020B0A04020102020204" pitchFamily="34" charset="0"/>
              </a:rPr>
              <a:t>정렬 기준이 없을 수도 있다</a:t>
            </a:r>
            <a:r>
              <a:rPr lang="en-US" altLang="ko-KR" sz="1600" dirty="0">
                <a:latin typeface="Arial Black" panose="020B0A04020102020204" pitchFamily="34" charset="0"/>
              </a:rPr>
              <a:t>.)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FInsert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data); </a:t>
            </a:r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latin typeface="Arial Black" panose="020B0A04020102020204" pitchFamily="34" charset="0"/>
              </a:rPr>
              <a:t>머리에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추가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else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SInsert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data); </a:t>
            </a:r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latin typeface="Arial Black" panose="020B0A04020102020204" pitchFamily="34" charset="0"/>
              </a:rPr>
              <a:t>정렬기준에 근거하여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추가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A50FF5-27D6-4232-ACB9-770C35C58968}"/>
              </a:ext>
            </a:extLst>
          </p:cNvPr>
          <p:cNvGrpSpPr/>
          <p:nvPr/>
        </p:nvGrpSpPr>
        <p:grpSpPr>
          <a:xfrm>
            <a:off x="7027306" y="1428005"/>
            <a:ext cx="3171713" cy="738664"/>
            <a:chOff x="6992471" y="1602903"/>
            <a:chExt cx="3171713" cy="7386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9EA9EB-653E-4CA2-8AE0-C23D3273810A}"/>
                </a:ext>
              </a:extLst>
            </p:cNvPr>
            <p:cNvSpPr txBox="1"/>
            <p:nvPr/>
          </p:nvSpPr>
          <p:spPr>
            <a:xfrm>
              <a:off x="6992471" y="1972235"/>
              <a:ext cx="90620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head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565290-438E-40E5-AFCF-B5530DBA04CB}"/>
                </a:ext>
              </a:extLst>
            </p:cNvPr>
            <p:cNvSpPr txBox="1"/>
            <p:nvPr/>
          </p:nvSpPr>
          <p:spPr>
            <a:xfrm>
              <a:off x="8351777" y="1972235"/>
              <a:ext cx="90620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DMY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521E04-FBA2-4CCC-99F9-7817DD0DD6C6}"/>
                </a:ext>
              </a:extLst>
            </p:cNvPr>
            <p:cNvSpPr txBox="1"/>
            <p:nvPr/>
          </p:nvSpPr>
          <p:spPr>
            <a:xfrm>
              <a:off x="9257980" y="1972235"/>
              <a:ext cx="90620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NULL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84DD32D-8B51-4790-B6E8-BA5BEA64194D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7898675" y="2156901"/>
              <a:ext cx="45310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3A686F-A656-4D84-A742-2F684CA71E09}"/>
                </a:ext>
              </a:extLst>
            </p:cNvPr>
            <p:cNvSpPr txBox="1"/>
            <p:nvPr/>
          </p:nvSpPr>
          <p:spPr>
            <a:xfrm>
              <a:off x="8477041" y="1602903"/>
              <a:ext cx="1419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Dummy Node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1107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C61EBD1-E5AA-44FA-8247-665BBC7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73940-1FC3-48C1-84B5-398428925DD8}"/>
              </a:ext>
            </a:extLst>
          </p:cNvPr>
          <p:cNvSpPr txBox="1"/>
          <p:nvPr/>
        </p:nvSpPr>
        <p:spPr>
          <a:xfrm>
            <a:off x="1141413" y="1351508"/>
            <a:ext cx="10083936" cy="31700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FInsert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구현</a:t>
            </a:r>
            <a:endParaRPr lang="nn-NO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nn-NO" altLang="ko-KR" sz="1600" dirty="0">
              <a:latin typeface="Arial Black" panose="020B0A04020102020204" pitchFamily="34" charset="0"/>
            </a:endParaRPr>
          </a:p>
          <a:p>
            <a:r>
              <a:rPr lang="nn-NO" altLang="ko-KR" sz="1600" dirty="0">
                <a:latin typeface="Arial Black" panose="020B0A04020102020204" pitchFamily="34" charset="0"/>
              </a:rPr>
              <a:t>void FInsert(List * plist, Ldata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Node *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 = (Node*)malloc(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(Node)); 		// </a:t>
            </a:r>
            <a:r>
              <a:rPr lang="ko-KR" altLang="en-US" sz="1600" dirty="0">
                <a:latin typeface="Arial Black" panose="020B0A04020102020204" pitchFamily="34" charset="0"/>
              </a:rPr>
              <a:t>새 노드를 생성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-&gt;data = data;								// </a:t>
            </a:r>
            <a:r>
              <a:rPr lang="ko-KR" altLang="en-US" sz="1600" dirty="0">
                <a:latin typeface="Arial Black" panose="020B0A04020102020204" pitchFamily="34" charset="0"/>
              </a:rPr>
              <a:t>새 노드에 데이터 저장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-&gt;head-&gt;next;					// </a:t>
            </a:r>
            <a:r>
              <a:rPr lang="ko-KR" altLang="en-US" sz="1600" dirty="0">
                <a:latin typeface="Arial Black" panose="020B0A04020102020204" pitchFamily="34" charset="0"/>
              </a:rPr>
              <a:t>새 노드가 다른 노드를 가리키게 함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-&gt;head-&gt;next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;						// </a:t>
            </a:r>
            <a:r>
              <a:rPr lang="ko-KR" altLang="en-US" sz="1600" dirty="0">
                <a:latin typeface="Arial Black" panose="020B0A04020102020204" pitchFamily="34" charset="0"/>
              </a:rPr>
              <a:t>더미 노드가 새 노드를 가리키게 함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)++;								// </a:t>
            </a:r>
            <a:r>
              <a:rPr lang="ko-KR" altLang="en-US" sz="1600" dirty="0">
                <a:latin typeface="Arial Black" panose="020B0A04020102020204" pitchFamily="34" charset="0"/>
              </a:rPr>
              <a:t>저장된 노드의 수를 하나 증가시킴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596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A904D8D-4F1E-4079-8B58-84BD3B0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8CAC2-6F70-4DBA-B1BC-DE99227301B4}"/>
              </a:ext>
            </a:extLst>
          </p:cNvPr>
          <p:cNvSpPr txBox="1"/>
          <p:nvPr/>
        </p:nvSpPr>
        <p:spPr>
          <a:xfrm>
            <a:off x="1141413" y="812694"/>
            <a:ext cx="9905998" cy="566308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head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NULL</a:t>
            </a:r>
            <a:r>
              <a:rPr lang="ko-KR" altLang="en-US" sz="1600" dirty="0">
                <a:latin typeface="Arial Black" panose="020B0A04020102020204" pitchFamily="34" charset="0"/>
              </a:rPr>
              <a:t>이 아닌 더미를 가리키고 이미 </a:t>
            </a:r>
            <a:r>
              <a:rPr lang="en-US" altLang="ko-KR" sz="1600" dirty="0">
                <a:latin typeface="Arial Black" panose="020B0A04020102020204" pitchFamily="34" charset="0"/>
              </a:rPr>
              <a:t>4, 6</a:t>
            </a:r>
            <a:r>
              <a:rPr lang="ko-KR" altLang="en-US" sz="1600" dirty="0">
                <a:latin typeface="Arial Black" panose="020B0A04020102020204" pitchFamily="34" charset="0"/>
              </a:rPr>
              <a:t>이라는 데이터가 있는 상태에서 </a:t>
            </a: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가 삽입되는 걸 가정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FInsert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2);		//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ko-KR" altLang="en-US" sz="1600" dirty="0">
                <a:latin typeface="Arial Black" panose="020B0A04020102020204" pitchFamily="34" charset="0"/>
              </a:rPr>
              <a:t>는 리스트의 주소를 담고 있는 포인터 변수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추가하는 함수를 실행하면 새로운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생성하고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에 데이터를 저장한다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Node*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 = (Node*)malloc(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(Node));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 -&gt; data = data;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1.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-&gt;head-&gt;next; 	// New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가 다른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가리키게 함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2.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-&gt;head-&gt;next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;			// Dummy Node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New 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가리키게 함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BC0E35-15B4-43EA-9BD1-3B62882616BE}"/>
              </a:ext>
            </a:extLst>
          </p:cNvPr>
          <p:cNvGrpSpPr/>
          <p:nvPr/>
        </p:nvGrpSpPr>
        <p:grpSpPr>
          <a:xfrm>
            <a:off x="1245915" y="3139194"/>
            <a:ext cx="6299566" cy="1150256"/>
            <a:chOff x="1141412" y="3429000"/>
            <a:chExt cx="6299566" cy="115025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B7B2643-F398-473E-9B00-54AA057ABD5D}"/>
                </a:ext>
              </a:extLst>
            </p:cNvPr>
            <p:cNvGrpSpPr/>
            <p:nvPr/>
          </p:nvGrpSpPr>
          <p:grpSpPr>
            <a:xfrm>
              <a:off x="1141413" y="3429000"/>
              <a:ext cx="6299565" cy="373686"/>
              <a:chOff x="1207224" y="3831771"/>
              <a:chExt cx="6299565" cy="3736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12EAAC-9604-4EF8-8FBF-0884AF0FD125}"/>
                  </a:ext>
                </a:extLst>
              </p:cNvPr>
              <p:cNvSpPr txBox="1"/>
              <p:nvPr/>
            </p:nvSpPr>
            <p:spPr>
              <a:xfrm>
                <a:off x="1207224" y="3831771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head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0D2C07C-B0A9-40F7-B673-FD3FABF5F096}"/>
                  </a:ext>
                </a:extLst>
              </p:cNvPr>
              <p:cNvGrpSpPr/>
              <p:nvPr/>
            </p:nvGrpSpPr>
            <p:grpSpPr>
              <a:xfrm>
                <a:off x="2570115" y="3831771"/>
                <a:ext cx="1061359" cy="373686"/>
                <a:chOff x="2570115" y="3831771"/>
                <a:chExt cx="1061359" cy="373686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805C02-5D02-4A59-8AEF-1DC7E7C45949}"/>
                    </a:ext>
                  </a:extLst>
                </p:cNvPr>
                <p:cNvSpPr txBox="1"/>
                <p:nvPr/>
              </p:nvSpPr>
              <p:spPr>
                <a:xfrm>
                  <a:off x="2570115" y="3836125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DMY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5AB763-4D46-4C30-B2EE-FC8CC3525216}"/>
                    </a:ext>
                  </a:extLst>
                </p:cNvPr>
                <p:cNvSpPr txBox="1"/>
                <p:nvPr/>
              </p:nvSpPr>
              <p:spPr>
                <a:xfrm>
                  <a:off x="3426822" y="3831771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54F874F-2639-4CFE-9F45-FE2819157F06}"/>
                  </a:ext>
                </a:extLst>
              </p:cNvPr>
              <p:cNvGrpSpPr/>
              <p:nvPr/>
            </p:nvGrpSpPr>
            <p:grpSpPr>
              <a:xfrm>
                <a:off x="4133304" y="3831771"/>
                <a:ext cx="1061360" cy="373686"/>
                <a:chOff x="2570115" y="3831771"/>
                <a:chExt cx="1061360" cy="373686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87D349-0C2E-4BE3-BAD8-04278B9245AF}"/>
                    </a:ext>
                  </a:extLst>
                </p:cNvPr>
                <p:cNvSpPr txBox="1"/>
                <p:nvPr/>
              </p:nvSpPr>
              <p:spPr>
                <a:xfrm>
                  <a:off x="2570115" y="3836125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FF80946-AC7B-4DCE-B2ED-B1C83C08E00C}"/>
                    </a:ext>
                  </a:extLst>
                </p:cNvPr>
                <p:cNvSpPr txBox="1"/>
                <p:nvPr/>
              </p:nvSpPr>
              <p:spPr>
                <a:xfrm>
                  <a:off x="3426823" y="3831771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332A91C-6DE7-4351-A739-C7A2E8185F1E}"/>
                  </a:ext>
                </a:extLst>
              </p:cNvPr>
              <p:cNvGrpSpPr/>
              <p:nvPr/>
            </p:nvGrpSpPr>
            <p:grpSpPr>
              <a:xfrm>
                <a:off x="5696493" y="3831771"/>
                <a:ext cx="1810296" cy="373686"/>
                <a:chOff x="2570115" y="3831771"/>
                <a:chExt cx="1810296" cy="37368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7FA074-C9F9-4CD8-AFE7-DF4F479575B0}"/>
                    </a:ext>
                  </a:extLst>
                </p:cNvPr>
                <p:cNvSpPr txBox="1"/>
                <p:nvPr/>
              </p:nvSpPr>
              <p:spPr>
                <a:xfrm>
                  <a:off x="2570115" y="3836125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6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1698FFB-32D0-44CB-AECE-209F817D1B7F}"/>
                    </a:ext>
                  </a:extLst>
                </p:cNvPr>
                <p:cNvSpPr txBox="1"/>
                <p:nvPr/>
              </p:nvSpPr>
              <p:spPr>
                <a:xfrm>
                  <a:off x="3426823" y="3831771"/>
                  <a:ext cx="95358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NULL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5CDDC83-A3CC-4D2C-80D4-74D482895BAF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2063931" y="4016437"/>
                <a:ext cx="506184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74A230BD-5204-402F-9A87-EB5671323FB4}"/>
                  </a:ext>
                </a:extLst>
              </p:cNvPr>
              <p:cNvCxnSpPr>
                <a:stCxn id="8" idx="3"/>
                <a:endCxn id="11" idx="1"/>
              </p:cNvCxnSpPr>
              <p:nvPr/>
            </p:nvCxnSpPr>
            <p:spPr>
              <a:xfrm>
                <a:off x="3631474" y="4016437"/>
                <a:ext cx="501830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21E3AC2-52E9-425A-8588-5A9E97C88B31}"/>
                  </a:ext>
                </a:extLst>
              </p:cNvPr>
              <p:cNvCxnSpPr>
                <a:stCxn id="12" idx="3"/>
                <a:endCxn id="14" idx="1"/>
              </p:cNvCxnSpPr>
              <p:nvPr/>
            </p:nvCxnSpPr>
            <p:spPr>
              <a:xfrm>
                <a:off x="5194664" y="4016437"/>
                <a:ext cx="501829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0DB864-78B4-415A-A912-0E2CA01F8A91}"/>
                </a:ext>
              </a:extLst>
            </p:cNvPr>
            <p:cNvSpPr txBox="1"/>
            <p:nvPr/>
          </p:nvSpPr>
          <p:spPr>
            <a:xfrm>
              <a:off x="1141412" y="4209924"/>
              <a:ext cx="1362891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 Black" panose="020B0A04020102020204" pitchFamily="34" charset="0"/>
                </a:rPr>
                <a:t>newNode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D398A-504B-41DD-9A9B-0B5A239113D0}"/>
                </a:ext>
              </a:extLst>
            </p:cNvPr>
            <p:cNvSpPr txBox="1"/>
            <p:nvPr/>
          </p:nvSpPr>
          <p:spPr>
            <a:xfrm>
              <a:off x="3006133" y="4209924"/>
              <a:ext cx="85670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003302-542E-411B-BF9C-745D04CFFC7F}"/>
                </a:ext>
              </a:extLst>
            </p:cNvPr>
            <p:cNvSpPr txBox="1"/>
            <p:nvPr/>
          </p:nvSpPr>
          <p:spPr>
            <a:xfrm>
              <a:off x="3862841" y="4205570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9F89159-EAAF-4BD9-B46E-E4EECCC3E111}"/>
                </a:ext>
              </a:extLst>
            </p:cNvPr>
            <p:cNvCxnSpPr>
              <a:endCxn id="26" idx="1"/>
            </p:cNvCxnSpPr>
            <p:nvPr/>
          </p:nvCxnSpPr>
          <p:spPr>
            <a:xfrm>
              <a:off x="2504303" y="4390236"/>
              <a:ext cx="501830" cy="43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9A52C3-1DFE-447E-A3F7-EBC822528E34}"/>
              </a:ext>
            </a:extLst>
          </p:cNvPr>
          <p:cNvGrpSpPr/>
          <p:nvPr/>
        </p:nvGrpSpPr>
        <p:grpSpPr>
          <a:xfrm>
            <a:off x="1245916" y="5163691"/>
            <a:ext cx="7936776" cy="1186921"/>
            <a:chOff x="1245916" y="4963394"/>
            <a:chExt cx="7936776" cy="118692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682EC8C-A247-4010-9373-09F775561AAF}"/>
                </a:ext>
              </a:extLst>
            </p:cNvPr>
            <p:cNvGrpSpPr/>
            <p:nvPr/>
          </p:nvGrpSpPr>
          <p:grpSpPr>
            <a:xfrm>
              <a:off x="1245916" y="4963394"/>
              <a:ext cx="7936776" cy="1186921"/>
              <a:chOff x="1141413" y="3426577"/>
              <a:chExt cx="7936776" cy="118692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4B17051-84A3-4C04-9A36-64432AC6AEFD}"/>
                  </a:ext>
                </a:extLst>
              </p:cNvPr>
              <p:cNvGrpSpPr/>
              <p:nvPr/>
            </p:nvGrpSpPr>
            <p:grpSpPr>
              <a:xfrm>
                <a:off x="1141413" y="3426577"/>
                <a:ext cx="7936776" cy="376109"/>
                <a:chOff x="1207224" y="3829348"/>
                <a:chExt cx="7936776" cy="376109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36BE3F-EA1D-4F44-9627-518CB6C7606A}"/>
                    </a:ext>
                  </a:extLst>
                </p:cNvPr>
                <p:cNvSpPr txBox="1"/>
                <p:nvPr/>
              </p:nvSpPr>
              <p:spPr>
                <a:xfrm>
                  <a:off x="1207224" y="3831771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head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66D5835E-CB5D-439A-ADF4-775AB2CCD2CB}"/>
                    </a:ext>
                  </a:extLst>
                </p:cNvPr>
                <p:cNvGrpSpPr/>
                <p:nvPr/>
              </p:nvGrpSpPr>
              <p:grpSpPr>
                <a:xfrm>
                  <a:off x="2570115" y="3831771"/>
                  <a:ext cx="1061359" cy="373686"/>
                  <a:chOff x="2570115" y="3831771"/>
                  <a:chExt cx="1061359" cy="373686"/>
                </a:xfrm>
              </p:grpSpPr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C94C4D5-26A5-4BED-A637-4231381FC182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115" y="3836125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DMY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29EBFCF-F4EA-4217-80DF-370DBA3927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6822" y="3831771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7E5849E-4097-49EF-B007-3C7194833626}"/>
                    </a:ext>
                  </a:extLst>
                </p:cNvPr>
                <p:cNvGrpSpPr/>
                <p:nvPr/>
              </p:nvGrpSpPr>
              <p:grpSpPr>
                <a:xfrm>
                  <a:off x="5770515" y="3829348"/>
                  <a:ext cx="1061360" cy="373686"/>
                  <a:chOff x="4207326" y="3829348"/>
                  <a:chExt cx="1061360" cy="373686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E109C9F-D31A-4644-8B88-3D3B83BE2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207326" y="3833702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4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F9A8260-7528-4D07-841F-797A0BC06C2E}"/>
                      </a:ext>
                    </a:extLst>
                  </p:cNvPr>
                  <p:cNvSpPr txBox="1"/>
                  <p:nvPr/>
                </p:nvSpPr>
                <p:spPr>
                  <a:xfrm>
                    <a:off x="5064034" y="3829348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8C51D6C7-3A23-4948-8CE3-B6B2BB60EF70}"/>
                    </a:ext>
                  </a:extLst>
                </p:cNvPr>
                <p:cNvGrpSpPr/>
                <p:nvPr/>
              </p:nvGrpSpPr>
              <p:grpSpPr>
                <a:xfrm>
                  <a:off x="7333704" y="3829348"/>
                  <a:ext cx="1810296" cy="373686"/>
                  <a:chOff x="4207326" y="3829348"/>
                  <a:chExt cx="1810296" cy="373686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C44631-F12C-4F9E-B9E5-E74A9846FEAE}"/>
                      </a:ext>
                    </a:extLst>
                  </p:cNvPr>
                  <p:cNvSpPr txBox="1"/>
                  <p:nvPr/>
                </p:nvSpPr>
                <p:spPr>
                  <a:xfrm>
                    <a:off x="4207326" y="3833702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6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7523826-E359-4058-97C4-606D79A35E9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4034" y="3829348"/>
                    <a:ext cx="95358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NULL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CCDC19A2-0008-4823-B184-347E0475437E}"/>
                    </a:ext>
                  </a:extLst>
                </p:cNvPr>
                <p:cNvCxnSpPr>
                  <a:stCxn id="36" idx="3"/>
                  <a:endCxn id="47" idx="1"/>
                </p:cNvCxnSpPr>
                <p:nvPr/>
              </p:nvCxnSpPr>
              <p:spPr>
                <a:xfrm>
                  <a:off x="2063931" y="4016437"/>
                  <a:ext cx="506184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1660599A-5392-42E4-B1E0-18E48A153EE4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6831875" y="4014014"/>
                  <a:ext cx="501829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48D08E-7560-4846-9643-A3E480B55DF4}"/>
                  </a:ext>
                </a:extLst>
              </p:cNvPr>
              <p:cNvSpPr txBox="1"/>
              <p:nvPr/>
            </p:nvSpPr>
            <p:spPr>
              <a:xfrm>
                <a:off x="2202772" y="4244166"/>
                <a:ext cx="1362891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Arial Black" panose="020B0A04020102020204" pitchFamily="34" charset="0"/>
                  </a:rPr>
                  <a:t>newNode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B3CE7-E95B-4767-A3A1-A54305C87C9A}"/>
                  </a:ext>
                </a:extLst>
              </p:cNvPr>
              <p:cNvSpPr txBox="1"/>
              <p:nvPr/>
            </p:nvSpPr>
            <p:spPr>
              <a:xfrm>
                <a:off x="4067493" y="4244166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E7FD4C-8BE5-48B4-B78E-AEA10A95A52A}"/>
                  </a:ext>
                </a:extLst>
              </p:cNvPr>
              <p:cNvSpPr txBox="1"/>
              <p:nvPr/>
            </p:nvSpPr>
            <p:spPr>
              <a:xfrm>
                <a:off x="4924201" y="4239812"/>
                <a:ext cx="20465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4D41C9B-30EA-423A-9CEB-324E6EEA07AC}"/>
                  </a:ext>
                </a:extLst>
              </p:cNvPr>
              <p:cNvCxnSpPr>
                <a:endCxn id="33" idx="1"/>
              </p:cNvCxnSpPr>
              <p:nvPr/>
            </p:nvCxnSpPr>
            <p:spPr>
              <a:xfrm>
                <a:off x="3565663" y="4424478"/>
                <a:ext cx="501830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6AC36F9-3A8E-426D-8CDF-9EE0E4CA9AD6}"/>
                </a:ext>
              </a:extLst>
            </p:cNvPr>
            <p:cNvCxnSpPr>
              <a:stCxn id="48" idx="2"/>
              <a:endCxn id="33" idx="1"/>
            </p:cNvCxnSpPr>
            <p:nvPr/>
          </p:nvCxnSpPr>
          <p:spPr>
            <a:xfrm>
              <a:off x="3567840" y="5335149"/>
              <a:ext cx="604156" cy="6305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380D994-8822-4E23-AF9A-CC29C63C0143}"/>
                </a:ext>
              </a:extLst>
            </p:cNvPr>
            <p:cNvCxnSpPr>
              <a:stCxn id="34" idx="3"/>
              <a:endCxn id="45" idx="1"/>
            </p:cNvCxnSpPr>
            <p:nvPr/>
          </p:nvCxnSpPr>
          <p:spPr>
            <a:xfrm flipV="1">
              <a:off x="5233356" y="5152414"/>
              <a:ext cx="575851" cy="8088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A46A06-A08E-47CC-AE14-A8D3C89B7A8C}"/>
                </a:ext>
              </a:extLst>
            </p:cNvPr>
            <p:cNvSpPr txBox="1"/>
            <p:nvPr/>
          </p:nvSpPr>
          <p:spPr>
            <a:xfrm>
              <a:off x="3786634" y="5211064"/>
              <a:ext cx="569387" cy="36933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번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F98CD96-831E-48A4-BD76-03E9461A2AD4}"/>
                </a:ext>
              </a:extLst>
            </p:cNvPr>
            <p:cNvSpPr txBox="1"/>
            <p:nvPr/>
          </p:nvSpPr>
          <p:spPr>
            <a:xfrm>
              <a:off x="4948662" y="5208277"/>
              <a:ext cx="569387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번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D758E96-1ED3-46D4-BA50-DA378ABCB1D4}"/>
              </a:ext>
            </a:extLst>
          </p:cNvPr>
          <p:cNvSpPr txBox="1"/>
          <p:nvPr/>
        </p:nvSpPr>
        <p:spPr>
          <a:xfrm>
            <a:off x="6768241" y="5923962"/>
            <a:ext cx="413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SInsert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정렬 삽입 과정에서 함께</a:t>
            </a:r>
          </a:p>
        </p:txBody>
      </p:sp>
    </p:spTree>
    <p:extLst>
      <p:ext uri="{BB962C8B-B14F-4D97-AF65-F5344CB8AC3E}">
        <p14:creationId xmlns:p14="http://schemas.microsoft.com/office/powerpoint/2010/main" val="3001094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E7F19F-7D8B-4ADB-BB65-BE58C9BA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DD871-3E13-45E2-999D-C99ECFEE48C3}"/>
              </a:ext>
            </a:extLst>
          </p:cNvPr>
          <p:cNvSpPr txBox="1"/>
          <p:nvPr/>
        </p:nvSpPr>
        <p:spPr>
          <a:xfrm>
            <a:off x="1036320" y="612397"/>
            <a:ext cx="10011091" cy="369331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조회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DummyNode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다음에 오는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 첫 번째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LFirst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* 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if(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head -&gt; next == NULL)		//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Dummy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NULL</a:t>
            </a:r>
            <a:r>
              <a:rPr lang="ko-KR" altLang="en-US" sz="1600" dirty="0">
                <a:latin typeface="Arial Black" panose="020B0A04020102020204" pitchFamily="34" charset="0"/>
              </a:rPr>
              <a:t>을 가리킨다면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return FALSE;					// </a:t>
            </a:r>
            <a:r>
              <a:rPr lang="ko-KR" altLang="en-US" sz="1600" dirty="0">
                <a:latin typeface="Arial Black" panose="020B0A04020102020204" pitchFamily="34" charset="0"/>
              </a:rPr>
              <a:t>반환할 데이터가 없다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before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head;		// </a:t>
            </a:r>
            <a:r>
              <a:rPr lang="en-US" altLang="ko-KR" sz="1600" dirty="0" err="1">
                <a:latin typeface="Arial Black" panose="020B0A04020102020204" pitchFamily="34" charset="0"/>
              </a:rPr>
              <a:t>befor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Dummy 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가리키게 함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cur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 -&gt; head -&gt; next;	//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cur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은 첫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번째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가리키게 함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*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-&gt;cur-&gt;data;			//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첫 번째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데이터를 전달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TRUE;						// </a:t>
            </a:r>
            <a:r>
              <a:rPr lang="ko-KR" altLang="en-US" sz="1600" dirty="0">
                <a:latin typeface="Arial Black" panose="020B0A04020102020204" pitchFamily="34" charset="0"/>
              </a:rPr>
              <a:t>데이터 반환 성공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C0695-F320-4AA1-807B-543EE35E6C7B}"/>
              </a:ext>
            </a:extLst>
          </p:cNvPr>
          <p:cNvSpPr txBox="1"/>
          <p:nvPr/>
        </p:nvSpPr>
        <p:spPr>
          <a:xfrm>
            <a:off x="966762" y="267353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과정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593BD-FB4C-46A5-A0EC-71A4544BFBE3}"/>
              </a:ext>
            </a:extLst>
          </p:cNvPr>
          <p:cNvSpPr txBox="1"/>
          <p:nvPr/>
        </p:nvSpPr>
        <p:spPr>
          <a:xfrm>
            <a:off x="966762" y="293043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과정</a:t>
            </a:r>
            <a:r>
              <a:rPr lang="en-US" altLang="ko-KR" sz="1400" dirty="0">
                <a:latin typeface="Arial Black" panose="020B0A04020102020204" pitchFamily="34" charset="0"/>
              </a:rPr>
              <a:t>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70CB52-83E0-45DE-BF9A-3A5C5074F76E}"/>
              </a:ext>
            </a:extLst>
          </p:cNvPr>
          <p:cNvGrpSpPr/>
          <p:nvPr/>
        </p:nvGrpSpPr>
        <p:grpSpPr>
          <a:xfrm>
            <a:off x="1141413" y="4562619"/>
            <a:ext cx="9408745" cy="1376957"/>
            <a:chOff x="957943" y="4116696"/>
            <a:chExt cx="9408745" cy="137695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875159B-42BB-40F9-8A0A-466512443A33}"/>
                </a:ext>
              </a:extLst>
            </p:cNvPr>
            <p:cNvGrpSpPr/>
            <p:nvPr/>
          </p:nvGrpSpPr>
          <p:grpSpPr>
            <a:xfrm>
              <a:off x="957943" y="5119967"/>
              <a:ext cx="9408745" cy="373686"/>
              <a:chOff x="1323589" y="4562619"/>
              <a:chExt cx="9408745" cy="37368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CBDFC73-07C4-4ED7-9671-9C7503F997D8}"/>
                  </a:ext>
                </a:extLst>
              </p:cNvPr>
              <p:cNvGrpSpPr/>
              <p:nvPr/>
            </p:nvGrpSpPr>
            <p:grpSpPr>
              <a:xfrm>
                <a:off x="1323589" y="4562619"/>
                <a:ext cx="6900566" cy="373686"/>
                <a:chOff x="1141413" y="3429000"/>
                <a:chExt cx="6900566" cy="373686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399A1114-57DB-4CD5-BAC6-89370743AD16}"/>
                    </a:ext>
                  </a:extLst>
                </p:cNvPr>
                <p:cNvGrpSpPr/>
                <p:nvPr/>
              </p:nvGrpSpPr>
              <p:grpSpPr>
                <a:xfrm>
                  <a:off x="1141413" y="3429000"/>
                  <a:ext cx="6900566" cy="373686"/>
                  <a:chOff x="1207224" y="3831771"/>
                  <a:chExt cx="6900566" cy="373686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F6E2F50-5140-4483-9F44-9FDFBA087866}"/>
                      </a:ext>
                    </a:extLst>
                  </p:cNvPr>
                  <p:cNvSpPr txBox="1"/>
                  <p:nvPr/>
                </p:nvSpPr>
                <p:spPr>
                  <a:xfrm>
                    <a:off x="1207224" y="3831771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head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E41073C6-BB32-484C-9955-E6BFBD57236C}"/>
                      </a:ext>
                    </a:extLst>
                  </p:cNvPr>
                  <p:cNvGrpSpPr/>
                  <p:nvPr/>
                </p:nvGrpSpPr>
                <p:grpSpPr>
                  <a:xfrm>
                    <a:off x="2570115" y="3831771"/>
                    <a:ext cx="1061359" cy="373686"/>
                    <a:chOff x="2570115" y="3831771"/>
                    <a:chExt cx="1061359" cy="373686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F1B95DC3-6405-416C-9AE2-8E842D5C5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0115" y="3836125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DMY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701AC6C4-C65D-47BF-9417-5507D5DC24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6822" y="3831771"/>
                      <a:ext cx="204652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A291EF9F-C5DF-4060-8EF7-BCC51A215A65}"/>
                      </a:ext>
                    </a:extLst>
                  </p:cNvPr>
                  <p:cNvGrpSpPr/>
                  <p:nvPr/>
                </p:nvGrpSpPr>
                <p:grpSpPr>
                  <a:xfrm>
                    <a:off x="5687894" y="3831771"/>
                    <a:ext cx="1061360" cy="373686"/>
                    <a:chOff x="4124705" y="3831771"/>
                    <a:chExt cx="1061360" cy="373686"/>
                  </a:xfrm>
                </p:grpSpPr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38404F7-6973-466C-93B7-03C5AF4554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4705" y="3836125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87E6767E-F8E9-4B0D-BEEC-8D1C0D99FC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413" y="3831771"/>
                      <a:ext cx="204652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B32EE29-61FC-4E7E-9725-AB9D20C6E844}"/>
                      </a:ext>
                    </a:extLst>
                  </p:cNvPr>
                  <p:cNvSpPr txBox="1"/>
                  <p:nvPr/>
                </p:nvSpPr>
                <p:spPr>
                  <a:xfrm>
                    <a:off x="7251083" y="3836125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6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CFD5600A-229F-4D38-B01F-EF1D1FF43505}"/>
                      </a:ext>
                    </a:extLst>
                  </p:cNvPr>
                  <p:cNvCxnSpPr>
                    <a:stCxn id="15" idx="3"/>
                    <a:endCxn id="26" idx="1"/>
                  </p:cNvCxnSpPr>
                  <p:nvPr/>
                </p:nvCxnSpPr>
                <p:spPr>
                  <a:xfrm>
                    <a:off x="2063931" y="4016437"/>
                    <a:ext cx="506184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화살표 연결선 20">
                    <a:extLst>
                      <a:ext uri="{FF2B5EF4-FFF2-40B4-BE49-F238E27FC236}">
                        <a16:creationId xmlns:a16="http://schemas.microsoft.com/office/drawing/2014/main" id="{38CF3BD4-5E61-403A-9638-EA87FAA86CA9}"/>
                      </a:ext>
                    </a:extLst>
                  </p:cNvPr>
                  <p:cNvCxnSpPr>
                    <a:stCxn id="25" idx="3"/>
                    <a:endCxn id="22" idx="1"/>
                  </p:cNvCxnSpPr>
                  <p:nvPr/>
                </p:nvCxnSpPr>
                <p:spPr>
                  <a:xfrm>
                    <a:off x="6749254" y="4016437"/>
                    <a:ext cx="501829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5D28B3C-A6DC-4280-9BE9-569E97D7D400}"/>
                    </a:ext>
                  </a:extLst>
                </p:cNvPr>
                <p:cNvSpPr txBox="1"/>
                <p:nvPr/>
              </p:nvSpPr>
              <p:spPr>
                <a:xfrm>
                  <a:off x="4058894" y="3429000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CE353F-837E-40B0-8A99-6504E422B1FB}"/>
                    </a:ext>
                  </a:extLst>
                </p:cNvPr>
                <p:cNvSpPr txBox="1"/>
                <p:nvPr/>
              </p:nvSpPr>
              <p:spPr>
                <a:xfrm>
                  <a:off x="4915602" y="3429331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093CAB75-2A67-4780-8410-3F7DBAE2F901}"/>
                    </a:ext>
                  </a:extLst>
                </p:cNvPr>
                <p:cNvCxnSpPr>
                  <a:endCxn id="12" idx="1"/>
                </p:cNvCxnSpPr>
                <p:nvPr/>
              </p:nvCxnSpPr>
              <p:spPr>
                <a:xfrm>
                  <a:off x="3557064" y="3609312"/>
                  <a:ext cx="501830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B6CF55A-BE49-4B69-9394-9E221A013F37}"/>
                  </a:ext>
                </a:extLst>
              </p:cNvPr>
              <p:cNvCxnSpPr/>
              <p:nvPr/>
            </p:nvCxnSpPr>
            <p:spPr>
              <a:xfrm>
                <a:off x="5302429" y="4738577"/>
                <a:ext cx="501830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34B73C-7A2B-49B4-9B2D-7D5C5C3E6F2F}"/>
                  </a:ext>
                </a:extLst>
              </p:cNvPr>
              <p:cNvSpPr txBox="1"/>
              <p:nvPr/>
            </p:nvSpPr>
            <p:spPr>
              <a:xfrm>
                <a:off x="8922038" y="4566973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28A012-838E-43FA-A903-59F403DB81FE}"/>
                  </a:ext>
                </a:extLst>
              </p:cNvPr>
              <p:cNvSpPr txBox="1"/>
              <p:nvPr/>
            </p:nvSpPr>
            <p:spPr>
              <a:xfrm>
                <a:off x="9778746" y="4562619"/>
                <a:ext cx="95358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NULL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0C1D30-2DEB-42B1-86C0-6ED3A1006022}"/>
                  </a:ext>
                </a:extLst>
              </p:cNvPr>
              <p:cNvSpPr txBox="1"/>
              <p:nvPr/>
            </p:nvSpPr>
            <p:spPr>
              <a:xfrm>
                <a:off x="8224155" y="4566973"/>
                <a:ext cx="20465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022266F6-F7CC-4217-85DD-AEED167462F7}"/>
                  </a:ext>
                </a:extLst>
              </p:cNvPr>
              <p:cNvCxnSpPr/>
              <p:nvPr/>
            </p:nvCxnSpPr>
            <p:spPr>
              <a:xfrm>
                <a:off x="8428808" y="4731992"/>
                <a:ext cx="501829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8B6A25-4F4A-475F-9419-BA0890D688D7}"/>
                </a:ext>
              </a:extLst>
            </p:cNvPr>
            <p:cNvSpPr txBox="1"/>
            <p:nvPr/>
          </p:nvSpPr>
          <p:spPr>
            <a:xfrm>
              <a:off x="2252175" y="4116696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before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7B3652C-1396-45AD-AACE-052992EEE5FF}"/>
                </a:ext>
              </a:extLst>
            </p:cNvPr>
            <p:cNvCxnSpPr>
              <a:cxnSpLocks/>
              <a:stCxn id="38" idx="2"/>
              <a:endCxn id="26" idx="0"/>
            </p:cNvCxnSpPr>
            <p:nvPr/>
          </p:nvCxnSpPr>
          <p:spPr>
            <a:xfrm>
              <a:off x="2748337" y="4486028"/>
              <a:ext cx="851" cy="6382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6C29B0-0FB2-4889-B36A-9CFF73C765E1}"/>
                </a:ext>
              </a:extLst>
            </p:cNvPr>
            <p:cNvSpPr txBox="1"/>
            <p:nvPr/>
          </p:nvSpPr>
          <p:spPr>
            <a:xfrm>
              <a:off x="4006259" y="412294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cur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CB27D66-BC7B-458C-A7D3-E279E035038C}"/>
                </a:ext>
              </a:extLst>
            </p:cNvPr>
            <p:cNvCxnSpPr>
              <a:cxnSpLocks/>
              <a:stCxn id="43" idx="2"/>
              <a:endCxn id="12" idx="0"/>
            </p:cNvCxnSpPr>
            <p:nvPr/>
          </p:nvCxnSpPr>
          <p:spPr>
            <a:xfrm>
              <a:off x="4303777" y="4492278"/>
              <a:ext cx="1" cy="62768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EDE909-4C67-4B3C-A7E7-55156FB89AAA}"/>
                </a:ext>
              </a:extLst>
            </p:cNvPr>
            <p:cNvSpPr txBox="1"/>
            <p:nvPr/>
          </p:nvSpPr>
          <p:spPr>
            <a:xfrm>
              <a:off x="2748592" y="4822607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Arial Black" panose="020B0A04020102020204" pitchFamily="34" charset="0"/>
                </a:rPr>
                <a:t>과정</a:t>
              </a:r>
              <a:r>
                <a:rPr lang="en-US" altLang="ko-KR" sz="1400" b="1" dirty="0">
                  <a:latin typeface="Arial Black" panose="020B0A04020102020204" pitchFamily="34" charset="0"/>
                </a:rPr>
                <a:t>1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7DAFB-1D5F-4A4D-A565-925B2D4D62DE}"/>
                </a:ext>
              </a:extLst>
            </p:cNvPr>
            <p:cNvSpPr txBox="1"/>
            <p:nvPr/>
          </p:nvSpPr>
          <p:spPr>
            <a:xfrm>
              <a:off x="4279731" y="4822607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Arial Black" panose="020B0A04020102020204" pitchFamily="34" charset="0"/>
                </a:rPr>
                <a:t>과정</a:t>
              </a:r>
              <a:r>
                <a:rPr lang="en-US" altLang="ko-KR" sz="1400" b="1" dirty="0">
                  <a:latin typeface="Arial Black" panose="020B0A04020102020204" pitchFamily="34" charset="0"/>
                </a:rPr>
                <a:t>2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877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C0C954-5E53-4CF8-A73F-9DABA28F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1E529-9054-4001-97B8-BE78C058DC20}"/>
              </a:ext>
            </a:extLst>
          </p:cNvPr>
          <p:cNvSpPr txBox="1"/>
          <p:nvPr/>
        </p:nvSpPr>
        <p:spPr>
          <a:xfrm>
            <a:off x="1119751" y="609231"/>
            <a:ext cx="9905998" cy="55092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LNext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* 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-&gt;cur-&gt;next == NULL)				// cur</a:t>
            </a:r>
            <a:r>
              <a:rPr lang="ko-KR" altLang="en-US" sz="1600" dirty="0">
                <a:latin typeface="Arial Black" panose="020B0A04020102020204" pitchFamily="34" charset="0"/>
              </a:rPr>
              <a:t>이 </a:t>
            </a:r>
            <a:r>
              <a:rPr lang="en-US" altLang="ko-KR" sz="1600" dirty="0">
                <a:latin typeface="Arial Black" panose="020B0A04020102020204" pitchFamily="34" charset="0"/>
              </a:rPr>
              <a:t>NULL</a:t>
            </a:r>
            <a:r>
              <a:rPr lang="ko-KR" altLang="en-US" sz="1600" dirty="0">
                <a:latin typeface="Arial Black" panose="020B0A04020102020204" pitchFamily="34" charset="0"/>
              </a:rPr>
              <a:t>을 가리킨다면</a:t>
            </a:r>
            <a:r>
              <a:rPr lang="en-US" altLang="ko-KR" sz="1600" dirty="0">
                <a:latin typeface="Arial Black" panose="020B0A04020102020204" pitchFamily="34" charset="0"/>
              </a:rPr>
              <a:t>..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FALSE;						// </a:t>
            </a:r>
            <a:r>
              <a:rPr lang="ko-KR" altLang="en-US" sz="1600" dirty="0">
                <a:latin typeface="Arial Black" panose="020B0A04020102020204" pitchFamily="34" charset="0"/>
              </a:rPr>
              <a:t>반환할 데이터가 없다</a:t>
            </a:r>
            <a:r>
              <a:rPr lang="en-US" altLang="ko-KR" sz="1600" dirty="0">
                <a:latin typeface="Arial Black" panose="020B0A04020102020204" pitchFamily="34" charset="0"/>
              </a:rPr>
              <a:t>!		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-&gt;before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-&gt;cur;				// cur</a:t>
            </a:r>
            <a:r>
              <a:rPr lang="ko-KR" altLang="en-US" sz="1600" dirty="0">
                <a:latin typeface="Arial Black" panose="020B0A04020102020204" pitchFamily="34" charset="0"/>
              </a:rPr>
              <a:t>이 가리키던 것을 </a:t>
            </a:r>
            <a:r>
              <a:rPr lang="en-US" altLang="ko-KR" sz="1600" dirty="0" err="1">
                <a:latin typeface="Arial Black" panose="020B0A04020102020204" pitchFamily="34" charset="0"/>
              </a:rPr>
              <a:t>befor</a:t>
            </a:r>
            <a:r>
              <a:rPr lang="ko-KR" altLang="en-US" sz="1600" dirty="0">
                <a:latin typeface="Arial Black" panose="020B0A04020102020204" pitchFamily="34" charset="0"/>
              </a:rPr>
              <a:t>가 가리킴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-&gt;cur-&gt;next;				// cur</a:t>
            </a:r>
            <a:r>
              <a:rPr lang="ko-KR" altLang="en-US" sz="1600" dirty="0">
                <a:latin typeface="Arial Black" panose="020B0A04020102020204" pitchFamily="34" charset="0"/>
              </a:rPr>
              <a:t>은 그 다음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*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-&gt;cur-&gt;data;				// cur</a:t>
            </a:r>
            <a:r>
              <a:rPr lang="ko-KR" altLang="en-US" sz="1600" dirty="0">
                <a:latin typeface="Arial Black" panose="020B0A04020102020204" pitchFamily="34" charset="0"/>
              </a:rPr>
              <a:t>이 가리키는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의 데이터 전달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Return TRUE;							// </a:t>
            </a:r>
            <a:r>
              <a:rPr lang="ko-KR" altLang="en-US" sz="1600" dirty="0">
                <a:latin typeface="Arial Black" panose="020B0A04020102020204" pitchFamily="34" charset="0"/>
              </a:rPr>
              <a:t>데이터 반환 성공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9374-9B7E-4A78-921C-3FBAEF66249E}"/>
              </a:ext>
            </a:extLst>
          </p:cNvPr>
          <p:cNvSpPr txBox="1"/>
          <p:nvPr/>
        </p:nvSpPr>
        <p:spPr>
          <a:xfrm>
            <a:off x="1098089" y="1862017"/>
            <a:ext cx="66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과정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AB527-9C18-4265-BCCF-FCFF4CF3015F}"/>
              </a:ext>
            </a:extLst>
          </p:cNvPr>
          <p:cNvSpPr txBox="1"/>
          <p:nvPr/>
        </p:nvSpPr>
        <p:spPr>
          <a:xfrm>
            <a:off x="1098089" y="2118920"/>
            <a:ext cx="66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과정</a:t>
            </a:r>
            <a:r>
              <a:rPr lang="en-US" altLang="ko-KR" sz="1400" dirty="0">
                <a:latin typeface="Arial Black" panose="020B0A04020102020204" pitchFamily="34" charset="0"/>
              </a:rPr>
              <a:t>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5719FB-DB28-4984-816C-B93A8DB3709A}"/>
              </a:ext>
            </a:extLst>
          </p:cNvPr>
          <p:cNvGrpSpPr/>
          <p:nvPr/>
        </p:nvGrpSpPr>
        <p:grpSpPr>
          <a:xfrm>
            <a:off x="1245916" y="3676317"/>
            <a:ext cx="9408745" cy="2271966"/>
            <a:chOff x="957943" y="4122946"/>
            <a:chExt cx="9408745" cy="227196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08BFF8D-3BE5-4E16-9B75-671C3EC4D69A}"/>
                </a:ext>
              </a:extLst>
            </p:cNvPr>
            <p:cNvGrpSpPr/>
            <p:nvPr/>
          </p:nvGrpSpPr>
          <p:grpSpPr>
            <a:xfrm>
              <a:off x="957943" y="5119967"/>
              <a:ext cx="9408745" cy="373686"/>
              <a:chOff x="1323589" y="4562619"/>
              <a:chExt cx="9408745" cy="373686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8545DFD-7111-4AB5-8545-41AF17332EF7}"/>
                  </a:ext>
                </a:extLst>
              </p:cNvPr>
              <p:cNvGrpSpPr/>
              <p:nvPr/>
            </p:nvGrpSpPr>
            <p:grpSpPr>
              <a:xfrm>
                <a:off x="1323589" y="4562619"/>
                <a:ext cx="6900566" cy="373686"/>
                <a:chOff x="1141413" y="3429000"/>
                <a:chExt cx="6900566" cy="373686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7EFA73F-4F3F-4259-9377-0F61E6D10B39}"/>
                    </a:ext>
                  </a:extLst>
                </p:cNvPr>
                <p:cNvGrpSpPr/>
                <p:nvPr/>
              </p:nvGrpSpPr>
              <p:grpSpPr>
                <a:xfrm>
                  <a:off x="1141413" y="3429000"/>
                  <a:ext cx="6900566" cy="373686"/>
                  <a:chOff x="1207224" y="3831771"/>
                  <a:chExt cx="6900566" cy="373686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9D71C9D-B17A-41E0-8C13-18E1FFA8AD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07224" y="3831771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head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034CA34D-8196-4B08-BABB-AFFE9C35EDDB}"/>
                      </a:ext>
                    </a:extLst>
                  </p:cNvPr>
                  <p:cNvGrpSpPr/>
                  <p:nvPr/>
                </p:nvGrpSpPr>
                <p:grpSpPr>
                  <a:xfrm>
                    <a:off x="2570115" y="3831771"/>
                    <a:ext cx="1061359" cy="373686"/>
                    <a:chOff x="2570115" y="3831771"/>
                    <a:chExt cx="1061359" cy="373686"/>
                  </a:xfrm>
                </p:grpSpPr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74AD4BC8-135B-4EC4-A6E9-CCF25CAEB4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0115" y="3836125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DMY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768BE10-368F-426A-89BE-2A64AF633B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6822" y="3831771"/>
                      <a:ext cx="204652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3537FDB9-9F67-4788-8DA3-06DEE85A4F8B}"/>
                      </a:ext>
                    </a:extLst>
                  </p:cNvPr>
                  <p:cNvGrpSpPr/>
                  <p:nvPr/>
                </p:nvGrpSpPr>
                <p:grpSpPr>
                  <a:xfrm>
                    <a:off x="5687894" y="3831771"/>
                    <a:ext cx="1061360" cy="373686"/>
                    <a:chOff x="4124705" y="3831771"/>
                    <a:chExt cx="1061360" cy="373686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592C97EA-5305-40EC-911A-5DD0592167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4705" y="3836125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A3608F4-792D-4792-A4B9-534CA74B32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413" y="3831771"/>
                      <a:ext cx="204652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63D540-E514-46BA-AB34-29A51917BDBD}"/>
                      </a:ext>
                    </a:extLst>
                  </p:cNvPr>
                  <p:cNvSpPr txBox="1"/>
                  <p:nvPr/>
                </p:nvSpPr>
                <p:spPr>
                  <a:xfrm>
                    <a:off x="7251083" y="3836125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6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1C2A75BE-0D91-4AD2-BDC7-466A209532A9}"/>
                      </a:ext>
                    </a:extLst>
                  </p:cNvPr>
                  <p:cNvCxnSpPr>
                    <a:stCxn id="27" idx="3"/>
                    <a:endCxn id="35" idx="1"/>
                  </p:cNvCxnSpPr>
                  <p:nvPr/>
                </p:nvCxnSpPr>
                <p:spPr>
                  <a:xfrm>
                    <a:off x="2063931" y="4016437"/>
                    <a:ext cx="506184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4CEEB65B-CD57-4DE5-8133-06977D57B2D6}"/>
                      </a:ext>
                    </a:extLst>
                  </p:cNvPr>
                  <p:cNvCxnSpPr>
                    <a:stCxn id="34" idx="3"/>
                    <a:endCxn id="30" idx="1"/>
                  </p:cNvCxnSpPr>
                  <p:nvPr/>
                </p:nvCxnSpPr>
                <p:spPr>
                  <a:xfrm>
                    <a:off x="6749254" y="4016437"/>
                    <a:ext cx="501829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057F27-8A8F-4CD0-BFE2-48F3F5AB825F}"/>
                    </a:ext>
                  </a:extLst>
                </p:cNvPr>
                <p:cNvSpPr txBox="1"/>
                <p:nvPr/>
              </p:nvSpPr>
              <p:spPr>
                <a:xfrm>
                  <a:off x="4058894" y="3429000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A04D5B0-8531-4D4A-8E54-10E23E29302D}"/>
                    </a:ext>
                  </a:extLst>
                </p:cNvPr>
                <p:cNvSpPr txBox="1"/>
                <p:nvPr/>
              </p:nvSpPr>
              <p:spPr>
                <a:xfrm>
                  <a:off x="4915602" y="3429331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32CB573D-2EB3-4848-BFDD-25C0CCCCB189}"/>
                    </a:ext>
                  </a:extLst>
                </p:cNvPr>
                <p:cNvCxnSpPr>
                  <a:endCxn id="24" idx="1"/>
                </p:cNvCxnSpPr>
                <p:nvPr/>
              </p:nvCxnSpPr>
              <p:spPr>
                <a:xfrm>
                  <a:off x="3557064" y="3609312"/>
                  <a:ext cx="501830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7C978ED7-671D-407B-B66A-956D44390065}"/>
                  </a:ext>
                </a:extLst>
              </p:cNvPr>
              <p:cNvCxnSpPr/>
              <p:nvPr/>
            </p:nvCxnSpPr>
            <p:spPr>
              <a:xfrm>
                <a:off x="5302429" y="4738577"/>
                <a:ext cx="501830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235FE8-7B36-4BA0-A55F-D27342C988A5}"/>
                  </a:ext>
                </a:extLst>
              </p:cNvPr>
              <p:cNvSpPr txBox="1"/>
              <p:nvPr/>
            </p:nvSpPr>
            <p:spPr>
              <a:xfrm>
                <a:off x="8922038" y="4566973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07C81-CFA9-467A-B59B-3EDB621C75CB}"/>
                  </a:ext>
                </a:extLst>
              </p:cNvPr>
              <p:cNvSpPr txBox="1"/>
              <p:nvPr/>
            </p:nvSpPr>
            <p:spPr>
              <a:xfrm>
                <a:off x="9778746" y="4562619"/>
                <a:ext cx="95358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NULL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136289-B922-4015-BEA4-C85C9C03E62C}"/>
                  </a:ext>
                </a:extLst>
              </p:cNvPr>
              <p:cNvSpPr txBox="1"/>
              <p:nvPr/>
            </p:nvSpPr>
            <p:spPr>
              <a:xfrm>
                <a:off x="8224155" y="4566973"/>
                <a:ext cx="20465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902CA08-F80C-4FE7-A1C7-815F18669820}"/>
                  </a:ext>
                </a:extLst>
              </p:cNvPr>
              <p:cNvCxnSpPr/>
              <p:nvPr/>
            </p:nvCxnSpPr>
            <p:spPr>
              <a:xfrm>
                <a:off x="8428808" y="4731992"/>
                <a:ext cx="501829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05DD11-DE53-4780-9294-84EE12A244E4}"/>
                </a:ext>
              </a:extLst>
            </p:cNvPr>
            <p:cNvSpPr txBox="1"/>
            <p:nvPr/>
          </p:nvSpPr>
          <p:spPr>
            <a:xfrm>
              <a:off x="2253026" y="6025580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before</a:t>
              </a:r>
              <a:endPara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65AA437-7691-49E9-8B12-FBE23031EC59}"/>
                </a:ext>
              </a:extLst>
            </p:cNvPr>
            <p:cNvCxnSpPr>
              <a:cxnSpLocks/>
              <a:stCxn id="11" idx="0"/>
              <a:endCxn id="35" idx="2"/>
            </p:cNvCxnSpPr>
            <p:nvPr/>
          </p:nvCxnSpPr>
          <p:spPr>
            <a:xfrm flipV="1">
              <a:off x="2749188" y="5493653"/>
              <a:ext cx="0" cy="531927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EE4E70-2F96-409C-B2D3-D903021732C3}"/>
                </a:ext>
              </a:extLst>
            </p:cNvPr>
            <p:cNvSpPr txBox="1"/>
            <p:nvPr/>
          </p:nvSpPr>
          <p:spPr>
            <a:xfrm>
              <a:off x="4006259" y="412294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cur</a:t>
              </a:r>
              <a:endPara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ED7777F-242A-4357-9405-F6DB2478BE12}"/>
                </a:ext>
              </a:extLst>
            </p:cNvPr>
            <p:cNvCxnSpPr>
              <a:cxnSpLocks/>
              <a:stCxn id="13" idx="2"/>
              <a:endCxn id="24" idx="0"/>
            </p:cNvCxnSpPr>
            <p:nvPr/>
          </p:nvCxnSpPr>
          <p:spPr>
            <a:xfrm>
              <a:off x="4303777" y="4492278"/>
              <a:ext cx="1" cy="627689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1C7092-AE46-4D36-8B31-A02F6A700635}"/>
                </a:ext>
              </a:extLst>
            </p:cNvPr>
            <p:cNvSpPr txBox="1"/>
            <p:nvPr/>
          </p:nvSpPr>
          <p:spPr>
            <a:xfrm>
              <a:off x="3177541" y="606071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Arial Black" panose="020B0A04020102020204" pitchFamily="34" charset="0"/>
                </a:rPr>
                <a:t>과정</a:t>
              </a:r>
              <a:r>
                <a:rPr lang="en-US" altLang="ko-KR" sz="1400" b="1" dirty="0">
                  <a:latin typeface="Arial Black" panose="020B0A04020102020204" pitchFamily="34" charset="0"/>
                </a:rPr>
                <a:t>1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D88DF8-DD31-4FD0-A139-FAE978E6C174}"/>
                </a:ext>
              </a:extLst>
            </p:cNvPr>
            <p:cNvSpPr txBox="1"/>
            <p:nvPr/>
          </p:nvSpPr>
          <p:spPr>
            <a:xfrm>
              <a:off x="4875052" y="4347948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Arial Black" panose="020B0A04020102020204" pitchFamily="34" charset="0"/>
                </a:rPr>
                <a:t>과정</a:t>
              </a:r>
              <a:r>
                <a:rPr lang="en-US" altLang="ko-KR" sz="1400" b="1" dirty="0">
                  <a:latin typeface="Arial Black" panose="020B0A04020102020204" pitchFamily="34" charset="0"/>
                </a:rPr>
                <a:t>2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2E15591-0FF3-465F-9560-3384DA013ACA}"/>
              </a:ext>
            </a:extLst>
          </p:cNvPr>
          <p:cNvSpPr txBox="1"/>
          <p:nvPr/>
        </p:nvSpPr>
        <p:spPr>
          <a:xfrm>
            <a:off x="4114378" y="5578951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before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AE64225-35B7-4AA6-97EC-3A8BA356B6C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610540" y="5047024"/>
            <a:ext cx="0" cy="53192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FBA162-C069-45C6-948C-B4E168B18F75}"/>
              </a:ext>
            </a:extLst>
          </p:cNvPr>
          <p:cNvSpPr txBox="1"/>
          <p:nvPr/>
        </p:nvSpPr>
        <p:spPr>
          <a:xfrm>
            <a:off x="5857423" y="36846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cur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B58255F-E4BB-47AA-99B9-7D559244D5C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154941" y="4054019"/>
            <a:ext cx="1" cy="62768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E6746AE-FBAD-44D4-AE34-D605906DA366}"/>
              </a:ext>
            </a:extLst>
          </p:cNvPr>
          <p:cNvSpPr/>
          <p:nvPr/>
        </p:nvSpPr>
        <p:spPr>
          <a:xfrm>
            <a:off x="3533322" y="5303520"/>
            <a:ext cx="581047" cy="271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0BA73EB8-430D-48F5-8D22-B54C694FBD88}"/>
              </a:ext>
            </a:extLst>
          </p:cNvPr>
          <p:cNvSpPr/>
          <p:nvPr/>
        </p:nvSpPr>
        <p:spPr>
          <a:xfrm>
            <a:off x="5229081" y="4188823"/>
            <a:ext cx="581047" cy="292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2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F2A544-FAA7-4F64-96DE-B5540324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2544C-D799-4A11-B920-1056A9837143}"/>
              </a:ext>
            </a:extLst>
          </p:cNvPr>
          <p:cNvSpPr txBox="1"/>
          <p:nvPr/>
        </p:nvSpPr>
        <p:spPr>
          <a:xfrm>
            <a:off x="1141413" y="982176"/>
            <a:ext cx="9905998" cy="489364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삭제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cur</a:t>
            </a:r>
            <a:r>
              <a:rPr lang="ko-KR" altLang="en-US" dirty="0">
                <a:latin typeface="Arial Black" panose="020B0A04020102020204" pitchFamily="34" charset="0"/>
              </a:rPr>
              <a:t>의 값을 </a:t>
            </a:r>
            <a:r>
              <a:rPr lang="en-US" altLang="ko-KR" dirty="0">
                <a:latin typeface="Arial Black" panose="020B0A04020102020204" pitchFamily="34" charset="0"/>
              </a:rPr>
              <a:t>before</a:t>
            </a:r>
            <a:r>
              <a:rPr lang="ko-KR" altLang="en-US" dirty="0">
                <a:latin typeface="Arial Black" panose="020B0A04020102020204" pitchFamily="34" charset="0"/>
              </a:rPr>
              <a:t>의 값만 동일한 곳을 가리키게 만들어주면 </a:t>
            </a:r>
            <a:r>
              <a:rPr lang="en-US" altLang="ko-KR" dirty="0" err="1">
                <a:latin typeface="Arial Black" panose="020B0A04020102020204" pitchFamily="34" charset="0"/>
              </a:rPr>
              <a:t>LNext</a:t>
            </a:r>
            <a:r>
              <a:rPr lang="ko-KR" altLang="en-US" dirty="0">
                <a:latin typeface="Arial Black" panose="020B0A04020102020204" pitchFamily="34" charset="0"/>
              </a:rPr>
              <a:t>에 의해 </a:t>
            </a:r>
            <a:r>
              <a:rPr lang="en-US" altLang="ko-KR" dirty="0">
                <a:latin typeface="Arial Black" panose="020B0A04020102020204" pitchFamily="34" charset="0"/>
              </a:rPr>
              <a:t>before</a:t>
            </a:r>
            <a:r>
              <a:rPr lang="ko-KR" altLang="en-US" dirty="0">
                <a:latin typeface="Arial Black" panose="020B0A04020102020204" pitchFamily="34" charset="0"/>
              </a:rPr>
              <a:t>가 이동하기 때문에  삭제를 할 때 </a:t>
            </a:r>
            <a:r>
              <a:rPr lang="en-US" altLang="ko-KR" dirty="0">
                <a:latin typeface="Arial Black" panose="020B0A04020102020204" pitchFamily="34" charset="0"/>
              </a:rPr>
              <a:t>before</a:t>
            </a:r>
            <a:r>
              <a:rPr lang="ko-KR" altLang="en-US" dirty="0">
                <a:latin typeface="Arial Black" panose="020B0A04020102020204" pitchFamily="34" charset="0"/>
              </a:rPr>
              <a:t>의 이동처리는 하지 않아도 된다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LRemove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Node * </a:t>
            </a:r>
            <a:r>
              <a:rPr lang="en-US" altLang="ko-KR" dirty="0" err="1">
                <a:latin typeface="Arial Black" panose="020B0A04020102020204" pitchFamily="34" charset="0"/>
              </a:rPr>
              <a:t>rpos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-&gt;cur; 					// </a:t>
            </a:r>
            <a:r>
              <a:rPr lang="ko-KR" altLang="en-US" dirty="0">
                <a:latin typeface="Arial Black" panose="020B0A04020102020204" pitchFamily="34" charset="0"/>
              </a:rPr>
              <a:t>소멸 대상의 주소 값을 </a:t>
            </a:r>
            <a:r>
              <a:rPr lang="en-US" altLang="ko-KR" dirty="0" err="1">
                <a:latin typeface="Arial Black" panose="020B0A04020102020204" pitchFamily="34" charset="0"/>
              </a:rPr>
              <a:t>rpos</a:t>
            </a:r>
            <a:r>
              <a:rPr lang="ko-KR" altLang="en-US" dirty="0">
                <a:latin typeface="Arial Black" panose="020B0A04020102020204" pitchFamily="34" charset="0"/>
              </a:rPr>
              <a:t>에 저장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rpos</a:t>
            </a:r>
            <a:r>
              <a:rPr lang="en-US" altLang="ko-KR" dirty="0">
                <a:latin typeface="Arial Black" panose="020B0A04020102020204" pitchFamily="34" charset="0"/>
              </a:rPr>
              <a:t>-&gt;data; 				// </a:t>
            </a:r>
            <a:r>
              <a:rPr lang="ko-KR" altLang="en-US" dirty="0">
                <a:latin typeface="Arial Black" panose="020B0A04020102020204" pitchFamily="34" charset="0"/>
              </a:rPr>
              <a:t>소멸 대상의 데이터를 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ko-KR" altLang="en-US" dirty="0">
                <a:latin typeface="Arial Black" panose="020B0A04020102020204" pitchFamily="34" charset="0"/>
              </a:rPr>
              <a:t>에 저장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-&gt;before-&gt;next =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-&gt;cur-&gt;next;	// </a:t>
            </a:r>
            <a:r>
              <a:rPr lang="ko-KR" altLang="en-US" dirty="0">
                <a:latin typeface="Arial Black" panose="020B0A04020102020204" pitchFamily="34" charset="0"/>
              </a:rPr>
              <a:t>소멸 대상을 리스트에서 제거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-&gt;cur =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-&gt;before;					// cur</a:t>
            </a:r>
            <a:r>
              <a:rPr lang="ko-KR" altLang="en-US" dirty="0">
                <a:latin typeface="Arial Black" panose="020B0A04020102020204" pitchFamily="34" charset="0"/>
              </a:rPr>
              <a:t>이 가리키는 위치를 재조정</a:t>
            </a:r>
            <a:r>
              <a:rPr lang="en-US" altLang="ko-KR" dirty="0">
                <a:latin typeface="Arial Black" panose="020B0A04020102020204" pitchFamily="34" charset="0"/>
              </a:rPr>
              <a:t>!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free(</a:t>
            </a:r>
            <a:r>
              <a:rPr lang="en-US" altLang="ko-KR" dirty="0" err="1">
                <a:latin typeface="Arial Black" panose="020B0A04020102020204" pitchFamily="34" charset="0"/>
              </a:rPr>
              <a:t>rpos</a:t>
            </a:r>
            <a:r>
              <a:rPr lang="en-US" altLang="ko-KR" dirty="0">
                <a:latin typeface="Arial Black" panose="020B0A04020102020204" pitchFamily="34" charset="0"/>
              </a:rPr>
              <a:t>);									// </a:t>
            </a:r>
            <a:r>
              <a:rPr lang="ko-KR" altLang="en-US" dirty="0">
                <a:latin typeface="Arial Black" panose="020B0A04020102020204" pitchFamily="34" charset="0"/>
              </a:rPr>
              <a:t>리스트에서 제거된 </a:t>
            </a:r>
            <a:r>
              <a:rPr lang="en-US" altLang="ko-KR" dirty="0">
                <a:latin typeface="Arial Black" panose="020B0A04020102020204" pitchFamily="34" charset="0"/>
              </a:rPr>
              <a:t>Node </a:t>
            </a:r>
            <a:r>
              <a:rPr lang="ko-KR" altLang="en-US" dirty="0">
                <a:latin typeface="Arial Black" panose="020B0A04020102020204" pitchFamily="34" charset="0"/>
              </a:rPr>
              <a:t>소멸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)--;						// </a:t>
            </a:r>
            <a:r>
              <a:rPr lang="ko-KR" altLang="en-US" dirty="0">
                <a:latin typeface="Arial Black" panose="020B0A04020102020204" pitchFamily="34" charset="0"/>
              </a:rPr>
              <a:t>저장된 데이터의 수 하나 감소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return 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en-US" altLang="ko-KR" dirty="0">
                <a:latin typeface="Arial Black" panose="020B0A04020102020204" pitchFamily="34" charset="0"/>
              </a:rPr>
              <a:t>;								// </a:t>
            </a:r>
            <a:r>
              <a:rPr lang="ko-KR" altLang="en-US" dirty="0">
                <a:latin typeface="Arial Black" panose="020B0A04020102020204" pitchFamily="34" charset="0"/>
              </a:rPr>
              <a:t>제거된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의 데이터 반환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64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D9AD99C-4DCE-459A-9BFB-10C6E913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추상 자료형</a:t>
            </a:r>
            <a:r>
              <a:rPr lang="en-US" altLang="ko-KR" dirty="0">
                <a:latin typeface="Arial Black" panose="020B0A04020102020204" pitchFamily="34" charset="0"/>
              </a:rPr>
              <a:t>(ADT : Abstract Data Type)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FC706-98AD-4D71-839C-D3FC1F84788B}"/>
              </a:ext>
            </a:extLst>
          </p:cNvPr>
          <p:cNvSpPr txBox="1"/>
          <p:nvPr/>
        </p:nvSpPr>
        <p:spPr>
          <a:xfrm>
            <a:off x="1141412" y="612397"/>
            <a:ext cx="9905997" cy="557075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추상 자료형</a:t>
            </a:r>
            <a:r>
              <a:rPr lang="en-US" altLang="ko-KR" dirty="0">
                <a:latin typeface="Arial Black" panose="020B0A04020102020204" pitchFamily="34" charset="0"/>
              </a:rPr>
              <a:t>(ADT : Abstract Data Type)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rial Black" panose="020B0A04020102020204" pitchFamily="34" charset="0"/>
              </a:rPr>
              <a:t>구체적인 기능의 완성을 언급하지 않고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순수하게 기능이 무엇인지 나열한 것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rial Black" panose="020B0A04020102020204" pitchFamily="34" charset="0"/>
              </a:rPr>
              <a:t>자료형의 전의에 기능혹은 연산과 관련된 내용을 명시할 수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- </a:t>
            </a:r>
            <a:r>
              <a:rPr lang="ko-KR" altLang="en-US" sz="1600" dirty="0">
                <a:latin typeface="Arial Black" panose="020B0A04020102020204" pitchFamily="34" charset="0"/>
              </a:rPr>
              <a:t>구조체에 필요로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하는 연산을 함수를 이용해 정의하고 있고 함수의 정의까지 끝나면 그것이 </a:t>
            </a:r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ko-KR" altLang="en-US" sz="1600" dirty="0">
                <a:latin typeface="Arial Black" panose="020B0A04020102020204" pitchFamily="34" charset="0"/>
              </a:rPr>
              <a:t>구조체에 대한 정의가 끝나는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 struct _wallet // </a:t>
            </a:r>
            <a:r>
              <a:rPr lang="ko-KR" altLang="en-US" dirty="0">
                <a:latin typeface="Arial Black" panose="020B0A04020102020204" pitchFamily="34" charset="0"/>
              </a:rPr>
              <a:t>동전 및 지폐 일부만을 대상으로 표현한 지갑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int coin100Num; // 100</a:t>
            </a:r>
            <a:r>
              <a:rPr lang="ko-KR" altLang="en-US" dirty="0" err="1">
                <a:latin typeface="Arial Black" panose="020B0A04020102020204" pitchFamily="34" charset="0"/>
              </a:rPr>
              <a:t>원짜리</a:t>
            </a:r>
            <a:r>
              <a:rPr lang="ko-KR" altLang="en-US" dirty="0">
                <a:latin typeface="Arial Black" panose="020B0A04020102020204" pitchFamily="34" charset="0"/>
              </a:rPr>
              <a:t> 동전의 수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int bill5000Num; // 5000</a:t>
            </a:r>
            <a:r>
              <a:rPr lang="ko-KR" altLang="en-US" dirty="0" err="1">
                <a:latin typeface="Arial Black" panose="020B0A04020102020204" pitchFamily="34" charset="0"/>
              </a:rPr>
              <a:t>원짜리</a:t>
            </a:r>
            <a:r>
              <a:rPr lang="ko-KR" altLang="en-US" dirty="0">
                <a:latin typeface="Arial Black" panose="020B0A04020102020204" pitchFamily="34" charset="0"/>
              </a:rPr>
              <a:t> 지폐의 수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}Wallet;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TakeOutMoney</a:t>
            </a:r>
            <a:r>
              <a:rPr lang="en-US" altLang="ko-KR" dirty="0">
                <a:latin typeface="Arial Black" panose="020B0A04020102020204" pitchFamily="34" charset="0"/>
              </a:rPr>
              <a:t>(Wallet*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pw,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int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coinNum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billNum</a:t>
            </a:r>
            <a:r>
              <a:rPr lang="en-US" altLang="ko-KR" dirty="0">
                <a:latin typeface="Arial Black" panose="020B0A04020102020204" pitchFamily="34" charset="0"/>
              </a:rPr>
              <a:t>); //</a:t>
            </a:r>
            <a:r>
              <a:rPr lang="ko-KR" altLang="en-US" dirty="0">
                <a:latin typeface="Arial Black" panose="020B0A04020102020204" pitchFamily="34" charset="0"/>
              </a:rPr>
              <a:t>돈을 꺼내는 연산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PutMoney</a:t>
            </a:r>
            <a:r>
              <a:rPr lang="en-US" altLang="ko-KR" dirty="0">
                <a:latin typeface="Arial Black" panose="020B0A04020102020204" pitchFamily="34" charset="0"/>
              </a:rPr>
              <a:t>(Wallet* pw, int </a:t>
            </a:r>
            <a:r>
              <a:rPr lang="en-US" altLang="ko-KR" dirty="0" err="1">
                <a:latin typeface="Arial Black" panose="020B0A04020102020204" pitchFamily="34" charset="0"/>
              </a:rPr>
              <a:t>coinNum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billNum</a:t>
            </a:r>
            <a:r>
              <a:rPr lang="en-US" altLang="ko-KR" dirty="0">
                <a:latin typeface="Arial Black" panose="020B0A04020102020204" pitchFamily="34" charset="0"/>
              </a:rPr>
              <a:t>); //</a:t>
            </a:r>
            <a:r>
              <a:rPr lang="ko-KR" altLang="en-US" dirty="0">
                <a:latin typeface="Arial Black" panose="020B0A04020102020204" pitchFamily="34" charset="0"/>
              </a:rPr>
              <a:t>돈을 넣는 연산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하지만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실제 구현에 있어서 구현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함수와 구조체 할당만으로도 해당 구조체가 어떤 것들을 가지고 있는지 대충 알 수가 있다 그렇기 때문에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명시할 때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구조체의 선언 부분은 생략 할 수 있다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408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F9D1A15-5B25-4769-9222-F6141E3E189D}"/>
              </a:ext>
            </a:extLst>
          </p:cNvPr>
          <p:cNvGrpSpPr/>
          <p:nvPr/>
        </p:nvGrpSpPr>
        <p:grpSpPr>
          <a:xfrm>
            <a:off x="1178807" y="1536454"/>
            <a:ext cx="9408745" cy="1615049"/>
            <a:chOff x="957943" y="4518352"/>
            <a:chExt cx="9408745" cy="161504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102FF38-FD6B-43DD-B66A-75D1B58335D8}"/>
                </a:ext>
              </a:extLst>
            </p:cNvPr>
            <p:cNvGrpSpPr/>
            <p:nvPr/>
          </p:nvGrpSpPr>
          <p:grpSpPr>
            <a:xfrm>
              <a:off x="957943" y="5119967"/>
              <a:ext cx="9408745" cy="373686"/>
              <a:chOff x="1323589" y="4562619"/>
              <a:chExt cx="9408745" cy="37368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4A577EB-1B87-4974-918E-D2F26EFBCBBE}"/>
                  </a:ext>
                </a:extLst>
              </p:cNvPr>
              <p:cNvGrpSpPr/>
              <p:nvPr/>
            </p:nvGrpSpPr>
            <p:grpSpPr>
              <a:xfrm>
                <a:off x="1323589" y="4562619"/>
                <a:ext cx="6900566" cy="373686"/>
                <a:chOff x="1141413" y="3429000"/>
                <a:chExt cx="6900566" cy="373686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F2DBB266-2750-43A4-9E76-C479F4386ECE}"/>
                    </a:ext>
                  </a:extLst>
                </p:cNvPr>
                <p:cNvGrpSpPr/>
                <p:nvPr/>
              </p:nvGrpSpPr>
              <p:grpSpPr>
                <a:xfrm>
                  <a:off x="1141413" y="3429000"/>
                  <a:ext cx="6900566" cy="373686"/>
                  <a:chOff x="1207224" y="3831771"/>
                  <a:chExt cx="6900566" cy="373686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5B27A72-1D9B-4B5B-9794-8F28B4CBCF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07224" y="3831771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head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955855F8-D1CC-4D2F-9FA6-24BA1D24D459}"/>
                      </a:ext>
                    </a:extLst>
                  </p:cNvPr>
                  <p:cNvGrpSpPr/>
                  <p:nvPr/>
                </p:nvGrpSpPr>
                <p:grpSpPr>
                  <a:xfrm>
                    <a:off x="2570115" y="3831771"/>
                    <a:ext cx="1061359" cy="373686"/>
                    <a:chOff x="2570115" y="3831771"/>
                    <a:chExt cx="1061359" cy="373686"/>
                  </a:xfrm>
                </p:grpSpPr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4DEE4A62-7C95-4523-8342-612545B3F7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0115" y="3836125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DMY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262674E-B0D0-472B-AD9C-E0114E4714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6822" y="3831771"/>
                      <a:ext cx="204652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19CDA7D2-BB74-4EF4-AE9E-CE08A1FDF06D}"/>
                      </a:ext>
                    </a:extLst>
                  </p:cNvPr>
                  <p:cNvGrpSpPr/>
                  <p:nvPr/>
                </p:nvGrpSpPr>
                <p:grpSpPr>
                  <a:xfrm>
                    <a:off x="5687894" y="3831771"/>
                    <a:ext cx="1061360" cy="373686"/>
                    <a:chOff x="4124705" y="3831771"/>
                    <a:chExt cx="1061360" cy="373686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AE44BD2-9F13-4C74-8CC5-802B87291E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4705" y="3836125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32BA2D98-4C74-4DBE-8424-CAE87AA568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413" y="3831771"/>
                      <a:ext cx="204652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962BC5B-A719-4561-9069-C7BF368521CC}"/>
                      </a:ext>
                    </a:extLst>
                  </p:cNvPr>
                  <p:cNvSpPr txBox="1"/>
                  <p:nvPr/>
                </p:nvSpPr>
                <p:spPr>
                  <a:xfrm>
                    <a:off x="7251083" y="3836125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6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27" name="직선 화살표 연결선 26">
                    <a:extLst>
                      <a:ext uri="{FF2B5EF4-FFF2-40B4-BE49-F238E27FC236}">
                        <a16:creationId xmlns:a16="http://schemas.microsoft.com/office/drawing/2014/main" id="{788F01B9-2BAD-432D-8E79-7B04E2DFDEA9}"/>
                      </a:ext>
                    </a:extLst>
                  </p:cNvPr>
                  <p:cNvCxnSpPr>
                    <a:stCxn id="23" idx="3"/>
                    <a:endCxn id="31" idx="1"/>
                  </p:cNvCxnSpPr>
                  <p:nvPr/>
                </p:nvCxnSpPr>
                <p:spPr>
                  <a:xfrm>
                    <a:off x="2063931" y="4016437"/>
                    <a:ext cx="506184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화살표 연결선 27">
                    <a:extLst>
                      <a:ext uri="{FF2B5EF4-FFF2-40B4-BE49-F238E27FC236}">
                        <a16:creationId xmlns:a16="http://schemas.microsoft.com/office/drawing/2014/main" id="{A6759F63-6B33-4D7E-95C1-CA317EF0C19C}"/>
                      </a:ext>
                    </a:extLst>
                  </p:cNvPr>
                  <p:cNvCxnSpPr>
                    <a:stCxn id="30" idx="3"/>
                    <a:endCxn id="26" idx="1"/>
                  </p:cNvCxnSpPr>
                  <p:nvPr/>
                </p:nvCxnSpPr>
                <p:spPr>
                  <a:xfrm>
                    <a:off x="6749254" y="4016437"/>
                    <a:ext cx="501829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BA06CFF-E1E8-4B97-A2AF-D3FB8BE2B1B0}"/>
                    </a:ext>
                  </a:extLst>
                </p:cNvPr>
                <p:cNvSpPr txBox="1"/>
                <p:nvPr/>
              </p:nvSpPr>
              <p:spPr>
                <a:xfrm>
                  <a:off x="4058894" y="3429000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9BAAD6-142B-4E14-80E4-81AF64F0C2EA}"/>
                    </a:ext>
                  </a:extLst>
                </p:cNvPr>
                <p:cNvSpPr txBox="1"/>
                <p:nvPr/>
              </p:nvSpPr>
              <p:spPr>
                <a:xfrm>
                  <a:off x="4915602" y="3429331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EA2E0B45-CB4F-4975-8083-BEDF44419DF0}"/>
                    </a:ext>
                  </a:extLst>
                </p:cNvPr>
                <p:cNvCxnSpPr>
                  <a:endCxn id="20" idx="1"/>
                </p:cNvCxnSpPr>
                <p:nvPr/>
              </p:nvCxnSpPr>
              <p:spPr>
                <a:xfrm>
                  <a:off x="3557064" y="3609312"/>
                  <a:ext cx="501830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89E6915B-8300-443F-BECE-421A95DF6FF4}"/>
                  </a:ext>
                </a:extLst>
              </p:cNvPr>
              <p:cNvCxnSpPr/>
              <p:nvPr/>
            </p:nvCxnSpPr>
            <p:spPr>
              <a:xfrm>
                <a:off x="5302429" y="4738577"/>
                <a:ext cx="501830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84E0F3-42C7-46F2-9108-03C8844FF218}"/>
                  </a:ext>
                </a:extLst>
              </p:cNvPr>
              <p:cNvSpPr txBox="1"/>
              <p:nvPr/>
            </p:nvSpPr>
            <p:spPr>
              <a:xfrm>
                <a:off x="8922038" y="4566973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9146D4-846A-4A11-B64A-C42AF5CBF295}"/>
                  </a:ext>
                </a:extLst>
              </p:cNvPr>
              <p:cNvSpPr txBox="1"/>
              <p:nvPr/>
            </p:nvSpPr>
            <p:spPr>
              <a:xfrm>
                <a:off x="9778746" y="4562619"/>
                <a:ext cx="95358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NULL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66C652-2C94-48AD-AC5C-3AC7DEA83B92}"/>
                  </a:ext>
                </a:extLst>
              </p:cNvPr>
              <p:cNvSpPr txBox="1"/>
              <p:nvPr/>
            </p:nvSpPr>
            <p:spPr>
              <a:xfrm>
                <a:off x="8224155" y="4566973"/>
                <a:ext cx="20465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8FA0EEF0-DF09-4E12-A6A0-46F02D753562}"/>
                  </a:ext>
                </a:extLst>
              </p:cNvPr>
              <p:cNvCxnSpPr/>
              <p:nvPr/>
            </p:nvCxnSpPr>
            <p:spPr>
              <a:xfrm>
                <a:off x="8428808" y="4731992"/>
                <a:ext cx="501829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8B5600-C7DC-4592-82E6-2E46BFFEA68B}"/>
                </a:ext>
              </a:extLst>
            </p:cNvPr>
            <p:cNvSpPr txBox="1"/>
            <p:nvPr/>
          </p:nvSpPr>
          <p:spPr>
            <a:xfrm>
              <a:off x="3807615" y="4518352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before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14AF095-03C0-46BE-84DB-0F61B017466A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303778" y="4830144"/>
              <a:ext cx="0" cy="2898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E7AE33-154F-4811-B2F8-E9EB47A80447}"/>
                </a:ext>
              </a:extLst>
            </p:cNvPr>
            <p:cNvSpPr txBox="1"/>
            <p:nvPr/>
          </p:nvSpPr>
          <p:spPr>
            <a:xfrm>
              <a:off x="5615012" y="576406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cur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5EAAFE7-C52E-4015-B92A-4DDA41D3D94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5912530" y="5480590"/>
              <a:ext cx="0" cy="28347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1">
            <a:extLst>
              <a:ext uri="{FF2B5EF4-FFF2-40B4-BE49-F238E27FC236}">
                <a16:creationId xmlns:a16="http://schemas.microsoft.com/office/drawing/2014/main" id="{B4136B38-16C9-4C70-A072-787E2477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118DF1-C83A-48D1-9E25-05FA035E62BB}"/>
              </a:ext>
            </a:extLst>
          </p:cNvPr>
          <p:cNvSpPr txBox="1"/>
          <p:nvPr/>
        </p:nvSpPr>
        <p:spPr>
          <a:xfrm>
            <a:off x="1141413" y="80315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F153DA-89BF-41C0-819E-EB8BF11F25C4}"/>
              </a:ext>
            </a:extLst>
          </p:cNvPr>
          <p:cNvSpPr txBox="1"/>
          <p:nvPr/>
        </p:nvSpPr>
        <p:spPr>
          <a:xfrm>
            <a:off x="1126169" y="1185903"/>
            <a:ext cx="9905998" cy="461664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 대상이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가정할 때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Node * </a:t>
            </a:r>
            <a:r>
              <a:rPr lang="en-US" altLang="ko-KR" dirty="0" err="1">
                <a:latin typeface="Arial Black" panose="020B0A04020102020204" pitchFamily="34" charset="0"/>
              </a:rPr>
              <a:t>rpos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-&gt;cur;		// </a:t>
            </a:r>
            <a:r>
              <a:rPr lang="ko-KR" altLang="en-US" dirty="0">
                <a:latin typeface="Arial Black" panose="020B0A04020102020204" pitchFamily="34" charset="0"/>
              </a:rPr>
              <a:t>소멸 대상의 주소 값을 </a:t>
            </a:r>
            <a:r>
              <a:rPr lang="en-US" altLang="ko-KR" dirty="0" err="1">
                <a:latin typeface="Arial Black" panose="020B0A04020102020204" pitchFamily="34" charset="0"/>
              </a:rPr>
              <a:t>rpos</a:t>
            </a:r>
            <a:r>
              <a:rPr lang="ko-KR" altLang="en-US" dirty="0">
                <a:latin typeface="Arial Black" panose="020B0A04020102020204" pitchFamily="34" charset="0"/>
              </a:rPr>
              <a:t>에 저장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rpos</a:t>
            </a:r>
            <a:r>
              <a:rPr lang="en-US" altLang="ko-KR" dirty="0">
                <a:latin typeface="Arial Black" panose="020B0A04020102020204" pitchFamily="34" charset="0"/>
              </a:rPr>
              <a:t>-&gt;data; 	// </a:t>
            </a:r>
            <a:r>
              <a:rPr lang="ko-KR" altLang="en-US" dirty="0">
                <a:latin typeface="Arial Black" panose="020B0A04020102020204" pitchFamily="34" charset="0"/>
              </a:rPr>
              <a:t>소멸 대상의 데이터를 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ko-KR" altLang="en-US" dirty="0">
                <a:latin typeface="Arial Black" panose="020B0A04020102020204" pitchFamily="34" charset="0"/>
              </a:rPr>
              <a:t>에 저장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8FFEE6-8C67-4A8A-9B2F-73C886AADCCF}"/>
              </a:ext>
            </a:extLst>
          </p:cNvPr>
          <p:cNvGrpSpPr/>
          <p:nvPr/>
        </p:nvGrpSpPr>
        <p:grpSpPr>
          <a:xfrm>
            <a:off x="1178807" y="4029892"/>
            <a:ext cx="9408745" cy="1463143"/>
            <a:chOff x="1141413" y="3751718"/>
            <a:chExt cx="9408745" cy="146314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201CCB2-C178-47F2-B444-107EA77BFCA8}"/>
                </a:ext>
              </a:extLst>
            </p:cNvPr>
            <p:cNvGrpSpPr/>
            <p:nvPr/>
          </p:nvGrpSpPr>
          <p:grpSpPr>
            <a:xfrm>
              <a:off x="1141413" y="3751718"/>
              <a:ext cx="9408745" cy="1011643"/>
              <a:chOff x="957943" y="4482010"/>
              <a:chExt cx="9408745" cy="101164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621D4BA-CDE9-4C8F-80E0-8B6B8424A93F}"/>
                  </a:ext>
                </a:extLst>
              </p:cNvPr>
              <p:cNvGrpSpPr/>
              <p:nvPr/>
            </p:nvGrpSpPr>
            <p:grpSpPr>
              <a:xfrm>
                <a:off x="957943" y="5119967"/>
                <a:ext cx="9408745" cy="373686"/>
                <a:chOff x="1323589" y="4562619"/>
                <a:chExt cx="9408745" cy="373686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A44BE612-67DC-4F20-B29B-2F1EA93B0DDB}"/>
                    </a:ext>
                  </a:extLst>
                </p:cNvPr>
                <p:cNvGrpSpPr/>
                <p:nvPr/>
              </p:nvGrpSpPr>
              <p:grpSpPr>
                <a:xfrm>
                  <a:off x="1323589" y="4562619"/>
                  <a:ext cx="6900566" cy="373686"/>
                  <a:chOff x="1141413" y="3429000"/>
                  <a:chExt cx="6900566" cy="373686"/>
                </a:xfrm>
              </p:grpSpPr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6F18D85E-C5D6-4959-A8AF-C3D3C792327B}"/>
                      </a:ext>
                    </a:extLst>
                  </p:cNvPr>
                  <p:cNvGrpSpPr/>
                  <p:nvPr/>
                </p:nvGrpSpPr>
                <p:grpSpPr>
                  <a:xfrm>
                    <a:off x="1141413" y="3429000"/>
                    <a:ext cx="6900566" cy="373686"/>
                    <a:chOff x="1207224" y="3831771"/>
                    <a:chExt cx="6900566" cy="373686"/>
                  </a:xfrm>
                </p:grpSpPr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71F887AD-A711-45E9-918E-FA36C1C353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7224" y="3831771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head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grpSp>
                  <p:nvGrpSpPr>
                    <p:cNvPr id="65" name="그룹 64">
                      <a:extLst>
                        <a:ext uri="{FF2B5EF4-FFF2-40B4-BE49-F238E27FC236}">
                          <a16:creationId xmlns:a16="http://schemas.microsoft.com/office/drawing/2014/main" id="{9D5724A6-F674-4413-A74E-89E5D0EECF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0115" y="3831771"/>
                      <a:ext cx="1061359" cy="373686"/>
                      <a:chOff x="2570115" y="3831771"/>
                      <a:chExt cx="1061359" cy="373686"/>
                    </a:xfrm>
                  </p:grpSpPr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C3C0F769-FB9A-4F4B-8281-657F3F4C78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0115" y="3836125"/>
                        <a:ext cx="856707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Arial Black" panose="020B0A04020102020204" pitchFamily="34" charset="0"/>
                          </a:rPr>
                          <a:t>DMY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EB33F1F5-EC9D-4CC2-A8BB-8C9A2A365D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6822" y="3831771"/>
                        <a:ext cx="204652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6" name="그룹 65">
                      <a:extLst>
                        <a:ext uri="{FF2B5EF4-FFF2-40B4-BE49-F238E27FC236}">
                          <a16:creationId xmlns:a16="http://schemas.microsoft.com/office/drawing/2014/main" id="{0F0C70B4-7C61-4145-8B53-29FF263AA6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7894" y="3831771"/>
                      <a:ext cx="1061360" cy="373686"/>
                      <a:chOff x="4124705" y="3831771"/>
                      <a:chExt cx="1061360" cy="373686"/>
                    </a:xfrm>
                  </p:grpSpPr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12F01327-B0DC-47C5-9786-258E35972B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4705" y="3836125"/>
                        <a:ext cx="856707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Arial Black" panose="020B0A04020102020204" pitchFamily="34" charset="0"/>
                          </a:rPr>
                          <a:t>4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DC35FA1A-B667-4B39-A10B-A50AB9F2D2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1413" y="3831771"/>
                        <a:ext cx="204652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9E09453-C20B-4132-8019-E2E49C5C9C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1083" y="3836125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6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68" name="직선 화살표 연결선 67">
                      <a:extLst>
                        <a:ext uri="{FF2B5EF4-FFF2-40B4-BE49-F238E27FC236}">
                          <a16:creationId xmlns:a16="http://schemas.microsoft.com/office/drawing/2014/main" id="{6014AC30-A2F4-4905-A8D2-8A8EE342068A}"/>
                        </a:ext>
                      </a:extLst>
                    </p:cNvPr>
                    <p:cNvCxnSpPr>
                      <a:stCxn id="64" idx="3"/>
                      <a:endCxn id="72" idx="1"/>
                    </p:cNvCxnSpPr>
                    <p:nvPr/>
                  </p:nvCxnSpPr>
                  <p:spPr>
                    <a:xfrm>
                      <a:off x="2063931" y="4016437"/>
                      <a:ext cx="506184" cy="4354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직선 화살표 연결선 68">
                      <a:extLst>
                        <a:ext uri="{FF2B5EF4-FFF2-40B4-BE49-F238E27FC236}">
                          <a16:creationId xmlns:a16="http://schemas.microsoft.com/office/drawing/2014/main" id="{CCBEB41A-DE13-44BA-BD51-54FE01958392}"/>
                        </a:ext>
                      </a:extLst>
                    </p:cNvPr>
                    <p:cNvCxnSpPr>
                      <a:stCxn id="71" idx="3"/>
                      <a:endCxn id="67" idx="1"/>
                    </p:cNvCxnSpPr>
                    <p:nvPr/>
                  </p:nvCxnSpPr>
                  <p:spPr>
                    <a:xfrm>
                      <a:off x="6749254" y="4016437"/>
                      <a:ext cx="501829" cy="4354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94CACE1-9FB4-4EFD-B892-F04875B2DFBF}"/>
                      </a:ext>
                    </a:extLst>
                  </p:cNvPr>
                  <p:cNvSpPr txBox="1"/>
                  <p:nvPr/>
                </p:nvSpPr>
                <p:spPr>
                  <a:xfrm>
                    <a:off x="4058894" y="3429000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A6CA345-538B-49BD-8683-FC3C59A578FA}"/>
                      </a:ext>
                    </a:extLst>
                  </p:cNvPr>
                  <p:cNvSpPr txBox="1"/>
                  <p:nvPr/>
                </p:nvSpPr>
                <p:spPr>
                  <a:xfrm>
                    <a:off x="4915602" y="3429331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63" name="직선 화살표 연결선 62">
                    <a:extLst>
                      <a:ext uri="{FF2B5EF4-FFF2-40B4-BE49-F238E27FC236}">
                        <a16:creationId xmlns:a16="http://schemas.microsoft.com/office/drawing/2014/main" id="{BF158979-FDFF-4365-AB5D-D3E0F4F1C902}"/>
                      </a:ext>
                    </a:extLst>
                  </p:cNvPr>
                  <p:cNvCxnSpPr>
                    <a:endCxn id="61" idx="1"/>
                  </p:cNvCxnSpPr>
                  <p:nvPr/>
                </p:nvCxnSpPr>
                <p:spPr>
                  <a:xfrm>
                    <a:off x="3557064" y="3609312"/>
                    <a:ext cx="501830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2405CA40-3B81-45AC-A55D-AAA3B962889F}"/>
                    </a:ext>
                  </a:extLst>
                </p:cNvPr>
                <p:cNvCxnSpPr/>
                <p:nvPr/>
              </p:nvCxnSpPr>
              <p:spPr>
                <a:xfrm>
                  <a:off x="5302429" y="4738577"/>
                  <a:ext cx="501830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B7FB894-2E68-46BA-802C-0DF993895124}"/>
                    </a:ext>
                  </a:extLst>
                </p:cNvPr>
                <p:cNvSpPr txBox="1"/>
                <p:nvPr/>
              </p:nvSpPr>
              <p:spPr>
                <a:xfrm>
                  <a:off x="8922038" y="4566973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76A5087-DB38-45B3-800D-B58A7EF63778}"/>
                    </a:ext>
                  </a:extLst>
                </p:cNvPr>
                <p:cNvSpPr txBox="1"/>
                <p:nvPr/>
              </p:nvSpPr>
              <p:spPr>
                <a:xfrm>
                  <a:off x="9778746" y="4562619"/>
                  <a:ext cx="95358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NULL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4DCEBA1-DD84-41BB-B68B-1AEE1F0F0FDC}"/>
                    </a:ext>
                  </a:extLst>
                </p:cNvPr>
                <p:cNvSpPr txBox="1"/>
                <p:nvPr/>
              </p:nvSpPr>
              <p:spPr>
                <a:xfrm>
                  <a:off x="8224155" y="4566973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EDB58CF5-FA54-4C83-8BD2-C76932E84B11}"/>
                    </a:ext>
                  </a:extLst>
                </p:cNvPr>
                <p:cNvCxnSpPr/>
                <p:nvPr/>
              </p:nvCxnSpPr>
              <p:spPr>
                <a:xfrm>
                  <a:off x="8428808" y="4731992"/>
                  <a:ext cx="501829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1493CC-119A-46AA-ABD3-05D8C4EF75EE}"/>
                  </a:ext>
                </a:extLst>
              </p:cNvPr>
              <p:cNvSpPr txBox="1"/>
              <p:nvPr/>
            </p:nvSpPr>
            <p:spPr>
              <a:xfrm>
                <a:off x="3812219" y="4482010"/>
                <a:ext cx="992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before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5B574ACF-04D9-4C1A-9C8A-230CAC1A399B}"/>
                  </a:ext>
                </a:extLst>
              </p:cNvPr>
              <p:cNvCxnSpPr>
                <a:cxnSpLocks/>
                <a:stCxn id="48" idx="2"/>
              </p:cNvCxnSpPr>
              <p:nvPr/>
            </p:nvCxnSpPr>
            <p:spPr>
              <a:xfrm>
                <a:off x="4308381" y="4851342"/>
                <a:ext cx="0" cy="27297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7AA5851-26B0-4409-B975-09220AD40742}"/>
                  </a:ext>
                </a:extLst>
              </p:cNvPr>
              <p:cNvSpPr txBox="1"/>
              <p:nvPr/>
            </p:nvSpPr>
            <p:spPr>
              <a:xfrm>
                <a:off x="5182552" y="448201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cur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6D1ECECD-2CDC-410D-AE94-0BA931A53D4C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>
                <a:off x="5480070" y="4851342"/>
                <a:ext cx="463393" cy="26862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7486335-EB3F-4786-9355-BE8C98577024}"/>
                </a:ext>
              </a:extLst>
            </p:cNvPr>
            <p:cNvSpPr txBox="1"/>
            <p:nvPr/>
          </p:nvSpPr>
          <p:spPr>
            <a:xfrm>
              <a:off x="6132797" y="3751718"/>
              <a:ext cx="856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 Black" panose="020B0A04020102020204" pitchFamily="34" charset="0"/>
                </a:rPr>
                <a:t>rpos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8257E9F-83E4-4780-83A7-FC561BE04460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6100880" y="4121050"/>
              <a:ext cx="460271" cy="26282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6425B16-E477-4ED9-A561-B2D19C3E3F98}"/>
                </a:ext>
              </a:extLst>
            </p:cNvPr>
            <p:cNvSpPr txBox="1"/>
            <p:nvPr/>
          </p:nvSpPr>
          <p:spPr>
            <a:xfrm>
              <a:off x="5470246" y="4845529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Arial Black" panose="020B0A04020102020204" pitchFamily="34" charset="0"/>
                </a:rPr>
                <a:t>rdata</a:t>
              </a:r>
              <a:r>
                <a:rPr lang="en-US" altLang="ko-KR" dirty="0">
                  <a:latin typeface="Arial Black" panose="020B0A04020102020204" pitchFamily="34" charset="0"/>
                </a:rPr>
                <a:t> = 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194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2124FC-3E2C-4730-9ABC-B8D2B9FD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DF8D96-B0C5-4FA4-8374-5CF02EE8A87C}"/>
              </a:ext>
            </a:extLst>
          </p:cNvPr>
          <p:cNvSpPr txBox="1"/>
          <p:nvPr/>
        </p:nvSpPr>
        <p:spPr>
          <a:xfrm>
            <a:off x="1141413" y="61239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과정</a:t>
            </a:r>
            <a:r>
              <a:rPr lang="en-US" altLang="ko-KR" dirty="0">
                <a:latin typeface="Arial Black" panose="020B0A04020102020204" pitchFamily="34" charset="0"/>
              </a:rPr>
              <a:t>1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-&gt;before-&gt;next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=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-&gt;cur-&gt;next;	 // </a:t>
            </a:r>
            <a:r>
              <a:rPr lang="ko-KR" altLang="en-US" dirty="0">
                <a:latin typeface="Arial Black" panose="020B0A04020102020204" pitchFamily="34" charset="0"/>
              </a:rPr>
              <a:t>소멸 대상을 리스트에서 제거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과정</a:t>
            </a:r>
            <a:r>
              <a:rPr lang="en-US" altLang="ko-KR" dirty="0">
                <a:latin typeface="Arial Black" panose="020B0A04020102020204" pitchFamily="34" charset="0"/>
              </a:rPr>
              <a:t>2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-&gt;cur =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-&gt;before;				 // cur</a:t>
            </a:r>
            <a:r>
              <a:rPr lang="ko-KR" altLang="en-US" dirty="0">
                <a:latin typeface="Arial Black" panose="020B0A04020102020204" pitchFamily="34" charset="0"/>
              </a:rPr>
              <a:t>이 가리키는 위치를 재조정</a:t>
            </a:r>
            <a:r>
              <a:rPr lang="en-US" altLang="ko-KR" dirty="0">
                <a:latin typeface="Arial Black" panose="020B0A04020102020204" pitchFamily="34" charset="0"/>
              </a:rPr>
              <a:t>!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free(</a:t>
            </a:r>
            <a:r>
              <a:rPr lang="en-US" altLang="ko-KR" dirty="0" err="1">
                <a:latin typeface="Arial Black" panose="020B0A04020102020204" pitchFamily="34" charset="0"/>
              </a:rPr>
              <a:t>rpos</a:t>
            </a:r>
            <a:r>
              <a:rPr lang="en-US" altLang="ko-KR" dirty="0">
                <a:latin typeface="Arial Black" panose="020B0A04020102020204" pitchFamily="34" charset="0"/>
              </a:rPr>
              <a:t>);										 // </a:t>
            </a:r>
            <a:r>
              <a:rPr lang="ko-KR" altLang="en-US" dirty="0">
                <a:latin typeface="Arial Black" panose="020B0A04020102020204" pitchFamily="34" charset="0"/>
              </a:rPr>
              <a:t>리스트에서 제거된 </a:t>
            </a:r>
            <a:r>
              <a:rPr lang="en-US" altLang="ko-KR" dirty="0">
                <a:latin typeface="Arial Black" panose="020B0A04020102020204" pitchFamily="34" charset="0"/>
              </a:rPr>
              <a:t>Node </a:t>
            </a:r>
            <a:r>
              <a:rPr lang="ko-KR" altLang="en-US" dirty="0">
                <a:latin typeface="Arial Black" panose="020B0A04020102020204" pitchFamily="34" charset="0"/>
              </a:rPr>
              <a:t>소멸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)--;							 // </a:t>
            </a:r>
            <a:r>
              <a:rPr lang="ko-KR" altLang="en-US" dirty="0">
                <a:latin typeface="Arial Black" panose="020B0A04020102020204" pitchFamily="34" charset="0"/>
              </a:rPr>
              <a:t>저장된 데이터의 수 하나 감소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return 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en-US" altLang="ko-KR" dirty="0">
                <a:latin typeface="Arial Black" panose="020B0A04020102020204" pitchFamily="34" charset="0"/>
              </a:rPr>
              <a:t>;									 // </a:t>
            </a:r>
            <a:r>
              <a:rPr lang="ko-KR" altLang="en-US" dirty="0">
                <a:latin typeface="Arial Black" panose="020B0A04020102020204" pitchFamily="34" charset="0"/>
              </a:rPr>
              <a:t>제거된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의 데이터 반환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C1ABDF7-AFB8-47C8-958A-2394CAF2BB8A}"/>
              </a:ext>
            </a:extLst>
          </p:cNvPr>
          <p:cNvGrpSpPr/>
          <p:nvPr/>
        </p:nvGrpSpPr>
        <p:grpSpPr>
          <a:xfrm>
            <a:off x="1178807" y="1224793"/>
            <a:ext cx="9408745" cy="1903403"/>
            <a:chOff x="1178807" y="3847376"/>
            <a:chExt cx="9408745" cy="190340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8AA5A4A-F679-4CD5-9CF0-4CDF5DD0662F}"/>
                </a:ext>
              </a:extLst>
            </p:cNvPr>
            <p:cNvGrpSpPr/>
            <p:nvPr/>
          </p:nvGrpSpPr>
          <p:grpSpPr>
            <a:xfrm>
              <a:off x="1178807" y="4029892"/>
              <a:ext cx="9408745" cy="1720887"/>
              <a:chOff x="1141413" y="3751718"/>
              <a:chExt cx="9408745" cy="1720887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B02D937-A768-4BE2-95FD-A8B34C57BF16}"/>
                  </a:ext>
                </a:extLst>
              </p:cNvPr>
              <p:cNvGrpSpPr/>
              <p:nvPr/>
            </p:nvGrpSpPr>
            <p:grpSpPr>
              <a:xfrm>
                <a:off x="1141413" y="3751718"/>
                <a:ext cx="9408745" cy="1720887"/>
                <a:chOff x="957943" y="4482010"/>
                <a:chExt cx="9408745" cy="172088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EE67F376-18BE-4BD3-A680-FB31B380DD5B}"/>
                    </a:ext>
                  </a:extLst>
                </p:cNvPr>
                <p:cNvGrpSpPr/>
                <p:nvPr/>
              </p:nvGrpSpPr>
              <p:grpSpPr>
                <a:xfrm>
                  <a:off x="957943" y="5119967"/>
                  <a:ext cx="9408745" cy="373686"/>
                  <a:chOff x="1323589" y="4562619"/>
                  <a:chExt cx="9408745" cy="373686"/>
                </a:xfrm>
              </p:grpSpPr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52E3AEB8-8FCC-4A3D-879D-A28137916363}"/>
                      </a:ext>
                    </a:extLst>
                  </p:cNvPr>
                  <p:cNvGrpSpPr/>
                  <p:nvPr/>
                </p:nvGrpSpPr>
                <p:grpSpPr>
                  <a:xfrm>
                    <a:off x="1323589" y="4562619"/>
                    <a:ext cx="6900566" cy="373686"/>
                    <a:chOff x="1141413" y="3429000"/>
                    <a:chExt cx="6900566" cy="373686"/>
                  </a:xfrm>
                </p:grpSpPr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C6255744-04D3-4839-8CF7-517E95DA2A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1413" y="3429000"/>
                      <a:ext cx="6900566" cy="373686"/>
                      <a:chOff x="1207224" y="3831771"/>
                      <a:chExt cx="6900566" cy="373686"/>
                    </a:xfrm>
                  </p:grpSpPr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6A661142-9653-4BDF-9032-87FC5E967F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7224" y="3831771"/>
                        <a:ext cx="856707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Arial Black" panose="020B0A04020102020204" pitchFamily="34" charset="0"/>
                          </a:rPr>
                          <a:t>head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7A39C1A-884C-4638-B3AB-B85451D738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0115" y="3831771"/>
                        <a:ext cx="1061359" cy="373686"/>
                        <a:chOff x="2570115" y="3831771"/>
                        <a:chExt cx="1061359" cy="373686"/>
                      </a:xfrm>
                    </p:grpSpPr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3C814532-045A-464D-92A2-BE1AA73DE5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70115" y="3836125"/>
                          <a:ext cx="856707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dirty="0">
                              <a:latin typeface="Arial Black" panose="020B0A04020102020204" pitchFamily="34" charset="0"/>
                            </a:rPr>
                            <a:t>DMY</a:t>
                          </a:r>
                          <a:endParaRPr lang="ko-KR" altLang="en-US" dirty="0">
                            <a:latin typeface="Arial Black" panose="020B0A04020102020204" pitchFamily="34" charset="0"/>
                          </a:endParaRPr>
                        </a:p>
                      </p:txBody>
                    </p:sp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039B025C-AF99-4AC1-9B06-69E17AD68E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26822" y="3831771"/>
                          <a:ext cx="204652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ko-KR" altLang="en-US" dirty="0">
                            <a:latin typeface="Arial Black" panose="020B0A040201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7" name="그룹 26">
                        <a:extLst>
                          <a:ext uri="{FF2B5EF4-FFF2-40B4-BE49-F238E27FC236}">
                            <a16:creationId xmlns:a16="http://schemas.microsoft.com/office/drawing/2014/main" id="{FF0FAE4D-CAE9-47D0-99F1-CE36C33327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7894" y="3831771"/>
                        <a:ext cx="1061360" cy="373686"/>
                        <a:chOff x="4124705" y="3831771"/>
                        <a:chExt cx="1061360" cy="373686"/>
                      </a:xfrm>
                    </p:grpSpPr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C7818CE9-B28C-44CC-A824-47FB8D5E9B7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24705" y="3836125"/>
                          <a:ext cx="856707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dirty="0">
                              <a:latin typeface="Arial Black" panose="020B0A04020102020204" pitchFamily="34" charset="0"/>
                            </a:rPr>
                            <a:t>4</a:t>
                          </a:r>
                          <a:endParaRPr lang="ko-KR" altLang="en-US" dirty="0">
                            <a:latin typeface="Arial Black" panose="020B0A04020102020204" pitchFamily="34" charset="0"/>
                          </a:endParaRPr>
                        </a:p>
                      </p:txBody>
                    </p:sp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869E8781-EE10-4383-B610-CCE021DA17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1413" y="3831771"/>
                          <a:ext cx="204652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ko-KR" altLang="en-US" dirty="0">
                            <a:latin typeface="Arial Black" panose="020B0A040201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E2571AD-A72B-4A90-AB17-2EBF744672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51083" y="3836125"/>
                        <a:ext cx="856707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Arial Black" panose="020B0A04020102020204" pitchFamily="34" charset="0"/>
                          </a:rPr>
                          <a:t>6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cxnSp>
                    <p:nvCxnSpPr>
                      <p:cNvPr id="29" name="직선 화살표 연결선 28">
                        <a:extLst>
                          <a:ext uri="{FF2B5EF4-FFF2-40B4-BE49-F238E27FC236}">
                            <a16:creationId xmlns:a16="http://schemas.microsoft.com/office/drawing/2014/main" id="{7DF35415-194D-4412-A5FD-F52C63835771}"/>
                          </a:ext>
                        </a:extLst>
                      </p:cNvPr>
                      <p:cNvCxnSpPr>
                        <a:stCxn id="25" idx="3"/>
                        <a:endCxn id="33" idx="1"/>
                      </p:cNvCxnSpPr>
                      <p:nvPr/>
                    </p:nvCxnSpPr>
                    <p:spPr>
                      <a:xfrm>
                        <a:off x="2063931" y="4016437"/>
                        <a:ext cx="506184" cy="435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0498BA6-7CD1-4176-97EB-9EF9A9FA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8894" y="3429000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4F5D312-C5E7-4C8D-8FCB-93F140BCCA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15602" y="3429331"/>
                      <a:ext cx="204652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24" name="직선 화살표 연결선 23">
                      <a:extLst>
                        <a:ext uri="{FF2B5EF4-FFF2-40B4-BE49-F238E27FC236}">
                          <a16:creationId xmlns:a16="http://schemas.microsoft.com/office/drawing/2014/main" id="{9B8B5D6D-C6B0-41DE-A837-64283C9A86F4}"/>
                        </a:ext>
                      </a:extLst>
                    </p:cNvPr>
                    <p:cNvCxnSpPr>
                      <a:endCxn id="22" idx="1"/>
                    </p:cNvCxnSpPr>
                    <p:nvPr/>
                  </p:nvCxnSpPr>
                  <p:spPr>
                    <a:xfrm>
                      <a:off x="3557064" y="3609312"/>
                      <a:ext cx="501830" cy="4354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C0D650B-36F4-4061-8BB8-423AA36D41F2}"/>
                      </a:ext>
                    </a:extLst>
                  </p:cNvPr>
                  <p:cNvSpPr txBox="1"/>
                  <p:nvPr/>
                </p:nvSpPr>
                <p:spPr>
                  <a:xfrm>
                    <a:off x="8922038" y="4566973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8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9BE330-8007-4A4C-9A79-9A169E4BCC07}"/>
                      </a:ext>
                    </a:extLst>
                  </p:cNvPr>
                  <p:cNvSpPr txBox="1"/>
                  <p:nvPr/>
                </p:nvSpPr>
                <p:spPr>
                  <a:xfrm>
                    <a:off x="9778746" y="4562619"/>
                    <a:ext cx="95358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NULL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B6B1CD4-0AC1-46FE-937C-4721F277B203}"/>
                      </a:ext>
                    </a:extLst>
                  </p:cNvPr>
                  <p:cNvSpPr txBox="1"/>
                  <p:nvPr/>
                </p:nvSpPr>
                <p:spPr>
                  <a:xfrm>
                    <a:off x="8224155" y="4566973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20" name="직선 화살표 연결선 19">
                    <a:extLst>
                      <a:ext uri="{FF2B5EF4-FFF2-40B4-BE49-F238E27FC236}">
                        <a16:creationId xmlns:a16="http://schemas.microsoft.com/office/drawing/2014/main" id="{ABDDFFF6-3F72-451D-9815-EE76C722948D}"/>
                      </a:ext>
                    </a:extLst>
                  </p:cNvPr>
                  <p:cNvCxnSpPr/>
                  <p:nvPr/>
                </p:nvCxnSpPr>
                <p:spPr>
                  <a:xfrm>
                    <a:off x="8428808" y="4731992"/>
                    <a:ext cx="501829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81A82D-45A2-41BC-9E63-04E88CD2BE6D}"/>
                    </a:ext>
                  </a:extLst>
                </p:cNvPr>
                <p:cNvSpPr txBox="1"/>
                <p:nvPr/>
              </p:nvSpPr>
              <p:spPr>
                <a:xfrm>
                  <a:off x="3807616" y="5833565"/>
                  <a:ext cx="992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before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AB39A48F-A1E0-4B37-8C03-5C051A5FE84A}"/>
                    </a:ext>
                  </a:extLst>
                </p:cNvPr>
                <p:cNvCxnSpPr>
                  <a:cxnSpLocks/>
                  <a:stCxn id="11" idx="0"/>
                  <a:endCxn id="22" idx="2"/>
                </p:cNvCxnSpPr>
                <p:nvPr/>
              </p:nvCxnSpPr>
              <p:spPr>
                <a:xfrm flipV="1">
                  <a:off x="4303778" y="5489299"/>
                  <a:ext cx="0" cy="344266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1E9A6A0-0284-436A-985C-2AD45CCAF1C7}"/>
                    </a:ext>
                  </a:extLst>
                </p:cNvPr>
                <p:cNvSpPr txBox="1"/>
                <p:nvPr/>
              </p:nvSpPr>
              <p:spPr>
                <a:xfrm>
                  <a:off x="5182552" y="4482010"/>
                  <a:ext cx="5950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atin typeface="Arial Black" panose="020B0A04020102020204" pitchFamily="34" charset="0"/>
                    </a:rPr>
                    <a:t>cur</a:t>
                  </a:r>
                  <a:endParaRPr lang="ko-KR" altLang="en-US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B2E6E9B4-775D-453D-AF3F-2CD22CF71E56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>
                  <a:off x="5480070" y="4851342"/>
                  <a:ext cx="463393" cy="268625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C60C70-F99D-4FD4-9972-BC1361ED5A3F}"/>
                  </a:ext>
                </a:extLst>
              </p:cNvPr>
              <p:cNvSpPr txBox="1"/>
              <p:nvPr/>
            </p:nvSpPr>
            <p:spPr>
              <a:xfrm>
                <a:off x="6132797" y="3751718"/>
                <a:ext cx="856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Arial Black" panose="020B0A04020102020204" pitchFamily="34" charset="0"/>
                  </a:rPr>
                  <a:t>rpos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1A3F2FD-E06E-40E9-8B70-F6952789251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6100880" y="4121050"/>
                <a:ext cx="460271" cy="26282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F5D19-FF98-483C-BEF2-42DC7A7ADA3C}"/>
                  </a:ext>
                </a:extLst>
              </p:cNvPr>
              <p:cNvSpPr txBox="1"/>
              <p:nvPr/>
            </p:nvSpPr>
            <p:spPr>
              <a:xfrm>
                <a:off x="7185272" y="5078205"/>
                <a:ext cx="1313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Arial Black" panose="020B0A04020102020204" pitchFamily="34" charset="0"/>
                  </a:rPr>
                  <a:t>rdata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 = 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45577E-FBB5-44F9-BE26-E08EE16B3958}"/>
                </a:ext>
              </a:extLst>
            </p:cNvPr>
            <p:cNvSpPr txBox="1"/>
            <p:nvPr/>
          </p:nvSpPr>
          <p:spPr>
            <a:xfrm>
              <a:off x="4239221" y="403405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cur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D037437-B301-4F98-A045-453D669016C8}"/>
                </a:ext>
              </a:extLst>
            </p:cNvPr>
            <p:cNvCxnSpPr>
              <a:cxnSpLocks/>
              <a:stCxn id="42" idx="2"/>
              <a:endCxn id="22" idx="0"/>
            </p:cNvCxnSpPr>
            <p:nvPr/>
          </p:nvCxnSpPr>
          <p:spPr>
            <a:xfrm flipH="1">
              <a:off x="4524642" y="4403383"/>
              <a:ext cx="12097" cy="26446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BE4E2D-2AAB-4CC8-950E-A6B4F1878AC4}"/>
                </a:ext>
              </a:extLst>
            </p:cNvPr>
            <p:cNvCxnSpPr>
              <a:stCxn id="13" idx="1"/>
              <a:endCxn id="42" idx="3"/>
            </p:cNvCxnSpPr>
            <p:nvPr/>
          </p:nvCxnSpPr>
          <p:spPr>
            <a:xfrm flipH="1">
              <a:off x="4834256" y="4214558"/>
              <a:ext cx="569160" cy="41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8E079D88-18B4-4FE3-BA75-5CC8346AF165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5157648" y="4852846"/>
              <a:ext cx="241066" cy="443328"/>
            </a:xfrm>
            <a:prstGeom prst="bentConnector2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B1D9561-7CB4-409A-A5CF-F258425CAE19}"/>
                </a:ext>
              </a:extLst>
            </p:cNvPr>
            <p:cNvCxnSpPr>
              <a:cxnSpLocks/>
            </p:cNvCxnSpPr>
            <p:nvPr/>
          </p:nvCxnSpPr>
          <p:spPr>
            <a:xfrm>
              <a:off x="5403416" y="5296174"/>
              <a:ext cx="1537624" cy="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DA068041-D181-4B84-8BFE-E23ADC4AB575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rot="5400000" flipH="1" flipV="1">
              <a:off x="6861801" y="4935309"/>
              <a:ext cx="439305" cy="282426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196053-E9DD-4158-99CF-317D49F0779F}"/>
                </a:ext>
              </a:extLst>
            </p:cNvPr>
            <p:cNvSpPr txBox="1"/>
            <p:nvPr/>
          </p:nvSpPr>
          <p:spPr>
            <a:xfrm>
              <a:off x="5806583" y="5356379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Arial Black" panose="020B0A04020102020204" pitchFamily="34" charset="0"/>
                </a:rPr>
                <a:t>과정</a:t>
              </a:r>
              <a:r>
                <a:rPr lang="en-US" altLang="ko-KR" sz="1600" dirty="0">
                  <a:latin typeface="Arial Black" panose="020B0A04020102020204" pitchFamily="34" charset="0"/>
                </a:rPr>
                <a:t>1</a:t>
              </a:r>
              <a:endParaRPr lang="ko-KR" altLang="en-US" sz="1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DE9F471-0676-4CFA-832D-351F5AB2F9A1}"/>
                </a:ext>
              </a:extLst>
            </p:cNvPr>
            <p:cNvSpPr txBox="1"/>
            <p:nvPr/>
          </p:nvSpPr>
          <p:spPr>
            <a:xfrm>
              <a:off x="4745269" y="3847376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Arial Black" panose="020B0A04020102020204" pitchFamily="34" charset="0"/>
                </a:rPr>
                <a:t>과정</a:t>
              </a:r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sz="1600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9D353BC-B5E8-49C4-8F3C-98343CE90A63}"/>
              </a:ext>
            </a:extLst>
          </p:cNvPr>
          <p:cNvGrpSpPr/>
          <p:nvPr/>
        </p:nvGrpSpPr>
        <p:grpSpPr>
          <a:xfrm>
            <a:off x="1782454" y="4559610"/>
            <a:ext cx="7836957" cy="1767200"/>
            <a:chOff x="1178807" y="4579606"/>
            <a:chExt cx="7836957" cy="176720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25EB27D-1D60-42E6-846B-363C43F7DE1D}"/>
                </a:ext>
              </a:extLst>
            </p:cNvPr>
            <p:cNvGrpSpPr/>
            <p:nvPr/>
          </p:nvGrpSpPr>
          <p:grpSpPr>
            <a:xfrm>
              <a:off x="1178807" y="4579606"/>
              <a:ext cx="7836957" cy="1767200"/>
              <a:chOff x="1178807" y="3983579"/>
              <a:chExt cx="7836957" cy="17672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2783257-F8D8-4891-8959-4DEC2299DCE6}"/>
                  </a:ext>
                </a:extLst>
              </p:cNvPr>
              <p:cNvGrpSpPr/>
              <p:nvPr/>
            </p:nvGrpSpPr>
            <p:grpSpPr>
              <a:xfrm>
                <a:off x="1178807" y="4667849"/>
                <a:ext cx="7836957" cy="1082930"/>
                <a:chOff x="957943" y="5119967"/>
                <a:chExt cx="7836957" cy="1082930"/>
              </a:xfrm>
            </p:grpSpPr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E66DA1DC-1575-43B1-B857-3AF247218B4E}"/>
                    </a:ext>
                  </a:extLst>
                </p:cNvPr>
                <p:cNvGrpSpPr/>
                <p:nvPr/>
              </p:nvGrpSpPr>
              <p:grpSpPr>
                <a:xfrm>
                  <a:off x="957943" y="5119967"/>
                  <a:ext cx="7836957" cy="390750"/>
                  <a:chOff x="1323589" y="4562619"/>
                  <a:chExt cx="7836957" cy="390750"/>
                </a:xfrm>
              </p:grpSpPr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DE26CC96-8D22-43E2-8B2F-9E3DEE6D8312}"/>
                      </a:ext>
                    </a:extLst>
                  </p:cNvPr>
                  <p:cNvGrpSpPr/>
                  <p:nvPr/>
                </p:nvGrpSpPr>
                <p:grpSpPr>
                  <a:xfrm>
                    <a:off x="1323589" y="4562619"/>
                    <a:ext cx="5328778" cy="390750"/>
                    <a:chOff x="1141413" y="3429000"/>
                    <a:chExt cx="5328778" cy="390750"/>
                  </a:xfrm>
                </p:grpSpPr>
                <p:grpSp>
                  <p:nvGrpSpPr>
                    <p:cNvPr id="100" name="그룹 99">
                      <a:extLst>
                        <a:ext uri="{FF2B5EF4-FFF2-40B4-BE49-F238E27FC236}">
                          <a16:creationId xmlns:a16="http://schemas.microsoft.com/office/drawing/2014/main" id="{D1A5FCAB-91B7-4047-B437-EB4DCDE67D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1413" y="3429000"/>
                      <a:ext cx="5328778" cy="390750"/>
                      <a:chOff x="1207224" y="3831771"/>
                      <a:chExt cx="5328778" cy="390750"/>
                    </a:xfrm>
                  </p:grpSpPr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1E63314-8E23-445D-ABA1-3D4E7346DD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7224" y="3831771"/>
                        <a:ext cx="856707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Arial Black" panose="020B0A04020102020204" pitchFamily="34" charset="0"/>
                          </a:rPr>
                          <a:t>head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grpSp>
                    <p:nvGrpSpPr>
                      <p:cNvPr id="105" name="그룹 104">
                        <a:extLst>
                          <a:ext uri="{FF2B5EF4-FFF2-40B4-BE49-F238E27FC236}">
                            <a16:creationId xmlns:a16="http://schemas.microsoft.com/office/drawing/2014/main" id="{571978B0-D29C-4703-9E10-D31FE42C7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0115" y="3831771"/>
                        <a:ext cx="1061359" cy="373686"/>
                        <a:chOff x="2570115" y="3831771"/>
                        <a:chExt cx="1061359" cy="373686"/>
                      </a:xfrm>
                    </p:grpSpPr>
                    <p:sp>
                      <p:nvSpPr>
                        <p:cNvPr id="111" name="TextBox 110">
                          <a:extLst>
                            <a:ext uri="{FF2B5EF4-FFF2-40B4-BE49-F238E27FC236}">
                              <a16:creationId xmlns:a16="http://schemas.microsoft.com/office/drawing/2014/main" id="{052299BD-F260-49EB-AFF8-9C29A0A1268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70115" y="3836125"/>
                          <a:ext cx="856707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dirty="0">
                              <a:latin typeface="Arial Black" panose="020B0A04020102020204" pitchFamily="34" charset="0"/>
                            </a:rPr>
                            <a:t>DMY</a:t>
                          </a:r>
                          <a:endParaRPr lang="ko-KR" altLang="en-US" dirty="0">
                            <a:latin typeface="Arial Black" panose="020B0A04020102020204" pitchFamily="34" charset="0"/>
                          </a:endParaRPr>
                        </a:p>
                      </p:txBody>
                    </p:sp>
                    <p:sp>
                      <p:nvSpPr>
                        <p:cNvPr id="112" name="TextBox 111">
                          <a:extLst>
                            <a:ext uri="{FF2B5EF4-FFF2-40B4-BE49-F238E27FC236}">
                              <a16:creationId xmlns:a16="http://schemas.microsoft.com/office/drawing/2014/main" id="{3F9A5BCF-8387-474F-A26A-7EEBE652F4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26822" y="3831771"/>
                          <a:ext cx="204652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ko-KR" altLang="en-US" dirty="0">
                            <a:latin typeface="Arial Black" panose="020B0A040201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20FD4EDE-E527-4834-BDD5-D462FD1C04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79295" y="3853189"/>
                        <a:ext cx="856707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Arial Black" panose="020B0A04020102020204" pitchFamily="34" charset="0"/>
                          </a:rPr>
                          <a:t>6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cxnSp>
                    <p:nvCxnSpPr>
                      <p:cNvPr id="108" name="직선 화살표 연결선 107">
                        <a:extLst>
                          <a:ext uri="{FF2B5EF4-FFF2-40B4-BE49-F238E27FC236}">
                            <a16:creationId xmlns:a16="http://schemas.microsoft.com/office/drawing/2014/main" id="{0DD4A70F-2203-4A76-8D6F-D7345C44E4CC}"/>
                          </a:ext>
                        </a:extLst>
                      </p:cNvPr>
                      <p:cNvCxnSpPr>
                        <a:stCxn id="104" idx="3"/>
                        <a:endCxn id="111" idx="1"/>
                      </p:cNvCxnSpPr>
                      <p:nvPr/>
                    </p:nvCxnSpPr>
                    <p:spPr>
                      <a:xfrm>
                        <a:off x="2063931" y="4016437"/>
                        <a:ext cx="506184" cy="435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249B607E-9D94-42B2-86E7-1287BD6C5D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8894" y="3429000"/>
                      <a:ext cx="856707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754C9E8-447F-4DA5-BF8B-B021D27007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15602" y="3429331"/>
                      <a:ext cx="204652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103" name="직선 화살표 연결선 102">
                      <a:extLst>
                        <a:ext uri="{FF2B5EF4-FFF2-40B4-BE49-F238E27FC236}">
                          <a16:creationId xmlns:a16="http://schemas.microsoft.com/office/drawing/2014/main" id="{914E85B0-1FCB-4E5C-A8D3-5F5E17168C15}"/>
                        </a:ext>
                      </a:extLst>
                    </p:cNvPr>
                    <p:cNvCxnSpPr>
                      <a:endCxn id="101" idx="1"/>
                    </p:cNvCxnSpPr>
                    <p:nvPr/>
                  </p:nvCxnSpPr>
                  <p:spPr>
                    <a:xfrm>
                      <a:off x="3557064" y="3609312"/>
                      <a:ext cx="501830" cy="4354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59573A3A-D166-4792-AC34-908C9D462079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250" y="4584037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8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85023516-02FF-434A-B39C-3816A3E9A0F5}"/>
                      </a:ext>
                    </a:extLst>
                  </p:cNvPr>
                  <p:cNvSpPr txBox="1"/>
                  <p:nvPr/>
                </p:nvSpPr>
                <p:spPr>
                  <a:xfrm>
                    <a:off x="8206958" y="4579683"/>
                    <a:ext cx="95358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NULL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3BB73CA-4D12-42FA-B3A6-C3E1968F32F3}"/>
                      </a:ext>
                    </a:extLst>
                  </p:cNvPr>
                  <p:cNvSpPr txBox="1"/>
                  <p:nvPr/>
                </p:nvSpPr>
                <p:spPr>
                  <a:xfrm>
                    <a:off x="6652367" y="4584037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99" name="직선 화살표 연결선 98">
                    <a:extLst>
                      <a:ext uri="{FF2B5EF4-FFF2-40B4-BE49-F238E27FC236}">
                        <a16:creationId xmlns:a16="http://schemas.microsoft.com/office/drawing/2014/main" id="{76F9BAD8-B1E7-4E57-968A-E1B67620BE9D}"/>
                      </a:ext>
                    </a:extLst>
                  </p:cNvPr>
                  <p:cNvCxnSpPr/>
                  <p:nvPr/>
                </p:nvCxnSpPr>
                <p:spPr>
                  <a:xfrm>
                    <a:off x="6857020" y="4749056"/>
                    <a:ext cx="501829" cy="4354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65B49D6-7068-44E8-8746-B80005E76A1D}"/>
                    </a:ext>
                  </a:extLst>
                </p:cNvPr>
                <p:cNvSpPr txBox="1"/>
                <p:nvPr/>
              </p:nvSpPr>
              <p:spPr>
                <a:xfrm>
                  <a:off x="3807616" y="5833565"/>
                  <a:ext cx="992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before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A62FF8D9-F95E-4497-A660-7F44E3E2FF6F}"/>
                    </a:ext>
                  </a:extLst>
                </p:cNvPr>
                <p:cNvCxnSpPr>
                  <a:cxnSpLocks/>
                  <a:stCxn id="91" idx="0"/>
                  <a:endCxn id="101" idx="2"/>
                </p:cNvCxnSpPr>
                <p:nvPr/>
              </p:nvCxnSpPr>
              <p:spPr>
                <a:xfrm flipV="1">
                  <a:off x="4303778" y="5489299"/>
                  <a:ext cx="0" cy="344266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9271E34-7981-4FF6-B476-0DA6D219FAE8}"/>
                  </a:ext>
                </a:extLst>
              </p:cNvPr>
              <p:cNvSpPr txBox="1"/>
              <p:nvPr/>
            </p:nvSpPr>
            <p:spPr>
              <a:xfrm>
                <a:off x="4217671" y="398357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cur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CD01270-3D91-4E59-B0C0-AA39BEC55338}"/>
                  </a:ext>
                </a:extLst>
              </p:cNvPr>
              <p:cNvCxnSpPr>
                <a:cxnSpLocks/>
                <a:stCxn id="78" idx="2"/>
                <a:endCxn id="101" idx="0"/>
              </p:cNvCxnSpPr>
              <p:nvPr/>
            </p:nvCxnSpPr>
            <p:spPr>
              <a:xfrm>
                <a:off x="4515189" y="4352911"/>
                <a:ext cx="9453" cy="31493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10BEB50D-F865-48EA-A9EF-FCD698F8716E}"/>
                </a:ext>
              </a:extLst>
            </p:cNvPr>
            <p:cNvCxnSpPr/>
            <p:nvPr/>
          </p:nvCxnSpPr>
          <p:spPr>
            <a:xfrm>
              <a:off x="5157647" y="5439834"/>
              <a:ext cx="501830" cy="43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261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A01105D-F7D1-4A22-AEDC-79310B26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B0FD0-32B5-435F-A397-9F60A89EA781}"/>
              </a:ext>
            </a:extLst>
          </p:cNvPr>
          <p:cNvSpPr txBox="1"/>
          <p:nvPr/>
        </p:nvSpPr>
        <p:spPr>
          <a:xfrm>
            <a:off x="1141413" y="612397"/>
            <a:ext cx="500502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int main(void)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List</a:t>
            </a:r>
            <a:r>
              <a:rPr lang="ko-KR" altLang="en-US" sz="1400" dirty="0">
                <a:latin typeface="Arial Black" panose="020B0A04020102020204" pitchFamily="34" charset="0"/>
              </a:rPr>
              <a:t>의 생성 및 초기화 </a:t>
            </a:r>
            <a:r>
              <a:rPr lang="en-US" altLang="ko-KR" sz="1400" dirty="0">
                <a:latin typeface="Arial Black" panose="020B0A04020102020204" pitchFamily="34" charset="0"/>
              </a:rPr>
              <a:t>/////////////////////////////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 </a:t>
            </a:r>
            <a:r>
              <a:rPr lang="en-US" altLang="ko-KR" sz="1400" dirty="0" err="1">
                <a:latin typeface="Arial Black" panose="020B0A04020102020204" pitchFamily="34" charset="0"/>
              </a:rPr>
              <a:t>list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data;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400" dirty="0">
                <a:latin typeface="Arial Black" panose="020B0A04020102020204" pitchFamily="34" charset="0"/>
              </a:rPr>
              <a:t>(&amp;list);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5</a:t>
            </a:r>
            <a:r>
              <a:rPr lang="ko-KR" altLang="en-US" sz="1400" dirty="0">
                <a:latin typeface="Arial Black" panose="020B0A04020102020204" pitchFamily="34" charset="0"/>
              </a:rPr>
              <a:t>개의 데이터 저장 </a:t>
            </a:r>
            <a:r>
              <a:rPr lang="en-US" altLang="ko-KR" sz="1400" dirty="0">
                <a:latin typeface="Arial Black" panose="020B0A04020102020204" pitchFamily="34" charset="0"/>
              </a:rPr>
              <a:t>/////////////////////////////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400" dirty="0">
                <a:latin typeface="Arial Black" panose="020B0A04020102020204" pitchFamily="34" charset="0"/>
              </a:rPr>
              <a:t>(&amp;list, 11);  </a:t>
            </a:r>
            <a:r>
              <a:rPr lang="en-US" altLang="ko-KR" sz="14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400" dirty="0">
                <a:latin typeface="Arial Black" panose="020B0A04020102020204" pitchFamily="34" charset="0"/>
              </a:rPr>
              <a:t>(&amp;list, 11);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400" dirty="0">
                <a:latin typeface="Arial Black" panose="020B0A04020102020204" pitchFamily="34" charset="0"/>
              </a:rPr>
              <a:t>(&amp;list, 22);  </a:t>
            </a:r>
            <a:r>
              <a:rPr lang="en-US" altLang="ko-KR" sz="14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400" dirty="0">
                <a:latin typeface="Arial Black" panose="020B0A04020102020204" pitchFamily="34" charset="0"/>
              </a:rPr>
              <a:t>(&amp;list, 22);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400" dirty="0">
                <a:latin typeface="Arial Black" panose="020B0A04020102020204" pitchFamily="34" charset="0"/>
              </a:rPr>
              <a:t>(&amp;list, 33);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저장된 데이터의 전체 출력 </a:t>
            </a:r>
            <a:r>
              <a:rPr lang="en-US" altLang="ko-KR" sz="1400" dirty="0">
                <a:latin typeface="Arial Black" panose="020B0A04020102020204" pitchFamily="34" charset="0"/>
              </a:rPr>
              <a:t>/////////////////////////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</a:t>
            </a:r>
            <a:r>
              <a:rPr lang="ko-KR" altLang="en-US" sz="1400" dirty="0">
                <a:latin typeface="Arial Black" panose="020B0A04020102020204" pitchFamily="34" charset="0"/>
              </a:rPr>
              <a:t>현재 데이터의 수</a:t>
            </a:r>
            <a:r>
              <a:rPr lang="en-US" altLang="ko-KR" sz="1400" dirty="0">
                <a:latin typeface="Arial Black" panose="020B0A04020102020204" pitchFamily="34" charset="0"/>
              </a:rPr>
              <a:t>: %d \n", </a:t>
            </a:r>
            <a:r>
              <a:rPr lang="en-US" altLang="ko-KR" sz="1400" dirty="0" err="1">
                <a:latin typeface="Arial Black" panose="020B0A04020102020204" pitchFamily="34" charset="0"/>
              </a:rPr>
              <a:t>LCount</a:t>
            </a:r>
            <a:r>
              <a:rPr lang="en-US" altLang="ko-KR" sz="1400" dirty="0">
                <a:latin typeface="Arial Black" panose="020B0A04020102020204" pitchFamily="34" charset="0"/>
              </a:rPr>
              <a:t>(&amp;list));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// </a:t>
            </a:r>
            <a:r>
              <a:rPr lang="ko-KR" altLang="en-US" sz="1400" dirty="0">
                <a:latin typeface="Arial Black" panose="020B0A04020102020204" pitchFamily="34" charset="0"/>
              </a:rPr>
              <a:t>첫 번째 데이터 조회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(&amp;list, &amp;data))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("%d ", data);</a:t>
            </a:r>
          </a:p>
          <a:p>
            <a:pPr lvl="2"/>
            <a:endParaRPr lang="en-US" altLang="ko-KR" sz="14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두 번째 이후의 데이터 조회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while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(&amp;list, &amp;data))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("%d ", data);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("\n\n");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73FDB-4590-4E90-931A-75160A0E6AFA}"/>
              </a:ext>
            </a:extLst>
          </p:cNvPr>
          <p:cNvSpPr txBox="1"/>
          <p:nvPr/>
        </p:nvSpPr>
        <p:spPr>
          <a:xfrm>
            <a:off x="6146437" y="612397"/>
            <a:ext cx="500502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숫자 </a:t>
            </a:r>
            <a:r>
              <a:rPr lang="en-US" altLang="ko-KR" sz="1400" dirty="0">
                <a:latin typeface="Arial Black" panose="020B0A04020102020204" pitchFamily="34" charset="0"/>
              </a:rPr>
              <a:t>22</a:t>
            </a:r>
            <a:r>
              <a:rPr lang="ko-KR" altLang="en-US" sz="1400" dirty="0">
                <a:latin typeface="Arial Black" panose="020B0A04020102020204" pitchFamily="34" charset="0"/>
              </a:rPr>
              <a:t>을 검색하여 모두 삭제 </a:t>
            </a:r>
            <a:r>
              <a:rPr lang="en-US" altLang="ko-KR" sz="1400" dirty="0">
                <a:latin typeface="Arial Black" panose="020B0A04020102020204" pitchFamily="34" charset="0"/>
              </a:rPr>
              <a:t>//////////////////////////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(&amp;list, &amp;data))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if (data == 22)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LRemove</a:t>
            </a:r>
            <a:r>
              <a:rPr lang="en-US" altLang="ko-KR" sz="1400" dirty="0">
                <a:latin typeface="Arial Black" panose="020B0A04020102020204" pitchFamily="34" charset="0"/>
              </a:rPr>
              <a:t>(&amp;list);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while (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(&amp;list, &amp;data))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	if (data == 22)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		</a:t>
            </a:r>
            <a:r>
              <a:rPr lang="en-US" altLang="ko-KR" sz="1400" dirty="0" err="1">
                <a:latin typeface="Arial Black" panose="020B0A04020102020204" pitchFamily="34" charset="0"/>
              </a:rPr>
              <a:t>LRemove</a:t>
            </a:r>
            <a:r>
              <a:rPr lang="en-US" altLang="ko-KR" sz="1400" dirty="0">
                <a:latin typeface="Arial Black" panose="020B0A04020102020204" pitchFamily="34" charset="0"/>
              </a:rPr>
              <a:t>(&amp;list);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삭제 후 남아있는 데이터 전체 출력 </a:t>
            </a:r>
            <a:r>
              <a:rPr lang="en-US" altLang="ko-KR" sz="1400" dirty="0">
                <a:latin typeface="Arial Black" panose="020B0A04020102020204" pitchFamily="34" charset="0"/>
              </a:rPr>
              <a:t>////////////////////////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</a:t>
            </a:r>
            <a:r>
              <a:rPr lang="ko-KR" altLang="en-US" sz="1400" dirty="0">
                <a:latin typeface="Arial Black" panose="020B0A04020102020204" pitchFamily="34" charset="0"/>
              </a:rPr>
              <a:t>현재 데이터의 수</a:t>
            </a:r>
            <a:r>
              <a:rPr lang="en-US" altLang="ko-KR" sz="1400" dirty="0">
                <a:latin typeface="Arial Black" panose="020B0A04020102020204" pitchFamily="34" charset="0"/>
              </a:rPr>
              <a:t>: %d \n", </a:t>
            </a:r>
            <a:r>
              <a:rPr lang="en-US" altLang="ko-KR" sz="1400" dirty="0" err="1">
                <a:latin typeface="Arial Black" panose="020B0A04020102020204" pitchFamily="34" charset="0"/>
              </a:rPr>
              <a:t>LCount</a:t>
            </a:r>
            <a:r>
              <a:rPr lang="en-US" altLang="ko-KR" sz="1400" dirty="0">
                <a:latin typeface="Arial Black" panose="020B0A04020102020204" pitchFamily="34" charset="0"/>
              </a:rPr>
              <a:t>(&amp;list));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(&amp;list, &amp;data))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("%d ", data);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while (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(&amp;list, &amp;data))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	</a:t>
            </a:r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("%d ", data);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("\n\n");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71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A6C7CBD-BBE0-4C81-A3E5-2EDE4C1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05DDA-A0B4-4F73-A227-A3995187F73E}"/>
              </a:ext>
            </a:extLst>
          </p:cNvPr>
          <p:cNvSpPr txBox="1"/>
          <p:nvPr/>
        </p:nvSpPr>
        <p:spPr>
          <a:xfrm>
            <a:off x="1141413" y="2708366"/>
            <a:ext cx="9905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앞선 과제인 </a:t>
            </a:r>
            <a:r>
              <a:rPr lang="en-US" altLang="ko-KR" dirty="0">
                <a:latin typeface="Arial Black" panose="020B0A04020102020204" pitchFamily="34" charset="0"/>
              </a:rPr>
              <a:t>Point </a:t>
            </a:r>
            <a:r>
              <a:rPr lang="ko-KR" altLang="en-US" dirty="0">
                <a:latin typeface="Arial Black" panose="020B0A04020102020204" pitchFamily="34" charset="0"/>
              </a:rPr>
              <a:t>구조체를 이용한 활용 예제에 사용했던 </a:t>
            </a:r>
            <a:r>
              <a:rPr lang="en-US" altLang="ko-KR" dirty="0" err="1">
                <a:latin typeface="Arial Black" panose="020B0A04020102020204" pitchFamily="34" charset="0"/>
              </a:rPr>
              <a:t>Point.h</a:t>
            </a:r>
            <a:r>
              <a:rPr lang="en-US" altLang="ko-KR" dirty="0">
                <a:latin typeface="Arial Black" panose="020B0A04020102020204" pitchFamily="34" charset="0"/>
              </a:rPr>
              <a:t>, Point.cpp, </a:t>
            </a:r>
            <a:r>
              <a:rPr lang="en-US" altLang="ko-KR" dirty="0" err="1">
                <a:latin typeface="Arial Black" panose="020B0A04020102020204" pitchFamily="34" charset="0"/>
              </a:rPr>
              <a:t>ArrayList.h</a:t>
            </a:r>
            <a:r>
              <a:rPr lang="en-US" altLang="ko-KR" dirty="0">
                <a:latin typeface="Arial Black" panose="020B0A04020102020204" pitchFamily="34" charset="0"/>
              </a:rPr>
              <a:t>, ArrayList.cpp, PointListMain.cpp </a:t>
            </a:r>
            <a:r>
              <a:rPr lang="ko-KR" altLang="en-US" dirty="0">
                <a:latin typeface="Arial Black" panose="020B0A04020102020204" pitchFamily="34" charset="0"/>
              </a:rPr>
              <a:t>중에서 </a:t>
            </a:r>
            <a:r>
              <a:rPr lang="en-US" altLang="ko-KR" dirty="0" err="1">
                <a:latin typeface="Arial Black" panose="020B0A04020102020204" pitchFamily="34" charset="0"/>
              </a:rPr>
              <a:t>ArrayList.h</a:t>
            </a:r>
            <a:r>
              <a:rPr lang="en-US" altLang="ko-KR" dirty="0">
                <a:latin typeface="Arial Black" panose="020B0A04020102020204" pitchFamily="34" charset="0"/>
              </a:rPr>
              <a:t>, ArrayList.cpp</a:t>
            </a:r>
            <a:r>
              <a:rPr lang="ko-KR" altLang="en-US" dirty="0">
                <a:latin typeface="Arial Black" panose="020B0A04020102020204" pitchFamily="34" charset="0"/>
              </a:rPr>
              <a:t>를 </a:t>
            </a:r>
            <a:r>
              <a:rPr lang="en-US" altLang="ko-KR" dirty="0" err="1">
                <a:latin typeface="Arial Black" panose="020B0A04020102020204" pitchFamily="34" charset="0"/>
              </a:rPr>
              <a:t>DLinkedList.h</a:t>
            </a:r>
            <a:r>
              <a:rPr lang="en-US" altLang="ko-KR" dirty="0">
                <a:latin typeface="Arial Black" panose="020B0A04020102020204" pitchFamily="34" charset="0"/>
              </a:rPr>
              <a:t>, DLinkedList.cpp</a:t>
            </a:r>
            <a:r>
              <a:rPr lang="ko-KR" altLang="en-US" dirty="0">
                <a:latin typeface="Arial Black" panose="020B0A04020102020204" pitchFamily="34" charset="0"/>
              </a:rPr>
              <a:t>로 대처해서 구현해 보자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38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9C303C-D2F7-49F1-B636-D127EB88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E7470-72BB-4779-B1BE-F281502FAF1F}"/>
              </a:ext>
            </a:extLst>
          </p:cNvPr>
          <p:cNvSpPr txBox="1"/>
          <p:nvPr/>
        </p:nvSpPr>
        <p:spPr>
          <a:xfrm>
            <a:off x="1141413" y="1397674"/>
            <a:ext cx="9905998" cy="406265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삽입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정렬기준이 되는 함수를 등록하는 </a:t>
            </a:r>
            <a:r>
              <a:rPr lang="en-US" altLang="ko-KR" dirty="0" err="1">
                <a:latin typeface="Arial Black" panose="020B0A04020102020204" pitchFamily="34" charset="0"/>
              </a:rPr>
              <a:t>SetSortRule</a:t>
            </a:r>
            <a:r>
              <a:rPr lang="ko-KR" altLang="en-US" dirty="0">
                <a:latin typeface="Arial Black" panose="020B0A04020102020204" pitchFamily="34" charset="0"/>
              </a:rPr>
              <a:t>함수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anose="020B0A04020102020204" pitchFamily="34" charset="0"/>
              </a:rPr>
              <a:t>SetSortRule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함수를 통해서 전달된 함수정보를 저장하기 위한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멤버 </a:t>
            </a:r>
            <a:r>
              <a:rPr lang="en-US" altLang="ko-KR" dirty="0">
                <a:latin typeface="Arial Black" panose="020B0A04020102020204" pitchFamily="34" charset="0"/>
              </a:rPr>
              <a:t>comp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Comp</a:t>
            </a:r>
            <a:r>
              <a:rPr lang="ko-KR" altLang="en-US" dirty="0">
                <a:latin typeface="Arial Black" panose="020B0A04020102020204" pitchFamily="34" charset="0"/>
              </a:rPr>
              <a:t>에 등록된 정렬기준을 근거로 데이터를 저장하는 </a:t>
            </a:r>
            <a:r>
              <a:rPr lang="en-US" altLang="ko-KR" dirty="0" err="1">
                <a:latin typeface="Arial Black" panose="020B0A04020102020204" pitchFamily="34" charset="0"/>
              </a:rPr>
              <a:t>SInsert</a:t>
            </a:r>
            <a:r>
              <a:rPr lang="ko-KR" altLang="en-US" dirty="0">
                <a:latin typeface="Arial Black" panose="020B0A04020102020204" pitchFamily="34" charset="0"/>
              </a:rPr>
              <a:t>함수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“</a:t>
            </a:r>
            <a:r>
              <a:rPr lang="en-US" altLang="ko-KR" dirty="0" err="1">
                <a:latin typeface="Arial Black" panose="020B0A04020102020204" pitchFamily="34" charset="0"/>
              </a:rPr>
              <a:t>SetSortRule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함수가 호출되면서 정렬의 기준이 리스트의 멤버 </a:t>
            </a:r>
            <a:r>
              <a:rPr lang="en-US" altLang="ko-KR" dirty="0">
                <a:latin typeface="Arial Black" panose="020B0A04020102020204" pitchFamily="34" charset="0"/>
              </a:rPr>
              <a:t>comp</a:t>
            </a:r>
            <a:r>
              <a:rPr lang="ko-KR" altLang="en-US" dirty="0">
                <a:latin typeface="Arial Black" panose="020B0A04020102020204" pitchFamily="34" charset="0"/>
              </a:rPr>
              <a:t>에 등록되면</a:t>
            </a:r>
            <a:r>
              <a:rPr lang="en-US" altLang="ko-KR" dirty="0">
                <a:latin typeface="Arial Black" panose="020B0A04020102020204" pitchFamily="34" charset="0"/>
              </a:rPr>
              <a:t>, 		</a:t>
            </a:r>
            <a:r>
              <a:rPr lang="en-US" altLang="ko-KR" dirty="0" err="1">
                <a:latin typeface="Arial Black" panose="020B0A04020102020204" pitchFamily="34" charset="0"/>
              </a:rPr>
              <a:t>SInsert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함수 내에서는 </a:t>
            </a:r>
            <a:r>
              <a:rPr lang="en-US" altLang="ko-KR" dirty="0">
                <a:latin typeface="Arial Black" panose="020B0A04020102020204" pitchFamily="34" charset="0"/>
              </a:rPr>
              <a:t>comp</a:t>
            </a:r>
            <a:r>
              <a:rPr lang="ko-KR" altLang="en-US" dirty="0">
                <a:latin typeface="Arial Black" panose="020B0A04020102020204" pitchFamily="34" charset="0"/>
              </a:rPr>
              <a:t>에 등록된 정렬의 기준을 근거로 데이터를 정렬하여 </a:t>
            </a:r>
            <a:r>
              <a:rPr lang="en-US" altLang="ko-KR" dirty="0">
                <a:latin typeface="Arial Black" panose="020B0A04020102020204" pitchFamily="34" charset="0"/>
              </a:rPr>
              <a:t>			</a:t>
            </a:r>
            <a:r>
              <a:rPr lang="ko-KR" altLang="en-US" dirty="0">
                <a:latin typeface="Arial Black" panose="020B0A04020102020204" pitchFamily="34" charset="0"/>
              </a:rPr>
              <a:t>저장한다</a:t>
            </a:r>
            <a:r>
              <a:rPr lang="en-US" altLang="ko-KR" dirty="0">
                <a:latin typeface="Arial Black" panose="020B0A04020102020204" pitchFamily="34" charset="0"/>
              </a:rPr>
              <a:t>.”</a:t>
            </a:r>
          </a:p>
          <a:p>
            <a:endParaRPr lang="en-US" altLang="ko-KR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SetSortRule</a:t>
            </a:r>
            <a:r>
              <a:rPr lang="en-US" altLang="ko-KR" dirty="0">
                <a:latin typeface="Arial Black" panose="020B0A04020102020204" pitchFamily="34" charset="0"/>
              </a:rPr>
              <a:t>(List*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, int(*comp)(</a:t>
            </a:r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d1, </a:t>
            </a:r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 d2))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-&gt;comp = comp;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3CBE013-7132-4B59-A65B-E95B327C2D92}"/>
              </a:ext>
            </a:extLst>
          </p:cNvPr>
          <p:cNvSpPr/>
          <p:nvPr/>
        </p:nvSpPr>
        <p:spPr>
          <a:xfrm>
            <a:off x="1271451" y="3152503"/>
            <a:ext cx="731520" cy="35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27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828BDB-1112-4B9F-BB37-4F86BA73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A2A5A-6721-4A7F-881C-1B25570B2BA5}"/>
              </a:ext>
            </a:extLst>
          </p:cNvPr>
          <p:cNvSpPr txBox="1"/>
          <p:nvPr/>
        </p:nvSpPr>
        <p:spPr>
          <a:xfrm>
            <a:off x="1141413" y="1289953"/>
            <a:ext cx="9905998" cy="427809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SInsert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Node *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 = (Node*)malloc(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(Node));	// New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의 생성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Node *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-&gt;head;						//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ko-KR" altLang="en-US" sz="1600" dirty="0">
                <a:latin typeface="Arial Black" panose="020B0A04020102020204" pitchFamily="34" charset="0"/>
              </a:rPr>
              <a:t>는 더미 노드를 가리킴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-&gt;data = data;							// New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에 데이터 저장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//New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가 들어갈 위치를 찾기 위한 </a:t>
            </a:r>
            <a:r>
              <a:rPr lang="ko-KR" altLang="en-US" sz="1600" dirty="0" err="1">
                <a:latin typeface="Arial Black" panose="020B0A04020102020204" pitchFamily="34" charset="0"/>
              </a:rPr>
              <a:t>반복문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While (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-&gt;next != NULL &amp;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-&gt;comp(data,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-&gt;next-&gt;data) != 0)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-&gt;next;							// Next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로 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-&gt;next;					// New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의 오른쪽을 연결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;							// New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의 왼쪽을 연결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)++;							// </a:t>
            </a:r>
            <a:r>
              <a:rPr lang="ko-KR" altLang="en-US" sz="1600" dirty="0">
                <a:latin typeface="Arial Black" panose="020B0A04020102020204" pitchFamily="34" charset="0"/>
              </a:rPr>
              <a:t>저장된 데이터의 수 하나 증가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93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EDC38A-99D9-4189-8AD6-06E3B08D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443A6-4010-4078-A741-E106B84737DE}"/>
              </a:ext>
            </a:extLst>
          </p:cNvPr>
          <p:cNvSpPr txBox="1"/>
          <p:nvPr/>
        </p:nvSpPr>
        <p:spPr>
          <a:xfrm>
            <a:off x="1141413" y="66664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Node * </a:t>
            </a:r>
            <a:r>
              <a:rPr lang="en-US" altLang="ko-KR" dirty="0" err="1">
                <a:latin typeface="Arial Black" panose="020B0A04020102020204" pitchFamily="34" charset="0"/>
              </a:rPr>
              <a:t>newNode</a:t>
            </a:r>
            <a:r>
              <a:rPr lang="en-US" altLang="ko-KR" dirty="0">
                <a:latin typeface="Arial Black" panose="020B0A04020102020204" pitchFamily="34" charset="0"/>
              </a:rPr>
              <a:t> = (Node*)malloc(</a:t>
            </a:r>
            <a:r>
              <a:rPr lang="en-US" altLang="ko-KR" dirty="0" err="1">
                <a:latin typeface="Arial Black" panose="020B0A04020102020204" pitchFamily="34" charset="0"/>
              </a:rPr>
              <a:t>sizeof</a:t>
            </a:r>
            <a:r>
              <a:rPr lang="en-US" altLang="ko-KR" dirty="0">
                <a:latin typeface="Arial Black" panose="020B0A04020102020204" pitchFamily="34" charset="0"/>
              </a:rPr>
              <a:t>(Node));	 // New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의 생성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Node * </a:t>
            </a:r>
            <a:r>
              <a:rPr lang="en-US" altLang="ko-KR" dirty="0" err="1">
                <a:latin typeface="Arial Black" panose="020B0A04020102020204" pitchFamily="34" charset="0"/>
              </a:rPr>
              <a:t>pred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-&gt;head;							 // </a:t>
            </a:r>
            <a:r>
              <a:rPr lang="en-US" altLang="ko-KR" dirty="0" err="1">
                <a:latin typeface="Arial Black" panose="020B0A04020102020204" pitchFamily="34" charset="0"/>
              </a:rPr>
              <a:t>pred</a:t>
            </a:r>
            <a:r>
              <a:rPr lang="ko-KR" altLang="en-US" dirty="0">
                <a:latin typeface="Arial Black" panose="020B0A04020102020204" pitchFamily="34" charset="0"/>
              </a:rPr>
              <a:t>는 더미 노드를 가리킴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newNode</a:t>
            </a:r>
            <a:r>
              <a:rPr lang="en-US" altLang="ko-KR" dirty="0">
                <a:latin typeface="Arial Black" panose="020B0A04020102020204" pitchFamily="34" charset="0"/>
              </a:rPr>
              <a:t>-&gt;data = data;								 // New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에 데이터 저장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While(</a:t>
            </a:r>
            <a:r>
              <a:rPr lang="en-US" altLang="ko-KR" dirty="0" err="1">
                <a:latin typeface="Arial Black" panose="020B0A04020102020204" pitchFamily="34" charset="0"/>
              </a:rPr>
              <a:t>pred</a:t>
            </a:r>
            <a:r>
              <a:rPr lang="en-US" altLang="ko-KR" dirty="0">
                <a:latin typeface="Arial Black" panose="020B0A04020102020204" pitchFamily="34" charset="0"/>
              </a:rPr>
              <a:t>-&gt;next != NULL &amp;&amp;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-&gt;comp(data, </a:t>
            </a:r>
            <a:r>
              <a:rPr lang="en-US" altLang="ko-KR" dirty="0" err="1">
                <a:latin typeface="Arial Black" panose="020B0A04020102020204" pitchFamily="34" charset="0"/>
              </a:rPr>
              <a:t>pred</a:t>
            </a:r>
            <a:r>
              <a:rPr lang="en-US" altLang="ko-KR" dirty="0">
                <a:latin typeface="Arial Black" panose="020B0A04020102020204" pitchFamily="34" charset="0"/>
              </a:rPr>
              <a:t>-&gt;next-&gt;data) != 0)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pred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pred</a:t>
            </a:r>
            <a:r>
              <a:rPr lang="en-US" altLang="ko-KR" dirty="0">
                <a:latin typeface="Arial Black" panose="020B0A04020102020204" pitchFamily="34" charset="0"/>
              </a:rPr>
              <a:t>-&gt;next; 								// Next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로 이동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2F709C-DA66-426C-94FA-E1F57FE4F1EE}"/>
              </a:ext>
            </a:extLst>
          </p:cNvPr>
          <p:cNvGrpSpPr/>
          <p:nvPr/>
        </p:nvGrpSpPr>
        <p:grpSpPr>
          <a:xfrm>
            <a:off x="1141412" y="1615637"/>
            <a:ext cx="7867108" cy="1813363"/>
            <a:chOff x="1245915" y="2476087"/>
            <a:chExt cx="7867108" cy="18133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5500B55-BCC0-4D77-9D62-9505B09C2A87}"/>
                </a:ext>
              </a:extLst>
            </p:cNvPr>
            <p:cNvGrpSpPr/>
            <p:nvPr/>
          </p:nvGrpSpPr>
          <p:grpSpPr>
            <a:xfrm>
              <a:off x="1245915" y="3139194"/>
              <a:ext cx="7867108" cy="1150256"/>
              <a:chOff x="1141412" y="3429000"/>
              <a:chExt cx="7867108" cy="115025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C28693E-1295-4A75-86FA-586E4F559A90}"/>
                  </a:ext>
                </a:extLst>
              </p:cNvPr>
              <p:cNvGrpSpPr/>
              <p:nvPr/>
            </p:nvGrpSpPr>
            <p:grpSpPr>
              <a:xfrm>
                <a:off x="1141413" y="3429000"/>
                <a:ext cx="7867107" cy="377794"/>
                <a:chOff x="1207224" y="3831771"/>
                <a:chExt cx="7867107" cy="37779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FF3A66A-C7AC-4DF5-9D95-B467ACD44000}"/>
                    </a:ext>
                  </a:extLst>
                </p:cNvPr>
                <p:cNvSpPr txBox="1"/>
                <p:nvPr/>
              </p:nvSpPr>
              <p:spPr>
                <a:xfrm>
                  <a:off x="1207224" y="3831771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head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15F0905-6D0F-40BF-91EF-9B1E3C403398}"/>
                    </a:ext>
                  </a:extLst>
                </p:cNvPr>
                <p:cNvGrpSpPr/>
                <p:nvPr/>
              </p:nvGrpSpPr>
              <p:grpSpPr>
                <a:xfrm>
                  <a:off x="2570115" y="3831771"/>
                  <a:ext cx="1061359" cy="373686"/>
                  <a:chOff x="2570115" y="3831771"/>
                  <a:chExt cx="1061359" cy="373686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0DF0825-675D-4789-AA11-8BE66C854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115" y="3836125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DMY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DC1D463-AC0F-41E6-B518-E6870630B28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6822" y="3831771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76B7B6C3-92ED-4407-946E-201AF4CDD1EA}"/>
                    </a:ext>
                  </a:extLst>
                </p:cNvPr>
                <p:cNvGrpSpPr/>
                <p:nvPr/>
              </p:nvGrpSpPr>
              <p:grpSpPr>
                <a:xfrm>
                  <a:off x="5700846" y="3835879"/>
                  <a:ext cx="1061360" cy="373686"/>
                  <a:chOff x="4137657" y="3835879"/>
                  <a:chExt cx="1061360" cy="373686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A50D809-5B59-477F-B9F7-9AC4DAC32FF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7657" y="3840233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4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B588DAD-2CB6-4EB2-B53E-2BBB077F849E}"/>
                      </a:ext>
                    </a:extLst>
                  </p:cNvPr>
                  <p:cNvSpPr txBox="1"/>
                  <p:nvPr/>
                </p:nvSpPr>
                <p:spPr>
                  <a:xfrm>
                    <a:off x="4994365" y="3835879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8F44B37-16D2-40A7-9355-561F9CE92FCE}"/>
                    </a:ext>
                  </a:extLst>
                </p:cNvPr>
                <p:cNvGrpSpPr/>
                <p:nvPr/>
              </p:nvGrpSpPr>
              <p:grpSpPr>
                <a:xfrm>
                  <a:off x="7264035" y="3835879"/>
                  <a:ext cx="1810296" cy="373686"/>
                  <a:chOff x="4137657" y="3835879"/>
                  <a:chExt cx="1810296" cy="373686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B2D64BA-5F75-442B-96DB-9FBCA976F148}"/>
                      </a:ext>
                    </a:extLst>
                  </p:cNvPr>
                  <p:cNvSpPr txBox="1"/>
                  <p:nvPr/>
                </p:nvSpPr>
                <p:spPr>
                  <a:xfrm>
                    <a:off x="4137657" y="3840233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6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E54FF5E-4C67-4F98-835C-665864F8B2D5}"/>
                      </a:ext>
                    </a:extLst>
                  </p:cNvPr>
                  <p:cNvSpPr txBox="1"/>
                  <p:nvPr/>
                </p:nvSpPr>
                <p:spPr>
                  <a:xfrm>
                    <a:off x="4994365" y="3835879"/>
                    <a:ext cx="95358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NULL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0AC70DA6-8634-4819-AC28-8FCB4E0CE045}"/>
                    </a:ext>
                  </a:extLst>
                </p:cNvPr>
                <p:cNvCxnSpPr>
                  <a:stCxn id="12" idx="3"/>
                  <a:endCxn id="23" idx="1"/>
                </p:cNvCxnSpPr>
                <p:nvPr/>
              </p:nvCxnSpPr>
              <p:spPr>
                <a:xfrm>
                  <a:off x="2063931" y="4016437"/>
                  <a:ext cx="506184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76568F5D-0930-462F-A809-20F9AA5FAE6F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>
                  <a:off x="5199016" y="4020545"/>
                  <a:ext cx="501830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3C2E2251-55F2-4E1B-9DF8-7AE919F07F60}"/>
                    </a:ext>
                  </a:extLst>
                </p:cNvPr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6762206" y="4020545"/>
                  <a:ext cx="501829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DA237C-27F5-4425-80E5-9E9F75EB1AE3}"/>
                  </a:ext>
                </a:extLst>
              </p:cNvPr>
              <p:cNvSpPr txBox="1"/>
              <p:nvPr/>
            </p:nvSpPr>
            <p:spPr>
              <a:xfrm>
                <a:off x="1141412" y="4209924"/>
                <a:ext cx="1362891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Arial Black" panose="020B0A04020102020204" pitchFamily="34" charset="0"/>
                  </a:rPr>
                  <a:t>newNode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283901-2F0D-4D6D-95BB-05DCF5F66FF0}"/>
                  </a:ext>
                </a:extLst>
              </p:cNvPr>
              <p:cNvSpPr txBox="1"/>
              <p:nvPr/>
            </p:nvSpPr>
            <p:spPr>
              <a:xfrm>
                <a:off x="3006133" y="4209924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5FCAF-B061-4958-8010-6FEA74574C1B}"/>
                  </a:ext>
                </a:extLst>
              </p:cNvPr>
              <p:cNvSpPr txBox="1"/>
              <p:nvPr/>
            </p:nvSpPr>
            <p:spPr>
              <a:xfrm>
                <a:off x="3862841" y="4205570"/>
                <a:ext cx="20465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F7E54BE7-DBA5-4C17-BA2B-A1B9FA62FF71}"/>
                  </a:ext>
                </a:extLst>
              </p:cNvPr>
              <p:cNvCxnSpPr>
                <a:endCxn id="9" idx="1"/>
              </p:cNvCxnSpPr>
              <p:nvPr/>
            </p:nvCxnSpPr>
            <p:spPr>
              <a:xfrm>
                <a:off x="2504303" y="4390236"/>
                <a:ext cx="501830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3D13F9-1D0A-4510-8E94-7B6E217FE8F5}"/>
                </a:ext>
              </a:extLst>
            </p:cNvPr>
            <p:cNvSpPr txBox="1"/>
            <p:nvPr/>
          </p:nvSpPr>
          <p:spPr>
            <a:xfrm>
              <a:off x="4176348" y="3139194"/>
              <a:ext cx="85670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5872F2-14F1-4FE8-8CEC-26779A776A52}"/>
                </a:ext>
              </a:extLst>
            </p:cNvPr>
            <p:cNvSpPr txBox="1"/>
            <p:nvPr/>
          </p:nvSpPr>
          <p:spPr>
            <a:xfrm>
              <a:off x="5033056" y="3134840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95A6402-989E-40BF-9DAD-A1E66BFB751E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3674518" y="3319506"/>
              <a:ext cx="501830" cy="43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8EB0D2-93B6-4039-844B-1AAAEF5C2CB2}"/>
                </a:ext>
              </a:extLst>
            </p:cNvPr>
            <p:cNvSpPr txBox="1"/>
            <p:nvPr/>
          </p:nvSpPr>
          <p:spPr>
            <a:xfrm>
              <a:off x="2660839" y="2476087"/>
              <a:ext cx="7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Arial Black" panose="020B0A04020102020204" pitchFamily="34" charset="0"/>
                </a:rPr>
                <a:t>pred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95FE1B4-F27D-4CB3-A1C7-5B8A03103B17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>
            <a:xfrm>
              <a:off x="3037160" y="2845419"/>
              <a:ext cx="1" cy="29812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1EF6E58-5E67-4CE7-8841-A89D43B2AC1D}"/>
              </a:ext>
            </a:extLst>
          </p:cNvPr>
          <p:cNvGrpSpPr/>
          <p:nvPr/>
        </p:nvGrpSpPr>
        <p:grpSpPr>
          <a:xfrm>
            <a:off x="1141412" y="4565403"/>
            <a:ext cx="7867108" cy="1813413"/>
            <a:chOff x="1245915" y="2476037"/>
            <a:chExt cx="7867108" cy="181341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1B91392-3A40-4FC0-8D68-39C9DE6DCA27}"/>
                </a:ext>
              </a:extLst>
            </p:cNvPr>
            <p:cNvGrpSpPr/>
            <p:nvPr/>
          </p:nvGrpSpPr>
          <p:grpSpPr>
            <a:xfrm>
              <a:off x="1245915" y="3139194"/>
              <a:ext cx="7867108" cy="1150256"/>
              <a:chOff x="1141412" y="3429000"/>
              <a:chExt cx="7867108" cy="115025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FB87F32-E70B-464B-9488-360189961BE7}"/>
                  </a:ext>
                </a:extLst>
              </p:cNvPr>
              <p:cNvGrpSpPr/>
              <p:nvPr/>
            </p:nvGrpSpPr>
            <p:grpSpPr>
              <a:xfrm>
                <a:off x="1141413" y="3429000"/>
                <a:ext cx="7867107" cy="377794"/>
                <a:chOff x="1207224" y="3831771"/>
                <a:chExt cx="7867107" cy="377794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F6649CB-0772-4E04-B7BD-F8F688658449}"/>
                    </a:ext>
                  </a:extLst>
                </p:cNvPr>
                <p:cNvSpPr txBox="1"/>
                <p:nvPr/>
              </p:nvSpPr>
              <p:spPr>
                <a:xfrm>
                  <a:off x="1207224" y="3831771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head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DF26FF30-D6DA-4E01-9B91-517AA7FDB779}"/>
                    </a:ext>
                  </a:extLst>
                </p:cNvPr>
                <p:cNvGrpSpPr/>
                <p:nvPr/>
              </p:nvGrpSpPr>
              <p:grpSpPr>
                <a:xfrm>
                  <a:off x="2570115" y="3831771"/>
                  <a:ext cx="1061359" cy="373686"/>
                  <a:chOff x="2570115" y="3831771"/>
                  <a:chExt cx="1061359" cy="373686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8C041D2-3E05-4C9F-9C98-4FF4D3FC1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115" y="3836125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DMY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FF320E5-6603-47F1-9124-11D2E54123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26822" y="3831771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0FA4EC72-1BB8-4EAF-84FF-B23CC0D7A295}"/>
                    </a:ext>
                  </a:extLst>
                </p:cNvPr>
                <p:cNvGrpSpPr/>
                <p:nvPr/>
              </p:nvGrpSpPr>
              <p:grpSpPr>
                <a:xfrm>
                  <a:off x="5700846" y="3835879"/>
                  <a:ext cx="1061360" cy="373686"/>
                  <a:chOff x="4137657" y="3835879"/>
                  <a:chExt cx="1061360" cy="373686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8EFC0D-76EC-4452-8DE3-614E5AB5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4137657" y="3840233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4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4D228AE5-4432-45D8-A608-161A0BD59E35}"/>
                      </a:ext>
                    </a:extLst>
                  </p:cNvPr>
                  <p:cNvSpPr txBox="1"/>
                  <p:nvPr/>
                </p:nvSpPr>
                <p:spPr>
                  <a:xfrm>
                    <a:off x="4994365" y="3835879"/>
                    <a:ext cx="204652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4F6B81C7-587E-416A-8103-68C062F10F88}"/>
                    </a:ext>
                  </a:extLst>
                </p:cNvPr>
                <p:cNvGrpSpPr/>
                <p:nvPr/>
              </p:nvGrpSpPr>
              <p:grpSpPr>
                <a:xfrm>
                  <a:off x="7264035" y="3835879"/>
                  <a:ext cx="1810296" cy="373686"/>
                  <a:chOff x="4137657" y="3835879"/>
                  <a:chExt cx="1810296" cy="373686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2E290E-DC72-4504-8561-744882A1A460}"/>
                      </a:ext>
                    </a:extLst>
                  </p:cNvPr>
                  <p:cNvSpPr txBox="1"/>
                  <p:nvPr/>
                </p:nvSpPr>
                <p:spPr>
                  <a:xfrm>
                    <a:off x="4137657" y="3840233"/>
                    <a:ext cx="856707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6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B9730F1-FE27-40B9-8BA6-B7056B60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4994365" y="3835879"/>
                    <a:ext cx="95358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NULL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E642294E-A152-4B56-9125-89EA452BB021}"/>
                    </a:ext>
                  </a:extLst>
                </p:cNvPr>
                <p:cNvCxnSpPr>
                  <a:stCxn id="45" idx="3"/>
                  <a:endCxn id="56" idx="1"/>
                </p:cNvCxnSpPr>
                <p:nvPr/>
              </p:nvCxnSpPr>
              <p:spPr>
                <a:xfrm>
                  <a:off x="2063931" y="4016437"/>
                  <a:ext cx="506184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0316336C-E8CE-4636-A67C-B5F4CA5AAC13}"/>
                    </a:ext>
                  </a:extLst>
                </p:cNvPr>
                <p:cNvCxnSpPr>
                  <a:cxnSpLocks/>
                  <a:endCxn id="54" idx="1"/>
                </p:cNvCxnSpPr>
                <p:nvPr/>
              </p:nvCxnSpPr>
              <p:spPr>
                <a:xfrm>
                  <a:off x="5199016" y="4020545"/>
                  <a:ext cx="501830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5F68E639-F537-4FC8-83C6-9266A54A93F6}"/>
                    </a:ext>
                  </a:extLst>
                </p:cNvPr>
                <p:cNvCxnSpPr>
                  <a:stCxn id="55" idx="3"/>
                  <a:endCxn id="52" idx="1"/>
                </p:cNvCxnSpPr>
                <p:nvPr/>
              </p:nvCxnSpPr>
              <p:spPr>
                <a:xfrm>
                  <a:off x="6762206" y="4020545"/>
                  <a:ext cx="501829" cy="435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9653A9-37D9-419C-A0D3-9794280F4DC8}"/>
                  </a:ext>
                </a:extLst>
              </p:cNvPr>
              <p:cNvSpPr txBox="1"/>
              <p:nvPr/>
            </p:nvSpPr>
            <p:spPr>
              <a:xfrm>
                <a:off x="1141412" y="4209924"/>
                <a:ext cx="1362891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Arial Black" panose="020B0A04020102020204" pitchFamily="34" charset="0"/>
                  </a:rPr>
                  <a:t>newNode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5C7F9A-F592-4D3A-8CEB-67C2F8217DF4}"/>
                  </a:ext>
                </a:extLst>
              </p:cNvPr>
              <p:cNvSpPr txBox="1"/>
              <p:nvPr/>
            </p:nvSpPr>
            <p:spPr>
              <a:xfrm>
                <a:off x="3006133" y="4209924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3B6A04-6280-4D52-8949-BD158C4790DF}"/>
                  </a:ext>
                </a:extLst>
              </p:cNvPr>
              <p:cNvSpPr txBox="1"/>
              <p:nvPr/>
            </p:nvSpPr>
            <p:spPr>
              <a:xfrm>
                <a:off x="3862841" y="4205570"/>
                <a:ext cx="20465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229C7881-5FD4-4D3E-A2BC-947A1765ED2D}"/>
                  </a:ext>
                </a:extLst>
              </p:cNvPr>
              <p:cNvCxnSpPr>
                <a:endCxn id="42" idx="1"/>
              </p:cNvCxnSpPr>
              <p:nvPr/>
            </p:nvCxnSpPr>
            <p:spPr>
              <a:xfrm>
                <a:off x="2504303" y="4390236"/>
                <a:ext cx="501830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4918E8-D541-43AA-B99D-064B8A79F128}"/>
                </a:ext>
              </a:extLst>
            </p:cNvPr>
            <p:cNvSpPr txBox="1"/>
            <p:nvPr/>
          </p:nvSpPr>
          <p:spPr>
            <a:xfrm>
              <a:off x="4176348" y="3139194"/>
              <a:ext cx="85670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6A4621-C886-4E9F-91BE-61B68F2C34E5}"/>
                </a:ext>
              </a:extLst>
            </p:cNvPr>
            <p:cNvSpPr txBox="1"/>
            <p:nvPr/>
          </p:nvSpPr>
          <p:spPr>
            <a:xfrm>
              <a:off x="5033056" y="3134840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00B4AD1-652D-4866-B086-A7DDE77FECD9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3674518" y="3319506"/>
              <a:ext cx="501830" cy="43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B6334E-0DDD-4CE8-A660-41489D68C491}"/>
                </a:ext>
              </a:extLst>
            </p:cNvPr>
            <p:cNvSpPr txBox="1"/>
            <p:nvPr/>
          </p:nvSpPr>
          <p:spPr>
            <a:xfrm>
              <a:off x="5791179" y="2476037"/>
              <a:ext cx="7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Arial Black" panose="020B0A04020102020204" pitchFamily="34" charset="0"/>
                </a:rPr>
                <a:t>pred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3162016-C0E3-43EA-9721-3E6762CFD92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6167500" y="2845369"/>
              <a:ext cx="1" cy="29812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230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0EA6377-BF56-440E-8366-88FC1E68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62EF7-227B-4427-A6AF-99A2A94C0B7C}"/>
              </a:ext>
            </a:extLst>
          </p:cNvPr>
          <p:cNvSpPr txBox="1"/>
          <p:nvPr/>
        </p:nvSpPr>
        <p:spPr>
          <a:xfrm>
            <a:off x="1149264" y="625224"/>
            <a:ext cx="9905998" cy="615553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조건</a:t>
            </a:r>
            <a:r>
              <a:rPr lang="en-US" altLang="ko-KR" sz="1600" dirty="0">
                <a:latin typeface="Arial Black" panose="020B0A04020102020204" pitchFamily="34" charset="0"/>
              </a:rPr>
              <a:t>1 </a:t>
            </a:r>
            <a:r>
              <a:rPr lang="en-US" altLang="ko-KR" dirty="0" err="1">
                <a:latin typeface="Arial Black" panose="020B0A04020102020204" pitchFamily="34" charset="0"/>
              </a:rPr>
              <a:t>newNode</a:t>
            </a:r>
            <a:r>
              <a:rPr lang="en-US" altLang="ko-KR" dirty="0">
                <a:latin typeface="Arial Black" panose="020B0A04020102020204" pitchFamily="34" charset="0"/>
              </a:rPr>
              <a:t>-&gt;next = </a:t>
            </a:r>
            <a:r>
              <a:rPr lang="en-US" altLang="ko-KR" dirty="0" err="1">
                <a:latin typeface="Arial Black" panose="020B0A04020102020204" pitchFamily="34" charset="0"/>
              </a:rPr>
              <a:t>pred</a:t>
            </a:r>
            <a:r>
              <a:rPr lang="en-US" altLang="ko-KR" dirty="0">
                <a:latin typeface="Arial Black" panose="020B0A04020102020204" pitchFamily="34" charset="0"/>
              </a:rPr>
              <a:t>-&gt;next;					// New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의 오른쪽을 연결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조건</a:t>
            </a:r>
            <a:r>
              <a:rPr lang="en-US" altLang="ko-KR" sz="1600" dirty="0">
                <a:latin typeface="Arial Black" panose="020B0A04020102020204" pitchFamily="34" charset="0"/>
              </a:rPr>
              <a:t>2 </a:t>
            </a:r>
            <a:r>
              <a:rPr lang="en-US" altLang="ko-KR" dirty="0" err="1">
                <a:latin typeface="Arial Black" panose="020B0A04020102020204" pitchFamily="34" charset="0"/>
              </a:rPr>
              <a:t>pred</a:t>
            </a:r>
            <a:r>
              <a:rPr lang="en-US" altLang="ko-KR" dirty="0">
                <a:latin typeface="Arial Black" panose="020B0A04020102020204" pitchFamily="34" charset="0"/>
              </a:rPr>
              <a:t>-&gt;next = </a:t>
            </a:r>
            <a:r>
              <a:rPr lang="en-US" altLang="ko-KR" dirty="0" err="1">
                <a:latin typeface="Arial Black" panose="020B0A04020102020204" pitchFamily="34" charset="0"/>
              </a:rPr>
              <a:t>newNode</a:t>
            </a:r>
            <a:r>
              <a:rPr lang="en-US" altLang="ko-KR" dirty="0">
                <a:latin typeface="Arial Black" panose="020B0A04020102020204" pitchFamily="34" charset="0"/>
              </a:rPr>
              <a:t>;							// New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의 왼쪽을 연결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)++;									// </a:t>
            </a:r>
            <a:r>
              <a:rPr lang="ko-KR" altLang="en-US" dirty="0">
                <a:latin typeface="Arial Black" panose="020B0A04020102020204" pitchFamily="34" charset="0"/>
              </a:rPr>
              <a:t>저장된 데이터의 수 하나 증가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SInsert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함수의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While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반복문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반복의 조건 </a:t>
            </a:r>
            <a:r>
              <a:rPr lang="en-US" altLang="ko-KR" sz="1600" dirty="0">
                <a:latin typeface="Arial Black" panose="020B0A04020102020204" pitchFamily="34" charset="0"/>
              </a:rPr>
              <a:t>1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-&gt;next !=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ko-KR" altLang="en-US" sz="1600" dirty="0">
                <a:latin typeface="Arial Black" panose="020B0A04020102020204" pitchFamily="34" charset="0"/>
              </a:rPr>
              <a:t>가 리스트의 </a:t>
            </a:r>
            <a:r>
              <a:rPr lang="en-US" altLang="ko-KR" sz="1600" dirty="0">
                <a:latin typeface="Arial Black" panose="020B0A04020102020204" pitchFamily="34" charset="0"/>
              </a:rPr>
              <a:t>Last 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가리키는지 묻기 위한 연산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반복의 조건 </a:t>
            </a:r>
            <a:r>
              <a:rPr lang="en-US" altLang="ko-KR" sz="1600" dirty="0">
                <a:latin typeface="Arial Black" panose="020B0A04020102020204" pitchFamily="34" charset="0"/>
              </a:rPr>
              <a:t>2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-&gt;comp(data,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-&gt;next-&gt;data) !=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새 데이터와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Next Node</a:t>
            </a:r>
            <a:r>
              <a:rPr lang="ko-KR" altLang="en-US" sz="1600" dirty="0">
                <a:latin typeface="Arial Black" panose="020B0A04020102020204" pitchFamily="34" charset="0"/>
              </a:rPr>
              <a:t>에 저장된 데이터의 우선순위 비교를 위한 함수호출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</a:rPr>
              <a:t>을 반환하면 </a:t>
            </a:r>
            <a:r>
              <a:rPr lang="en-US" altLang="ko-KR" sz="1600" dirty="0">
                <a:latin typeface="Arial Black" panose="020B0A04020102020204" pitchFamily="34" charset="0"/>
              </a:rPr>
              <a:t>data</a:t>
            </a:r>
            <a:r>
              <a:rPr lang="ko-KR" altLang="en-US" sz="1600" dirty="0">
                <a:latin typeface="Arial Black" panose="020B0A04020102020204" pitchFamily="34" charset="0"/>
              </a:rPr>
              <a:t>가 정렬순서상 앞서서 </a:t>
            </a:r>
            <a:r>
              <a:rPr lang="en-US" altLang="ko-KR" sz="1600" dirty="0">
                <a:latin typeface="Arial Black" panose="020B0A04020102020204" pitchFamily="34" charset="0"/>
              </a:rPr>
              <a:t>head</a:t>
            </a:r>
            <a:r>
              <a:rPr lang="ko-KR" altLang="en-US" sz="1600" dirty="0">
                <a:latin typeface="Arial Black" panose="020B0A04020102020204" pitchFamily="34" charset="0"/>
              </a:rPr>
              <a:t>에 더 가까워야 하고</a:t>
            </a:r>
            <a:r>
              <a:rPr lang="en-US" altLang="ko-KR" sz="1600" dirty="0">
                <a:latin typeface="Arial Black" panose="020B0A04020102020204" pitchFamily="34" charset="0"/>
              </a:rPr>
              <a:t>, 1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반환하면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-&gt;next-&gt;data</a:t>
            </a:r>
            <a:r>
              <a:rPr lang="ko-KR" altLang="en-US" sz="1600" dirty="0">
                <a:latin typeface="Arial Black" panose="020B0A04020102020204" pitchFamily="34" charset="0"/>
              </a:rPr>
              <a:t>가 정렬순서상 앞서거나 같은 경우이다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마지막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가리키는 것도 아니고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데이터가 들어갈 자리도 아직 찾지 못했다면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 Node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이동시킨다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.”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3CA764D-A242-4A50-A446-D78FB7130F37}"/>
              </a:ext>
            </a:extLst>
          </p:cNvPr>
          <p:cNvGrpSpPr/>
          <p:nvPr/>
        </p:nvGrpSpPr>
        <p:grpSpPr>
          <a:xfrm>
            <a:off x="1141413" y="1745581"/>
            <a:ext cx="9573988" cy="1838652"/>
            <a:chOff x="1141413" y="2799318"/>
            <a:chExt cx="9573988" cy="1838652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C911F47F-E634-4891-9B49-5C0AF902B235}"/>
                </a:ext>
              </a:extLst>
            </p:cNvPr>
            <p:cNvGrpSpPr/>
            <p:nvPr/>
          </p:nvGrpSpPr>
          <p:grpSpPr>
            <a:xfrm>
              <a:off x="1141413" y="3429000"/>
              <a:ext cx="9573988" cy="1208970"/>
              <a:chOff x="1245916" y="5163691"/>
              <a:chExt cx="9573988" cy="1208970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65F5E5-DEFB-492C-8246-5078841615BA}"/>
                  </a:ext>
                </a:extLst>
              </p:cNvPr>
              <p:cNvSpPr txBox="1"/>
              <p:nvPr/>
            </p:nvSpPr>
            <p:spPr>
              <a:xfrm>
                <a:off x="1245916" y="5166114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head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6C3FD72-DF96-479C-A39C-542B02287E79}"/>
                  </a:ext>
                </a:extLst>
              </p:cNvPr>
              <p:cNvGrpSpPr/>
              <p:nvPr/>
            </p:nvGrpSpPr>
            <p:grpSpPr>
              <a:xfrm>
                <a:off x="2608807" y="5166114"/>
                <a:ext cx="1061359" cy="373686"/>
                <a:chOff x="2570115" y="3831771"/>
                <a:chExt cx="1061359" cy="373686"/>
              </a:xfrm>
            </p:grpSpPr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0B0A2B87-2568-44A5-9AC3-C8211E6AD92C}"/>
                    </a:ext>
                  </a:extLst>
                </p:cNvPr>
                <p:cNvSpPr txBox="1"/>
                <p:nvPr/>
              </p:nvSpPr>
              <p:spPr>
                <a:xfrm>
                  <a:off x="2570115" y="3836125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DMY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FBD2C42-1773-42E5-A2C3-93874C916558}"/>
                    </a:ext>
                  </a:extLst>
                </p:cNvPr>
                <p:cNvSpPr txBox="1"/>
                <p:nvPr/>
              </p:nvSpPr>
              <p:spPr>
                <a:xfrm>
                  <a:off x="3426822" y="3831771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559A3D66-C135-42D5-ACED-DAD36546DE12}"/>
                  </a:ext>
                </a:extLst>
              </p:cNvPr>
              <p:cNvGrpSpPr/>
              <p:nvPr/>
            </p:nvGrpSpPr>
            <p:grpSpPr>
              <a:xfrm>
                <a:off x="5809207" y="5163691"/>
                <a:ext cx="1061360" cy="373686"/>
                <a:chOff x="4207326" y="3829348"/>
                <a:chExt cx="1061360" cy="373686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BFF7EA8-8077-49D9-9EDE-17B0B9ECEF64}"/>
                    </a:ext>
                  </a:extLst>
                </p:cNvPr>
                <p:cNvSpPr txBox="1"/>
                <p:nvPr/>
              </p:nvSpPr>
              <p:spPr>
                <a:xfrm>
                  <a:off x="4207326" y="3833702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7CDD23E-0123-48FD-B5B3-D4B50D54EA9F}"/>
                    </a:ext>
                  </a:extLst>
                </p:cNvPr>
                <p:cNvSpPr txBox="1"/>
                <p:nvPr/>
              </p:nvSpPr>
              <p:spPr>
                <a:xfrm>
                  <a:off x="5064034" y="3829348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E8499020-2E7A-4B59-AC75-19A99457CCC2}"/>
                  </a:ext>
                </a:extLst>
              </p:cNvPr>
              <p:cNvCxnSpPr>
                <a:stCxn id="106" idx="3"/>
                <a:endCxn id="126" idx="1"/>
              </p:cNvCxnSpPr>
              <p:nvPr/>
            </p:nvCxnSpPr>
            <p:spPr>
              <a:xfrm>
                <a:off x="2102623" y="5350780"/>
                <a:ext cx="506184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65BDD5-2D04-4FC9-8F64-E091BF4C3522}"/>
                  </a:ext>
                </a:extLst>
              </p:cNvPr>
              <p:cNvSpPr txBox="1"/>
              <p:nvPr/>
            </p:nvSpPr>
            <p:spPr>
              <a:xfrm>
                <a:off x="5507425" y="5998975"/>
                <a:ext cx="13628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Arial Black" panose="020B0A04020102020204" pitchFamily="34" charset="0"/>
                  </a:rPr>
                  <a:t>newNode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781B6E27-4D84-4ECC-B121-D66D10806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0565" y="6171134"/>
                <a:ext cx="501830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06B63985-3341-4B0F-B267-D382B9B194DA}"/>
                  </a:ext>
                </a:extLst>
              </p:cNvPr>
              <p:cNvCxnSpPr>
                <a:cxnSpLocks/>
                <a:stCxn id="127" idx="3"/>
                <a:endCxn id="118" idx="1"/>
              </p:cNvCxnSpPr>
              <p:nvPr/>
            </p:nvCxnSpPr>
            <p:spPr>
              <a:xfrm>
                <a:off x="3670166" y="5350780"/>
                <a:ext cx="536162" cy="43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5D1EEC45-A73F-4FB2-BA71-C9BEBB444EA5}"/>
                  </a:ext>
                </a:extLst>
              </p:cNvPr>
              <p:cNvCxnSpPr>
                <a:cxnSpLocks/>
                <a:stCxn id="119" idx="3"/>
                <a:endCxn id="124" idx="1"/>
              </p:cNvCxnSpPr>
              <p:nvPr/>
            </p:nvCxnSpPr>
            <p:spPr>
              <a:xfrm>
                <a:off x="5267688" y="5350780"/>
                <a:ext cx="541519" cy="193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C0B6ECA-FC9C-4DC2-8E6F-1AB1B5F06516}"/>
                  </a:ext>
                </a:extLst>
              </p:cNvPr>
              <p:cNvSpPr txBox="1"/>
              <p:nvPr/>
            </p:nvSpPr>
            <p:spPr>
              <a:xfrm>
                <a:off x="7314343" y="5264665"/>
                <a:ext cx="569387" cy="369332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2</a:t>
                </a:r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번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8C070FC-6226-491C-8D9E-604FA4F80918}"/>
                  </a:ext>
                </a:extLst>
              </p:cNvPr>
              <p:cNvSpPr txBox="1"/>
              <p:nvPr/>
            </p:nvSpPr>
            <p:spPr>
              <a:xfrm>
                <a:off x="8200233" y="5264665"/>
                <a:ext cx="569387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1</a:t>
                </a:r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번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E011CBD-122D-4CA2-9288-CD2C9D1A4CA7}"/>
                  </a:ext>
                </a:extLst>
              </p:cNvPr>
              <p:cNvSpPr txBox="1"/>
              <p:nvPr/>
            </p:nvSpPr>
            <p:spPr>
              <a:xfrm>
                <a:off x="7372396" y="6003329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9E413C7-D5B5-41FC-9C10-21AB9C6A52C7}"/>
                  </a:ext>
                </a:extLst>
              </p:cNvPr>
              <p:cNvSpPr txBox="1"/>
              <p:nvPr/>
            </p:nvSpPr>
            <p:spPr>
              <a:xfrm>
                <a:off x="8229104" y="5998975"/>
                <a:ext cx="20465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9A35868-12F4-4C31-AA87-7265958114F8}"/>
                  </a:ext>
                </a:extLst>
              </p:cNvPr>
              <p:cNvSpPr txBox="1"/>
              <p:nvPr/>
            </p:nvSpPr>
            <p:spPr>
              <a:xfrm>
                <a:off x="4206328" y="5170468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58E6641-01EE-4260-BCE1-D111D351CB38}"/>
                  </a:ext>
                </a:extLst>
              </p:cNvPr>
              <p:cNvSpPr txBox="1"/>
              <p:nvPr/>
            </p:nvSpPr>
            <p:spPr>
              <a:xfrm>
                <a:off x="5063036" y="5166114"/>
                <a:ext cx="204652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92CB5B1-A2B2-41D4-950C-B3DEA4BF81B8}"/>
                  </a:ext>
                </a:extLst>
              </p:cNvPr>
              <p:cNvSpPr txBox="1"/>
              <p:nvPr/>
            </p:nvSpPr>
            <p:spPr>
              <a:xfrm>
                <a:off x="9009608" y="5174330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F3A8299-2582-425F-8C2F-B24D8F1BA1AA}"/>
                  </a:ext>
                </a:extLst>
              </p:cNvPr>
              <p:cNvSpPr txBox="1"/>
              <p:nvPr/>
            </p:nvSpPr>
            <p:spPr>
              <a:xfrm>
                <a:off x="9866316" y="5169976"/>
                <a:ext cx="95358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NULL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C3721D32-CF6C-4751-A142-9D319A2F7718}"/>
                  </a:ext>
                </a:extLst>
              </p:cNvPr>
              <p:cNvCxnSpPr>
                <a:stCxn id="117" idx="3"/>
                <a:endCxn id="120" idx="1"/>
              </p:cNvCxnSpPr>
              <p:nvPr/>
            </p:nvCxnSpPr>
            <p:spPr>
              <a:xfrm flipV="1">
                <a:off x="8433756" y="5358996"/>
                <a:ext cx="575852" cy="82464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95253B2F-7FC3-4783-925D-8ACDBD45021C}"/>
                  </a:ext>
                </a:extLst>
              </p:cNvPr>
              <p:cNvCxnSpPr>
                <a:stCxn id="125" idx="3"/>
                <a:endCxn id="116" idx="0"/>
              </p:cNvCxnSpPr>
              <p:nvPr/>
            </p:nvCxnSpPr>
            <p:spPr>
              <a:xfrm>
                <a:off x="6870567" y="5348357"/>
                <a:ext cx="930183" cy="65497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752FF85-2929-4F71-81DF-552E4ECD6AC2}"/>
                </a:ext>
              </a:extLst>
            </p:cNvPr>
            <p:cNvSpPr txBox="1"/>
            <p:nvPr/>
          </p:nvSpPr>
          <p:spPr>
            <a:xfrm>
              <a:off x="5808770" y="2799318"/>
              <a:ext cx="7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Arial Black" panose="020B0A04020102020204" pitchFamily="34" charset="0"/>
                </a:rPr>
                <a:t>pred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AF4CF138-1DCC-43BA-B423-E03880E4AB04}"/>
                </a:ext>
              </a:extLst>
            </p:cNvPr>
            <p:cNvCxnSpPr>
              <a:cxnSpLocks/>
              <a:stCxn id="128" idx="2"/>
            </p:cNvCxnSpPr>
            <p:nvPr/>
          </p:nvCxnSpPr>
          <p:spPr>
            <a:xfrm>
              <a:off x="6185091" y="3168650"/>
              <a:ext cx="1" cy="29812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094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3A71A74-7232-4755-9478-248DA2E7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5606D-70E1-4DD3-9438-0CF0A79F8378}"/>
              </a:ext>
            </a:extLst>
          </p:cNvPr>
          <p:cNvSpPr txBox="1"/>
          <p:nvPr/>
        </p:nvSpPr>
        <p:spPr>
          <a:xfrm>
            <a:off x="1141413" y="1259175"/>
            <a:ext cx="9905998" cy="433965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기준을 설정하는 함수 정의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WhoIsPrecede</a:t>
            </a:r>
            <a:r>
              <a:rPr lang="en-US" altLang="ko-KR" dirty="0">
                <a:latin typeface="Arial Black" panose="020B0A04020102020204" pitchFamily="34" charset="0"/>
              </a:rPr>
              <a:t>(int d1, int d2) //typedef int </a:t>
            </a:r>
            <a:r>
              <a:rPr lang="en-US" altLang="ko-KR" dirty="0" err="1">
                <a:latin typeface="Arial Black" panose="020B0A04020102020204" pitchFamily="34" charset="0"/>
              </a:rPr>
              <a:t>Ldata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if (d1 &lt; d2)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return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0;    // d1</a:t>
            </a:r>
            <a:r>
              <a:rPr lang="ko-KR" altLang="en-US" dirty="0">
                <a:latin typeface="Arial Black" panose="020B0A04020102020204" pitchFamily="34" charset="0"/>
              </a:rPr>
              <a:t>이 정렬 순서상 앞선다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return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1;    // d2</a:t>
            </a:r>
            <a:r>
              <a:rPr lang="ko-KR" altLang="en-US" dirty="0">
                <a:latin typeface="Arial Black" panose="020B0A04020102020204" pitchFamily="34" charset="0"/>
              </a:rPr>
              <a:t>가 정렬 순서상 앞서거나 같다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anose="020B0A04020102020204" pitchFamily="34" charset="0"/>
              </a:rPr>
              <a:t>SInsert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While </a:t>
            </a:r>
            <a:r>
              <a:rPr lang="ko-KR" altLang="en-US" dirty="0">
                <a:latin typeface="Arial Black" panose="020B0A04020102020204" pitchFamily="34" charset="0"/>
              </a:rPr>
              <a:t>반복문에서 어떤 반환 값으로 표현 할지가 결정되면 함수의 정의 형태가 달라진다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DLinkedList.cpp</a:t>
            </a:r>
            <a:r>
              <a:rPr lang="ko-KR" altLang="en-US" dirty="0">
                <a:latin typeface="Arial Black" panose="020B0A04020102020204" pitchFamily="34" charset="0"/>
              </a:rPr>
              <a:t>에서는 정렬을 고정해서 계속 변경되는 코드를 만드는 것보다 정렬을 표현하고 결과를 반환해주는 형태로 표현해주면 그것에 맞게 정렬해주는 과정을 만들어주는 유연함을 보여줘야하기 때문에 </a:t>
            </a:r>
            <a:r>
              <a:rPr lang="en-US" altLang="ko-KR" dirty="0">
                <a:latin typeface="Arial Black" panose="020B0A04020102020204" pitchFamily="34" charset="0"/>
              </a:rPr>
              <a:t>main.cpp</a:t>
            </a:r>
            <a:r>
              <a:rPr lang="ko-KR" altLang="en-US" dirty="0">
                <a:latin typeface="Arial Black" panose="020B0A04020102020204" pitchFamily="34" charset="0"/>
              </a:rPr>
              <a:t>에 위치하는 것이 올바르다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4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단순 </a:t>
            </a: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71FFA-42D9-4D6C-B93E-9C8BF183601E}"/>
              </a:ext>
            </a:extLst>
          </p:cNvPr>
          <p:cNvSpPr txBox="1"/>
          <p:nvPr/>
        </p:nvSpPr>
        <p:spPr>
          <a:xfrm>
            <a:off x="1141413" y="2367171"/>
            <a:ext cx="99059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앞서 적용한 </a:t>
            </a:r>
            <a:r>
              <a:rPr lang="en-US" altLang="ko-KR" dirty="0" err="1"/>
              <a:t>Point.h</a:t>
            </a:r>
            <a:r>
              <a:rPr lang="en-US" altLang="ko-KR" dirty="0"/>
              <a:t>, Point.cpp</a:t>
            </a:r>
            <a:r>
              <a:rPr lang="ko-KR" altLang="en-US" dirty="0"/>
              <a:t>를 이용한 </a:t>
            </a:r>
            <a:r>
              <a:rPr lang="en-US" altLang="ko-KR" dirty="0"/>
              <a:t>DLinkedList.cpp,</a:t>
            </a:r>
            <a:r>
              <a:rPr lang="ko-KR" altLang="en-US" dirty="0"/>
              <a:t> </a:t>
            </a:r>
            <a:r>
              <a:rPr lang="en-US" altLang="ko-KR" dirty="0" err="1"/>
              <a:t>DLinkedList.h</a:t>
            </a:r>
            <a:r>
              <a:rPr lang="ko-KR" altLang="en-US" dirty="0"/>
              <a:t>를 작성했다</a:t>
            </a:r>
            <a:r>
              <a:rPr lang="en-US" altLang="ko-KR" dirty="0"/>
              <a:t>. </a:t>
            </a:r>
            <a:r>
              <a:rPr lang="ko-KR" altLang="en-US" dirty="0"/>
              <a:t>그것을 다음조건에 충족하도록 </a:t>
            </a:r>
            <a:r>
              <a:rPr lang="en-US" altLang="ko-KR" dirty="0"/>
              <a:t>main</a:t>
            </a:r>
            <a:r>
              <a:rPr lang="ko-KR" altLang="en-US" dirty="0"/>
              <a:t>함수를 적용해보자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조건</a:t>
            </a:r>
            <a:r>
              <a:rPr lang="en-US" altLang="ko-KR" dirty="0"/>
              <a:t>1. x</a:t>
            </a:r>
            <a:r>
              <a:rPr lang="ko-KR" altLang="en-US" dirty="0"/>
              <a:t>좌표의 값을 기준으로 오름차순 정렬이 되게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</a:t>
            </a:r>
            <a:r>
              <a:rPr lang="en-US" altLang="ko-KR" dirty="0"/>
              <a:t>2. x</a:t>
            </a:r>
            <a:r>
              <a:rPr lang="ko-KR" altLang="en-US" dirty="0"/>
              <a:t>좌표의 값이 같은 경우에는 </a:t>
            </a:r>
            <a:r>
              <a:rPr lang="en-US" altLang="ko-KR" dirty="0"/>
              <a:t>y</a:t>
            </a:r>
            <a:r>
              <a:rPr lang="ko-KR" altLang="en-US" dirty="0"/>
              <a:t>좌표를 대상으로 오름차순 정렬이 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87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104E7D-D534-4980-BA58-7F93F969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추상 자료형</a:t>
            </a:r>
            <a:r>
              <a:rPr lang="en-US" altLang="ko-KR" dirty="0">
                <a:latin typeface="Arial Black" panose="020B0A04020102020204" pitchFamily="34" charset="0"/>
              </a:rPr>
              <a:t>(ADT : Abstract Data Type)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06B9B-A2AC-4B8A-A220-D198DD612AC1}"/>
              </a:ext>
            </a:extLst>
          </p:cNvPr>
          <p:cNvSpPr txBox="1"/>
          <p:nvPr/>
        </p:nvSpPr>
        <p:spPr>
          <a:xfrm>
            <a:off x="1143001" y="1589142"/>
            <a:ext cx="9905997" cy="304698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Wallet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ADT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int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TakeOutMoney</a:t>
            </a:r>
            <a:r>
              <a:rPr lang="en-US" altLang="ko-KR" dirty="0">
                <a:latin typeface="Arial Black" panose="020B0A04020102020204" pitchFamily="34" charset="0"/>
              </a:rPr>
              <a:t>(Wallet* pw, int </a:t>
            </a:r>
            <a:r>
              <a:rPr lang="en-US" altLang="ko-KR" dirty="0" err="1">
                <a:latin typeface="Arial Black" panose="020B0A04020102020204" pitchFamily="34" charset="0"/>
              </a:rPr>
              <a:t>coinNum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billNum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첫 번째 인자로 전달된 주소의 지갑에서 돈을 꺼낸다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두 번째 인자로 꺼낼 동전의 수 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세 번째 인자로 꺼낼 지폐의 수를 전달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꺼내고자 하는 돈의 총액이 반환된다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그리고 그만큼 돈은 차감된다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PutMoney</a:t>
            </a:r>
            <a:r>
              <a:rPr lang="en-US" altLang="ko-KR" dirty="0">
                <a:latin typeface="Arial Black" panose="020B0A04020102020204" pitchFamily="34" charset="0"/>
              </a:rPr>
              <a:t>(Wallet* pw, int </a:t>
            </a:r>
            <a:r>
              <a:rPr lang="en-US" altLang="ko-KR" dirty="0" err="1">
                <a:latin typeface="Arial Black" panose="020B0A04020102020204" pitchFamily="34" charset="0"/>
              </a:rPr>
              <a:t>coinNum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billNum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첫 번째 인자로 전달된 주소의 지갑에 돈을 넣는다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두 번째 인자로 넣을 동전의 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세 번째 인자로 넣을 지폐의 수를 전달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넣은 만큼 동전과 지폐의 수가 증가한다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4C25B-00EF-4144-B98F-BE405645FBB2}"/>
              </a:ext>
            </a:extLst>
          </p:cNvPr>
          <p:cNvSpPr txBox="1"/>
          <p:nvPr/>
        </p:nvSpPr>
        <p:spPr>
          <a:xfrm>
            <a:off x="1143001" y="4738253"/>
            <a:ext cx="9905996" cy="132343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자료구조의 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정의하고 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근거로 활용하는 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작성함수를 정의한 뒤 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근거로 해당 자료구조를 구현하는 형식으로 진행 하는 것이 좋은 방법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  <a:p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표준이 존재하지 않으며 구조를 설정하는 사람마다 다를 수 있다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595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91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9377" y="624254"/>
            <a:ext cx="9882554" cy="618630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Last Node</a:t>
            </a:r>
            <a:r>
              <a:rPr lang="ko-KR" altLang="en-US" dirty="0">
                <a:latin typeface="Arial Black" pitchFamily="34" charset="0"/>
              </a:rPr>
              <a:t>가 </a:t>
            </a:r>
            <a:r>
              <a:rPr lang="en-US" altLang="ko-KR" dirty="0">
                <a:latin typeface="Arial Black" pitchFamily="34" charset="0"/>
              </a:rPr>
              <a:t>First Node</a:t>
            </a:r>
            <a:r>
              <a:rPr lang="ko-KR" altLang="en-US" dirty="0">
                <a:latin typeface="Arial Black" pitchFamily="34" charset="0"/>
              </a:rPr>
              <a:t>를 가리키게 하는 리스트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해당 원형 연결 리스트는 시작점은 있지만 끝 마지막 지점을 특정할 수 없다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무한으로 순회하면서 비교를 하는 것이 원형 연결 리스트의 특징이지만 시작점을 중심으로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마지막 지점을 중심으로 데이터를 추가할 때 문제가 발생한다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마지막 지점을 위해 </a:t>
            </a:r>
            <a:r>
              <a:rPr lang="en-US" altLang="ko-KR" dirty="0">
                <a:latin typeface="Arial Black" pitchFamily="34" charset="0"/>
              </a:rPr>
              <a:t>tail</a:t>
            </a:r>
            <a:r>
              <a:rPr lang="ko-KR" altLang="en-US" dirty="0">
                <a:latin typeface="Arial Black" pitchFamily="34" charset="0"/>
              </a:rPr>
              <a:t>을 추가하게 되면 원형 연결 계속 돌면서 포인터 하나만 쓰기 위해 만들었던 것인데 결국 두 개를 쓰게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Head</a:t>
            </a:r>
            <a:r>
              <a:rPr lang="ko-KR" altLang="en-US" dirty="0">
                <a:latin typeface="Arial Black" pitchFamily="34" charset="0"/>
              </a:rPr>
              <a:t>대신 </a:t>
            </a:r>
            <a:r>
              <a:rPr lang="en-US" altLang="ko-KR" dirty="0">
                <a:latin typeface="Arial Black" pitchFamily="34" charset="0"/>
              </a:rPr>
              <a:t>tail</a:t>
            </a:r>
            <a:r>
              <a:rPr lang="ko-KR" altLang="en-US" dirty="0">
                <a:latin typeface="Arial Black" pitchFamily="34" charset="0"/>
              </a:rPr>
              <a:t>만 존재하게 된다면 </a:t>
            </a:r>
            <a:r>
              <a:rPr lang="en-US" altLang="ko-KR" dirty="0">
                <a:latin typeface="Arial Black" pitchFamily="34" charset="0"/>
              </a:rPr>
              <a:t>tail</a:t>
            </a:r>
            <a:r>
              <a:rPr lang="ko-KR" altLang="en-US" dirty="0">
                <a:latin typeface="Arial Black" pitchFamily="34" charset="0"/>
              </a:rPr>
              <a:t>이 마지막 지점이면서 </a:t>
            </a:r>
            <a:r>
              <a:rPr lang="en-US" altLang="ko-KR" dirty="0">
                <a:latin typeface="Arial Black" pitchFamily="34" charset="0"/>
              </a:rPr>
              <a:t>tail-&gt;next</a:t>
            </a:r>
            <a:r>
              <a:rPr lang="ko-KR" altLang="en-US" dirty="0">
                <a:latin typeface="Arial Black" pitchFamily="34" charset="0"/>
              </a:rPr>
              <a:t>가 시작점이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197517" y="1345563"/>
            <a:ext cx="6014786" cy="997806"/>
            <a:chOff x="3847602" y="2510721"/>
            <a:chExt cx="6014786" cy="99780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7B2643-F398-473E-9B00-54AA057ABD5D}"/>
                </a:ext>
              </a:extLst>
            </p:cNvPr>
            <p:cNvGrpSpPr/>
            <p:nvPr/>
          </p:nvGrpSpPr>
          <p:grpSpPr>
            <a:xfrm>
              <a:off x="3847602" y="2510721"/>
              <a:ext cx="4205911" cy="991820"/>
              <a:chOff x="3808910" y="3203298"/>
              <a:chExt cx="4205911" cy="99182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12EAAC-9604-4EF8-8FBF-0884AF0FD125}"/>
                  </a:ext>
                </a:extLst>
              </p:cNvPr>
              <p:cNvSpPr txBox="1"/>
              <p:nvPr/>
            </p:nvSpPr>
            <p:spPr>
              <a:xfrm>
                <a:off x="3808910" y="3203298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head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54F874F-2639-4CFE-9F45-FE2819157F06}"/>
                  </a:ext>
                </a:extLst>
              </p:cNvPr>
              <p:cNvGrpSpPr/>
              <p:nvPr/>
            </p:nvGrpSpPr>
            <p:grpSpPr>
              <a:xfrm>
                <a:off x="5553891" y="3821432"/>
                <a:ext cx="1061360" cy="373686"/>
                <a:chOff x="3990702" y="3821432"/>
                <a:chExt cx="1061360" cy="373686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E87D349-0C2E-4BE3-BAD8-04278B9245AF}"/>
                    </a:ext>
                  </a:extLst>
                </p:cNvPr>
                <p:cNvSpPr txBox="1"/>
                <p:nvPr/>
              </p:nvSpPr>
              <p:spPr>
                <a:xfrm>
                  <a:off x="3990702" y="3825786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F80946-AC7B-4DCE-B2ED-B1C83C08E00C}"/>
                    </a:ext>
                  </a:extLst>
                </p:cNvPr>
                <p:cNvSpPr txBox="1"/>
                <p:nvPr/>
              </p:nvSpPr>
              <p:spPr>
                <a:xfrm>
                  <a:off x="4847410" y="3821432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7FA074-C9F9-4CD8-AFE7-DF4F479575B0}"/>
                  </a:ext>
                </a:extLst>
              </p:cNvPr>
              <p:cNvSpPr txBox="1"/>
              <p:nvPr/>
            </p:nvSpPr>
            <p:spPr>
              <a:xfrm>
                <a:off x="7158114" y="3820752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C5CDDC83-A3CC-4D2C-80D4-74D482895BAF}"/>
                  </a:ext>
                </a:extLst>
              </p:cNvPr>
              <p:cNvCxnSpPr/>
              <p:nvPr/>
            </p:nvCxnSpPr>
            <p:spPr>
              <a:xfrm>
                <a:off x="4237264" y="3572630"/>
                <a:ext cx="253092" cy="24376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A21E3AC2-52E9-425A-8588-5A9E97C88B31}"/>
                  </a:ext>
                </a:extLst>
              </p:cNvPr>
              <p:cNvCxnSpPr>
                <a:stCxn id="24" idx="3"/>
                <a:endCxn id="21" idx="1"/>
              </p:cNvCxnSpPr>
              <p:nvPr/>
            </p:nvCxnSpPr>
            <p:spPr>
              <a:xfrm flipV="1">
                <a:off x="6615251" y="4005418"/>
                <a:ext cx="542863" cy="6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87D349-0C2E-4BE3-BAD8-04278B9245AF}"/>
                </a:ext>
              </a:extLst>
            </p:cNvPr>
            <p:cNvSpPr txBox="1"/>
            <p:nvPr/>
          </p:nvSpPr>
          <p:spPr>
            <a:xfrm>
              <a:off x="4100695" y="3139194"/>
              <a:ext cx="85670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F80946-AC7B-4DCE-B2ED-B1C83C08E00C}"/>
                </a:ext>
              </a:extLst>
            </p:cNvPr>
            <p:cNvSpPr txBox="1"/>
            <p:nvPr/>
          </p:nvSpPr>
          <p:spPr>
            <a:xfrm>
              <a:off x="4957402" y="3139194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4A230BD-5204-402F-9A87-EB5671323FB4}"/>
                </a:ext>
              </a:extLst>
            </p:cNvPr>
            <p:cNvCxnSpPr/>
            <p:nvPr/>
          </p:nvCxnSpPr>
          <p:spPr>
            <a:xfrm>
              <a:off x="5162054" y="3318366"/>
              <a:ext cx="43052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F80946-AC7B-4DCE-B2ED-B1C83C08E00C}"/>
                </a:ext>
              </a:extLst>
            </p:cNvPr>
            <p:cNvSpPr txBox="1"/>
            <p:nvPr/>
          </p:nvSpPr>
          <p:spPr>
            <a:xfrm>
              <a:off x="8053513" y="3133209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87D349-0C2E-4BE3-BAD8-04278B9245AF}"/>
                </a:ext>
              </a:extLst>
            </p:cNvPr>
            <p:cNvSpPr txBox="1"/>
            <p:nvPr/>
          </p:nvSpPr>
          <p:spPr>
            <a:xfrm>
              <a:off x="8801028" y="3112598"/>
              <a:ext cx="85670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F80946-AC7B-4DCE-B2ED-B1C83C08E00C}"/>
                </a:ext>
              </a:extLst>
            </p:cNvPr>
            <p:cNvSpPr txBox="1"/>
            <p:nvPr/>
          </p:nvSpPr>
          <p:spPr>
            <a:xfrm>
              <a:off x="9657736" y="3108244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21E3AC2-52E9-425A-8588-5A9E97C88B31}"/>
                </a:ext>
              </a:extLst>
            </p:cNvPr>
            <p:cNvCxnSpPr/>
            <p:nvPr/>
          </p:nvCxnSpPr>
          <p:spPr>
            <a:xfrm flipV="1">
              <a:off x="8258165" y="3296584"/>
              <a:ext cx="542863" cy="6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53" idx="2"/>
              <a:endCxn id="28" idx="2"/>
            </p:cNvCxnSpPr>
            <p:nvPr/>
          </p:nvCxnSpPr>
          <p:spPr>
            <a:xfrm rot="5400000">
              <a:off x="7129081" y="877545"/>
              <a:ext cx="30950" cy="5231013"/>
            </a:xfrm>
            <a:prstGeom prst="bentConnector3">
              <a:avLst>
                <a:gd name="adj1" fmla="val 1662446"/>
              </a:avLst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450610" y="5022268"/>
            <a:ext cx="5761693" cy="1064006"/>
            <a:chOff x="4100695" y="2444521"/>
            <a:chExt cx="5761693" cy="106400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B7B2643-F398-473E-9B00-54AA057ABD5D}"/>
                </a:ext>
              </a:extLst>
            </p:cNvPr>
            <p:cNvGrpSpPr/>
            <p:nvPr/>
          </p:nvGrpSpPr>
          <p:grpSpPr>
            <a:xfrm>
              <a:off x="5592583" y="2444521"/>
              <a:ext cx="4065153" cy="1058020"/>
              <a:chOff x="5553891" y="3137098"/>
              <a:chExt cx="4065153" cy="10580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2EAAC-9604-4EF8-8FBF-0884AF0FD125}"/>
                  </a:ext>
                </a:extLst>
              </p:cNvPr>
              <p:cNvSpPr txBox="1"/>
              <p:nvPr/>
            </p:nvSpPr>
            <p:spPr>
              <a:xfrm>
                <a:off x="8762337" y="3137098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tail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54F874F-2639-4CFE-9F45-FE2819157F06}"/>
                  </a:ext>
                </a:extLst>
              </p:cNvPr>
              <p:cNvGrpSpPr/>
              <p:nvPr/>
            </p:nvGrpSpPr>
            <p:grpSpPr>
              <a:xfrm>
                <a:off x="5553891" y="3821432"/>
                <a:ext cx="1061360" cy="373686"/>
                <a:chOff x="3990702" y="3821432"/>
                <a:chExt cx="1061360" cy="373686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E87D349-0C2E-4BE3-BAD8-04278B9245AF}"/>
                    </a:ext>
                  </a:extLst>
                </p:cNvPr>
                <p:cNvSpPr txBox="1"/>
                <p:nvPr/>
              </p:nvSpPr>
              <p:spPr>
                <a:xfrm>
                  <a:off x="3990702" y="3825786"/>
                  <a:ext cx="8567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FF80946-AC7B-4DCE-B2ED-B1C83C08E00C}"/>
                    </a:ext>
                  </a:extLst>
                </p:cNvPr>
                <p:cNvSpPr txBox="1"/>
                <p:nvPr/>
              </p:nvSpPr>
              <p:spPr>
                <a:xfrm>
                  <a:off x="4847410" y="3821432"/>
                  <a:ext cx="204652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7FA074-C9F9-4CD8-AFE7-DF4F479575B0}"/>
                  </a:ext>
                </a:extLst>
              </p:cNvPr>
              <p:cNvSpPr txBox="1"/>
              <p:nvPr/>
            </p:nvSpPr>
            <p:spPr>
              <a:xfrm>
                <a:off x="7158114" y="3820752"/>
                <a:ext cx="8567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C5CDDC83-A3CC-4D2C-80D4-74D482895BAF}"/>
                  </a:ext>
                </a:extLst>
              </p:cNvPr>
              <p:cNvCxnSpPr>
                <a:stCxn id="36" idx="2"/>
                <a:endCxn id="32" idx="0"/>
              </p:cNvCxnSpPr>
              <p:nvPr/>
            </p:nvCxnSpPr>
            <p:spPr>
              <a:xfrm flipH="1">
                <a:off x="9190690" y="3506430"/>
                <a:ext cx="1" cy="29874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A21E3AC2-52E9-425A-8588-5A9E97C88B31}"/>
                  </a:ext>
                </a:extLst>
              </p:cNvPr>
              <p:cNvCxnSpPr>
                <a:stCxn id="43" idx="3"/>
                <a:endCxn id="39" idx="1"/>
              </p:cNvCxnSpPr>
              <p:nvPr/>
            </p:nvCxnSpPr>
            <p:spPr>
              <a:xfrm flipV="1">
                <a:off x="6615251" y="4005418"/>
                <a:ext cx="542863" cy="6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87D349-0C2E-4BE3-BAD8-04278B9245AF}"/>
                </a:ext>
              </a:extLst>
            </p:cNvPr>
            <p:cNvSpPr txBox="1"/>
            <p:nvPr/>
          </p:nvSpPr>
          <p:spPr>
            <a:xfrm>
              <a:off x="4100695" y="3139194"/>
              <a:ext cx="85670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F80946-AC7B-4DCE-B2ED-B1C83C08E00C}"/>
                </a:ext>
              </a:extLst>
            </p:cNvPr>
            <p:cNvSpPr txBox="1"/>
            <p:nvPr/>
          </p:nvSpPr>
          <p:spPr>
            <a:xfrm>
              <a:off x="4957402" y="3139194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4A230BD-5204-402F-9A87-EB5671323FB4}"/>
                </a:ext>
              </a:extLst>
            </p:cNvPr>
            <p:cNvCxnSpPr/>
            <p:nvPr/>
          </p:nvCxnSpPr>
          <p:spPr>
            <a:xfrm>
              <a:off x="5162054" y="3318366"/>
              <a:ext cx="43052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F80946-AC7B-4DCE-B2ED-B1C83C08E00C}"/>
                </a:ext>
              </a:extLst>
            </p:cNvPr>
            <p:cNvSpPr txBox="1"/>
            <p:nvPr/>
          </p:nvSpPr>
          <p:spPr>
            <a:xfrm>
              <a:off x="8053513" y="3133209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87D349-0C2E-4BE3-BAD8-04278B9245AF}"/>
                </a:ext>
              </a:extLst>
            </p:cNvPr>
            <p:cNvSpPr txBox="1"/>
            <p:nvPr/>
          </p:nvSpPr>
          <p:spPr>
            <a:xfrm>
              <a:off x="8801028" y="3112598"/>
              <a:ext cx="85670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F80946-AC7B-4DCE-B2ED-B1C83C08E00C}"/>
                </a:ext>
              </a:extLst>
            </p:cNvPr>
            <p:cNvSpPr txBox="1"/>
            <p:nvPr/>
          </p:nvSpPr>
          <p:spPr>
            <a:xfrm>
              <a:off x="9657736" y="3108244"/>
              <a:ext cx="20465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21E3AC2-52E9-425A-8588-5A9E97C88B31}"/>
                </a:ext>
              </a:extLst>
            </p:cNvPr>
            <p:cNvCxnSpPr/>
            <p:nvPr/>
          </p:nvCxnSpPr>
          <p:spPr>
            <a:xfrm flipV="1">
              <a:off x="8258165" y="3296584"/>
              <a:ext cx="542863" cy="6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3" idx="2"/>
              <a:endCxn id="26" idx="2"/>
            </p:cNvCxnSpPr>
            <p:nvPr/>
          </p:nvCxnSpPr>
          <p:spPr>
            <a:xfrm rot="5400000">
              <a:off x="7129081" y="877545"/>
              <a:ext cx="30950" cy="5231013"/>
            </a:xfrm>
            <a:prstGeom prst="bentConnector3">
              <a:avLst>
                <a:gd name="adj1" fmla="val 1662446"/>
              </a:avLst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237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376" y="624253"/>
            <a:ext cx="41499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#</a:t>
            </a:r>
            <a:r>
              <a:rPr lang="en-US" altLang="ko-KR" dirty="0" err="1">
                <a:latin typeface="Arial Black" panose="020B0A04020102020204" pitchFamily="34" charset="0"/>
              </a:rPr>
              <a:t>ifndef</a:t>
            </a:r>
            <a:r>
              <a:rPr lang="en-US" altLang="ko-KR" dirty="0">
                <a:latin typeface="Arial Black" panose="020B0A04020102020204" pitchFamily="34" charset="0"/>
              </a:rPr>
              <a:t> __C_LINKED_LIST_H__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#define __C_LINKED_LIST_H__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#define TRUE1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#define FALSE0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typedef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Data;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typedef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struct</a:t>
            </a:r>
            <a:r>
              <a:rPr lang="en-US" altLang="ko-KR" dirty="0">
                <a:latin typeface="Arial Black" panose="020B0A04020102020204" pitchFamily="34" charset="0"/>
              </a:rPr>
              <a:t> _node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Data </a:t>
            </a:r>
            <a:r>
              <a:rPr lang="en-US" altLang="ko-KR" dirty="0" err="1">
                <a:latin typeface="Arial Black" panose="020B0A04020102020204" pitchFamily="34" charset="0"/>
              </a:rPr>
              <a:t>data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struct</a:t>
            </a:r>
            <a:r>
              <a:rPr lang="en-US" altLang="ko-KR" dirty="0">
                <a:latin typeface="Arial Black" panose="020B0A04020102020204" pitchFamily="34" charset="0"/>
              </a:rPr>
              <a:t> _node * next;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 Node;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typedef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struct</a:t>
            </a:r>
            <a:r>
              <a:rPr lang="en-US" altLang="ko-KR" dirty="0">
                <a:latin typeface="Arial Black" panose="020B0A04020102020204" pitchFamily="34" charset="0"/>
              </a:rPr>
              <a:t> _CLL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 * tail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Node * cur;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Node * before;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 </a:t>
            </a:r>
            <a:r>
              <a:rPr lang="en-US" altLang="ko-KR" dirty="0" err="1">
                <a:latin typeface="Arial Black" panose="020B0A04020102020204" pitchFamily="34" charset="0"/>
              </a:rPr>
              <a:t>CList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  <a:endParaRPr lang="ko-KR" altLang="en-US" dirty="0">
              <a:latin typeface="Arial Black" panose="020B0A04020102020204" pitchFamily="34" charset="0"/>
            </a:endParaRP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346" y="624252"/>
            <a:ext cx="5294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typedef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CList</a:t>
            </a:r>
            <a:r>
              <a:rPr lang="en-US" altLang="ko-KR" dirty="0">
                <a:latin typeface="Arial Black" panose="020B0A04020102020204" pitchFamily="34" charset="0"/>
              </a:rPr>
              <a:t> List;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ListInit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</a:t>
            </a:r>
            <a:r>
              <a:rPr lang="ko-KR" altLang="en-US" dirty="0">
                <a:latin typeface="Arial Black" panose="020B0A04020102020204" pitchFamily="34" charset="0"/>
              </a:rPr>
              <a:t>꼬리에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를 추가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LInsert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(List *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Data data);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//</a:t>
            </a:r>
            <a:r>
              <a:rPr lang="ko-KR" altLang="en-US" dirty="0">
                <a:latin typeface="Arial Black" panose="020B0A04020102020204" pitchFamily="34" charset="0"/>
              </a:rPr>
              <a:t>머리에 </a:t>
            </a:r>
            <a:r>
              <a:rPr lang="en-US" altLang="ko-KR" dirty="0">
                <a:latin typeface="Arial Black" panose="020B0A04020102020204" pitchFamily="34" charset="0"/>
              </a:rPr>
              <a:t>Node</a:t>
            </a:r>
            <a:r>
              <a:rPr lang="ko-KR" altLang="en-US" dirty="0">
                <a:latin typeface="Arial Black" panose="020B0A04020102020204" pitchFamily="34" charset="0"/>
              </a:rPr>
              <a:t>를 추가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LInsertFront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(List *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Data data);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LFirst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, Data * </a:t>
            </a:r>
            <a:r>
              <a:rPr lang="en-US" altLang="ko-KR" dirty="0" err="1">
                <a:latin typeface="Arial Black" panose="020B0A04020102020204" pitchFamily="34" charset="0"/>
              </a:rPr>
              <a:t>pdata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LNext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, Data * </a:t>
            </a:r>
            <a:r>
              <a:rPr lang="en-US" altLang="ko-KR" dirty="0" err="1">
                <a:latin typeface="Arial Black" panose="020B0A04020102020204" pitchFamily="34" charset="0"/>
              </a:rPr>
              <a:t>pdata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Data </a:t>
            </a:r>
            <a:r>
              <a:rPr lang="en-US" altLang="ko-KR" dirty="0" err="1">
                <a:latin typeface="Arial Black" panose="020B0A04020102020204" pitchFamily="34" charset="0"/>
              </a:rPr>
              <a:t>LRemove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LCount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#</a:t>
            </a:r>
            <a:r>
              <a:rPr lang="en-US" altLang="ko-KR" dirty="0" err="1">
                <a:latin typeface="Arial Black" panose="020B0A04020102020204" pitchFamily="34" charset="0"/>
              </a:rPr>
              <a:t>endif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35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4207" y="641838"/>
            <a:ext cx="9926516" cy="652486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초기화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-&gt;tail = NULL;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 = NULL;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-&gt;before = NULL;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 = 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 가지의 삽입 함수가 존재 하지만 첫 번째 </a:t>
            </a:r>
            <a:r>
              <a:rPr lang="en-US" altLang="ko-KR" sz="1600" dirty="0"/>
              <a:t>Node </a:t>
            </a:r>
            <a:r>
              <a:rPr lang="ko-KR" altLang="en-US" sz="1600" dirty="0"/>
              <a:t>일 경우에는 동일한 처리를 하고 있다</a:t>
            </a:r>
            <a:r>
              <a:rPr lang="en-US" altLang="ko-KR" sz="1600" dirty="0"/>
              <a:t>.</a:t>
            </a:r>
          </a:p>
          <a:p>
            <a:endParaRPr lang="en-US" altLang="ko-KR" sz="1200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Node *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 = (Node*)</a:t>
            </a:r>
            <a:r>
              <a:rPr lang="en-US" altLang="ko-KR" sz="1600" dirty="0" err="1">
                <a:latin typeface="Arial Black" panose="020B0A04020102020204" pitchFamily="34" charset="0"/>
              </a:rPr>
              <a:t>malloc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(Node));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-&gt;data = data;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-&gt;tail == NULL)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-&gt;tail =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</a:t>
            </a:r>
            <a:r>
              <a:rPr lang="ko-KR" altLang="en-US" sz="1600" dirty="0">
                <a:latin typeface="Arial Black" panose="020B0A04020102020204" pitchFamily="34" charset="0"/>
              </a:rPr>
              <a:t>두 함수가 다른 부분</a:t>
            </a:r>
            <a:r>
              <a:rPr lang="en-US" altLang="ko-KR" sz="1600" dirty="0"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)++;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01508" y="1661882"/>
            <a:ext cx="2499947" cy="369332"/>
            <a:chOff x="1682261" y="4396154"/>
            <a:chExt cx="249994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682261" y="4396154"/>
              <a:ext cx="98180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tail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0400" y="4396154"/>
              <a:ext cx="98180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NULL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0" name="직선 화살표 연결선 9"/>
            <p:cNvCxnSpPr>
              <a:stCxn id="7" idx="3"/>
            </p:cNvCxnSpPr>
            <p:nvPr/>
          </p:nvCxnSpPr>
          <p:spPr>
            <a:xfrm>
              <a:off x="2664069" y="4580820"/>
              <a:ext cx="53633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74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791" y="606668"/>
            <a:ext cx="99001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처음 추가 할 때의 모습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머리에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추가 했을 때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LInsertFront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Data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…….</a:t>
            </a:r>
            <a:r>
              <a:rPr lang="ko-KR" altLang="en-US" sz="1600" dirty="0">
                <a:latin typeface="Arial Black" panose="020B0A04020102020204" pitchFamily="34" charset="0"/>
              </a:rPr>
              <a:t>공통부분 생략</a:t>
            </a:r>
            <a:r>
              <a:rPr lang="en-US" altLang="ko-KR" sz="1600" dirty="0">
                <a:latin typeface="Arial Black" panose="020B0A04020102020204" pitchFamily="34" charset="0"/>
              </a:rPr>
              <a:t>…….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-&gt;tail-&gt;next;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-&gt;tail-&gt;next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…….</a:t>
            </a:r>
            <a:r>
              <a:rPr lang="ko-KR" altLang="en-US" sz="1600" dirty="0">
                <a:latin typeface="Arial Black" panose="020B0A04020102020204" pitchFamily="34" charset="0"/>
              </a:rPr>
              <a:t>공통부분 생략</a:t>
            </a:r>
            <a:r>
              <a:rPr lang="en-US" altLang="ko-KR" sz="1600" dirty="0">
                <a:latin typeface="Arial Black" panose="020B0A04020102020204" pitchFamily="34" charset="0"/>
              </a:rPr>
              <a:t>…….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15208" y="1160720"/>
            <a:ext cx="2499947" cy="1501171"/>
            <a:chOff x="1515208" y="1160720"/>
            <a:chExt cx="2499947" cy="1501171"/>
          </a:xfrm>
        </p:grpSpPr>
        <p:grpSp>
          <p:nvGrpSpPr>
            <p:cNvPr id="6" name="그룹 5"/>
            <p:cNvGrpSpPr/>
            <p:nvPr/>
          </p:nvGrpSpPr>
          <p:grpSpPr>
            <a:xfrm>
              <a:off x="1515208" y="1160720"/>
              <a:ext cx="2499947" cy="369332"/>
              <a:chOff x="1682261" y="4396154"/>
              <a:chExt cx="2499947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682261" y="4396154"/>
                <a:ext cx="9818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tail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00400" y="4396154"/>
                <a:ext cx="9818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NULL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" name="직선 화살표 연결선 8"/>
              <p:cNvCxnSpPr>
                <a:stCxn id="7" idx="3"/>
              </p:cNvCxnSpPr>
              <p:nvPr/>
            </p:nvCxnSpPr>
            <p:spPr>
              <a:xfrm>
                <a:off x="2664069" y="4580820"/>
                <a:ext cx="536331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515208" y="1919789"/>
              <a:ext cx="72683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2038" y="1919789"/>
              <a:ext cx="25497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15208" y="2384892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newNode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4879731" y="1540254"/>
            <a:ext cx="1477107" cy="759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추가 후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927731" y="1118296"/>
            <a:ext cx="1611190" cy="1774529"/>
            <a:chOff x="7587762" y="986256"/>
            <a:chExt cx="1611190" cy="1774529"/>
          </a:xfrm>
        </p:grpSpPr>
        <p:grpSp>
          <p:nvGrpSpPr>
            <p:cNvPr id="14" name="그룹 13"/>
            <p:cNvGrpSpPr/>
            <p:nvPr/>
          </p:nvGrpSpPr>
          <p:grpSpPr>
            <a:xfrm>
              <a:off x="8132885" y="986256"/>
              <a:ext cx="1066067" cy="933533"/>
              <a:chOff x="2045676" y="4211488"/>
              <a:chExt cx="1066067" cy="93353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29935" y="4211488"/>
                <a:ext cx="9818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tail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7" name="직선 화살표 연결선 16"/>
              <p:cNvCxnSpPr>
                <a:stCxn id="15" idx="2"/>
                <a:endCxn id="18" idx="0"/>
              </p:cNvCxnSpPr>
              <p:nvPr/>
            </p:nvCxnSpPr>
            <p:spPr>
              <a:xfrm flipH="1">
                <a:off x="2045676" y="4580820"/>
                <a:ext cx="575163" cy="56420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7769470" y="1919789"/>
              <a:ext cx="72683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96300" y="1919789"/>
              <a:ext cx="25497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69470" y="2384892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newNode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28" name="꺾인 연결선 27"/>
            <p:cNvCxnSpPr>
              <a:stCxn id="19" idx="3"/>
            </p:cNvCxnSpPr>
            <p:nvPr/>
          </p:nvCxnSpPr>
          <p:spPr>
            <a:xfrm>
              <a:off x="8751278" y="2104455"/>
              <a:ext cx="199291" cy="656330"/>
            </a:xfrm>
            <a:prstGeom prst="bentConnector2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7587762" y="2760785"/>
              <a:ext cx="1362807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endCxn id="18" idx="1"/>
            </p:cNvCxnSpPr>
            <p:nvPr/>
          </p:nvCxnSpPr>
          <p:spPr>
            <a:xfrm rot="5400000" flipH="1" flipV="1">
              <a:off x="7350451" y="2341766"/>
              <a:ext cx="656330" cy="181708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6042166" y="3219903"/>
            <a:ext cx="4615229" cy="1675634"/>
            <a:chOff x="6042166" y="3219903"/>
            <a:chExt cx="4615229" cy="1675634"/>
          </a:xfrm>
        </p:grpSpPr>
        <p:cxnSp>
          <p:nvCxnSpPr>
            <p:cNvPr id="49" name="직선 화살표 연결선 48"/>
            <p:cNvCxnSpPr>
              <a:stCxn id="45" idx="3"/>
              <a:endCxn id="36" idx="1"/>
            </p:cNvCxnSpPr>
            <p:nvPr/>
          </p:nvCxnSpPr>
          <p:spPr>
            <a:xfrm>
              <a:off x="8876221" y="4338102"/>
              <a:ext cx="35169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7642907" y="3219903"/>
              <a:ext cx="3014488" cy="1537135"/>
              <a:chOff x="6277708" y="3864427"/>
              <a:chExt cx="3014488" cy="1537135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8226129" y="3864427"/>
                <a:ext cx="1066067" cy="933533"/>
                <a:chOff x="2045676" y="4211488"/>
                <a:chExt cx="1066067" cy="933533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129935" y="4211488"/>
                  <a:ext cx="98180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tail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3" name="직선 화살표 연결선 42"/>
                <p:cNvCxnSpPr>
                  <a:stCxn id="42" idx="2"/>
                  <a:endCxn id="36" idx="0"/>
                </p:cNvCxnSpPr>
                <p:nvPr/>
              </p:nvCxnSpPr>
              <p:spPr>
                <a:xfrm flipH="1">
                  <a:off x="2045676" y="4580820"/>
                  <a:ext cx="575163" cy="564201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7862714" y="4797960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589544" y="4797960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9" name="꺾인 연결선 38"/>
              <p:cNvCxnSpPr>
                <a:stCxn id="37" idx="3"/>
              </p:cNvCxnSpPr>
              <p:nvPr/>
            </p:nvCxnSpPr>
            <p:spPr>
              <a:xfrm flipH="1">
                <a:off x="6277708" y="4982626"/>
                <a:ext cx="2566814" cy="418936"/>
              </a:xfrm>
              <a:prstGeom prst="bentConnector3">
                <a:avLst>
                  <a:gd name="adj1" fmla="val -8906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529214" y="4797960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56044" y="4797960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4" name="꺾인 연결선 53"/>
              <p:cNvCxnSpPr>
                <a:endCxn id="44" idx="1"/>
              </p:cNvCxnSpPr>
              <p:nvPr/>
            </p:nvCxnSpPr>
            <p:spPr>
              <a:xfrm rot="5400000" flipH="1" flipV="1">
                <a:off x="6193993" y="5066341"/>
                <a:ext cx="418936" cy="251506"/>
              </a:xfrm>
              <a:prstGeom prst="bentConnector2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6042166" y="4153436"/>
              <a:ext cx="72683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8996" y="4153436"/>
              <a:ext cx="25497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52233" y="4618538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newNode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538103" y="5032636"/>
            <a:ext cx="4295138" cy="1637230"/>
            <a:chOff x="6538103" y="5032636"/>
            <a:chExt cx="4295138" cy="1637230"/>
          </a:xfrm>
        </p:grpSpPr>
        <p:grpSp>
          <p:nvGrpSpPr>
            <p:cNvPr id="61" name="그룹 60"/>
            <p:cNvGrpSpPr/>
            <p:nvPr/>
          </p:nvGrpSpPr>
          <p:grpSpPr>
            <a:xfrm>
              <a:off x="6538103" y="5032636"/>
              <a:ext cx="4295138" cy="1637230"/>
              <a:chOff x="4997058" y="3864427"/>
              <a:chExt cx="4295138" cy="1637230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226129" y="3864427"/>
                <a:ext cx="1066067" cy="933533"/>
                <a:chOff x="2045676" y="4211488"/>
                <a:chExt cx="1066067" cy="933533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2129935" y="4211488"/>
                  <a:ext cx="98180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tail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1" name="직선 화살표 연결선 70"/>
                <p:cNvCxnSpPr>
                  <a:stCxn id="70" idx="2"/>
                  <a:endCxn id="63" idx="0"/>
                </p:cNvCxnSpPr>
                <p:nvPr/>
              </p:nvCxnSpPr>
              <p:spPr>
                <a:xfrm flipH="1">
                  <a:off x="2045676" y="4580820"/>
                  <a:ext cx="575163" cy="564201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7862714" y="4797960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589544" y="4797960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6" name="꺾인 연결선 65"/>
              <p:cNvCxnSpPr>
                <a:stCxn id="64" idx="3"/>
              </p:cNvCxnSpPr>
              <p:nvPr/>
            </p:nvCxnSpPr>
            <p:spPr>
              <a:xfrm flipH="1">
                <a:off x="4997058" y="4982626"/>
                <a:ext cx="3847464" cy="519031"/>
              </a:xfrm>
              <a:prstGeom prst="bentConnector3">
                <a:avLst>
                  <a:gd name="adj1" fmla="val -5942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6529214" y="4797960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256044" y="4797960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736759" y="5972594"/>
              <a:ext cx="72683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63589" y="5972594"/>
              <a:ext cx="25497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9052067" y="6157260"/>
              <a:ext cx="35169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7718567" y="6150835"/>
              <a:ext cx="35169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endCxn id="72" idx="1"/>
            </p:cNvCxnSpPr>
            <p:nvPr/>
          </p:nvCxnSpPr>
          <p:spPr>
            <a:xfrm rot="5400000" flipH="1" flipV="1">
              <a:off x="6381128" y="6314235"/>
              <a:ext cx="512606" cy="198656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아래쪽 화살표 87"/>
          <p:cNvSpPr/>
          <p:nvPr/>
        </p:nvSpPr>
        <p:spPr>
          <a:xfrm>
            <a:off x="7642907" y="4895537"/>
            <a:ext cx="533939" cy="788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2558210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206" y="1212500"/>
            <a:ext cx="9926515" cy="486287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꼬리에 </a:t>
            </a:r>
            <a:r>
              <a:rPr lang="en-US" altLang="ko-KR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Node</a:t>
            </a:r>
            <a:r>
              <a:rPr lang="ko-KR" alt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를 추가 했을 때</a:t>
            </a:r>
            <a:endParaRPr lang="en-US" altLang="ko-KR" sz="2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Data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-&gt;tail-&gt;next;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-&gt;tail-&gt;next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-&gt;tail =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newNode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5511" y="4299131"/>
            <a:ext cx="4615229" cy="1579864"/>
            <a:chOff x="6042166" y="3219903"/>
            <a:chExt cx="4615229" cy="1579864"/>
          </a:xfrm>
        </p:grpSpPr>
        <p:cxnSp>
          <p:nvCxnSpPr>
            <p:cNvPr id="7" name="직선 화살표 연결선 6"/>
            <p:cNvCxnSpPr>
              <a:stCxn id="17" idx="3"/>
              <a:endCxn id="13" idx="1"/>
            </p:cNvCxnSpPr>
            <p:nvPr/>
          </p:nvCxnSpPr>
          <p:spPr>
            <a:xfrm>
              <a:off x="8876221" y="4338102"/>
              <a:ext cx="35169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7642907" y="3219903"/>
              <a:ext cx="3014488" cy="1537135"/>
              <a:chOff x="6277708" y="3864427"/>
              <a:chExt cx="3014488" cy="153713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8226129" y="3864427"/>
                <a:ext cx="1066067" cy="933533"/>
                <a:chOff x="2045676" y="4211488"/>
                <a:chExt cx="1066067" cy="933533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129935" y="4211488"/>
                  <a:ext cx="98180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tail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20" name="직선 화살표 연결선 19"/>
                <p:cNvCxnSpPr>
                  <a:stCxn id="19" idx="2"/>
                  <a:endCxn id="13" idx="0"/>
                </p:cNvCxnSpPr>
                <p:nvPr/>
              </p:nvCxnSpPr>
              <p:spPr>
                <a:xfrm flipH="1">
                  <a:off x="2045676" y="4580820"/>
                  <a:ext cx="575163" cy="564201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862714" y="4797960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89544" y="4797960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5" name="꺾인 연결선 14"/>
              <p:cNvCxnSpPr>
                <a:stCxn id="14" idx="3"/>
              </p:cNvCxnSpPr>
              <p:nvPr/>
            </p:nvCxnSpPr>
            <p:spPr>
              <a:xfrm flipH="1">
                <a:off x="6277708" y="4982626"/>
                <a:ext cx="2566814" cy="418936"/>
              </a:xfrm>
              <a:prstGeom prst="bentConnector3">
                <a:avLst>
                  <a:gd name="adj1" fmla="val -8906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529214" y="4797960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56044" y="4797960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8" name="꺾인 연결선 17"/>
              <p:cNvCxnSpPr>
                <a:endCxn id="16" idx="1"/>
              </p:cNvCxnSpPr>
              <p:nvPr/>
            </p:nvCxnSpPr>
            <p:spPr>
              <a:xfrm rot="5400000" flipH="1" flipV="1">
                <a:off x="6193993" y="5066341"/>
                <a:ext cx="418936" cy="251506"/>
              </a:xfrm>
              <a:prstGeom prst="bentConnector2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6042166" y="4153436"/>
              <a:ext cx="72683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68996" y="4153436"/>
              <a:ext cx="25497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2233" y="4522768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newNode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72796" y="4299131"/>
            <a:ext cx="4295138" cy="1637230"/>
            <a:chOff x="6538103" y="5032636"/>
            <a:chExt cx="4295138" cy="1637230"/>
          </a:xfrm>
        </p:grpSpPr>
        <p:grpSp>
          <p:nvGrpSpPr>
            <p:cNvPr id="22" name="그룹 21"/>
            <p:cNvGrpSpPr/>
            <p:nvPr/>
          </p:nvGrpSpPr>
          <p:grpSpPr>
            <a:xfrm>
              <a:off x="6538103" y="5032636"/>
              <a:ext cx="4295138" cy="1637230"/>
              <a:chOff x="4997058" y="3864427"/>
              <a:chExt cx="4295138" cy="163723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8226129" y="3864427"/>
                <a:ext cx="1066067" cy="933533"/>
                <a:chOff x="2045676" y="4211488"/>
                <a:chExt cx="1066067" cy="933533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2129935" y="4211488"/>
                  <a:ext cx="98180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tail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35" name="직선 화살표 연결선 34"/>
                <p:cNvCxnSpPr>
                  <a:stCxn id="34" idx="2"/>
                  <a:endCxn id="29" idx="0"/>
                </p:cNvCxnSpPr>
                <p:nvPr/>
              </p:nvCxnSpPr>
              <p:spPr>
                <a:xfrm flipH="1">
                  <a:off x="2045676" y="4580820"/>
                  <a:ext cx="575163" cy="564201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7862714" y="4797960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7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589544" y="4797960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1" name="꺾인 연결선 30"/>
              <p:cNvCxnSpPr>
                <a:stCxn id="30" idx="3"/>
              </p:cNvCxnSpPr>
              <p:nvPr/>
            </p:nvCxnSpPr>
            <p:spPr>
              <a:xfrm flipH="1">
                <a:off x="4997058" y="4982626"/>
                <a:ext cx="3847464" cy="519031"/>
              </a:xfrm>
              <a:prstGeom prst="bentConnector3">
                <a:avLst>
                  <a:gd name="adj1" fmla="val -5942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29214" y="4797960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6044" y="4797960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736759" y="5972594"/>
              <a:ext cx="72683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63589" y="5972594"/>
              <a:ext cx="25497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9052067" y="6157260"/>
              <a:ext cx="35169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7718567" y="6150835"/>
              <a:ext cx="35169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endCxn id="23" idx="1"/>
            </p:cNvCxnSpPr>
            <p:nvPr/>
          </p:nvCxnSpPr>
          <p:spPr>
            <a:xfrm rot="5400000" flipH="1" flipV="1">
              <a:off x="6381128" y="6314235"/>
              <a:ext cx="512606" cy="198656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오른쪽 화살표 35"/>
          <p:cNvSpPr/>
          <p:nvPr/>
        </p:nvSpPr>
        <p:spPr>
          <a:xfrm>
            <a:off x="5732019" y="4711398"/>
            <a:ext cx="940777" cy="6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추가 후</a:t>
            </a:r>
          </a:p>
        </p:txBody>
      </p:sp>
    </p:spTree>
    <p:extLst>
      <p:ext uri="{BB962C8B-B14F-4D97-AF65-F5344CB8AC3E}">
        <p14:creationId xmlns:p14="http://schemas.microsoft.com/office/powerpoint/2010/main" val="2703075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34207" y="870835"/>
            <a:ext cx="9926515" cy="461664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머리추가와 꼬리추가의 비교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6" name="그룹 75"/>
          <p:cNvGrpSpPr/>
          <p:nvPr/>
        </p:nvGrpSpPr>
        <p:grpSpPr>
          <a:xfrm>
            <a:off x="1396139" y="1827959"/>
            <a:ext cx="7679514" cy="3313326"/>
            <a:chOff x="1774208" y="1736417"/>
            <a:chExt cx="7679514" cy="3313326"/>
          </a:xfrm>
        </p:grpSpPr>
        <p:grpSp>
          <p:nvGrpSpPr>
            <p:cNvPr id="56" name="그룹 55"/>
            <p:cNvGrpSpPr/>
            <p:nvPr/>
          </p:nvGrpSpPr>
          <p:grpSpPr>
            <a:xfrm>
              <a:off x="6824560" y="1736417"/>
              <a:ext cx="2629162" cy="2414174"/>
              <a:chOff x="6871452" y="3085759"/>
              <a:chExt cx="2629162" cy="2414174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6871452" y="3447826"/>
                <a:ext cx="2629162" cy="2052106"/>
                <a:chOff x="6736759" y="4181331"/>
                <a:chExt cx="2629162" cy="2052106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6736759" y="4181331"/>
                  <a:ext cx="2629162" cy="2052106"/>
                  <a:chOff x="5195714" y="3013122"/>
                  <a:chExt cx="2629162" cy="2052106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6177522" y="3020922"/>
                    <a:ext cx="1647354" cy="369332"/>
                    <a:chOff x="-2931" y="3367983"/>
                    <a:chExt cx="1647354" cy="369332"/>
                  </a:xfrm>
                </p:grpSpPr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62615" y="3367983"/>
                      <a:ext cx="98180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tail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34" name="직선 화살표 연결선 33"/>
                    <p:cNvCxnSpPr>
                      <a:stCxn id="33" idx="1"/>
                    </p:cNvCxnSpPr>
                    <p:nvPr/>
                  </p:nvCxnSpPr>
                  <p:spPr>
                    <a:xfrm flipH="1">
                      <a:off x="-2931" y="3552649"/>
                      <a:ext cx="665546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195714" y="3013122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7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922544" y="3013122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95714" y="4695896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922544" y="4695896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6736759" y="5022718"/>
                  <a:ext cx="72683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463589" y="5022718"/>
                  <a:ext cx="25497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43" name="직선 화살표 연결선 42"/>
              <p:cNvCxnSpPr>
                <a:stCxn id="29" idx="2"/>
                <a:endCxn id="23" idx="0"/>
              </p:cNvCxnSpPr>
              <p:nvPr/>
            </p:nvCxnSpPr>
            <p:spPr>
              <a:xfrm>
                <a:off x="7725771" y="3817158"/>
                <a:ext cx="0" cy="47205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7725771" y="4658545"/>
                <a:ext cx="0" cy="47205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꺾인 연결선 53"/>
              <p:cNvCxnSpPr>
                <a:stCxn id="32" idx="2"/>
                <a:endCxn id="28" idx="1"/>
              </p:cNvCxnSpPr>
              <p:nvPr/>
            </p:nvCxnSpPr>
            <p:spPr>
              <a:xfrm rot="5400000" flipH="1">
                <a:off x="6364892" y="4139053"/>
                <a:ext cx="1867440" cy="854319"/>
              </a:xfrm>
              <a:prstGeom prst="bentConnector4">
                <a:avLst>
                  <a:gd name="adj1" fmla="val -12241"/>
                  <a:gd name="adj2" fmla="val 126758"/>
                </a:avLst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871452" y="3085759"/>
                <a:ext cx="1104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newNode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933106" y="1911836"/>
              <a:ext cx="2629162" cy="2057722"/>
              <a:chOff x="6871452" y="3442211"/>
              <a:chExt cx="2629162" cy="2057722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6871452" y="3447826"/>
                <a:ext cx="2629162" cy="2052106"/>
                <a:chOff x="6736759" y="4181331"/>
                <a:chExt cx="2629162" cy="2052106"/>
              </a:xfrm>
            </p:grpSpPr>
            <p:grpSp>
              <p:nvGrpSpPr>
                <p:cNvPr id="63" name="그룹 62"/>
                <p:cNvGrpSpPr/>
                <p:nvPr/>
              </p:nvGrpSpPr>
              <p:grpSpPr>
                <a:xfrm>
                  <a:off x="6736759" y="4181331"/>
                  <a:ext cx="2629162" cy="2052106"/>
                  <a:chOff x="5195714" y="3013122"/>
                  <a:chExt cx="2629162" cy="2052106"/>
                </a:xfrm>
              </p:grpSpPr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6177522" y="4695896"/>
                    <a:ext cx="1647354" cy="369332"/>
                    <a:chOff x="-2931" y="5042957"/>
                    <a:chExt cx="1647354" cy="369332"/>
                  </a:xfrm>
                </p:grpSpPr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662615" y="5042957"/>
                      <a:ext cx="98180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tail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72" name="직선 화살표 연결선 71"/>
                    <p:cNvCxnSpPr>
                      <a:stCxn id="71" idx="1"/>
                      <a:endCxn id="70" idx="3"/>
                    </p:cNvCxnSpPr>
                    <p:nvPr/>
                  </p:nvCxnSpPr>
                  <p:spPr>
                    <a:xfrm flipH="1">
                      <a:off x="-2931" y="5227623"/>
                      <a:ext cx="665546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5195714" y="3013122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7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922544" y="3013122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195714" y="4695896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922544" y="4695896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6736759" y="5022718"/>
                  <a:ext cx="72683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7463589" y="5022718"/>
                  <a:ext cx="25497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59" name="직선 화살표 연결선 58"/>
              <p:cNvCxnSpPr>
                <a:stCxn id="68" idx="2"/>
                <a:endCxn id="65" idx="0"/>
              </p:cNvCxnSpPr>
              <p:nvPr/>
            </p:nvCxnSpPr>
            <p:spPr>
              <a:xfrm>
                <a:off x="7725771" y="3817158"/>
                <a:ext cx="0" cy="47205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>
                <a:off x="7725771" y="4658545"/>
                <a:ext cx="0" cy="47205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>
                <a:stCxn id="70" idx="2"/>
                <a:endCxn id="67" idx="1"/>
              </p:cNvCxnSpPr>
              <p:nvPr/>
            </p:nvCxnSpPr>
            <p:spPr>
              <a:xfrm rot="5400000" flipH="1">
                <a:off x="6364892" y="4139053"/>
                <a:ext cx="1867440" cy="854319"/>
              </a:xfrm>
              <a:prstGeom prst="bentConnector4">
                <a:avLst>
                  <a:gd name="adj1" fmla="val -12241"/>
                  <a:gd name="adj2" fmla="val 126758"/>
                </a:avLst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966411" y="3442211"/>
                <a:ext cx="1104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newNode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774208" y="4662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머리 추가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01917" y="468041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꼬리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868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792" y="659424"/>
            <a:ext cx="9908931" cy="606319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조회</a:t>
            </a:r>
            <a:endParaRPr lang="en-US" altLang="ko-KR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ko-KR" altLang="en-US" sz="1400" dirty="0">
                <a:latin typeface="Arial Black" panose="020B0A04020102020204" pitchFamily="34" charset="0"/>
              </a:rPr>
              <a:t>를 이용한 초기화와 최초 참조 지점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단일 </a:t>
            </a:r>
            <a:r>
              <a:rPr lang="en-US" altLang="ko-KR" sz="1400" dirty="0" err="1">
                <a:latin typeface="Arial Black" panose="020B0A04020102020204" pitchFamily="34" charset="0"/>
              </a:rPr>
              <a:t>LinkedList</a:t>
            </a:r>
            <a:r>
              <a:rPr lang="ko-KR" altLang="en-US" sz="1400" dirty="0">
                <a:latin typeface="Arial Black" panose="020B0A04020102020204" pitchFamily="34" charset="0"/>
              </a:rPr>
              <a:t>의 구현부분과 달라지는 건 마지막 지점에 대한 처리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Data *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-&gt;tail == NULL)    // </a:t>
            </a:r>
            <a:r>
              <a:rPr lang="ko-KR" altLang="en-US" sz="1400" dirty="0">
                <a:latin typeface="Arial Black" panose="020B0A04020102020204" pitchFamily="34" charset="0"/>
              </a:rPr>
              <a:t>저장된 </a:t>
            </a:r>
            <a:r>
              <a:rPr lang="en-US" altLang="ko-KR" sz="1400" dirty="0">
                <a:latin typeface="Arial Black" panose="020B0A04020102020204" pitchFamily="34" charset="0"/>
              </a:rPr>
              <a:t>Node</a:t>
            </a:r>
            <a:r>
              <a:rPr lang="ko-KR" altLang="en-US" sz="1400" dirty="0">
                <a:latin typeface="Arial Black" panose="020B0A04020102020204" pitchFamily="34" charset="0"/>
              </a:rPr>
              <a:t>가 없다면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FALSE;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-&gt;before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-&gt;tail;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-&gt;tail-&gt;next;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-&gt;cur-&gt;data;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 TRUE;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677964" y="4839697"/>
            <a:ext cx="6763481" cy="1637230"/>
            <a:chOff x="2677964" y="4839697"/>
            <a:chExt cx="6763481" cy="1637230"/>
          </a:xfrm>
        </p:grpSpPr>
        <p:grpSp>
          <p:nvGrpSpPr>
            <p:cNvPr id="3" name="그룹 2"/>
            <p:cNvGrpSpPr/>
            <p:nvPr/>
          </p:nvGrpSpPr>
          <p:grpSpPr>
            <a:xfrm>
              <a:off x="2677964" y="4839697"/>
              <a:ext cx="6763481" cy="1637230"/>
              <a:chOff x="1316683" y="5010331"/>
              <a:chExt cx="6763481" cy="163723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316684" y="5010331"/>
                <a:ext cx="6763480" cy="1637230"/>
                <a:chOff x="4069761" y="5032636"/>
                <a:chExt cx="6763480" cy="1637230"/>
              </a:xfrm>
            </p:grpSpPr>
            <p:grpSp>
              <p:nvGrpSpPr>
                <p:cNvPr id="7" name="그룹 6"/>
                <p:cNvGrpSpPr/>
                <p:nvPr/>
              </p:nvGrpSpPr>
              <p:grpSpPr>
                <a:xfrm>
                  <a:off x="6538103" y="5032636"/>
                  <a:ext cx="4295138" cy="1637230"/>
                  <a:chOff x="4997058" y="3864427"/>
                  <a:chExt cx="4295138" cy="1637230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8226129" y="3864427"/>
                    <a:ext cx="1066067" cy="933533"/>
                    <a:chOff x="2045676" y="4211488"/>
                    <a:chExt cx="1066067" cy="933533"/>
                  </a:xfrm>
                </p:grpSpPr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129935" y="4211488"/>
                      <a:ext cx="98180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tail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20" name="직선 화살표 연결선 19"/>
                    <p:cNvCxnSpPr>
                      <a:stCxn id="19" idx="2"/>
                      <a:endCxn id="14" idx="0"/>
                    </p:cNvCxnSpPr>
                    <p:nvPr/>
                  </p:nvCxnSpPr>
                  <p:spPr>
                    <a:xfrm flipH="1">
                      <a:off x="2045676" y="4580820"/>
                      <a:ext cx="575163" cy="564201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862714" y="4797960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7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589544" y="4797960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16" name="꺾인 연결선 15"/>
                  <p:cNvCxnSpPr>
                    <a:stCxn id="15" idx="3"/>
                  </p:cNvCxnSpPr>
                  <p:nvPr/>
                </p:nvCxnSpPr>
                <p:spPr>
                  <a:xfrm flipH="1">
                    <a:off x="4997058" y="4982626"/>
                    <a:ext cx="3847464" cy="519031"/>
                  </a:xfrm>
                  <a:prstGeom prst="bentConnector3">
                    <a:avLst>
                      <a:gd name="adj1" fmla="val -5942"/>
                    </a:avLst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529214" y="4797960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56044" y="4797960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6736759" y="5972594"/>
                  <a:ext cx="72683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463589" y="5972594"/>
                  <a:ext cx="25497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직선 화살표 연결선 9"/>
                <p:cNvCxnSpPr/>
                <p:nvPr/>
              </p:nvCxnSpPr>
              <p:spPr>
                <a:xfrm>
                  <a:off x="9052067" y="6157260"/>
                  <a:ext cx="35169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/>
                <p:cNvCxnSpPr/>
                <p:nvPr/>
              </p:nvCxnSpPr>
              <p:spPr>
                <a:xfrm>
                  <a:off x="7718567" y="6150835"/>
                  <a:ext cx="35169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꺾인 연결선 11"/>
                <p:cNvCxnSpPr>
                  <a:endCxn id="23" idx="1"/>
                </p:cNvCxnSpPr>
                <p:nvPr/>
              </p:nvCxnSpPr>
              <p:spPr>
                <a:xfrm rot="10800000">
                  <a:off x="4069761" y="6157260"/>
                  <a:ext cx="2468343" cy="512606"/>
                </a:xfrm>
                <a:prstGeom prst="bentConnector3">
                  <a:avLst>
                    <a:gd name="adj1" fmla="val 109261"/>
                  </a:avLst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671349" y="5950289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98179" y="5950289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16683" y="5950289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43513" y="5950289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>
                <a:off x="3653157" y="6118727"/>
                <a:ext cx="35169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2298491" y="6134955"/>
                <a:ext cx="35169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981334" y="5230431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itchFamily="34" charset="0"/>
                </a:rPr>
                <a:t>cur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233968" y="5578361"/>
              <a:ext cx="0" cy="2012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741967" y="5176951"/>
              <a:ext cx="8160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before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8149996" y="5484728"/>
              <a:ext cx="0" cy="2012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576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4533" y="999066"/>
            <a:ext cx="9939867" cy="526297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Lnext</a:t>
            </a:r>
            <a:r>
              <a:rPr lang="en-US" altLang="ko-KR" sz="1600" dirty="0">
                <a:latin typeface="Arial Black" pitchFamily="34" charset="0"/>
              </a:rPr>
              <a:t>(List* </a:t>
            </a:r>
            <a:r>
              <a:rPr lang="en-US" altLang="ko-KR" sz="1600" dirty="0" err="1">
                <a:latin typeface="Arial Black" pitchFamily="34" charset="0"/>
              </a:rPr>
              <a:t>plist</a:t>
            </a:r>
            <a:r>
              <a:rPr lang="en-US" altLang="ko-KR" sz="1600" dirty="0">
                <a:latin typeface="Arial Black" pitchFamily="34" charset="0"/>
              </a:rPr>
              <a:t>, Data* </a:t>
            </a:r>
            <a:r>
              <a:rPr lang="en-US" altLang="ko-KR" sz="1600" dirty="0" err="1">
                <a:latin typeface="Arial Black" pitchFamily="34" charset="0"/>
              </a:rPr>
              <a:t>pdata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if(</a:t>
            </a:r>
            <a:r>
              <a:rPr lang="en-US" altLang="ko-KR" sz="1600" dirty="0" err="1">
                <a:latin typeface="Arial Black" pitchFamily="34" charset="0"/>
              </a:rPr>
              <a:t>plist</a:t>
            </a:r>
            <a:r>
              <a:rPr lang="en-US" altLang="ko-KR" sz="1600" dirty="0">
                <a:latin typeface="Arial Black" pitchFamily="34" charset="0"/>
              </a:rPr>
              <a:t>-&gt;tail == NULL)			//</a:t>
            </a:r>
            <a:r>
              <a:rPr lang="ko-KR" altLang="en-US" sz="1600" dirty="0">
                <a:latin typeface="Arial Black" pitchFamily="34" charset="0"/>
              </a:rPr>
              <a:t>저장된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가 없다면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	return FALSE;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plist</a:t>
            </a:r>
            <a:r>
              <a:rPr lang="en-US" altLang="ko-KR" sz="1600" dirty="0">
                <a:latin typeface="Arial Black" pitchFamily="34" charset="0"/>
              </a:rPr>
              <a:t>-&gt;before = </a:t>
            </a:r>
            <a:r>
              <a:rPr lang="en-US" altLang="ko-KR" sz="1600" dirty="0" err="1">
                <a:latin typeface="Arial Black" pitchFamily="34" charset="0"/>
              </a:rPr>
              <a:t>plist</a:t>
            </a:r>
            <a:r>
              <a:rPr lang="en-US" altLang="ko-KR" sz="1600" dirty="0">
                <a:latin typeface="Arial Black" pitchFamily="34" charset="0"/>
              </a:rPr>
              <a:t>-&gt;cur;		// before</a:t>
            </a:r>
            <a:r>
              <a:rPr lang="ko-KR" altLang="en-US" sz="1600" dirty="0">
                <a:latin typeface="Arial Black" pitchFamily="34" charset="0"/>
              </a:rPr>
              <a:t>가 </a:t>
            </a:r>
            <a:r>
              <a:rPr lang="en-US" altLang="ko-KR" sz="1600" dirty="0">
                <a:latin typeface="Arial Black" pitchFamily="34" charset="0"/>
              </a:rPr>
              <a:t>Next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를 가리키게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plist</a:t>
            </a:r>
            <a:r>
              <a:rPr lang="en-US" altLang="ko-KR" sz="1600" dirty="0">
                <a:latin typeface="Arial Black" pitchFamily="34" charset="0"/>
              </a:rPr>
              <a:t>-&gt;cur = </a:t>
            </a:r>
            <a:r>
              <a:rPr lang="en-US" altLang="ko-KR" sz="1600" dirty="0" err="1">
                <a:latin typeface="Arial Black" pitchFamily="34" charset="0"/>
              </a:rPr>
              <a:t>plist</a:t>
            </a:r>
            <a:r>
              <a:rPr lang="en-US" altLang="ko-KR" sz="1600" dirty="0">
                <a:latin typeface="Arial Black" pitchFamily="34" charset="0"/>
              </a:rPr>
              <a:t>-&gt;cur-&gt;next;		// cur</a:t>
            </a:r>
            <a:r>
              <a:rPr lang="ko-KR" altLang="en-US" sz="1600" dirty="0">
                <a:latin typeface="Arial Black" pitchFamily="34" charset="0"/>
              </a:rPr>
              <a:t>가 </a:t>
            </a:r>
            <a:r>
              <a:rPr lang="en-US" altLang="ko-KR" sz="1600" dirty="0">
                <a:latin typeface="Arial Black" pitchFamily="34" charset="0"/>
              </a:rPr>
              <a:t>Next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를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가리키게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*</a:t>
            </a:r>
            <a:r>
              <a:rPr lang="en-US" altLang="ko-KR" sz="1600" dirty="0" err="1">
                <a:latin typeface="Arial Black" pitchFamily="34" charset="0"/>
              </a:rPr>
              <a:t>pdata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plist</a:t>
            </a:r>
            <a:r>
              <a:rPr lang="en-US" altLang="ko-KR" sz="1600" dirty="0">
                <a:latin typeface="Arial Black" pitchFamily="34" charset="0"/>
              </a:rPr>
              <a:t>-&gt;cur-&gt;data;		// cur</a:t>
            </a:r>
            <a:r>
              <a:rPr lang="ko-KR" altLang="en-US" sz="1600" dirty="0">
                <a:latin typeface="Arial Black" pitchFamily="34" charset="0"/>
              </a:rPr>
              <a:t>이 가리키는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의 데이터 반환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return TRUE;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302485" y="4285362"/>
            <a:ext cx="6811785" cy="1637230"/>
            <a:chOff x="2629660" y="4839697"/>
            <a:chExt cx="6811785" cy="1637230"/>
          </a:xfrm>
        </p:grpSpPr>
        <p:grpSp>
          <p:nvGrpSpPr>
            <p:cNvPr id="30" name="그룹 29"/>
            <p:cNvGrpSpPr/>
            <p:nvPr/>
          </p:nvGrpSpPr>
          <p:grpSpPr>
            <a:xfrm>
              <a:off x="2677964" y="4839697"/>
              <a:ext cx="6763481" cy="1637230"/>
              <a:chOff x="1316683" y="5010331"/>
              <a:chExt cx="6763481" cy="163723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316684" y="5010331"/>
                <a:ext cx="6763480" cy="1637230"/>
                <a:chOff x="4069761" y="5032636"/>
                <a:chExt cx="6763480" cy="1637230"/>
              </a:xfrm>
            </p:grpSpPr>
            <p:grpSp>
              <p:nvGrpSpPr>
                <p:cNvPr id="42" name="그룹 41"/>
                <p:cNvGrpSpPr/>
                <p:nvPr/>
              </p:nvGrpSpPr>
              <p:grpSpPr>
                <a:xfrm>
                  <a:off x="6538103" y="5032636"/>
                  <a:ext cx="4295138" cy="1637230"/>
                  <a:chOff x="4997058" y="3864427"/>
                  <a:chExt cx="4295138" cy="1637230"/>
                </a:xfrm>
              </p:grpSpPr>
              <p:grpSp>
                <p:nvGrpSpPr>
                  <p:cNvPr id="48" name="그룹 47"/>
                  <p:cNvGrpSpPr/>
                  <p:nvPr/>
                </p:nvGrpSpPr>
                <p:grpSpPr>
                  <a:xfrm>
                    <a:off x="8226129" y="3864427"/>
                    <a:ext cx="1066067" cy="933533"/>
                    <a:chOff x="2045676" y="4211488"/>
                    <a:chExt cx="1066067" cy="933533"/>
                  </a:xfrm>
                </p:grpSpPr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129935" y="4211488"/>
                      <a:ext cx="98180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tail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55" name="직선 화살표 연결선 54"/>
                    <p:cNvCxnSpPr>
                      <a:stCxn id="54" idx="2"/>
                      <a:endCxn id="49" idx="0"/>
                    </p:cNvCxnSpPr>
                    <p:nvPr/>
                  </p:nvCxnSpPr>
                  <p:spPr>
                    <a:xfrm flipH="1">
                      <a:off x="2045676" y="4580820"/>
                      <a:ext cx="575163" cy="564201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862714" y="4797960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7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589544" y="4797960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51" name="꺾인 연결선 50"/>
                  <p:cNvCxnSpPr>
                    <a:stCxn id="50" idx="3"/>
                  </p:cNvCxnSpPr>
                  <p:nvPr/>
                </p:nvCxnSpPr>
                <p:spPr>
                  <a:xfrm flipH="1">
                    <a:off x="4997058" y="4982626"/>
                    <a:ext cx="3847464" cy="519031"/>
                  </a:xfrm>
                  <a:prstGeom prst="bentConnector3">
                    <a:avLst>
                      <a:gd name="adj1" fmla="val -5942"/>
                    </a:avLst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6529214" y="4797960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256044" y="4797960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6736759" y="5972594"/>
                  <a:ext cx="72683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463589" y="5972594"/>
                  <a:ext cx="25497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9052067" y="6157260"/>
                  <a:ext cx="35169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/>
                <p:cNvCxnSpPr/>
                <p:nvPr/>
              </p:nvCxnSpPr>
              <p:spPr>
                <a:xfrm>
                  <a:off x="7718567" y="6150835"/>
                  <a:ext cx="35169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꺾인 연결선 46"/>
                <p:cNvCxnSpPr>
                  <a:endCxn id="38" idx="1"/>
                </p:cNvCxnSpPr>
                <p:nvPr/>
              </p:nvCxnSpPr>
              <p:spPr>
                <a:xfrm rot="10800000">
                  <a:off x="4069761" y="6157260"/>
                  <a:ext cx="2468343" cy="512606"/>
                </a:xfrm>
                <a:prstGeom prst="bentConnector3">
                  <a:avLst>
                    <a:gd name="adj1" fmla="val 109261"/>
                  </a:avLst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2671349" y="5950289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98179" y="5950289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316683" y="5950289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43513" y="5950289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0" name="직선 화살표 연결선 39"/>
              <p:cNvCxnSpPr/>
              <p:nvPr/>
            </p:nvCxnSpPr>
            <p:spPr>
              <a:xfrm>
                <a:off x="3653157" y="6118727"/>
                <a:ext cx="35169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>
                <a:off x="2298491" y="6134955"/>
                <a:ext cx="35169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4143411" y="5258696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itchFamily="34" charset="0"/>
                </a:rPr>
                <a:t>cur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396045" y="5606626"/>
              <a:ext cx="0" cy="2012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29660" y="5271160"/>
              <a:ext cx="8160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before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3037689" y="5578937"/>
              <a:ext cx="0" cy="2012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59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99" y="616633"/>
            <a:ext cx="992293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삭제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단순 연결 리스트와 구조는 동일 하기 때문에  방법도 유사하다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삭제할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before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가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삭제할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Next Node</a:t>
            </a:r>
            <a:r>
              <a:rPr lang="ko-KR" altLang="en-US" sz="1600" dirty="0">
                <a:latin typeface="Arial Black" pitchFamily="34" charset="0"/>
              </a:rPr>
              <a:t>를 가리키게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포인터 변수 </a:t>
            </a:r>
            <a:r>
              <a:rPr lang="en-US" altLang="ko-KR" sz="1600" dirty="0">
                <a:latin typeface="Arial Black" pitchFamily="34" charset="0"/>
              </a:rPr>
              <a:t>cur</a:t>
            </a:r>
            <a:r>
              <a:rPr lang="ko-KR" altLang="en-US" sz="1600" dirty="0">
                <a:latin typeface="Arial Black" pitchFamily="34" charset="0"/>
              </a:rPr>
              <a:t>을 한 칸 뒤로 이동시킨다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삭제할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tail</a:t>
            </a:r>
            <a:r>
              <a:rPr lang="ko-KR" altLang="en-US" sz="1600" dirty="0">
                <a:latin typeface="Arial Black" pitchFamily="34" charset="0"/>
              </a:rPr>
              <a:t>이 가리키는 경우</a:t>
            </a:r>
            <a:r>
              <a:rPr lang="en-US" altLang="ko-KR" sz="1600" dirty="0">
                <a:latin typeface="Arial Black" pitchFamily="34" charset="0"/>
              </a:rPr>
              <a:t> tail</a:t>
            </a:r>
            <a:r>
              <a:rPr lang="ko-KR" altLang="en-US" sz="1600" dirty="0">
                <a:latin typeface="Arial Black" pitchFamily="34" charset="0"/>
              </a:rPr>
              <a:t>이 다른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를 가리키게 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삭제할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가 </a:t>
            </a:r>
            <a:r>
              <a:rPr lang="en-US" altLang="ko-KR" sz="1600" dirty="0">
                <a:latin typeface="Arial Black" pitchFamily="34" charset="0"/>
              </a:rPr>
              <a:t>List</a:t>
            </a:r>
            <a:r>
              <a:rPr lang="ko-KR" altLang="en-US" sz="1600" dirty="0">
                <a:latin typeface="Arial Black" pitchFamily="34" charset="0"/>
              </a:rPr>
              <a:t>에 홀로 남은 경우 </a:t>
            </a:r>
            <a:r>
              <a:rPr lang="en-US" altLang="ko-KR" sz="1600" dirty="0">
                <a:latin typeface="Arial Black" pitchFamily="34" charset="0"/>
              </a:rPr>
              <a:t>tail</a:t>
            </a:r>
            <a:r>
              <a:rPr lang="ko-KR" altLang="en-US" sz="1600" dirty="0">
                <a:latin typeface="Arial Black" pitchFamily="34" charset="0"/>
              </a:rPr>
              <a:t>이 가리킬 </a:t>
            </a:r>
            <a:r>
              <a:rPr lang="en-US" altLang="ko-KR" sz="1600" dirty="0">
                <a:latin typeface="Arial Black" pitchFamily="34" charset="0"/>
              </a:rPr>
              <a:t>Node</a:t>
            </a:r>
            <a:r>
              <a:rPr lang="ko-KR" altLang="en-US" sz="1600" dirty="0">
                <a:latin typeface="Arial Black" pitchFamily="34" charset="0"/>
              </a:rPr>
              <a:t>가 존재하지 않기 때문에 </a:t>
            </a:r>
            <a:r>
              <a:rPr lang="en-US" altLang="ko-KR" sz="1600" dirty="0">
                <a:latin typeface="Arial Black" pitchFamily="34" charset="0"/>
              </a:rPr>
              <a:t>NULL</a:t>
            </a:r>
            <a:r>
              <a:rPr lang="ko-KR" altLang="en-US" sz="1600" dirty="0">
                <a:latin typeface="Arial Black" pitchFamily="34" charset="0"/>
              </a:rPr>
              <a:t>을 가리키게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r>
              <a:rPr lang="ko-KR" altLang="en-US" sz="1600" dirty="0">
                <a:latin typeface="Arial Black" pitchFamily="34" charset="0"/>
              </a:rPr>
              <a:t> 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Data </a:t>
            </a:r>
            <a:r>
              <a:rPr lang="en-US" altLang="ko-KR" sz="1200" dirty="0" err="1">
                <a:latin typeface="Arial Black" pitchFamily="34" charset="0"/>
              </a:rPr>
              <a:t>LRemove</a:t>
            </a:r>
            <a:r>
              <a:rPr lang="en-US" altLang="ko-KR" sz="1200" dirty="0">
                <a:latin typeface="Arial Black" pitchFamily="34" charset="0"/>
              </a:rPr>
              <a:t>(List* 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</a:rPr>
              <a:t>	Node* </a:t>
            </a:r>
            <a:r>
              <a:rPr lang="en-US" altLang="ko-KR" sz="1200" dirty="0" err="1">
                <a:latin typeface="Arial Black" pitchFamily="34" charset="0"/>
              </a:rPr>
              <a:t>rpos</a:t>
            </a:r>
            <a:r>
              <a:rPr lang="en-US" altLang="ko-KR" sz="1200" dirty="0">
                <a:latin typeface="Arial Black" pitchFamily="34" charset="0"/>
              </a:rPr>
              <a:t> = 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-&gt;cur;</a:t>
            </a:r>
          </a:p>
          <a:p>
            <a:r>
              <a:rPr lang="en-US" altLang="ko-KR" sz="1200" dirty="0">
                <a:latin typeface="Arial Black" pitchFamily="34" charset="0"/>
              </a:rPr>
              <a:t>	Data </a:t>
            </a:r>
            <a:r>
              <a:rPr lang="en-US" altLang="ko-KR" sz="1200" dirty="0" err="1">
                <a:latin typeface="Arial Black" pitchFamily="34" charset="0"/>
              </a:rPr>
              <a:t>rdata</a:t>
            </a:r>
            <a:r>
              <a:rPr lang="en-US" altLang="ko-KR" sz="1200" dirty="0">
                <a:latin typeface="Arial Black" pitchFamily="34" charset="0"/>
              </a:rPr>
              <a:t> = </a:t>
            </a:r>
            <a:r>
              <a:rPr lang="en-US" altLang="ko-KR" sz="1200" dirty="0" err="1">
                <a:latin typeface="Arial Black" pitchFamily="34" charset="0"/>
              </a:rPr>
              <a:t>rpos</a:t>
            </a:r>
            <a:r>
              <a:rPr lang="en-US" altLang="ko-KR" sz="1200" dirty="0">
                <a:latin typeface="Arial Black" pitchFamily="34" charset="0"/>
              </a:rPr>
              <a:t>-&gt;data;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</a:p>
          <a:p>
            <a:r>
              <a:rPr lang="en-US" altLang="ko-KR" sz="1200" dirty="0">
                <a:latin typeface="Arial Black" pitchFamily="34" charset="0"/>
              </a:rPr>
              <a:t>	if(</a:t>
            </a:r>
            <a:r>
              <a:rPr lang="en-US" altLang="ko-KR" sz="1200" dirty="0" err="1">
                <a:latin typeface="Arial Black" pitchFamily="34" charset="0"/>
              </a:rPr>
              <a:t>rpos</a:t>
            </a:r>
            <a:r>
              <a:rPr lang="en-US" altLang="ko-KR" sz="1200" dirty="0">
                <a:latin typeface="Arial Black" pitchFamily="34" charset="0"/>
              </a:rPr>
              <a:t> == 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-&gt;tail)</a:t>
            </a:r>
          </a:p>
          <a:p>
            <a:r>
              <a:rPr lang="en-US" altLang="ko-KR" sz="1200" dirty="0">
                <a:latin typeface="Arial Black" pitchFamily="34" charset="0"/>
              </a:rPr>
              <a:t>	{</a:t>
            </a:r>
          </a:p>
          <a:p>
            <a:r>
              <a:rPr lang="en-US" altLang="ko-KR" sz="1200" dirty="0">
                <a:latin typeface="Arial Black" pitchFamily="34" charset="0"/>
              </a:rPr>
              <a:t>		if(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-&gt;tail == 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-&gt;tail-&gt;next)</a:t>
            </a:r>
          </a:p>
          <a:p>
            <a:r>
              <a:rPr lang="en-US" altLang="ko-KR" sz="1200" dirty="0">
                <a:latin typeface="Arial Black" pitchFamily="34" charset="0"/>
              </a:rPr>
              <a:t>			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-&gt;tail = NULL;</a:t>
            </a:r>
          </a:p>
          <a:p>
            <a:r>
              <a:rPr lang="en-US" altLang="ko-KR" sz="1200" dirty="0">
                <a:latin typeface="Arial Black" pitchFamily="34" charset="0"/>
              </a:rPr>
              <a:t>		else</a:t>
            </a:r>
          </a:p>
          <a:p>
            <a:r>
              <a:rPr lang="en-US" altLang="ko-KR" sz="1200" dirty="0">
                <a:latin typeface="Arial Black" pitchFamily="34" charset="0"/>
              </a:rPr>
              <a:t>			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-&gt;tail = 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-&gt;before;</a:t>
            </a:r>
          </a:p>
          <a:p>
            <a:r>
              <a:rPr lang="en-US" altLang="ko-KR" sz="1200" dirty="0">
                <a:latin typeface="Arial Black" pitchFamily="34" charset="0"/>
              </a:rPr>
              <a:t>	}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-&gt;before-&gt;next = 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-&gt;cur-&gt;next;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-&gt;cur = 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-&gt;before;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free(</a:t>
            </a:r>
            <a:r>
              <a:rPr lang="en-US" altLang="ko-KR" sz="1200" dirty="0" err="1">
                <a:latin typeface="Arial Black" pitchFamily="34" charset="0"/>
              </a:rPr>
              <a:t>rpos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r>
              <a:rPr lang="en-US" altLang="ko-KR" sz="1200" dirty="0">
                <a:latin typeface="Arial Black" pitchFamily="34" charset="0"/>
              </a:rPr>
              <a:t>	(</a:t>
            </a:r>
            <a:r>
              <a:rPr lang="en-US" altLang="ko-KR" sz="1200" dirty="0" err="1">
                <a:latin typeface="Arial Black" pitchFamily="34" charset="0"/>
              </a:rPr>
              <a:t>plist</a:t>
            </a:r>
            <a:r>
              <a:rPr lang="en-US" altLang="ko-KR" sz="1200" dirty="0">
                <a:latin typeface="Arial Black" pitchFamily="34" charset="0"/>
              </a:rPr>
              <a:t>-&gt;</a:t>
            </a:r>
            <a:r>
              <a:rPr lang="en-US" altLang="ko-KR" sz="1200" dirty="0" err="1">
                <a:latin typeface="Arial Black" pitchFamily="34" charset="0"/>
              </a:rPr>
              <a:t>numOfData</a:t>
            </a:r>
            <a:r>
              <a:rPr lang="en-US" altLang="ko-KR" sz="1200" dirty="0">
                <a:latin typeface="Arial Black" pitchFamily="34" charset="0"/>
              </a:rPr>
              <a:t>)--;</a:t>
            </a:r>
          </a:p>
          <a:p>
            <a:r>
              <a:rPr lang="en-US" altLang="ko-KR" sz="1200" dirty="0">
                <a:latin typeface="Arial Black" pitchFamily="34" charset="0"/>
              </a:rPr>
              <a:t>	return </a:t>
            </a:r>
            <a:r>
              <a:rPr lang="en-US" altLang="ko-KR" sz="1200" dirty="0" err="1">
                <a:latin typeface="Arial Black" pitchFamily="34" charset="0"/>
              </a:rPr>
              <a:t>rdata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119004" y="4728711"/>
            <a:ext cx="6872496" cy="1719032"/>
            <a:chOff x="2350789" y="4203560"/>
            <a:chExt cx="6872496" cy="1719032"/>
          </a:xfrm>
        </p:grpSpPr>
        <p:grpSp>
          <p:nvGrpSpPr>
            <p:cNvPr id="8" name="그룹 7"/>
            <p:cNvGrpSpPr/>
            <p:nvPr/>
          </p:nvGrpSpPr>
          <p:grpSpPr>
            <a:xfrm>
              <a:off x="2350789" y="4259558"/>
              <a:ext cx="6315807" cy="1663034"/>
              <a:chOff x="2677964" y="4813893"/>
              <a:chExt cx="6315807" cy="166303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677964" y="4813893"/>
                <a:ext cx="6315807" cy="1663034"/>
                <a:chOff x="1316683" y="4984527"/>
                <a:chExt cx="6315807" cy="1663034"/>
              </a:xfrm>
            </p:grpSpPr>
            <p:grpSp>
              <p:nvGrpSpPr>
                <p:cNvPr id="18" name="그룹 17"/>
                <p:cNvGrpSpPr/>
                <p:nvPr/>
              </p:nvGrpSpPr>
              <p:grpSpPr>
                <a:xfrm>
                  <a:off x="1316684" y="4984527"/>
                  <a:ext cx="6315806" cy="1663034"/>
                  <a:chOff x="4069761" y="5006832"/>
                  <a:chExt cx="6315806" cy="1663034"/>
                </a:xfrm>
              </p:grpSpPr>
              <p:grpSp>
                <p:nvGrpSpPr>
                  <p:cNvPr id="25" name="그룹 24"/>
                  <p:cNvGrpSpPr/>
                  <p:nvPr/>
                </p:nvGrpSpPr>
                <p:grpSpPr>
                  <a:xfrm>
                    <a:off x="6538103" y="5006832"/>
                    <a:ext cx="3847464" cy="1663034"/>
                    <a:chOff x="4997058" y="3838623"/>
                    <a:chExt cx="3847464" cy="1663034"/>
                  </a:xfrm>
                </p:grpSpPr>
                <p:grpSp>
                  <p:nvGrpSpPr>
                    <p:cNvPr id="31" name="그룹 30"/>
                    <p:cNvGrpSpPr/>
                    <p:nvPr/>
                  </p:nvGrpSpPr>
                  <p:grpSpPr>
                    <a:xfrm>
                      <a:off x="5559129" y="3838623"/>
                      <a:ext cx="1333500" cy="959337"/>
                      <a:chOff x="-621324" y="4185684"/>
                      <a:chExt cx="1333500" cy="959337"/>
                    </a:xfrm>
                  </p:grpSpPr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-621324" y="4185684"/>
                        <a:ext cx="981808" cy="3693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Arial Black" panose="020B0A04020102020204" pitchFamily="34" charset="0"/>
                          </a:rPr>
                          <a:t>tail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cxnSp>
                    <p:nvCxnSpPr>
                      <p:cNvPr id="38" name="직선 화살표 연결선 37"/>
                      <p:cNvCxnSpPr>
                        <a:stCxn id="37" idx="2"/>
                        <a:endCxn id="35" idx="0"/>
                      </p:cNvCxnSpPr>
                      <p:nvPr/>
                    </p:nvCxnSpPr>
                    <p:spPr>
                      <a:xfrm>
                        <a:off x="-130420" y="4555016"/>
                        <a:ext cx="842596" cy="590005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00B0F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7862714" y="4797960"/>
                      <a:ext cx="726830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7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8589544" y="4797960"/>
                      <a:ext cx="25497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34" name="꺾인 연결선 33"/>
                    <p:cNvCxnSpPr>
                      <a:stCxn id="33" idx="3"/>
                    </p:cNvCxnSpPr>
                    <p:nvPr/>
                  </p:nvCxnSpPr>
                  <p:spPr>
                    <a:xfrm flipH="1">
                      <a:off x="4997058" y="4982626"/>
                      <a:ext cx="3847464" cy="519031"/>
                    </a:xfrm>
                    <a:prstGeom prst="bentConnector3">
                      <a:avLst>
                        <a:gd name="adj1" fmla="val -5942"/>
                      </a:avLst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6529214" y="4797960"/>
                      <a:ext cx="726830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7256044" y="4797960"/>
                      <a:ext cx="25497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736759" y="5972594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4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463589" y="5972594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28" name="직선 화살표 연결선 27"/>
                  <p:cNvCxnSpPr/>
                  <p:nvPr/>
                </p:nvCxnSpPr>
                <p:spPr>
                  <a:xfrm>
                    <a:off x="9052067" y="6157260"/>
                    <a:ext cx="351692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화살표 연결선 28"/>
                  <p:cNvCxnSpPr/>
                  <p:nvPr/>
                </p:nvCxnSpPr>
                <p:spPr>
                  <a:xfrm>
                    <a:off x="7718567" y="6150835"/>
                    <a:ext cx="351692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꺾인 연결선 29"/>
                  <p:cNvCxnSpPr>
                    <a:endCxn id="21" idx="1"/>
                  </p:cNvCxnSpPr>
                  <p:nvPr/>
                </p:nvCxnSpPr>
                <p:spPr>
                  <a:xfrm rot="10800000">
                    <a:off x="4069761" y="6157260"/>
                    <a:ext cx="2468343" cy="512606"/>
                  </a:xfrm>
                  <a:prstGeom prst="bentConnector3">
                    <a:avLst>
                      <a:gd name="adj1" fmla="val 109261"/>
                    </a:avLst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671349" y="5950289"/>
                  <a:ext cx="72683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3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398179" y="5950289"/>
                  <a:ext cx="25497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316683" y="5950289"/>
                  <a:ext cx="72683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043513" y="5950289"/>
                  <a:ext cx="25497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23" name="직선 화살표 연결선 22"/>
                <p:cNvCxnSpPr/>
                <p:nvPr/>
              </p:nvCxnSpPr>
              <p:spPr>
                <a:xfrm>
                  <a:off x="3653157" y="6118727"/>
                  <a:ext cx="35169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/>
                <p:cNvCxnSpPr/>
                <p:nvPr/>
              </p:nvCxnSpPr>
              <p:spPr>
                <a:xfrm>
                  <a:off x="2298491" y="6134955"/>
                  <a:ext cx="35169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8150322" y="5184117"/>
                <a:ext cx="505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itchFamily="34" charset="0"/>
                  </a:rPr>
                  <a:t>cur</a:t>
                </a:r>
                <a:endParaRPr lang="ko-KR" altLang="en-US" sz="1400" dirty="0">
                  <a:latin typeface="Arial Black" pitchFamily="34" charset="0"/>
                </a:endParaRP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8402956" y="5532047"/>
                <a:ext cx="0" cy="20129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844214" y="5224270"/>
                <a:ext cx="8160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itchFamily="34" charset="0"/>
                  </a:rPr>
                  <a:t>before</a:t>
                </a:r>
                <a:endParaRPr lang="ko-KR" altLang="en-US" sz="1400" dirty="0">
                  <a:latin typeface="Arial Black" pitchFamily="34" charset="0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7252243" y="5532047"/>
                <a:ext cx="0" cy="20129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23147" y="561362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Arial Black" pitchFamily="34" charset="0"/>
                </a:rPr>
                <a:t>삭제대상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41477" y="4203560"/>
              <a:ext cx="981808" cy="369332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tail</a:t>
              </a:r>
              <a:endPara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10" idx="2"/>
            </p:cNvCxnSpPr>
            <p:nvPr/>
          </p:nvCxnSpPr>
          <p:spPr>
            <a:xfrm flipH="1">
              <a:off x="8212667" y="4572892"/>
              <a:ext cx="519714" cy="62564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오른쪽 화살표 11"/>
            <p:cNvSpPr/>
            <p:nvPr/>
          </p:nvSpPr>
          <p:spPr>
            <a:xfrm flipH="1">
              <a:off x="7078118" y="4287557"/>
              <a:ext cx="550334" cy="3133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82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21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원형 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circual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34530" y="2971801"/>
            <a:ext cx="99398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dirty="0" err="1"/>
              <a:t>CircularLinkedList</a:t>
            </a:r>
            <a:r>
              <a:rPr lang="ko-KR" altLang="en-US" dirty="0"/>
              <a:t>예제를 공부해보자</a:t>
            </a:r>
            <a:endParaRPr lang="en-US" altLang="ko-KR" dirty="0"/>
          </a:p>
          <a:p>
            <a:r>
              <a:rPr lang="ko-KR" altLang="en-US" dirty="0"/>
              <a:t>학습과제 폴더의 </a:t>
            </a:r>
            <a:r>
              <a:rPr lang="en-US" altLang="ko-KR" dirty="0"/>
              <a:t>Chapter7_CircualLinkedList </a:t>
            </a:r>
            <a:r>
              <a:rPr lang="ko-KR" altLang="en-US" dirty="0"/>
              <a:t>문서를 참고하자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00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양방향 연결 리스트</a:t>
            </a:r>
            <a:r>
              <a:rPr lang="en-US" altLang="ko-KR" dirty="0">
                <a:latin typeface="Arial Black" panose="020B0A04020102020204" pitchFamily="34" charset="0"/>
              </a:rPr>
              <a:t>(Double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647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02CCA-3A0E-4D68-825C-F61CF1DB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양방향 연결 리스트</a:t>
            </a:r>
            <a:r>
              <a:rPr lang="en-US" altLang="ko-KR" dirty="0">
                <a:latin typeface="Arial Black" panose="020B0A04020102020204" pitchFamily="34" charset="0"/>
              </a:rPr>
              <a:t>(Double </a:t>
            </a:r>
            <a:r>
              <a:rPr lang="en-US" altLang="ko-KR" dirty="0" err="1">
                <a:latin typeface="Arial Black" panose="020B0A04020102020204" pitchFamily="34" charset="0"/>
              </a:rPr>
              <a:t>LinkedList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2" y="651934"/>
            <a:ext cx="9905999" cy="58785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이중 연결 리스트</a:t>
            </a:r>
            <a:r>
              <a:rPr lang="en-US" altLang="ko-KR" dirty="0"/>
              <a:t>’</a:t>
            </a:r>
            <a:r>
              <a:rPr lang="ko-KR" altLang="en-US" dirty="0"/>
              <a:t>라고 부르기도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왼쪽 </a:t>
            </a:r>
            <a:r>
              <a:rPr lang="en-US" altLang="ko-KR" dirty="0"/>
              <a:t>Node</a:t>
            </a:r>
            <a:r>
              <a:rPr lang="ko-KR" altLang="en-US" dirty="0"/>
              <a:t>가 오른쪽 </a:t>
            </a:r>
            <a:r>
              <a:rPr lang="en-US" altLang="ko-KR" dirty="0"/>
              <a:t>Node</a:t>
            </a:r>
            <a:r>
              <a:rPr lang="ko-KR" altLang="en-US" dirty="0"/>
              <a:t>를 가리킴과 동시에 오른쪽 </a:t>
            </a:r>
            <a:r>
              <a:rPr lang="en-US" altLang="ko-KR" dirty="0"/>
              <a:t>Node</a:t>
            </a:r>
            <a:r>
              <a:rPr lang="ko-KR" altLang="en-US" dirty="0"/>
              <a:t>도 왼쪽 </a:t>
            </a:r>
            <a:r>
              <a:rPr lang="en-US" altLang="ko-KR" dirty="0"/>
              <a:t>Node</a:t>
            </a:r>
            <a:r>
              <a:rPr lang="ko-KR" altLang="en-US" dirty="0"/>
              <a:t>를 가리키는 구조이다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단순 연결 리스트에서 참조를 위해 썼던 </a:t>
            </a:r>
            <a:r>
              <a:rPr lang="en-US" altLang="ko-KR" dirty="0"/>
              <a:t>before</a:t>
            </a:r>
            <a:r>
              <a:rPr lang="ko-KR" altLang="en-US" dirty="0"/>
              <a:t>을 생략할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구조체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_node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Data </a:t>
            </a:r>
            <a:r>
              <a:rPr lang="en-US" altLang="ko-KR" sz="1600" dirty="0" err="1">
                <a:latin typeface="Arial Black" panose="020B0A04020102020204" pitchFamily="34" charset="0"/>
              </a:rPr>
              <a:t>data</a:t>
            </a:r>
            <a:r>
              <a:rPr lang="en-US" altLang="ko-KR" sz="1600" dirty="0">
                <a:latin typeface="Arial Black" panose="020B0A04020102020204" pitchFamily="34" charset="0"/>
              </a:rPr>
              <a:t>;		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struct _node* next;		//</a:t>
            </a:r>
            <a:r>
              <a:rPr lang="ko-KR" altLang="en-US" sz="1600" dirty="0">
                <a:latin typeface="Arial Black" panose="020B0A04020102020204" pitchFamily="34" charset="0"/>
              </a:rPr>
              <a:t>오른쪽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가리키는 포인터 변수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struct _node*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prev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  <a:r>
              <a:rPr lang="en-US" altLang="ko-KR" sz="1600" dirty="0">
                <a:latin typeface="Arial Black" panose="020B0A04020102020204" pitchFamily="34" charset="0"/>
              </a:rPr>
              <a:t>		//</a:t>
            </a:r>
            <a:r>
              <a:rPr lang="ko-KR" altLang="en-US" sz="1600" dirty="0">
                <a:latin typeface="Arial Black" panose="020B0A04020102020204" pitchFamily="34" charset="0"/>
              </a:rPr>
              <a:t>왼쪽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가리키는 포인터 변수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}Node;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30F77F8-3D33-43FC-BC40-63201CC5236D}"/>
              </a:ext>
            </a:extLst>
          </p:cNvPr>
          <p:cNvGrpSpPr/>
          <p:nvPr/>
        </p:nvGrpSpPr>
        <p:grpSpPr>
          <a:xfrm>
            <a:off x="1829459" y="3615348"/>
            <a:ext cx="6857859" cy="1172896"/>
            <a:chOff x="1241492" y="4421933"/>
            <a:chExt cx="6857859" cy="11728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4387DE-278C-419B-9786-8C256A712BB4}"/>
                </a:ext>
              </a:extLst>
            </p:cNvPr>
            <p:cNvSpPr txBox="1"/>
            <p:nvPr/>
          </p:nvSpPr>
          <p:spPr>
            <a:xfrm>
              <a:off x="1241492" y="4421933"/>
              <a:ext cx="98180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tail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6DEB70B-DEED-4562-A0D9-6BAC3010336B}"/>
                </a:ext>
              </a:extLst>
            </p:cNvPr>
            <p:cNvCxnSpPr>
              <a:cxnSpLocks/>
              <a:stCxn id="31" idx="2"/>
              <a:endCxn id="36" idx="1"/>
            </p:cNvCxnSpPr>
            <p:nvPr/>
          </p:nvCxnSpPr>
          <p:spPr>
            <a:xfrm>
              <a:off x="1732396" y="4791265"/>
              <a:ext cx="363415" cy="61889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E561C9-8CC7-4F36-BF63-311B3D386B72}"/>
                </a:ext>
              </a:extLst>
            </p:cNvPr>
            <p:cNvSpPr txBox="1"/>
            <p:nvPr/>
          </p:nvSpPr>
          <p:spPr>
            <a:xfrm>
              <a:off x="2350789" y="5225320"/>
              <a:ext cx="72683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48CE48-71E6-4409-89C6-B50A7E7B8337}"/>
                </a:ext>
              </a:extLst>
            </p:cNvPr>
            <p:cNvSpPr txBox="1"/>
            <p:nvPr/>
          </p:nvSpPr>
          <p:spPr>
            <a:xfrm>
              <a:off x="3077619" y="5225320"/>
              <a:ext cx="25497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85A301C-C012-444C-818C-5DE4D740F281}"/>
                </a:ext>
              </a:extLst>
            </p:cNvPr>
            <p:cNvCxnSpPr>
              <a:cxnSpLocks/>
            </p:cNvCxnSpPr>
            <p:nvPr/>
          </p:nvCxnSpPr>
          <p:spPr>
            <a:xfrm>
              <a:off x="3093773" y="5314192"/>
              <a:ext cx="60667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EDFDA3-74CC-4949-A91D-4FE910BCCBB5}"/>
                </a:ext>
              </a:extLst>
            </p:cNvPr>
            <p:cNvSpPr txBox="1"/>
            <p:nvPr/>
          </p:nvSpPr>
          <p:spPr>
            <a:xfrm>
              <a:off x="2095811" y="5225497"/>
              <a:ext cx="254978" cy="369332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B4A552F-932B-4C19-B4BF-EA2A6881155F}"/>
                </a:ext>
              </a:extLst>
            </p:cNvPr>
            <p:cNvGrpSpPr/>
            <p:nvPr/>
          </p:nvGrpSpPr>
          <p:grpSpPr>
            <a:xfrm>
              <a:off x="6862565" y="5225320"/>
              <a:ext cx="1236786" cy="369332"/>
              <a:chOff x="6777909" y="5242914"/>
              <a:chExt cx="1236786" cy="3693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8656C7-E2DF-4174-B7AD-99081B01484D}"/>
                  </a:ext>
                </a:extLst>
              </p:cNvPr>
              <p:cNvSpPr txBox="1"/>
              <p:nvPr/>
            </p:nvSpPr>
            <p:spPr>
              <a:xfrm>
                <a:off x="7032887" y="5242914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99620A-B903-4BD3-8C41-FAB271407414}"/>
                  </a:ext>
                </a:extLst>
              </p:cNvPr>
              <p:cNvSpPr txBox="1"/>
              <p:nvPr/>
            </p:nvSpPr>
            <p:spPr>
              <a:xfrm>
                <a:off x="7759717" y="5242914"/>
                <a:ext cx="254978" cy="369332"/>
              </a:xfrm>
              <a:prstGeom prst="rect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0EC7AB-27B3-44EE-BE21-BEEC60450A40}"/>
                  </a:ext>
                </a:extLst>
              </p:cNvPr>
              <p:cNvSpPr txBox="1"/>
              <p:nvPr/>
            </p:nvSpPr>
            <p:spPr>
              <a:xfrm>
                <a:off x="6777909" y="5242914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E245B8B-A765-46DA-A310-2F097F7DB86C}"/>
                </a:ext>
              </a:extLst>
            </p:cNvPr>
            <p:cNvGrpSpPr/>
            <p:nvPr/>
          </p:nvGrpSpPr>
          <p:grpSpPr>
            <a:xfrm>
              <a:off x="3684289" y="5225320"/>
              <a:ext cx="1236786" cy="369332"/>
              <a:chOff x="6777909" y="5242914"/>
              <a:chExt cx="1236786" cy="36933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90B67F-A1AD-45DA-8224-6122FAAA45E8}"/>
                  </a:ext>
                </a:extLst>
              </p:cNvPr>
              <p:cNvSpPr txBox="1"/>
              <p:nvPr/>
            </p:nvSpPr>
            <p:spPr>
              <a:xfrm>
                <a:off x="7032887" y="5242914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F33908-168F-4792-B58B-E58ED3238EB6}"/>
                  </a:ext>
                </a:extLst>
              </p:cNvPr>
              <p:cNvSpPr txBox="1"/>
              <p:nvPr/>
            </p:nvSpPr>
            <p:spPr>
              <a:xfrm>
                <a:off x="7759717" y="5242914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A1450F-A92B-4721-8C6C-0A10A6F9977E}"/>
                  </a:ext>
                </a:extLst>
              </p:cNvPr>
              <p:cNvSpPr txBox="1"/>
              <p:nvPr/>
            </p:nvSpPr>
            <p:spPr>
              <a:xfrm>
                <a:off x="6777909" y="5242914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2726BBB-5A8C-440A-9DA0-21EE8C47752C}"/>
                </a:ext>
              </a:extLst>
            </p:cNvPr>
            <p:cNvGrpSpPr/>
            <p:nvPr/>
          </p:nvGrpSpPr>
          <p:grpSpPr>
            <a:xfrm>
              <a:off x="5274087" y="5225320"/>
              <a:ext cx="1236786" cy="369332"/>
              <a:chOff x="6777909" y="5242914"/>
              <a:chExt cx="1236786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C7C297-0F3A-4D5D-8643-454E9F5AA1AE}"/>
                  </a:ext>
                </a:extLst>
              </p:cNvPr>
              <p:cNvSpPr txBox="1"/>
              <p:nvPr/>
            </p:nvSpPr>
            <p:spPr>
              <a:xfrm>
                <a:off x="7032887" y="5242914"/>
                <a:ext cx="72683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357914-413D-4718-A34B-759B29C408B3}"/>
                  </a:ext>
                </a:extLst>
              </p:cNvPr>
              <p:cNvSpPr txBox="1"/>
              <p:nvPr/>
            </p:nvSpPr>
            <p:spPr>
              <a:xfrm>
                <a:off x="7759717" y="5242914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FEF318-E37E-4D43-96F1-60FAE6F0612F}"/>
                  </a:ext>
                </a:extLst>
              </p:cNvPr>
              <p:cNvSpPr txBox="1"/>
              <p:nvPr/>
            </p:nvSpPr>
            <p:spPr>
              <a:xfrm>
                <a:off x="6777909" y="5242914"/>
                <a:ext cx="2549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7995010-8A70-4118-84CB-6E54A11DF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2597" y="5496844"/>
              <a:ext cx="60120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1B19BBF-5EAB-4AED-BC8D-9B24BD3172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417" y="5314192"/>
              <a:ext cx="60667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0D5997A-A5CA-47FD-A9B4-C327A400C9D5}"/>
                </a:ext>
              </a:extLst>
            </p:cNvPr>
            <p:cNvCxnSpPr>
              <a:cxnSpLocks/>
            </p:cNvCxnSpPr>
            <p:nvPr/>
          </p:nvCxnSpPr>
          <p:spPr>
            <a:xfrm>
              <a:off x="6255895" y="5314192"/>
              <a:ext cx="60667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C5259629-DFB3-4662-886E-F1CE62120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7856" y="5476808"/>
              <a:ext cx="60120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B08FF9E-4CFA-460E-A251-522C95D65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0873" y="5502934"/>
              <a:ext cx="60120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37E1C6E-A7DF-42FC-BC2B-E17EEA9C9806}"/>
              </a:ext>
            </a:extLst>
          </p:cNvPr>
          <p:cNvGrpSpPr/>
          <p:nvPr/>
        </p:nvGrpSpPr>
        <p:grpSpPr>
          <a:xfrm>
            <a:off x="1825134" y="5254963"/>
            <a:ext cx="8477624" cy="1172896"/>
            <a:chOff x="2661157" y="5254963"/>
            <a:chExt cx="8477624" cy="117289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D6526F-A270-4485-8FB9-490ECF9C3C9B}"/>
                </a:ext>
              </a:extLst>
            </p:cNvPr>
            <p:cNvSpPr txBox="1"/>
            <p:nvPr/>
          </p:nvSpPr>
          <p:spPr>
            <a:xfrm>
              <a:off x="9901995" y="6058527"/>
              <a:ext cx="25497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A4AC377-E57B-4C0F-BD6C-79A894DEA027}"/>
                </a:ext>
              </a:extLst>
            </p:cNvPr>
            <p:cNvGrpSpPr/>
            <p:nvPr/>
          </p:nvGrpSpPr>
          <p:grpSpPr>
            <a:xfrm>
              <a:off x="2661157" y="5254963"/>
              <a:ext cx="8477624" cy="1172896"/>
              <a:chOff x="2661157" y="5254963"/>
              <a:chExt cx="8477624" cy="1172896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503F7C4-3B4C-450D-A9D6-9D267CC13766}"/>
                  </a:ext>
                </a:extLst>
              </p:cNvPr>
              <p:cNvSpPr txBox="1"/>
              <p:nvPr/>
            </p:nvSpPr>
            <p:spPr>
              <a:xfrm>
                <a:off x="10883803" y="6058527"/>
                <a:ext cx="254978" cy="369332"/>
              </a:xfrm>
              <a:prstGeom prst="rect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9966723F-4E5D-4B77-9ACF-26690CD90869}"/>
                  </a:ext>
                </a:extLst>
              </p:cNvPr>
              <p:cNvGrpSpPr/>
              <p:nvPr/>
            </p:nvGrpSpPr>
            <p:grpSpPr>
              <a:xfrm>
                <a:off x="2661157" y="5254963"/>
                <a:ext cx="8222646" cy="1172896"/>
                <a:chOff x="2661157" y="5254963"/>
                <a:chExt cx="8222646" cy="1172896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0DF8C751-E8B6-43FC-AA32-88A228A7916A}"/>
                    </a:ext>
                  </a:extLst>
                </p:cNvPr>
                <p:cNvGrpSpPr/>
                <p:nvPr/>
              </p:nvGrpSpPr>
              <p:grpSpPr>
                <a:xfrm>
                  <a:off x="2661157" y="5254963"/>
                  <a:ext cx="6857859" cy="1172896"/>
                  <a:chOff x="1241492" y="4421933"/>
                  <a:chExt cx="6857859" cy="1172896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A4F4BE60-83F0-4F97-92C3-47202EEA6722}"/>
                      </a:ext>
                    </a:extLst>
                  </p:cNvPr>
                  <p:cNvSpPr txBox="1"/>
                  <p:nvPr/>
                </p:nvSpPr>
                <p:spPr>
                  <a:xfrm>
                    <a:off x="1241492" y="4421933"/>
                    <a:ext cx="98180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tail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68" name="직선 화살표 연결선 67">
                    <a:extLst>
                      <a:ext uri="{FF2B5EF4-FFF2-40B4-BE49-F238E27FC236}">
                        <a16:creationId xmlns:a16="http://schemas.microsoft.com/office/drawing/2014/main" id="{34229C4D-85C6-4E50-8DDD-5DCE000DBCAD}"/>
                      </a:ext>
                    </a:extLst>
                  </p:cNvPr>
                  <p:cNvCxnSpPr>
                    <a:cxnSpLocks/>
                    <a:stCxn id="67" idx="2"/>
                    <a:endCxn id="72" idx="1"/>
                  </p:cNvCxnSpPr>
                  <p:nvPr/>
                </p:nvCxnSpPr>
                <p:spPr>
                  <a:xfrm>
                    <a:off x="1732396" y="4791265"/>
                    <a:ext cx="363415" cy="618898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241C0FD-29AE-40BE-8370-767F01CC350B}"/>
                      </a:ext>
                    </a:extLst>
                  </p:cNvPr>
                  <p:cNvSpPr txBox="1"/>
                  <p:nvPr/>
                </p:nvSpPr>
                <p:spPr>
                  <a:xfrm>
                    <a:off x="2350789" y="5225320"/>
                    <a:ext cx="726830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 err="1">
                        <a:latin typeface="Arial Black" panose="020B0A04020102020204" pitchFamily="34" charset="0"/>
                      </a:rPr>
                      <a:t>dmy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90821DF-5D1F-48E9-8EB3-24B01139DD66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619" y="5225320"/>
                    <a:ext cx="254978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71" name="직선 화살표 연결선 70">
                    <a:extLst>
                      <a:ext uri="{FF2B5EF4-FFF2-40B4-BE49-F238E27FC236}">
                        <a16:creationId xmlns:a16="http://schemas.microsoft.com/office/drawing/2014/main" id="{D4756744-D7B2-439E-A688-5DA3D245A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3773" y="5314192"/>
                    <a:ext cx="606670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12AB85D-FBE1-4172-9998-A5AEE53F5924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811" y="5225497"/>
                    <a:ext cx="254978" cy="36933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  <a:lumOff val="3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grpSp>
                <p:nvGrpSpPr>
                  <p:cNvPr id="73" name="그룹 72">
                    <a:extLst>
                      <a:ext uri="{FF2B5EF4-FFF2-40B4-BE49-F238E27FC236}">
                        <a16:creationId xmlns:a16="http://schemas.microsoft.com/office/drawing/2014/main" id="{D5085F7E-84A7-406F-A5F5-5B1FC38573F8}"/>
                      </a:ext>
                    </a:extLst>
                  </p:cNvPr>
                  <p:cNvGrpSpPr/>
                  <p:nvPr/>
                </p:nvGrpSpPr>
                <p:grpSpPr>
                  <a:xfrm>
                    <a:off x="6862565" y="5225320"/>
                    <a:ext cx="1236786" cy="369332"/>
                    <a:chOff x="6777909" y="5242914"/>
                    <a:chExt cx="1236786" cy="369332"/>
                  </a:xfrm>
                </p:grpSpPr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D98CD642-572E-4196-AEC1-0B8016FFB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2887" y="5242914"/>
                      <a:ext cx="726830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6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5E74684B-8BE5-4B9D-98A5-FBAE3ECD7E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9717" y="5242914"/>
                      <a:ext cx="25497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B6499088-6E8A-487E-8D1E-D28426E3D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7909" y="5242914"/>
                      <a:ext cx="25497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6F0CCB4A-B49D-4ED8-9F25-5AF12FC8BFE9}"/>
                      </a:ext>
                    </a:extLst>
                  </p:cNvPr>
                  <p:cNvGrpSpPr/>
                  <p:nvPr/>
                </p:nvGrpSpPr>
                <p:grpSpPr>
                  <a:xfrm>
                    <a:off x="3684289" y="5225320"/>
                    <a:ext cx="1236786" cy="369332"/>
                    <a:chOff x="6777909" y="5242914"/>
                    <a:chExt cx="1236786" cy="369332"/>
                  </a:xfrm>
                </p:grpSpPr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EABBC623-8FC0-4E69-9448-04B5876959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2887" y="5242914"/>
                      <a:ext cx="726830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1BB2EE37-09FB-4E23-BC3D-F38AEF2C5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9717" y="5242914"/>
                      <a:ext cx="25497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3865A1C2-8A26-4762-A84B-9D86691038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7909" y="5242914"/>
                      <a:ext cx="25497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250C75E8-75A4-4874-899C-5284225FACAB}"/>
                      </a:ext>
                    </a:extLst>
                  </p:cNvPr>
                  <p:cNvGrpSpPr/>
                  <p:nvPr/>
                </p:nvGrpSpPr>
                <p:grpSpPr>
                  <a:xfrm>
                    <a:off x="5274087" y="5225320"/>
                    <a:ext cx="1236786" cy="369332"/>
                    <a:chOff x="6777909" y="5242914"/>
                    <a:chExt cx="1236786" cy="369332"/>
                  </a:xfrm>
                </p:grpSpPr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89F1C09A-C9F2-4962-A2C6-F5D807088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2887" y="5242914"/>
                      <a:ext cx="726830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78E15128-F0D9-4AEA-B498-12B8B75F9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9717" y="5242914"/>
                      <a:ext cx="25497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5C62DEE-D1E7-4296-A7A7-A77CE9B87A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7909" y="5242914"/>
                      <a:ext cx="254978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cxnSp>
                <p:nvCxnSpPr>
                  <p:cNvPr id="76" name="직선 화살표 연결선 75">
                    <a:extLst>
                      <a:ext uri="{FF2B5EF4-FFF2-40B4-BE49-F238E27FC236}">
                        <a16:creationId xmlns:a16="http://schemas.microsoft.com/office/drawing/2014/main" id="{8938426C-48F3-4293-AC5B-7C5C282F42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32597" y="5496844"/>
                    <a:ext cx="601209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4B8FE32B-FD86-4ADB-B38E-2638E77077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7417" y="5314192"/>
                    <a:ext cx="606670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화살표 연결선 77">
                    <a:extLst>
                      <a:ext uri="{FF2B5EF4-FFF2-40B4-BE49-F238E27FC236}">
                        <a16:creationId xmlns:a16="http://schemas.microsoft.com/office/drawing/2014/main" id="{B291E590-CA67-40FE-9AAB-68E0706906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55895" y="5314192"/>
                    <a:ext cx="606670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C3297868-F67B-4429-B88F-7C889DB58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27856" y="5476808"/>
                    <a:ext cx="601209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화살표 연결선 79">
                    <a:extLst>
                      <a:ext uri="{FF2B5EF4-FFF2-40B4-BE49-F238E27FC236}">
                        <a16:creationId xmlns:a16="http://schemas.microsoft.com/office/drawing/2014/main" id="{FA870429-0F12-4AFB-84D0-0DB3518EA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10873" y="5502934"/>
                    <a:ext cx="601209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8B2CD1C-616F-4EFE-97AA-243D300F9FC5}"/>
                    </a:ext>
                  </a:extLst>
                </p:cNvPr>
                <p:cNvSpPr txBox="1"/>
                <p:nvPr/>
              </p:nvSpPr>
              <p:spPr>
                <a:xfrm>
                  <a:off x="10156973" y="6058527"/>
                  <a:ext cx="72683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4E5A33E3-1C38-4FE4-A650-44287D3EF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95325" y="6147399"/>
                  <a:ext cx="606670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6E76E2BE-4B47-44EF-9138-CEBD918C0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50303" y="6336141"/>
                  <a:ext cx="601209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16FC1C-977B-4921-A47F-ED7EA3E90961}"/>
              </a:ext>
            </a:extLst>
          </p:cNvPr>
          <p:cNvSpPr txBox="1"/>
          <p:nvPr/>
        </p:nvSpPr>
        <p:spPr>
          <a:xfrm>
            <a:off x="4579077" y="3827299"/>
            <a:ext cx="350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Default Double Linked List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73401C-E4E2-4B78-8E7C-4DF4E1660A69}"/>
              </a:ext>
            </a:extLst>
          </p:cNvPr>
          <p:cNvSpPr txBox="1"/>
          <p:nvPr/>
        </p:nvSpPr>
        <p:spPr>
          <a:xfrm>
            <a:off x="4706566" y="5396534"/>
            <a:ext cx="353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Dummy Double Linked List</a:t>
            </a:r>
            <a:endParaRPr lang="ko-KR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59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BCD686-E09C-4E32-B149-4B151674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양방향 연결 리스트</a:t>
            </a:r>
            <a:r>
              <a:rPr lang="en-US" altLang="ko-KR" dirty="0">
                <a:latin typeface="Arial Black" panose="020B0A04020102020204" pitchFamily="34" charset="0"/>
              </a:rPr>
              <a:t>(Double LinkedList)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9E290-C2CD-40C8-A6C9-F8CB740FBA6A}"/>
              </a:ext>
            </a:extLst>
          </p:cNvPr>
          <p:cNvSpPr txBox="1"/>
          <p:nvPr/>
        </p:nvSpPr>
        <p:spPr>
          <a:xfrm>
            <a:off x="1141413" y="612397"/>
            <a:ext cx="9905998" cy="66171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단순 연결 리스트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LNext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* 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-&gt;cur-&gt;next == NULL)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FALSE;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-&gt;before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-&gt;cur;				// cur</a:t>
            </a:r>
            <a:r>
              <a:rPr lang="ko-KR" altLang="en-US" sz="1600" dirty="0">
                <a:latin typeface="Arial Black" panose="020B0A04020102020204" pitchFamily="34" charset="0"/>
              </a:rPr>
              <a:t>이 가리키는 위치를 재조정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-&gt;cur-&gt;next;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*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-&gt;cur-&gt;data;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return TRUE;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양방향 연결 리스트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LNext</a:t>
            </a:r>
            <a:r>
              <a:rPr lang="en-US" altLang="ko-KR" sz="1600" dirty="0">
                <a:latin typeface="Arial Black" panose="020B0A04020102020204" pitchFamily="34" charset="0"/>
              </a:rPr>
              <a:t>(List 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Data * 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-&gt;cur-&gt;next == NULL)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FALSE;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-&gt;before = </a:t>
            </a:r>
            <a:r>
              <a:rPr lang="en-US" altLang="ko-KR" sz="16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-&gt;cur;</a:t>
            </a:r>
            <a:r>
              <a:rPr lang="en-US" altLang="ko-KR" sz="1600" dirty="0">
                <a:latin typeface="Arial Black" panose="020B0A04020102020204" pitchFamily="34" charset="0"/>
              </a:rPr>
              <a:t>				// Node</a:t>
            </a:r>
            <a:r>
              <a:rPr lang="ko-KR" altLang="en-US" sz="1600" dirty="0">
                <a:latin typeface="Arial Black" panose="020B0A04020102020204" pitchFamily="34" charset="0"/>
              </a:rPr>
              <a:t>가 서로 가리키고 있기때문에 필요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-&gt;cur-&gt;next;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*</a:t>
            </a:r>
            <a:r>
              <a:rPr lang="en-US" altLang="ko-KR" sz="1600" dirty="0" err="1">
                <a:latin typeface="Arial Black" panose="020B0A04020102020204" pitchFamily="34" charset="0"/>
              </a:rPr>
              <a:t>pdata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-&gt;cur-&gt;data;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return TRUE;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92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31C0384-9107-4433-A5B1-3469F600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양방향 연결 리스트</a:t>
            </a:r>
            <a:r>
              <a:rPr lang="en-US" altLang="ko-KR" dirty="0">
                <a:latin typeface="Arial Black" panose="020B0A04020102020204" pitchFamily="34" charset="0"/>
              </a:rPr>
              <a:t>(Double LinkedList)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7976C-F729-4633-AFBB-49E6D3464D7E}"/>
              </a:ext>
            </a:extLst>
          </p:cNvPr>
          <p:cNvSpPr txBox="1"/>
          <p:nvPr/>
        </p:nvSpPr>
        <p:spPr>
          <a:xfrm>
            <a:off x="1280160" y="1013886"/>
            <a:ext cx="380142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#define TRUE1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#define FALSE0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int Data;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struct _node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Data </a:t>
            </a:r>
            <a:r>
              <a:rPr lang="en-US" altLang="ko-KR" dirty="0" err="1">
                <a:latin typeface="Arial Black" panose="020B0A04020102020204" pitchFamily="34" charset="0"/>
              </a:rPr>
              <a:t>data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struct _node * next;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struct _node * </a:t>
            </a:r>
            <a:r>
              <a:rPr lang="en-US" altLang="ko-KR" dirty="0" err="1">
                <a:latin typeface="Arial Black" panose="020B0A04020102020204" pitchFamily="34" charset="0"/>
              </a:rPr>
              <a:t>prev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} Node;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struct _</a:t>
            </a:r>
            <a:r>
              <a:rPr lang="en-US" altLang="ko-KR" dirty="0" err="1">
                <a:latin typeface="Arial Black" panose="020B0A04020102020204" pitchFamily="34" charset="0"/>
              </a:rPr>
              <a:t>dbLinkedList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Node * head;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Node * cur;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 </a:t>
            </a:r>
            <a:r>
              <a:rPr lang="en-US" altLang="ko-KR" dirty="0" err="1">
                <a:latin typeface="Arial Black" panose="020B0A04020102020204" pitchFamily="34" charset="0"/>
              </a:rPr>
              <a:t>DBLinkedList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05654-D292-40E8-AA54-9EBFE589911E}"/>
              </a:ext>
            </a:extLst>
          </p:cNvPr>
          <p:cNvSpPr txBox="1"/>
          <p:nvPr/>
        </p:nvSpPr>
        <p:spPr>
          <a:xfrm>
            <a:off x="5081585" y="1012991"/>
            <a:ext cx="596582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typedef </a:t>
            </a:r>
            <a:r>
              <a:rPr lang="en-US" altLang="ko-KR" dirty="0" err="1">
                <a:latin typeface="Arial Black" panose="020B0A04020102020204" pitchFamily="34" charset="0"/>
              </a:rPr>
              <a:t>DBLinkedList</a:t>
            </a:r>
            <a:r>
              <a:rPr lang="en-US" altLang="ko-KR" dirty="0">
                <a:latin typeface="Arial Black" panose="020B0A04020102020204" pitchFamily="34" charset="0"/>
              </a:rPr>
              <a:t> List;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ListInit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LInsert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, Data data);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LFirst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, Data * </a:t>
            </a:r>
            <a:r>
              <a:rPr lang="en-US" altLang="ko-KR" dirty="0" err="1">
                <a:latin typeface="Arial Black" panose="020B0A04020102020204" pitchFamily="34" charset="0"/>
              </a:rPr>
              <a:t>pdata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LNext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, Data * </a:t>
            </a:r>
            <a:r>
              <a:rPr lang="en-US" altLang="ko-KR" dirty="0" err="1">
                <a:latin typeface="Arial Black" panose="020B0A04020102020204" pitchFamily="34" charset="0"/>
              </a:rPr>
              <a:t>pdata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//Node</a:t>
            </a:r>
            <a:r>
              <a:rPr lang="ko-KR" altLang="en-US" sz="1600" dirty="0">
                <a:latin typeface="Arial Black" panose="020B0A04020102020204" pitchFamily="34" charset="0"/>
              </a:rPr>
              <a:t>의 왼쪽으로 이동해서 해당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참조</a:t>
            </a:r>
            <a:r>
              <a:rPr lang="en-US" altLang="ko-KR" sz="1600" dirty="0">
                <a:latin typeface="Arial Black" panose="020B0A04020102020204" pitchFamily="34" charset="0"/>
              </a:rPr>
              <a:t>, Data</a:t>
            </a:r>
            <a:r>
              <a:rPr lang="ko-KR" altLang="en-US" sz="1600" dirty="0">
                <a:latin typeface="Arial Black" panose="020B0A04020102020204" pitchFamily="34" charset="0"/>
              </a:rPr>
              <a:t>반환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LPrevious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(List *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plist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Data *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pdata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</a:rPr>
              <a:t>LCount</a:t>
            </a:r>
            <a:r>
              <a:rPr lang="en-US" altLang="ko-KR" dirty="0">
                <a:latin typeface="Arial Black" panose="020B0A04020102020204" pitchFamily="34" charset="0"/>
              </a:rPr>
              <a:t>(List * </a:t>
            </a:r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378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9E0B65-EF85-43DF-8C7D-C3DB16A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양방향 연결 리스트</a:t>
            </a:r>
            <a:r>
              <a:rPr lang="en-US" altLang="ko-KR" dirty="0">
                <a:latin typeface="Arial Black" panose="020B0A04020102020204" pitchFamily="34" charset="0"/>
              </a:rPr>
              <a:t>(Double LinkedList)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EFF4D-3EB2-48C3-A937-D5B54233A903}"/>
              </a:ext>
            </a:extLst>
          </p:cNvPr>
          <p:cNvSpPr txBox="1"/>
          <p:nvPr/>
        </p:nvSpPr>
        <p:spPr>
          <a:xfrm>
            <a:off x="1130082" y="596094"/>
            <a:ext cx="9905998" cy="64325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초기화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cur</a:t>
            </a:r>
            <a:r>
              <a:rPr lang="ko-KR" altLang="en-US" dirty="0">
                <a:latin typeface="Arial Black" panose="020B0A04020102020204" pitchFamily="34" charset="0"/>
              </a:rPr>
              <a:t>은 </a:t>
            </a:r>
            <a:r>
              <a:rPr lang="en-US" altLang="ko-KR" dirty="0" err="1">
                <a:latin typeface="Arial Black" panose="020B0A04020102020204" pitchFamily="34" charset="0"/>
              </a:rPr>
              <a:t>LFirst</a:t>
            </a:r>
            <a:r>
              <a:rPr lang="ko-KR" altLang="en-US" dirty="0">
                <a:latin typeface="Arial Black" panose="020B0A04020102020204" pitchFamily="34" charset="0"/>
              </a:rPr>
              <a:t>함수가 호출됨과 동시에 초기화된다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-&gt;head = NULL;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400" dirty="0">
                <a:latin typeface="Arial Black" panose="020B0A04020102020204" pitchFamily="34" charset="0"/>
              </a:rPr>
              <a:t> = 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Data data)					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Node * </a:t>
            </a:r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 = (Node*)malloc(</a:t>
            </a:r>
            <a:r>
              <a:rPr lang="en-US" altLang="ko-KR" sz="1400" dirty="0" err="1">
                <a:latin typeface="Arial Black" panose="020B0A04020102020204" pitchFamily="34" charset="0"/>
              </a:rPr>
              <a:t>sizeof</a:t>
            </a:r>
            <a:r>
              <a:rPr lang="en-US" altLang="ko-KR" sz="1400" dirty="0">
                <a:latin typeface="Arial Black" panose="020B0A04020102020204" pitchFamily="34" charset="0"/>
              </a:rPr>
              <a:t>(Node));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-&gt;data = data;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NewNode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NULL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초기화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-&gt;next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-&gt;head;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번째 이후의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추가할 때만 실행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-&gt;head != NULL)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-&gt;head-&gt;</a:t>
            </a:r>
            <a:r>
              <a:rPr lang="en-US" altLang="ko-KR" sz="1400" dirty="0" err="1">
                <a:latin typeface="Arial Black" panose="020B0A04020102020204" pitchFamily="34" charset="0"/>
              </a:rPr>
              <a:t>prev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prev</a:t>
            </a:r>
            <a:r>
              <a:rPr lang="en-US" altLang="ko-KR" sz="1400" dirty="0">
                <a:latin typeface="Arial Black" panose="020B0A04020102020204" pitchFamily="34" charset="0"/>
              </a:rPr>
              <a:t> = NULL;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NewNode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prev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NULL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초기화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-&gt;head = </a:t>
            </a:r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포인터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변수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head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NewNode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가리키게 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400" dirty="0">
                <a:latin typeface="Arial Black" panose="020B0A04020102020204" pitchFamily="34" charset="0"/>
              </a:rPr>
              <a:t>)++;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en-US" altLang="ko-KR" sz="1200" dirty="0">
              <a:latin typeface="Arial Black" panose="020B0A04020102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0FBF761-F47F-425A-9F0B-525B8F8DEE54}"/>
              </a:ext>
            </a:extLst>
          </p:cNvPr>
          <p:cNvGrpSpPr/>
          <p:nvPr/>
        </p:nvGrpSpPr>
        <p:grpSpPr>
          <a:xfrm>
            <a:off x="6341209" y="4030044"/>
            <a:ext cx="4599076" cy="1578719"/>
            <a:chOff x="6387375" y="3466338"/>
            <a:chExt cx="4599076" cy="157871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5951762-E8A6-46A6-A7E9-DB96E1FAC282}"/>
                </a:ext>
              </a:extLst>
            </p:cNvPr>
            <p:cNvGrpSpPr/>
            <p:nvPr/>
          </p:nvGrpSpPr>
          <p:grpSpPr>
            <a:xfrm>
              <a:off x="6387375" y="4040247"/>
              <a:ext cx="1543444" cy="930736"/>
              <a:chOff x="5806105" y="4136572"/>
              <a:chExt cx="1543444" cy="93073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23DACC-BB8F-4268-B4E6-98CECB61A69B}"/>
                  </a:ext>
                </a:extLst>
              </p:cNvPr>
              <p:cNvSpPr txBox="1"/>
              <p:nvPr/>
            </p:nvSpPr>
            <p:spPr>
              <a:xfrm>
                <a:off x="5806105" y="4136572"/>
                <a:ext cx="729687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head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CAC4447-428E-4DC0-AB01-28FDF906CC0E}"/>
                  </a:ext>
                </a:extLst>
              </p:cNvPr>
              <p:cNvCxnSpPr>
                <a:stCxn id="6" idx="3"/>
              </p:cNvCxnSpPr>
              <p:nvPr/>
            </p:nvCxnSpPr>
            <p:spPr>
              <a:xfrm>
                <a:off x="6535792" y="4305849"/>
                <a:ext cx="413648" cy="42290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EF180-47AE-4FC4-9EBE-BC77A8AFEFC8}"/>
                  </a:ext>
                </a:extLst>
              </p:cNvPr>
              <p:cNvSpPr txBox="1"/>
              <p:nvPr/>
            </p:nvSpPr>
            <p:spPr>
              <a:xfrm>
                <a:off x="6549330" y="4728754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NULL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BA4327-D7D7-4000-BA58-FB8E5B0B6CF8}"/>
                </a:ext>
              </a:extLst>
            </p:cNvPr>
            <p:cNvGrpSpPr/>
            <p:nvPr/>
          </p:nvGrpSpPr>
          <p:grpSpPr>
            <a:xfrm>
              <a:off x="9252479" y="3796894"/>
              <a:ext cx="1733972" cy="1248163"/>
              <a:chOff x="8426758" y="3999651"/>
              <a:chExt cx="1733972" cy="1248163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D6A0A97-119F-4F0E-A2C8-5FE5B1CC7901}"/>
                  </a:ext>
                </a:extLst>
              </p:cNvPr>
              <p:cNvGrpSpPr/>
              <p:nvPr/>
            </p:nvGrpSpPr>
            <p:grpSpPr>
              <a:xfrm>
                <a:off x="8426758" y="3999651"/>
                <a:ext cx="1733972" cy="950950"/>
                <a:chOff x="8426758" y="4136572"/>
                <a:chExt cx="1733972" cy="950950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CE2EF20-D7EE-4C8E-AD8E-604C8AC5261F}"/>
                    </a:ext>
                  </a:extLst>
                </p:cNvPr>
                <p:cNvGrpSpPr/>
                <p:nvPr/>
              </p:nvGrpSpPr>
              <p:grpSpPr>
                <a:xfrm>
                  <a:off x="8426758" y="4136572"/>
                  <a:ext cx="1143335" cy="592182"/>
                  <a:chOff x="5806105" y="4136572"/>
                  <a:chExt cx="1143335" cy="592182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9D1BBD3-AE0D-4830-AAB2-330AC8885B26}"/>
                      </a:ext>
                    </a:extLst>
                  </p:cNvPr>
                  <p:cNvSpPr txBox="1"/>
                  <p:nvPr/>
                </p:nvSpPr>
                <p:spPr>
                  <a:xfrm>
                    <a:off x="5806105" y="4136572"/>
                    <a:ext cx="729687" cy="3385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head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5ACAA01D-FE87-4A3A-AAB3-D1A3ADB8B543}"/>
                      </a:ext>
                    </a:extLst>
                  </p:cNvPr>
                  <p:cNvCxnSpPr>
                    <a:cxnSpLocks/>
                    <a:stCxn id="14" idx="3"/>
                  </p:cNvCxnSpPr>
                  <p:nvPr/>
                </p:nvCxnSpPr>
                <p:spPr>
                  <a:xfrm>
                    <a:off x="6535792" y="4305849"/>
                    <a:ext cx="413648" cy="422905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058927C-44BE-45C0-A0D3-2DCA9C1DBFA6}"/>
                    </a:ext>
                  </a:extLst>
                </p:cNvPr>
                <p:cNvSpPr txBox="1"/>
                <p:nvPr/>
              </p:nvSpPr>
              <p:spPr>
                <a:xfrm>
                  <a:off x="9205249" y="4748968"/>
                  <a:ext cx="729687" cy="33855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778AA1-6E33-42C0-8D13-C58D37B1B942}"/>
                    </a:ext>
                  </a:extLst>
                </p:cNvPr>
                <p:cNvSpPr txBox="1"/>
                <p:nvPr/>
              </p:nvSpPr>
              <p:spPr>
                <a:xfrm>
                  <a:off x="8970119" y="4748968"/>
                  <a:ext cx="225794" cy="33855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D61787-BC96-4FBD-8367-935D650E060A}"/>
                    </a:ext>
                  </a:extLst>
                </p:cNvPr>
                <p:cNvSpPr txBox="1"/>
                <p:nvPr/>
              </p:nvSpPr>
              <p:spPr>
                <a:xfrm>
                  <a:off x="9934936" y="4748968"/>
                  <a:ext cx="225794" cy="33855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FB8AA7-6F08-41FA-B3EE-16C0B1E60DAA}"/>
                  </a:ext>
                </a:extLst>
              </p:cNvPr>
              <p:cNvSpPr txBox="1"/>
              <p:nvPr/>
            </p:nvSpPr>
            <p:spPr>
              <a:xfrm>
                <a:off x="9076092" y="4970815"/>
                <a:ext cx="971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Arial Black" panose="020B0A04020102020204" pitchFamily="34" charset="0"/>
                  </a:rPr>
                  <a:t>newNode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8116C941-A603-4A63-962E-08EC13243359}"/>
                </a:ext>
              </a:extLst>
            </p:cNvPr>
            <p:cNvSpPr/>
            <p:nvPr/>
          </p:nvSpPr>
          <p:spPr>
            <a:xfrm>
              <a:off x="7733211" y="4119497"/>
              <a:ext cx="1411032" cy="4548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AddNode</a:t>
              </a:r>
              <a:endParaRPr lang="ko-KR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53FB65-794F-40B2-AD36-B9BD6AF9BCD0}"/>
                </a:ext>
              </a:extLst>
            </p:cNvPr>
            <p:cNvSpPr txBox="1"/>
            <p:nvPr/>
          </p:nvSpPr>
          <p:spPr>
            <a:xfrm>
              <a:off x="7427681" y="3466338"/>
              <a:ext cx="2022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첫 번째 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Add Node</a:t>
              </a:r>
              <a:endPara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33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65A78B1-A407-4F7D-9069-E34312609B56}"/>
              </a:ext>
            </a:extLst>
          </p:cNvPr>
          <p:cNvGrpSpPr/>
          <p:nvPr/>
        </p:nvGrpSpPr>
        <p:grpSpPr>
          <a:xfrm>
            <a:off x="1948936" y="2217085"/>
            <a:ext cx="6808120" cy="1691282"/>
            <a:chOff x="4839264" y="4908760"/>
            <a:chExt cx="6808120" cy="16912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B65849-3C0B-4252-A8D9-8C51DD46CC01}"/>
                </a:ext>
              </a:extLst>
            </p:cNvPr>
            <p:cNvGrpSpPr/>
            <p:nvPr/>
          </p:nvGrpSpPr>
          <p:grpSpPr>
            <a:xfrm>
              <a:off x="6211110" y="4908760"/>
              <a:ext cx="4829100" cy="1691282"/>
              <a:chOff x="7065555" y="3353775"/>
              <a:chExt cx="4829100" cy="1691282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83EE31A-C90A-4594-99E6-0CC405E38E94}"/>
                  </a:ext>
                </a:extLst>
              </p:cNvPr>
              <p:cNvGrpSpPr/>
              <p:nvPr/>
            </p:nvGrpSpPr>
            <p:grpSpPr>
              <a:xfrm>
                <a:off x="9795840" y="3855232"/>
                <a:ext cx="2098815" cy="1189825"/>
                <a:chOff x="8970119" y="4057989"/>
                <a:chExt cx="2098815" cy="1189825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589CD916-732E-4CF7-8A30-FC38616F691F}"/>
                    </a:ext>
                  </a:extLst>
                </p:cNvPr>
                <p:cNvGrpSpPr/>
                <p:nvPr/>
              </p:nvGrpSpPr>
              <p:grpSpPr>
                <a:xfrm>
                  <a:off x="8970119" y="4057989"/>
                  <a:ext cx="2098815" cy="892612"/>
                  <a:chOff x="8970119" y="4194910"/>
                  <a:chExt cx="2098815" cy="892612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4E6D79FB-C085-406B-8E6E-A1D4D2F07757}"/>
                      </a:ext>
                    </a:extLst>
                  </p:cNvPr>
                  <p:cNvGrpSpPr/>
                  <p:nvPr/>
                </p:nvGrpSpPr>
                <p:grpSpPr>
                  <a:xfrm>
                    <a:off x="9925599" y="4194910"/>
                    <a:ext cx="1143335" cy="592182"/>
                    <a:chOff x="7304946" y="4194910"/>
                    <a:chExt cx="1143335" cy="592182"/>
                  </a:xfrm>
                </p:grpSpPr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FE92E69-EEC8-416A-A479-A00778510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946" y="4194910"/>
                      <a:ext cx="729687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head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26" name="직선 화살표 연결선 25">
                      <a:extLst>
                        <a:ext uri="{FF2B5EF4-FFF2-40B4-BE49-F238E27FC236}">
                          <a16:creationId xmlns:a16="http://schemas.microsoft.com/office/drawing/2014/main" id="{CBCD13A3-F348-41D3-BA3F-13D4D10C293A}"/>
                        </a:ext>
                      </a:extLst>
                    </p:cNvPr>
                    <p:cNvCxnSpPr>
                      <a:cxnSpLocks/>
                      <a:stCxn id="25" idx="3"/>
                    </p:cNvCxnSpPr>
                    <p:nvPr/>
                  </p:nvCxnSpPr>
                  <p:spPr>
                    <a:xfrm>
                      <a:off x="8034633" y="4364187"/>
                      <a:ext cx="413648" cy="422905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9F05A88-8D71-462A-BD1E-47493E02A226}"/>
                      </a:ext>
                    </a:extLst>
                  </p:cNvPr>
                  <p:cNvSpPr txBox="1"/>
                  <p:nvPr/>
                </p:nvSpPr>
                <p:spPr>
                  <a:xfrm>
                    <a:off x="9205249" y="4748968"/>
                    <a:ext cx="729687" cy="3385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D9ABF8F-CC7B-460C-AF6E-06CD89505898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119" y="4748968"/>
                    <a:ext cx="225794" cy="338554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649DEF-4E89-45E8-B74A-70D582FE7659}"/>
                      </a:ext>
                    </a:extLst>
                  </p:cNvPr>
                  <p:cNvSpPr txBox="1"/>
                  <p:nvPr/>
                </p:nvSpPr>
                <p:spPr>
                  <a:xfrm>
                    <a:off x="9934936" y="4748968"/>
                    <a:ext cx="225794" cy="3385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BD2D5F8-8FFE-4E4B-A793-6F74821246A1}"/>
                    </a:ext>
                  </a:extLst>
                </p:cNvPr>
                <p:cNvSpPr txBox="1"/>
                <p:nvPr/>
              </p:nvSpPr>
              <p:spPr>
                <a:xfrm>
                  <a:off x="9076092" y="4970815"/>
                  <a:ext cx="9717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err="1">
                      <a:latin typeface="Arial Black" panose="020B0A04020102020204" pitchFamily="34" charset="0"/>
                    </a:rPr>
                    <a:t>newNode</a:t>
                  </a:r>
                  <a:endParaRPr lang="ko-KR" altLang="en-US" sz="1200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89F4674F-3740-4C82-8B7A-EC115C039993}"/>
                  </a:ext>
                </a:extLst>
              </p:cNvPr>
              <p:cNvSpPr/>
              <p:nvPr/>
            </p:nvSpPr>
            <p:spPr>
              <a:xfrm>
                <a:off x="7733211" y="4119497"/>
                <a:ext cx="1411032" cy="4548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Arial Black" panose="020B0A04020102020204" pitchFamily="34" charset="0"/>
                  </a:rPr>
                  <a:t>AddNode</a:t>
                </a:r>
                <a:endParaRPr lang="ko-KR" altLang="en-US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D25E3B-8DC2-4BAD-B386-17F625A66EB8}"/>
                  </a:ext>
                </a:extLst>
              </p:cNvPr>
              <p:cNvSpPr txBox="1"/>
              <p:nvPr/>
            </p:nvSpPr>
            <p:spPr>
              <a:xfrm>
                <a:off x="7065555" y="3353775"/>
                <a:ext cx="3322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두 번째 이후의 </a:t>
                </a:r>
                <a:r>
                  <a:rPr lang="en-US" altLang="ko-KR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Add Node 1</a:t>
                </a:r>
                <a:r>
                  <a:rPr lang="ko-KR" altLang="en-US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단계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006B1F-1E80-43A0-BB67-EED8E415AF64}"/>
                </a:ext>
              </a:extLst>
            </p:cNvPr>
            <p:cNvSpPr txBox="1"/>
            <p:nvPr/>
          </p:nvSpPr>
          <p:spPr>
            <a:xfrm>
              <a:off x="4839264" y="5410217"/>
              <a:ext cx="729687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head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1F6D281-7E8C-4525-9239-F8D9C0E50A2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568951" y="5579494"/>
              <a:ext cx="413648" cy="4229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4E3F8F-6818-4FE9-9AD9-585B5AB612CA}"/>
                </a:ext>
              </a:extLst>
            </p:cNvPr>
            <p:cNvSpPr txBox="1"/>
            <p:nvPr/>
          </p:nvSpPr>
          <p:spPr>
            <a:xfrm>
              <a:off x="5617755" y="6022613"/>
              <a:ext cx="729687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46AFD6-5668-4198-8F16-5644D9E53914}"/>
                </a:ext>
              </a:extLst>
            </p:cNvPr>
            <p:cNvSpPr txBox="1"/>
            <p:nvPr/>
          </p:nvSpPr>
          <p:spPr>
            <a:xfrm>
              <a:off x="5382625" y="6022613"/>
              <a:ext cx="225794" cy="33855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505687-EEC3-43F3-B196-1EF45D5E1405}"/>
                </a:ext>
              </a:extLst>
            </p:cNvPr>
            <p:cNvSpPr txBox="1"/>
            <p:nvPr/>
          </p:nvSpPr>
          <p:spPr>
            <a:xfrm>
              <a:off x="6347442" y="6022613"/>
              <a:ext cx="225794" cy="33855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EF4EC9-4D6B-42AF-A061-831CCE8754D7}"/>
                </a:ext>
              </a:extLst>
            </p:cNvPr>
            <p:cNvSpPr txBox="1"/>
            <p:nvPr/>
          </p:nvSpPr>
          <p:spPr>
            <a:xfrm>
              <a:off x="10691903" y="5984489"/>
              <a:ext cx="729687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24D5C7-F81F-4D9F-9721-082C217A12F9}"/>
                </a:ext>
              </a:extLst>
            </p:cNvPr>
            <p:cNvSpPr txBox="1"/>
            <p:nvPr/>
          </p:nvSpPr>
          <p:spPr>
            <a:xfrm>
              <a:off x="10456773" y="5984489"/>
              <a:ext cx="22579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355970-A8B0-4D80-A571-18F5664741D1}"/>
                </a:ext>
              </a:extLst>
            </p:cNvPr>
            <p:cNvSpPr txBox="1"/>
            <p:nvPr/>
          </p:nvSpPr>
          <p:spPr>
            <a:xfrm>
              <a:off x="11421590" y="5984489"/>
              <a:ext cx="225794" cy="33855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365F9DA-3CDE-42E9-A339-F666ACB174F1}"/>
                </a:ext>
              </a:extLst>
            </p:cNvPr>
            <p:cNvCxnSpPr>
              <a:cxnSpLocks/>
            </p:cNvCxnSpPr>
            <p:nvPr/>
          </p:nvCxnSpPr>
          <p:spPr>
            <a:xfrm>
              <a:off x="9930489" y="6125570"/>
              <a:ext cx="526284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6957A6B-3DA1-4FF8-899C-B85AD665F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2006" y="6192526"/>
              <a:ext cx="55989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AFB77C30-B4D6-4805-867D-C8673520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양방향 연결 리스트</a:t>
            </a:r>
            <a:r>
              <a:rPr lang="en-US" altLang="ko-KR" dirty="0">
                <a:latin typeface="Arial Black" panose="020B0A04020102020204" pitchFamily="34" charset="0"/>
              </a:rPr>
              <a:t>(Double LinkedList)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5838E3-5993-4AEC-A9DA-A728D731FF8C}"/>
              </a:ext>
            </a:extLst>
          </p:cNvPr>
          <p:cNvSpPr txBox="1"/>
          <p:nvPr/>
        </p:nvSpPr>
        <p:spPr>
          <a:xfrm>
            <a:off x="1058078" y="1553876"/>
            <a:ext cx="9905998" cy="470898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-&gt;head;  		// 1</a:t>
            </a:r>
            <a:r>
              <a:rPr lang="ko-KR" altLang="en-US" sz="1600" dirty="0">
                <a:latin typeface="Arial Black" panose="020B0A04020102020204" pitchFamily="34" charset="0"/>
              </a:rPr>
              <a:t>단계 </a:t>
            </a:r>
            <a:r>
              <a:rPr lang="en-US" altLang="ko-KR" sz="1600" dirty="0">
                <a:latin typeface="Arial Black" panose="020B0A04020102020204" pitchFamily="34" charset="0"/>
              </a:rPr>
              <a:t>–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ko-KR" altLang="en-US" sz="1600" dirty="0">
                <a:latin typeface="Arial Black" panose="020B0A04020102020204" pitchFamily="34" charset="0"/>
              </a:rPr>
              <a:t>가 기존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가리키게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plist</a:t>
            </a:r>
            <a:r>
              <a:rPr lang="en-US" altLang="ko-KR" dirty="0">
                <a:latin typeface="Arial Black" panose="020B0A04020102020204" pitchFamily="34" charset="0"/>
              </a:rPr>
              <a:t>-&gt;head-&gt;</a:t>
            </a:r>
            <a:r>
              <a:rPr lang="en-US" altLang="ko-KR" dirty="0" err="1">
                <a:latin typeface="Arial Black" panose="020B0A04020102020204" pitchFamily="34" charset="0"/>
              </a:rPr>
              <a:t>prev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newNode</a:t>
            </a:r>
            <a:r>
              <a:rPr lang="en-US" altLang="ko-KR" dirty="0">
                <a:latin typeface="Arial Black" panose="020B0A04020102020204" pitchFamily="34" charset="0"/>
              </a:rPr>
              <a:t>;	</a:t>
            </a:r>
            <a:r>
              <a:rPr lang="en-US" altLang="ko-KR" sz="1600" dirty="0">
                <a:latin typeface="Arial Black" panose="020B0A04020102020204" pitchFamily="34" charset="0"/>
              </a:rPr>
              <a:t>// 2</a:t>
            </a:r>
            <a:r>
              <a:rPr lang="ko-KR" altLang="en-US" sz="1600" dirty="0">
                <a:latin typeface="Arial Black" panose="020B0A04020102020204" pitchFamily="34" charset="0"/>
              </a:rPr>
              <a:t>단계 </a:t>
            </a:r>
            <a:r>
              <a:rPr lang="en-US" altLang="ko-KR" sz="1600" dirty="0">
                <a:latin typeface="Arial Black" panose="020B0A04020102020204" pitchFamily="34" charset="0"/>
              </a:rPr>
              <a:t>– </a:t>
            </a:r>
            <a:r>
              <a:rPr lang="ko-KR" altLang="en-US" sz="1600" dirty="0">
                <a:latin typeface="Arial Black" panose="020B0A04020102020204" pitchFamily="34" charset="0"/>
              </a:rPr>
              <a:t>기존 </a:t>
            </a:r>
            <a:r>
              <a:rPr lang="en-US" altLang="ko-KR" sz="1600" dirty="0">
                <a:latin typeface="Arial Black" panose="020B0A04020102020204" pitchFamily="34" charset="0"/>
              </a:rPr>
              <a:t>Node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ko-KR" altLang="en-US" sz="1600" dirty="0">
                <a:latin typeface="Arial Black" panose="020B0A04020102020204" pitchFamily="34" charset="0"/>
              </a:rPr>
              <a:t>를 가리키게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6D6B63C-9372-4127-8C9C-B64566B0F933}"/>
              </a:ext>
            </a:extLst>
          </p:cNvPr>
          <p:cNvGrpSpPr/>
          <p:nvPr/>
        </p:nvGrpSpPr>
        <p:grpSpPr>
          <a:xfrm>
            <a:off x="3328912" y="4096138"/>
            <a:ext cx="3322128" cy="1959830"/>
            <a:chOff x="3380987" y="3307915"/>
            <a:chExt cx="3322128" cy="19598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AAF1BA4-FF62-471C-ABEB-3962F933280D}"/>
                </a:ext>
              </a:extLst>
            </p:cNvPr>
            <p:cNvSpPr txBox="1"/>
            <p:nvPr/>
          </p:nvSpPr>
          <p:spPr>
            <a:xfrm>
              <a:off x="3380987" y="3307915"/>
              <a:ext cx="3322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두 번째 이후의 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Add Node 2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단계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6975BD3-CD99-4E75-B57C-093FBD9AA65C}"/>
                </a:ext>
              </a:extLst>
            </p:cNvPr>
            <p:cNvGrpSpPr/>
            <p:nvPr/>
          </p:nvGrpSpPr>
          <p:grpSpPr>
            <a:xfrm>
              <a:off x="3422280" y="3870768"/>
              <a:ext cx="3248046" cy="1396977"/>
              <a:chOff x="5521676" y="3532910"/>
              <a:chExt cx="3248046" cy="1396977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50E64EE-0EA0-4BE4-B212-7A4B9FFBE189}"/>
                  </a:ext>
                </a:extLst>
              </p:cNvPr>
              <p:cNvGrpSpPr/>
              <p:nvPr/>
            </p:nvGrpSpPr>
            <p:grpSpPr>
              <a:xfrm>
                <a:off x="7019213" y="3740062"/>
                <a:ext cx="1143335" cy="592182"/>
                <a:chOff x="7304946" y="4194910"/>
                <a:chExt cx="1143335" cy="592182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DC05D58-8DFF-4FDB-83BA-6F2C75AF8200}"/>
                    </a:ext>
                  </a:extLst>
                </p:cNvPr>
                <p:cNvSpPr txBox="1"/>
                <p:nvPr/>
              </p:nvSpPr>
              <p:spPr>
                <a:xfrm>
                  <a:off x="7304946" y="4194910"/>
                  <a:ext cx="729687" cy="338554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latin typeface="Arial Black" panose="020B0A04020102020204" pitchFamily="34" charset="0"/>
                    </a:rPr>
                    <a:t>head</a:t>
                  </a:r>
                  <a:endParaRPr lang="ko-KR" alt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E7281C06-C544-4546-BABB-55A2A46CB237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8034633" y="4364187"/>
                  <a:ext cx="413648" cy="422905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D6679C-E498-4CFD-84BD-99575F7A5FEA}"/>
                  </a:ext>
                </a:extLst>
              </p:cNvPr>
              <p:cNvSpPr txBox="1"/>
              <p:nvPr/>
            </p:nvSpPr>
            <p:spPr>
              <a:xfrm>
                <a:off x="6298863" y="4294120"/>
                <a:ext cx="729687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D309AD-2F43-40DA-A89E-D208516602DD}"/>
                  </a:ext>
                </a:extLst>
              </p:cNvPr>
              <p:cNvSpPr txBox="1"/>
              <p:nvPr/>
            </p:nvSpPr>
            <p:spPr>
              <a:xfrm>
                <a:off x="6063733" y="4294120"/>
                <a:ext cx="225794" cy="33855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9707A9-A0DB-4015-8734-C40565AE2D1C}"/>
                  </a:ext>
                </a:extLst>
              </p:cNvPr>
              <p:cNvSpPr txBox="1"/>
              <p:nvPr/>
            </p:nvSpPr>
            <p:spPr>
              <a:xfrm>
                <a:off x="7028550" y="4294120"/>
                <a:ext cx="225794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576504-A6BE-4C54-9C45-53A4647166A0}"/>
                  </a:ext>
                </a:extLst>
              </p:cNvPr>
              <p:cNvSpPr txBox="1"/>
              <p:nvPr/>
            </p:nvSpPr>
            <p:spPr>
              <a:xfrm>
                <a:off x="6169706" y="4652888"/>
                <a:ext cx="971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Arial Black" panose="020B0A04020102020204" pitchFamily="34" charset="0"/>
                  </a:rPr>
                  <a:t>newNode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828A423-50EF-49AD-9108-5BDD0758A11C}"/>
                  </a:ext>
                </a:extLst>
              </p:cNvPr>
              <p:cNvSpPr txBox="1"/>
              <p:nvPr/>
            </p:nvSpPr>
            <p:spPr>
              <a:xfrm>
                <a:off x="7814241" y="4314334"/>
                <a:ext cx="729687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413605-9B16-460C-A40F-6E67B773607C}"/>
                  </a:ext>
                </a:extLst>
              </p:cNvPr>
              <p:cNvSpPr txBox="1"/>
              <p:nvPr/>
            </p:nvSpPr>
            <p:spPr>
              <a:xfrm>
                <a:off x="7579111" y="4314334"/>
                <a:ext cx="225794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384C07-F143-4E0A-BEBB-384A2887A87B}"/>
                  </a:ext>
                </a:extLst>
              </p:cNvPr>
              <p:cNvSpPr txBox="1"/>
              <p:nvPr/>
            </p:nvSpPr>
            <p:spPr>
              <a:xfrm>
                <a:off x="8543928" y="4314334"/>
                <a:ext cx="225794" cy="33855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E7CED232-E409-4A6F-BA07-B01464D24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827" y="4455415"/>
                <a:ext cx="52628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FDE91E7-DFC6-48DE-836E-8C1ACAFEA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4344" y="4522371"/>
                <a:ext cx="559898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DB20FB6-A4F2-4DEC-9CF3-0AEB6BE5C4D8}"/>
                  </a:ext>
                </a:extLst>
              </p:cNvPr>
              <p:cNvSpPr txBox="1"/>
              <p:nvPr/>
            </p:nvSpPr>
            <p:spPr>
              <a:xfrm>
                <a:off x="5521676" y="3682345"/>
                <a:ext cx="729687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head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83F48977-FD18-4E28-8A45-7BAB1CB43778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>
                <a:off x="6251363" y="3851622"/>
                <a:ext cx="413648" cy="42290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" name="화살표: 오른쪽 53">
                <a:extLst>
                  <a:ext uri="{FF2B5EF4-FFF2-40B4-BE49-F238E27FC236}">
                    <a16:creationId xmlns:a16="http://schemas.microsoft.com/office/drawing/2014/main" id="{165D472F-872B-4CE9-9DF9-BE24992E5D95}"/>
                  </a:ext>
                </a:extLst>
              </p:cNvPr>
              <p:cNvSpPr/>
              <p:nvPr/>
            </p:nvSpPr>
            <p:spPr>
              <a:xfrm flipH="1">
                <a:off x="6343889" y="3532910"/>
                <a:ext cx="582797" cy="35289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이동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6989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75F3630-3464-4A33-BBD5-DCB36876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양방향 연결 리스트</a:t>
            </a:r>
            <a:r>
              <a:rPr lang="en-US" altLang="ko-KR" dirty="0">
                <a:latin typeface="Arial Black" panose="020B0A04020102020204" pitchFamily="34" charset="0"/>
              </a:rPr>
              <a:t>(Double LinkedList)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A05E3-2741-4191-92BA-89E4DE2B6471}"/>
              </a:ext>
            </a:extLst>
          </p:cNvPr>
          <p:cNvSpPr txBox="1"/>
          <p:nvPr/>
        </p:nvSpPr>
        <p:spPr>
          <a:xfrm>
            <a:off x="1141413" y="612397"/>
            <a:ext cx="9905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조회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Data *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)		// </a:t>
            </a:r>
            <a:r>
              <a:rPr lang="ko-KR" altLang="en-US" sz="1400" dirty="0">
                <a:latin typeface="Arial Black" panose="020B0A04020102020204" pitchFamily="34" charset="0"/>
              </a:rPr>
              <a:t>첫 번째 </a:t>
            </a:r>
            <a:r>
              <a:rPr lang="en-US" altLang="ko-KR" sz="1400" dirty="0">
                <a:latin typeface="Arial Black" panose="020B0A04020102020204" pitchFamily="34" charset="0"/>
              </a:rPr>
              <a:t>Node</a:t>
            </a:r>
            <a:r>
              <a:rPr lang="ko-KR" altLang="en-US" sz="1400" dirty="0">
                <a:latin typeface="Arial Black" panose="020B0A04020102020204" pitchFamily="34" charset="0"/>
              </a:rPr>
              <a:t>의 데이터 조회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Data *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)		// </a:t>
            </a:r>
            <a:r>
              <a:rPr lang="ko-KR" altLang="en-US" sz="1400" dirty="0">
                <a:latin typeface="Arial Black" panose="020B0A04020102020204" pitchFamily="34" charset="0"/>
              </a:rPr>
              <a:t>두 번째 이후의 </a:t>
            </a:r>
            <a:r>
              <a:rPr lang="en-US" altLang="ko-KR" sz="1400" dirty="0">
                <a:latin typeface="Arial Black" panose="020B0A04020102020204" pitchFamily="34" charset="0"/>
              </a:rPr>
              <a:t>Node </a:t>
            </a:r>
            <a:r>
              <a:rPr lang="ko-KR" altLang="en-US" sz="1400" dirty="0">
                <a:latin typeface="Arial Black" panose="020B0A04020102020204" pitchFamily="34" charset="0"/>
              </a:rPr>
              <a:t>데이터 조회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Lprevious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Data *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)	// 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ko-KR" altLang="en-US" sz="1400" dirty="0">
                <a:latin typeface="Arial Black" panose="020B0A04020102020204" pitchFamily="34" charset="0"/>
              </a:rPr>
              <a:t>의 반대 방향으로 데이터 조회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Data *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-&gt;head == NULL)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FALSE;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-&gt;head;		// cur</a:t>
            </a:r>
            <a:r>
              <a:rPr lang="ko-KR" altLang="en-US" sz="1400" dirty="0">
                <a:latin typeface="Arial Black" panose="020B0A04020102020204" pitchFamily="34" charset="0"/>
              </a:rPr>
              <a:t>이 첫 번째 </a:t>
            </a:r>
            <a:r>
              <a:rPr lang="en-US" altLang="ko-KR" sz="1400" dirty="0">
                <a:latin typeface="Arial Black" panose="020B0A04020102020204" pitchFamily="34" charset="0"/>
              </a:rPr>
              <a:t>Node</a:t>
            </a:r>
            <a:r>
              <a:rPr lang="ko-KR" altLang="en-US" sz="1400" dirty="0">
                <a:latin typeface="Arial Black" panose="020B0A04020102020204" pitchFamily="34" charset="0"/>
              </a:rPr>
              <a:t>를 가리키게 함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-&gt;cur-&gt;data;		// cur</a:t>
            </a:r>
            <a:r>
              <a:rPr lang="ko-KR" altLang="en-US" sz="1400" dirty="0">
                <a:latin typeface="Arial Black" panose="020B0A04020102020204" pitchFamily="34" charset="0"/>
              </a:rPr>
              <a:t>이 가리키는 </a:t>
            </a:r>
            <a:r>
              <a:rPr lang="en-US" altLang="ko-KR" sz="1400" dirty="0">
                <a:latin typeface="Arial Black" panose="020B0A04020102020204" pitchFamily="34" charset="0"/>
              </a:rPr>
              <a:t>Node</a:t>
            </a:r>
            <a:r>
              <a:rPr lang="ko-KR" altLang="en-US" sz="1400" dirty="0">
                <a:latin typeface="Arial Black" panose="020B0A04020102020204" pitchFamily="34" charset="0"/>
              </a:rPr>
              <a:t>의 데이터 반환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 TRUE;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EE941-2C4A-412C-8585-4E78907E002A}"/>
              </a:ext>
            </a:extLst>
          </p:cNvPr>
          <p:cNvSpPr txBox="1"/>
          <p:nvPr/>
        </p:nvSpPr>
        <p:spPr>
          <a:xfrm>
            <a:off x="1141413" y="4305716"/>
            <a:ext cx="3847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Data *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-&gt;cur-&gt;next == NULL)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FALSE;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cur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오른쪽으로 이동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-&gt;cur-&gt;next;</a:t>
            </a: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cur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가리키는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데이터 반환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-&gt;cur-&gt;data;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 TRUE;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73FB9-C659-40C8-BBE2-5954EE14B16B}"/>
              </a:ext>
            </a:extLst>
          </p:cNvPr>
          <p:cNvSpPr txBox="1"/>
          <p:nvPr/>
        </p:nvSpPr>
        <p:spPr>
          <a:xfrm>
            <a:off x="4988941" y="4305716"/>
            <a:ext cx="397749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LPrevious</a:t>
            </a:r>
            <a:r>
              <a:rPr lang="en-US" altLang="ko-KR" sz="1400" dirty="0">
                <a:latin typeface="Arial Black" panose="020B0A04020102020204" pitchFamily="34" charset="0"/>
              </a:rPr>
              <a:t>(List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Data *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-&gt;cur-&gt;</a:t>
            </a:r>
            <a:r>
              <a:rPr lang="en-US" altLang="ko-KR" sz="1400" dirty="0" err="1">
                <a:latin typeface="Arial Black" panose="020B0A04020102020204" pitchFamily="34" charset="0"/>
              </a:rPr>
              <a:t>prev</a:t>
            </a:r>
            <a:r>
              <a:rPr lang="en-US" altLang="ko-KR" sz="1400" dirty="0">
                <a:latin typeface="Arial Black" panose="020B0A04020102020204" pitchFamily="34" charset="0"/>
              </a:rPr>
              <a:t> == NULL)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FALSE;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cur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왼쪽으로 이동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-&gt;cur-&gt;</a:t>
            </a:r>
            <a:r>
              <a:rPr lang="en-US" altLang="ko-KR" sz="1400" dirty="0" err="1">
                <a:latin typeface="Arial Black" panose="020B0A04020102020204" pitchFamily="34" charset="0"/>
              </a:rPr>
              <a:t>prev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cur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가리키는 노드의 데이터 반환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-&gt;cur-&gt;data;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 TRUE;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72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90ACA84-C4EB-4596-A7A9-A2A0BDFF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양방향 연결 리스트</a:t>
            </a:r>
            <a:r>
              <a:rPr lang="en-US" altLang="ko-KR" dirty="0">
                <a:latin typeface="Arial Black" panose="020B0A04020102020204" pitchFamily="34" charset="0"/>
              </a:rPr>
              <a:t>(Double LinkedList)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1F0C8-2326-4AB2-BAD7-95BA5A27AA9F}"/>
              </a:ext>
            </a:extLst>
          </p:cNvPr>
          <p:cNvSpPr txBox="1"/>
          <p:nvPr/>
        </p:nvSpPr>
        <p:spPr>
          <a:xfrm>
            <a:off x="1141413" y="2828835"/>
            <a:ext cx="786644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예제폴더에</a:t>
            </a:r>
            <a:r>
              <a:rPr lang="ko-KR" altLang="en-US" dirty="0"/>
              <a:t> 있는 </a:t>
            </a:r>
            <a:r>
              <a:rPr lang="en-US" altLang="ko-KR" dirty="0" err="1"/>
              <a:t>DoubleLinkedList</a:t>
            </a:r>
            <a:r>
              <a:rPr lang="ko-KR" altLang="en-US" dirty="0"/>
              <a:t>를 공부해보자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학습과제 폴더에 있는 문제를 해결해 보자</a:t>
            </a:r>
            <a:r>
              <a:rPr lang="en-US" altLang="ko-KR" dirty="0"/>
              <a:t>(Chapter7_DoubleLinkedList 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268CCA-7829-4E28-A07B-C59C721E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C08E0-F0ED-436F-89E7-B01E8F420EED}"/>
              </a:ext>
            </a:extLst>
          </p:cNvPr>
          <p:cNvSpPr txBox="1"/>
          <p:nvPr/>
        </p:nvSpPr>
        <p:spPr>
          <a:xfrm>
            <a:off x="1141413" y="2182505"/>
            <a:ext cx="9905998" cy="249299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이해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만을 의미하는 것이 아니다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순차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배열을 기반으로 구현된 리스트</a:t>
            </a:r>
            <a:r>
              <a:rPr lang="en-US" altLang="ko-KR" dirty="0">
                <a:latin typeface="Arial Black" panose="020B0A04020102020204" pitchFamily="34" charset="0"/>
              </a:rPr>
              <a:t>), </a:t>
            </a:r>
            <a:r>
              <a:rPr lang="ko-KR" altLang="en-US" dirty="0">
                <a:latin typeface="Arial Black" panose="020B0A04020102020204" pitchFamily="34" charset="0"/>
              </a:rPr>
              <a:t>연결 리스트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메모리의 동적 할당을 기반으로 구현된 리스트 </a:t>
            </a:r>
            <a:r>
              <a:rPr lang="en-US" altLang="ko-KR" dirty="0">
                <a:latin typeface="Arial Black" panose="020B0A04020102020204" pitchFamily="34" charset="0"/>
              </a:rPr>
              <a:t>- LinkedList)</a:t>
            </a:r>
            <a:r>
              <a:rPr lang="ko-KR" altLang="en-US" dirty="0">
                <a:latin typeface="Arial Black" panose="020B0A04020102020204" pitchFamily="34" charset="0"/>
              </a:rPr>
              <a:t>를 모두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데이터를 나란히 저장하고 중복된 데이터의 저장을 막지 않는다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15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478A77-0390-4BE3-BEEE-22C8070A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8F767-DB93-4310-AB9F-563FB5EFA895}"/>
              </a:ext>
            </a:extLst>
          </p:cNvPr>
          <p:cNvSpPr txBox="1"/>
          <p:nvPr/>
        </p:nvSpPr>
        <p:spPr>
          <a:xfrm>
            <a:off x="1141413" y="612397"/>
            <a:ext cx="990599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자료구조의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ADT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void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); -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초기화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초기화 리스트의 주소 값을 인자로 전달한다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리스트 생성 후 제일 먼저 호출되어야 하는 함수이다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data); -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리스트에 데이터를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매개 변수 </a:t>
            </a:r>
            <a:r>
              <a:rPr lang="en-US" altLang="ko-KR" sz="1400" dirty="0">
                <a:latin typeface="Arial Black" panose="020B0A04020102020204" pitchFamily="34" charset="0"/>
              </a:rPr>
              <a:t>data</a:t>
            </a:r>
            <a:r>
              <a:rPr lang="ko-KR" altLang="en-US" sz="1400" dirty="0">
                <a:latin typeface="Arial Black" panose="020B0A04020102020204" pitchFamily="34" charset="0"/>
              </a:rPr>
              <a:t>에 전달된 값을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LFirst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data); -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조회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첫 번째 데이터가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ko-KR" altLang="en-US" sz="1400" dirty="0">
                <a:latin typeface="Arial Black" panose="020B0A04020102020204" pitchFamily="34" charset="0"/>
              </a:rPr>
              <a:t>가 가리키는 메모리에 저장된다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데이터의 참조를 위한 초기화가 진행된다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참조 성공 시 </a:t>
            </a:r>
            <a:r>
              <a:rPr lang="en-US" altLang="ko-KR" sz="1400" dirty="0">
                <a:latin typeface="Arial Black" panose="020B0A04020102020204" pitchFamily="34" charset="0"/>
              </a:rPr>
              <a:t>TRUE(1), </a:t>
            </a:r>
            <a:r>
              <a:rPr lang="ko-KR" altLang="en-US" sz="1400" dirty="0">
                <a:latin typeface="Arial Black" panose="020B0A04020102020204" pitchFamily="34" charset="0"/>
              </a:rPr>
              <a:t>실패 시 </a:t>
            </a:r>
            <a:r>
              <a:rPr lang="en-US" altLang="ko-KR" sz="1400" dirty="0">
                <a:latin typeface="Arial Black" panose="020B0A04020102020204" pitchFamily="34" charset="0"/>
              </a:rPr>
              <a:t>FALSE(0)</a:t>
            </a:r>
            <a:r>
              <a:rPr lang="ko-KR" altLang="en-US" sz="1400" dirty="0">
                <a:latin typeface="Arial Black" panose="020B0A04020102020204" pitchFamily="34" charset="0"/>
              </a:rPr>
              <a:t>반환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LNext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data); -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조회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참조된 데이터의 다음 데이터가 </a:t>
            </a:r>
            <a:r>
              <a:rPr lang="en-US" altLang="ko-KR" sz="1400" dirty="0" err="1">
                <a:latin typeface="Arial Black" panose="020B0A04020102020204" pitchFamily="34" charset="0"/>
              </a:rPr>
              <a:t>pdata</a:t>
            </a:r>
            <a:r>
              <a:rPr lang="ko-KR" altLang="en-US" sz="1400" dirty="0">
                <a:latin typeface="Arial Black" panose="020B0A04020102020204" pitchFamily="34" charset="0"/>
              </a:rPr>
              <a:t>가 가리키는 메모리에 저장된다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순차적인 참조를 위해서 반복 호출이 가능하다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참조를 새로 시작 하려면 먼저 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함수를 호출해야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참조 성공 시 </a:t>
            </a:r>
            <a:r>
              <a:rPr lang="en-US" altLang="ko-KR" sz="1400" dirty="0">
                <a:latin typeface="Arial Black" panose="020B0A04020102020204" pitchFamily="34" charset="0"/>
              </a:rPr>
              <a:t>TRUE(1), </a:t>
            </a:r>
            <a:r>
              <a:rPr lang="ko-KR" altLang="en-US" sz="1400" dirty="0">
                <a:latin typeface="Arial Black" panose="020B0A04020102020204" pitchFamily="34" charset="0"/>
              </a:rPr>
              <a:t>실패 시 </a:t>
            </a:r>
            <a:r>
              <a:rPr lang="en-US" altLang="ko-KR" sz="1400" dirty="0">
                <a:latin typeface="Arial Black" panose="020B0A04020102020204" pitchFamily="34" charset="0"/>
              </a:rPr>
              <a:t>FALSE(0) </a:t>
            </a:r>
            <a:r>
              <a:rPr lang="ko-KR" altLang="en-US" sz="1400" dirty="0">
                <a:latin typeface="Arial Black" panose="020B0A04020102020204" pitchFamily="34" charset="0"/>
              </a:rPr>
              <a:t>반환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ko-KR" altLang="en-US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LData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LRemove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); -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삭제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또는 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함수의 마지막 반환 데이터를 삭제한다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삭제된 데이터는 반환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마지막 반환 제이터를 삭제하므로 </a:t>
            </a:r>
            <a:r>
              <a:rPr lang="ko-KR" altLang="en-US" sz="1400" dirty="0" err="1">
                <a:latin typeface="Arial Black" panose="020B0A04020102020204" pitchFamily="34" charset="0"/>
              </a:rPr>
              <a:t>연이은</a:t>
            </a:r>
            <a:r>
              <a:rPr lang="ko-KR" altLang="en-US" sz="1400" dirty="0">
                <a:latin typeface="Arial Black" panose="020B0A04020102020204" pitchFamily="34" charset="0"/>
              </a:rPr>
              <a:t> 반복 호출을 허용하지 않는다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LCount</a:t>
            </a:r>
            <a:r>
              <a:rPr lang="en-US" altLang="ko-KR" sz="1600" dirty="0">
                <a:latin typeface="Arial Black" panose="020B0A04020102020204" pitchFamily="34" charset="0"/>
              </a:rPr>
              <a:t>(List* </a:t>
            </a:r>
            <a:r>
              <a:rPr lang="en-US" altLang="ko-KR" sz="1600" dirty="0" err="1">
                <a:latin typeface="Arial Black" panose="020B0A04020102020204" pitchFamily="34" charset="0"/>
              </a:rPr>
              <a:t>plist</a:t>
            </a:r>
            <a:r>
              <a:rPr lang="en-US" altLang="ko-KR" sz="1600" dirty="0">
                <a:latin typeface="Arial Black" panose="020B0A04020102020204" pitchFamily="34" charset="0"/>
              </a:rPr>
              <a:t>); - </a:t>
            </a:r>
            <a:r>
              <a:rPr lang="ko-KR" altLang="en-US" sz="1600" dirty="0">
                <a:latin typeface="Arial Black" panose="020B0A04020102020204" pitchFamily="34" charset="0"/>
              </a:rPr>
              <a:t>데이터의 수 검색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- </a:t>
            </a:r>
            <a:r>
              <a:rPr lang="ko-KR" altLang="en-US" sz="1600" dirty="0">
                <a:latin typeface="Arial Black" panose="020B0A04020102020204" pitchFamily="34" charset="0"/>
              </a:rPr>
              <a:t>리스트에 저장되어 있는 데이터의 수를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B40753-38E3-4F9C-835F-69EA2868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239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배열을 이용한 리스트의 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0BB44-EF01-4078-BCBA-BDB4BD611C24}"/>
              </a:ext>
            </a:extLst>
          </p:cNvPr>
          <p:cNvSpPr txBox="1"/>
          <p:nvPr/>
        </p:nvSpPr>
        <p:spPr>
          <a:xfrm>
            <a:off x="1141413" y="612397"/>
            <a:ext cx="990599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#</a:t>
            </a:r>
            <a:r>
              <a:rPr lang="en-US" altLang="ko-KR" sz="1400" dirty="0" err="1">
                <a:latin typeface="Arial Black" panose="020B0A04020102020204" pitchFamily="34" charset="0"/>
              </a:rPr>
              <a:t>ifndef</a:t>
            </a:r>
            <a:r>
              <a:rPr lang="en-US" altLang="ko-KR" sz="1400" dirty="0">
                <a:latin typeface="Arial Black" panose="020B0A04020102020204" pitchFamily="34" charset="0"/>
              </a:rPr>
              <a:t> __ARRAY_LIST_H__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#define __ARRAY_LIST_H__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#define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TRUE		1 // '</a:t>
            </a:r>
            <a:r>
              <a:rPr lang="ko-KR" altLang="en-US" sz="1400" dirty="0">
                <a:latin typeface="Arial Black" panose="020B0A04020102020204" pitchFamily="34" charset="0"/>
              </a:rPr>
              <a:t>참</a:t>
            </a:r>
            <a:r>
              <a:rPr lang="en-US" altLang="ko-KR" sz="1400" dirty="0">
                <a:latin typeface="Arial Black" panose="020B0A04020102020204" pitchFamily="34" charset="0"/>
              </a:rPr>
              <a:t>'</a:t>
            </a:r>
            <a:r>
              <a:rPr lang="ko-KR" altLang="en-US" sz="1400" dirty="0">
                <a:latin typeface="Arial Black" panose="020B0A04020102020204" pitchFamily="34" charset="0"/>
              </a:rPr>
              <a:t>을 표현하기 위한 매크로 정의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#define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FALSE	0 // '</a:t>
            </a:r>
            <a:r>
              <a:rPr lang="ko-KR" altLang="en-US" sz="1400" dirty="0">
                <a:latin typeface="Arial Black" panose="020B0A04020102020204" pitchFamily="34" charset="0"/>
              </a:rPr>
              <a:t>거짓</a:t>
            </a:r>
            <a:r>
              <a:rPr lang="en-US" altLang="ko-KR" sz="1400" dirty="0">
                <a:latin typeface="Arial Black" panose="020B0A04020102020204" pitchFamily="34" charset="0"/>
              </a:rPr>
              <a:t>'</a:t>
            </a:r>
            <a:r>
              <a:rPr lang="ko-KR" altLang="en-US" sz="1400" dirty="0">
                <a:latin typeface="Arial Black" panose="020B0A04020102020204" pitchFamily="34" charset="0"/>
              </a:rPr>
              <a:t>을 표현하기 위한 매크로 정의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#define LIST_LEN	100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typedef int </a:t>
            </a:r>
            <a:r>
              <a:rPr lang="en-US" altLang="ko-KR" sz="1400" dirty="0" err="1">
                <a:latin typeface="Arial Black" panose="020B0A04020102020204" pitchFamily="34" charset="0"/>
              </a:rPr>
              <a:t>LData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en-US" altLang="ko-KR" sz="1400" dirty="0" err="1">
                <a:latin typeface="Arial Black" panose="020B0A04020102020204" pitchFamily="34" charset="0"/>
              </a:rPr>
              <a:t>LData</a:t>
            </a:r>
            <a:r>
              <a:rPr lang="ko-KR" altLang="en-US" sz="1400" dirty="0">
                <a:latin typeface="Arial Black" panose="020B0A04020102020204" pitchFamily="34" charset="0"/>
              </a:rPr>
              <a:t>에 대한 </a:t>
            </a:r>
            <a:r>
              <a:rPr lang="en-US" altLang="ko-KR" sz="1400" dirty="0">
                <a:latin typeface="Arial Black" panose="020B0A04020102020204" pitchFamily="34" charset="0"/>
              </a:rPr>
              <a:t>typedef </a:t>
            </a:r>
            <a:r>
              <a:rPr lang="ko-KR" altLang="en-US" sz="1400" dirty="0">
                <a:latin typeface="Arial Black" panose="020B0A04020102020204" pitchFamily="34" charset="0"/>
              </a:rPr>
              <a:t>선언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typedef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struct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__</a:t>
            </a:r>
            <a:r>
              <a:rPr lang="en-US" altLang="ko-KR" sz="1400" dirty="0" err="1">
                <a:latin typeface="Arial Black" panose="020B0A04020102020204" pitchFamily="34" charset="0"/>
              </a:rPr>
              <a:t>ArrayList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ko-KR" altLang="en-US" sz="1400" dirty="0">
                <a:latin typeface="Arial Black" panose="020B0A04020102020204" pitchFamily="34" charset="0"/>
              </a:rPr>
              <a:t>배열기반 리스트를 정의한 구조체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LData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[LIST_LEN]; // </a:t>
            </a:r>
            <a:r>
              <a:rPr lang="ko-KR" altLang="en-US" sz="1400" dirty="0">
                <a:latin typeface="Arial Black" panose="020B0A04020102020204" pitchFamily="34" charset="0"/>
              </a:rPr>
              <a:t>리스트의 저장소인 배열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dirty="0">
                <a:latin typeface="Arial Black" panose="020B0A04020102020204" pitchFamily="34" charset="0"/>
              </a:rPr>
              <a:t>저장된 데이터의 수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curPosition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dirty="0">
                <a:latin typeface="Arial Black" panose="020B0A04020102020204" pitchFamily="34" charset="0"/>
              </a:rPr>
              <a:t>데이터 참조위치를 기록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r>
              <a:rPr lang="en-US" altLang="ko-KR" sz="1400" dirty="0" err="1">
                <a:latin typeface="Arial Black" panose="020B0A04020102020204" pitchFamily="34" charset="0"/>
              </a:rPr>
              <a:t>ArrayList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typedef </a:t>
            </a:r>
            <a:r>
              <a:rPr lang="en-US" altLang="ko-KR" sz="1400" dirty="0" err="1">
                <a:latin typeface="Arial Black" panose="020B0A04020102020204" pitchFamily="34" charset="0"/>
              </a:rPr>
              <a:t>ArrayList</a:t>
            </a:r>
            <a:r>
              <a:rPr lang="en-US" altLang="ko-KR" sz="1400" dirty="0">
                <a:latin typeface="Arial Black" panose="020B0A04020102020204" pitchFamily="34" charset="0"/>
              </a:rPr>
              <a:t> List;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400" dirty="0">
                <a:latin typeface="Arial Black" panose="020B0A04020102020204" pitchFamily="34" charset="0"/>
              </a:rPr>
              <a:t>(List*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); // </a:t>
            </a:r>
            <a:r>
              <a:rPr lang="ko-KR" altLang="en-US" sz="1400" dirty="0">
                <a:latin typeface="Arial Black" panose="020B0A04020102020204" pitchFamily="34" charset="0"/>
              </a:rPr>
              <a:t>초기화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LInsert</a:t>
            </a:r>
            <a:r>
              <a:rPr lang="en-US" altLang="ko-KR" sz="1400" dirty="0">
                <a:latin typeface="Arial Black" panose="020B0A04020102020204" pitchFamily="34" charset="0"/>
              </a:rPr>
              <a:t>(List*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LData</a:t>
            </a:r>
            <a:r>
              <a:rPr lang="en-US" altLang="ko-KR" sz="1400" dirty="0">
                <a:latin typeface="Arial Black" panose="020B0A04020102020204" pitchFamily="34" charset="0"/>
              </a:rPr>
              <a:t> data); // </a:t>
            </a:r>
            <a:r>
              <a:rPr lang="ko-KR" altLang="en-US" sz="1400" dirty="0">
                <a:latin typeface="Arial Black" panose="020B0A04020102020204" pitchFamily="34" charset="0"/>
              </a:rPr>
              <a:t>데이터 저장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(List*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LData</a:t>
            </a:r>
            <a:r>
              <a:rPr lang="en-US" altLang="ko-KR" sz="1400" dirty="0">
                <a:latin typeface="Arial Black" panose="020B0A04020102020204" pitchFamily="34" charset="0"/>
              </a:rPr>
              <a:t>* data); // </a:t>
            </a:r>
            <a:r>
              <a:rPr lang="ko-KR" altLang="en-US" sz="1400" dirty="0">
                <a:latin typeface="Arial Black" panose="020B0A04020102020204" pitchFamily="34" charset="0"/>
              </a:rPr>
              <a:t>첫 데이터 참조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(List*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LData</a:t>
            </a:r>
            <a:r>
              <a:rPr lang="en-US" altLang="ko-KR" sz="1400" dirty="0">
                <a:latin typeface="Arial Black" panose="020B0A04020102020204" pitchFamily="34" charset="0"/>
              </a:rPr>
              <a:t>* data); // </a:t>
            </a:r>
            <a:r>
              <a:rPr lang="ko-KR" altLang="en-US" sz="1400" dirty="0">
                <a:latin typeface="Arial Black" panose="020B0A04020102020204" pitchFamily="34" charset="0"/>
              </a:rPr>
              <a:t>두 번째 이후 데이터 참조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LData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LRemove</a:t>
            </a:r>
            <a:r>
              <a:rPr lang="en-US" altLang="ko-KR" sz="1400" dirty="0">
                <a:latin typeface="Arial Black" panose="020B0A04020102020204" pitchFamily="34" charset="0"/>
              </a:rPr>
              <a:t>(List*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); // </a:t>
            </a:r>
            <a:r>
              <a:rPr lang="ko-KR" altLang="en-US" sz="1400" dirty="0">
                <a:latin typeface="Arial Black" panose="020B0A04020102020204" pitchFamily="34" charset="0"/>
              </a:rPr>
              <a:t>참조한 데이터 삭제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LCount</a:t>
            </a:r>
            <a:r>
              <a:rPr lang="en-US" altLang="ko-KR" sz="1400" dirty="0">
                <a:latin typeface="Arial Black" panose="020B0A04020102020204" pitchFamily="34" charset="0"/>
              </a:rPr>
              <a:t>(List* </a:t>
            </a:r>
            <a:r>
              <a:rPr lang="en-US" altLang="ko-KR" sz="1400" dirty="0" err="1">
                <a:latin typeface="Arial Black" panose="020B0A04020102020204" pitchFamily="34" charset="0"/>
              </a:rPr>
              <a:t>plist</a:t>
            </a:r>
            <a:r>
              <a:rPr lang="en-US" altLang="ko-KR" sz="1400" dirty="0">
                <a:latin typeface="Arial Black" panose="020B0A04020102020204" pitchFamily="34" charset="0"/>
              </a:rPr>
              <a:t>); // </a:t>
            </a:r>
            <a:r>
              <a:rPr lang="ko-KR" altLang="en-US" sz="1400" dirty="0">
                <a:latin typeface="Arial Black" panose="020B0A04020102020204" pitchFamily="34" charset="0"/>
              </a:rPr>
              <a:t>저장된 데이터의 수 반환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#endif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7806</Words>
  <Application>Microsoft Office PowerPoint</Application>
  <PresentationFormat>와이드스크린</PresentationFormat>
  <Paragraphs>1617</Paragraphs>
  <Slides>68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3" baseType="lpstr">
      <vt:lpstr>맑은 고딕</vt:lpstr>
      <vt:lpstr>Arial</vt:lpstr>
      <vt:lpstr>Arial Black</vt:lpstr>
      <vt:lpstr>Tw Cen MT</vt:lpstr>
      <vt:lpstr>회로</vt:lpstr>
      <vt:lpstr>게임 자료구조와 알고리즘 -CHAPTER2-</vt:lpstr>
      <vt:lpstr>목차</vt:lpstr>
      <vt:lpstr>추상 자료형(ADT : Abstract Data Type)</vt:lpstr>
      <vt:lpstr>1. 추상 자료형(ADT : Abstract Data Type)</vt:lpstr>
      <vt:lpstr>1. 추상 자료형(ADT : Abstract Data Type)</vt:lpstr>
      <vt:lpstr>배열을 이용한 리스트의 구현</vt:lpstr>
      <vt:lpstr>2. 배열을 이용한 리스트의 구현</vt:lpstr>
      <vt:lpstr>2. 배열을 이용한 리스트의 구현</vt:lpstr>
      <vt:lpstr>2. 배열을 이용한 리스트의 구현</vt:lpstr>
      <vt:lpstr>2. 배열을 이용한 리스트의 구현</vt:lpstr>
      <vt:lpstr>2. 배열을 이용한 리스트의 구현</vt:lpstr>
      <vt:lpstr>2. 배열을 이용한 리스트의 구현</vt:lpstr>
      <vt:lpstr>2. 배열을 이용한 리스트의 구현</vt:lpstr>
      <vt:lpstr>2. 배열을 이용한 리스트의 구현</vt:lpstr>
      <vt:lpstr>2. 배열을 이용한 리스트의 구현</vt:lpstr>
      <vt:lpstr>2. 배열을 이용한 리스트의 구현</vt:lpstr>
      <vt:lpstr>LinkedList의 개념적인 이해</vt:lpstr>
      <vt:lpstr>3. LinkedList의 개념적인 이해</vt:lpstr>
      <vt:lpstr>3. LinkedList의 개념적인 이해</vt:lpstr>
      <vt:lpstr>3. LinkedList의 개념적인 이해</vt:lpstr>
      <vt:lpstr>3. LinkedList의 개념적인 이해</vt:lpstr>
      <vt:lpstr>3. LinkedList의 개념적인 이해</vt:lpstr>
      <vt:lpstr>3. LinkedList의 개념적인 이해</vt:lpstr>
      <vt:lpstr>3. LinkedList의 개념적인 이해</vt:lpstr>
      <vt:lpstr>3. LinkedList의 개념적인 이해</vt:lpstr>
      <vt:lpstr>3. LinkedList의 개념적인 이해</vt:lpstr>
      <vt:lpstr>3. LinkedList의 개념적인 이해</vt:lpstr>
      <vt:lpstr>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4. 단순 LinkedList의 ADT 구현</vt:lpstr>
      <vt:lpstr>원형 연결 리스트(circual LinkedList)</vt:lpstr>
      <vt:lpstr>4. 원형 연결 리스트(circual LinkedList)</vt:lpstr>
      <vt:lpstr>4. 원형 연결 리스트(circual LinkedList)</vt:lpstr>
      <vt:lpstr>4. 원형 연결 리스트(circual LinkedList)</vt:lpstr>
      <vt:lpstr>4. 원형 연결 리스트(circual LinkedList)</vt:lpstr>
      <vt:lpstr>4. 원형 연결 리스트(circual LinkedList)</vt:lpstr>
      <vt:lpstr>4. 원형 연결 리스트(circual LinkedList)</vt:lpstr>
      <vt:lpstr>4. 원형 연결 리스트(circual LinkedList)</vt:lpstr>
      <vt:lpstr>4. 원형 연결 리스트(circual LinkedList)</vt:lpstr>
      <vt:lpstr>4. 원형 연결 리스트(circual LinkedList)</vt:lpstr>
      <vt:lpstr>4. 원형 연결 리스트(circual LinkedList)</vt:lpstr>
      <vt:lpstr>양방향 연결 리스트(Double LinkedList)</vt:lpstr>
      <vt:lpstr>4. 양방향 연결 리스트(Double LinkedList)</vt:lpstr>
      <vt:lpstr>4. 양방향 연결 리스트(Double LinkedList)</vt:lpstr>
      <vt:lpstr>4. 양방향 연결 리스트(Double LinkedList)</vt:lpstr>
      <vt:lpstr>4. 양방향 연결 리스트(Double LinkedList)</vt:lpstr>
      <vt:lpstr>4. 양방향 연결 리스트(Double LinkedList)</vt:lpstr>
      <vt:lpstr>4. 양방향 연결 리스트(Double LinkedList)</vt:lpstr>
      <vt:lpstr>4. 양방향 연결 리스트(Double LinkedList)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186</cp:revision>
  <dcterms:created xsi:type="dcterms:W3CDTF">2019-03-03T04:04:47Z</dcterms:created>
  <dcterms:modified xsi:type="dcterms:W3CDTF">2020-01-03T08:26:53Z</dcterms:modified>
</cp:coreProperties>
</file>