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29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자료구조와 알고리즘</a:t>
            </a:r>
            <a:br>
              <a:rPr lang="en-US" altLang="ko-KR" dirty="0"/>
            </a:br>
            <a:r>
              <a:rPr lang="en-US" altLang="ko-KR" sz="3200"/>
              <a:t>-CHAPTER3-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6622" y="584758"/>
            <a:ext cx="9961685" cy="603242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연결 리스트 기반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스택의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저장된 정보가 역순으로 조회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ko-KR" altLang="en-US" dirty="0">
                <a:latin typeface="Arial Black" pitchFamily="34" charset="0"/>
              </a:rPr>
              <a:t>삭제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가 가능한 연결 리스트이다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메모리 구조는 똑같은 모양을 하지만 </a:t>
            </a:r>
            <a:r>
              <a:rPr lang="en-US" altLang="ko-KR" dirty="0">
                <a:latin typeface="Arial Black" panose="020B0A04020102020204" pitchFamily="34" charset="0"/>
              </a:rPr>
              <a:t>ADT</a:t>
            </a:r>
            <a:r>
              <a:rPr lang="ko-KR" altLang="en-US" dirty="0">
                <a:latin typeface="Arial Black" panose="020B0A04020102020204" pitchFamily="34" charset="0"/>
              </a:rPr>
              <a:t>정의에서 함수의 역할이 다르다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typedef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struct</a:t>
            </a:r>
            <a:r>
              <a:rPr lang="en-US" altLang="ko-KR" sz="1600" dirty="0">
                <a:latin typeface="Arial Black" panose="020B0A04020102020204" pitchFamily="34" charset="0"/>
              </a:rPr>
              <a:t> _node					// </a:t>
            </a:r>
            <a:r>
              <a:rPr lang="ko-KR" altLang="en-US" sz="1600" dirty="0">
                <a:latin typeface="Arial Black" panose="020B0A04020102020204" pitchFamily="34" charset="0"/>
              </a:rPr>
              <a:t>연결 리스트의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노드를</a:t>
            </a:r>
            <a:r>
              <a:rPr lang="ko-KR" altLang="en-US" sz="1600" dirty="0">
                <a:latin typeface="Arial Black" panose="020B0A04020102020204" pitchFamily="34" charset="0"/>
              </a:rPr>
              <a:t> 표현한 구조체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Data </a:t>
            </a:r>
            <a:r>
              <a:rPr lang="en-US" altLang="ko-KR" sz="1600" dirty="0" err="1">
                <a:latin typeface="Arial Black" panose="020B0A04020102020204" pitchFamily="34" charset="0"/>
              </a:rPr>
              <a:t>data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struct</a:t>
            </a:r>
            <a:r>
              <a:rPr lang="en-US" altLang="ko-KR" sz="1600" dirty="0">
                <a:latin typeface="Arial Black" panose="020B0A04020102020204" pitchFamily="34" charset="0"/>
              </a:rPr>
              <a:t> _node* next;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}Node;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Typedef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struct</a:t>
            </a:r>
            <a:r>
              <a:rPr lang="en-US" altLang="ko-KR" sz="1600" dirty="0">
                <a:latin typeface="Arial Black" panose="020B0A04020102020204" pitchFamily="34" charset="0"/>
              </a:rPr>
              <a:t> _</a:t>
            </a:r>
            <a:r>
              <a:rPr lang="en-US" altLang="ko-KR" sz="1600" dirty="0" err="1">
                <a:latin typeface="Arial Black" panose="020B0A04020102020204" pitchFamily="34" charset="0"/>
              </a:rPr>
              <a:t>listStack</a:t>
            </a:r>
            <a:r>
              <a:rPr lang="en-US" altLang="ko-KR" sz="1600" dirty="0">
                <a:latin typeface="Arial Black" panose="020B0A04020102020204" pitchFamily="34" charset="0"/>
              </a:rPr>
              <a:t>				// </a:t>
            </a:r>
            <a:r>
              <a:rPr lang="ko-KR" altLang="en-US" sz="1600" dirty="0">
                <a:latin typeface="Arial Black" panose="020B0A04020102020204" pitchFamily="34" charset="0"/>
              </a:rPr>
              <a:t>연결 리스트 기반 </a:t>
            </a:r>
            <a:r>
              <a:rPr lang="ko-KR" altLang="en-US" sz="1600" dirty="0" err="1">
                <a:latin typeface="Arial Black" panose="020B0A04020102020204" pitchFamily="34" charset="0"/>
              </a:rPr>
              <a:t>스택을</a:t>
            </a:r>
            <a:r>
              <a:rPr lang="ko-KR" altLang="en-US" sz="1600" dirty="0">
                <a:latin typeface="Arial Black" panose="020B0A04020102020204" pitchFamily="34" charset="0"/>
              </a:rPr>
              <a:t> 표현한 구조체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Node* head;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r>
              <a:rPr lang="en-US" altLang="ko-KR" sz="1600" dirty="0" err="1">
                <a:latin typeface="Arial Black" panose="020B0A04020102020204" pitchFamily="34" charset="0"/>
              </a:rPr>
              <a:t>ListStack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typedef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ListStack</a:t>
            </a:r>
            <a:r>
              <a:rPr lang="en-US" altLang="ko-KR" sz="1600" dirty="0">
                <a:latin typeface="Arial Black" panose="020B0A04020102020204" pitchFamily="34" charset="0"/>
              </a:rPr>
              <a:t> Stack;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StackInit</a:t>
            </a:r>
            <a:r>
              <a:rPr lang="en-US" altLang="ko-KR" sz="1600" dirty="0">
                <a:latin typeface="Arial Black" panose="020B0A04020102020204" pitchFamily="34" charset="0"/>
              </a:rPr>
              <a:t>(Stack*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);			// </a:t>
            </a:r>
            <a:r>
              <a:rPr lang="ko-KR" altLang="en-US" sz="1600" dirty="0" err="1">
                <a:latin typeface="Arial Black" panose="020B0A04020102020204" pitchFamily="34" charset="0"/>
              </a:rPr>
              <a:t>스택</a:t>
            </a:r>
            <a:r>
              <a:rPr lang="ko-KR" altLang="en-US" sz="1600" dirty="0">
                <a:latin typeface="Arial Black" panose="020B0A04020102020204" pitchFamily="34" charset="0"/>
              </a:rPr>
              <a:t> 초기화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SIsEmpty</a:t>
            </a:r>
            <a:r>
              <a:rPr lang="en-US" altLang="ko-KR" sz="1600" dirty="0">
                <a:latin typeface="Arial Black" panose="020B0A04020102020204" pitchFamily="34" charset="0"/>
              </a:rPr>
              <a:t>(Stack*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);			//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스택이</a:t>
            </a:r>
            <a:r>
              <a:rPr lang="ko-KR" altLang="en-US" sz="1600" dirty="0">
                <a:latin typeface="Arial Black" panose="020B0A04020102020204" pitchFamily="34" charset="0"/>
              </a:rPr>
              <a:t> 비었는지 확인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Spush</a:t>
            </a:r>
            <a:r>
              <a:rPr lang="en-US" altLang="ko-KR" sz="1600" dirty="0">
                <a:latin typeface="Arial Black" panose="020B0A04020102020204" pitchFamily="34" charset="0"/>
              </a:rPr>
              <a:t>(Stack*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, Data data);	// </a:t>
            </a:r>
            <a:r>
              <a:rPr lang="ko-KR" altLang="en-US" sz="1600" dirty="0" err="1">
                <a:latin typeface="Arial Black" panose="020B0A04020102020204" pitchFamily="34" charset="0"/>
              </a:rPr>
              <a:t>스택의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push </a:t>
            </a:r>
            <a:r>
              <a:rPr lang="ko-KR" altLang="en-US" sz="1600" dirty="0">
                <a:latin typeface="Arial Black" panose="020B0A04020102020204" pitchFamily="34" charset="0"/>
              </a:rPr>
              <a:t>연산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Data </a:t>
            </a:r>
            <a:r>
              <a:rPr lang="en-US" altLang="ko-KR" sz="1600" dirty="0" err="1">
                <a:latin typeface="Arial Black" panose="020B0A04020102020204" pitchFamily="34" charset="0"/>
              </a:rPr>
              <a:t>Spop</a:t>
            </a:r>
            <a:r>
              <a:rPr lang="en-US" altLang="ko-KR" sz="1600" dirty="0">
                <a:latin typeface="Arial Black" panose="020B0A04020102020204" pitchFamily="34" charset="0"/>
              </a:rPr>
              <a:t>(Stack*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);				// </a:t>
            </a:r>
            <a:r>
              <a:rPr lang="ko-KR" altLang="en-US" sz="1600" dirty="0" err="1">
                <a:latin typeface="Arial Black" panose="020B0A04020102020204" pitchFamily="34" charset="0"/>
              </a:rPr>
              <a:t>스택의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pop </a:t>
            </a:r>
            <a:r>
              <a:rPr lang="ko-KR" altLang="en-US" sz="1600" dirty="0">
                <a:latin typeface="Arial Black" panose="020B0A04020102020204" pitchFamily="34" charset="0"/>
              </a:rPr>
              <a:t>연산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Data </a:t>
            </a:r>
            <a:r>
              <a:rPr lang="en-US" altLang="ko-KR" sz="1600" dirty="0" err="1">
                <a:latin typeface="Arial Black" panose="020B0A04020102020204" pitchFamily="34" charset="0"/>
              </a:rPr>
              <a:t>Speek</a:t>
            </a:r>
            <a:r>
              <a:rPr lang="en-US" altLang="ko-KR" sz="1600" dirty="0">
                <a:latin typeface="Arial Black" panose="020B0A04020102020204" pitchFamily="34" charset="0"/>
              </a:rPr>
              <a:t>(Stack*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);				// </a:t>
            </a:r>
            <a:r>
              <a:rPr lang="ko-KR" altLang="en-US" sz="1600" dirty="0" err="1">
                <a:latin typeface="Arial Black" panose="020B0A04020102020204" pitchFamily="34" charset="0"/>
              </a:rPr>
              <a:t>스택의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peek </a:t>
            </a:r>
            <a:r>
              <a:rPr lang="ko-KR" altLang="en-US" sz="1600" dirty="0">
                <a:latin typeface="Arial Black" panose="020B0A04020102020204" pitchFamily="34" charset="0"/>
              </a:rPr>
              <a:t>연산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0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5415" y="1239716"/>
            <a:ext cx="9952893" cy="467820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초기화와 삽입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StackInit</a:t>
            </a:r>
            <a:r>
              <a:rPr lang="en-US" altLang="ko-KR" dirty="0">
                <a:latin typeface="Arial Black" panose="020B0A04020102020204" pitchFamily="34" charset="0"/>
              </a:rPr>
              <a:t>(Stack* 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-&gt;head = NULL;		// </a:t>
            </a:r>
            <a:r>
              <a:rPr lang="ko-KR" altLang="en-US" dirty="0">
                <a:latin typeface="Arial Black" panose="020B0A04020102020204" pitchFamily="34" charset="0"/>
              </a:rPr>
              <a:t>포인터 변수 </a:t>
            </a:r>
            <a:r>
              <a:rPr lang="en-US" altLang="ko-KR" dirty="0">
                <a:latin typeface="Arial Black" panose="020B0A04020102020204" pitchFamily="34" charset="0"/>
              </a:rPr>
              <a:t>head</a:t>
            </a:r>
            <a:r>
              <a:rPr lang="ko-KR" altLang="en-US" dirty="0">
                <a:latin typeface="Arial Black" panose="020B0A04020102020204" pitchFamily="34" charset="0"/>
              </a:rPr>
              <a:t>는 </a:t>
            </a:r>
            <a:r>
              <a:rPr lang="en-US" altLang="ko-KR" dirty="0">
                <a:latin typeface="Arial Black" panose="020B0A04020102020204" pitchFamily="34" charset="0"/>
              </a:rPr>
              <a:t>NULL</a:t>
            </a:r>
            <a:r>
              <a:rPr lang="ko-KR" altLang="en-US" dirty="0">
                <a:latin typeface="Arial Black" panose="020B0A04020102020204" pitchFamily="34" charset="0"/>
              </a:rPr>
              <a:t>로 초기화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삽입준비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SIsEmpty</a:t>
            </a:r>
            <a:r>
              <a:rPr lang="en-US" altLang="ko-KR" dirty="0">
                <a:latin typeface="Arial Black" panose="020B0A04020102020204" pitchFamily="34" charset="0"/>
              </a:rPr>
              <a:t>(Stack* 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if(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-&gt;head == NULL)		// </a:t>
            </a:r>
            <a:r>
              <a:rPr lang="ko-KR" altLang="en-US" dirty="0" err="1">
                <a:latin typeface="Arial Black" panose="020B0A04020102020204" pitchFamily="34" charset="0"/>
              </a:rPr>
              <a:t>스택이</a:t>
            </a:r>
            <a:r>
              <a:rPr lang="ko-KR" altLang="en-US" dirty="0">
                <a:latin typeface="Arial Black" panose="020B0A04020102020204" pitchFamily="34" charset="0"/>
              </a:rPr>
              <a:t> 비면 </a:t>
            </a:r>
            <a:r>
              <a:rPr lang="en-US" altLang="ko-KR" dirty="0">
                <a:latin typeface="Arial Black" panose="020B0A04020102020204" pitchFamily="34" charset="0"/>
              </a:rPr>
              <a:t>head</a:t>
            </a:r>
            <a:r>
              <a:rPr lang="ko-KR" altLang="en-US" dirty="0">
                <a:latin typeface="Arial Black" panose="020B0A04020102020204" pitchFamily="34" charset="0"/>
              </a:rPr>
              <a:t>에는 </a:t>
            </a:r>
            <a:r>
              <a:rPr lang="en-US" altLang="ko-KR" dirty="0">
                <a:latin typeface="Arial Black" panose="020B0A04020102020204" pitchFamily="34" charset="0"/>
              </a:rPr>
              <a:t>NULL</a:t>
            </a:r>
            <a:r>
              <a:rPr lang="ko-KR" altLang="en-US" dirty="0">
                <a:latin typeface="Arial Black" panose="020B0A04020102020204" pitchFamily="34" charset="0"/>
              </a:rPr>
              <a:t>이 저장된다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return TRUE;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else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return FALSE;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5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791" y="589085"/>
            <a:ext cx="9926517" cy="627864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삽입 및 삭제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반환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반환은 제일 위에 있는 인덱스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DATA)</a:t>
            </a:r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Spush</a:t>
            </a:r>
            <a:r>
              <a:rPr lang="en-US" altLang="ko-KR" sz="1600" dirty="0">
                <a:latin typeface="Arial Black" panose="020B0A04020102020204" pitchFamily="34" charset="0"/>
              </a:rPr>
              <a:t>(Stack*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, Data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Node*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 = (Node*)</a:t>
            </a:r>
            <a:r>
              <a:rPr lang="en-US" altLang="ko-KR" sz="1600" dirty="0" err="1">
                <a:latin typeface="Arial Black" panose="020B0A04020102020204" pitchFamily="34" charset="0"/>
              </a:rPr>
              <a:t>malloc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(Node));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-&gt;data = data;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-&gt;next =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-&gt;head;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-&gt;head = </a:t>
            </a:r>
            <a:r>
              <a:rPr lang="en-US" altLang="ko-KR" sz="16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반환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Data </a:t>
            </a:r>
            <a:r>
              <a:rPr lang="en-US" altLang="ko-KR" sz="1600" dirty="0" err="1">
                <a:latin typeface="Arial Black" panose="020B0A04020102020204" pitchFamily="34" charset="0"/>
              </a:rPr>
              <a:t>Spe</a:t>
            </a:r>
            <a:r>
              <a:rPr lang="ko-KR" altLang="en-US" sz="1600" dirty="0">
                <a:latin typeface="Arial Black" panose="020B0A04020102020204" pitchFamily="34" charset="0"/>
              </a:rPr>
              <a:t>다</a:t>
            </a:r>
            <a:r>
              <a:rPr lang="en-US" altLang="ko-KR" sz="1600" dirty="0">
                <a:latin typeface="Arial Black" panose="020B0A04020102020204" pitchFamily="34" charset="0"/>
              </a:rPr>
              <a:t>(Stack*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br>
              <a:rPr lang="en-US" altLang="ko-KR" sz="1600" dirty="0">
                <a:latin typeface="Arial Black" panose="020B0A04020102020204" pitchFamily="34" charset="0"/>
              </a:rPr>
            </a:br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if(</a:t>
            </a:r>
            <a:r>
              <a:rPr lang="en-US" altLang="ko-KR" sz="1600" dirty="0" err="1">
                <a:latin typeface="Arial Black" panose="020B0A04020102020204" pitchFamily="34" charset="0"/>
              </a:rPr>
              <a:t>SIsEmpty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))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printf</a:t>
            </a:r>
            <a:r>
              <a:rPr lang="en-US" altLang="ko-KR" sz="1600" dirty="0">
                <a:latin typeface="Arial Black" panose="020B0A04020102020204" pitchFamily="34" charset="0"/>
              </a:rPr>
              <a:t>(“Stack Memory Error!”);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exit(-1);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pstack</a:t>
            </a:r>
            <a:r>
              <a:rPr lang="en-US" altLang="ko-KR" sz="1600" dirty="0">
                <a:latin typeface="Arial Black" panose="020B0A04020102020204" pitchFamily="34" charset="0"/>
              </a:rPr>
              <a:t>-&gt;head-&gt;data;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792" y="712177"/>
            <a:ext cx="9917723" cy="59093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삭제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Data </a:t>
            </a:r>
            <a:r>
              <a:rPr lang="en-US" altLang="ko-KR" dirty="0" err="1">
                <a:latin typeface="Arial Black" panose="020B0A04020102020204" pitchFamily="34" charset="0"/>
              </a:rPr>
              <a:t>Spop</a:t>
            </a:r>
            <a:r>
              <a:rPr lang="en-US" altLang="ko-KR" dirty="0">
                <a:latin typeface="Arial Black" panose="020B0A04020102020204" pitchFamily="34" charset="0"/>
              </a:rPr>
              <a:t>(Stack* 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Data 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Node* </a:t>
            </a:r>
            <a:r>
              <a:rPr lang="en-US" altLang="ko-KR" dirty="0" err="1">
                <a:latin typeface="Arial Black" panose="020B0A04020102020204" pitchFamily="34" charset="0"/>
              </a:rPr>
              <a:t>rnode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if(</a:t>
            </a:r>
            <a:r>
              <a:rPr lang="en-US" altLang="ko-KR" dirty="0" err="1">
                <a:latin typeface="Arial Black" panose="020B0A04020102020204" pitchFamily="34" charset="0"/>
              </a:rPr>
              <a:t>SIsEmpty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))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</a:t>
            </a:r>
            <a:r>
              <a:rPr lang="en-US" altLang="ko-KR" dirty="0" err="1">
                <a:latin typeface="Arial Black" panose="020B0A04020102020204" pitchFamily="34" charset="0"/>
              </a:rPr>
              <a:t>printf</a:t>
            </a:r>
            <a:r>
              <a:rPr lang="en-US" altLang="ko-KR" dirty="0">
                <a:latin typeface="Arial Black" panose="020B0A04020102020204" pitchFamily="34" charset="0"/>
              </a:rPr>
              <a:t>(“Stack Memory Error!”);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exit(-1);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-&gt;head-&gt;data;			// </a:t>
            </a:r>
            <a:r>
              <a:rPr lang="ko-KR" altLang="en-US" dirty="0">
                <a:latin typeface="Arial Black" panose="020B0A04020102020204" pitchFamily="34" charset="0"/>
              </a:rPr>
              <a:t>삭제할 </a:t>
            </a:r>
            <a:r>
              <a:rPr lang="ko-KR" altLang="en-US" dirty="0" err="1">
                <a:latin typeface="Arial Black" panose="020B0A04020102020204" pitchFamily="34" charset="0"/>
              </a:rPr>
              <a:t>노드의</a:t>
            </a:r>
            <a:r>
              <a:rPr lang="ko-KR" altLang="en-US" dirty="0">
                <a:latin typeface="Arial Black" panose="020B0A04020102020204" pitchFamily="34" charset="0"/>
              </a:rPr>
              <a:t> 데이터를 임시로 저장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-&gt;head;					// </a:t>
            </a:r>
            <a:r>
              <a:rPr lang="ko-KR" altLang="en-US" dirty="0">
                <a:latin typeface="Arial Black" panose="020B0A04020102020204" pitchFamily="34" charset="0"/>
              </a:rPr>
              <a:t>삭제할 </a:t>
            </a:r>
            <a:r>
              <a:rPr lang="ko-KR" altLang="en-US" dirty="0" err="1">
                <a:latin typeface="Arial Black" panose="020B0A04020102020204" pitchFamily="34" charset="0"/>
              </a:rPr>
              <a:t>노드의</a:t>
            </a:r>
            <a:r>
              <a:rPr lang="ko-KR" altLang="en-US" dirty="0">
                <a:latin typeface="Arial Black" panose="020B0A04020102020204" pitchFamily="34" charset="0"/>
              </a:rPr>
              <a:t> 주소 값을 임시로 저장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-&gt;head = </a:t>
            </a:r>
            <a:r>
              <a:rPr lang="en-US" altLang="ko-KR" dirty="0" err="1">
                <a:latin typeface="Arial Black" panose="020B0A04020102020204" pitchFamily="34" charset="0"/>
              </a:rPr>
              <a:t>pstack</a:t>
            </a:r>
            <a:r>
              <a:rPr lang="en-US" altLang="ko-KR" dirty="0">
                <a:latin typeface="Arial Black" panose="020B0A04020102020204" pitchFamily="34" charset="0"/>
              </a:rPr>
              <a:t>-&gt;head-&gt;next;	// </a:t>
            </a:r>
            <a:r>
              <a:rPr lang="ko-KR" altLang="en-US" dirty="0">
                <a:latin typeface="Arial Black" panose="020B0A04020102020204" pitchFamily="34" charset="0"/>
              </a:rPr>
              <a:t>삭제할 </a:t>
            </a:r>
            <a:r>
              <a:rPr lang="ko-KR" altLang="en-US" dirty="0" err="1">
                <a:latin typeface="Arial Black" panose="020B0A04020102020204" pitchFamily="34" charset="0"/>
              </a:rPr>
              <a:t>노드의</a:t>
            </a:r>
            <a:r>
              <a:rPr lang="ko-KR" altLang="en-US" dirty="0">
                <a:latin typeface="Arial Black" panose="020B0A04020102020204" pitchFamily="34" charset="0"/>
              </a:rPr>
              <a:t> 다음 </a:t>
            </a:r>
            <a:r>
              <a:rPr lang="ko-KR" altLang="en-US" dirty="0" err="1">
                <a:latin typeface="Arial Black" panose="020B0A04020102020204" pitchFamily="34" charset="0"/>
              </a:rPr>
              <a:t>노드를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head</a:t>
            </a:r>
            <a:r>
              <a:rPr lang="ko-KR" altLang="en-US" dirty="0">
                <a:latin typeface="Arial Black" panose="020B0A04020102020204" pitchFamily="34" charset="0"/>
              </a:rPr>
              <a:t>가 가리킴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free(</a:t>
            </a:r>
            <a:r>
              <a:rPr lang="en-US" altLang="ko-KR" dirty="0" err="1">
                <a:latin typeface="Arial Black" panose="020B0A04020102020204" pitchFamily="34" charset="0"/>
              </a:rPr>
              <a:t>rnode</a:t>
            </a:r>
            <a:r>
              <a:rPr lang="en-US" altLang="ko-KR" dirty="0">
                <a:latin typeface="Arial Black" panose="020B0A04020102020204" pitchFamily="34" charset="0"/>
              </a:rPr>
              <a:t>);							// </a:t>
            </a:r>
            <a:r>
              <a:rPr lang="ko-KR" altLang="en-US" dirty="0" err="1">
                <a:latin typeface="Arial Black" panose="020B0A04020102020204" pitchFamily="34" charset="0"/>
              </a:rPr>
              <a:t>노드</a:t>
            </a:r>
            <a:r>
              <a:rPr lang="ko-KR" altLang="en-US" dirty="0">
                <a:latin typeface="Arial Black" panose="020B0A04020102020204" pitchFamily="34" charset="0"/>
              </a:rPr>
              <a:t> 삭제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return </a:t>
            </a:r>
            <a:r>
              <a:rPr lang="en-US" altLang="ko-KR" dirty="0" err="1">
                <a:latin typeface="Arial Black" panose="020B0A04020102020204" pitchFamily="34" charset="0"/>
              </a:rPr>
              <a:t>rdata</a:t>
            </a:r>
            <a:r>
              <a:rPr lang="en-US" altLang="ko-KR" dirty="0">
                <a:latin typeface="Arial Black" panose="020B0A04020102020204" pitchFamily="34" charset="0"/>
              </a:rPr>
              <a:t>;							// </a:t>
            </a:r>
            <a:r>
              <a:rPr lang="ko-KR" altLang="en-US" dirty="0">
                <a:latin typeface="Arial Black" panose="020B0A04020102020204" pitchFamily="34" charset="0"/>
              </a:rPr>
              <a:t>삭제된 </a:t>
            </a:r>
            <a:r>
              <a:rPr lang="ko-KR" altLang="en-US" dirty="0" err="1">
                <a:latin typeface="Arial Black" panose="020B0A04020102020204" pitchFamily="34" charset="0"/>
              </a:rPr>
              <a:t>노드의</a:t>
            </a:r>
            <a:r>
              <a:rPr lang="ko-KR" altLang="en-US" dirty="0">
                <a:latin typeface="Arial Black" panose="020B0A04020102020204" pitchFamily="34" charset="0"/>
              </a:rPr>
              <a:t> 데이터 반환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7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9377" y="2778369"/>
            <a:ext cx="9935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제공된 </a:t>
            </a:r>
            <a:r>
              <a:rPr lang="en-US" altLang="ko-KR" dirty="0"/>
              <a:t>Stack </a:t>
            </a:r>
            <a:r>
              <a:rPr lang="ko-KR" altLang="en-US" dirty="0"/>
              <a:t>이름이 붙은 프로젝트들을 공부하자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CLinkedList.h</a:t>
            </a:r>
            <a:r>
              <a:rPr lang="en-US" altLang="ko-KR" dirty="0"/>
              <a:t>, </a:t>
            </a:r>
            <a:r>
              <a:rPr lang="en-US" altLang="ko-KR" dirty="0" err="1"/>
              <a:t>CLinkedList.c</a:t>
            </a:r>
            <a:r>
              <a:rPr lang="ko-KR" altLang="en-US" dirty="0"/>
              <a:t>를 </a:t>
            </a:r>
            <a:r>
              <a:rPr lang="ko-KR" altLang="en-US" dirty="0" err="1"/>
              <a:t>변경없이</a:t>
            </a:r>
            <a:r>
              <a:rPr lang="ko-KR" altLang="en-US" dirty="0"/>
              <a:t> 활용만해서 </a:t>
            </a:r>
            <a:r>
              <a:rPr lang="ko-KR" altLang="en-US" dirty="0" err="1"/>
              <a:t>스택을</a:t>
            </a:r>
            <a:r>
              <a:rPr lang="ko-KR" altLang="en-US" dirty="0"/>
              <a:t> 구현해보자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제공된 계산기 프로그램을 확인하고 </a:t>
            </a:r>
            <a:r>
              <a:rPr lang="ko-KR" altLang="en-US" dirty="0" err="1"/>
              <a:t>스택의</a:t>
            </a:r>
            <a:r>
              <a:rPr lang="ko-KR" altLang="en-US" dirty="0"/>
              <a:t> 활용을 파악해 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05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</a:p>
        </p:txBody>
      </p:sp>
    </p:spTree>
    <p:extLst>
      <p:ext uri="{BB962C8B-B14F-4D97-AF65-F5344CB8AC3E}">
        <p14:creationId xmlns:p14="http://schemas.microsoft.com/office/powerpoint/2010/main" val="96615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5415" y="597823"/>
            <a:ext cx="9952893" cy="658641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선입선출</a:t>
            </a:r>
            <a:r>
              <a:rPr lang="en-US" altLang="ko-KR" dirty="0">
                <a:latin typeface="Arial Black" panose="020B0A04020102020204" pitchFamily="34" charset="0"/>
              </a:rPr>
              <a:t>(FIFO – First In, First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기다린 사람이 먼저 배식을 받는다</a:t>
            </a:r>
            <a:r>
              <a:rPr lang="en-US" altLang="ko-KR" dirty="0"/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큐의 핵심 연산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Enqueue</a:t>
            </a:r>
            <a:r>
              <a:rPr lang="en-US" altLang="ko-KR" sz="1400" dirty="0">
                <a:latin typeface="Arial Black" panose="020B0A04020102020204" pitchFamily="34" charset="0"/>
              </a:rPr>
              <a:t> – </a:t>
            </a:r>
            <a:r>
              <a:rPr lang="ko-KR" altLang="en-US" sz="1400" dirty="0">
                <a:latin typeface="Arial Black" panose="020B0A04020102020204" pitchFamily="34" charset="0"/>
              </a:rPr>
              <a:t>큐에 데이터를 넣는 연산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Dequeue</a:t>
            </a:r>
            <a:r>
              <a:rPr lang="en-US" altLang="ko-KR" sz="1400" dirty="0">
                <a:latin typeface="Arial Black" panose="020B0A04020102020204" pitchFamily="34" charset="0"/>
              </a:rPr>
              <a:t> – </a:t>
            </a:r>
            <a:r>
              <a:rPr lang="ko-KR" altLang="en-US" sz="1400" dirty="0">
                <a:latin typeface="Arial Black" panose="020B0A04020102020204" pitchFamily="34" charset="0"/>
              </a:rPr>
              <a:t>큐에서 데이터를 꺼내는 연산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큐의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ADT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정의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QueueInit</a:t>
            </a:r>
            <a:r>
              <a:rPr lang="en-US" altLang="ko-KR" sz="1600" dirty="0">
                <a:latin typeface="Arial Black" panose="020B0A04020102020204" pitchFamily="34" charset="0"/>
              </a:rPr>
              <a:t>(Queue*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큐의 초기화를 진행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생성 후 제일 먼저 호출되어야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QIsEmpty</a:t>
            </a:r>
            <a:r>
              <a:rPr lang="en-US" altLang="ko-KR" sz="1600" dirty="0">
                <a:latin typeface="Arial Black" panose="020B0A04020102020204" pitchFamily="34" charset="0"/>
              </a:rPr>
              <a:t>(Queue*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큐가 빈 경우 </a:t>
            </a:r>
            <a:r>
              <a:rPr lang="en-US" altLang="ko-KR" sz="1400" dirty="0">
                <a:latin typeface="Arial Black" panose="020B0A04020102020204" pitchFamily="34" charset="0"/>
              </a:rPr>
              <a:t>TRUE(1)</a:t>
            </a:r>
            <a:r>
              <a:rPr lang="ko-KR" altLang="en-US" sz="1400" dirty="0">
                <a:latin typeface="Arial Black" panose="020B0A04020102020204" pitchFamily="34" charset="0"/>
              </a:rPr>
              <a:t>을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그렇지 않은 경우 </a:t>
            </a:r>
            <a:r>
              <a:rPr lang="en-US" altLang="ko-KR" sz="1400" dirty="0">
                <a:latin typeface="Arial Black" panose="020B0A04020102020204" pitchFamily="34" charset="0"/>
              </a:rPr>
              <a:t>FALSE(0)</a:t>
            </a:r>
            <a:r>
              <a:rPr lang="ko-KR" altLang="en-US" sz="1400" dirty="0">
                <a:latin typeface="Arial Black" panose="020B0A04020102020204" pitchFamily="34" charset="0"/>
              </a:rPr>
              <a:t>을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Enqueue</a:t>
            </a:r>
            <a:r>
              <a:rPr lang="en-US" altLang="ko-KR" sz="1600" dirty="0">
                <a:latin typeface="Arial Black" panose="020B0A04020102020204" pitchFamily="34" charset="0"/>
              </a:rPr>
              <a:t>(Queue*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, Data data);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큐에 데이터를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매개변수 </a:t>
            </a:r>
            <a:r>
              <a:rPr lang="en-US" altLang="ko-KR" sz="1400" dirty="0">
                <a:latin typeface="Arial Black" panose="020B0A04020102020204" pitchFamily="34" charset="0"/>
              </a:rPr>
              <a:t>data</a:t>
            </a:r>
            <a:r>
              <a:rPr lang="ko-KR" altLang="en-US" sz="1400" dirty="0">
                <a:latin typeface="Arial Black" panose="020B0A04020102020204" pitchFamily="34" charset="0"/>
              </a:rPr>
              <a:t>로 전달된 값을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Data </a:t>
            </a:r>
            <a:r>
              <a:rPr lang="en-US" altLang="ko-KR" sz="1600" dirty="0" err="1">
                <a:latin typeface="Arial Black" panose="020B0A04020102020204" pitchFamily="34" charset="0"/>
              </a:rPr>
              <a:t>Dequeue</a:t>
            </a:r>
            <a:r>
              <a:rPr lang="en-US" altLang="ko-KR" sz="1600" dirty="0">
                <a:latin typeface="Arial Black" panose="020B0A04020102020204" pitchFamily="34" charset="0"/>
              </a:rPr>
              <a:t>(Queue*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저장 순서가 가장 앞선 데이터를 삭제한다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삭제된 데이터는 반환된다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본 함수는 호출을 위해서는 데이터가 하나 이상 존재함이 보장되어야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Data </a:t>
            </a:r>
            <a:r>
              <a:rPr lang="en-US" altLang="ko-KR" sz="1600" dirty="0" err="1">
                <a:latin typeface="Arial Black" panose="020B0A04020102020204" pitchFamily="34" charset="0"/>
              </a:rPr>
              <a:t>QPeek</a:t>
            </a:r>
            <a:r>
              <a:rPr lang="en-US" altLang="ko-KR" sz="1600" dirty="0">
                <a:latin typeface="Arial Black" panose="020B0A04020102020204" pitchFamily="34" charset="0"/>
              </a:rPr>
              <a:t>(Queue*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저장순서가 가장 앞선 데이터를 반환하되 삭제하지 않는다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본 함수는 호출을 위해서는 데이터가 하나 이상 존재함이 보장되어야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31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745" y="1173485"/>
            <a:ext cx="9935307" cy="538609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기반의 큐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데이터가 증가할 때는 뒤에서 </a:t>
            </a:r>
            <a:r>
              <a:rPr lang="ko-KR" altLang="en-US" dirty="0" err="1"/>
              <a:t>부터</a:t>
            </a:r>
            <a:r>
              <a:rPr lang="ko-KR" altLang="en-US" dirty="0"/>
              <a:t> 붙고 반환할 때는 앞에서 부터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520992" y="2250702"/>
            <a:ext cx="3375247" cy="3842652"/>
            <a:chOff x="1506457" y="1609996"/>
            <a:chExt cx="3375247" cy="3842652"/>
          </a:xfrm>
        </p:grpSpPr>
        <p:grpSp>
          <p:nvGrpSpPr>
            <p:cNvPr id="42" name="그룹 41"/>
            <p:cNvGrpSpPr/>
            <p:nvPr/>
          </p:nvGrpSpPr>
          <p:grpSpPr>
            <a:xfrm>
              <a:off x="1511543" y="2009380"/>
              <a:ext cx="3370161" cy="1251989"/>
              <a:chOff x="1134208" y="2580537"/>
              <a:chExt cx="3370161" cy="1251989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134208" y="2580537"/>
                <a:ext cx="3370161" cy="369332"/>
                <a:chOff x="221365" y="2611315"/>
                <a:chExt cx="3370161" cy="36933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499134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022232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545330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068428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21365" y="2642092"/>
                  <a:ext cx="12250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enqueue</a:t>
                  </a:r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 A</a:t>
                  </a:r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2128909" y="3215812"/>
                <a:ext cx="702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Front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98593" y="3524749"/>
                <a:ext cx="640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Rear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8" name="직선 화살표 연결선 27"/>
              <p:cNvCxnSpPr/>
              <p:nvPr/>
            </p:nvCxnSpPr>
            <p:spPr>
              <a:xfrm flipV="1">
                <a:off x="2480095" y="2949869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V="1">
                <a:off x="2818713" y="2949869"/>
                <a:ext cx="0" cy="57372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1510967" y="3335772"/>
              <a:ext cx="3370161" cy="935776"/>
              <a:chOff x="1094635" y="3566690"/>
              <a:chExt cx="3370161" cy="93577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094635" y="3566690"/>
                <a:ext cx="3370161" cy="369332"/>
                <a:chOff x="221365" y="2611315"/>
                <a:chExt cx="3370161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499134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022232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545330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068428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21365" y="2642092"/>
                  <a:ext cx="12250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enqueue</a:t>
                  </a:r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 B</a:t>
                  </a:r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2300652" y="4194689"/>
                <a:ext cx="702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Front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17933" y="4194689"/>
                <a:ext cx="640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Rear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 flipV="1">
                <a:off x="2614955" y="3928746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 flipV="1">
                <a:off x="3138053" y="3946331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1506457" y="4520458"/>
              <a:ext cx="3370161" cy="932190"/>
              <a:chOff x="1627329" y="5555268"/>
              <a:chExt cx="3370161" cy="93219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627329" y="5555268"/>
                <a:ext cx="3370161" cy="369332"/>
                <a:chOff x="221365" y="2611315"/>
                <a:chExt cx="3370161" cy="369332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1499134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022232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545330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068428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1365" y="2642092"/>
                  <a:ext cx="12250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enqueue</a:t>
                  </a:r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 C</a:t>
                  </a:r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852344" y="6179681"/>
                <a:ext cx="702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Front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92723" y="6179681"/>
                <a:ext cx="640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Rear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5" name="직선 화살표 연결선 44"/>
              <p:cNvCxnSpPr/>
              <p:nvPr/>
            </p:nvCxnSpPr>
            <p:spPr>
              <a:xfrm flipV="1">
                <a:off x="3166647" y="5913738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V="1">
                <a:off x="4212843" y="5931323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1817973" y="1609996"/>
              <a:ext cx="2978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Enqueue</a:t>
              </a:r>
              <a:r>
                <a:rPr lang="en-US" altLang="ko-KR" sz="16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6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진행하고 있는 모습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900659" y="2250702"/>
            <a:ext cx="3285480" cy="4241331"/>
            <a:chOff x="1596224" y="1609996"/>
            <a:chExt cx="3285480" cy="42413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031684" y="2009380"/>
              <a:ext cx="2850020" cy="977894"/>
              <a:chOff x="1654349" y="2580537"/>
              <a:chExt cx="2850020" cy="977894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654349" y="2580537"/>
                <a:ext cx="2850020" cy="369332"/>
                <a:chOff x="741506" y="2611315"/>
                <a:chExt cx="285002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1499134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2022232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2545330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068428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41506" y="2642092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2297517" y="3243063"/>
                <a:ext cx="702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Front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399602" y="3250654"/>
                <a:ext cx="640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Rear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>
              <a:xfrm flipV="1">
                <a:off x="2652283" y="2949869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>
                <a:endCxn id="79" idx="2"/>
              </p:cNvCxnSpPr>
              <p:nvPr/>
            </p:nvCxnSpPr>
            <p:spPr>
              <a:xfrm flipV="1">
                <a:off x="3717179" y="2949869"/>
                <a:ext cx="2543" cy="26594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1600735" y="3335772"/>
              <a:ext cx="3280393" cy="939868"/>
              <a:chOff x="1184403" y="3566690"/>
              <a:chExt cx="3280393" cy="939868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184403" y="3566690"/>
                <a:ext cx="3280393" cy="369332"/>
                <a:chOff x="311133" y="2611315"/>
                <a:chExt cx="3280393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1499134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022232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545330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68428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11133" y="2642092"/>
                  <a:ext cx="1045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Dequeue</a:t>
                  </a:r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838238" y="4194689"/>
                <a:ext cx="702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Front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443334" y="4198781"/>
                <a:ext cx="640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Rear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 flipV="1">
                <a:off x="3152541" y="3928746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3763454" y="3950423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1596224" y="4520458"/>
              <a:ext cx="3280394" cy="1330869"/>
              <a:chOff x="1717096" y="5555268"/>
              <a:chExt cx="3280394" cy="1330869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1717096" y="5555268"/>
                <a:ext cx="3280394" cy="369332"/>
                <a:chOff x="311132" y="2611315"/>
                <a:chExt cx="3280394" cy="369332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1499134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022232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545330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068428" y="2611315"/>
                  <a:ext cx="52309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11132" y="2642092"/>
                  <a:ext cx="1045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Dequeue</a:t>
                  </a:r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3644191" y="6179681"/>
                <a:ext cx="702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Front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056009" y="6578360"/>
                <a:ext cx="640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Rear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>
              <a:xfrm flipV="1">
                <a:off x="4056009" y="5921559"/>
                <a:ext cx="0" cy="2483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V="1">
                <a:off x="4376129" y="5931323"/>
                <a:ext cx="0" cy="64703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817973" y="1609996"/>
              <a:ext cx="2999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Dequeue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진행하고 있는 모습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76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0249" y="947066"/>
            <a:ext cx="9903279" cy="507831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배열의 끝까지 갔지만 꽉 차지 않은 상황이 발생한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아직 채워야 할 공간이 있기 때문에 </a:t>
            </a:r>
            <a:r>
              <a:rPr lang="en-US" altLang="ko-KR" dirty="0">
                <a:latin typeface="Arial Black" pitchFamily="34" charset="0"/>
              </a:rPr>
              <a:t>Rear</a:t>
            </a:r>
            <a:r>
              <a:rPr lang="ko-KR" altLang="en-US" dirty="0">
                <a:latin typeface="Arial Black" pitchFamily="34" charset="0"/>
              </a:rPr>
              <a:t>를 다시 오른쪽으로 옮겨줘야 하고 선입선출을 하기 위해서 배열처럼 옮겨주거나 </a:t>
            </a:r>
            <a:r>
              <a:rPr lang="en-US" altLang="ko-KR" dirty="0">
                <a:latin typeface="Arial Black" pitchFamily="34" charset="0"/>
              </a:rPr>
              <a:t>Rear</a:t>
            </a:r>
            <a:r>
              <a:rPr lang="ko-KR" altLang="en-US" dirty="0">
                <a:latin typeface="Arial Black" pitchFamily="34" charset="0"/>
              </a:rPr>
              <a:t>가 다시 처음으로 돌아가고 </a:t>
            </a:r>
            <a:r>
              <a:rPr lang="en-US" altLang="ko-KR" dirty="0">
                <a:latin typeface="Arial Black" pitchFamily="34" charset="0"/>
              </a:rPr>
              <a:t>Front</a:t>
            </a:r>
            <a:r>
              <a:rPr lang="ko-KR" altLang="en-US" dirty="0">
                <a:latin typeface="Arial Black" pitchFamily="34" charset="0"/>
              </a:rPr>
              <a:t>도 같이 따라가는 구조가 되어야 한다</a:t>
            </a:r>
            <a:r>
              <a:rPr lang="en-US" altLang="ko-KR" dirty="0">
                <a:latin typeface="Arial Black" pitchFamily="34" charset="0"/>
              </a:rPr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									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원형 큐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980731" y="1572697"/>
            <a:ext cx="3338965" cy="936082"/>
            <a:chOff x="5900659" y="5161164"/>
            <a:chExt cx="3338965" cy="936082"/>
          </a:xfrm>
        </p:grpSpPr>
        <p:sp>
          <p:nvSpPr>
            <p:cNvPr id="6" name="TextBox 5"/>
            <p:cNvSpPr txBox="1"/>
            <p:nvPr/>
          </p:nvSpPr>
          <p:spPr>
            <a:xfrm>
              <a:off x="7088661" y="5161164"/>
              <a:ext cx="52309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1759" y="5161164"/>
              <a:ext cx="52309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34857" y="5161164"/>
              <a:ext cx="52309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57955" y="5161164"/>
              <a:ext cx="52309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0659" y="5191941"/>
              <a:ext cx="104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Dequeue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8396406" y="5537219"/>
              <a:ext cx="0" cy="24835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8919504" y="5537220"/>
              <a:ext cx="0" cy="2483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99384" y="5789469"/>
              <a:ext cx="64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Rear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45220" y="5789469"/>
              <a:ext cx="7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777526" y="3670889"/>
            <a:ext cx="2351707" cy="2232325"/>
            <a:chOff x="1503549" y="3741466"/>
            <a:chExt cx="2351707" cy="2232325"/>
          </a:xfrm>
        </p:grpSpPr>
        <p:sp>
          <p:nvSpPr>
            <p:cNvPr id="24" name="타원 23"/>
            <p:cNvSpPr/>
            <p:nvPr/>
          </p:nvSpPr>
          <p:spPr>
            <a:xfrm>
              <a:off x="2016580" y="4163786"/>
              <a:ext cx="1382116" cy="14124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395262" y="4561114"/>
              <a:ext cx="624751" cy="6177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4" idx="0"/>
              <a:endCxn id="25" idx="0"/>
            </p:cNvCxnSpPr>
            <p:nvPr/>
          </p:nvCxnSpPr>
          <p:spPr>
            <a:xfrm>
              <a:off x="2707638" y="4163786"/>
              <a:ext cx="0" cy="397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5" idx="6"/>
              <a:endCxn id="24" idx="6"/>
            </p:cNvCxnSpPr>
            <p:nvPr/>
          </p:nvCxnSpPr>
          <p:spPr>
            <a:xfrm>
              <a:off x="3020013" y="4869996"/>
              <a:ext cx="3786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5" idx="4"/>
              <a:endCxn id="24" idx="4"/>
            </p:cNvCxnSpPr>
            <p:nvPr/>
          </p:nvCxnSpPr>
          <p:spPr>
            <a:xfrm>
              <a:off x="2707638" y="5178878"/>
              <a:ext cx="0" cy="397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5" idx="2"/>
              <a:endCxn id="24" idx="2"/>
            </p:cNvCxnSpPr>
            <p:nvPr/>
          </p:nvCxnSpPr>
          <p:spPr>
            <a:xfrm flipH="1">
              <a:off x="2016580" y="4869996"/>
              <a:ext cx="37868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05921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A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37912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37912" y="508907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C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48" name="직선 화살표 연결선 47"/>
            <p:cNvCxnSpPr>
              <a:endCxn id="24" idx="1"/>
            </p:cNvCxnSpPr>
            <p:nvPr/>
          </p:nvCxnSpPr>
          <p:spPr>
            <a:xfrm>
              <a:off x="1861457" y="4049486"/>
              <a:ext cx="357529" cy="32114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24" idx="5"/>
            </p:cNvCxnSpPr>
            <p:nvPr/>
          </p:nvCxnSpPr>
          <p:spPr>
            <a:xfrm flipH="1" flipV="1">
              <a:off x="3196290" y="5369363"/>
              <a:ext cx="338846" cy="29665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03549" y="3741466"/>
              <a:ext cx="7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15016" y="5666014"/>
              <a:ext cx="64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Rear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74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01461-5A04-46EF-BD8D-C55802F914C0}"/>
              </a:ext>
            </a:extLst>
          </p:cNvPr>
          <p:cNvSpPr txBox="1"/>
          <p:nvPr/>
        </p:nvSpPr>
        <p:spPr>
          <a:xfrm>
            <a:off x="1143001" y="58602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원형 큐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Enqueue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원형 큐의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C9A5B3-B37B-4362-BB55-C1D5CF4B265D}"/>
              </a:ext>
            </a:extLst>
          </p:cNvPr>
          <p:cNvGrpSpPr/>
          <p:nvPr/>
        </p:nvGrpSpPr>
        <p:grpSpPr>
          <a:xfrm>
            <a:off x="1143001" y="1060538"/>
            <a:ext cx="1895147" cy="2119903"/>
            <a:chOff x="1503549" y="3456304"/>
            <a:chExt cx="1895147" cy="211990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0E244A1-63B9-4A52-8E46-09706D40F63B}"/>
                </a:ext>
              </a:extLst>
            </p:cNvPr>
            <p:cNvSpPr/>
            <p:nvPr/>
          </p:nvSpPr>
          <p:spPr>
            <a:xfrm>
              <a:off x="2016580" y="4163786"/>
              <a:ext cx="1382116" cy="14124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FCE19B7-1A6C-40EE-AE6A-EC46EC1A6373}"/>
                </a:ext>
              </a:extLst>
            </p:cNvPr>
            <p:cNvSpPr/>
            <p:nvPr/>
          </p:nvSpPr>
          <p:spPr>
            <a:xfrm>
              <a:off x="2395262" y="4561114"/>
              <a:ext cx="624751" cy="6177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3B32FF-F358-4ACF-8C57-9FE0F279C3B9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>
              <a:off x="2707638" y="4163786"/>
              <a:ext cx="0" cy="397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B86BBD5-A12B-4AFD-82DB-729E02C7546D}"/>
                </a:ext>
              </a:extLst>
            </p:cNvPr>
            <p:cNvCxnSpPr>
              <a:stCxn id="7" idx="6"/>
              <a:endCxn id="6" idx="6"/>
            </p:cNvCxnSpPr>
            <p:nvPr/>
          </p:nvCxnSpPr>
          <p:spPr>
            <a:xfrm>
              <a:off x="3020013" y="4869996"/>
              <a:ext cx="3786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06EC705-2FD9-4529-8C1B-C0062A234C5F}"/>
                </a:ext>
              </a:extLst>
            </p:cNvPr>
            <p:cNvCxnSpPr>
              <a:stCxn id="7" idx="4"/>
              <a:endCxn id="6" idx="4"/>
            </p:cNvCxnSpPr>
            <p:nvPr/>
          </p:nvCxnSpPr>
          <p:spPr>
            <a:xfrm>
              <a:off x="2707638" y="5178878"/>
              <a:ext cx="0" cy="397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0FE6CC-1A9C-4D1F-90E2-9EF228FD5E98}"/>
                </a:ext>
              </a:extLst>
            </p:cNvPr>
            <p:cNvCxnSpPr>
              <a:stCxn id="7" idx="2"/>
              <a:endCxn id="6" idx="2"/>
            </p:cNvCxnSpPr>
            <p:nvPr/>
          </p:nvCxnSpPr>
          <p:spPr>
            <a:xfrm flipH="1">
              <a:off x="2016580" y="4869996"/>
              <a:ext cx="37868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53F80B-A0C6-47F8-8DA0-54B01F8F496D}"/>
                </a:ext>
              </a:extLst>
            </p:cNvPr>
            <p:cNvSpPr txBox="1"/>
            <p:nvPr/>
          </p:nvSpPr>
          <p:spPr>
            <a:xfrm>
              <a:off x="2205921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A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6064C5F-0D7F-439F-B601-C98218F5D706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1861457" y="4049486"/>
              <a:ext cx="357529" cy="32114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CDE3F4C-30FB-4BBD-8D7E-5F894E2B0955}"/>
                </a:ext>
              </a:extLst>
            </p:cNvPr>
            <p:cNvCxnSpPr>
              <a:cxnSpLocks/>
            </p:cNvCxnSpPr>
            <p:nvPr/>
          </p:nvCxnSpPr>
          <p:spPr>
            <a:xfrm>
              <a:off x="2238404" y="3741466"/>
              <a:ext cx="169923" cy="45532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252A7-3253-49FD-B51F-89A205059950}"/>
                </a:ext>
              </a:extLst>
            </p:cNvPr>
            <p:cNvSpPr txBox="1"/>
            <p:nvPr/>
          </p:nvSpPr>
          <p:spPr>
            <a:xfrm>
              <a:off x="1503549" y="3741466"/>
              <a:ext cx="7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A32762-E84C-4E6E-879E-BFB53BDFF124}"/>
                </a:ext>
              </a:extLst>
            </p:cNvPr>
            <p:cNvSpPr txBox="1"/>
            <p:nvPr/>
          </p:nvSpPr>
          <p:spPr>
            <a:xfrm>
              <a:off x="1918284" y="3456304"/>
              <a:ext cx="64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Rear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B2E5F6-FF5C-4B94-9947-C21521629BA9}"/>
              </a:ext>
            </a:extLst>
          </p:cNvPr>
          <p:cNvGrpSpPr/>
          <p:nvPr/>
        </p:nvGrpSpPr>
        <p:grpSpPr>
          <a:xfrm>
            <a:off x="4189497" y="1345700"/>
            <a:ext cx="2312166" cy="1834741"/>
            <a:chOff x="1503549" y="3741466"/>
            <a:chExt cx="2312166" cy="183474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8E99AE-8408-4E4F-92EF-743A715F597A}"/>
                </a:ext>
              </a:extLst>
            </p:cNvPr>
            <p:cNvSpPr/>
            <p:nvPr/>
          </p:nvSpPr>
          <p:spPr>
            <a:xfrm>
              <a:off x="2016580" y="4163786"/>
              <a:ext cx="1382116" cy="14124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448AC93-877F-4065-9F73-82FE2EBE85FD}"/>
                </a:ext>
              </a:extLst>
            </p:cNvPr>
            <p:cNvSpPr/>
            <p:nvPr/>
          </p:nvSpPr>
          <p:spPr>
            <a:xfrm>
              <a:off x="2395262" y="4561114"/>
              <a:ext cx="624751" cy="6177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45CC23-E16A-4DDA-803B-219E4A37750A}"/>
                </a:ext>
              </a:extLst>
            </p:cNvPr>
            <p:cNvCxnSpPr>
              <a:stCxn id="22" idx="0"/>
              <a:endCxn id="23" idx="0"/>
            </p:cNvCxnSpPr>
            <p:nvPr/>
          </p:nvCxnSpPr>
          <p:spPr>
            <a:xfrm>
              <a:off x="2707638" y="4163786"/>
              <a:ext cx="0" cy="397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FD4D840-997E-49FA-98E5-0235D8469751}"/>
                </a:ext>
              </a:extLst>
            </p:cNvPr>
            <p:cNvCxnSpPr>
              <a:stCxn id="23" idx="6"/>
              <a:endCxn id="22" idx="6"/>
            </p:cNvCxnSpPr>
            <p:nvPr/>
          </p:nvCxnSpPr>
          <p:spPr>
            <a:xfrm>
              <a:off x="3020013" y="4869996"/>
              <a:ext cx="3786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6FE51D5-70ED-4ED5-B6A4-A1275E448CF1}"/>
                </a:ext>
              </a:extLst>
            </p:cNvPr>
            <p:cNvCxnSpPr>
              <a:stCxn id="23" idx="4"/>
              <a:endCxn id="22" idx="4"/>
            </p:cNvCxnSpPr>
            <p:nvPr/>
          </p:nvCxnSpPr>
          <p:spPr>
            <a:xfrm>
              <a:off x="2707638" y="5178878"/>
              <a:ext cx="0" cy="397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01D82C7-CDA3-4F6F-9543-4D86C09838C2}"/>
                </a:ext>
              </a:extLst>
            </p:cNvPr>
            <p:cNvCxnSpPr>
              <a:stCxn id="23" idx="2"/>
              <a:endCxn id="22" idx="2"/>
            </p:cNvCxnSpPr>
            <p:nvPr/>
          </p:nvCxnSpPr>
          <p:spPr>
            <a:xfrm flipH="1">
              <a:off x="2016580" y="4869996"/>
              <a:ext cx="37868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EAAA94-F9E4-45B7-A620-0A32C9182B9E}"/>
                </a:ext>
              </a:extLst>
            </p:cNvPr>
            <p:cNvSpPr txBox="1"/>
            <p:nvPr/>
          </p:nvSpPr>
          <p:spPr>
            <a:xfrm>
              <a:off x="2205921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A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6BA670-7484-4D00-A39B-8D449F6FF6EE}"/>
                </a:ext>
              </a:extLst>
            </p:cNvPr>
            <p:cNvSpPr txBox="1"/>
            <p:nvPr/>
          </p:nvSpPr>
          <p:spPr>
            <a:xfrm>
              <a:off x="2837912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B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34A3C5E-684C-4F9B-8A6D-D05F3581F72A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1861457" y="4049486"/>
              <a:ext cx="357529" cy="32114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D25BB18-E21A-4E28-9324-9D0C18921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3372" y="4049243"/>
              <a:ext cx="352223" cy="31320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A86DA4-28A8-4027-93ED-2D96D482F80B}"/>
                </a:ext>
              </a:extLst>
            </p:cNvPr>
            <p:cNvSpPr txBox="1"/>
            <p:nvPr/>
          </p:nvSpPr>
          <p:spPr>
            <a:xfrm>
              <a:off x="1503549" y="3741466"/>
              <a:ext cx="7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875887-3E12-4AE8-B816-C48C65294266}"/>
                </a:ext>
              </a:extLst>
            </p:cNvPr>
            <p:cNvSpPr txBox="1"/>
            <p:nvPr/>
          </p:nvSpPr>
          <p:spPr>
            <a:xfrm>
              <a:off x="3175475" y="3772878"/>
              <a:ext cx="64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Rear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87512E-7B3C-4C0B-AAF6-C437B71DB634}"/>
              </a:ext>
            </a:extLst>
          </p:cNvPr>
          <p:cNvGrpSpPr/>
          <p:nvPr/>
        </p:nvGrpSpPr>
        <p:grpSpPr>
          <a:xfrm>
            <a:off x="7686897" y="1309412"/>
            <a:ext cx="2351707" cy="2232325"/>
            <a:chOff x="1503549" y="3741466"/>
            <a:chExt cx="2351707" cy="223232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5D2DBD9-2F7D-4B40-84F0-F3CBACDFFBF2}"/>
                </a:ext>
              </a:extLst>
            </p:cNvPr>
            <p:cNvSpPr/>
            <p:nvPr/>
          </p:nvSpPr>
          <p:spPr>
            <a:xfrm>
              <a:off x="2016580" y="4163786"/>
              <a:ext cx="1382116" cy="14124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5BEE5AE-FAF4-485B-879E-A7CEBC035227}"/>
                </a:ext>
              </a:extLst>
            </p:cNvPr>
            <p:cNvSpPr/>
            <p:nvPr/>
          </p:nvSpPr>
          <p:spPr>
            <a:xfrm>
              <a:off x="2395262" y="4561114"/>
              <a:ext cx="624751" cy="6177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23C2741-DAEB-46C2-A4CF-D50236D5A767}"/>
                </a:ext>
              </a:extLst>
            </p:cNvPr>
            <p:cNvCxnSpPr>
              <a:stCxn id="39" idx="0"/>
              <a:endCxn id="40" idx="0"/>
            </p:cNvCxnSpPr>
            <p:nvPr/>
          </p:nvCxnSpPr>
          <p:spPr>
            <a:xfrm>
              <a:off x="2707638" y="4163786"/>
              <a:ext cx="0" cy="397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00E30ED-97A2-4BA0-A1C9-21446A2F7844}"/>
                </a:ext>
              </a:extLst>
            </p:cNvPr>
            <p:cNvCxnSpPr>
              <a:stCxn id="40" idx="6"/>
              <a:endCxn id="39" idx="6"/>
            </p:cNvCxnSpPr>
            <p:nvPr/>
          </p:nvCxnSpPr>
          <p:spPr>
            <a:xfrm>
              <a:off x="3020013" y="4869996"/>
              <a:ext cx="3786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95B5934-7037-4B33-91EB-ABA093B9A5A6}"/>
                </a:ext>
              </a:extLst>
            </p:cNvPr>
            <p:cNvCxnSpPr>
              <a:stCxn id="40" idx="4"/>
              <a:endCxn id="39" idx="4"/>
            </p:cNvCxnSpPr>
            <p:nvPr/>
          </p:nvCxnSpPr>
          <p:spPr>
            <a:xfrm>
              <a:off x="2707638" y="5178878"/>
              <a:ext cx="0" cy="397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49854D2-403D-4F5F-B5C3-7C1793171209}"/>
                </a:ext>
              </a:extLst>
            </p:cNvPr>
            <p:cNvCxnSpPr>
              <a:stCxn id="40" idx="2"/>
              <a:endCxn id="39" idx="2"/>
            </p:cNvCxnSpPr>
            <p:nvPr/>
          </p:nvCxnSpPr>
          <p:spPr>
            <a:xfrm flipH="1">
              <a:off x="2016580" y="4869996"/>
              <a:ext cx="37868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D2C3F4-7056-4AB7-86B6-2B10A419576D}"/>
                </a:ext>
              </a:extLst>
            </p:cNvPr>
            <p:cNvSpPr txBox="1"/>
            <p:nvPr/>
          </p:nvSpPr>
          <p:spPr>
            <a:xfrm>
              <a:off x="2205921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A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F527F6-E5A3-44BD-8ABE-67F937A1E81D}"/>
                </a:ext>
              </a:extLst>
            </p:cNvPr>
            <p:cNvSpPr txBox="1"/>
            <p:nvPr/>
          </p:nvSpPr>
          <p:spPr>
            <a:xfrm>
              <a:off x="2837912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04BCC0-2B95-4902-BA77-7B17C9EF891F}"/>
                </a:ext>
              </a:extLst>
            </p:cNvPr>
            <p:cNvSpPr txBox="1"/>
            <p:nvPr/>
          </p:nvSpPr>
          <p:spPr>
            <a:xfrm>
              <a:off x="2837912" y="508907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C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F2D1930-996A-45C2-9859-183CF1E744BE}"/>
                </a:ext>
              </a:extLst>
            </p:cNvPr>
            <p:cNvCxnSpPr>
              <a:endCxn id="39" idx="1"/>
            </p:cNvCxnSpPr>
            <p:nvPr/>
          </p:nvCxnSpPr>
          <p:spPr>
            <a:xfrm>
              <a:off x="1861457" y="4049486"/>
              <a:ext cx="357529" cy="32114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F480DCF-7395-498A-8922-324AE60E77BA}"/>
                </a:ext>
              </a:extLst>
            </p:cNvPr>
            <p:cNvCxnSpPr>
              <a:endCxn id="39" idx="5"/>
            </p:cNvCxnSpPr>
            <p:nvPr/>
          </p:nvCxnSpPr>
          <p:spPr>
            <a:xfrm flipH="1" flipV="1">
              <a:off x="3196290" y="5369363"/>
              <a:ext cx="338846" cy="29665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10DD4A-E384-4F48-8370-E2019053601B}"/>
                </a:ext>
              </a:extLst>
            </p:cNvPr>
            <p:cNvSpPr txBox="1"/>
            <p:nvPr/>
          </p:nvSpPr>
          <p:spPr>
            <a:xfrm>
              <a:off x="1503549" y="3741466"/>
              <a:ext cx="7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18CA08-DB34-48F3-9513-52F971202BAE}"/>
                </a:ext>
              </a:extLst>
            </p:cNvPr>
            <p:cNvSpPr txBox="1"/>
            <p:nvPr/>
          </p:nvSpPr>
          <p:spPr>
            <a:xfrm>
              <a:off x="3215016" y="5666014"/>
              <a:ext cx="64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Rear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CBAC010A-67C9-4076-A6B0-021D4DB3A997}"/>
              </a:ext>
            </a:extLst>
          </p:cNvPr>
          <p:cNvSpPr/>
          <p:nvPr/>
        </p:nvSpPr>
        <p:spPr>
          <a:xfrm>
            <a:off x="3300549" y="2165348"/>
            <a:ext cx="1023296" cy="771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진행 후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D48FEC1-9AE1-49A7-8C69-E796B45B82D6}"/>
              </a:ext>
            </a:extLst>
          </p:cNvPr>
          <p:cNvSpPr/>
          <p:nvPr/>
        </p:nvSpPr>
        <p:spPr>
          <a:xfrm>
            <a:off x="6797949" y="2129060"/>
            <a:ext cx="1023296" cy="771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진행 후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03414ED-D2A6-47C0-BA0E-DF4BC6408DA3}"/>
              </a:ext>
            </a:extLst>
          </p:cNvPr>
          <p:cNvGrpSpPr/>
          <p:nvPr/>
        </p:nvGrpSpPr>
        <p:grpSpPr>
          <a:xfrm>
            <a:off x="1171235" y="4594046"/>
            <a:ext cx="2351707" cy="2232325"/>
            <a:chOff x="1503549" y="3741466"/>
            <a:chExt cx="2351707" cy="223232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E57244E-3653-4675-8B6B-4E7BA0428506}"/>
                </a:ext>
              </a:extLst>
            </p:cNvPr>
            <p:cNvSpPr/>
            <p:nvPr/>
          </p:nvSpPr>
          <p:spPr>
            <a:xfrm>
              <a:off x="2016580" y="4163786"/>
              <a:ext cx="1382116" cy="14124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3AF9077-C9FD-4AAE-924A-FDAC6D05F58A}"/>
                </a:ext>
              </a:extLst>
            </p:cNvPr>
            <p:cNvSpPr/>
            <p:nvPr/>
          </p:nvSpPr>
          <p:spPr>
            <a:xfrm>
              <a:off x="2395262" y="4561114"/>
              <a:ext cx="624751" cy="6177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3515888-146E-4D9D-8F4A-D4AE1FA9A207}"/>
                </a:ext>
              </a:extLst>
            </p:cNvPr>
            <p:cNvCxnSpPr>
              <a:stCxn id="56" idx="0"/>
              <a:endCxn id="57" idx="0"/>
            </p:cNvCxnSpPr>
            <p:nvPr/>
          </p:nvCxnSpPr>
          <p:spPr>
            <a:xfrm>
              <a:off x="2707638" y="4163786"/>
              <a:ext cx="0" cy="397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D9BD528-349B-441D-A517-202684DF4E73}"/>
                </a:ext>
              </a:extLst>
            </p:cNvPr>
            <p:cNvCxnSpPr>
              <a:stCxn id="57" idx="6"/>
              <a:endCxn id="56" idx="6"/>
            </p:cNvCxnSpPr>
            <p:nvPr/>
          </p:nvCxnSpPr>
          <p:spPr>
            <a:xfrm>
              <a:off x="3020013" y="4869996"/>
              <a:ext cx="3786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B819454-690B-4D39-AAF9-A91EC9387CFA}"/>
                </a:ext>
              </a:extLst>
            </p:cNvPr>
            <p:cNvCxnSpPr>
              <a:stCxn id="57" idx="4"/>
              <a:endCxn id="56" idx="4"/>
            </p:cNvCxnSpPr>
            <p:nvPr/>
          </p:nvCxnSpPr>
          <p:spPr>
            <a:xfrm>
              <a:off x="2707638" y="5178878"/>
              <a:ext cx="0" cy="397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E05AFAA-3657-4500-AE59-49D1F2501ABC}"/>
                </a:ext>
              </a:extLst>
            </p:cNvPr>
            <p:cNvCxnSpPr>
              <a:stCxn id="57" idx="2"/>
              <a:endCxn id="56" idx="2"/>
            </p:cNvCxnSpPr>
            <p:nvPr/>
          </p:nvCxnSpPr>
          <p:spPr>
            <a:xfrm flipH="1">
              <a:off x="2016580" y="4869996"/>
              <a:ext cx="37868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C292CB-1F58-4B1D-8A87-075B20A692D2}"/>
                </a:ext>
              </a:extLst>
            </p:cNvPr>
            <p:cNvSpPr txBox="1"/>
            <p:nvPr/>
          </p:nvSpPr>
          <p:spPr>
            <a:xfrm>
              <a:off x="2205921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A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D27C2D0-08D8-4456-81E6-5C6D85594871}"/>
                </a:ext>
              </a:extLst>
            </p:cNvPr>
            <p:cNvSpPr txBox="1"/>
            <p:nvPr/>
          </p:nvSpPr>
          <p:spPr>
            <a:xfrm>
              <a:off x="2837912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86457D9-78B9-4653-8DAB-3148F7A04741}"/>
                </a:ext>
              </a:extLst>
            </p:cNvPr>
            <p:cNvSpPr txBox="1"/>
            <p:nvPr/>
          </p:nvSpPr>
          <p:spPr>
            <a:xfrm>
              <a:off x="2837912" y="508907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C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F5BBC01-02AA-449E-B39E-A13416013778}"/>
                </a:ext>
              </a:extLst>
            </p:cNvPr>
            <p:cNvCxnSpPr>
              <a:endCxn id="56" idx="1"/>
            </p:cNvCxnSpPr>
            <p:nvPr/>
          </p:nvCxnSpPr>
          <p:spPr>
            <a:xfrm>
              <a:off x="1861457" y="4049486"/>
              <a:ext cx="357529" cy="32114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B416DAA-89EF-4E04-A625-CBCAF83D43B3}"/>
                </a:ext>
              </a:extLst>
            </p:cNvPr>
            <p:cNvCxnSpPr>
              <a:endCxn id="56" idx="5"/>
            </p:cNvCxnSpPr>
            <p:nvPr/>
          </p:nvCxnSpPr>
          <p:spPr>
            <a:xfrm flipH="1" flipV="1">
              <a:off x="3196290" y="5369363"/>
              <a:ext cx="338846" cy="29665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0191DE-270E-4043-8521-524D673BDC9A}"/>
                </a:ext>
              </a:extLst>
            </p:cNvPr>
            <p:cNvSpPr txBox="1"/>
            <p:nvPr/>
          </p:nvSpPr>
          <p:spPr>
            <a:xfrm>
              <a:off x="1503549" y="3741466"/>
              <a:ext cx="7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9EC6DE-6492-489A-8BCD-D6A2959C0A8B}"/>
                </a:ext>
              </a:extLst>
            </p:cNvPr>
            <p:cNvSpPr txBox="1"/>
            <p:nvPr/>
          </p:nvSpPr>
          <p:spPr>
            <a:xfrm>
              <a:off x="3215016" y="5666014"/>
              <a:ext cx="64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Rear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58EE701-D9C3-4B98-9717-3B9CA4BA85AD}"/>
              </a:ext>
            </a:extLst>
          </p:cNvPr>
          <p:cNvGrpSpPr/>
          <p:nvPr/>
        </p:nvGrpSpPr>
        <p:grpSpPr>
          <a:xfrm>
            <a:off x="4836876" y="4522164"/>
            <a:ext cx="1838676" cy="2316574"/>
            <a:chOff x="2016580" y="3657217"/>
            <a:chExt cx="1838676" cy="2316574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BD93630-0BE1-44A0-AE5D-5E91193D9691}"/>
                </a:ext>
              </a:extLst>
            </p:cNvPr>
            <p:cNvSpPr/>
            <p:nvPr/>
          </p:nvSpPr>
          <p:spPr>
            <a:xfrm>
              <a:off x="2016580" y="4163786"/>
              <a:ext cx="1382116" cy="14124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C866913-499D-4DC7-830F-2E0069401F15}"/>
                </a:ext>
              </a:extLst>
            </p:cNvPr>
            <p:cNvSpPr/>
            <p:nvPr/>
          </p:nvSpPr>
          <p:spPr>
            <a:xfrm>
              <a:off x="2395262" y="4561114"/>
              <a:ext cx="624751" cy="6177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0DB478A-BBD7-4A79-8D4E-FA52C49B2C0F}"/>
                </a:ext>
              </a:extLst>
            </p:cNvPr>
            <p:cNvCxnSpPr>
              <a:stCxn id="70" idx="0"/>
              <a:endCxn id="71" idx="0"/>
            </p:cNvCxnSpPr>
            <p:nvPr/>
          </p:nvCxnSpPr>
          <p:spPr>
            <a:xfrm>
              <a:off x="2707638" y="4163786"/>
              <a:ext cx="0" cy="397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E398BE1-6BA4-4BE6-8A33-A66D71D69C1F}"/>
                </a:ext>
              </a:extLst>
            </p:cNvPr>
            <p:cNvCxnSpPr>
              <a:stCxn id="71" idx="6"/>
              <a:endCxn id="70" idx="6"/>
            </p:cNvCxnSpPr>
            <p:nvPr/>
          </p:nvCxnSpPr>
          <p:spPr>
            <a:xfrm>
              <a:off x="3020013" y="4869996"/>
              <a:ext cx="3786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29AEE77-045D-4C10-B98F-CAA0BE7D0A24}"/>
                </a:ext>
              </a:extLst>
            </p:cNvPr>
            <p:cNvCxnSpPr>
              <a:stCxn id="71" idx="4"/>
              <a:endCxn id="70" idx="4"/>
            </p:cNvCxnSpPr>
            <p:nvPr/>
          </p:nvCxnSpPr>
          <p:spPr>
            <a:xfrm>
              <a:off x="2707638" y="5178878"/>
              <a:ext cx="0" cy="397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BD0B869-F625-49E4-A6B1-17BD47D89263}"/>
                </a:ext>
              </a:extLst>
            </p:cNvPr>
            <p:cNvCxnSpPr>
              <a:stCxn id="71" idx="2"/>
              <a:endCxn id="70" idx="2"/>
            </p:cNvCxnSpPr>
            <p:nvPr/>
          </p:nvCxnSpPr>
          <p:spPr>
            <a:xfrm flipH="1">
              <a:off x="2016580" y="4869996"/>
              <a:ext cx="37868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5E9E7F-229A-4B09-968D-11DC4ACA4A1E}"/>
                </a:ext>
              </a:extLst>
            </p:cNvPr>
            <p:cNvSpPr txBox="1"/>
            <p:nvPr/>
          </p:nvSpPr>
          <p:spPr>
            <a:xfrm>
              <a:off x="2205921" y="4305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6960ED-C3C4-448D-B996-794EE722F711}"/>
                </a:ext>
              </a:extLst>
            </p:cNvPr>
            <p:cNvSpPr txBox="1"/>
            <p:nvPr/>
          </p:nvSpPr>
          <p:spPr>
            <a:xfrm>
              <a:off x="2837912" y="43053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70FAE0-B016-467D-8F6B-2032411D35B2}"/>
                </a:ext>
              </a:extLst>
            </p:cNvPr>
            <p:cNvSpPr txBox="1"/>
            <p:nvPr/>
          </p:nvSpPr>
          <p:spPr>
            <a:xfrm>
              <a:off x="2837912" y="508907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C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85C1029-C1B9-4C93-A7AD-65386534E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431" y="3930709"/>
              <a:ext cx="343556" cy="37634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8235D2EF-F3E5-42A8-81DA-79F990F99C2A}"/>
                </a:ext>
              </a:extLst>
            </p:cNvPr>
            <p:cNvCxnSpPr>
              <a:endCxn id="70" idx="5"/>
            </p:cNvCxnSpPr>
            <p:nvPr/>
          </p:nvCxnSpPr>
          <p:spPr>
            <a:xfrm flipH="1" flipV="1">
              <a:off x="3196290" y="5369363"/>
              <a:ext cx="338846" cy="29665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DE2E060-6F15-4944-9DB9-2FDC92E56FB1}"/>
                </a:ext>
              </a:extLst>
            </p:cNvPr>
            <p:cNvSpPr txBox="1"/>
            <p:nvPr/>
          </p:nvSpPr>
          <p:spPr>
            <a:xfrm>
              <a:off x="3145801" y="3657217"/>
              <a:ext cx="7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C1D5CF-6C23-4906-995A-CC596393008A}"/>
                </a:ext>
              </a:extLst>
            </p:cNvPr>
            <p:cNvSpPr txBox="1"/>
            <p:nvPr/>
          </p:nvSpPr>
          <p:spPr>
            <a:xfrm>
              <a:off x="3215016" y="5666014"/>
              <a:ext cx="64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Rear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F07C9-BF1D-407D-B96D-9F46C874304A}"/>
              </a:ext>
            </a:extLst>
          </p:cNvPr>
          <p:cNvGrpSpPr/>
          <p:nvPr/>
        </p:nvGrpSpPr>
        <p:grpSpPr>
          <a:xfrm>
            <a:off x="8222233" y="4914328"/>
            <a:ext cx="2166541" cy="1810005"/>
            <a:chOff x="2016580" y="4163786"/>
            <a:chExt cx="2166541" cy="181000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9FA6396-88C8-484E-9C91-8F70B92D60BB}"/>
                </a:ext>
              </a:extLst>
            </p:cNvPr>
            <p:cNvSpPr/>
            <p:nvPr/>
          </p:nvSpPr>
          <p:spPr>
            <a:xfrm>
              <a:off x="2016580" y="4163786"/>
              <a:ext cx="1382116" cy="14124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9A4F47C-1D34-408B-9BCC-46C1DB1F1E28}"/>
                </a:ext>
              </a:extLst>
            </p:cNvPr>
            <p:cNvSpPr/>
            <p:nvPr/>
          </p:nvSpPr>
          <p:spPr>
            <a:xfrm>
              <a:off x="2395262" y="4561114"/>
              <a:ext cx="624751" cy="6177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82B9A04-D378-4171-B18E-45944E5D0E0D}"/>
                </a:ext>
              </a:extLst>
            </p:cNvPr>
            <p:cNvCxnSpPr>
              <a:stCxn id="84" idx="0"/>
              <a:endCxn id="85" idx="0"/>
            </p:cNvCxnSpPr>
            <p:nvPr/>
          </p:nvCxnSpPr>
          <p:spPr>
            <a:xfrm>
              <a:off x="2707638" y="4163786"/>
              <a:ext cx="0" cy="397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3B2FC01-5120-48FD-AB40-8EDCFE7A5A67}"/>
                </a:ext>
              </a:extLst>
            </p:cNvPr>
            <p:cNvCxnSpPr>
              <a:stCxn id="85" idx="6"/>
              <a:endCxn id="84" idx="6"/>
            </p:cNvCxnSpPr>
            <p:nvPr/>
          </p:nvCxnSpPr>
          <p:spPr>
            <a:xfrm>
              <a:off x="3020013" y="4869996"/>
              <a:ext cx="3786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96D9347-9FEB-418D-80CE-B72E6DCF05E8}"/>
                </a:ext>
              </a:extLst>
            </p:cNvPr>
            <p:cNvCxnSpPr>
              <a:stCxn id="85" idx="4"/>
              <a:endCxn id="84" idx="4"/>
            </p:cNvCxnSpPr>
            <p:nvPr/>
          </p:nvCxnSpPr>
          <p:spPr>
            <a:xfrm>
              <a:off x="2707638" y="5178878"/>
              <a:ext cx="0" cy="397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77E1C2F-987A-4C2D-9513-6485D4842CB5}"/>
                </a:ext>
              </a:extLst>
            </p:cNvPr>
            <p:cNvCxnSpPr>
              <a:stCxn id="85" idx="2"/>
              <a:endCxn id="84" idx="2"/>
            </p:cNvCxnSpPr>
            <p:nvPr/>
          </p:nvCxnSpPr>
          <p:spPr>
            <a:xfrm flipH="1">
              <a:off x="2016580" y="4869996"/>
              <a:ext cx="37868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AB61F6A-21F1-4637-821C-B502F1D439F2}"/>
                </a:ext>
              </a:extLst>
            </p:cNvPr>
            <p:cNvSpPr txBox="1"/>
            <p:nvPr/>
          </p:nvSpPr>
          <p:spPr>
            <a:xfrm>
              <a:off x="2205921" y="4305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E618D8D-B379-46D1-AA46-F29212AE1828}"/>
                </a:ext>
              </a:extLst>
            </p:cNvPr>
            <p:cNvSpPr txBox="1"/>
            <p:nvPr/>
          </p:nvSpPr>
          <p:spPr>
            <a:xfrm>
              <a:off x="2837912" y="4305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E0B1B0-8719-440E-ACFC-1BD7642537F4}"/>
                </a:ext>
              </a:extLst>
            </p:cNvPr>
            <p:cNvSpPr txBox="1"/>
            <p:nvPr/>
          </p:nvSpPr>
          <p:spPr>
            <a:xfrm>
              <a:off x="2837912" y="508907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itchFamily="34" charset="0"/>
                </a:rPr>
                <a:t>C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0B1B3AD-DA0E-4A1F-A31F-5FAB5019B435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H="1" flipV="1">
              <a:off x="3343409" y="5178879"/>
              <a:ext cx="488526" cy="28695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7595CAE-5C69-4CA6-8FBA-3E4760A42EA7}"/>
                </a:ext>
              </a:extLst>
            </p:cNvPr>
            <p:cNvCxnSpPr>
              <a:endCxn id="84" idx="5"/>
            </p:cNvCxnSpPr>
            <p:nvPr/>
          </p:nvCxnSpPr>
          <p:spPr>
            <a:xfrm flipH="1" flipV="1">
              <a:off x="3196290" y="5369363"/>
              <a:ext cx="338846" cy="29665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0430AC0-1EE6-4EFC-A68A-7A798E95E19B}"/>
                </a:ext>
              </a:extLst>
            </p:cNvPr>
            <p:cNvSpPr txBox="1"/>
            <p:nvPr/>
          </p:nvSpPr>
          <p:spPr>
            <a:xfrm>
              <a:off x="3480749" y="5465837"/>
              <a:ext cx="702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93661F6-BEAC-4E7D-B116-7B996A2EF116}"/>
                </a:ext>
              </a:extLst>
            </p:cNvPr>
            <p:cNvSpPr txBox="1"/>
            <p:nvPr/>
          </p:nvSpPr>
          <p:spPr>
            <a:xfrm>
              <a:off x="3215016" y="5666014"/>
              <a:ext cx="64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Rear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4032C01A-A990-457F-AD1B-676D53BAC102}"/>
              </a:ext>
            </a:extLst>
          </p:cNvPr>
          <p:cNvSpPr/>
          <p:nvPr/>
        </p:nvSpPr>
        <p:spPr>
          <a:xfrm>
            <a:off x="3350066" y="5354913"/>
            <a:ext cx="1023296" cy="771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진행 후</a:t>
            </a: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2F864D8A-A176-46BB-B5FA-648DF313951E}"/>
              </a:ext>
            </a:extLst>
          </p:cNvPr>
          <p:cNvSpPr/>
          <p:nvPr/>
        </p:nvSpPr>
        <p:spPr>
          <a:xfrm>
            <a:off x="6796460" y="5342546"/>
            <a:ext cx="1023296" cy="771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진행 후</a:t>
            </a:r>
          </a:p>
        </p:txBody>
      </p:sp>
    </p:spTree>
    <p:extLst>
      <p:ext uri="{BB962C8B-B14F-4D97-AF65-F5344CB8AC3E}">
        <p14:creationId xmlns:p14="http://schemas.microsoft.com/office/powerpoint/2010/main" val="9299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latin typeface="Arial Black" panose="020B0A04020102020204" pitchFamily="34" charset="0"/>
              </a:rPr>
              <a:t>스택</a:t>
            </a:r>
            <a:r>
              <a:rPr lang="en-US" altLang="ko-KR" sz="1800" dirty="0">
                <a:latin typeface="Arial Black" panose="020B0A04020102020204" pitchFamily="34" charset="0"/>
              </a:rPr>
              <a:t>(Stack)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큐</a:t>
            </a:r>
            <a:r>
              <a:rPr lang="en-US" altLang="ko-KR" sz="1800" dirty="0">
                <a:latin typeface="Arial Black" panose="020B0A04020102020204" pitchFamily="34" charset="0"/>
              </a:rPr>
              <a:t>(Queue)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latin typeface="Arial Black" panose="020B0A04020102020204" pitchFamily="34" charset="0"/>
              </a:rPr>
              <a:t>덱</a:t>
            </a:r>
            <a:r>
              <a:rPr lang="en-US" altLang="ko-KR" sz="1800" dirty="0">
                <a:latin typeface="Arial Black" panose="020B0A04020102020204" pitchFamily="34" charset="0"/>
              </a:rPr>
              <a:t>(</a:t>
            </a:r>
            <a:r>
              <a:rPr lang="en-US" altLang="ko-KR" sz="1800" dirty="0" err="1">
                <a:latin typeface="Arial Black" panose="020B0A04020102020204" pitchFamily="34" charset="0"/>
              </a:rPr>
              <a:t>Deque</a:t>
            </a:r>
            <a:r>
              <a:rPr lang="en-US" altLang="ko-KR" sz="1800" dirty="0">
                <a:latin typeface="Arial Black" panose="020B0A04020102020204" pitchFamily="34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3E6B5F-36B8-4730-87FC-85C06411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84F4-61D8-4FEC-A009-FE7D0FC71DE4}"/>
              </a:ext>
            </a:extLst>
          </p:cNvPr>
          <p:cNvSpPr txBox="1"/>
          <p:nvPr/>
        </p:nvSpPr>
        <p:spPr>
          <a:xfrm>
            <a:off x="1143002" y="586027"/>
            <a:ext cx="9905997" cy="618630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4</a:t>
            </a:r>
            <a:r>
              <a:rPr lang="ko-KR" altLang="en-US" dirty="0">
                <a:latin typeface="Arial Black" panose="020B0A04020102020204" pitchFamily="34" charset="0"/>
              </a:rPr>
              <a:t>곳이 </a:t>
            </a:r>
            <a:r>
              <a:rPr lang="en-US" altLang="ko-KR" dirty="0">
                <a:latin typeface="Arial Black" panose="020B0A04020102020204" pitchFamily="34" charset="0"/>
              </a:rPr>
              <a:t>Full</a:t>
            </a:r>
            <a:r>
              <a:rPr lang="ko-KR" altLang="en-US" dirty="0">
                <a:latin typeface="Arial Black" panose="020B0A04020102020204" pitchFamily="34" charset="0"/>
              </a:rPr>
              <a:t>로 차버린 경우와 모두 비운 경우가 된다면 꽉 찼는지 다 비었는지 알 수 없다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Front</a:t>
            </a:r>
            <a:r>
              <a:rPr lang="ko-KR" altLang="en-US" dirty="0">
                <a:latin typeface="Arial Black" panose="020B0A04020102020204" pitchFamily="34" charset="0"/>
              </a:rPr>
              <a:t>와 </a:t>
            </a:r>
            <a:r>
              <a:rPr lang="en-US" altLang="ko-KR" dirty="0">
                <a:latin typeface="Arial Black" panose="020B0A04020102020204" pitchFamily="34" charset="0"/>
              </a:rPr>
              <a:t>Rear</a:t>
            </a:r>
            <a:r>
              <a:rPr lang="ko-KR" altLang="en-US" dirty="0">
                <a:latin typeface="Arial Black" panose="020B0A04020102020204" pitchFamily="34" charset="0"/>
              </a:rPr>
              <a:t>의 위치로는 절대 알 수가 없다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전체의 양보다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작은 양</a:t>
            </a:r>
            <a:r>
              <a:rPr lang="en-US" altLang="ko-KR" dirty="0">
                <a:latin typeface="Arial Black" panose="020B0A04020102020204" pitchFamily="34" charset="0"/>
              </a:rPr>
              <a:t>(n - 1)</a:t>
            </a:r>
            <a:r>
              <a:rPr lang="ko-KR" altLang="en-US" dirty="0">
                <a:latin typeface="Arial Black" panose="020B0A04020102020204" pitchFamily="34" charset="0"/>
              </a:rPr>
              <a:t>을 채우게 설정하면 다 비었는지 꽉 찼는지 구분 할 수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 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E22CDB5-C5B7-4E1B-BFCF-715E1366D85B}"/>
              </a:ext>
            </a:extLst>
          </p:cNvPr>
          <p:cNvGrpSpPr/>
          <p:nvPr/>
        </p:nvGrpSpPr>
        <p:grpSpPr>
          <a:xfrm>
            <a:off x="3001685" y="1220702"/>
            <a:ext cx="5252998" cy="2628120"/>
            <a:chOff x="1521228" y="1196675"/>
            <a:chExt cx="5252998" cy="262812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1B6E626-714F-4EF2-A8DD-E2155A5F4D13}"/>
                </a:ext>
              </a:extLst>
            </p:cNvPr>
            <p:cNvGrpSpPr/>
            <p:nvPr/>
          </p:nvGrpSpPr>
          <p:grpSpPr>
            <a:xfrm>
              <a:off x="1521228" y="1196675"/>
              <a:ext cx="1895147" cy="2237844"/>
              <a:chOff x="1521228" y="1196675"/>
              <a:chExt cx="1895147" cy="223784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486CB0-3DB1-480D-AFC5-7D353F4077E3}"/>
                  </a:ext>
                </a:extLst>
              </p:cNvPr>
              <p:cNvGrpSpPr/>
              <p:nvPr/>
            </p:nvGrpSpPr>
            <p:grpSpPr>
              <a:xfrm>
                <a:off x="1521228" y="1196675"/>
                <a:ext cx="1895147" cy="2237844"/>
                <a:chOff x="1503549" y="3741466"/>
                <a:chExt cx="1895147" cy="2237844"/>
              </a:xfrm>
            </p:grpSpPr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CD034B92-591C-4426-B765-BA7B19FFBCDA}"/>
                    </a:ext>
                  </a:extLst>
                </p:cNvPr>
                <p:cNvSpPr/>
                <p:nvPr/>
              </p:nvSpPr>
              <p:spPr>
                <a:xfrm>
                  <a:off x="2016580" y="4163786"/>
                  <a:ext cx="1382116" cy="141242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FC1CBE11-27F2-4D39-BDCE-F61B32C7C62E}"/>
                    </a:ext>
                  </a:extLst>
                </p:cNvPr>
                <p:cNvSpPr/>
                <p:nvPr/>
              </p:nvSpPr>
              <p:spPr>
                <a:xfrm>
                  <a:off x="2395262" y="4561114"/>
                  <a:ext cx="624751" cy="6177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AA24F81F-FB57-4770-BB67-641ACDEF456B}"/>
                    </a:ext>
                  </a:extLst>
                </p:cNvPr>
                <p:cNvCxnSpPr>
                  <a:stCxn id="7" idx="0"/>
                  <a:endCxn id="8" idx="0"/>
                </p:cNvCxnSpPr>
                <p:nvPr/>
              </p:nvCxnSpPr>
              <p:spPr>
                <a:xfrm>
                  <a:off x="2707638" y="4163786"/>
                  <a:ext cx="0" cy="39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6C8820F4-4513-477E-89FE-C3D3F55ECE32}"/>
                    </a:ext>
                  </a:extLst>
                </p:cNvPr>
                <p:cNvCxnSpPr>
                  <a:stCxn id="8" idx="6"/>
                  <a:endCxn id="7" idx="6"/>
                </p:cNvCxnSpPr>
                <p:nvPr/>
              </p:nvCxnSpPr>
              <p:spPr>
                <a:xfrm>
                  <a:off x="3020013" y="4869996"/>
                  <a:ext cx="37868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E564392E-FE8D-4647-98AB-0E25F934B0D3}"/>
                    </a:ext>
                  </a:extLst>
                </p:cNvPr>
                <p:cNvCxnSpPr>
                  <a:stCxn id="8" idx="4"/>
                  <a:endCxn id="7" idx="4"/>
                </p:cNvCxnSpPr>
                <p:nvPr/>
              </p:nvCxnSpPr>
              <p:spPr>
                <a:xfrm>
                  <a:off x="2707638" y="5178878"/>
                  <a:ext cx="0" cy="3973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1EF1A27F-7264-49D0-9B84-62F692CE74D9}"/>
                    </a:ext>
                  </a:extLst>
                </p:cNvPr>
                <p:cNvCxnSpPr>
                  <a:stCxn id="8" idx="2"/>
                  <a:endCxn id="7" idx="2"/>
                </p:cNvCxnSpPr>
                <p:nvPr/>
              </p:nvCxnSpPr>
              <p:spPr>
                <a:xfrm flipH="1">
                  <a:off x="2016580" y="4869996"/>
                  <a:ext cx="3786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926FF2-7E43-423D-A362-0F78EE571175}"/>
                    </a:ext>
                  </a:extLst>
                </p:cNvPr>
                <p:cNvSpPr txBox="1"/>
                <p:nvPr/>
              </p:nvSpPr>
              <p:spPr>
                <a:xfrm>
                  <a:off x="2205921" y="43053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A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54D34BE-9F62-49E3-BDE6-93E237F3C3DA}"/>
                    </a:ext>
                  </a:extLst>
                </p:cNvPr>
                <p:cNvSpPr txBox="1"/>
                <p:nvPr/>
              </p:nvSpPr>
              <p:spPr>
                <a:xfrm>
                  <a:off x="2837912" y="43053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B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9EEABE-A076-4225-ACA8-8AA8115428AA}"/>
                    </a:ext>
                  </a:extLst>
                </p:cNvPr>
                <p:cNvSpPr txBox="1"/>
                <p:nvPr/>
              </p:nvSpPr>
              <p:spPr>
                <a:xfrm>
                  <a:off x="2837912" y="5089071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C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49D92319-9D1B-4178-9910-A65A4035A7AD}"/>
                    </a:ext>
                  </a:extLst>
                </p:cNvPr>
                <p:cNvCxnSpPr>
                  <a:endCxn id="7" idx="1"/>
                </p:cNvCxnSpPr>
                <p:nvPr/>
              </p:nvCxnSpPr>
              <p:spPr>
                <a:xfrm>
                  <a:off x="1861457" y="4049486"/>
                  <a:ext cx="357529" cy="32114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C9039CEF-1F3C-4638-8909-4A9159182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1457" y="5343127"/>
                  <a:ext cx="357529" cy="322887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57931C7-D39E-4681-B3E4-C01464C04546}"/>
                    </a:ext>
                  </a:extLst>
                </p:cNvPr>
                <p:cNvSpPr txBox="1"/>
                <p:nvPr/>
              </p:nvSpPr>
              <p:spPr>
                <a:xfrm>
                  <a:off x="1503549" y="3741466"/>
                  <a:ext cx="7023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Front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D06B70-74F1-4B80-B876-50A00BB965A5}"/>
                    </a:ext>
                  </a:extLst>
                </p:cNvPr>
                <p:cNvSpPr txBox="1"/>
                <p:nvPr/>
              </p:nvSpPr>
              <p:spPr>
                <a:xfrm>
                  <a:off x="1565681" y="5671533"/>
                  <a:ext cx="640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Rear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5F1E8C-B939-49E8-B1A5-FAF7AFE1A194}"/>
                  </a:ext>
                </a:extLst>
              </p:cNvPr>
              <p:cNvSpPr txBox="1"/>
              <p:nvPr/>
            </p:nvSpPr>
            <p:spPr>
              <a:xfrm>
                <a:off x="2204927" y="252057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9E78133-5A73-4996-AB71-5EDBA9FD65E2}"/>
                </a:ext>
              </a:extLst>
            </p:cNvPr>
            <p:cNvGrpSpPr/>
            <p:nvPr/>
          </p:nvGrpSpPr>
          <p:grpSpPr>
            <a:xfrm>
              <a:off x="4627446" y="1628603"/>
              <a:ext cx="2146780" cy="1797513"/>
              <a:chOff x="1679595" y="1618995"/>
              <a:chExt cx="2146780" cy="179751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4EBACD3-9B41-49DC-BE7F-57047ACC52E1}"/>
                  </a:ext>
                </a:extLst>
              </p:cNvPr>
              <p:cNvGrpSpPr/>
              <p:nvPr/>
            </p:nvGrpSpPr>
            <p:grpSpPr>
              <a:xfrm>
                <a:off x="1679595" y="1618995"/>
                <a:ext cx="2146780" cy="1797513"/>
                <a:chOff x="1661916" y="4163786"/>
                <a:chExt cx="2146780" cy="1797513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EEC76C6B-9983-4E33-B5C4-092DE13CB1F0}"/>
                    </a:ext>
                  </a:extLst>
                </p:cNvPr>
                <p:cNvSpPr/>
                <p:nvPr/>
              </p:nvSpPr>
              <p:spPr>
                <a:xfrm>
                  <a:off x="2016580" y="4163786"/>
                  <a:ext cx="1382116" cy="141242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91E18814-6BFE-4322-A195-8BAEAC866588}"/>
                    </a:ext>
                  </a:extLst>
                </p:cNvPr>
                <p:cNvSpPr/>
                <p:nvPr/>
              </p:nvSpPr>
              <p:spPr>
                <a:xfrm>
                  <a:off x="2395262" y="4561114"/>
                  <a:ext cx="624751" cy="6177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2F773439-1076-478A-ACFF-B2FD8C65FB58}"/>
                    </a:ext>
                  </a:extLst>
                </p:cNvPr>
                <p:cNvCxnSpPr>
                  <a:stCxn id="42" idx="0"/>
                  <a:endCxn id="43" idx="0"/>
                </p:cNvCxnSpPr>
                <p:nvPr/>
              </p:nvCxnSpPr>
              <p:spPr>
                <a:xfrm>
                  <a:off x="2707638" y="4163786"/>
                  <a:ext cx="0" cy="39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83E31B3B-EC31-4A48-8B2B-64BA0E543917}"/>
                    </a:ext>
                  </a:extLst>
                </p:cNvPr>
                <p:cNvCxnSpPr>
                  <a:stCxn id="43" idx="6"/>
                  <a:endCxn id="42" idx="6"/>
                </p:cNvCxnSpPr>
                <p:nvPr/>
              </p:nvCxnSpPr>
              <p:spPr>
                <a:xfrm>
                  <a:off x="3020013" y="4869996"/>
                  <a:ext cx="37868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4494DC08-FCC1-4260-A386-CBA8AF44084A}"/>
                    </a:ext>
                  </a:extLst>
                </p:cNvPr>
                <p:cNvCxnSpPr>
                  <a:stCxn id="43" idx="4"/>
                  <a:endCxn id="42" idx="4"/>
                </p:cNvCxnSpPr>
                <p:nvPr/>
              </p:nvCxnSpPr>
              <p:spPr>
                <a:xfrm>
                  <a:off x="2707638" y="5178878"/>
                  <a:ext cx="0" cy="3973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F2BA8958-2914-43BA-8917-AA5758407EEA}"/>
                    </a:ext>
                  </a:extLst>
                </p:cNvPr>
                <p:cNvCxnSpPr>
                  <a:stCxn id="43" idx="2"/>
                  <a:endCxn id="42" idx="2"/>
                </p:cNvCxnSpPr>
                <p:nvPr/>
              </p:nvCxnSpPr>
              <p:spPr>
                <a:xfrm flipH="1">
                  <a:off x="2016580" y="4869996"/>
                  <a:ext cx="3786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4F7488B-2F3D-4DEA-B935-C039B98EA226}"/>
                    </a:ext>
                  </a:extLst>
                </p:cNvPr>
                <p:cNvSpPr txBox="1"/>
                <p:nvPr/>
              </p:nvSpPr>
              <p:spPr>
                <a:xfrm>
                  <a:off x="2205921" y="43053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A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4DA25C-34A5-4A1B-AF90-D219CB44EAAC}"/>
                    </a:ext>
                  </a:extLst>
                </p:cNvPr>
                <p:cNvSpPr txBox="1"/>
                <p:nvPr/>
              </p:nvSpPr>
              <p:spPr>
                <a:xfrm>
                  <a:off x="2837912" y="43053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B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19BA192-B619-4BE1-905C-C941C29B1E9D}"/>
                    </a:ext>
                  </a:extLst>
                </p:cNvPr>
                <p:cNvSpPr txBox="1"/>
                <p:nvPr/>
              </p:nvSpPr>
              <p:spPr>
                <a:xfrm>
                  <a:off x="2837912" y="5089071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C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EBF0929D-6797-4C20-8029-50B3846F1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90666" y="5367934"/>
                  <a:ext cx="243992" cy="261252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D0CBD2AF-84E9-4448-B67A-FB10873F0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96290" y="5393964"/>
                  <a:ext cx="292286" cy="262442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7CDD68-F59E-4566-86B1-415AC94C87AC}"/>
                    </a:ext>
                  </a:extLst>
                </p:cNvPr>
                <p:cNvSpPr txBox="1"/>
                <p:nvPr/>
              </p:nvSpPr>
              <p:spPr>
                <a:xfrm>
                  <a:off x="1661916" y="5653522"/>
                  <a:ext cx="7023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Front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2D4550A-A8AE-4F8F-B481-4060006185F1}"/>
                    </a:ext>
                  </a:extLst>
                </p:cNvPr>
                <p:cNvSpPr txBox="1"/>
                <p:nvPr/>
              </p:nvSpPr>
              <p:spPr>
                <a:xfrm>
                  <a:off x="3168456" y="5653522"/>
                  <a:ext cx="640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Rear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2CDCA-22D3-452A-B797-0FBE1A17ED59}"/>
                  </a:ext>
                </a:extLst>
              </p:cNvPr>
              <p:cNvSpPr txBox="1"/>
              <p:nvPr/>
            </p:nvSpPr>
            <p:spPr>
              <a:xfrm>
                <a:off x="2204927" y="252057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0CB82C-907D-4C6B-96D8-50CDCDB4F7F3}"/>
                </a:ext>
              </a:extLst>
            </p:cNvPr>
            <p:cNvSpPr txBox="1"/>
            <p:nvPr/>
          </p:nvSpPr>
          <p:spPr>
            <a:xfrm>
              <a:off x="2305970" y="3409487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FULL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EC2303-321B-4623-9E2A-200E4143F443}"/>
                </a:ext>
              </a:extLst>
            </p:cNvPr>
            <p:cNvSpPr txBox="1"/>
            <p:nvPr/>
          </p:nvSpPr>
          <p:spPr>
            <a:xfrm>
              <a:off x="5171451" y="3455463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EMPTY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66ADEBA-F687-432B-ACEC-737493D2F1C8}"/>
              </a:ext>
            </a:extLst>
          </p:cNvPr>
          <p:cNvGrpSpPr/>
          <p:nvPr/>
        </p:nvGrpSpPr>
        <p:grpSpPr>
          <a:xfrm>
            <a:off x="2818543" y="4229766"/>
            <a:ext cx="5436140" cy="2610994"/>
            <a:chOff x="1338086" y="1196675"/>
            <a:chExt cx="5436140" cy="26109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32F40C7-FBBB-4834-A0C0-A07E4363007B}"/>
                </a:ext>
              </a:extLst>
            </p:cNvPr>
            <p:cNvGrpSpPr/>
            <p:nvPr/>
          </p:nvGrpSpPr>
          <p:grpSpPr>
            <a:xfrm>
              <a:off x="1338086" y="1196675"/>
              <a:ext cx="2078289" cy="1834741"/>
              <a:chOff x="1338086" y="1196675"/>
              <a:chExt cx="2078289" cy="1834741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FC66B2A6-4523-45A5-8032-2237838D2244}"/>
                  </a:ext>
                </a:extLst>
              </p:cNvPr>
              <p:cNvGrpSpPr/>
              <p:nvPr/>
            </p:nvGrpSpPr>
            <p:grpSpPr>
              <a:xfrm>
                <a:off x="1338086" y="1196675"/>
                <a:ext cx="2078289" cy="1834741"/>
                <a:chOff x="1320407" y="3741466"/>
                <a:chExt cx="2078289" cy="1834741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38A4BA8C-8C63-4254-B896-EAFF2112FD3E}"/>
                    </a:ext>
                  </a:extLst>
                </p:cNvPr>
                <p:cNvSpPr/>
                <p:nvPr/>
              </p:nvSpPr>
              <p:spPr>
                <a:xfrm>
                  <a:off x="2016580" y="4163786"/>
                  <a:ext cx="1382116" cy="141242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99253E1E-CE84-4E6A-AFB9-65D49106BD32}"/>
                    </a:ext>
                  </a:extLst>
                </p:cNvPr>
                <p:cNvSpPr/>
                <p:nvPr/>
              </p:nvSpPr>
              <p:spPr>
                <a:xfrm>
                  <a:off x="2395262" y="4561114"/>
                  <a:ext cx="624751" cy="6177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070CAEB0-C425-43EA-8288-7DCEB2DA2ED7}"/>
                    </a:ext>
                  </a:extLst>
                </p:cNvPr>
                <p:cNvCxnSpPr>
                  <a:stCxn id="85" idx="0"/>
                  <a:endCxn id="86" idx="0"/>
                </p:cNvCxnSpPr>
                <p:nvPr/>
              </p:nvCxnSpPr>
              <p:spPr>
                <a:xfrm>
                  <a:off x="2707638" y="4163786"/>
                  <a:ext cx="0" cy="39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2411153E-1928-4046-99BB-E55F269E4816}"/>
                    </a:ext>
                  </a:extLst>
                </p:cNvPr>
                <p:cNvCxnSpPr>
                  <a:stCxn id="86" idx="6"/>
                  <a:endCxn id="85" idx="6"/>
                </p:cNvCxnSpPr>
                <p:nvPr/>
              </p:nvCxnSpPr>
              <p:spPr>
                <a:xfrm>
                  <a:off x="3020013" y="4869996"/>
                  <a:ext cx="37868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A40EFF2F-4E41-47C6-979E-10AA00EFDD6B}"/>
                    </a:ext>
                  </a:extLst>
                </p:cNvPr>
                <p:cNvCxnSpPr>
                  <a:stCxn id="86" idx="4"/>
                  <a:endCxn id="85" idx="4"/>
                </p:cNvCxnSpPr>
                <p:nvPr/>
              </p:nvCxnSpPr>
              <p:spPr>
                <a:xfrm>
                  <a:off x="2707638" y="5178878"/>
                  <a:ext cx="0" cy="3973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8DE8B853-62BF-49B8-A353-7D13B3514180}"/>
                    </a:ext>
                  </a:extLst>
                </p:cNvPr>
                <p:cNvCxnSpPr>
                  <a:stCxn id="86" idx="2"/>
                  <a:endCxn id="85" idx="2"/>
                </p:cNvCxnSpPr>
                <p:nvPr/>
              </p:nvCxnSpPr>
              <p:spPr>
                <a:xfrm flipH="1">
                  <a:off x="2016580" y="4869996"/>
                  <a:ext cx="3786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7B6AE8C-3027-4E63-8996-BC1C16C00708}"/>
                    </a:ext>
                  </a:extLst>
                </p:cNvPr>
                <p:cNvSpPr txBox="1"/>
                <p:nvPr/>
              </p:nvSpPr>
              <p:spPr>
                <a:xfrm>
                  <a:off x="2205921" y="43053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C190A21-CD71-4EED-862C-428CA6D4CA27}"/>
                    </a:ext>
                  </a:extLst>
                </p:cNvPr>
                <p:cNvSpPr txBox="1"/>
                <p:nvPr/>
              </p:nvSpPr>
              <p:spPr>
                <a:xfrm>
                  <a:off x="2837912" y="43053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71987CC-A2D2-4173-84B8-9FBDF618DC2A}"/>
                    </a:ext>
                  </a:extLst>
                </p:cNvPr>
                <p:cNvSpPr txBox="1"/>
                <p:nvPr/>
              </p:nvSpPr>
              <p:spPr>
                <a:xfrm>
                  <a:off x="2837912" y="508907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DD2BF754-0FC4-40D9-A82C-3B8102295135}"/>
                    </a:ext>
                  </a:extLst>
                </p:cNvPr>
                <p:cNvCxnSpPr>
                  <a:endCxn id="85" idx="1"/>
                </p:cNvCxnSpPr>
                <p:nvPr/>
              </p:nvCxnSpPr>
              <p:spPr>
                <a:xfrm>
                  <a:off x="1861457" y="4049486"/>
                  <a:ext cx="357529" cy="321144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476C37A0-3477-485D-BA9B-B5A6A80C5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4142" y="4472666"/>
                  <a:ext cx="433863" cy="98057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515C21F-D385-470F-9544-6563E8401D1E}"/>
                    </a:ext>
                  </a:extLst>
                </p:cNvPr>
                <p:cNvSpPr txBox="1"/>
                <p:nvPr/>
              </p:nvSpPr>
              <p:spPr>
                <a:xfrm>
                  <a:off x="1503549" y="3741466"/>
                  <a:ext cx="7023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Front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FE12A10-88EC-4638-9666-E419596EADD4}"/>
                    </a:ext>
                  </a:extLst>
                </p:cNvPr>
                <p:cNvSpPr txBox="1"/>
                <p:nvPr/>
              </p:nvSpPr>
              <p:spPr>
                <a:xfrm>
                  <a:off x="1320407" y="4164889"/>
                  <a:ext cx="640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Rear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1F9272-5388-49F8-8148-7C503EA2AAA2}"/>
                  </a:ext>
                </a:extLst>
              </p:cNvPr>
              <p:cNvSpPr txBox="1"/>
              <p:nvPr/>
            </p:nvSpPr>
            <p:spPr>
              <a:xfrm>
                <a:off x="2204927" y="252057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>
                  <a:latin typeface="Arial Black" pitchFamily="34" charset="0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A30D5ED-B5E2-4296-BAF3-F9BCDC5C72AC}"/>
                </a:ext>
              </a:extLst>
            </p:cNvPr>
            <p:cNvGrpSpPr/>
            <p:nvPr/>
          </p:nvGrpSpPr>
          <p:grpSpPr>
            <a:xfrm>
              <a:off x="4375820" y="1196918"/>
              <a:ext cx="2398406" cy="2229198"/>
              <a:chOff x="1427969" y="1187310"/>
              <a:chExt cx="2398406" cy="2229198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113F041F-4C79-4610-B671-8033CC5716A7}"/>
                  </a:ext>
                </a:extLst>
              </p:cNvPr>
              <p:cNvGrpSpPr/>
              <p:nvPr/>
            </p:nvGrpSpPr>
            <p:grpSpPr>
              <a:xfrm>
                <a:off x="1427969" y="1187310"/>
                <a:ext cx="2398406" cy="2229198"/>
                <a:chOff x="1410290" y="3732101"/>
                <a:chExt cx="2398406" cy="2229198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4E6E6B1C-52DA-41F1-B7EB-C8B9E8197AA3}"/>
                    </a:ext>
                  </a:extLst>
                </p:cNvPr>
                <p:cNvSpPr/>
                <p:nvPr/>
              </p:nvSpPr>
              <p:spPr>
                <a:xfrm>
                  <a:off x="2016580" y="4163786"/>
                  <a:ext cx="1382116" cy="141242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6D1CE335-A76F-4957-A93E-F84D201FF38D}"/>
                    </a:ext>
                  </a:extLst>
                </p:cNvPr>
                <p:cNvSpPr/>
                <p:nvPr/>
              </p:nvSpPr>
              <p:spPr>
                <a:xfrm>
                  <a:off x="2395262" y="4561114"/>
                  <a:ext cx="624751" cy="6177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B8718A63-41FC-45EB-83E2-20D289D003AC}"/>
                    </a:ext>
                  </a:extLst>
                </p:cNvPr>
                <p:cNvCxnSpPr>
                  <a:stCxn id="70" idx="0"/>
                  <a:endCxn id="71" idx="0"/>
                </p:cNvCxnSpPr>
                <p:nvPr/>
              </p:nvCxnSpPr>
              <p:spPr>
                <a:xfrm>
                  <a:off x="2707638" y="4163786"/>
                  <a:ext cx="0" cy="39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04239CF8-A4A1-4438-AEA5-594B524BAA55}"/>
                    </a:ext>
                  </a:extLst>
                </p:cNvPr>
                <p:cNvCxnSpPr>
                  <a:stCxn id="71" idx="6"/>
                  <a:endCxn id="70" idx="6"/>
                </p:cNvCxnSpPr>
                <p:nvPr/>
              </p:nvCxnSpPr>
              <p:spPr>
                <a:xfrm>
                  <a:off x="3020013" y="4869996"/>
                  <a:ext cx="37868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AF4A3BB-385A-458D-B135-E1B63DA17717}"/>
                    </a:ext>
                  </a:extLst>
                </p:cNvPr>
                <p:cNvCxnSpPr>
                  <a:stCxn id="71" idx="4"/>
                  <a:endCxn id="70" idx="4"/>
                </p:cNvCxnSpPr>
                <p:nvPr/>
              </p:nvCxnSpPr>
              <p:spPr>
                <a:xfrm>
                  <a:off x="2707638" y="5178878"/>
                  <a:ext cx="0" cy="3973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620412BA-FCA1-46AF-9BF1-755C12E0791E}"/>
                    </a:ext>
                  </a:extLst>
                </p:cNvPr>
                <p:cNvCxnSpPr>
                  <a:stCxn id="71" idx="2"/>
                  <a:endCxn id="70" idx="2"/>
                </p:cNvCxnSpPr>
                <p:nvPr/>
              </p:nvCxnSpPr>
              <p:spPr>
                <a:xfrm flipH="1">
                  <a:off x="2016580" y="4869996"/>
                  <a:ext cx="37868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BCF4080-5808-4F6A-BB26-9B9C99C62C36}"/>
                    </a:ext>
                  </a:extLst>
                </p:cNvPr>
                <p:cNvSpPr txBox="1"/>
                <p:nvPr/>
              </p:nvSpPr>
              <p:spPr>
                <a:xfrm>
                  <a:off x="2205921" y="43053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A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B1D99F2-273C-452C-B92E-6C5F2CB962AF}"/>
                    </a:ext>
                  </a:extLst>
                </p:cNvPr>
                <p:cNvSpPr txBox="1"/>
                <p:nvPr/>
              </p:nvSpPr>
              <p:spPr>
                <a:xfrm>
                  <a:off x="2837912" y="43053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B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9B5FC32-9ECE-4472-B154-92A64DF8214D}"/>
                    </a:ext>
                  </a:extLst>
                </p:cNvPr>
                <p:cNvSpPr txBox="1"/>
                <p:nvPr/>
              </p:nvSpPr>
              <p:spPr>
                <a:xfrm>
                  <a:off x="2837912" y="5089071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itchFamily="34" charset="0"/>
                    </a:rPr>
                    <a:t>C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CE37CC53-0627-4D5B-85F6-A7672AB971A9}"/>
                    </a:ext>
                  </a:extLst>
                </p:cNvPr>
                <p:cNvCxnSpPr>
                  <a:cxnSpLocks/>
                  <a:stCxn id="81" idx="2"/>
                </p:cNvCxnSpPr>
                <p:nvPr/>
              </p:nvCxnSpPr>
              <p:spPr>
                <a:xfrm>
                  <a:off x="1761476" y="4039878"/>
                  <a:ext cx="444445" cy="322572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A3A4EC16-FE1E-4FFD-B37B-5D08CBA19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96290" y="5393964"/>
                  <a:ext cx="292286" cy="262442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67ED5DF-8F11-4BAA-A0A9-A4D34B304A27}"/>
                    </a:ext>
                  </a:extLst>
                </p:cNvPr>
                <p:cNvSpPr txBox="1"/>
                <p:nvPr/>
              </p:nvSpPr>
              <p:spPr>
                <a:xfrm>
                  <a:off x="1410290" y="3732101"/>
                  <a:ext cx="7023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Front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A0A2333-7761-416F-B24A-252913FB025E}"/>
                    </a:ext>
                  </a:extLst>
                </p:cNvPr>
                <p:cNvSpPr txBox="1"/>
                <p:nvPr/>
              </p:nvSpPr>
              <p:spPr>
                <a:xfrm>
                  <a:off x="3168456" y="5653522"/>
                  <a:ext cx="640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Rear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5895CE-126E-490E-901A-C7598C39CF1F}"/>
                  </a:ext>
                </a:extLst>
              </p:cNvPr>
              <p:cNvSpPr txBox="1"/>
              <p:nvPr/>
            </p:nvSpPr>
            <p:spPr>
              <a:xfrm>
                <a:off x="2204927" y="252057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>
                  <a:latin typeface="Arial Black" pitchFamily="34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B2D668-703A-4481-BE53-E4C2CB7D097D}"/>
                </a:ext>
              </a:extLst>
            </p:cNvPr>
            <p:cNvSpPr txBox="1"/>
            <p:nvPr/>
          </p:nvSpPr>
          <p:spPr>
            <a:xfrm>
              <a:off x="2220745" y="336475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EMPTY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85E22A-5FD6-45B4-B72E-4D3490A5516F}"/>
                </a:ext>
              </a:extLst>
            </p:cNvPr>
            <p:cNvSpPr txBox="1"/>
            <p:nvPr/>
          </p:nvSpPr>
          <p:spPr>
            <a:xfrm>
              <a:off x="5240869" y="3438337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93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DE62E3-4B9D-4E27-8596-9603B743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E36A2-702D-4615-BFBF-57D2AF4821EB}"/>
              </a:ext>
            </a:extLst>
          </p:cNvPr>
          <p:cNvSpPr txBox="1"/>
          <p:nvPr/>
        </p:nvSpPr>
        <p:spPr>
          <a:xfrm>
            <a:off x="1143001" y="586027"/>
            <a:ext cx="9905998" cy="615553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Enqueue </a:t>
            </a:r>
            <a:r>
              <a:rPr lang="ko-KR" altLang="en-US" sz="1600" dirty="0">
                <a:latin typeface="Arial Black" panose="020B0A04020102020204" pitchFamily="34" charset="0"/>
              </a:rPr>
              <a:t>연산 시</a:t>
            </a:r>
            <a:r>
              <a:rPr lang="en-US" altLang="ko-KR" sz="1600" dirty="0">
                <a:latin typeface="Arial Black" panose="020B0A04020102020204" pitchFamily="34" charset="0"/>
              </a:rPr>
              <a:t>, R</a:t>
            </a:r>
            <a:r>
              <a:rPr lang="ko-KR" altLang="en-US" sz="1600" dirty="0">
                <a:latin typeface="Arial Black" panose="020B0A04020102020204" pitchFamily="34" charset="0"/>
              </a:rPr>
              <a:t>이 가리키는 위치를 한 칸 이동시킨 다음에</a:t>
            </a:r>
            <a:r>
              <a:rPr lang="en-US" altLang="ko-KR" sz="1600" dirty="0">
                <a:latin typeface="Arial Black" panose="020B0A04020102020204" pitchFamily="34" charset="0"/>
              </a:rPr>
              <a:t>, R</a:t>
            </a:r>
            <a:r>
              <a:rPr lang="ko-KR" altLang="en-US" sz="1600" dirty="0">
                <a:latin typeface="Arial Black" panose="020B0A04020102020204" pitchFamily="34" charset="0"/>
              </a:rPr>
              <a:t>이 가리키는 위치에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데이터를 저장한다</a:t>
            </a:r>
            <a:r>
              <a:rPr lang="en-US" altLang="ko-KR" sz="1600" dirty="0">
                <a:latin typeface="Arial Black" panose="020B0A04020102020204" pitchFamily="34" charset="0"/>
              </a:rPr>
              <a:t>. –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원형 큐가 꽉 찬 상태는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가리키는 위치의 앞을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가리킨다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Dequeue </a:t>
            </a:r>
            <a:r>
              <a:rPr lang="ko-KR" altLang="en-US" sz="1600" dirty="0">
                <a:latin typeface="Arial Black" panose="020B0A04020102020204" pitchFamily="34" charset="0"/>
              </a:rPr>
              <a:t>연산 시</a:t>
            </a:r>
            <a:r>
              <a:rPr lang="en-US" altLang="ko-KR" sz="1600" dirty="0">
                <a:latin typeface="Arial Black" panose="020B0A04020102020204" pitchFamily="34" charset="0"/>
              </a:rPr>
              <a:t>, F</a:t>
            </a:r>
            <a:r>
              <a:rPr lang="ko-KR" altLang="en-US" sz="1600" dirty="0">
                <a:latin typeface="Arial Black" panose="020B0A04020102020204" pitchFamily="34" charset="0"/>
              </a:rPr>
              <a:t>가 가리키는 위치를 한 칸 이동시킨 다음에</a:t>
            </a:r>
            <a:r>
              <a:rPr lang="en-US" altLang="ko-KR" sz="1600" dirty="0">
                <a:latin typeface="Arial Black" panose="020B0A04020102020204" pitchFamily="34" charset="0"/>
              </a:rPr>
              <a:t>, F</a:t>
            </a:r>
            <a:r>
              <a:rPr lang="ko-KR" altLang="en-US" sz="1600" dirty="0">
                <a:latin typeface="Arial Black" panose="020B0A04020102020204" pitchFamily="34" charset="0"/>
              </a:rPr>
              <a:t>가 가리키는 위치에 저장된 데이터를 반환 및 소멸한다</a:t>
            </a:r>
            <a:r>
              <a:rPr lang="en-US" altLang="ko-KR" sz="1600" dirty="0">
                <a:latin typeface="Arial Black" panose="020B0A04020102020204" pitchFamily="34" charset="0"/>
              </a:rPr>
              <a:t>. –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원형 큐가 텅 빈 상태는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동일한 위치를 가리킨다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원형 큐의 구현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#define QUE_LEN100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int Data;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</a:t>
            </a:r>
            <a:r>
              <a:rPr lang="en-US" altLang="ko-KR" sz="1600" dirty="0" err="1">
                <a:latin typeface="Arial Black" panose="020B0A04020102020204" pitchFamily="34" charset="0"/>
              </a:rPr>
              <a:t>cQueue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front;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rear;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Data </a:t>
            </a:r>
            <a:r>
              <a:rPr lang="en-US" altLang="ko-KR" sz="1600" dirty="0" err="1">
                <a:latin typeface="Arial Black" panose="020B0A04020102020204" pitchFamily="34" charset="0"/>
              </a:rPr>
              <a:t>queArr</a:t>
            </a:r>
            <a:r>
              <a:rPr lang="en-US" altLang="ko-KR" sz="1600" dirty="0">
                <a:latin typeface="Arial Black" panose="020B0A04020102020204" pitchFamily="34" charset="0"/>
              </a:rPr>
              <a:t>[QUE_LEN];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 </a:t>
            </a:r>
            <a:r>
              <a:rPr lang="en-US" altLang="ko-KR" sz="1600" dirty="0" err="1">
                <a:latin typeface="Arial Black" panose="020B0A04020102020204" pitchFamily="34" charset="0"/>
              </a:rPr>
              <a:t>CQueue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</a:t>
            </a:r>
            <a:r>
              <a:rPr lang="en-US" altLang="ko-KR" sz="1600" dirty="0" err="1">
                <a:latin typeface="Arial Black" panose="020B0A04020102020204" pitchFamily="34" charset="0"/>
              </a:rPr>
              <a:t>CQueue</a:t>
            </a:r>
            <a:r>
              <a:rPr lang="en-US" altLang="ko-KR" sz="1600" dirty="0">
                <a:latin typeface="Arial Black" panose="020B0A04020102020204" pitchFamily="34" charset="0"/>
              </a:rPr>
              <a:t> Queue;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QueueInit</a:t>
            </a:r>
            <a:r>
              <a:rPr lang="en-US" altLang="ko-KR" sz="1600" dirty="0">
                <a:latin typeface="Arial Black" panose="020B0A04020102020204" pitchFamily="34" charset="0"/>
              </a:rPr>
              <a:t>(Queue 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QIsEmpty</a:t>
            </a:r>
            <a:r>
              <a:rPr lang="en-US" altLang="ko-KR" sz="1600" dirty="0">
                <a:latin typeface="Arial Black" panose="020B0A04020102020204" pitchFamily="34" charset="0"/>
              </a:rPr>
              <a:t>(Queue 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pt-BR" altLang="ko-KR" sz="1600" dirty="0">
                <a:latin typeface="Arial Black" panose="020B0A04020102020204" pitchFamily="34" charset="0"/>
              </a:rPr>
              <a:t>void Enqueue(Queue * pq, Data data);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Data Dequeue(Queue 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Data </a:t>
            </a:r>
            <a:r>
              <a:rPr lang="en-US" altLang="ko-KR" sz="1600" dirty="0" err="1">
                <a:latin typeface="Arial Black" panose="020B0A04020102020204" pitchFamily="34" charset="0"/>
              </a:rPr>
              <a:t>QPeek</a:t>
            </a:r>
            <a:r>
              <a:rPr lang="en-US" altLang="ko-KR" sz="1600" dirty="0">
                <a:latin typeface="Arial Black" panose="020B0A04020102020204" pitchFamily="34" charset="0"/>
              </a:rPr>
              <a:t>(Queue 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5772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1F541F-A64A-40A8-9966-FF6A5432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65641-F4AD-400F-A228-926EA26C2C51}"/>
              </a:ext>
            </a:extLst>
          </p:cNvPr>
          <p:cNvSpPr txBox="1"/>
          <p:nvPr/>
        </p:nvSpPr>
        <p:spPr>
          <a:xfrm>
            <a:off x="1143001" y="2151727"/>
            <a:ext cx="9905998" cy="255454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NextPosIdx</a:t>
            </a:r>
            <a:r>
              <a:rPr lang="en-US" altLang="ko-KR" sz="1600" dirty="0">
                <a:latin typeface="Arial Black" panose="020B0A04020102020204" pitchFamily="34" charset="0"/>
              </a:rPr>
              <a:t>(int pos)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s-ES" altLang="ko-KR" sz="1600" dirty="0">
                <a:latin typeface="Arial Black" panose="020B0A04020102020204" pitchFamily="34" charset="0"/>
              </a:rPr>
              <a:t>if (pos == QUE_LEN - 1)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0;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pos + 1;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큐에서는 다음 위치를 체크해서 위치를 반환하는 함수가 구현의 핵심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Enqueue, Dequeue </a:t>
            </a:r>
            <a:r>
              <a:rPr lang="ko-KR" altLang="en-US" sz="1600" dirty="0">
                <a:latin typeface="Arial Black" panose="020B0A04020102020204" pitchFamily="34" charset="0"/>
              </a:rPr>
              <a:t>함수에서 </a:t>
            </a:r>
            <a:r>
              <a:rPr lang="en-US" altLang="ko-KR" sz="1600" dirty="0">
                <a:latin typeface="Arial Black" panose="020B0A04020102020204" pitchFamily="34" charset="0"/>
              </a:rPr>
              <a:t>Front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Rear</a:t>
            </a:r>
            <a:r>
              <a:rPr lang="ko-KR" altLang="en-US" sz="1600" dirty="0">
                <a:latin typeface="Arial Black" panose="020B0A04020102020204" pitchFamily="34" charset="0"/>
              </a:rPr>
              <a:t>을 옮겨주는 역할을 해준다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69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E7B3BFA-760E-4121-A4D5-A4AF324B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058A9-6DB9-4132-A5D9-AD9630B245CF}"/>
              </a:ext>
            </a:extLst>
          </p:cNvPr>
          <p:cNvSpPr txBox="1"/>
          <p:nvPr/>
        </p:nvSpPr>
        <p:spPr>
          <a:xfrm>
            <a:off x="1143001" y="586027"/>
            <a:ext cx="9905998" cy="587853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LinkedList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기반 큐의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LinkedList</a:t>
            </a:r>
            <a:r>
              <a:rPr lang="ko-KR" altLang="en-US" dirty="0">
                <a:latin typeface="Arial Black" panose="020B0A04020102020204" pitchFamily="34" charset="0"/>
              </a:rPr>
              <a:t>기반의 스택에서 반환하는 부분만 변경하면 큐가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스택의 </a:t>
            </a:r>
            <a:r>
              <a:rPr lang="en-US" altLang="ko-KR" dirty="0">
                <a:latin typeface="Arial Black" panose="020B0A04020102020204" pitchFamily="34" charset="0"/>
              </a:rPr>
              <a:t>push</a:t>
            </a:r>
            <a:r>
              <a:rPr lang="ko-KR" altLang="en-US" dirty="0">
                <a:latin typeface="Arial Black" panose="020B0A04020102020204" pitchFamily="34" charset="0"/>
              </a:rPr>
              <a:t>와 </a:t>
            </a:r>
            <a:r>
              <a:rPr lang="en-US" altLang="ko-KR" dirty="0">
                <a:latin typeface="Arial Black" panose="020B0A04020102020204" pitchFamily="34" charset="0"/>
              </a:rPr>
              <a:t>pop</a:t>
            </a:r>
            <a:r>
              <a:rPr lang="ko-KR" altLang="en-US" dirty="0">
                <a:latin typeface="Arial Black" panose="020B0A04020102020204" pitchFamily="34" charset="0"/>
              </a:rPr>
              <a:t>이 이뤄지는 위치가 같지만 큐는 </a:t>
            </a:r>
            <a:r>
              <a:rPr lang="en-US" altLang="ko-KR" dirty="0">
                <a:latin typeface="Arial Black" panose="020B0A04020102020204" pitchFamily="34" charset="0"/>
              </a:rPr>
              <a:t>enqueue</a:t>
            </a:r>
            <a:r>
              <a:rPr lang="ko-KR" altLang="en-US" dirty="0">
                <a:latin typeface="Arial Black" panose="020B0A04020102020204" pitchFamily="34" charset="0"/>
              </a:rPr>
              <a:t>와 </a:t>
            </a:r>
            <a:r>
              <a:rPr lang="en-US" altLang="ko-KR" dirty="0">
                <a:latin typeface="Arial Black" panose="020B0A04020102020204" pitchFamily="34" charset="0"/>
              </a:rPr>
              <a:t>dequeue</a:t>
            </a:r>
            <a:r>
              <a:rPr lang="ko-KR" altLang="en-US" dirty="0">
                <a:latin typeface="Arial Black" panose="020B0A04020102020204" pitchFamily="34" charset="0"/>
              </a:rPr>
              <a:t>가 이뤄지는 위치가 다르다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typedef struct _node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data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struct _node * next;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 Node;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typedef struct _</a:t>
            </a:r>
            <a:r>
              <a:rPr lang="en-US" altLang="ko-KR" sz="1400" dirty="0" err="1">
                <a:latin typeface="Arial Black" panose="020B0A04020102020204" pitchFamily="34" charset="0"/>
              </a:rPr>
              <a:t>lQueue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Node * front;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Node * rear;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 </a:t>
            </a:r>
            <a:r>
              <a:rPr lang="en-US" altLang="ko-KR" sz="1400" dirty="0" err="1">
                <a:latin typeface="Arial Black" panose="020B0A04020102020204" pitchFamily="34" charset="0"/>
              </a:rPr>
              <a:t>LQueue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typedef </a:t>
            </a:r>
            <a:r>
              <a:rPr lang="en-US" altLang="ko-KR" sz="1400" dirty="0" err="1">
                <a:latin typeface="Arial Black" panose="020B0A04020102020204" pitchFamily="34" charset="0"/>
              </a:rPr>
              <a:t>LQueue</a:t>
            </a:r>
            <a:r>
              <a:rPr lang="en-US" altLang="ko-KR" sz="1400" dirty="0">
                <a:latin typeface="Arial Black" panose="020B0A04020102020204" pitchFamily="34" charset="0"/>
              </a:rPr>
              <a:t> Queue;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QueueInit</a:t>
            </a:r>
            <a:r>
              <a:rPr lang="en-US" altLang="ko-KR" sz="1400" dirty="0">
                <a:latin typeface="Arial Black" panose="020B0A04020102020204" pitchFamily="34" charset="0"/>
              </a:rPr>
              <a:t>(Queue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QIsEmpty</a:t>
            </a:r>
            <a:r>
              <a:rPr lang="en-US" altLang="ko-KR" sz="1400" dirty="0">
                <a:latin typeface="Arial Black" panose="020B0A04020102020204" pitchFamily="34" charset="0"/>
              </a:rPr>
              <a:t>(Queue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pt-BR" altLang="ko-KR" sz="1400" dirty="0">
                <a:latin typeface="Arial Black" panose="020B0A04020102020204" pitchFamily="34" charset="0"/>
              </a:rPr>
              <a:t>void Enqueue(Queue * pq, Data data);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Dequeue(Queue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QPeek</a:t>
            </a:r>
            <a:r>
              <a:rPr lang="en-US" altLang="ko-KR" sz="1400" dirty="0">
                <a:latin typeface="Arial Black" panose="020B0A04020102020204" pitchFamily="34" charset="0"/>
              </a:rPr>
              <a:t>(Queue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882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5B58FC-1731-4BF4-B617-4DA05C5B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E517D-D101-42E7-A7B9-56395CD57A22}"/>
              </a:ext>
            </a:extLst>
          </p:cNvPr>
          <p:cNvSpPr txBox="1"/>
          <p:nvPr/>
        </p:nvSpPr>
        <p:spPr>
          <a:xfrm>
            <a:off x="1143001" y="889843"/>
            <a:ext cx="9905998" cy="507831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초기화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Front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Rear</a:t>
            </a:r>
            <a:r>
              <a:rPr lang="ko-KR" altLang="en-US" sz="1600" dirty="0">
                <a:latin typeface="Arial Black" panose="020B0A04020102020204" pitchFamily="34" charset="0"/>
              </a:rPr>
              <a:t>이 가리키는 대상이 없는 상태가 비어 있는 상태이므로 </a:t>
            </a:r>
            <a:r>
              <a:rPr lang="en-US" altLang="ko-KR" sz="1600" dirty="0">
                <a:latin typeface="Arial Black" panose="020B0A04020102020204" pitchFamily="34" charset="0"/>
              </a:rPr>
              <a:t>NULL</a:t>
            </a:r>
            <a:r>
              <a:rPr lang="ko-KR" altLang="en-US" sz="1600" dirty="0">
                <a:latin typeface="Arial Black" panose="020B0A04020102020204" pitchFamily="34" charset="0"/>
              </a:rPr>
              <a:t>로 초기화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QueueInit</a:t>
            </a:r>
            <a:r>
              <a:rPr lang="en-US" altLang="ko-KR" sz="1600" dirty="0">
                <a:latin typeface="Arial Black" panose="020B0A04020102020204" pitchFamily="34" charset="0"/>
              </a:rPr>
              <a:t>(Queue 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-&gt;front = NULL;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-&gt;rear = NULL;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Rear</a:t>
            </a:r>
            <a:r>
              <a:rPr lang="ko-KR" altLang="en-US" sz="1400" dirty="0">
                <a:latin typeface="Arial Black" panose="020B0A04020102020204" pitchFamily="34" charset="0"/>
              </a:rPr>
              <a:t>을 제외한 </a:t>
            </a:r>
            <a:r>
              <a:rPr lang="en-US" altLang="ko-KR" sz="1400" dirty="0">
                <a:latin typeface="Arial Black" panose="020B0A04020102020204" pitchFamily="34" charset="0"/>
              </a:rPr>
              <a:t>Front</a:t>
            </a:r>
            <a:r>
              <a:rPr lang="ko-KR" altLang="en-US" sz="1400" dirty="0">
                <a:latin typeface="Arial Black" panose="020B0A04020102020204" pitchFamily="34" charset="0"/>
              </a:rPr>
              <a:t>만 참조하여 큐가 비었는지 판단 하면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텅 비게 되는 경우에도 </a:t>
            </a:r>
            <a:r>
              <a:rPr lang="en-US" altLang="ko-KR" sz="1400" dirty="0">
                <a:latin typeface="Arial Black" panose="020B0A04020102020204" pitchFamily="34" charset="0"/>
              </a:rPr>
              <a:t>Front</a:t>
            </a:r>
            <a:r>
              <a:rPr lang="ko-KR" altLang="en-US" sz="1400" dirty="0">
                <a:latin typeface="Arial Black" panose="020B0A04020102020204" pitchFamily="34" charset="0"/>
              </a:rPr>
              <a:t>만을 신경 쓰면 되기 때문에 여러모로 편리하다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QIsEmpty</a:t>
            </a:r>
            <a:r>
              <a:rPr lang="en-US" altLang="ko-KR" sz="1600" dirty="0">
                <a:latin typeface="Arial Black" panose="020B0A04020102020204" pitchFamily="34" charset="0"/>
              </a:rPr>
              <a:t>(Queue * 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pq</a:t>
            </a:r>
            <a:r>
              <a:rPr lang="en-US" altLang="ko-KR" sz="1600" dirty="0">
                <a:latin typeface="Arial Black" panose="020B0A04020102020204" pitchFamily="34" charset="0"/>
              </a:rPr>
              <a:t>-&gt;front == NULL)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TRUE;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FALSE;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570D4D-E51B-4A29-BCF7-FBD373E1B8D6}"/>
              </a:ext>
            </a:extLst>
          </p:cNvPr>
          <p:cNvGrpSpPr/>
          <p:nvPr/>
        </p:nvGrpSpPr>
        <p:grpSpPr>
          <a:xfrm>
            <a:off x="6096000" y="1645919"/>
            <a:ext cx="2061992" cy="846385"/>
            <a:chOff x="3866606" y="3509554"/>
            <a:chExt cx="2061992" cy="8463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D28900-D3A5-4079-BD5A-438CEF39ACD0}"/>
                </a:ext>
              </a:extLst>
            </p:cNvPr>
            <p:cNvSpPr txBox="1"/>
            <p:nvPr/>
          </p:nvSpPr>
          <p:spPr>
            <a:xfrm>
              <a:off x="3866606" y="3509554"/>
              <a:ext cx="772519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Front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C3CF09-0855-4415-9B7D-A7A670E90AB3}"/>
                </a:ext>
              </a:extLst>
            </p:cNvPr>
            <p:cNvSpPr txBox="1"/>
            <p:nvPr/>
          </p:nvSpPr>
          <p:spPr>
            <a:xfrm>
              <a:off x="5128379" y="3509554"/>
              <a:ext cx="800219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NULL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B883B91-B7EB-4295-8C52-F07945218A8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639125" y="3678831"/>
              <a:ext cx="489254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60CFCF-EF70-4A74-80D5-122437768756}"/>
                </a:ext>
              </a:extLst>
            </p:cNvPr>
            <p:cNvSpPr txBox="1"/>
            <p:nvPr/>
          </p:nvSpPr>
          <p:spPr>
            <a:xfrm>
              <a:off x="3866606" y="4017385"/>
              <a:ext cx="772519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Rear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4D9696-B326-4AB5-B08C-C4653F2EE383}"/>
                </a:ext>
              </a:extLst>
            </p:cNvPr>
            <p:cNvSpPr txBox="1"/>
            <p:nvPr/>
          </p:nvSpPr>
          <p:spPr>
            <a:xfrm>
              <a:off x="5133703" y="4017385"/>
              <a:ext cx="79489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NULL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5440825-3A1B-4E19-9F51-F573DD31B16C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639125" y="4186662"/>
              <a:ext cx="49457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06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476B24C-0BB8-46B1-B13B-E0940AF2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0C021-5EA6-4413-B4B7-BBB87A22B94A}"/>
              </a:ext>
            </a:extLst>
          </p:cNvPr>
          <p:cNvSpPr txBox="1"/>
          <p:nvPr/>
        </p:nvSpPr>
        <p:spPr>
          <a:xfrm>
            <a:off x="1143000" y="586027"/>
            <a:ext cx="9905997" cy="60939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 번째 노드가 추가될 때에는 </a:t>
            </a:r>
            <a:r>
              <a:rPr lang="en-US" altLang="ko-KR" sz="1600" dirty="0"/>
              <a:t>Front</a:t>
            </a:r>
            <a:r>
              <a:rPr lang="ko-KR" altLang="en-US" sz="1600" dirty="0"/>
              <a:t>뿐만 아니라 </a:t>
            </a:r>
            <a:r>
              <a:rPr lang="en-US" altLang="ko-KR" sz="1600" dirty="0"/>
              <a:t>Rear</a:t>
            </a:r>
            <a:r>
              <a:rPr lang="ko-KR" altLang="en-US" sz="1600" dirty="0"/>
              <a:t>도 새 노드를 가리키게 설정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 번째 이후의 노드가 추가될 때에는 </a:t>
            </a:r>
            <a:r>
              <a:rPr lang="en-US" altLang="ko-KR" sz="1600" dirty="0"/>
              <a:t>F</a:t>
            </a:r>
            <a:r>
              <a:rPr lang="ko-KR" altLang="en-US" sz="1600" dirty="0"/>
              <a:t>는 변함없지만 </a:t>
            </a:r>
            <a:r>
              <a:rPr lang="en-US" altLang="ko-KR" sz="1600" dirty="0"/>
              <a:t>Rear</a:t>
            </a:r>
            <a:r>
              <a:rPr lang="ko-KR" altLang="en-US" sz="1600" dirty="0"/>
              <a:t>는 새 노드를 가리키게 설정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pt-BR" altLang="ko-KR" sz="1400" dirty="0">
                <a:latin typeface="Arial Black" panose="020B0A04020102020204" pitchFamily="34" charset="0"/>
              </a:rPr>
              <a:t>void Enqueue(Queue * pq, Data data)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Node * </a:t>
            </a:r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 = (Node*)malloc(</a:t>
            </a:r>
            <a:r>
              <a:rPr lang="en-US" altLang="ko-KR" sz="1400" dirty="0" err="1">
                <a:latin typeface="Arial Black" panose="020B0A04020102020204" pitchFamily="34" charset="0"/>
              </a:rPr>
              <a:t>sizeof</a:t>
            </a:r>
            <a:r>
              <a:rPr lang="en-US" altLang="ko-KR" sz="1400" dirty="0">
                <a:latin typeface="Arial Black" panose="020B0A04020102020204" pitchFamily="34" charset="0"/>
              </a:rPr>
              <a:t>(Node));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-&gt;next = NULL;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-&gt;data = data;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QIsEmpty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))				// </a:t>
            </a:r>
            <a:r>
              <a:rPr lang="ko-KR" altLang="en-US" sz="1400" dirty="0">
                <a:latin typeface="Arial Black" panose="020B0A04020102020204" pitchFamily="34" charset="0"/>
              </a:rPr>
              <a:t>첫 번째 노드의 추가라면</a:t>
            </a:r>
            <a:r>
              <a:rPr lang="en-US" altLang="ko-KR" sz="1400" dirty="0">
                <a:latin typeface="Arial Black" panose="020B0A04020102020204" pitchFamily="34" charset="0"/>
              </a:rPr>
              <a:t>,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-&gt;front = </a:t>
            </a:r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;		// Front</a:t>
            </a:r>
            <a:r>
              <a:rPr lang="ko-KR" altLang="en-US" sz="1400" dirty="0">
                <a:latin typeface="Arial Black" panose="020B0A04020102020204" pitchFamily="34" charset="0"/>
              </a:rPr>
              <a:t>가 새 노드를 가리키게 하고</a:t>
            </a:r>
            <a:r>
              <a:rPr lang="en-US" altLang="ko-KR" sz="1400" dirty="0">
                <a:latin typeface="Arial Black" panose="020B0A04020102020204" pitchFamily="34" charset="0"/>
              </a:rPr>
              <a:t>,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-&gt;rear = </a:t>
            </a:r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;		// Rear</a:t>
            </a:r>
            <a:r>
              <a:rPr lang="ko-KR" altLang="en-US" sz="1400" dirty="0">
                <a:latin typeface="Arial Black" panose="020B0A04020102020204" pitchFamily="34" charset="0"/>
              </a:rPr>
              <a:t>도 새 노드를 가리키게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							// </a:t>
            </a:r>
            <a:r>
              <a:rPr lang="ko-KR" altLang="en-US" sz="1400" dirty="0">
                <a:latin typeface="Arial Black" panose="020B0A04020102020204" pitchFamily="34" charset="0"/>
              </a:rPr>
              <a:t>두 번째 이후의 노드 추가라면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-&gt;rear-&gt;next = </a:t>
            </a:r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;	// </a:t>
            </a:r>
            <a:r>
              <a:rPr lang="ko-KR" altLang="en-US" sz="1400" dirty="0">
                <a:latin typeface="Arial Black" panose="020B0A04020102020204" pitchFamily="34" charset="0"/>
              </a:rPr>
              <a:t>마지막 노드가 새 노드를 가리키게 하고</a:t>
            </a:r>
            <a:r>
              <a:rPr lang="en-US" altLang="ko-KR" sz="1400" dirty="0">
                <a:latin typeface="Arial Black" panose="020B0A04020102020204" pitchFamily="34" charset="0"/>
              </a:rPr>
              <a:t>,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-&gt;rear = </a:t>
            </a:r>
            <a:r>
              <a:rPr lang="en-US" altLang="ko-KR" sz="1400" dirty="0" err="1">
                <a:latin typeface="Arial Black" panose="020B0A04020102020204" pitchFamily="34" charset="0"/>
              </a:rPr>
              <a:t>newNode</a:t>
            </a:r>
            <a:r>
              <a:rPr lang="en-US" altLang="ko-KR" sz="1400" dirty="0">
                <a:latin typeface="Arial Black" panose="020B0A04020102020204" pitchFamily="34" charset="0"/>
              </a:rPr>
              <a:t>;		// Rear</a:t>
            </a:r>
            <a:r>
              <a:rPr lang="ko-KR" altLang="en-US" sz="1400" dirty="0">
                <a:latin typeface="Arial Black" panose="020B0A04020102020204" pitchFamily="34" charset="0"/>
              </a:rPr>
              <a:t>가 새 노드를 가리키게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24E601E-6C9C-49AC-9FC9-AF6DDA05C5BD}"/>
              </a:ext>
            </a:extLst>
          </p:cNvPr>
          <p:cNvSpPr/>
          <p:nvPr/>
        </p:nvSpPr>
        <p:spPr>
          <a:xfrm>
            <a:off x="4873176" y="5625069"/>
            <a:ext cx="1245313" cy="815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Enqueue</a:t>
            </a:r>
            <a:endParaRPr lang="ko-KR" altLang="en-US" sz="1400" dirty="0">
              <a:solidFill>
                <a:schemeClr val="bg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4F3BD0-3E4D-46B3-8C30-4A75E73C3BAB}"/>
              </a:ext>
            </a:extLst>
          </p:cNvPr>
          <p:cNvGrpSpPr/>
          <p:nvPr/>
        </p:nvGrpSpPr>
        <p:grpSpPr>
          <a:xfrm>
            <a:off x="2110317" y="5217226"/>
            <a:ext cx="2273605" cy="1158338"/>
            <a:chOff x="2110317" y="5217226"/>
            <a:chExt cx="2273605" cy="11583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625EC6E-F144-4B33-889C-83F4C70274BD}"/>
                </a:ext>
              </a:extLst>
            </p:cNvPr>
            <p:cNvGrpSpPr/>
            <p:nvPr/>
          </p:nvGrpSpPr>
          <p:grpSpPr>
            <a:xfrm>
              <a:off x="2110317" y="5217226"/>
              <a:ext cx="2061992" cy="1154243"/>
              <a:chOff x="2569028" y="4703709"/>
              <a:chExt cx="2061992" cy="115424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F8F4-DD8E-4DF7-97A1-5FDF3E271ECB}"/>
                  </a:ext>
                </a:extLst>
              </p:cNvPr>
              <p:cNvSpPr txBox="1"/>
              <p:nvPr/>
            </p:nvSpPr>
            <p:spPr>
              <a:xfrm>
                <a:off x="2569028" y="5519398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Front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B278B0-60CC-4D82-B365-72612E1D6B7D}"/>
                  </a:ext>
                </a:extLst>
              </p:cNvPr>
              <p:cNvSpPr txBox="1"/>
              <p:nvPr/>
            </p:nvSpPr>
            <p:spPr>
              <a:xfrm>
                <a:off x="3830801" y="5519398"/>
                <a:ext cx="8002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1C9DFB3-3338-48E0-803C-C1A1F25B18F4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3341547" y="5688675"/>
                <a:ext cx="489254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F2C80-D768-4039-A3B8-5AF682BD476F}"/>
                  </a:ext>
                </a:extLst>
              </p:cNvPr>
              <p:cNvSpPr txBox="1"/>
              <p:nvPr/>
            </p:nvSpPr>
            <p:spPr>
              <a:xfrm>
                <a:off x="3858501" y="4703709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Rear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7E3E1E8C-6222-42E3-BF28-8794711CD34C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4230911" y="5042263"/>
                <a:ext cx="0" cy="477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31823-73B5-4EBD-8184-CCED05378F18}"/>
                </a:ext>
              </a:extLst>
            </p:cNvPr>
            <p:cNvSpPr txBox="1"/>
            <p:nvPr/>
          </p:nvSpPr>
          <p:spPr>
            <a:xfrm>
              <a:off x="4172309" y="6037010"/>
              <a:ext cx="211613" cy="33855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FE956-ED8F-41D7-B9DD-2EFFE9FAFDE9}"/>
              </a:ext>
            </a:extLst>
          </p:cNvPr>
          <p:cNvGrpSpPr/>
          <p:nvPr/>
        </p:nvGrpSpPr>
        <p:grpSpPr>
          <a:xfrm>
            <a:off x="6730214" y="5217226"/>
            <a:ext cx="3806880" cy="1158757"/>
            <a:chOff x="6730214" y="5217226"/>
            <a:chExt cx="3806880" cy="11587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DF6D7-F8C5-4323-AE0F-AF184D795673}"/>
                </a:ext>
              </a:extLst>
            </p:cNvPr>
            <p:cNvSpPr txBox="1"/>
            <p:nvPr/>
          </p:nvSpPr>
          <p:spPr>
            <a:xfrm>
              <a:off x="6730214" y="6032914"/>
              <a:ext cx="772519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Front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669820-B8BB-4458-88CA-49E90C33D5F3}"/>
                </a:ext>
              </a:extLst>
            </p:cNvPr>
            <p:cNvSpPr txBox="1"/>
            <p:nvPr/>
          </p:nvSpPr>
          <p:spPr>
            <a:xfrm>
              <a:off x="7991987" y="6032914"/>
              <a:ext cx="800219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90FCCBC-6374-4066-A71C-1EA774C44ACB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7502733" y="6202191"/>
              <a:ext cx="489254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00FD76-57FB-43FE-A9D4-18E9BBA664CF}"/>
                </a:ext>
              </a:extLst>
            </p:cNvPr>
            <p:cNvSpPr txBox="1"/>
            <p:nvPr/>
          </p:nvSpPr>
          <p:spPr>
            <a:xfrm>
              <a:off x="9552962" y="5217226"/>
              <a:ext cx="772519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Rear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3F4937B-7020-4EFC-9E0F-241BF8E519F5}"/>
                </a:ext>
              </a:extLst>
            </p:cNvPr>
            <p:cNvCxnSpPr>
              <a:cxnSpLocks/>
            </p:cNvCxnSpPr>
            <p:nvPr/>
          </p:nvCxnSpPr>
          <p:spPr>
            <a:xfrm>
              <a:off x="9939221" y="5571129"/>
              <a:ext cx="0" cy="47713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5AC8FD-8528-4D27-8534-904FB58A9182}"/>
                </a:ext>
              </a:extLst>
            </p:cNvPr>
            <p:cNvSpPr txBox="1"/>
            <p:nvPr/>
          </p:nvSpPr>
          <p:spPr>
            <a:xfrm>
              <a:off x="9525265" y="6037429"/>
              <a:ext cx="800219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84811EC-85A2-4B4C-A59A-43C72DC97C44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9036011" y="6206706"/>
              <a:ext cx="489254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4DBA0D-3EB7-46D9-9090-AD1FF2808F2B}"/>
                </a:ext>
              </a:extLst>
            </p:cNvPr>
            <p:cNvSpPr txBox="1"/>
            <p:nvPr/>
          </p:nvSpPr>
          <p:spPr>
            <a:xfrm>
              <a:off x="10325481" y="6037429"/>
              <a:ext cx="211613" cy="33855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3263F6-A233-46C3-8E26-E875C867F11B}"/>
                </a:ext>
              </a:extLst>
            </p:cNvPr>
            <p:cNvSpPr txBox="1"/>
            <p:nvPr/>
          </p:nvSpPr>
          <p:spPr>
            <a:xfrm>
              <a:off x="8801749" y="6032914"/>
              <a:ext cx="211613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31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3350C3-2276-4123-8AE7-A2D5B513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96B0F-077C-4FD7-ACDA-4D60B4C1848A}"/>
              </a:ext>
            </a:extLst>
          </p:cNvPr>
          <p:cNvSpPr txBox="1"/>
          <p:nvPr/>
        </p:nvSpPr>
        <p:spPr>
          <a:xfrm>
            <a:off x="801190" y="586027"/>
            <a:ext cx="10615748" cy="612475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Dequeue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Rear</a:t>
            </a:r>
            <a:r>
              <a:rPr lang="ko-KR" altLang="en-US" sz="1400" dirty="0">
                <a:latin typeface="Arial Black" panose="020B0A04020102020204" pitchFamily="34" charset="0"/>
              </a:rPr>
              <a:t>은 고정시키고 </a:t>
            </a:r>
            <a:r>
              <a:rPr lang="en-US" altLang="ko-KR" sz="1400" dirty="0">
                <a:latin typeface="Arial Black" panose="020B0A04020102020204" pitchFamily="34" charset="0"/>
              </a:rPr>
              <a:t>Front</a:t>
            </a:r>
            <a:r>
              <a:rPr lang="ko-KR" altLang="en-US" sz="1400" dirty="0">
                <a:latin typeface="Arial Black" panose="020B0A04020102020204" pitchFamily="34" charset="0"/>
              </a:rPr>
              <a:t>가 다음 노드를 가리키게 하면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Front</a:t>
            </a:r>
            <a:r>
              <a:rPr lang="ko-KR" altLang="en-US" sz="1400" dirty="0">
                <a:latin typeface="Arial Black" panose="020B0A04020102020204" pitchFamily="34" charset="0"/>
              </a:rPr>
              <a:t>가 이전에 가리키고 있던 노드를 소멸시킨다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Dequeue(Queue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Node * </a:t>
            </a:r>
            <a:r>
              <a:rPr lang="en-US" altLang="ko-KR" sz="1400" dirty="0" err="1">
                <a:latin typeface="Arial Black" panose="020B0A04020102020204" pitchFamily="34" charset="0"/>
              </a:rPr>
              <a:t>delNode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retData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QIsEmpty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dirty="0" err="1">
                <a:latin typeface="Arial Black" panose="020B0A04020102020204" pitchFamily="34" charset="0"/>
              </a:rPr>
              <a:t>printf</a:t>
            </a:r>
            <a:r>
              <a:rPr lang="en-US" altLang="ko-KR" sz="1400" dirty="0">
                <a:latin typeface="Arial Black" panose="020B0A04020102020204" pitchFamily="34" charset="0"/>
              </a:rPr>
              <a:t>("Queue Memory Error!");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exit(-1);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delNode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-&gt;front;			// </a:t>
            </a:r>
            <a:r>
              <a:rPr lang="ko-KR" altLang="en-US" sz="1400" dirty="0">
                <a:latin typeface="Arial Black" panose="020B0A04020102020204" pitchFamily="34" charset="0"/>
              </a:rPr>
              <a:t>삭제할 노드의 주소 값 저장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retData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delNode</a:t>
            </a:r>
            <a:r>
              <a:rPr lang="en-US" altLang="ko-KR" sz="1400" dirty="0">
                <a:latin typeface="Arial Black" panose="020B0A04020102020204" pitchFamily="34" charset="0"/>
              </a:rPr>
              <a:t>-&gt;data;		// </a:t>
            </a:r>
            <a:r>
              <a:rPr lang="ko-KR" altLang="en-US" sz="1400" dirty="0">
                <a:latin typeface="Arial Black" panose="020B0A04020102020204" pitchFamily="34" charset="0"/>
              </a:rPr>
              <a:t>삭제할 노드가 지닌 값 저장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-&gt;front = </a:t>
            </a:r>
            <a:r>
              <a:rPr lang="en-US" altLang="ko-KR" sz="1400" dirty="0" err="1">
                <a:latin typeface="Arial Black" panose="020B0A04020102020204" pitchFamily="34" charset="0"/>
              </a:rPr>
              <a:t>pq</a:t>
            </a:r>
            <a:r>
              <a:rPr lang="en-US" altLang="ko-KR" sz="1400" dirty="0">
                <a:latin typeface="Arial Black" panose="020B0A04020102020204" pitchFamily="34" charset="0"/>
              </a:rPr>
              <a:t>-&gt;front-&gt;next;		// </a:t>
            </a:r>
            <a:r>
              <a:rPr lang="ko-KR" altLang="en-US" sz="1400" dirty="0">
                <a:latin typeface="Arial Black" panose="020B0A04020102020204" pitchFamily="34" charset="0"/>
              </a:rPr>
              <a:t>삭제할 노드의 다음 노드를 </a:t>
            </a:r>
            <a:r>
              <a:rPr lang="en-US" altLang="ko-KR" sz="1400" dirty="0">
                <a:latin typeface="Arial Black" panose="020B0A04020102020204" pitchFamily="34" charset="0"/>
              </a:rPr>
              <a:t>Front</a:t>
            </a:r>
            <a:r>
              <a:rPr lang="ko-KR" altLang="en-US" sz="1400" dirty="0">
                <a:latin typeface="Arial Black" panose="020B0A04020102020204" pitchFamily="34" charset="0"/>
              </a:rPr>
              <a:t>가 가리킴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Free(</a:t>
            </a:r>
            <a:r>
              <a:rPr lang="en-US" altLang="ko-KR" sz="1400" dirty="0" err="1">
                <a:latin typeface="Arial Black" panose="020B0A04020102020204" pitchFamily="34" charset="0"/>
              </a:rPr>
              <a:t>delNode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Return </a:t>
            </a:r>
            <a:r>
              <a:rPr lang="en-US" altLang="ko-KR" sz="1400" dirty="0" err="1">
                <a:latin typeface="Arial Black" panose="020B0A04020102020204" pitchFamily="34" charset="0"/>
              </a:rPr>
              <a:t>retData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D2A62CE-52A8-495F-9F4C-4BF3E5BD3147}"/>
              </a:ext>
            </a:extLst>
          </p:cNvPr>
          <p:cNvGrpSpPr/>
          <p:nvPr/>
        </p:nvGrpSpPr>
        <p:grpSpPr>
          <a:xfrm>
            <a:off x="890670" y="5500382"/>
            <a:ext cx="10410660" cy="1007527"/>
            <a:chOff x="829188" y="5672837"/>
            <a:chExt cx="10410660" cy="10075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6931FD6-C507-476C-8658-96D4CB3B626A}"/>
                </a:ext>
              </a:extLst>
            </p:cNvPr>
            <p:cNvGrpSpPr/>
            <p:nvPr/>
          </p:nvGrpSpPr>
          <p:grpSpPr>
            <a:xfrm>
              <a:off x="829188" y="5677013"/>
              <a:ext cx="3514818" cy="1003351"/>
              <a:chOff x="3032456" y="5703139"/>
              <a:chExt cx="3514818" cy="100335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40222C-9795-4978-8E74-1FECC770E0A8}"/>
                  </a:ext>
                </a:extLst>
              </p:cNvPr>
              <p:cNvSpPr txBox="1"/>
              <p:nvPr/>
            </p:nvSpPr>
            <p:spPr>
              <a:xfrm>
                <a:off x="3060156" y="5703139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Front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9EC5C-3606-473E-B9BF-3EA17DAA0EC5}"/>
                  </a:ext>
                </a:extLst>
              </p:cNvPr>
              <p:cNvSpPr txBox="1"/>
              <p:nvPr/>
            </p:nvSpPr>
            <p:spPr>
              <a:xfrm>
                <a:off x="3032456" y="6363841"/>
                <a:ext cx="8002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EF402F-1C25-4B20-AC5D-C5737C52F618}"/>
                  </a:ext>
                </a:extLst>
              </p:cNvPr>
              <p:cNvSpPr txBox="1"/>
              <p:nvPr/>
            </p:nvSpPr>
            <p:spPr>
              <a:xfrm>
                <a:off x="5563142" y="5721703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Rear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63BFD7D-7820-422E-9FB6-8166F25CA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5552" y="6060257"/>
                <a:ext cx="0" cy="31379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19FF1-D55F-4C33-A274-B54E533CFC93}"/>
                  </a:ext>
                </a:extLst>
              </p:cNvPr>
              <p:cNvSpPr txBox="1"/>
              <p:nvPr/>
            </p:nvSpPr>
            <p:spPr>
              <a:xfrm>
                <a:off x="3832675" y="6367936"/>
                <a:ext cx="211613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971BD3-A5E0-4F66-A358-9BECF46E0E57}"/>
                  </a:ext>
                </a:extLst>
              </p:cNvPr>
              <p:cNvSpPr txBox="1"/>
              <p:nvPr/>
            </p:nvSpPr>
            <p:spPr>
              <a:xfrm>
                <a:off x="4283949" y="6363841"/>
                <a:ext cx="8002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56D42F-951B-4DDA-887C-38013A3C6BE5}"/>
                  </a:ext>
                </a:extLst>
              </p:cNvPr>
              <p:cNvSpPr txBox="1"/>
              <p:nvPr/>
            </p:nvSpPr>
            <p:spPr>
              <a:xfrm>
                <a:off x="5084168" y="6367936"/>
                <a:ext cx="211613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315363-5907-4F27-989D-6D956F3EE465}"/>
                  </a:ext>
                </a:extLst>
              </p:cNvPr>
              <p:cNvSpPr txBox="1"/>
              <p:nvPr/>
            </p:nvSpPr>
            <p:spPr>
              <a:xfrm>
                <a:off x="5535442" y="6363841"/>
                <a:ext cx="8002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6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30D0D6-0E42-4D28-A6FC-145144F62F1A}"/>
                  </a:ext>
                </a:extLst>
              </p:cNvPr>
              <p:cNvSpPr txBox="1"/>
              <p:nvPr/>
            </p:nvSpPr>
            <p:spPr>
              <a:xfrm>
                <a:off x="6335661" y="6363841"/>
                <a:ext cx="211613" cy="338554"/>
              </a:xfrm>
              <a:prstGeom prst="rect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E6E990AC-66BB-43A0-85EA-2541C0D3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2565" y="6050044"/>
                <a:ext cx="0" cy="31379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D54C7FA-B368-4CD7-8448-A8B41C8FEA75}"/>
                  </a:ext>
                </a:extLst>
              </p:cNvPr>
              <p:cNvCxnSpPr>
                <a:stCxn id="8" idx="3"/>
                <a:endCxn id="14" idx="1"/>
              </p:cNvCxnSpPr>
              <p:nvPr/>
            </p:nvCxnSpPr>
            <p:spPr>
              <a:xfrm flipV="1">
                <a:off x="4044288" y="6533118"/>
                <a:ext cx="239661" cy="409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F262ECA-E26F-4EA6-A779-0D4D27FAC6B4}"/>
                  </a:ext>
                </a:extLst>
              </p:cNvPr>
              <p:cNvCxnSpPr>
                <a:stCxn id="15" idx="3"/>
                <a:endCxn id="18" idx="1"/>
              </p:cNvCxnSpPr>
              <p:nvPr/>
            </p:nvCxnSpPr>
            <p:spPr>
              <a:xfrm flipV="1">
                <a:off x="5295781" y="6533118"/>
                <a:ext cx="239661" cy="409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6965A99-B9A1-4526-AB95-02A1AEA55B57}"/>
                </a:ext>
              </a:extLst>
            </p:cNvPr>
            <p:cNvGrpSpPr/>
            <p:nvPr/>
          </p:nvGrpSpPr>
          <p:grpSpPr>
            <a:xfrm>
              <a:off x="4603595" y="5672837"/>
              <a:ext cx="2251718" cy="999256"/>
              <a:chOff x="3032456" y="5703139"/>
              <a:chExt cx="2251718" cy="99925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687D87-4170-4561-8198-BE59A0C8A7E9}"/>
                  </a:ext>
                </a:extLst>
              </p:cNvPr>
              <p:cNvSpPr txBox="1"/>
              <p:nvPr/>
            </p:nvSpPr>
            <p:spPr>
              <a:xfrm>
                <a:off x="3060156" y="5703139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Front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EDBC93-0A52-4132-95FF-3D7B33CC2DF6}"/>
                  </a:ext>
                </a:extLst>
              </p:cNvPr>
              <p:cNvSpPr txBox="1"/>
              <p:nvPr/>
            </p:nvSpPr>
            <p:spPr>
              <a:xfrm>
                <a:off x="3032456" y="6363841"/>
                <a:ext cx="8002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286BDC-1BE3-44E0-A8B2-890084B0ECE9}"/>
                  </a:ext>
                </a:extLst>
              </p:cNvPr>
              <p:cNvSpPr txBox="1"/>
              <p:nvPr/>
            </p:nvSpPr>
            <p:spPr>
              <a:xfrm>
                <a:off x="4311649" y="5727606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Rear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0A20F1E4-F999-4818-8880-5611EE601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059" y="6066160"/>
                <a:ext cx="0" cy="31379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61544C-9D7F-446B-B394-D1D0189AC030}"/>
                  </a:ext>
                </a:extLst>
              </p:cNvPr>
              <p:cNvSpPr txBox="1"/>
              <p:nvPr/>
            </p:nvSpPr>
            <p:spPr>
              <a:xfrm>
                <a:off x="3832673" y="6363841"/>
                <a:ext cx="211613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8B5DDC-D5E1-47A0-833E-FFF152BF9D7F}"/>
                  </a:ext>
                </a:extLst>
              </p:cNvPr>
              <p:cNvSpPr txBox="1"/>
              <p:nvPr/>
            </p:nvSpPr>
            <p:spPr>
              <a:xfrm>
                <a:off x="4283949" y="6363841"/>
                <a:ext cx="8002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ECA2B-53BF-4804-B179-4B984A020945}"/>
                  </a:ext>
                </a:extLst>
              </p:cNvPr>
              <p:cNvSpPr txBox="1"/>
              <p:nvPr/>
            </p:nvSpPr>
            <p:spPr>
              <a:xfrm>
                <a:off x="5072561" y="6363841"/>
                <a:ext cx="211613" cy="338554"/>
              </a:xfrm>
              <a:prstGeom prst="rect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8B48CFCA-4877-47A3-A1BF-899FBFFD2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2565" y="6050044"/>
                <a:ext cx="0" cy="31379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2E1A35E-7D4F-4A56-A727-F4976D3AC6FD}"/>
                  </a:ext>
                </a:extLst>
              </p:cNvPr>
              <p:cNvCxnSpPr>
                <a:stCxn id="31" idx="3"/>
                <a:endCxn id="32" idx="1"/>
              </p:cNvCxnSpPr>
              <p:nvPr/>
            </p:nvCxnSpPr>
            <p:spPr>
              <a:xfrm>
                <a:off x="4044286" y="6533118"/>
                <a:ext cx="239663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3585A70-8222-4F7B-93CB-DFA275AD1AA0}"/>
                </a:ext>
              </a:extLst>
            </p:cNvPr>
            <p:cNvGrpSpPr/>
            <p:nvPr/>
          </p:nvGrpSpPr>
          <p:grpSpPr>
            <a:xfrm>
              <a:off x="7154209" y="5672837"/>
              <a:ext cx="2026259" cy="984380"/>
              <a:chOff x="3257915" y="5727606"/>
              <a:chExt cx="2026259" cy="98438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0302068-60D6-4032-AAA3-8258383AFCB1}"/>
                  </a:ext>
                </a:extLst>
              </p:cNvPr>
              <p:cNvSpPr txBox="1"/>
              <p:nvPr/>
            </p:nvSpPr>
            <p:spPr>
              <a:xfrm>
                <a:off x="3257915" y="6373432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Front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2C6CEF-3753-48B9-A4FB-1F34C256FA2F}"/>
                  </a:ext>
                </a:extLst>
              </p:cNvPr>
              <p:cNvSpPr txBox="1"/>
              <p:nvPr/>
            </p:nvSpPr>
            <p:spPr>
              <a:xfrm>
                <a:off x="4311649" y="5727606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Rear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5E9422FF-C427-4237-BBAC-1B0CF6819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059" y="6066160"/>
                <a:ext cx="0" cy="31379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AAEEA8C-79C5-424D-B431-0F3FE7B431AA}"/>
                  </a:ext>
                </a:extLst>
              </p:cNvPr>
              <p:cNvSpPr txBox="1"/>
              <p:nvPr/>
            </p:nvSpPr>
            <p:spPr>
              <a:xfrm>
                <a:off x="4283949" y="6363841"/>
                <a:ext cx="8002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6C5F18-87E4-4B39-ABC5-337394DD116C}"/>
                  </a:ext>
                </a:extLst>
              </p:cNvPr>
              <p:cNvSpPr txBox="1"/>
              <p:nvPr/>
            </p:nvSpPr>
            <p:spPr>
              <a:xfrm>
                <a:off x="5072561" y="6363841"/>
                <a:ext cx="211613" cy="338554"/>
              </a:xfrm>
              <a:prstGeom prst="rect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BC293AE6-48A4-4F90-B665-EBB2084C9EF3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>
                <a:off x="4044286" y="6533118"/>
                <a:ext cx="239663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A9233E0-358D-44F8-AF4D-2A9097112BFF}"/>
                </a:ext>
              </a:extLst>
            </p:cNvPr>
            <p:cNvGrpSpPr/>
            <p:nvPr/>
          </p:nvGrpSpPr>
          <p:grpSpPr>
            <a:xfrm>
              <a:off x="9459436" y="5754863"/>
              <a:ext cx="1780412" cy="855067"/>
              <a:chOff x="4148186" y="3509554"/>
              <a:chExt cx="1780412" cy="85506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09B612-EAF3-4A8A-B443-D7F14AE81AA3}"/>
                  </a:ext>
                </a:extLst>
              </p:cNvPr>
              <p:cNvSpPr txBox="1"/>
              <p:nvPr/>
            </p:nvSpPr>
            <p:spPr>
              <a:xfrm>
                <a:off x="4148187" y="3509554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Front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439D70-1063-42CB-A48F-06AAF5CBD5A6}"/>
                  </a:ext>
                </a:extLst>
              </p:cNvPr>
              <p:cNvSpPr txBox="1"/>
              <p:nvPr/>
            </p:nvSpPr>
            <p:spPr>
              <a:xfrm>
                <a:off x="5128379" y="3509554"/>
                <a:ext cx="8002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NULL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4613B4A0-2A3F-409C-B1B5-149CF60F02B6}"/>
                  </a:ext>
                </a:extLst>
              </p:cNvPr>
              <p:cNvCxnSpPr>
                <a:cxnSpLocks/>
                <a:stCxn id="64" idx="3"/>
                <a:endCxn id="65" idx="1"/>
              </p:cNvCxnSpPr>
              <p:nvPr/>
            </p:nvCxnSpPr>
            <p:spPr>
              <a:xfrm>
                <a:off x="4920706" y="3678831"/>
                <a:ext cx="207673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1BDAA-06F9-4B7B-A475-83FAAF6EBE5C}"/>
                  </a:ext>
                </a:extLst>
              </p:cNvPr>
              <p:cNvSpPr txBox="1"/>
              <p:nvPr/>
            </p:nvSpPr>
            <p:spPr>
              <a:xfrm>
                <a:off x="4148186" y="4026067"/>
                <a:ext cx="77251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Rear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49608C-315A-407E-8295-C08BFC74459D}"/>
                  </a:ext>
                </a:extLst>
              </p:cNvPr>
              <p:cNvSpPr txBox="1"/>
              <p:nvPr/>
            </p:nvSpPr>
            <p:spPr>
              <a:xfrm>
                <a:off x="5133703" y="4017385"/>
                <a:ext cx="794895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NULL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89918D77-F707-45A9-BDB5-85FD4C21B80D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4920705" y="4186662"/>
                <a:ext cx="212998" cy="868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F7EBD5FE-E57D-4A56-AB7F-85005B55117F}"/>
              </a:ext>
            </a:extLst>
          </p:cNvPr>
          <p:cNvSpPr/>
          <p:nvPr/>
        </p:nvSpPr>
        <p:spPr>
          <a:xfrm>
            <a:off x="3732284" y="4747112"/>
            <a:ext cx="4775990" cy="587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Dequeue</a:t>
            </a:r>
            <a:endParaRPr lang="ko-KR" altLang="en-US" sz="1400" dirty="0">
              <a:solidFill>
                <a:schemeClr val="bg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1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8A9234A-98D3-41DA-B435-7F6D2E33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큐</a:t>
            </a:r>
            <a:r>
              <a:rPr lang="en-US" altLang="ko-KR" dirty="0">
                <a:latin typeface="Arial Black" panose="020B0A04020102020204" pitchFamily="34" charset="0"/>
              </a:rPr>
              <a:t>(queue)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F7CCB-10AE-4754-A7A3-79F5E506FF4A}"/>
              </a:ext>
            </a:extLst>
          </p:cNvPr>
          <p:cNvSpPr txBox="1"/>
          <p:nvPr/>
        </p:nvSpPr>
        <p:spPr>
          <a:xfrm>
            <a:off x="2990593" y="3429000"/>
            <a:ext cx="641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제공된 예제와 </a:t>
            </a:r>
            <a:r>
              <a:rPr lang="en-US" altLang="ko-KR" sz="2400" dirty="0"/>
              <a:t>Queue</a:t>
            </a:r>
            <a:r>
              <a:rPr lang="ko-KR" altLang="en-US" sz="2400" dirty="0"/>
              <a:t>의 활용 코드를 살펴보자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161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latin typeface="Arial Black" panose="020B0A04020102020204" pitchFamily="34" charset="0"/>
              </a:rPr>
              <a:t>덱</a:t>
            </a:r>
            <a:r>
              <a:rPr lang="en-US" altLang="ko-KR" dirty="0">
                <a:latin typeface="Arial Black" panose="020B0A04020102020204" pitchFamily="34" charset="0"/>
              </a:rPr>
              <a:t>(Deque)</a:t>
            </a:r>
          </a:p>
        </p:txBody>
      </p:sp>
    </p:spTree>
    <p:extLst>
      <p:ext uri="{BB962C8B-B14F-4D97-AF65-F5344CB8AC3E}">
        <p14:creationId xmlns:p14="http://schemas.microsoft.com/office/powerpoint/2010/main" val="3758342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A826E8-4B67-4CD5-9713-9D43FB40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덱</a:t>
            </a:r>
            <a:r>
              <a:rPr lang="en-US" altLang="ko-KR" dirty="0">
                <a:latin typeface="Arial Black" panose="020B0A04020102020204" pitchFamily="34" charset="0"/>
              </a:rPr>
              <a:t>(Deque)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06ACA-307A-4087-A8AD-0EC7F148847C}"/>
              </a:ext>
            </a:extLst>
          </p:cNvPr>
          <p:cNvSpPr txBox="1"/>
          <p:nvPr/>
        </p:nvSpPr>
        <p:spPr>
          <a:xfrm>
            <a:off x="1143001" y="632123"/>
            <a:ext cx="9905998" cy="613244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양쪽으로 삽입 및 조회 삭제가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head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tail</a:t>
            </a:r>
            <a:r>
              <a:rPr lang="ko-KR" altLang="en-US" sz="1600" dirty="0">
                <a:latin typeface="Arial Black" panose="020B0A04020102020204" pitchFamily="34" charset="0"/>
              </a:rPr>
              <a:t>이 모두 존재하는 양방향 연결 리스트를 활용할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Deque</a:t>
            </a:r>
            <a:r>
              <a:rPr lang="ko-KR" altLang="en-US" sz="1600" dirty="0">
                <a:latin typeface="Arial Black" panose="020B0A04020102020204" pitchFamily="34" charset="0"/>
              </a:rPr>
              <a:t>를 이용해서 </a:t>
            </a:r>
            <a:r>
              <a:rPr lang="en-US" altLang="ko-KR" sz="1600" dirty="0">
                <a:latin typeface="Arial Black" panose="020B0A04020102020204" pitchFamily="34" charset="0"/>
              </a:rPr>
              <a:t>Queue</a:t>
            </a:r>
            <a:r>
              <a:rPr lang="ko-KR" altLang="en-US" sz="1600" dirty="0">
                <a:latin typeface="Arial Black" panose="020B0A04020102020204" pitchFamily="34" charset="0"/>
              </a:rPr>
              <a:t>를 구현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en-US" altLang="ko-KR" sz="1000" dirty="0">
              <a:latin typeface="Arial Black" panose="020B0A04020102020204" pitchFamily="34" charset="0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Deque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ADT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정의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0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DequeInit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의 초기화를 진행한다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 생성 후 제일 먼저 호출되어야 하는 함수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DQIsEmpty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이 빈 경우 </a:t>
            </a:r>
            <a:r>
              <a:rPr lang="en-US" altLang="ko-KR" sz="1400" dirty="0">
                <a:latin typeface="Arial Black" panose="020B0A04020102020204" pitchFamily="34" charset="0"/>
              </a:rPr>
              <a:t>TRUE(1)</a:t>
            </a:r>
            <a:r>
              <a:rPr lang="ko-KR" altLang="en-US" sz="1400" dirty="0">
                <a:latin typeface="Arial Black" panose="020B0A04020102020204" pitchFamily="34" charset="0"/>
              </a:rPr>
              <a:t>을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그렇지 않은 경우 </a:t>
            </a:r>
            <a:r>
              <a:rPr lang="en-US" altLang="ko-KR" sz="1400" dirty="0">
                <a:latin typeface="Arial Black" panose="020B0A04020102020204" pitchFamily="34" charset="0"/>
              </a:rPr>
              <a:t>FALSE(0)</a:t>
            </a:r>
            <a:r>
              <a:rPr lang="ko-KR" altLang="en-US" sz="1400" dirty="0">
                <a:latin typeface="Arial Black" panose="020B0A04020102020204" pitchFamily="34" charset="0"/>
              </a:rPr>
              <a:t>을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DQAddFirst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, Data data);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의 머리에 데이터를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 Data</a:t>
            </a:r>
            <a:r>
              <a:rPr lang="ko-KR" altLang="en-US" sz="1400" dirty="0">
                <a:latin typeface="Arial Black" panose="020B0A04020102020204" pitchFamily="34" charset="0"/>
              </a:rPr>
              <a:t>로 전달된 값을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DQAddLast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, Data data);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의 꼬리에 데이터를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 Data</a:t>
            </a:r>
            <a:r>
              <a:rPr lang="ko-KR" altLang="en-US" sz="1400" dirty="0">
                <a:latin typeface="Arial Black" panose="020B0A04020102020204" pitchFamily="34" charset="0"/>
              </a:rPr>
              <a:t>로 전달된 값을 저장한다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DQRemoveFirst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의 머리에 위치한 데이터를 반환 및 소멸한다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DQRemoveLast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의 꼬리에 위치한 데이터를 반환 및 소멸한다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1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DQGetFirst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의 머리에 위치한 데이터를 소멸하지 않고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05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DQGetLast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Deque</a:t>
            </a:r>
            <a:r>
              <a:rPr lang="ko-KR" altLang="en-US" sz="1400" dirty="0">
                <a:latin typeface="Arial Black" panose="020B0A04020102020204" pitchFamily="34" charset="0"/>
              </a:rPr>
              <a:t>의 꼬리에 위치한 데이터를 소멸하지 않고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73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F5A717D-169D-4930-89A0-CC37FC4F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덱</a:t>
            </a:r>
            <a:r>
              <a:rPr lang="en-US" altLang="ko-KR" dirty="0">
                <a:latin typeface="Arial Black" panose="020B0A04020102020204" pitchFamily="34" charset="0"/>
              </a:rPr>
              <a:t>(Deque)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1DA13-258D-4E20-A11E-6FA9F3DC655A}"/>
              </a:ext>
            </a:extLst>
          </p:cNvPr>
          <p:cNvSpPr txBox="1"/>
          <p:nvPr/>
        </p:nvSpPr>
        <p:spPr>
          <a:xfrm>
            <a:off x="1143001" y="586027"/>
            <a:ext cx="9905998" cy="612475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typedef struct _node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data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struct _node * next;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struct _node * </a:t>
            </a:r>
            <a:r>
              <a:rPr lang="en-US" altLang="ko-KR" sz="1400" dirty="0" err="1">
                <a:latin typeface="Arial Black" panose="020B0A04020102020204" pitchFamily="34" charset="0"/>
              </a:rPr>
              <a:t>prev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 Node;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typedef struct _</a:t>
            </a:r>
            <a:r>
              <a:rPr lang="en-US" altLang="ko-KR" sz="1400" dirty="0" err="1">
                <a:latin typeface="Arial Black" panose="020B0A04020102020204" pitchFamily="34" charset="0"/>
              </a:rPr>
              <a:t>dlDeque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Node * head;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Node * tail;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 </a:t>
            </a:r>
            <a:r>
              <a:rPr lang="en-US" altLang="ko-KR" sz="1400" dirty="0" err="1">
                <a:latin typeface="Arial Black" panose="020B0A04020102020204" pitchFamily="34" charset="0"/>
              </a:rPr>
              <a:t>DLDeque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typedef </a:t>
            </a:r>
            <a:r>
              <a:rPr lang="en-US" altLang="ko-KR" sz="1400" dirty="0" err="1">
                <a:latin typeface="Arial Black" panose="020B0A04020102020204" pitchFamily="34" charset="0"/>
              </a:rPr>
              <a:t>DLDeque</a:t>
            </a:r>
            <a:r>
              <a:rPr lang="en-US" altLang="ko-KR" sz="1400" dirty="0">
                <a:latin typeface="Arial Black" panose="020B0A04020102020204" pitchFamily="34" charset="0"/>
              </a:rPr>
              <a:t> Deque;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DequeInit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DQIsEmpty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DQAddFirst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, Data data);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DQAddLast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, Data data);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DQRemoveFirst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DQRemoveLast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DQGetFirst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Data </a:t>
            </a:r>
            <a:r>
              <a:rPr lang="en-US" altLang="ko-KR" sz="1400" dirty="0" err="1">
                <a:latin typeface="Arial Black" panose="020B0A04020102020204" pitchFamily="34" charset="0"/>
              </a:rPr>
              <a:t>DQGetLast</a:t>
            </a:r>
            <a:r>
              <a:rPr lang="en-US" altLang="ko-KR" sz="1400" dirty="0">
                <a:latin typeface="Arial Black" panose="020B0A04020102020204" pitchFamily="34" charset="0"/>
              </a:rPr>
              <a:t>(Deque * </a:t>
            </a:r>
            <a:r>
              <a:rPr lang="en-US" altLang="ko-KR" sz="1400" dirty="0" err="1">
                <a:latin typeface="Arial Black" panose="020B0A04020102020204" pitchFamily="34" charset="0"/>
              </a:rPr>
              <a:t>pdeq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#endif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3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0420FA6-F05F-4B29-9B13-6E30C414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덱</a:t>
            </a:r>
            <a:r>
              <a:rPr lang="en-US" altLang="ko-KR" dirty="0">
                <a:latin typeface="Arial Black" panose="020B0A04020102020204" pitchFamily="34" charset="0"/>
              </a:rPr>
              <a:t>(Deque)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03481-5E51-45D8-A48C-6F0E7FF230A2}"/>
              </a:ext>
            </a:extLst>
          </p:cNvPr>
          <p:cNvSpPr txBox="1"/>
          <p:nvPr/>
        </p:nvSpPr>
        <p:spPr>
          <a:xfrm>
            <a:off x="1143001" y="2813447"/>
            <a:ext cx="99059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학습과제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양방향 연결 리스트의 구조로 만들어진 </a:t>
            </a:r>
            <a:r>
              <a:rPr lang="en-US" altLang="ko-KR" dirty="0">
                <a:latin typeface="Arial Black" panose="020B0A04020102020204" pitchFamily="34" charset="0"/>
              </a:rPr>
              <a:t>Deque</a:t>
            </a:r>
            <a:r>
              <a:rPr lang="ko-KR" altLang="en-US" dirty="0">
                <a:latin typeface="Arial Black" panose="020B0A04020102020204" pitchFamily="34" charset="0"/>
              </a:rPr>
              <a:t>를 확인해보자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Deque</a:t>
            </a:r>
            <a:r>
              <a:rPr lang="ko-KR" altLang="en-US" dirty="0">
                <a:latin typeface="Arial Black" panose="020B0A04020102020204" pitchFamily="34" charset="0"/>
              </a:rPr>
              <a:t>를 이용한 </a:t>
            </a:r>
            <a:r>
              <a:rPr lang="en-US" altLang="ko-KR" dirty="0">
                <a:latin typeface="Arial Black" panose="020B0A04020102020204" pitchFamily="34" charset="0"/>
              </a:rPr>
              <a:t>Queue</a:t>
            </a:r>
            <a:r>
              <a:rPr lang="ko-KR" altLang="en-US" dirty="0">
                <a:latin typeface="Arial Black" panose="020B0A04020102020204" pitchFamily="34" charset="0"/>
              </a:rPr>
              <a:t>를 만들어보자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24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0585" y="589084"/>
            <a:ext cx="9908930" cy="627864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Arial Black" pitchFamily="34" charset="0"/>
              </a:rPr>
              <a:t>후입선출</a:t>
            </a:r>
            <a:r>
              <a:rPr lang="en-US" altLang="ko-KR" dirty="0">
                <a:latin typeface="Arial Black" pitchFamily="34" charset="0"/>
              </a:rPr>
              <a:t>(LIFO – Last In, First Out)</a:t>
            </a:r>
            <a:r>
              <a:rPr lang="ko-KR" altLang="en-US" dirty="0">
                <a:latin typeface="Arial Black" pitchFamily="34" charset="0"/>
              </a:rPr>
              <a:t>방식의 자료구조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계산기 프로그램이 활용의 예가 된다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ko-KR" altLang="en-US" dirty="0">
                <a:latin typeface="Arial Black" pitchFamily="34" charset="0"/>
              </a:rPr>
              <a:t>대표적인 활용의 예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다른 자료구조를 도구로 사용해서 구현 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스택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자료구조의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ADT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void </a:t>
            </a:r>
            <a:r>
              <a:rPr lang="en-US" altLang="ko-KR" sz="1600" dirty="0" err="1">
                <a:latin typeface="Arial Black" pitchFamily="34" charset="0"/>
              </a:rPr>
              <a:t>StackInit</a:t>
            </a:r>
            <a:r>
              <a:rPr lang="en-US" altLang="ko-KR" sz="1600" dirty="0">
                <a:latin typeface="Arial Black" pitchFamily="34" charset="0"/>
              </a:rPr>
              <a:t>(Stack* </a:t>
            </a:r>
            <a:r>
              <a:rPr lang="en-US" altLang="ko-KR" sz="1600" dirty="0" err="1">
                <a:latin typeface="Arial Black" pitchFamily="34" charset="0"/>
              </a:rPr>
              <a:t>pstack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스택의</a:t>
            </a:r>
            <a:r>
              <a:rPr lang="ko-KR" altLang="en-US" sz="1600" dirty="0">
                <a:latin typeface="Arial Black" pitchFamily="34" charset="0"/>
              </a:rPr>
              <a:t> 초기화를 진행한다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스택</a:t>
            </a:r>
            <a:r>
              <a:rPr lang="ko-KR" altLang="en-US" sz="1600" dirty="0">
                <a:latin typeface="Arial Black" pitchFamily="34" charset="0"/>
              </a:rPr>
              <a:t> 생성 후 제일 먼저 호출되어야 하는 함수</a:t>
            </a:r>
            <a:endParaRPr lang="en-US" altLang="ko-KR" sz="1600" dirty="0">
              <a:latin typeface="Arial Black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SIsEmpty</a:t>
            </a:r>
            <a:r>
              <a:rPr lang="en-US" altLang="ko-KR" sz="1600" dirty="0">
                <a:latin typeface="Arial Black" pitchFamily="34" charset="0"/>
              </a:rPr>
              <a:t>(Stack* </a:t>
            </a:r>
            <a:r>
              <a:rPr lang="en-US" altLang="ko-KR" sz="1600" dirty="0" err="1">
                <a:latin typeface="Arial Black" pitchFamily="34" charset="0"/>
              </a:rPr>
              <a:t>pstack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스택이</a:t>
            </a:r>
            <a:r>
              <a:rPr lang="ko-KR" altLang="en-US" sz="1600" dirty="0">
                <a:latin typeface="Arial Black" pitchFamily="34" charset="0"/>
              </a:rPr>
              <a:t> 빈 경우 </a:t>
            </a:r>
            <a:r>
              <a:rPr lang="en-US" altLang="ko-KR" sz="1600" dirty="0">
                <a:latin typeface="Arial Black" pitchFamily="34" charset="0"/>
              </a:rPr>
              <a:t>TRUE(1)</a:t>
            </a:r>
            <a:r>
              <a:rPr lang="ko-KR" altLang="en-US" sz="1600" dirty="0">
                <a:latin typeface="Arial Black" pitchFamily="34" charset="0"/>
              </a:rPr>
              <a:t>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그렇지 않은 경우 </a:t>
            </a:r>
            <a:r>
              <a:rPr lang="en-US" altLang="ko-KR" sz="1600" dirty="0">
                <a:latin typeface="Arial Black" pitchFamily="34" charset="0"/>
              </a:rPr>
              <a:t>FALSE(0)</a:t>
            </a:r>
            <a:r>
              <a:rPr lang="ko-KR" altLang="en-US" sz="1600" dirty="0">
                <a:latin typeface="Arial Black" pitchFamily="34" charset="0"/>
              </a:rPr>
              <a:t>을 반환한다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void </a:t>
            </a:r>
            <a:r>
              <a:rPr lang="en-US" altLang="ko-KR" sz="1600" dirty="0" err="1">
                <a:latin typeface="Arial Black" pitchFamily="34" charset="0"/>
              </a:rPr>
              <a:t>Spush</a:t>
            </a:r>
            <a:r>
              <a:rPr lang="en-US" altLang="ko-KR" sz="1600" dirty="0">
                <a:latin typeface="Arial Black" pitchFamily="34" charset="0"/>
              </a:rPr>
              <a:t>(Stack* </a:t>
            </a:r>
            <a:r>
              <a:rPr lang="en-US" altLang="ko-KR" sz="1600" dirty="0" err="1">
                <a:latin typeface="Arial Black" pitchFamily="34" charset="0"/>
              </a:rPr>
              <a:t>pstack</a:t>
            </a:r>
            <a:r>
              <a:rPr lang="en-US" altLang="ko-KR" sz="1600" dirty="0">
                <a:latin typeface="Arial Black" pitchFamily="34" charset="0"/>
              </a:rPr>
              <a:t>, Data data);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스택에</a:t>
            </a:r>
            <a:r>
              <a:rPr lang="ko-KR" altLang="en-US" sz="1600" dirty="0">
                <a:latin typeface="Arial Black" pitchFamily="34" charset="0"/>
              </a:rPr>
              <a:t> 데이터를 저장한다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매개변수 </a:t>
            </a:r>
            <a:r>
              <a:rPr lang="en-US" altLang="ko-KR" sz="1600" dirty="0">
                <a:latin typeface="Arial Black" pitchFamily="34" charset="0"/>
              </a:rPr>
              <a:t>data</a:t>
            </a:r>
            <a:r>
              <a:rPr lang="ko-KR" altLang="en-US" sz="1600" dirty="0">
                <a:latin typeface="Arial Black" pitchFamily="34" charset="0"/>
              </a:rPr>
              <a:t>로 전달된 값을 저장한다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Data </a:t>
            </a:r>
            <a:r>
              <a:rPr lang="en-US" altLang="ko-KR" sz="1600" dirty="0" err="1">
                <a:latin typeface="Arial Black" pitchFamily="34" charset="0"/>
              </a:rPr>
              <a:t>Spop</a:t>
            </a:r>
            <a:r>
              <a:rPr lang="en-US" altLang="ko-KR" sz="1600" dirty="0">
                <a:latin typeface="Arial Black" pitchFamily="34" charset="0"/>
              </a:rPr>
              <a:t>(Stack* </a:t>
            </a:r>
            <a:r>
              <a:rPr lang="en-US" altLang="ko-KR" sz="1600" dirty="0" err="1">
                <a:latin typeface="Arial Black" pitchFamily="34" charset="0"/>
              </a:rPr>
              <a:t>pstack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마지막에 저장된 요소를 삭제한다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삭제된 데이터는 반환이 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본 함수의 호출을 위해서는 데이터가 하나 이상 존재함이 보장되어야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Data </a:t>
            </a:r>
            <a:r>
              <a:rPr lang="en-US" altLang="ko-KR" sz="1600" dirty="0" err="1">
                <a:latin typeface="Arial Black" pitchFamily="34" charset="0"/>
              </a:rPr>
              <a:t>Speek</a:t>
            </a:r>
            <a:r>
              <a:rPr lang="en-US" altLang="ko-KR" sz="1600" dirty="0">
                <a:latin typeface="Arial Black" pitchFamily="34" charset="0"/>
              </a:rPr>
              <a:t>(Stack* </a:t>
            </a:r>
            <a:r>
              <a:rPr lang="en-US" altLang="ko-KR" sz="1600" dirty="0" err="1">
                <a:latin typeface="Arial Black" pitchFamily="34" charset="0"/>
              </a:rPr>
              <a:t>pstack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마지막에 저장된 요소를 반환하되 삭제하지 않는다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본 함수의 호출을 위해서는 데이터가 하나 이상 존재함이 보장되어야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92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0585" y="615434"/>
            <a:ext cx="9900138" cy="606319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스택의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배열 기반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데이터를 추가하고 꺼내 쓰고 하는 과정만 있어서 리스트 보다 단순하고 상황이 다양하지 않다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배열의 길이와 상관없이 인덱스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이 항상 바닥에 위치한다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마지막 데이터의 저장 위치를 기억해야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500" dirty="0">
                <a:latin typeface="Arial Black" pitchFamily="34" charset="0"/>
              </a:rPr>
              <a:t>#define TRUE1</a:t>
            </a:r>
          </a:p>
          <a:p>
            <a:r>
              <a:rPr lang="en-US" altLang="ko-KR" sz="1500" dirty="0">
                <a:latin typeface="Arial Black" pitchFamily="34" charset="0"/>
              </a:rPr>
              <a:t>#define FALSE0</a:t>
            </a:r>
          </a:p>
          <a:p>
            <a:r>
              <a:rPr lang="en-US" altLang="ko-KR" sz="1500" dirty="0">
                <a:latin typeface="Arial Black" pitchFamily="34" charset="0"/>
              </a:rPr>
              <a:t>#define STACK_LEN100</a:t>
            </a:r>
          </a:p>
          <a:p>
            <a:endParaRPr lang="ko-KR" altLang="en-US" sz="1500" dirty="0">
              <a:latin typeface="Arial Black" pitchFamily="34" charset="0"/>
            </a:endParaRPr>
          </a:p>
          <a:p>
            <a:r>
              <a:rPr lang="en-US" altLang="ko-KR" sz="1500" dirty="0" err="1">
                <a:latin typeface="Arial Black" pitchFamily="34" charset="0"/>
              </a:rPr>
              <a:t>typedef</a:t>
            </a:r>
            <a:r>
              <a:rPr lang="en-US" altLang="ko-KR" sz="1500" dirty="0">
                <a:latin typeface="Arial Black" pitchFamily="34" charset="0"/>
              </a:rPr>
              <a:t> </a:t>
            </a:r>
            <a:r>
              <a:rPr lang="en-US" altLang="ko-KR" sz="1500" dirty="0" err="1">
                <a:latin typeface="Arial Black" pitchFamily="34" charset="0"/>
              </a:rPr>
              <a:t>int</a:t>
            </a:r>
            <a:r>
              <a:rPr lang="en-US" altLang="ko-KR" sz="1500" dirty="0">
                <a:latin typeface="Arial Black" pitchFamily="34" charset="0"/>
              </a:rPr>
              <a:t> Data;</a:t>
            </a:r>
          </a:p>
          <a:p>
            <a:endParaRPr lang="ko-KR" altLang="en-US" sz="1500" dirty="0">
              <a:latin typeface="Arial Black" pitchFamily="34" charset="0"/>
            </a:endParaRPr>
          </a:p>
          <a:p>
            <a:r>
              <a:rPr lang="en-US" altLang="ko-KR" sz="1500" dirty="0" err="1">
                <a:latin typeface="Arial Black" pitchFamily="34" charset="0"/>
              </a:rPr>
              <a:t>typedef</a:t>
            </a:r>
            <a:r>
              <a:rPr lang="en-US" altLang="ko-KR" sz="1500" dirty="0">
                <a:latin typeface="Arial Black" pitchFamily="34" charset="0"/>
              </a:rPr>
              <a:t> </a:t>
            </a:r>
            <a:r>
              <a:rPr lang="en-US" altLang="ko-KR" sz="1500" dirty="0" err="1">
                <a:latin typeface="Arial Black" pitchFamily="34" charset="0"/>
              </a:rPr>
              <a:t>struct</a:t>
            </a:r>
            <a:r>
              <a:rPr lang="en-US" altLang="ko-KR" sz="1500" dirty="0">
                <a:latin typeface="Arial Black" pitchFamily="34" charset="0"/>
              </a:rPr>
              <a:t> _</a:t>
            </a:r>
            <a:r>
              <a:rPr lang="en-US" altLang="ko-KR" sz="1500" dirty="0" err="1">
                <a:latin typeface="Arial Black" pitchFamily="34" charset="0"/>
              </a:rPr>
              <a:t>arrayStack</a:t>
            </a:r>
            <a:endParaRPr lang="en-US" altLang="ko-KR" sz="1500" dirty="0">
              <a:latin typeface="Arial Black" pitchFamily="34" charset="0"/>
            </a:endParaRPr>
          </a:p>
          <a:p>
            <a:r>
              <a:rPr lang="en-US" altLang="ko-KR" sz="15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500" dirty="0">
                <a:latin typeface="Arial Black" pitchFamily="34" charset="0"/>
              </a:rPr>
              <a:t>Data </a:t>
            </a:r>
            <a:r>
              <a:rPr lang="en-US" altLang="ko-KR" sz="1500" dirty="0" err="1">
                <a:latin typeface="Arial Black" pitchFamily="34" charset="0"/>
              </a:rPr>
              <a:t>stackArr</a:t>
            </a:r>
            <a:r>
              <a:rPr lang="en-US" altLang="ko-KR" sz="1500" dirty="0">
                <a:latin typeface="Arial Black" pitchFamily="34" charset="0"/>
              </a:rPr>
              <a:t>[STACK_LEN];</a:t>
            </a:r>
          </a:p>
          <a:p>
            <a:pPr lvl="1"/>
            <a:r>
              <a:rPr lang="en-US" altLang="ko-KR" sz="1500" dirty="0" err="1">
                <a:latin typeface="Arial Black" pitchFamily="34" charset="0"/>
              </a:rPr>
              <a:t>int</a:t>
            </a:r>
            <a:r>
              <a:rPr lang="en-US" altLang="ko-KR" sz="1500" dirty="0">
                <a:latin typeface="Arial Black" pitchFamily="34" charset="0"/>
              </a:rPr>
              <a:t> </a:t>
            </a:r>
            <a:r>
              <a:rPr lang="en-US" altLang="ko-KR" sz="1500" dirty="0" err="1">
                <a:latin typeface="Arial Black" pitchFamily="34" charset="0"/>
              </a:rPr>
              <a:t>topIndex</a:t>
            </a:r>
            <a:r>
              <a:rPr lang="en-US" altLang="ko-KR" sz="1500" dirty="0">
                <a:latin typeface="Arial Black" pitchFamily="34" charset="0"/>
              </a:rPr>
              <a:t>;</a:t>
            </a:r>
          </a:p>
          <a:p>
            <a:r>
              <a:rPr lang="en-US" altLang="ko-KR" sz="1500" dirty="0">
                <a:latin typeface="Arial Black" pitchFamily="34" charset="0"/>
              </a:rPr>
              <a:t>}</a:t>
            </a:r>
            <a:r>
              <a:rPr lang="en-US" altLang="ko-KR" sz="1500" dirty="0" err="1">
                <a:latin typeface="Arial Black" pitchFamily="34" charset="0"/>
              </a:rPr>
              <a:t>ArrayStack</a:t>
            </a:r>
            <a:r>
              <a:rPr lang="en-US" altLang="ko-KR" sz="1500" dirty="0">
                <a:latin typeface="Arial Black" pitchFamily="34" charset="0"/>
              </a:rPr>
              <a:t>;</a:t>
            </a:r>
          </a:p>
          <a:p>
            <a:endParaRPr lang="ko-KR" altLang="en-US" sz="1500" dirty="0">
              <a:latin typeface="Arial Black" pitchFamily="34" charset="0"/>
            </a:endParaRPr>
          </a:p>
          <a:p>
            <a:r>
              <a:rPr lang="en-US" altLang="ko-KR" sz="1500" dirty="0" err="1">
                <a:latin typeface="Arial Black" pitchFamily="34" charset="0"/>
              </a:rPr>
              <a:t>typedef</a:t>
            </a:r>
            <a:r>
              <a:rPr lang="en-US" altLang="ko-KR" sz="1500" dirty="0">
                <a:latin typeface="Arial Black" pitchFamily="34" charset="0"/>
              </a:rPr>
              <a:t> </a:t>
            </a:r>
            <a:r>
              <a:rPr lang="en-US" altLang="ko-KR" sz="1500" dirty="0" err="1">
                <a:latin typeface="Arial Black" pitchFamily="34" charset="0"/>
              </a:rPr>
              <a:t>ArrayStack</a:t>
            </a:r>
            <a:r>
              <a:rPr lang="en-US" altLang="ko-KR" sz="1500" dirty="0">
                <a:latin typeface="Arial Black" pitchFamily="34" charset="0"/>
              </a:rPr>
              <a:t> Stack;</a:t>
            </a:r>
          </a:p>
          <a:p>
            <a:endParaRPr lang="ko-KR" altLang="en-US" sz="1500" dirty="0">
              <a:latin typeface="Arial Black" pitchFamily="34" charset="0"/>
            </a:endParaRPr>
          </a:p>
          <a:p>
            <a:r>
              <a:rPr lang="en-US" altLang="ko-KR" sz="1500" dirty="0">
                <a:latin typeface="Arial Black" pitchFamily="34" charset="0"/>
              </a:rPr>
              <a:t>void </a:t>
            </a:r>
            <a:r>
              <a:rPr lang="en-US" altLang="ko-KR" sz="1500" dirty="0" err="1">
                <a:latin typeface="Arial Black" pitchFamily="34" charset="0"/>
              </a:rPr>
              <a:t>StackInit</a:t>
            </a:r>
            <a:r>
              <a:rPr lang="en-US" altLang="ko-KR" sz="1500" dirty="0">
                <a:latin typeface="Arial Black" pitchFamily="34" charset="0"/>
              </a:rPr>
              <a:t>(Stack* </a:t>
            </a:r>
            <a:r>
              <a:rPr lang="en-US" altLang="ko-KR" sz="1500" dirty="0" err="1">
                <a:latin typeface="Arial Black" pitchFamily="34" charset="0"/>
              </a:rPr>
              <a:t>pstack</a:t>
            </a:r>
            <a:r>
              <a:rPr lang="en-US" altLang="ko-KR" sz="1500" dirty="0">
                <a:latin typeface="Arial Black" pitchFamily="34" charset="0"/>
              </a:rPr>
              <a:t>);//</a:t>
            </a:r>
            <a:r>
              <a:rPr lang="ko-KR" altLang="en-US" sz="1500" dirty="0" err="1">
                <a:latin typeface="Arial Black" pitchFamily="34" charset="0"/>
              </a:rPr>
              <a:t>스택</a:t>
            </a:r>
            <a:r>
              <a:rPr lang="ko-KR" altLang="en-US" sz="1500" dirty="0">
                <a:latin typeface="Arial Black" pitchFamily="34" charset="0"/>
              </a:rPr>
              <a:t> 초기화</a:t>
            </a:r>
          </a:p>
          <a:p>
            <a:r>
              <a:rPr lang="en-US" altLang="ko-KR" sz="1500" dirty="0" err="1">
                <a:latin typeface="Arial Black" pitchFamily="34" charset="0"/>
              </a:rPr>
              <a:t>int</a:t>
            </a:r>
            <a:r>
              <a:rPr lang="ko-KR" altLang="en-US" sz="1500" dirty="0">
                <a:latin typeface="Arial Black" pitchFamily="34" charset="0"/>
              </a:rPr>
              <a:t> </a:t>
            </a:r>
            <a:r>
              <a:rPr lang="en-US" altLang="ko-KR" sz="1500" dirty="0" err="1">
                <a:latin typeface="Arial Black" pitchFamily="34" charset="0"/>
              </a:rPr>
              <a:t>SIsEmpty</a:t>
            </a:r>
            <a:r>
              <a:rPr lang="en-US" altLang="ko-KR" sz="1500" dirty="0">
                <a:latin typeface="Arial Black" pitchFamily="34" charset="0"/>
              </a:rPr>
              <a:t>(Stack</a:t>
            </a:r>
            <a:r>
              <a:rPr lang="ko-KR" altLang="en-US" sz="1500" dirty="0">
                <a:latin typeface="Arial Black" pitchFamily="34" charset="0"/>
              </a:rPr>
              <a:t>* </a:t>
            </a:r>
            <a:r>
              <a:rPr lang="en-US" altLang="ko-KR" sz="1500" dirty="0" err="1">
                <a:latin typeface="Arial Black" pitchFamily="34" charset="0"/>
              </a:rPr>
              <a:t>pstack</a:t>
            </a:r>
            <a:r>
              <a:rPr lang="en-US" altLang="ko-KR" sz="1500" dirty="0">
                <a:latin typeface="Arial Black" pitchFamily="34" charset="0"/>
              </a:rPr>
              <a:t>);//</a:t>
            </a:r>
            <a:r>
              <a:rPr lang="ko-KR" altLang="en-US" sz="1500" dirty="0" err="1">
                <a:latin typeface="Arial Black" pitchFamily="34" charset="0"/>
              </a:rPr>
              <a:t>스택이</a:t>
            </a:r>
            <a:r>
              <a:rPr lang="ko-KR" altLang="en-US" sz="1500" dirty="0">
                <a:latin typeface="Arial Black" pitchFamily="34" charset="0"/>
              </a:rPr>
              <a:t> 비어있는지 확인</a:t>
            </a:r>
          </a:p>
          <a:p>
            <a:endParaRPr lang="ko-KR" altLang="en-US" sz="1500" dirty="0">
              <a:latin typeface="Arial Black" pitchFamily="34" charset="0"/>
            </a:endParaRPr>
          </a:p>
          <a:p>
            <a:r>
              <a:rPr lang="en-US" altLang="ko-KR" sz="1500" dirty="0">
                <a:latin typeface="Arial Black" pitchFamily="34" charset="0"/>
              </a:rPr>
              <a:t>void </a:t>
            </a:r>
            <a:r>
              <a:rPr lang="en-US" altLang="ko-KR" sz="1500" dirty="0" err="1">
                <a:latin typeface="Arial Black" pitchFamily="34" charset="0"/>
              </a:rPr>
              <a:t>SPush</a:t>
            </a:r>
            <a:r>
              <a:rPr lang="en-US" altLang="ko-KR" sz="1500" dirty="0">
                <a:latin typeface="Arial Black" pitchFamily="34" charset="0"/>
              </a:rPr>
              <a:t>(Stack* </a:t>
            </a:r>
            <a:r>
              <a:rPr lang="en-US" altLang="ko-KR" sz="1500" dirty="0" err="1">
                <a:latin typeface="Arial Black" pitchFamily="34" charset="0"/>
              </a:rPr>
              <a:t>pstack</a:t>
            </a:r>
            <a:r>
              <a:rPr lang="en-US" altLang="ko-KR" sz="1500" dirty="0">
                <a:latin typeface="Arial Black" pitchFamily="34" charset="0"/>
              </a:rPr>
              <a:t>, Data data);//</a:t>
            </a:r>
            <a:r>
              <a:rPr lang="ko-KR" altLang="en-US" sz="1500" dirty="0" err="1">
                <a:latin typeface="Arial Black" pitchFamily="34" charset="0"/>
              </a:rPr>
              <a:t>스택의</a:t>
            </a:r>
            <a:r>
              <a:rPr lang="ko-KR" altLang="en-US" sz="1500" dirty="0">
                <a:latin typeface="Arial Black" pitchFamily="34" charset="0"/>
              </a:rPr>
              <a:t> </a:t>
            </a:r>
            <a:r>
              <a:rPr lang="en-US" altLang="ko-KR" sz="1500" dirty="0">
                <a:latin typeface="Arial Black" pitchFamily="34" charset="0"/>
              </a:rPr>
              <a:t>push </a:t>
            </a:r>
            <a:r>
              <a:rPr lang="ko-KR" altLang="en-US" sz="1500" dirty="0">
                <a:latin typeface="Arial Black" pitchFamily="34" charset="0"/>
              </a:rPr>
              <a:t>연산</a:t>
            </a:r>
          </a:p>
          <a:p>
            <a:r>
              <a:rPr lang="en-US" altLang="ko-KR" sz="1500" dirty="0">
                <a:latin typeface="Arial Black" pitchFamily="34" charset="0"/>
              </a:rPr>
              <a:t>Data </a:t>
            </a:r>
            <a:r>
              <a:rPr lang="en-US" altLang="ko-KR" sz="1500" dirty="0" err="1">
                <a:latin typeface="Arial Black" pitchFamily="34" charset="0"/>
              </a:rPr>
              <a:t>SPop</a:t>
            </a:r>
            <a:r>
              <a:rPr lang="en-US" altLang="ko-KR" sz="1500" dirty="0">
                <a:latin typeface="Arial Black" pitchFamily="34" charset="0"/>
              </a:rPr>
              <a:t>(Stack* </a:t>
            </a:r>
            <a:r>
              <a:rPr lang="en-US" altLang="ko-KR" sz="1500" dirty="0" err="1">
                <a:latin typeface="Arial Black" pitchFamily="34" charset="0"/>
              </a:rPr>
              <a:t>pstack</a:t>
            </a:r>
            <a:r>
              <a:rPr lang="en-US" altLang="ko-KR" sz="1500" dirty="0">
                <a:latin typeface="Arial Black" pitchFamily="34" charset="0"/>
              </a:rPr>
              <a:t>);//</a:t>
            </a:r>
            <a:r>
              <a:rPr lang="ko-KR" altLang="en-US" sz="1500" dirty="0" err="1">
                <a:latin typeface="Arial Black" pitchFamily="34" charset="0"/>
              </a:rPr>
              <a:t>스택의</a:t>
            </a:r>
            <a:r>
              <a:rPr lang="ko-KR" altLang="en-US" sz="1500" dirty="0">
                <a:latin typeface="Arial Black" pitchFamily="34" charset="0"/>
              </a:rPr>
              <a:t> </a:t>
            </a:r>
            <a:r>
              <a:rPr lang="en-US" altLang="ko-KR" sz="1500" dirty="0">
                <a:latin typeface="Arial Black" pitchFamily="34" charset="0"/>
              </a:rPr>
              <a:t>pop </a:t>
            </a:r>
            <a:r>
              <a:rPr lang="ko-KR" altLang="en-US" sz="1500" dirty="0">
                <a:latin typeface="Arial Black" pitchFamily="34" charset="0"/>
              </a:rPr>
              <a:t>연산</a:t>
            </a:r>
          </a:p>
          <a:p>
            <a:r>
              <a:rPr lang="en-US" altLang="ko-KR" sz="1500" dirty="0">
                <a:latin typeface="Arial Black" pitchFamily="34" charset="0"/>
              </a:rPr>
              <a:t>Data </a:t>
            </a:r>
            <a:r>
              <a:rPr lang="en-US" altLang="ko-KR" sz="1500" dirty="0" err="1">
                <a:latin typeface="Arial Black" pitchFamily="34" charset="0"/>
              </a:rPr>
              <a:t>SPeek</a:t>
            </a:r>
            <a:r>
              <a:rPr lang="en-US" altLang="ko-KR" sz="1500" dirty="0">
                <a:latin typeface="Arial Black" pitchFamily="34" charset="0"/>
              </a:rPr>
              <a:t>(Stack* </a:t>
            </a:r>
            <a:r>
              <a:rPr lang="en-US" altLang="ko-KR" sz="1500" dirty="0" err="1">
                <a:latin typeface="Arial Black" pitchFamily="34" charset="0"/>
              </a:rPr>
              <a:t>pstack</a:t>
            </a:r>
            <a:r>
              <a:rPr lang="en-US" altLang="ko-KR" sz="1500" dirty="0">
                <a:latin typeface="Arial Black" pitchFamily="34" charset="0"/>
              </a:rPr>
              <a:t>);//</a:t>
            </a:r>
            <a:r>
              <a:rPr lang="ko-KR" altLang="en-US" sz="1500" dirty="0" err="1">
                <a:latin typeface="Arial Black" pitchFamily="34" charset="0"/>
              </a:rPr>
              <a:t>스택의</a:t>
            </a:r>
            <a:r>
              <a:rPr lang="ko-KR" altLang="en-US" sz="1500" dirty="0">
                <a:latin typeface="Arial Black" pitchFamily="34" charset="0"/>
              </a:rPr>
              <a:t> </a:t>
            </a:r>
            <a:r>
              <a:rPr lang="en-US" altLang="ko-KR" sz="1500" dirty="0">
                <a:latin typeface="Arial Black" pitchFamily="34" charset="0"/>
              </a:rPr>
              <a:t>peek </a:t>
            </a:r>
            <a:r>
              <a:rPr lang="ko-KR" altLang="en-US" sz="1500" dirty="0">
                <a:latin typeface="Arial Black" pitchFamily="34" charset="0"/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425331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5931" y="1705872"/>
            <a:ext cx="9900138" cy="37856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초기화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void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StackInit</a:t>
            </a:r>
            <a:r>
              <a:rPr lang="en-US" altLang="ko-KR" dirty="0">
                <a:latin typeface="Arial Black" pitchFamily="34" charset="0"/>
              </a:rPr>
              <a:t>(Stack* 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topIndex</a:t>
            </a:r>
            <a:r>
              <a:rPr lang="en-US" altLang="ko-KR" dirty="0">
                <a:latin typeface="Arial Black" pitchFamily="34" charset="0"/>
              </a:rPr>
              <a:t> = -1;			// </a:t>
            </a:r>
            <a:r>
              <a:rPr lang="en-US" altLang="ko-KR" dirty="0" err="1">
                <a:latin typeface="Arial Black" pitchFamily="34" charset="0"/>
              </a:rPr>
              <a:t>topIndex</a:t>
            </a:r>
            <a:r>
              <a:rPr lang="ko-KR" altLang="en-US" dirty="0">
                <a:latin typeface="Arial Black" pitchFamily="34" charset="0"/>
              </a:rPr>
              <a:t>의 </a:t>
            </a:r>
            <a:r>
              <a:rPr lang="en-US" altLang="ko-KR" dirty="0">
                <a:latin typeface="Arial Black" pitchFamily="34" charset="0"/>
              </a:rPr>
              <a:t>-1</a:t>
            </a:r>
            <a:r>
              <a:rPr lang="ko-KR" altLang="en-US" dirty="0">
                <a:latin typeface="Arial Black" pitchFamily="34" charset="0"/>
              </a:rPr>
              <a:t>은 빈 상태를 의미한다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ko-KR" altLang="en-US" dirty="0">
              <a:latin typeface="Arial Black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687821" y="3575196"/>
            <a:ext cx="4420897" cy="1791645"/>
            <a:chOff x="3313846" y="2348066"/>
            <a:chExt cx="4420897" cy="1791645"/>
          </a:xfrm>
        </p:grpSpPr>
        <p:grpSp>
          <p:nvGrpSpPr>
            <p:cNvPr id="15" name="그룹 14"/>
            <p:cNvGrpSpPr/>
            <p:nvPr/>
          </p:nvGrpSpPr>
          <p:grpSpPr>
            <a:xfrm>
              <a:off x="3341785" y="2641867"/>
              <a:ext cx="904900" cy="1497844"/>
              <a:chOff x="6357546" y="3021457"/>
              <a:chExt cx="904900" cy="149784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717323" y="4149969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17323" y="3765983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17323" y="3390789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717323" y="3021457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57546" y="414996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0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57546" y="376598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1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57546" y="339078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57546" y="302145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3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944916" y="2641867"/>
              <a:ext cx="904900" cy="1497844"/>
              <a:chOff x="6357546" y="3021457"/>
              <a:chExt cx="904900" cy="149784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717323" y="4149969"/>
                <a:ext cx="545123" cy="3693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A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17323" y="3765983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17323" y="3390789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17323" y="3021457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57546" y="414996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0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57546" y="376598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1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57546" y="339078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57546" y="302145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3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504085" y="2641867"/>
              <a:ext cx="904900" cy="1497844"/>
              <a:chOff x="6357546" y="3021457"/>
              <a:chExt cx="904900" cy="149784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717323" y="4149969"/>
                <a:ext cx="545123" cy="3693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A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717323" y="3765983"/>
                <a:ext cx="545123" cy="3693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B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17323" y="3390789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717323" y="3021457"/>
                <a:ext cx="54512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57546" y="414996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0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57546" y="376598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1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57546" y="339078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357546" y="302145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3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</p:grpSp>
        <p:cxnSp>
          <p:nvCxnSpPr>
            <p:cNvPr id="35" name="직선 화살표 연결선 34"/>
            <p:cNvCxnSpPr/>
            <p:nvPr/>
          </p:nvCxnSpPr>
          <p:spPr>
            <a:xfrm>
              <a:off x="4246685" y="3386393"/>
              <a:ext cx="69823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5849816" y="3380531"/>
              <a:ext cx="69823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313846" y="2348066"/>
              <a:ext cx="1281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itchFamily="34" charset="0"/>
                </a:rPr>
                <a:t>topIndex</a:t>
              </a:r>
              <a:r>
                <a:rPr lang="en-US" altLang="ko-KR" sz="1200" dirty="0">
                  <a:latin typeface="Arial Black" pitchFamily="34" charset="0"/>
                </a:rPr>
                <a:t> = -1</a:t>
              </a:r>
              <a:endParaRPr lang="ko-KR" altLang="en-US" sz="1200" dirty="0">
                <a:latin typeface="Arial Black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61925" y="2348068"/>
              <a:ext cx="1230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itchFamily="34" charset="0"/>
                </a:rPr>
                <a:t>topIndex</a:t>
              </a:r>
              <a:r>
                <a:rPr lang="en-US" altLang="ko-KR" sz="1200" dirty="0">
                  <a:latin typeface="Arial Black" pitchFamily="34" charset="0"/>
                </a:rPr>
                <a:t> = 0</a:t>
              </a:r>
              <a:endParaRPr lang="ko-KR" altLang="en-US" sz="1200" dirty="0">
                <a:latin typeface="Arial Black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04085" y="2348067"/>
              <a:ext cx="1230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itchFamily="34" charset="0"/>
                </a:rPr>
                <a:t>topIndex</a:t>
              </a:r>
              <a:r>
                <a:rPr lang="en-US" altLang="ko-KR" sz="1200" dirty="0">
                  <a:latin typeface="Arial Black" pitchFamily="34" charset="0"/>
                </a:rPr>
                <a:t> = 1</a:t>
              </a:r>
              <a:endParaRPr lang="ko-KR" altLang="en-US" sz="12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78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346" y="1107831"/>
            <a:ext cx="9935308" cy="498598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삽입 및 삭제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반환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반환은 제일 위에 있는 인덱스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DATA)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>
                <a:latin typeface="Arial Black" pitchFamily="34" charset="0"/>
              </a:rPr>
              <a:t>스택이</a:t>
            </a:r>
            <a:r>
              <a:rPr lang="ko-KR" altLang="en-US" dirty="0">
                <a:latin typeface="Arial Black" pitchFamily="34" charset="0"/>
              </a:rPr>
              <a:t> 비어있는지 유무를 확인하고 </a:t>
            </a:r>
            <a:r>
              <a:rPr lang="ko-KR" altLang="en-US" dirty="0" err="1">
                <a:latin typeface="Arial Black" pitchFamily="34" charset="0"/>
              </a:rPr>
              <a:t>진행해야한다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SIsEmpty</a:t>
            </a:r>
            <a:r>
              <a:rPr lang="en-US" altLang="ko-KR" dirty="0">
                <a:latin typeface="Arial Black" pitchFamily="34" charset="0"/>
              </a:rPr>
              <a:t>(Stack* 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)			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if(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topIndex</a:t>
            </a:r>
            <a:r>
              <a:rPr lang="en-US" altLang="ko-KR" dirty="0">
                <a:latin typeface="Arial Black" pitchFamily="34" charset="0"/>
              </a:rPr>
              <a:t> == -1)			//</a:t>
            </a:r>
            <a:r>
              <a:rPr lang="ko-KR" altLang="en-US" dirty="0" err="1">
                <a:latin typeface="Arial Black" pitchFamily="34" charset="0"/>
              </a:rPr>
              <a:t>스택이</a:t>
            </a:r>
            <a:r>
              <a:rPr lang="ko-KR" altLang="en-US" dirty="0">
                <a:latin typeface="Arial Black" pitchFamily="34" charset="0"/>
              </a:rPr>
              <a:t> 비어있다면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</a:rPr>
              <a:t>		return TRUE;</a:t>
            </a:r>
          </a:p>
          <a:p>
            <a:r>
              <a:rPr lang="en-US" altLang="ko-KR" dirty="0">
                <a:latin typeface="Arial Black" pitchFamily="34" charset="0"/>
              </a:rPr>
              <a:t>	else</a:t>
            </a:r>
          </a:p>
          <a:p>
            <a:r>
              <a:rPr lang="en-US" altLang="ko-KR" dirty="0">
                <a:latin typeface="Arial Black" pitchFamily="34" charset="0"/>
              </a:rPr>
              <a:t>		return FALSE;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삽입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void </a:t>
            </a:r>
            <a:r>
              <a:rPr lang="en-US" altLang="ko-KR" dirty="0" err="1">
                <a:latin typeface="Arial Black" pitchFamily="34" charset="0"/>
              </a:rPr>
              <a:t>Spush</a:t>
            </a:r>
            <a:r>
              <a:rPr lang="en-US" altLang="ko-KR" dirty="0">
                <a:latin typeface="Arial Black" pitchFamily="34" charset="0"/>
              </a:rPr>
              <a:t>(Stack* 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, Data data)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topIndex</a:t>
            </a:r>
            <a:r>
              <a:rPr lang="en-US" altLang="ko-KR" dirty="0">
                <a:latin typeface="Arial Black" pitchFamily="34" charset="0"/>
              </a:rPr>
              <a:t> += 1;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stackArr</a:t>
            </a:r>
            <a:r>
              <a:rPr lang="en-US" altLang="ko-KR" dirty="0">
                <a:latin typeface="Arial Black" pitchFamily="34" charset="0"/>
              </a:rPr>
              <a:t>[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topIndex</a:t>
            </a:r>
            <a:r>
              <a:rPr lang="en-US" altLang="ko-KR" dirty="0">
                <a:latin typeface="Arial Black" pitchFamily="34" charset="0"/>
              </a:rPr>
              <a:t>] = data; 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37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346" y="1178171"/>
            <a:ext cx="9935308" cy="483209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dirty="0">
                <a:latin typeface="Arial Black" pitchFamily="34" charset="0"/>
              </a:rPr>
              <a:t>Data </a:t>
            </a:r>
            <a:r>
              <a:rPr lang="en-US" altLang="ko-KR" dirty="0" err="1">
                <a:latin typeface="Arial Black" pitchFamily="34" charset="0"/>
              </a:rPr>
              <a:t>Spop</a:t>
            </a:r>
            <a:r>
              <a:rPr lang="en-US" altLang="ko-KR" dirty="0">
                <a:latin typeface="Arial Black" pitchFamily="34" charset="0"/>
              </a:rPr>
              <a:t>(Stack* 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rIdx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	if(</a:t>
            </a:r>
            <a:r>
              <a:rPr lang="en-US" altLang="ko-KR" dirty="0" err="1">
                <a:latin typeface="Arial Black" pitchFamily="34" charset="0"/>
              </a:rPr>
              <a:t>SIsEmpty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))</a:t>
            </a:r>
          </a:p>
          <a:p>
            <a:r>
              <a:rPr lang="en-US" altLang="ko-KR" dirty="0">
                <a:latin typeface="Arial Black" pitchFamily="34" charset="0"/>
              </a:rPr>
              <a:t>	{</a:t>
            </a:r>
          </a:p>
          <a:p>
            <a:r>
              <a:rPr lang="en-US" altLang="ko-KR" dirty="0">
                <a:latin typeface="Arial Black" pitchFamily="34" charset="0"/>
              </a:rPr>
              <a:t>		</a:t>
            </a:r>
            <a:r>
              <a:rPr lang="en-US" altLang="ko-KR" dirty="0" err="1">
                <a:latin typeface="Arial Black" pitchFamily="34" charset="0"/>
              </a:rPr>
              <a:t>printf</a:t>
            </a:r>
            <a:r>
              <a:rPr lang="en-US" altLang="ko-KR" dirty="0">
                <a:latin typeface="Arial Black" pitchFamily="34" charset="0"/>
              </a:rPr>
              <a:t>(“Stack Memory Error!”);</a:t>
            </a:r>
          </a:p>
          <a:p>
            <a:r>
              <a:rPr lang="en-US" altLang="ko-KR" dirty="0">
                <a:latin typeface="Arial Black" pitchFamily="34" charset="0"/>
              </a:rPr>
              <a:t>		exit(-1);</a:t>
            </a:r>
          </a:p>
          <a:p>
            <a:r>
              <a:rPr lang="en-US" altLang="ko-KR" dirty="0">
                <a:latin typeface="Arial Black" pitchFamily="34" charset="0"/>
              </a:rPr>
              <a:t>	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rIdx</a:t>
            </a:r>
            <a:r>
              <a:rPr lang="en-US" altLang="ko-KR" dirty="0">
                <a:latin typeface="Arial Black" pitchFamily="34" charset="0"/>
              </a:rPr>
              <a:t> = 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topIndex</a:t>
            </a:r>
            <a:r>
              <a:rPr lang="en-US" altLang="ko-KR" dirty="0">
                <a:latin typeface="Arial Black" pitchFamily="34" charset="0"/>
              </a:rPr>
              <a:t>;					</a:t>
            </a:r>
            <a:r>
              <a:rPr lang="en-US" altLang="ko-KR" sz="1600" dirty="0">
                <a:latin typeface="Arial Black" pitchFamily="34" charset="0"/>
              </a:rPr>
              <a:t>// </a:t>
            </a:r>
            <a:r>
              <a:rPr lang="ko-KR" altLang="en-US" sz="1600" dirty="0">
                <a:latin typeface="Arial Black" pitchFamily="34" charset="0"/>
              </a:rPr>
              <a:t>삭제할 데이터가 저장된 인덱스 값 저장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topIndex</a:t>
            </a:r>
            <a:r>
              <a:rPr lang="en-US" altLang="ko-KR" dirty="0">
                <a:latin typeface="Arial Black" pitchFamily="34" charset="0"/>
              </a:rPr>
              <a:t> -= 1;					// </a:t>
            </a:r>
            <a:r>
              <a:rPr lang="en-US" altLang="ko-KR" sz="1600" dirty="0">
                <a:latin typeface="Arial Black" pitchFamily="34" charset="0"/>
              </a:rPr>
              <a:t>pop </a:t>
            </a:r>
            <a:r>
              <a:rPr lang="ko-KR" altLang="en-US" sz="1600" dirty="0">
                <a:latin typeface="Arial Black" pitchFamily="34" charset="0"/>
              </a:rPr>
              <a:t>연산의 결과로 </a:t>
            </a:r>
            <a:r>
              <a:rPr lang="en-US" altLang="ko-KR" sz="1600" dirty="0" err="1">
                <a:latin typeface="Arial Black" pitchFamily="34" charset="0"/>
              </a:rPr>
              <a:t>topIndex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값 하나 감소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	return 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stackArr</a:t>
            </a:r>
            <a:r>
              <a:rPr lang="en-US" altLang="ko-KR" dirty="0">
                <a:latin typeface="Arial Black" pitchFamily="34" charset="0"/>
              </a:rPr>
              <a:t>[</a:t>
            </a:r>
            <a:r>
              <a:rPr lang="en-US" altLang="ko-KR" dirty="0" err="1">
                <a:latin typeface="Arial Black" pitchFamily="34" charset="0"/>
              </a:rPr>
              <a:t>rIdx</a:t>
            </a:r>
            <a:r>
              <a:rPr lang="en-US" altLang="ko-KR" dirty="0">
                <a:latin typeface="Arial Black" pitchFamily="34" charset="0"/>
              </a:rPr>
              <a:t>];			//</a:t>
            </a:r>
            <a:r>
              <a:rPr lang="ko-KR" altLang="en-US" dirty="0">
                <a:latin typeface="Arial Black" pitchFamily="34" charset="0"/>
              </a:rPr>
              <a:t>삭제되는 데이터 반환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}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8602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>
                <a:latin typeface="Arial Black" panose="020B0A04020102020204" pitchFamily="34" charset="0"/>
              </a:rPr>
              <a:t>스택</a:t>
            </a:r>
            <a:r>
              <a:rPr lang="en-US" altLang="ko-KR" dirty="0">
                <a:latin typeface="Arial Black" panose="020B0A04020102020204" pitchFamily="34" charset="0"/>
              </a:rPr>
              <a:t>(Stack)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5416" y="1885855"/>
            <a:ext cx="9944099" cy="341632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반환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–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가장 위에 있는 데이터를 반환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Data </a:t>
            </a:r>
            <a:r>
              <a:rPr lang="en-US" altLang="ko-KR" dirty="0" err="1">
                <a:latin typeface="Arial Black" pitchFamily="34" charset="0"/>
              </a:rPr>
              <a:t>Speek</a:t>
            </a:r>
            <a:r>
              <a:rPr lang="en-US" altLang="ko-KR" dirty="0">
                <a:latin typeface="Arial Black" pitchFamily="34" charset="0"/>
              </a:rPr>
              <a:t>(Stack* 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if(</a:t>
            </a:r>
            <a:r>
              <a:rPr lang="en-US" altLang="ko-KR" dirty="0" err="1">
                <a:latin typeface="Arial Black" pitchFamily="34" charset="0"/>
              </a:rPr>
              <a:t>SIsEmpty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))</a:t>
            </a:r>
          </a:p>
          <a:p>
            <a:r>
              <a:rPr lang="en-US" altLang="ko-KR" dirty="0">
                <a:latin typeface="Arial Black" pitchFamily="34" charset="0"/>
              </a:rPr>
              <a:t>	{</a:t>
            </a:r>
          </a:p>
          <a:p>
            <a:r>
              <a:rPr lang="en-US" altLang="ko-KR" dirty="0">
                <a:latin typeface="Arial Black" pitchFamily="34" charset="0"/>
              </a:rPr>
              <a:t>		</a:t>
            </a:r>
            <a:r>
              <a:rPr lang="en-US" altLang="ko-KR" dirty="0" err="1">
                <a:latin typeface="Arial Black" pitchFamily="34" charset="0"/>
              </a:rPr>
              <a:t>printf</a:t>
            </a:r>
            <a:r>
              <a:rPr lang="en-US" altLang="ko-KR" dirty="0">
                <a:latin typeface="Arial Black" pitchFamily="34" charset="0"/>
              </a:rPr>
              <a:t>(“Stack Memory Error!”);</a:t>
            </a:r>
          </a:p>
          <a:p>
            <a:r>
              <a:rPr lang="en-US" altLang="ko-KR" dirty="0">
                <a:latin typeface="Arial Black" pitchFamily="34" charset="0"/>
              </a:rPr>
              <a:t>		exit(-1);</a:t>
            </a:r>
          </a:p>
          <a:p>
            <a:r>
              <a:rPr lang="en-US" altLang="ko-KR" dirty="0">
                <a:latin typeface="Arial Black" pitchFamily="34" charset="0"/>
              </a:rPr>
              <a:t>	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	return 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stackArr</a:t>
            </a:r>
            <a:r>
              <a:rPr lang="en-US" altLang="ko-KR" dirty="0">
                <a:latin typeface="Arial Black" pitchFamily="34" charset="0"/>
              </a:rPr>
              <a:t>[</a:t>
            </a:r>
            <a:r>
              <a:rPr lang="en-US" altLang="ko-KR" dirty="0" err="1">
                <a:latin typeface="Arial Black" pitchFamily="34" charset="0"/>
              </a:rPr>
              <a:t>pstack</a:t>
            </a:r>
            <a:r>
              <a:rPr lang="en-US" altLang="ko-KR" dirty="0">
                <a:latin typeface="Arial Black" pitchFamily="34" charset="0"/>
              </a:rPr>
              <a:t>-&gt;</a:t>
            </a:r>
            <a:r>
              <a:rPr lang="en-US" altLang="ko-KR" dirty="0" err="1">
                <a:latin typeface="Arial Black" pitchFamily="34" charset="0"/>
              </a:rPr>
              <a:t>topIndex</a:t>
            </a:r>
            <a:r>
              <a:rPr lang="en-US" altLang="ko-KR" dirty="0">
                <a:latin typeface="Arial Black" pitchFamily="34" charset="0"/>
              </a:rPr>
              <a:t>]; // </a:t>
            </a:r>
            <a:r>
              <a:rPr lang="ko-KR" altLang="en-US" dirty="0">
                <a:latin typeface="Arial Black" pitchFamily="34" charset="0"/>
              </a:rPr>
              <a:t>맨 위에 저장된 데이터 반환</a:t>
            </a:r>
            <a:r>
              <a:rPr lang="en-US" altLang="ko-KR" dirty="0">
                <a:latin typeface="Arial Black" pitchFamily="34" charset="0"/>
              </a:rPr>
              <a:t> 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3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2680</Words>
  <Application>Microsoft Office PowerPoint</Application>
  <PresentationFormat>와이드스크린</PresentationFormat>
  <Paragraphs>653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Arial Black</vt:lpstr>
      <vt:lpstr>Tw Cen MT</vt:lpstr>
      <vt:lpstr>회로</vt:lpstr>
      <vt:lpstr>게임 자료구조와 알고리즘 -CHAPTER3-</vt:lpstr>
      <vt:lpstr>목차</vt:lpstr>
      <vt:lpstr>스택(Stack)</vt:lpstr>
      <vt:lpstr>1. 스택(Stack)</vt:lpstr>
      <vt:lpstr>1. 스택(Stack)</vt:lpstr>
      <vt:lpstr>1. 스택(Stack)</vt:lpstr>
      <vt:lpstr>1. 스택(Stack)</vt:lpstr>
      <vt:lpstr>1. 스택(Stack)</vt:lpstr>
      <vt:lpstr>1. 스택(Stack)</vt:lpstr>
      <vt:lpstr>1. 스택(Stack)</vt:lpstr>
      <vt:lpstr>1. 스택(Stack)</vt:lpstr>
      <vt:lpstr>1. 스택(Stack)</vt:lpstr>
      <vt:lpstr>1. 스택(Stack)</vt:lpstr>
      <vt:lpstr>1. 스택(Stack)</vt:lpstr>
      <vt:lpstr>큐(queue)</vt:lpstr>
      <vt:lpstr>2. 큐(queue)</vt:lpstr>
      <vt:lpstr>2. 큐(queue)</vt:lpstr>
      <vt:lpstr>2. 큐(queue)</vt:lpstr>
      <vt:lpstr>2. 큐(queue)</vt:lpstr>
      <vt:lpstr>2. 큐(queue)</vt:lpstr>
      <vt:lpstr>2. 큐(queue)</vt:lpstr>
      <vt:lpstr>2. 큐(queue)</vt:lpstr>
      <vt:lpstr>2. 큐(queue)</vt:lpstr>
      <vt:lpstr>2. 큐(queue)</vt:lpstr>
      <vt:lpstr>2. 큐(queue)</vt:lpstr>
      <vt:lpstr>2. 큐(queue)</vt:lpstr>
      <vt:lpstr>2. 큐(queue)</vt:lpstr>
      <vt:lpstr>덱(Deque)</vt:lpstr>
      <vt:lpstr>2. 덱(Deque)</vt:lpstr>
      <vt:lpstr>2. 덱(Deque)</vt:lpstr>
      <vt:lpstr>2. 덱(Deque)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230</cp:revision>
  <dcterms:created xsi:type="dcterms:W3CDTF">2019-03-03T04:04:47Z</dcterms:created>
  <dcterms:modified xsi:type="dcterms:W3CDTF">2020-01-03T08:27:00Z</dcterms:modified>
</cp:coreProperties>
</file>