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29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자료구조와 알고리즘</a:t>
            </a:r>
            <a:br>
              <a:rPr lang="en-US" altLang="ko-KR" dirty="0"/>
            </a:br>
            <a:r>
              <a:rPr lang="en-US" altLang="ko-KR" sz="3200"/>
              <a:t>-CHAPTER4-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8524" y="1077271"/>
            <a:ext cx="9914466" cy="5201424"/>
          </a:xfrm>
          <a:prstGeom prst="rect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높이가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Level2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이상일 때는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재귀 호출을 이용해서 구현하면 해결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서브 로드 </a:t>
            </a:r>
            <a:r>
              <a:rPr lang="en-US" altLang="ko-KR" dirty="0"/>
              <a:t>-&gt;  </a:t>
            </a:r>
            <a:r>
              <a:rPr lang="ko-KR" altLang="en-US" dirty="0"/>
              <a:t>루트로드 </a:t>
            </a:r>
            <a:r>
              <a:rPr lang="en-US" altLang="ko-KR" dirty="0"/>
              <a:t>-&gt; </a:t>
            </a:r>
            <a:r>
              <a:rPr lang="ko-KR" altLang="en-US" dirty="0"/>
              <a:t>서브로드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Void </a:t>
            </a:r>
            <a:r>
              <a:rPr lang="en-US" altLang="ko-KR" sz="1600" dirty="0" err="1">
                <a:latin typeface="Arial Black" pitchFamily="34" charset="0"/>
              </a:rPr>
              <a:t>InorderTraberse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BTreeMode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)		// </a:t>
            </a:r>
            <a:r>
              <a:rPr lang="ko-KR" altLang="en-US" sz="1600" dirty="0">
                <a:latin typeface="Arial Black" pitchFamily="34" charset="0"/>
              </a:rPr>
              <a:t>이진 트리 전체를 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InorderTravers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-&gt;left);					// 1</a:t>
            </a:r>
            <a:r>
              <a:rPr lang="ko-KR" altLang="en-US" sz="1600" dirty="0">
                <a:latin typeface="Arial Black" pitchFamily="34" charset="0"/>
              </a:rPr>
              <a:t>단계 왼쪽 서브 </a:t>
            </a:r>
            <a:r>
              <a:rPr lang="ko-KR" altLang="en-US" sz="1600" dirty="0" err="1">
                <a:latin typeface="Arial Black" pitchFamily="34" charset="0"/>
              </a:rPr>
              <a:t>트리의</a:t>
            </a:r>
            <a:r>
              <a:rPr lang="ko-KR" altLang="en-US" sz="1600" dirty="0">
                <a:latin typeface="Arial Black" pitchFamily="34" charset="0"/>
              </a:rPr>
              <a:t> 순회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printf</a:t>
            </a:r>
            <a:r>
              <a:rPr lang="en-US" altLang="ko-KR" sz="1600" dirty="0">
                <a:latin typeface="Arial Black" pitchFamily="34" charset="0"/>
              </a:rPr>
              <a:t>(“%d \n”, 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-&gt;data);					// 2</a:t>
            </a:r>
            <a:r>
              <a:rPr lang="ko-KR" altLang="en-US" sz="1600" dirty="0">
                <a:latin typeface="Arial Black" pitchFamily="34" charset="0"/>
              </a:rPr>
              <a:t>단계 루트 </a:t>
            </a:r>
            <a:r>
              <a:rPr lang="ko-KR" altLang="en-US" sz="1600" dirty="0" err="1">
                <a:latin typeface="Arial Black" pitchFamily="34" charset="0"/>
              </a:rPr>
              <a:t>노드의</a:t>
            </a:r>
            <a:r>
              <a:rPr lang="ko-KR" altLang="en-US" sz="1600" dirty="0">
                <a:latin typeface="Arial Black" pitchFamily="34" charset="0"/>
              </a:rPr>
              <a:t> 방문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InorderTravers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-&gt;right);				// 3</a:t>
            </a:r>
            <a:r>
              <a:rPr lang="ko-KR" altLang="en-US" sz="1600" dirty="0">
                <a:latin typeface="Arial Black" pitchFamily="34" charset="0"/>
              </a:rPr>
              <a:t>단계 오른쪽 서브 </a:t>
            </a:r>
            <a:r>
              <a:rPr lang="ko-KR" altLang="en-US" sz="1600" dirty="0" err="1">
                <a:latin typeface="Arial Black" pitchFamily="34" charset="0"/>
              </a:rPr>
              <a:t>트리의</a:t>
            </a:r>
            <a:r>
              <a:rPr lang="ko-KR" altLang="en-US" sz="1600" dirty="0">
                <a:latin typeface="Arial Black" pitchFamily="34" charset="0"/>
              </a:rPr>
              <a:t> 순회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982746" y="2706526"/>
            <a:ext cx="4251908" cy="1727887"/>
            <a:chOff x="1834715" y="4588246"/>
            <a:chExt cx="4251908" cy="1727887"/>
          </a:xfrm>
        </p:grpSpPr>
        <p:sp>
          <p:nvSpPr>
            <p:cNvPr id="25" name="타원 24"/>
            <p:cNvSpPr/>
            <p:nvPr/>
          </p:nvSpPr>
          <p:spPr>
            <a:xfrm>
              <a:off x="3687240" y="4588246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456168" y="5235833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995300" y="5235833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8" name="직선 연결선 27"/>
            <p:cNvCxnSpPr>
              <a:stCxn id="25" idx="3"/>
              <a:endCxn id="26" idx="7"/>
            </p:cNvCxnSpPr>
            <p:nvPr/>
          </p:nvCxnSpPr>
          <p:spPr>
            <a:xfrm flipH="1">
              <a:off x="2818952" y="4955322"/>
              <a:ext cx="930532" cy="34349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5" idx="5"/>
              <a:endCxn id="27" idx="1"/>
            </p:cNvCxnSpPr>
            <p:nvPr/>
          </p:nvCxnSpPr>
          <p:spPr>
            <a:xfrm>
              <a:off x="4050024" y="4955322"/>
              <a:ext cx="1007520" cy="34349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093384" y="5789346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D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850295" y="5789343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E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32" name="직선 연결선 31"/>
            <p:cNvCxnSpPr>
              <a:stCxn id="26" idx="3"/>
              <a:endCxn id="30" idx="0"/>
            </p:cNvCxnSpPr>
            <p:nvPr/>
          </p:nvCxnSpPr>
          <p:spPr>
            <a:xfrm flipH="1">
              <a:off x="2305898" y="5602909"/>
              <a:ext cx="212514" cy="186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6" idx="5"/>
              <a:endCxn id="31" idx="0"/>
            </p:cNvCxnSpPr>
            <p:nvPr/>
          </p:nvCxnSpPr>
          <p:spPr>
            <a:xfrm>
              <a:off x="2818952" y="5602909"/>
              <a:ext cx="243857" cy="1864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4663417" y="5791850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F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420328" y="5791847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G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36" name="직선 연결선 35"/>
            <p:cNvCxnSpPr>
              <a:endCxn id="34" idx="0"/>
            </p:cNvCxnSpPr>
            <p:nvPr/>
          </p:nvCxnSpPr>
          <p:spPr>
            <a:xfrm flipH="1">
              <a:off x="4875931" y="5605413"/>
              <a:ext cx="212514" cy="186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35" idx="0"/>
            </p:cNvCxnSpPr>
            <p:nvPr/>
          </p:nvCxnSpPr>
          <p:spPr>
            <a:xfrm>
              <a:off x="5388985" y="5605413"/>
              <a:ext cx="243857" cy="1864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이등변 삼각형 44"/>
            <p:cNvSpPr/>
            <p:nvPr/>
          </p:nvSpPr>
          <p:spPr>
            <a:xfrm>
              <a:off x="1834715" y="4803274"/>
              <a:ext cx="1667934" cy="1512859"/>
            </a:xfrm>
            <a:prstGeom prst="triangle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>
              <a:off x="4418689" y="4803274"/>
              <a:ext cx="1667934" cy="1512859"/>
            </a:xfrm>
            <a:prstGeom prst="triangle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81668" y="546779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중위 순회</a:t>
              </a:r>
            </a:p>
          </p:txBody>
        </p:sp>
        <p:cxnSp>
          <p:nvCxnSpPr>
            <p:cNvPr id="51" name="꺾인 연결선 50"/>
            <p:cNvCxnSpPr>
              <a:stCxn id="45" idx="0"/>
              <a:endCxn id="25" idx="0"/>
            </p:cNvCxnSpPr>
            <p:nvPr/>
          </p:nvCxnSpPr>
          <p:spPr>
            <a:xfrm rot="5400000" flipH="1" flipV="1">
              <a:off x="3176704" y="4080224"/>
              <a:ext cx="215028" cy="1231072"/>
            </a:xfrm>
            <a:prstGeom prst="bentConnector3">
              <a:avLst>
                <a:gd name="adj1" fmla="val 206312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25" idx="7"/>
              <a:endCxn id="46" idx="0"/>
            </p:cNvCxnSpPr>
            <p:nvPr/>
          </p:nvCxnSpPr>
          <p:spPr>
            <a:xfrm rot="16200000" flipH="1">
              <a:off x="4575316" y="4125934"/>
              <a:ext cx="152048" cy="1202632"/>
            </a:xfrm>
            <a:prstGeom prst="bentConnector3">
              <a:avLst>
                <a:gd name="adj1" fmla="val -191768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67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574606" y="4239616"/>
            <a:ext cx="6145608" cy="1727887"/>
            <a:chOff x="3982746" y="2706526"/>
            <a:chExt cx="6145608" cy="1727887"/>
          </a:xfrm>
        </p:grpSpPr>
        <p:grpSp>
          <p:nvGrpSpPr>
            <p:cNvPr id="6" name="그룹 5"/>
            <p:cNvGrpSpPr/>
            <p:nvPr/>
          </p:nvGrpSpPr>
          <p:grpSpPr>
            <a:xfrm>
              <a:off x="3982746" y="2706526"/>
              <a:ext cx="3767662" cy="1727887"/>
              <a:chOff x="1834715" y="4588246"/>
              <a:chExt cx="3767662" cy="1727887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687240" y="4588246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A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456168" y="5235833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B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995300" y="5235833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0" name="직선 연결선 9"/>
              <p:cNvCxnSpPr>
                <a:stCxn id="7" idx="3"/>
                <a:endCxn id="8" idx="7"/>
              </p:cNvCxnSpPr>
              <p:nvPr/>
            </p:nvCxnSpPr>
            <p:spPr>
              <a:xfrm flipH="1">
                <a:off x="2818952" y="4955322"/>
                <a:ext cx="930532" cy="343491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7" idx="5"/>
                <a:endCxn id="9" idx="1"/>
              </p:cNvCxnSpPr>
              <p:nvPr/>
            </p:nvCxnSpPr>
            <p:spPr>
              <a:xfrm>
                <a:off x="4050024" y="4955322"/>
                <a:ext cx="1007520" cy="343491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/>
              <p:cNvSpPr/>
              <p:nvPr/>
            </p:nvSpPr>
            <p:spPr>
              <a:xfrm>
                <a:off x="2093384" y="5789346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850295" y="5789343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E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4" name="직선 연결선 13"/>
              <p:cNvCxnSpPr>
                <a:stCxn id="8" idx="3"/>
                <a:endCxn id="12" idx="0"/>
              </p:cNvCxnSpPr>
              <p:nvPr/>
            </p:nvCxnSpPr>
            <p:spPr>
              <a:xfrm flipH="1">
                <a:off x="2305898" y="5602909"/>
                <a:ext cx="212514" cy="18643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5"/>
                <a:endCxn id="13" idx="0"/>
              </p:cNvCxnSpPr>
              <p:nvPr/>
            </p:nvCxnSpPr>
            <p:spPr>
              <a:xfrm>
                <a:off x="2818952" y="5602909"/>
                <a:ext cx="243857" cy="1864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이등변 삼각형 19"/>
              <p:cNvSpPr/>
              <p:nvPr/>
            </p:nvSpPr>
            <p:spPr>
              <a:xfrm>
                <a:off x="1834715" y="4803274"/>
                <a:ext cx="1667934" cy="1512859"/>
              </a:xfrm>
              <a:prstGeom prst="triangle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4813252" y="4898995"/>
                <a:ext cx="789125" cy="799635"/>
              </a:xfrm>
              <a:prstGeom prst="triangle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81668" y="5467794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중위 순회</a:t>
                </a:r>
              </a:p>
            </p:txBody>
          </p:sp>
          <p:cxnSp>
            <p:nvCxnSpPr>
              <p:cNvPr id="23" name="꺾인 연결선 22"/>
              <p:cNvCxnSpPr>
                <a:stCxn id="20" idx="0"/>
                <a:endCxn id="7" idx="0"/>
              </p:cNvCxnSpPr>
              <p:nvPr/>
            </p:nvCxnSpPr>
            <p:spPr>
              <a:xfrm rot="5400000" flipH="1" flipV="1">
                <a:off x="3176704" y="4080224"/>
                <a:ext cx="215028" cy="1231072"/>
              </a:xfrm>
              <a:prstGeom prst="bentConnector3">
                <a:avLst>
                  <a:gd name="adj1" fmla="val 206312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꺾인 연결선 23"/>
              <p:cNvCxnSpPr>
                <a:stCxn id="7" idx="7"/>
                <a:endCxn id="21" idx="0"/>
              </p:cNvCxnSpPr>
              <p:nvPr/>
            </p:nvCxnSpPr>
            <p:spPr>
              <a:xfrm rot="16200000" flipH="1">
                <a:off x="4505034" y="4196215"/>
                <a:ext cx="247769" cy="1157791"/>
              </a:xfrm>
              <a:prstGeom prst="bentConnector3">
                <a:avLst>
                  <a:gd name="adj1" fmla="val -117682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오른쪽 화살표 26"/>
            <p:cNvSpPr/>
            <p:nvPr/>
          </p:nvSpPr>
          <p:spPr>
            <a:xfrm flipH="1">
              <a:off x="7846916" y="3369807"/>
              <a:ext cx="432641" cy="215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09000" y="3323432"/>
              <a:ext cx="161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재귀 탈출이 필요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!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51467" y="789001"/>
            <a:ext cx="9922933" cy="560153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재귀 탈출이 필요한 경우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void </a:t>
            </a:r>
            <a:r>
              <a:rPr lang="en-US" altLang="ko-KR" sz="1600" dirty="0" err="1">
                <a:latin typeface="Arial Black" pitchFamily="34" charset="0"/>
              </a:rPr>
              <a:t>InorderTraverse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 == NULL)</a:t>
            </a:r>
          </a:p>
          <a:p>
            <a:r>
              <a:rPr lang="en-US" altLang="ko-KR" sz="1600" dirty="0">
                <a:latin typeface="Arial Black" pitchFamily="34" charset="0"/>
              </a:rPr>
              <a:t>		return;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InorderTraver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-&gt;left);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printf</a:t>
            </a:r>
            <a:r>
              <a:rPr lang="en-US" altLang="ko-KR" sz="1600" dirty="0">
                <a:latin typeface="Arial Black" pitchFamily="34" charset="0"/>
              </a:rPr>
              <a:t>(“%d, \n“, 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-&gt;data);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InorderTraver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bt</a:t>
            </a:r>
            <a:r>
              <a:rPr lang="en-US" altLang="ko-KR" sz="1600" dirty="0">
                <a:latin typeface="Arial Black" pitchFamily="34" charset="0"/>
              </a:rPr>
              <a:t>-&gt;right);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5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99" y="1718733"/>
            <a:ext cx="9914467" cy="384720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노드의</a:t>
            </a:r>
            <a:r>
              <a:rPr lang="ko-KR" altLang="en-US" dirty="0"/>
              <a:t> 방문을 자유롭게</a:t>
            </a:r>
            <a:r>
              <a:rPr lang="en-US" altLang="ko-KR" dirty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데이터를 출력하는 것만이 방문의 전부가 아니기 때문에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노드의</a:t>
            </a:r>
            <a:r>
              <a:rPr lang="ko-KR" altLang="en-US" dirty="0"/>
              <a:t> 방문 목적은 상황에 따라 많이 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함수 포인터를 이용하면 이를 극대화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r>
              <a:rPr lang="en-US" altLang="ko-KR" sz="1400" dirty="0" err="1">
                <a:latin typeface="Arial Black" pitchFamily="34" charset="0"/>
              </a:rPr>
              <a:t>typedef</a:t>
            </a:r>
            <a:r>
              <a:rPr lang="en-US" altLang="ko-KR" sz="1400" dirty="0">
                <a:latin typeface="Arial Black" pitchFamily="34" charset="0"/>
              </a:rPr>
              <a:t> void </a:t>
            </a:r>
            <a:r>
              <a:rPr lang="en-US" altLang="ko-KR" sz="1400" dirty="0" err="1">
                <a:latin typeface="Arial Black" pitchFamily="34" charset="0"/>
              </a:rPr>
              <a:t>VisitFuncPtr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BTData</a:t>
            </a:r>
            <a:r>
              <a:rPr lang="en-US" altLang="ko-KR" sz="1400" dirty="0">
                <a:latin typeface="Arial Black" pitchFamily="34" charset="0"/>
              </a:rPr>
              <a:t> data);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방문 목적을 전달받을 함수 포인터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</a:t>
            </a:r>
            <a:r>
              <a:rPr lang="en-US" altLang="ko-KR" sz="1400" dirty="0" err="1">
                <a:latin typeface="Arial Black" pitchFamily="34" charset="0"/>
              </a:rPr>
              <a:t>InorderTraverse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BTreeNode</a:t>
            </a:r>
            <a:r>
              <a:rPr lang="en-US" altLang="ko-KR" sz="1400" dirty="0">
                <a:latin typeface="Arial Black" pitchFamily="34" charset="0"/>
              </a:rPr>
              <a:t>* </a:t>
            </a:r>
            <a:r>
              <a:rPr lang="en-US" altLang="ko-KR" sz="1400" dirty="0" err="1">
                <a:latin typeface="Arial Black" pitchFamily="34" charset="0"/>
              </a:rPr>
              <a:t>bt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VisitFuncPtr</a:t>
            </a:r>
            <a:r>
              <a:rPr lang="en-US" altLang="ko-KR" sz="1400" dirty="0">
                <a:latin typeface="Arial Black" pitchFamily="34" charset="0"/>
              </a:rPr>
              <a:t> action)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if(</a:t>
            </a:r>
            <a:r>
              <a:rPr lang="en-US" altLang="ko-KR" sz="1400" dirty="0" err="1">
                <a:latin typeface="Arial Black" pitchFamily="34" charset="0"/>
              </a:rPr>
              <a:t>bt</a:t>
            </a:r>
            <a:r>
              <a:rPr lang="en-US" altLang="ko-KR" sz="1400" dirty="0">
                <a:latin typeface="Arial Black" pitchFamily="34" charset="0"/>
              </a:rPr>
              <a:t> == NULL)</a:t>
            </a:r>
          </a:p>
          <a:p>
            <a:r>
              <a:rPr lang="en-US" altLang="ko-KR" sz="1400" dirty="0">
                <a:latin typeface="Arial Black" pitchFamily="34" charset="0"/>
              </a:rPr>
              <a:t>		return;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InorderTraverse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bt</a:t>
            </a:r>
            <a:r>
              <a:rPr lang="en-US" altLang="ko-KR" sz="1400" dirty="0">
                <a:latin typeface="Arial Black" pitchFamily="34" charset="0"/>
              </a:rPr>
              <a:t>-&gt;left, action);</a:t>
            </a:r>
          </a:p>
          <a:p>
            <a:r>
              <a:rPr lang="en-US" altLang="ko-KR" sz="1400" dirty="0">
                <a:latin typeface="Arial Black" pitchFamily="34" charset="0"/>
              </a:rPr>
              <a:t>	action(</a:t>
            </a:r>
            <a:r>
              <a:rPr lang="en-US" altLang="ko-KR" sz="1400" dirty="0" err="1">
                <a:latin typeface="Arial Black" pitchFamily="34" charset="0"/>
              </a:rPr>
              <a:t>bt</a:t>
            </a:r>
            <a:r>
              <a:rPr lang="en-US" altLang="ko-KR" sz="1400" dirty="0">
                <a:latin typeface="Arial Black" pitchFamily="34" charset="0"/>
              </a:rPr>
              <a:t>-&gt;data);				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노드의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방문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InorderTraverse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bt</a:t>
            </a:r>
            <a:r>
              <a:rPr lang="en-US" altLang="ko-KR" sz="1400" dirty="0">
                <a:latin typeface="Arial Black" pitchFamily="34" charset="0"/>
              </a:rPr>
              <a:t>-&gt;right, action);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r>
              <a:rPr lang="ko-KR" altLang="en-US" sz="1400" dirty="0">
                <a:latin typeface="Arial Black" pitchFamily="34" charset="0"/>
              </a:rPr>
              <a:t> </a:t>
            </a:r>
            <a:endParaRPr lang="en-US" altLang="ko-KR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5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5331" y="1735666"/>
            <a:ext cx="98213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학습과제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소멸과 관련된 함수를 제공하지 않았다 이진 </a:t>
            </a:r>
            <a:r>
              <a:rPr lang="ko-KR" altLang="en-US" dirty="0" err="1">
                <a:latin typeface="Arial Black" pitchFamily="34" charset="0"/>
              </a:rPr>
              <a:t>트리에서</a:t>
            </a:r>
            <a:r>
              <a:rPr lang="ko-KR" altLang="en-US" dirty="0">
                <a:latin typeface="Arial Black" pitchFamily="34" charset="0"/>
              </a:rPr>
              <a:t> 소멸과 관련된 함수를 작성하자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 </a:t>
            </a:r>
            <a:r>
              <a:rPr lang="en-US" altLang="ko-KR" dirty="0" err="1">
                <a:latin typeface="Arial Black" pitchFamily="34" charset="0"/>
              </a:rPr>
              <a:t>DeleteTree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BTreeNode</a:t>
            </a:r>
            <a:r>
              <a:rPr lang="en-US" altLang="ko-KR" dirty="0">
                <a:latin typeface="Arial Black" pitchFamily="34" charset="0"/>
              </a:rPr>
              <a:t>* </a:t>
            </a:r>
            <a:r>
              <a:rPr lang="en-US" altLang="ko-KR" dirty="0" err="1">
                <a:latin typeface="Arial Black" pitchFamily="34" charset="0"/>
              </a:rPr>
              <a:t>bt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 main(void)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BTreeNode</a:t>
            </a:r>
            <a:r>
              <a:rPr lang="en-US" altLang="ko-KR" dirty="0">
                <a:latin typeface="Arial Black" pitchFamily="34" charset="0"/>
              </a:rPr>
              <a:t>* bt1 = </a:t>
            </a:r>
            <a:r>
              <a:rPr lang="en-US" altLang="ko-KR" dirty="0" err="1">
                <a:latin typeface="Arial Black" pitchFamily="34" charset="0"/>
              </a:rPr>
              <a:t>MakeBTreeNode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DeleteTree</a:t>
            </a:r>
            <a:r>
              <a:rPr lang="en-US" altLang="ko-KR" dirty="0">
                <a:latin typeface="Arial Black" pitchFamily="34" charset="0"/>
              </a:rPr>
              <a:t>(bt1);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4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8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4AA7E-A656-47C2-B510-149EE68B4331}"/>
              </a:ext>
            </a:extLst>
          </p:cNvPr>
          <p:cNvSpPr txBox="1"/>
          <p:nvPr/>
        </p:nvSpPr>
        <p:spPr>
          <a:xfrm>
            <a:off x="1143001" y="966787"/>
            <a:ext cx="9905998" cy="464742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큐의 단순 확장 개념이 아니다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들어간 순서와 상관없이 우선순위가 높은 데이터가 먼저 나온다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우선순위에 대한 표기가 필요하다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연결 리스트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 err="1">
                <a:latin typeface="Arial Black" panose="020B0A04020102020204" pitchFamily="34" charset="0"/>
              </a:rPr>
              <a:t>힙을</a:t>
            </a:r>
            <a:r>
              <a:rPr lang="ko-KR" altLang="en-US" dirty="0">
                <a:latin typeface="Arial Black" panose="020B0A04020102020204" pitchFamily="34" charset="0"/>
              </a:rPr>
              <a:t> 이용하는 방법이 존재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배열과 연결리스트를 기반으로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데이터 우선순위로 정렬을 해서 앞쪽부터 위치시킨다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데이터를 삽입 및 삭제하는 과정에서 한 </a:t>
            </a:r>
            <a:r>
              <a:rPr lang="ko-KR" altLang="en-US" sz="1600" dirty="0" err="1">
                <a:latin typeface="Arial Black" panose="020B0A04020102020204" pitchFamily="34" charset="0"/>
              </a:rPr>
              <a:t>칸씩</a:t>
            </a:r>
            <a:r>
              <a:rPr lang="ko-KR" altLang="en-US" sz="1600" dirty="0">
                <a:latin typeface="Arial Black" panose="020B0A04020102020204" pitchFamily="34" charset="0"/>
              </a:rPr>
              <a:t> 밀거나 당기는 연산을 수반해야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삽입위치를 찾기 위해서 모든 데이터와 비교 해야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힙을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이용한 우선순위 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힙은</a:t>
            </a:r>
            <a:r>
              <a:rPr lang="ko-KR" altLang="en-US" dirty="0">
                <a:latin typeface="Arial Black" panose="020B0A04020102020204" pitchFamily="34" charset="0"/>
              </a:rPr>
              <a:t> 완전 이진 트리 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모든 노드에 저장된 우선순위의 조건이 자식 노드의 조건보다 루트 노드의 조건이 우선시 되어야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84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11CEA5-A308-4B81-81A3-C195D21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674A3E-4394-402C-B1E9-2FC5ECC8EBBC}"/>
              </a:ext>
            </a:extLst>
          </p:cNvPr>
          <p:cNvSpPr txBox="1"/>
          <p:nvPr/>
        </p:nvSpPr>
        <p:spPr>
          <a:xfrm>
            <a:off x="1143001" y="1012304"/>
            <a:ext cx="9905998" cy="55092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루트 노드로 올라갈 수록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저장된 값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우선순위가 될 수도 있는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커지는</a:t>
            </a:r>
            <a:r>
              <a:rPr lang="ko-KR" altLang="en-US" sz="1600" dirty="0">
                <a:latin typeface="Arial Black" panose="020B0A04020102020204" pitchFamily="34" charset="0"/>
              </a:rPr>
              <a:t> 완전 이진 트리를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최대 </a:t>
            </a:r>
            <a:r>
              <a:rPr lang="ko-KR" alt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</a:t>
            </a:r>
            <a:r>
              <a:rPr lang="ko-KR" altLang="en-US" sz="1600" dirty="0" err="1">
                <a:latin typeface="Arial Black" panose="020B0A04020102020204" pitchFamily="34" charset="0"/>
              </a:rPr>
              <a:t>이라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루트 노드로 올라갈 수록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저장된 값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우선순위가 될 수도 있는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작아지는</a:t>
            </a:r>
            <a:r>
              <a:rPr lang="ko-KR" altLang="en-US" sz="1600" dirty="0">
                <a:latin typeface="Arial Black" panose="020B0A04020102020204" pitchFamily="34" charset="0"/>
              </a:rPr>
              <a:t> 완전 이진 트리를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최소 </a:t>
            </a:r>
            <a:r>
              <a:rPr lang="ko-KR" alt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</a:t>
            </a:r>
            <a:r>
              <a:rPr lang="ko-KR" altLang="en-US" sz="1600" dirty="0" err="1">
                <a:latin typeface="Arial Black" panose="020B0A04020102020204" pitchFamily="34" charset="0"/>
              </a:rPr>
              <a:t>이라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2200C60-9C67-4CF8-8A0E-32A08809F33C}"/>
              </a:ext>
            </a:extLst>
          </p:cNvPr>
          <p:cNvGrpSpPr/>
          <p:nvPr/>
        </p:nvGrpSpPr>
        <p:grpSpPr>
          <a:xfrm>
            <a:off x="1238797" y="2403305"/>
            <a:ext cx="4857203" cy="3281417"/>
            <a:chOff x="1143001" y="1537458"/>
            <a:chExt cx="4857203" cy="328141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59FB1FB-79FC-49A3-B1F3-7177512A744E}"/>
                </a:ext>
              </a:extLst>
            </p:cNvPr>
            <p:cNvGrpSpPr/>
            <p:nvPr/>
          </p:nvGrpSpPr>
          <p:grpSpPr>
            <a:xfrm>
              <a:off x="1143001" y="2039124"/>
              <a:ext cx="4857203" cy="2779751"/>
              <a:chOff x="1143001" y="1093385"/>
              <a:chExt cx="4857203" cy="2779751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ED7458D-D23A-44FA-BCCE-97CC8C568021}"/>
                  </a:ext>
                </a:extLst>
              </p:cNvPr>
              <p:cNvSpPr/>
              <p:nvPr/>
            </p:nvSpPr>
            <p:spPr>
              <a:xfrm>
                <a:off x="3570514" y="1093385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77B9CAD-60A0-4E2D-8F8A-3AAB5759C448}"/>
                  </a:ext>
                </a:extLst>
              </p:cNvPr>
              <p:cNvSpPr/>
              <p:nvPr/>
            </p:nvSpPr>
            <p:spPr>
              <a:xfrm>
                <a:off x="3102433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20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BDF9FF6-F46E-4397-8ADF-ABB9BFCBF04A}"/>
                  </a:ext>
                </a:extLst>
              </p:cNvPr>
              <p:cNvSpPr/>
              <p:nvPr/>
            </p:nvSpPr>
            <p:spPr>
              <a:xfrm>
                <a:off x="2449289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50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59784BD-8A3A-4A5A-B865-0EB825C2620F}"/>
                  </a:ext>
                </a:extLst>
              </p:cNvPr>
              <p:cNvSpPr/>
              <p:nvPr/>
            </p:nvSpPr>
            <p:spPr>
              <a:xfrm>
                <a:off x="1796145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2CAEA25-219B-405F-B3F0-077899F57F29}"/>
                  </a:ext>
                </a:extLst>
              </p:cNvPr>
              <p:cNvSpPr/>
              <p:nvPr/>
            </p:nvSpPr>
            <p:spPr>
              <a:xfrm>
                <a:off x="1143001" y="323129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549FFC3-C4FC-42AC-BD43-9CB98BAC4FF3}"/>
                  </a:ext>
                </a:extLst>
              </p:cNvPr>
              <p:cNvSpPr/>
              <p:nvPr/>
            </p:nvSpPr>
            <p:spPr>
              <a:xfrm>
                <a:off x="2453641" y="323129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FACBA03-D712-4296-BF9B-070C860A6153}"/>
                  </a:ext>
                </a:extLst>
              </p:cNvPr>
              <p:cNvSpPr/>
              <p:nvPr/>
            </p:nvSpPr>
            <p:spPr>
              <a:xfrm>
                <a:off x="5347060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35DD651-F425-4E43-BB50-9E50E9A573F2}"/>
                  </a:ext>
                </a:extLst>
              </p:cNvPr>
              <p:cNvSpPr/>
              <p:nvPr/>
            </p:nvSpPr>
            <p:spPr>
              <a:xfrm>
                <a:off x="4693916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60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950487BA-99F5-4F99-B6CA-A7A738DA9213}"/>
                  </a:ext>
                </a:extLst>
              </p:cNvPr>
              <p:cNvSpPr/>
              <p:nvPr/>
            </p:nvSpPr>
            <p:spPr>
              <a:xfrm>
                <a:off x="4040772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68EDD30-4581-4BA5-94F5-17314B4E5D78}"/>
                  </a:ext>
                </a:extLst>
              </p:cNvPr>
              <p:cNvCxnSpPr>
                <a:cxnSpLocks/>
                <a:stCxn id="34" idx="3"/>
                <a:endCxn id="36" idx="7"/>
              </p:cNvCxnSpPr>
              <p:nvPr/>
            </p:nvCxnSpPr>
            <p:spPr>
              <a:xfrm flipH="1">
                <a:off x="3006782" y="1641228"/>
                <a:ext cx="659383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40F1B33-98EB-422E-B02A-D31D039BCEAD}"/>
                  </a:ext>
                </a:extLst>
              </p:cNvPr>
              <p:cNvCxnSpPr>
                <a:cxnSpLocks/>
                <a:stCxn id="34" idx="5"/>
                <a:endCxn id="41" idx="1"/>
              </p:cNvCxnSpPr>
              <p:nvPr/>
            </p:nvCxnSpPr>
            <p:spPr>
              <a:xfrm>
                <a:off x="4128007" y="1641228"/>
                <a:ext cx="661560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DF48A9B-52BB-4CC6-9826-205B79BCF391}"/>
                  </a:ext>
                </a:extLst>
              </p:cNvPr>
              <p:cNvCxnSpPr>
                <a:stCxn id="36" idx="5"/>
                <a:endCxn id="35" idx="1"/>
              </p:cNvCxnSpPr>
              <p:nvPr/>
            </p:nvCxnSpPr>
            <p:spPr>
              <a:xfrm>
                <a:off x="3006782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4ED10F0-E523-4B0B-A225-BD3DF38841B6}"/>
                  </a:ext>
                </a:extLst>
              </p:cNvPr>
              <p:cNvCxnSpPr>
                <a:stCxn id="36" idx="3"/>
                <a:endCxn id="37" idx="7"/>
              </p:cNvCxnSpPr>
              <p:nvPr/>
            </p:nvCxnSpPr>
            <p:spPr>
              <a:xfrm flipH="1">
                <a:off x="2353638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0E24433-9B5E-46AD-B466-B24DAC6FB379}"/>
                  </a:ext>
                </a:extLst>
              </p:cNvPr>
              <p:cNvCxnSpPr>
                <a:stCxn id="37" idx="3"/>
                <a:endCxn id="38" idx="7"/>
              </p:cNvCxnSpPr>
              <p:nvPr/>
            </p:nvCxnSpPr>
            <p:spPr>
              <a:xfrm flipH="1">
                <a:off x="1700494" y="3137303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5CC5780E-18B9-41C0-9602-1EF7DAEE0518}"/>
                  </a:ext>
                </a:extLst>
              </p:cNvPr>
              <p:cNvCxnSpPr>
                <a:stCxn id="37" idx="5"/>
                <a:endCxn id="39" idx="1"/>
              </p:cNvCxnSpPr>
              <p:nvPr/>
            </p:nvCxnSpPr>
            <p:spPr>
              <a:xfrm>
                <a:off x="2353638" y="3137303"/>
                <a:ext cx="195654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A8F37ACA-0E69-4328-8F79-4730C26B8FFD}"/>
                  </a:ext>
                </a:extLst>
              </p:cNvPr>
              <p:cNvCxnSpPr>
                <a:cxnSpLocks/>
                <a:stCxn id="41" idx="3"/>
                <a:endCxn id="42" idx="7"/>
              </p:cNvCxnSpPr>
              <p:nvPr/>
            </p:nvCxnSpPr>
            <p:spPr>
              <a:xfrm flipH="1">
                <a:off x="4598265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20D9944-F5E3-4611-9385-8D017028C7E6}"/>
                  </a:ext>
                </a:extLst>
              </p:cNvPr>
              <p:cNvCxnSpPr>
                <a:stCxn id="41" idx="5"/>
                <a:endCxn id="40" idx="1"/>
              </p:cNvCxnSpPr>
              <p:nvPr/>
            </p:nvCxnSpPr>
            <p:spPr>
              <a:xfrm>
                <a:off x="5251409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4B2A784-A52F-4C9C-BBD6-9C71BAC56C32}"/>
                </a:ext>
              </a:extLst>
            </p:cNvPr>
            <p:cNvSpPr txBox="1"/>
            <p:nvPr/>
          </p:nvSpPr>
          <p:spPr>
            <a:xfrm>
              <a:off x="3041723" y="153745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최대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힙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(MAX)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E659C84-B8F2-425C-B6C3-E49E3D57DC82}"/>
              </a:ext>
            </a:extLst>
          </p:cNvPr>
          <p:cNvGrpSpPr/>
          <p:nvPr/>
        </p:nvGrpSpPr>
        <p:grpSpPr>
          <a:xfrm>
            <a:off x="6096000" y="2403305"/>
            <a:ext cx="4857203" cy="3238338"/>
            <a:chOff x="6000204" y="1580537"/>
            <a:chExt cx="4857203" cy="323833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EF3249F-C312-4CA0-98C0-C107E8C20768}"/>
                </a:ext>
              </a:extLst>
            </p:cNvPr>
            <p:cNvGrpSpPr/>
            <p:nvPr/>
          </p:nvGrpSpPr>
          <p:grpSpPr>
            <a:xfrm>
              <a:off x="6000204" y="2039124"/>
              <a:ext cx="4857203" cy="2779751"/>
              <a:chOff x="1143001" y="1093385"/>
              <a:chExt cx="4857203" cy="2779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D88F3999-DD1B-4CAD-A8BF-A0B378F05079}"/>
                  </a:ext>
                </a:extLst>
              </p:cNvPr>
              <p:cNvSpPr/>
              <p:nvPr/>
            </p:nvSpPr>
            <p:spPr>
              <a:xfrm>
                <a:off x="3570514" y="1093385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B490DC1-3A81-430F-82C5-B1B8FAF7AD21}"/>
                  </a:ext>
                </a:extLst>
              </p:cNvPr>
              <p:cNvSpPr/>
              <p:nvPr/>
            </p:nvSpPr>
            <p:spPr>
              <a:xfrm>
                <a:off x="3102433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2B86DF6-7A8C-43BA-A31B-E2EA11E3B20C}"/>
                  </a:ext>
                </a:extLst>
              </p:cNvPr>
              <p:cNvSpPr/>
              <p:nvPr/>
            </p:nvSpPr>
            <p:spPr>
              <a:xfrm>
                <a:off x="2449289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F8B762D0-77A5-4D04-855D-50D0DEB063F9}"/>
                  </a:ext>
                </a:extLst>
              </p:cNvPr>
              <p:cNvSpPr/>
              <p:nvPr/>
            </p:nvSpPr>
            <p:spPr>
              <a:xfrm>
                <a:off x="1796145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1922E7E-2991-4054-B187-72BE9462360E}"/>
                  </a:ext>
                </a:extLst>
              </p:cNvPr>
              <p:cNvSpPr/>
              <p:nvPr/>
            </p:nvSpPr>
            <p:spPr>
              <a:xfrm>
                <a:off x="1143001" y="323129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69DD1B0-2BDB-422A-984A-E8FF92019B19}"/>
                  </a:ext>
                </a:extLst>
              </p:cNvPr>
              <p:cNvSpPr/>
              <p:nvPr/>
            </p:nvSpPr>
            <p:spPr>
              <a:xfrm>
                <a:off x="2453641" y="323129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E197EA9-146E-43CC-BD06-138741EF4FBD}"/>
                  </a:ext>
                </a:extLst>
              </p:cNvPr>
              <p:cNvSpPr/>
              <p:nvPr/>
            </p:nvSpPr>
            <p:spPr>
              <a:xfrm>
                <a:off x="5347060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60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5C645BF-71AE-48B4-8A8A-60604CE28369}"/>
                  </a:ext>
                </a:extLst>
              </p:cNvPr>
              <p:cNvSpPr/>
              <p:nvPr/>
            </p:nvSpPr>
            <p:spPr>
              <a:xfrm>
                <a:off x="4693916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6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21E1844A-7DB8-4225-A3D2-80FF6EEB0D73}"/>
                  </a:ext>
                </a:extLst>
              </p:cNvPr>
              <p:cNvSpPr/>
              <p:nvPr/>
            </p:nvSpPr>
            <p:spPr>
              <a:xfrm>
                <a:off x="4040772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50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33AE6BA-95D6-4C1E-9102-BE6C1FE95A0B}"/>
                  </a:ext>
                </a:extLst>
              </p:cNvPr>
              <p:cNvCxnSpPr>
                <a:cxnSpLocks/>
                <a:stCxn id="69" idx="3"/>
                <a:endCxn id="71" idx="7"/>
              </p:cNvCxnSpPr>
              <p:nvPr/>
            </p:nvCxnSpPr>
            <p:spPr>
              <a:xfrm flipH="1">
                <a:off x="3006782" y="1641228"/>
                <a:ext cx="659383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8104623C-A50B-425C-95CA-AAB78856384A}"/>
                  </a:ext>
                </a:extLst>
              </p:cNvPr>
              <p:cNvCxnSpPr>
                <a:cxnSpLocks/>
                <a:stCxn id="69" idx="5"/>
                <a:endCxn id="76" idx="1"/>
              </p:cNvCxnSpPr>
              <p:nvPr/>
            </p:nvCxnSpPr>
            <p:spPr>
              <a:xfrm>
                <a:off x="4128007" y="1641228"/>
                <a:ext cx="661560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B19C007-34D4-4D24-B24F-45EC63AD0EE7}"/>
                  </a:ext>
                </a:extLst>
              </p:cNvPr>
              <p:cNvCxnSpPr>
                <a:stCxn id="71" idx="5"/>
                <a:endCxn id="70" idx="1"/>
              </p:cNvCxnSpPr>
              <p:nvPr/>
            </p:nvCxnSpPr>
            <p:spPr>
              <a:xfrm>
                <a:off x="3006782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88984D52-0D20-4917-A83D-6AD55CF5DE55}"/>
                  </a:ext>
                </a:extLst>
              </p:cNvPr>
              <p:cNvCxnSpPr>
                <a:stCxn id="71" idx="3"/>
                <a:endCxn id="72" idx="7"/>
              </p:cNvCxnSpPr>
              <p:nvPr/>
            </p:nvCxnSpPr>
            <p:spPr>
              <a:xfrm flipH="1">
                <a:off x="2353638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BDE28E81-02D4-43B1-AE7D-6B5F0963510D}"/>
                  </a:ext>
                </a:extLst>
              </p:cNvPr>
              <p:cNvCxnSpPr>
                <a:stCxn id="72" idx="3"/>
                <a:endCxn id="73" idx="7"/>
              </p:cNvCxnSpPr>
              <p:nvPr/>
            </p:nvCxnSpPr>
            <p:spPr>
              <a:xfrm flipH="1">
                <a:off x="1700494" y="3137303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0B258726-1260-4A89-B097-C7C6F9DE0BC3}"/>
                  </a:ext>
                </a:extLst>
              </p:cNvPr>
              <p:cNvCxnSpPr>
                <a:stCxn id="72" idx="5"/>
                <a:endCxn id="74" idx="1"/>
              </p:cNvCxnSpPr>
              <p:nvPr/>
            </p:nvCxnSpPr>
            <p:spPr>
              <a:xfrm>
                <a:off x="2353638" y="3137303"/>
                <a:ext cx="195654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F1E8FD8-212F-4435-B34F-8FC2815D0AB4}"/>
                  </a:ext>
                </a:extLst>
              </p:cNvPr>
              <p:cNvCxnSpPr>
                <a:cxnSpLocks/>
                <a:stCxn id="76" idx="3"/>
                <a:endCxn id="77" idx="7"/>
              </p:cNvCxnSpPr>
              <p:nvPr/>
            </p:nvCxnSpPr>
            <p:spPr>
              <a:xfrm flipH="1">
                <a:off x="4598265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6D6AB3C-71F6-4392-82EF-DF3BB5EA7CB9}"/>
                  </a:ext>
                </a:extLst>
              </p:cNvPr>
              <p:cNvCxnSpPr>
                <a:stCxn id="76" idx="5"/>
                <a:endCxn id="75" idx="1"/>
              </p:cNvCxnSpPr>
              <p:nvPr/>
            </p:nvCxnSpPr>
            <p:spPr>
              <a:xfrm>
                <a:off x="5251409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BDAD95E-06C5-4F58-9CDC-43BA93DDD69E}"/>
                </a:ext>
              </a:extLst>
            </p:cNvPr>
            <p:cNvSpPr txBox="1"/>
            <p:nvPr/>
          </p:nvSpPr>
          <p:spPr>
            <a:xfrm>
              <a:off x="7937398" y="158053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최소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힙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(MIN)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02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CA2CFF-2CB6-4107-AC26-C0E34FE0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8944-3A0D-45DF-AF7D-709A063F23D1}"/>
              </a:ext>
            </a:extLst>
          </p:cNvPr>
          <p:cNvSpPr txBox="1"/>
          <p:nvPr/>
        </p:nvSpPr>
        <p:spPr>
          <a:xfrm>
            <a:off x="1143001" y="982176"/>
            <a:ext cx="9905998" cy="489364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힙의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BEBD6B-23B8-4431-A582-013BD8AC20A4}"/>
              </a:ext>
            </a:extLst>
          </p:cNvPr>
          <p:cNvGrpSpPr/>
          <p:nvPr/>
        </p:nvGrpSpPr>
        <p:grpSpPr>
          <a:xfrm>
            <a:off x="2370836" y="1610554"/>
            <a:ext cx="7263527" cy="4190888"/>
            <a:chOff x="5122525" y="2039124"/>
            <a:chExt cx="7263527" cy="41908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2BBBE23-4107-4D8A-B987-A79BE9CBF4AE}"/>
                </a:ext>
              </a:extLst>
            </p:cNvPr>
            <p:cNvGrpSpPr/>
            <p:nvPr/>
          </p:nvGrpSpPr>
          <p:grpSpPr>
            <a:xfrm>
              <a:off x="6000204" y="2039124"/>
              <a:ext cx="4857203" cy="2779751"/>
              <a:chOff x="1143001" y="1093385"/>
              <a:chExt cx="4857203" cy="2779751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BC5CB89-C3FC-424A-B568-24551F267335}"/>
                  </a:ext>
                </a:extLst>
              </p:cNvPr>
              <p:cNvSpPr/>
              <p:nvPr/>
            </p:nvSpPr>
            <p:spPr>
              <a:xfrm>
                <a:off x="3570514" y="1093385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0B4E6AC-533F-451A-A314-5C1DF9C12D40}"/>
                  </a:ext>
                </a:extLst>
              </p:cNvPr>
              <p:cNvSpPr/>
              <p:nvPr/>
            </p:nvSpPr>
            <p:spPr>
              <a:xfrm>
                <a:off x="3102433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47D7D30-8E4D-4DFB-A814-1564F55D610F}"/>
                  </a:ext>
                </a:extLst>
              </p:cNvPr>
              <p:cNvSpPr/>
              <p:nvPr/>
            </p:nvSpPr>
            <p:spPr>
              <a:xfrm>
                <a:off x="2449289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DE2894D-6814-422F-A0CC-2E551B0B1C77}"/>
                  </a:ext>
                </a:extLst>
              </p:cNvPr>
              <p:cNvSpPr/>
              <p:nvPr/>
            </p:nvSpPr>
            <p:spPr>
              <a:xfrm>
                <a:off x="1796145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4B0996F-D0B4-4F89-AFEE-9201C7F40CD1}"/>
                  </a:ext>
                </a:extLst>
              </p:cNvPr>
              <p:cNvSpPr/>
              <p:nvPr/>
            </p:nvSpPr>
            <p:spPr>
              <a:xfrm>
                <a:off x="1143001" y="323129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2B318B0-5DB5-47B7-BB8A-3EE69877466C}"/>
                  </a:ext>
                </a:extLst>
              </p:cNvPr>
              <p:cNvSpPr/>
              <p:nvPr/>
            </p:nvSpPr>
            <p:spPr>
              <a:xfrm>
                <a:off x="5347060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13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67159F8-F4FB-41CA-9FAD-BA164EE79EB0}"/>
                  </a:ext>
                </a:extLst>
              </p:cNvPr>
              <p:cNvSpPr/>
              <p:nvPr/>
            </p:nvSpPr>
            <p:spPr>
              <a:xfrm>
                <a:off x="4693916" y="1947622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7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E235083-986F-4200-A034-2C196AC0D10B}"/>
                  </a:ext>
                </a:extLst>
              </p:cNvPr>
              <p:cNvSpPr/>
              <p:nvPr/>
            </p:nvSpPr>
            <p:spPr>
              <a:xfrm>
                <a:off x="4040772" y="2589460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A046DB0-0178-46E8-8D32-61E0D9B938EF}"/>
                  </a:ext>
                </a:extLst>
              </p:cNvPr>
              <p:cNvCxnSpPr>
                <a:cxnSpLocks/>
                <a:stCxn id="9" idx="3"/>
                <a:endCxn id="11" idx="7"/>
              </p:cNvCxnSpPr>
              <p:nvPr/>
            </p:nvCxnSpPr>
            <p:spPr>
              <a:xfrm flipH="1">
                <a:off x="3006782" y="1641228"/>
                <a:ext cx="659383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5FE47F6-E897-4FC1-B1A1-8343D49FB3B9}"/>
                  </a:ext>
                </a:extLst>
              </p:cNvPr>
              <p:cNvCxnSpPr>
                <a:cxnSpLocks/>
                <a:stCxn id="9" idx="5"/>
                <a:endCxn id="16" idx="1"/>
              </p:cNvCxnSpPr>
              <p:nvPr/>
            </p:nvCxnSpPr>
            <p:spPr>
              <a:xfrm>
                <a:off x="4128007" y="1641228"/>
                <a:ext cx="661560" cy="4003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B0B72E5-9A9E-4E24-A2D4-EDE47B1B4060}"/>
                  </a:ext>
                </a:extLst>
              </p:cNvPr>
              <p:cNvCxnSpPr>
                <a:stCxn id="11" idx="5"/>
                <a:endCxn id="10" idx="1"/>
              </p:cNvCxnSpPr>
              <p:nvPr/>
            </p:nvCxnSpPr>
            <p:spPr>
              <a:xfrm>
                <a:off x="3006782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631C74D-D9E5-4B8D-8F73-67809F84E522}"/>
                  </a:ext>
                </a:extLst>
              </p:cNvPr>
              <p:cNvCxnSpPr>
                <a:stCxn id="11" idx="3"/>
                <a:endCxn id="12" idx="7"/>
              </p:cNvCxnSpPr>
              <p:nvPr/>
            </p:nvCxnSpPr>
            <p:spPr>
              <a:xfrm flipH="1">
                <a:off x="2353638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CA0F20C-40D6-41D1-8B71-767F894F47C7}"/>
                  </a:ext>
                </a:extLst>
              </p:cNvPr>
              <p:cNvCxnSpPr>
                <a:stCxn id="12" idx="3"/>
                <a:endCxn id="13" idx="7"/>
              </p:cNvCxnSpPr>
              <p:nvPr/>
            </p:nvCxnSpPr>
            <p:spPr>
              <a:xfrm flipH="1">
                <a:off x="1700494" y="3137303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2701BE7-A35C-4B78-BAC5-E4F5A3FD95DD}"/>
                  </a:ext>
                </a:extLst>
              </p:cNvPr>
              <p:cNvCxnSpPr>
                <a:cxnSpLocks/>
                <a:stCxn id="16" idx="3"/>
                <a:endCxn id="17" idx="7"/>
              </p:cNvCxnSpPr>
              <p:nvPr/>
            </p:nvCxnSpPr>
            <p:spPr>
              <a:xfrm flipH="1">
                <a:off x="4598265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B930682-C80E-474A-9E4C-4A481BF6C4E4}"/>
                  </a:ext>
                </a:extLst>
              </p:cNvPr>
              <p:cNvCxnSpPr>
                <a:stCxn id="16" idx="5"/>
                <a:endCxn id="15" idx="1"/>
              </p:cNvCxnSpPr>
              <p:nvPr/>
            </p:nvCxnSpPr>
            <p:spPr>
              <a:xfrm>
                <a:off x="5251409" y="2495465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B87A61-15E4-4BE0-84D2-14E61E16B6F6}"/>
                </a:ext>
              </a:extLst>
            </p:cNvPr>
            <p:cNvSpPr txBox="1"/>
            <p:nvPr/>
          </p:nvSpPr>
          <p:spPr>
            <a:xfrm>
              <a:off x="5122525" y="5029683"/>
              <a:ext cx="72635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 Black" panose="020B0A04020102020204" pitchFamily="34" charset="0"/>
                </a:rPr>
                <a:t>1. </a:t>
              </a:r>
              <a:r>
                <a:rPr lang="ko-KR" altLang="en-US" b="1" dirty="0">
                  <a:latin typeface="Arial Black" panose="020B0A04020102020204" pitchFamily="34" charset="0"/>
                </a:rPr>
                <a:t>최소 </a:t>
              </a:r>
              <a:r>
                <a:rPr lang="ko-KR" altLang="en-US" b="1" dirty="0" err="1">
                  <a:latin typeface="Arial Black" panose="020B0A04020102020204" pitchFamily="34" charset="0"/>
                </a:rPr>
                <a:t>힙</a:t>
              </a:r>
              <a:r>
                <a:rPr lang="en-US" altLang="ko-KR" b="1" dirty="0">
                  <a:latin typeface="Arial Black" panose="020B0A04020102020204" pitchFamily="34" charset="0"/>
                </a:rPr>
                <a:t>(MIN)</a:t>
              </a:r>
              <a:r>
                <a:rPr lang="ko-KR" altLang="en-US" b="1" dirty="0">
                  <a:latin typeface="Arial Black" panose="020B0A04020102020204" pitchFamily="34" charset="0"/>
                </a:rPr>
                <a:t>이라 가정</a:t>
              </a:r>
              <a:endParaRPr lang="en-US" altLang="ko-KR" b="1" dirty="0">
                <a:latin typeface="Arial Black" panose="020B0A04020102020204" pitchFamily="34" charset="0"/>
              </a:endParaRPr>
            </a:p>
            <a:p>
              <a:r>
                <a:rPr lang="en-US" altLang="ko-KR" b="1" dirty="0">
                  <a:latin typeface="Arial Black" panose="020B0A04020102020204" pitchFamily="34" charset="0"/>
                </a:rPr>
                <a:t>2. </a:t>
              </a:r>
              <a:r>
                <a:rPr lang="ko-KR" altLang="en-US" b="1" dirty="0">
                  <a:latin typeface="Arial Black" panose="020B0A04020102020204" pitchFamily="34" charset="0"/>
                </a:rPr>
                <a:t>데이터가 정수이면서 작은 수를 우선순위로 가지는 조건임을 가정</a:t>
              </a:r>
              <a:endParaRPr lang="en-US" altLang="ko-KR" b="1" dirty="0">
                <a:latin typeface="Arial Black" panose="020B0A04020102020204" pitchFamily="34" charset="0"/>
              </a:endParaRPr>
            </a:p>
            <a:p>
              <a:r>
                <a:rPr lang="en-US" altLang="ko-KR" dirty="0">
                  <a:solidFill>
                    <a:srgbClr val="00B0F0"/>
                  </a:solidFill>
                </a:rPr>
                <a:t>	</a:t>
              </a:r>
            </a:p>
            <a:p>
              <a:r>
                <a:rPr lang="en-US" altLang="ko-KR" dirty="0">
                  <a:solidFill>
                    <a:srgbClr val="00B0F0"/>
                  </a:solidFill>
                </a:rPr>
                <a:t>	</a:t>
              </a:r>
              <a:r>
                <a:rPr lang="ko-KR" altLang="en-US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자식 노드 데이터의 우선순위 </a:t>
              </a:r>
              <a:r>
                <a:rPr lang="en-US" altLang="ko-KR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&lt;= </a:t>
              </a:r>
              <a:r>
                <a:rPr lang="ko-KR" altLang="en-US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부모 노드 데이터의 우선순위</a:t>
              </a:r>
              <a:endPara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5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224C7-8EA3-4CE6-8A00-735BA35E7B9C}"/>
              </a:ext>
            </a:extLst>
          </p:cNvPr>
          <p:cNvSpPr txBox="1"/>
          <p:nvPr/>
        </p:nvSpPr>
        <p:spPr>
          <a:xfrm>
            <a:off x="1143002" y="641838"/>
            <a:ext cx="9905998" cy="566308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힙에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데이터 삽입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우선순위의 조건대로 삽입</a:t>
            </a:r>
            <a:r>
              <a:rPr lang="ko-KR" altLang="en-US" dirty="0">
                <a:latin typeface="Arial Black" panose="020B0A04020102020204" pitchFamily="34" charset="0"/>
              </a:rPr>
              <a:t>이 되어야한다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새로운 데이터가 추가 될 때 우선순위가 낮다고 가정하고 마지막 위치에 저장한다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그리고 부모 노드와 비교하여 위치가 바뀌어야 한다면 바꿔준다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그렇게 계속해서 부모의 노드와 우선순위를 비교해서 처리해서 제대로 된 자리에 위치하게 해준다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9C91F94-4192-44CB-BAB2-5C566CF8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ED069AB-E765-4206-B422-28C9097A4D96}"/>
              </a:ext>
            </a:extLst>
          </p:cNvPr>
          <p:cNvGrpSpPr/>
          <p:nvPr/>
        </p:nvGrpSpPr>
        <p:grpSpPr>
          <a:xfrm>
            <a:off x="1143001" y="2574555"/>
            <a:ext cx="9578866" cy="3403952"/>
            <a:chOff x="1202312" y="2574555"/>
            <a:chExt cx="9578866" cy="340395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9F2E21-5330-44F1-A94E-401866E1524D}"/>
                </a:ext>
              </a:extLst>
            </p:cNvPr>
            <p:cNvGrpSpPr/>
            <p:nvPr/>
          </p:nvGrpSpPr>
          <p:grpSpPr>
            <a:xfrm>
              <a:off x="1202312" y="2574555"/>
              <a:ext cx="3414717" cy="3329929"/>
              <a:chOff x="3310959" y="2740018"/>
              <a:chExt cx="3414717" cy="332992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9BB9AA0-F0F7-45E9-9BCE-918CF93988D8}"/>
                  </a:ext>
                </a:extLst>
              </p:cNvPr>
              <p:cNvSpPr/>
              <p:nvPr/>
            </p:nvSpPr>
            <p:spPr>
              <a:xfrm>
                <a:off x="5344890" y="274001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DA451CC-9D25-4E6D-8AF1-2C8C53F81C2E}"/>
                  </a:ext>
                </a:extLst>
              </p:cNvPr>
              <p:cNvSpPr/>
              <p:nvPr/>
            </p:nvSpPr>
            <p:spPr>
              <a:xfrm>
                <a:off x="5344890" y="404922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2D8F9F7-2B16-4974-997A-93CDB3640F06}"/>
                  </a:ext>
                </a:extLst>
              </p:cNvPr>
              <p:cNvSpPr/>
              <p:nvPr/>
            </p:nvSpPr>
            <p:spPr>
              <a:xfrm>
                <a:off x="4691746" y="3407383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11F61E9-206B-40A3-A4DC-9BDD564ED7E6}"/>
                  </a:ext>
                </a:extLst>
              </p:cNvPr>
              <p:cNvSpPr/>
              <p:nvPr/>
            </p:nvSpPr>
            <p:spPr>
              <a:xfrm>
                <a:off x="4038602" y="4049221"/>
                <a:ext cx="653144" cy="64183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96205B3-01F4-4487-B68D-96B026435954}"/>
                  </a:ext>
                </a:extLst>
              </p:cNvPr>
              <p:cNvSpPr/>
              <p:nvPr/>
            </p:nvSpPr>
            <p:spPr>
              <a:xfrm>
                <a:off x="3385458" y="4691059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3BB54A4-A874-45B1-9A4D-A47569758805}"/>
                  </a:ext>
                </a:extLst>
              </p:cNvPr>
              <p:cNvCxnSpPr>
                <a:cxnSpLocks/>
                <a:stCxn id="9" idx="3"/>
                <a:endCxn id="11" idx="7"/>
              </p:cNvCxnSpPr>
              <p:nvPr/>
            </p:nvCxnSpPr>
            <p:spPr>
              <a:xfrm flipH="1">
                <a:off x="5249239" y="3287861"/>
                <a:ext cx="191302" cy="21351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B42C238-E3AA-42A8-BCD0-112D20BF2558}"/>
                  </a:ext>
                </a:extLst>
              </p:cNvPr>
              <p:cNvCxnSpPr>
                <a:stCxn id="11" idx="5"/>
                <a:endCxn id="10" idx="1"/>
              </p:cNvCxnSpPr>
              <p:nvPr/>
            </p:nvCxnSpPr>
            <p:spPr>
              <a:xfrm>
                <a:off x="5249239" y="3955226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CA867F0-9127-45E9-B0C6-218482D90FC9}"/>
                  </a:ext>
                </a:extLst>
              </p:cNvPr>
              <p:cNvCxnSpPr>
                <a:stCxn id="11" idx="3"/>
                <a:endCxn id="12" idx="7"/>
              </p:cNvCxnSpPr>
              <p:nvPr/>
            </p:nvCxnSpPr>
            <p:spPr>
              <a:xfrm flipH="1">
                <a:off x="4596095" y="3955226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87E1BA7-B7C8-4FB8-9774-865D07B8D91F}"/>
                  </a:ext>
                </a:extLst>
              </p:cNvPr>
              <p:cNvCxnSpPr>
                <a:stCxn id="12" idx="3"/>
                <a:endCxn id="13" idx="7"/>
              </p:cNvCxnSpPr>
              <p:nvPr/>
            </p:nvCxnSpPr>
            <p:spPr>
              <a:xfrm flipH="1">
                <a:off x="3942951" y="4597064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C9274A-14DA-41B4-856B-BE1593583F32}"/>
                  </a:ext>
                </a:extLst>
              </p:cNvPr>
              <p:cNvSpPr txBox="1"/>
              <p:nvPr/>
            </p:nvSpPr>
            <p:spPr>
              <a:xfrm>
                <a:off x="3310959" y="5546727"/>
                <a:ext cx="3414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Arial Black" panose="020B0A04020102020204" pitchFamily="34" charset="0"/>
                  </a:rPr>
                  <a:t>3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이라는 데이터가 추가 된다고 가정하면</a:t>
                </a:r>
                <a:endParaRPr lang="en-US" altLang="ko-KR" sz="1400" b="1" dirty="0">
                  <a:latin typeface="Arial Black" panose="020B0A04020102020204" pitchFamily="34" charset="0"/>
                </a:endParaRPr>
              </a:p>
              <a:p>
                <a:r>
                  <a:rPr lang="en-US" altLang="ko-KR" sz="1400" b="1" dirty="0">
                    <a:latin typeface="Arial Black" panose="020B0A04020102020204" pitchFamily="34" charset="0"/>
                  </a:rPr>
                  <a:t>3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이 마지막으로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 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그리고 그 부모와 비교</a:t>
                </a: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6387291-33FA-4CC7-BC9B-83DB7F953D24}"/>
                  </a:ext>
                </a:extLst>
              </p:cNvPr>
              <p:cNvSpPr/>
              <p:nvPr/>
            </p:nvSpPr>
            <p:spPr>
              <a:xfrm>
                <a:off x="4691746" y="4696797"/>
                <a:ext cx="653144" cy="64183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3951321-A1B5-490B-AB0D-164F96725201}"/>
                  </a:ext>
                </a:extLst>
              </p:cNvPr>
              <p:cNvCxnSpPr>
                <a:stCxn id="12" idx="5"/>
                <a:endCxn id="24" idx="1"/>
              </p:cNvCxnSpPr>
              <p:nvPr/>
            </p:nvCxnSpPr>
            <p:spPr>
              <a:xfrm>
                <a:off x="4596095" y="4597064"/>
                <a:ext cx="191302" cy="19372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8D254D7-E0F9-4C73-8E90-C8D713F9B610}"/>
                </a:ext>
              </a:extLst>
            </p:cNvPr>
            <p:cNvGrpSpPr/>
            <p:nvPr/>
          </p:nvGrpSpPr>
          <p:grpSpPr>
            <a:xfrm>
              <a:off x="4905802" y="2574555"/>
              <a:ext cx="2708227" cy="3329929"/>
              <a:chOff x="3385458" y="2740018"/>
              <a:chExt cx="2708227" cy="3329929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55650B6-2937-4A68-AB2A-72673EA4396B}"/>
                  </a:ext>
                </a:extLst>
              </p:cNvPr>
              <p:cNvSpPr/>
              <p:nvPr/>
            </p:nvSpPr>
            <p:spPr>
              <a:xfrm>
                <a:off x="5344890" y="2740018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2432456-3AB1-4981-9638-FE1C4DCA9AB4}"/>
                  </a:ext>
                </a:extLst>
              </p:cNvPr>
              <p:cNvSpPr/>
              <p:nvPr/>
            </p:nvSpPr>
            <p:spPr>
              <a:xfrm>
                <a:off x="5344890" y="404922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379EC2A-E9C3-426F-A814-5A7CB387BC1B}"/>
                  </a:ext>
                </a:extLst>
              </p:cNvPr>
              <p:cNvSpPr/>
              <p:nvPr/>
            </p:nvSpPr>
            <p:spPr>
              <a:xfrm>
                <a:off x="4691746" y="3407383"/>
                <a:ext cx="653144" cy="64183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FFE2CC1-85F8-4891-B428-D7FE1CF78CB8}"/>
                  </a:ext>
                </a:extLst>
              </p:cNvPr>
              <p:cNvSpPr/>
              <p:nvPr/>
            </p:nvSpPr>
            <p:spPr>
              <a:xfrm>
                <a:off x="4038602" y="4049221"/>
                <a:ext cx="653144" cy="64183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BEDF5DC6-8290-46AA-AAB2-58BC4B4C9B88}"/>
                  </a:ext>
                </a:extLst>
              </p:cNvPr>
              <p:cNvSpPr/>
              <p:nvPr/>
            </p:nvSpPr>
            <p:spPr>
              <a:xfrm>
                <a:off x="3385458" y="4691059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FB50F0B-38CB-4437-B8F9-8C4F3092BF17}"/>
                  </a:ext>
                </a:extLst>
              </p:cNvPr>
              <p:cNvCxnSpPr>
                <a:cxnSpLocks/>
                <a:stCxn id="35" idx="3"/>
                <a:endCxn id="37" idx="7"/>
              </p:cNvCxnSpPr>
              <p:nvPr/>
            </p:nvCxnSpPr>
            <p:spPr>
              <a:xfrm flipH="1">
                <a:off x="5249239" y="3287861"/>
                <a:ext cx="191302" cy="21351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879ABA-9941-4C7D-97D2-FA2F0EF5C570}"/>
                  </a:ext>
                </a:extLst>
              </p:cNvPr>
              <p:cNvCxnSpPr>
                <a:stCxn id="37" idx="5"/>
                <a:endCxn id="36" idx="1"/>
              </p:cNvCxnSpPr>
              <p:nvPr/>
            </p:nvCxnSpPr>
            <p:spPr>
              <a:xfrm>
                <a:off x="5249239" y="3955226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5448E74-A1D0-4B9E-B7FF-685C84423BF8}"/>
                  </a:ext>
                </a:extLst>
              </p:cNvPr>
              <p:cNvCxnSpPr>
                <a:stCxn id="37" idx="3"/>
                <a:endCxn id="38" idx="7"/>
              </p:cNvCxnSpPr>
              <p:nvPr/>
            </p:nvCxnSpPr>
            <p:spPr>
              <a:xfrm flipH="1">
                <a:off x="4596095" y="3955226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7EC3ADD-DA84-40CC-8669-0AFDD8AC5689}"/>
                  </a:ext>
                </a:extLst>
              </p:cNvPr>
              <p:cNvCxnSpPr>
                <a:stCxn id="38" idx="3"/>
                <a:endCxn id="39" idx="7"/>
              </p:cNvCxnSpPr>
              <p:nvPr/>
            </p:nvCxnSpPr>
            <p:spPr>
              <a:xfrm flipH="1">
                <a:off x="3942951" y="4597064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EFCA75-3561-45A1-A26C-801D14E7AF10}"/>
                  </a:ext>
                </a:extLst>
              </p:cNvPr>
              <p:cNvSpPr txBox="1"/>
              <p:nvPr/>
            </p:nvSpPr>
            <p:spPr>
              <a:xfrm>
                <a:off x="3481109" y="5546727"/>
                <a:ext cx="2612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latin typeface="Arial Black" panose="020B0A04020102020204" pitchFamily="34" charset="0"/>
                  </a:rPr>
                  <a:t>비교에 의해 자리를 정해준다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.</a:t>
                </a:r>
              </a:p>
              <a:p>
                <a:r>
                  <a:rPr lang="ko-KR" altLang="en-US" sz="1400" b="1" dirty="0">
                    <a:latin typeface="Arial Black" panose="020B0A04020102020204" pitchFamily="34" charset="0"/>
                  </a:rPr>
                  <a:t>다시 부모와 비교를 해준다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.</a:t>
                </a:r>
                <a:endParaRPr lang="ko-KR" altLang="en-US" sz="14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1EAB39B-8785-4AA1-8D08-060A505BAEB3}"/>
                  </a:ext>
                </a:extLst>
              </p:cNvPr>
              <p:cNvSpPr/>
              <p:nvPr/>
            </p:nvSpPr>
            <p:spPr>
              <a:xfrm>
                <a:off x="4691746" y="4696797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24F1DBA-0FF3-463A-8FB0-9AD07D301906}"/>
                  </a:ext>
                </a:extLst>
              </p:cNvPr>
              <p:cNvCxnSpPr>
                <a:stCxn id="38" idx="5"/>
                <a:endCxn id="45" idx="1"/>
              </p:cNvCxnSpPr>
              <p:nvPr/>
            </p:nvCxnSpPr>
            <p:spPr>
              <a:xfrm>
                <a:off x="4596095" y="4597064"/>
                <a:ext cx="191302" cy="19372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0D3094DA-CB82-4291-BC70-0886061AC2C7}"/>
                </a:ext>
              </a:extLst>
            </p:cNvPr>
            <p:cNvSpPr/>
            <p:nvPr/>
          </p:nvSpPr>
          <p:spPr>
            <a:xfrm>
              <a:off x="4136571" y="3657600"/>
              <a:ext cx="960533" cy="523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9AE335E-28D4-4B21-8D84-EAD20C5BAE20}"/>
                </a:ext>
              </a:extLst>
            </p:cNvPr>
            <p:cNvGrpSpPr/>
            <p:nvPr/>
          </p:nvGrpSpPr>
          <p:grpSpPr>
            <a:xfrm>
              <a:off x="8072951" y="2648578"/>
              <a:ext cx="2708227" cy="3329929"/>
              <a:chOff x="3385458" y="2740018"/>
              <a:chExt cx="2708227" cy="332992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B0DF8FE-143E-444C-B417-EEED131BC89B}"/>
                  </a:ext>
                </a:extLst>
              </p:cNvPr>
              <p:cNvSpPr/>
              <p:nvPr/>
            </p:nvSpPr>
            <p:spPr>
              <a:xfrm>
                <a:off x="5344890" y="2740018"/>
                <a:ext cx="653144" cy="64183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CCF1A0F-71D8-4BAA-AA72-FCE6F5042996}"/>
                  </a:ext>
                </a:extLst>
              </p:cNvPr>
              <p:cNvSpPr/>
              <p:nvPr/>
            </p:nvSpPr>
            <p:spPr>
              <a:xfrm>
                <a:off x="5344890" y="404922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1C4DC86-DEA4-4288-A30A-96053C59391F}"/>
                  </a:ext>
                </a:extLst>
              </p:cNvPr>
              <p:cNvSpPr/>
              <p:nvPr/>
            </p:nvSpPr>
            <p:spPr>
              <a:xfrm>
                <a:off x="4691746" y="3407383"/>
                <a:ext cx="653144" cy="64183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C1DCC23-A5B8-4437-9543-5324C893C5FC}"/>
                  </a:ext>
                </a:extLst>
              </p:cNvPr>
              <p:cNvSpPr/>
              <p:nvPr/>
            </p:nvSpPr>
            <p:spPr>
              <a:xfrm>
                <a:off x="4038602" y="4049221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34E4327-200A-4962-970B-5AE192408C7A}"/>
                  </a:ext>
                </a:extLst>
              </p:cNvPr>
              <p:cNvSpPr/>
              <p:nvPr/>
            </p:nvSpPr>
            <p:spPr>
              <a:xfrm>
                <a:off x="3385458" y="4691059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8B8027B-5C03-4A53-9F55-9A61D4845D0C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5249239" y="3287861"/>
                <a:ext cx="191302" cy="21351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9BA100D-C2FD-4D8D-9955-A360462FE8DC}"/>
                  </a:ext>
                </a:extLst>
              </p:cNvPr>
              <p:cNvCxnSpPr>
                <a:stCxn id="51" idx="5"/>
                <a:endCxn id="50" idx="1"/>
              </p:cNvCxnSpPr>
              <p:nvPr/>
            </p:nvCxnSpPr>
            <p:spPr>
              <a:xfrm>
                <a:off x="5249239" y="3955226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2A12A628-6D91-4DFA-8E3E-DFABDE49339F}"/>
                  </a:ext>
                </a:extLst>
              </p:cNvPr>
              <p:cNvCxnSpPr>
                <a:stCxn id="51" idx="3"/>
                <a:endCxn id="52" idx="7"/>
              </p:cNvCxnSpPr>
              <p:nvPr/>
            </p:nvCxnSpPr>
            <p:spPr>
              <a:xfrm flipH="1">
                <a:off x="4596095" y="3955226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DEFB918-4AFE-40FA-B1DF-EF93C9056FC9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3942951" y="4597064"/>
                <a:ext cx="191302" cy="1879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7AA2DB-C3FB-4B7B-A489-A9B5FFF30CBB}"/>
                  </a:ext>
                </a:extLst>
              </p:cNvPr>
              <p:cNvSpPr txBox="1"/>
              <p:nvPr/>
            </p:nvSpPr>
            <p:spPr>
              <a:xfrm>
                <a:off x="3481109" y="5546727"/>
                <a:ext cx="2612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latin typeface="Arial Black" panose="020B0A04020102020204" pitchFamily="34" charset="0"/>
                  </a:rPr>
                  <a:t>비교에 의해 자리를 정해준다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.</a:t>
                </a:r>
              </a:p>
              <a:p>
                <a:r>
                  <a:rPr lang="ko-KR" altLang="en-US" sz="1400" b="1" dirty="0">
                    <a:latin typeface="Arial Black" panose="020B0A04020102020204" pitchFamily="34" charset="0"/>
                  </a:rPr>
                  <a:t>다시 부모와 비교를 해준다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.</a:t>
                </a:r>
                <a:endParaRPr lang="ko-KR" altLang="en-US" sz="14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5729FF8-8039-4013-8100-EB3BD5A6680E}"/>
                  </a:ext>
                </a:extLst>
              </p:cNvPr>
              <p:cNvSpPr/>
              <p:nvPr/>
            </p:nvSpPr>
            <p:spPr>
              <a:xfrm>
                <a:off x="4691746" y="4696797"/>
                <a:ext cx="653144" cy="6418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AAC92D6-81F1-4F6C-BA27-A6EC7D7922FE}"/>
                  </a:ext>
                </a:extLst>
              </p:cNvPr>
              <p:cNvCxnSpPr>
                <a:stCxn id="52" idx="5"/>
                <a:endCxn id="59" idx="1"/>
              </p:cNvCxnSpPr>
              <p:nvPr/>
            </p:nvCxnSpPr>
            <p:spPr>
              <a:xfrm>
                <a:off x="4596095" y="4597064"/>
                <a:ext cx="191302" cy="19372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D6479D2E-D5FA-4025-B20F-15935EAA7AA8}"/>
                </a:ext>
              </a:extLst>
            </p:cNvPr>
            <p:cNvSpPr/>
            <p:nvPr/>
          </p:nvSpPr>
          <p:spPr>
            <a:xfrm>
              <a:off x="7726623" y="3584638"/>
              <a:ext cx="960533" cy="523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14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CB1C89-44DF-41B5-87D2-B4BF03B8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6360-0C61-44F7-8D79-F29BAFE1AE7C}"/>
              </a:ext>
            </a:extLst>
          </p:cNvPr>
          <p:cNvSpPr txBox="1"/>
          <p:nvPr/>
        </p:nvSpPr>
        <p:spPr>
          <a:xfrm>
            <a:off x="923108" y="965429"/>
            <a:ext cx="10345783" cy="507831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힙에서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삭제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우선순위대로 데이터가 삭제된다</a:t>
            </a:r>
            <a:r>
              <a:rPr lang="en-US" altLang="ko-KR" dirty="0"/>
              <a:t>. – </a:t>
            </a:r>
            <a:r>
              <a:rPr lang="ko-KR" altLang="en-US" dirty="0"/>
              <a:t>루트 노드부터 삭제된다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 노드를 루트 노드의 자리로 옮긴 다음에</a:t>
            </a:r>
            <a:r>
              <a:rPr lang="en-US" altLang="ko-KR" dirty="0"/>
              <a:t>, </a:t>
            </a:r>
            <a:r>
              <a:rPr lang="ko-KR" altLang="en-US" dirty="0"/>
              <a:t>자식 노드와의 비교를 통해서 제자리를 찾아가게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3CE1849-120C-46A8-9DBA-CB8DA1FBE9CD}"/>
              </a:ext>
            </a:extLst>
          </p:cNvPr>
          <p:cNvGrpSpPr/>
          <p:nvPr/>
        </p:nvGrpSpPr>
        <p:grpSpPr>
          <a:xfrm>
            <a:off x="1010136" y="3011292"/>
            <a:ext cx="10171726" cy="2881279"/>
            <a:chOff x="1369900" y="2271566"/>
            <a:chExt cx="10171726" cy="288127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38AC9DF-A7B5-4A9A-9AF3-5933E12CC32E}"/>
                </a:ext>
              </a:extLst>
            </p:cNvPr>
            <p:cNvGrpSpPr/>
            <p:nvPr/>
          </p:nvGrpSpPr>
          <p:grpSpPr>
            <a:xfrm>
              <a:off x="4125402" y="2271566"/>
              <a:ext cx="2426264" cy="2881279"/>
              <a:chOff x="1217500" y="2119166"/>
              <a:chExt cx="2426264" cy="288127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36ABD2A-78CE-4A0A-B2B8-FC6EFABC8CB9}"/>
                  </a:ext>
                </a:extLst>
              </p:cNvPr>
              <p:cNvGrpSpPr/>
              <p:nvPr/>
            </p:nvGrpSpPr>
            <p:grpSpPr>
              <a:xfrm>
                <a:off x="1217500" y="2119166"/>
                <a:ext cx="2152717" cy="2114380"/>
                <a:chOff x="3385458" y="2740018"/>
                <a:chExt cx="2612576" cy="2592879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810030C-5E0B-4807-B4D6-6E36EBD6ECA0}"/>
                    </a:ext>
                  </a:extLst>
                </p:cNvPr>
                <p:cNvSpPr/>
                <p:nvPr/>
              </p:nvSpPr>
              <p:spPr>
                <a:xfrm>
                  <a:off x="5344890" y="2740018"/>
                  <a:ext cx="653144" cy="64183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8</a:t>
                  </a: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3B64F303-B2E8-4CDA-BEF9-9CC55B0C48A1}"/>
                    </a:ext>
                  </a:extLst>
                </p:cNvPr>
                <p:cNvSpPr/>
                <p:nvPr/>
              </p:nvSpPr>
              <p:spPr>
                <a:xfrm>
                  <a:off x="5344890" y="4049221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9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5F2AE9E3-3A94-4AC9-90C8-023121A39565}"/>
                    </a:ext>
                  </a:extLst>
                </p:cNvPr>
                <p:cNvSpPr/>
                <p:nvPr/>
              </p:nvSpPr>
              <p:spPr>
                <a:xfrm>
                  <a:off x="4691746" y="3407383"/>
                  <a:ext cx="653144" cy="64183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485FD98-AAE5-4AF3-BEA7-438775C7843A}"/>
                    </a:ext>
                  </a:extLst>
                </p:cNvPr>
                <p:cNvSpPr/>
                <p:nvPr/>
              </p:nvSpPr>
              <p:spPr>
                <a:xfrm>
                  <a:off x="4038602" y="4049221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4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941D942A-A57B-4BA3-8D07-5700BF4572F8}"/>
                    </a:ext>
                  </a:extLst>
                </p:cNvPr>
                <p:cNvSpPr/>
                <p:nvPr/>
              </p:nvSpPr>
              <p:spPr>
                <a:xfrm>
                  <a:off x="3385458" y="4691059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1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19849D3-EF91-470D-AE99-ACCA66941209}"/>
                    </a:ext>
                  </a:extLst>
                </p:cNvPr>
                <p:cNvCxnSpPr>
                  <a:cxnSpLocks/>
                  <a:stCxn id="37" idx="3"/>
                  <a:endCxn id="39" idx="7"/>
                </p:cNvCxnSpPr>
                <p:nvPr/>
              </p:nvCxnSpPr>
              <p:spPr>
                <a:xfrm flipH="1">
                  <a:off x="5249239" y="3287861"/>
                  <a:ext cx="191302" cy="213517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8F5F169A-14F8-416C-838E-9DF2FB18DF32}"/>
                    </a:ext>
                  </a:extLst>
                </p:cNvPr>
                <p:cNvCxnSpPr>
                  <a:cxnSpLocks/>
                  <a:stCxn id="39" idx="5"/>
                  <a:endCxn id="38" idx="1"/>
                </p:cNvCxnSpPr>
                <p:nvPr/>
              </p:nvCxnSpPr>
              <p:spPr>
                <a:xfrm>
                  <a:off x="5249239" y="3955226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ECFF0A78-6D28-4080-B65D-63B355116805}"/>
                    </a:ext>
                  </a:extLst>
                </p:cNvPr>
                <p:cNvCxnSpPr>
                  <a:cxnSpLocks/>
                  <a:stCxn id="39" idx="3"/>
                  <a:endCxn id="40" idx="7"/>
                </p:cNvCxnSpPr>
                <p:nvPr/>
              </p:nvCxnSpPr>
              <p:spPr>
                <a:xfrm flipH="1">
                  <a:off x="4596095" y="3955226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4AE47B0B-560B-4023-BE3D-FA7F8CF15B27}"/>
                    </a:ext>
                  </a:extLst>
                </p:cNvPr>
                <p:cNvCxnSpPr>
                  <a:cxnSpLocks/>
                  <a:stCxn id="40" idx="3"/>
                  <a:endCxn id="41" idx="7"/>
                </p:cNvCxnSpPr>
                <p:nvPr/>
              </p:nvCxnSpPr>
              <p:spPr>
                <a:xfrm flipH="1">
                  <a:off x="3942951" y="4597064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0A7D1D-C8F6-4A96-A4E9-F8E967A1B2D8}"/>
                  </a:ext>
                </a:extLst>
              </p:cNvPr>
              <p:cNvSpPr txBox="1"/>
              <p:nvPr/>
            </p:nvSpPr>
            <p:spPr>
              <a:xfrm>
                <a:off x="1291838" y="4477225"/>
                <a:ext cx="23519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자식 노드와 비교 후 자리를</a:t>
                </a:r>
                <a:endPara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옮겨준다</a:t>
                </a:r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6C1DBEA-C43D-4B1B-A549-F0DD0B3F4824}"/>
                </a:ext>
              </a:extLst>
            </p:cNvPr>
            <p:cNvGrpSpPr/>
            <p:nvPr/>
          </p:nvGrpSpPr>
          <p:grpSpPr>
            <a:xfrm>
              <a:off x="1369900" y="2271566"/>
              <a:ext cx="2217323" cy="2881279"/>
              <a:chOff x="1369900" y="2271566"/>
              <a:chExt cx="2217323" cy="2881279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A8C26335-F0C6-4DB9-BBB5-63923B91485E}"/>
                  </a:ext>
                </a:extLst>
              </p:cNvPr>
              <p:cNvGrpSpPr/>
              <p:nvPr/>
            </p:nvGrpSpPr>
            <p:grpSpPr>
              <a:xfrm>
                <a:off x="1369900" y="2271566"/>
                <a:ext cx="2217323" cy="2881279"/>
                <a:chOff x="1217500" y="2119166"/>
                <a:chExt cx="2217323" cy="2881279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F4A307B6-C955-4673-AA76-FD020A63D87D}"/>
                    </a:ext>
                  </a:extLst>
                </p:cNvPr>
                <p:cNvGrpSpPr/>
                <p:nvPr/>
              </p:nvGrpSpPr>
              <p:grpSpPr>
                <a:xfrm>
                  <a:off x="1217500" y="2119166"/>
                  <a:ext cx="2152717" cy="2119059"/>
                  <a:chOff x="3385458" y="2740018"/>
                  <a:chExt cx="2612576" cy="2598617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044FE477-DDAE-4128-ADAF-4858CF554C5C}"/>
                      </a:ext>
                    </a:extLst>
                  </p:cNvPr>
                  <p:cNvSpPr/>
                  <p:nvPr/>
                </p:nvSpPr>
                <p:spPr>
                  <a:xfrm>
                    <a:off x="5344890" y="2740018"/>
                    <a:ext cx="653144" cy="64183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294EBB46-C68B-4CA7-AA73-329C9899CBB7}"/>
                      </a:ext>
                    </a:extLst>
                  </p:cNvPr>
                  <p:cNvSpPr/>
                  <p:nvPr/>
                </p:nvSpPr>
                <p:spPr>
                  <a:xfrm>
                    <a:off x="5344890" y="4049221"/>
                    <a:ext cx="653144" cy="64183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9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AB3745D1-8864-4278-A1CF-686971D79EB4}"/>
                      </a:ext>
                    </a:extLst>
                  </p:cNvPr>
                  <p:cNvSpPr/>
                  <p:nvPr/>
                </p:nvSpPr>
                <p:spPr>
                  <a:xfrm>
                    <a:off x="4691746" y="3407383"/>
                    <a:ext cx="653144" cy="64183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3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1" name="타원 60">
                    <a:extLst>
                      <a:ext uri="{FF2B5EF4-FFF2-40B4-BE49-F238E27FC236}">
                        <a16:creationId xmlns:a16="http://schemas.microsoft.com/office/drawing/2014/main" id="{0D5F6844-C051-4AD6-8AC6-3760F0DAF3E5}"/>
                      </a:ext>
                    </a:extLst>
                  </p:cNvPr>
                  <p:cNvSpPr/>
                  <p:nvPr/>
                </p:nvSpPr>
                <p:spPr>
                  <a:xfrm>
                    <a:off x="4038602" y="4049221"/>
                    <a:ext cx="653144" cy="64183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4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2" name="타원 61">
                    <a:extLst>
                      <a:ext uri="{FF2B5EF4-FFF2-40B4-BE49-F238E27FC236}">
                        <a16:creationId xmlns:a16="http://schemas.microsoft.com/office/drawing/2014/main" id="{ED52D670-C5E7-4D0D-8D77-BD7A439F5992}"/>
                      </a:ext>
                    </a:extLst>
                  </p:cNvPr>
                  <p:cNvSpPr/>
                  <p:nvPr/>
                </p:nvSpPr>
                <p:spPr>
                  <a:xfrm>
                    <a:off x="3385458" y="4691059"/>
                    <a:ext cx="653144" cy="64183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Arial Black" panose="020B0A04020102020204" pitchFamily="34" charset="0"/>
                      </a:rPr>
                      <a:t>10</a:t>
                    </a:r>
                    <a:endParaRPr lang="ko-KR" altLang="en-US" sz="1100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13A22167-E27B-418F-865A-AB2D2992EC02}"/>
                      </a:ext>
                    </a:extLst>
                  </p:cNvPr>
                  <p:cNvCxnSpPr>
                    <a:cxnSpLocks/>
                    <a:stCxn id="58" idx="3"/>
                    <a:endCxn id="60" idx="7"/>
                  </p:cNvCxnSpPr>
                  <p:nvPr/>
                </p:nvCxnSpPr>
                <p:spPr>
                  <a:xfrm flipH="1">
                    <a:off x="5249239" y="3287861"/>
                    <a:ext cx="191302" cy="213517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>
                    <a:extLst>
                      <a:ext uri="{FF2B5EF4-FFF2-40B4-BE49-F238E27FC236}">
                        <a16:creationId xmlns:a16="http://schemas.microsoft.com/office/drawing/2014/main" id="{2DBA46A6-857E-4199-A561-A37E32BBD845}"/>
                      </a:ext>
                    </a:extLst>
                  </p:cNvPr>
                  <p:cNvCxnSpPr>
                    <a:stCxn id="60" idx="5"/>
                    <a:endCxn id="59" idx="1"/>
                  </p:cNvCxnSpPr>
                  <p:nvPr/>
                </p:nvCxnSpPr>
                <p:spPr>
                  <a:xfrm>
                    <a:off x="5249239" y="3955226"/>
                    <a:ext cx="191302" cy="187990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>
                    <a:extLst>
                      <a:ext uri="{FF2B5EF4-FFF2-40B4-BE49-F238E27FC236}">
                        <a16:creationId xmlns:a16="http://schemas.microsoft.com/office/drawing/2014/main" id="{0BB38CBA-88ED-4E93-81F2-414C575C2520}"/>
                      </a:ext>
                    </a:extLst>
                  </p:cNvPr>
                  <p:cNvCxnSpPr>
                    <a:stCxn id="60" idx="3"/>
                    <a:endCxn id="61" idx="7"/>
                  </p:cNvCxnSpPr>
                  <p:nvPr/>
                </p:nvCxnSpPr>
                <p:spPr>
                  <a:xfrm flipH="1">
                    <a:off x="4596095" y="3955226"/>
                    <a:ext cx="191302" cy="187990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>
                    <a:extLst>
                      <a:ext uri="{FF2B5EF4-FFF2-40B4-BE49-F238E27FC236}">
                        <a16:creationId xmlns:a16="http://schemas.microsoft.com/office/drawing/2014/main" id="{7018FD49-FC0A-4584-A977-59A9965A0353}"/>
                      </a:ext>
                    </a:extLst>
                  </p:cNvPr>
                  <p:cNvCxnSpPr>
                    <a:stCxn id="61" idx="3"/>
                    <a:endCxn id="62" idx="7"/>
                  </p:cNvCxnSpPr>
                  <p:nvPr/>
                </p:nvCxnSpPr>
                <p:spPr>
                  <a:xfrm flipH="1">
                    <a:off x="3942951" y="4597064"/>
                    <a:ext cx="191302" cy="187990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844EB34D-38FB-4DD8-8355-9996494EDC8D}"/>
                      </a:ext>
                    </a:extLst>
                  </p:cNvPr>
                  <p:cNvSpPr/>
                  <p:nvPr/>
                </p:nvSpPr>
                <p:spPr>
                  <a:xfrm>
                    <a:off x="4691746" y="4696797"/>
                    <a:ext cx="653144" cy="64183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8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0FB4D288-D0D4-487B-B0C0-97A8381915C3}"/>
                      </a:ext>
                    </a:extLst>
                  </p:cNvPr>
                  <p:cNvCxnSpPr>
                    <a:stCxn id="61" idx="5"/>
                    <a:endCxn id="67" idx="1"/>
                  </p:cNvCxnSpPr>
                  <p:nvPr/>
                </p:nvCxnSpPr>
                <p:spPr>
                  <a:xfrm>
                    <a:off x="4596095" y="4597064"/>
                    <a:ext cx="191302" cy="193728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D32556-7945-4367-8199-8152FFDC444E}"/>
                    </a:ext>
                  </a:extLst>
                </p:cNvPr>
                <p:cNvSpPr txBox="1"/>
                <p:nvPr/>
              </p:nvSpPr>
              <p:spPr>
                <a:xfrm>
                  <a:off x="1310524" y="4477225"/>
                  <a:ext cx="212429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마지막 노드를 루트 노드</a:t>
                  </a:r>
                  <a:endPara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로 옮긴다</a:t>
                  </a:r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</a:t>
                  </a:r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70" name="연결선: 꺾임 69">
                <a:extLst>
                  <a:ext uri="{FF2B5EF4-FFF2-40B4-BE49-F238E27FC236}">
                    <a16:creationId xmlns:a16="http://schemas.microsoft.com/office/drawing/2014/main" id="{67AC6282-BF68-4A29-B3FD-A2D7DE02B9C6}"/>
                  </a:ext>
                </a:extLst>
              </p:cNvPr>
              <p:cNvCxnSpPr>
                <a:cxnSpLocks/>
                <a:stCxn id="67" idx="6"/>
                <a:endCxn id="58" idx="6"/>
              </p:cNvCxnSpPr>
              <p:nvPr/>
            </p:nvCxnSpPr>
            <p:spPr>
              <a:xfrm flipV="1">
                <a:off x="2984438" y="2533262"/>
                <a:ext cx="538179" cy="1595668"/>
              </a:xfrm>
              <a:prstGeom prst="bentConnector3">
                <a:avLst>
                  <a:gd name="adj1" fmla="val 142477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F2ADC3B-0B78-40C1-8DE9-D9C2B072A6C2}"/>
                </a:ext>
              </a:extLst>
            </p:cNvPr>
            <p:cNvGrpSpPr/>
            <p:nvPr/>
          </p:nvGrpSpPr>
          <p:grpSpPr>
            <a:xfrm>
              <a:off x="6709896" y="2271566"/>
              <a:ext cx="2351926" cy="2881279"/>
              <a:chOff x="1207734" y="2119166"/>
              <a:chExt cx="2351926" cy="2881279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63F2748B-A9C0-43F1-B65E-C7F077A18636}"/>
                  </a:ext>
                </a:extLst>
              </p:cNvPr>
              <p:cNvGrpSpPr/>
              <p:nvPr/>
            </p:nvGrpSpPr>
            <p:grpSpPr>
              <a:xfrm>
                <a:off x="1217500" y="2119166"/>
                <a:ext cx="2152717" cy="2114380"/>
                <a:chOff x="3385458" y="2740018"/>
                <a:chExt cx="2612576" cy="2592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9C740F57-2C54-4FB3-9267-4A10E7982C77}"/>
                    </a:ext>
                  </a:extLst>
                </p:cNvPr>
                <p:cNvSpPr/>
                <p:nvPr/>
              </p:nvSpPr>
              <p:spPr>
                <a:xfrm>
                  <a:off x="5344890" y="2740018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3</a:t>
                  </a: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2530290-0703-4E60-8517-5A4F6A94C581}"/>
                    </a:ext>
                  </a:extLst>
                </p:cNvPr>
                <p:cNvSpPr/>
                <p:nvPr/>
              </p:nvSpPr>
              <p:spPr>
                <a:xfrm>
                  <a:off x="5344890" y="4049221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9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78166FFA-4EF9-4972-875C-92BE9A341523}"/>
                    </a:ext>
                  </a:extLst>
                </p:cNvPr>
                <p:cNvSpPr/>
                <p:nvPr/>
              </p:nvSpPr>
              <p:spPr>
                <a:xfrm>
                  <a:off x="4691746" y="3407383"/>
                  <a:ext cx="653144" cy="64183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8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1EB305C9-A290-4315-95D4-8F648E26B4AB}"/>
                    </a:ext>
                  </a:extLst>
                </p:cNvPr>
                <p:cNvSpPr/>
                <p:nvPr/>
              </p:nvSpPr>
              <p:spPr>
                <a:xfrm>
                  <a:off x="4038602" y="4049221"/>
                  <a:ext cx="653144" cy="64183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4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6DE6C110-19B3-44A5-AF1F-352AD1532CA0}"/>
                    </a:ext>
                  </a:extLst>
                </p:cNvPr>
                <p:cNvSpPr/>
                <p:nvPr/>
              </p:nvSpPr>
              <p:spPr>
                <a:xfrm>
                  <a:off x="3385458" y="4691059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1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77EA36C4-CBED-4F8F-8A2B-F3998F4F0BCB}"/>
                    </a:ext>
                  </a:extLst>
                </p:cNvPr>
                <p:cNvCxnSpPr>
                  <a:cxnSpLocks/>
                  <a:stCxn id="76" idx="3"/>
                  <a:endCxn id="78" idx="7"/>
                </p:cNvCxnSpPr>
                <p:nvPr/>
              </p:nvCxnSpPr>
              <p:spPr>
                <a:xfrm flipH="1">
                  <a:off x="5249239" y="3287861"/>
                  <a:ext cx="191302" cy="213517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8F9EBAC1-47ED-4EA6-8281-A32061689EAD}"/>
                    </a:ext>
                  </a:extLst>
                </p:cNvPr>
                <p:cNvCxnSpPr>
                  <a:cxnSpLocks/>
                  <a:stCxn id="78" idx="5"/>
                  <a:endCxn id="77" idx="1"/>
                </p:cNvCxnSpPr>
                <p:nvPr/>
              </p:nvCxnSpPr>
              <p:spPr>
                <a:xfrm>
                  <a:off x="5249239" y="3955226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1B9EF724-8E4A-4A83-BD2C-08B797245D9D}"/>
                    </a:ext>
                  </a:extLst>
                </p:cNvPr>
                <p:cNvCxnSpPr>
                  <a:cxnSpLocks/>
                  <a:stCxn id="78" idx="3"/>
                  <a:endCxn id="79" idx="7"/>
                </p:cNvCxnSpPr>
                <p:nvPr/>
              </p:nvCxnSpPr>
              <p:spPr>
                <a:xfrm flipH="1">
                  <a:off x="4596095" y="3955226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4A389C52-710B-495E-90B7-D6CB0B18348E}"/>
                    </a:ext>
                  </a:extLst>
                </p:cNvPr>
                <p:cNvCxnSpPr>
                  <a:cxnSpLocks/>
                  <a:stCxn id="79" idx="3"/>
                  <a:endCxn id="80" idx="7"/>
                </p:cNvCxnSpPr>
                <p:nvPr/>
              </p:nvCxnSpPr>
              <p:spPr>
                <a:xfrm flipH="1">
                  <a:off x="3942951" y="4597064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B01D4C5-CA19-49B9-A1FF-61B3572DF6EF}"/>
                  </a:ext>
                </a:extLst>
              </p:cNvPr>
              <p:cNvSpPr txBox="1"/>
              <p:nvPr/>
            </p:nvSpPr>
            <p:spPr>
              <a:xfrm>
                <a:off x="1207734" y="4477225"/>
                <a:ext cx="23519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자식 노드와 비교 후 자리를</a:t>
                </a:r>
                <a:endPara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옮겨준다</a:t>
                </a:r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B147AE9-A96D-4705-8009-A74CCD1DFB41}"/>
                </a:ext>
              </a:extLst>
            </p:cNvPr>
            <p:cNvGrpSpPr/>
            <p:nvPr/>
          </p:nvGrpSpPr>
          <p:grpSpPr>
            <a:xfrm>
              <a:off x="9321146" y="2271566"/>
              <a:ext cx="2220480" cy="2881279"/>
              <a:chOff x="1207734" y="2119166"/>
              <a:chExt cx="2220480" cy="2881279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77D24C08-BFD9-486B-80DF-F66C3EFA8F0A}"/>
                  </a:ext>
                </a:extLst>
              </p:cNvPr>
              <p:cNvGrpSpPr/>
              <p:nvPr/>
            </p:nvGrpSpPr>
            <p:grpSpPr>
              <a:xfrm>
                <a:off x="1217500" y="2119166"/>
                <a:ext cx="2152717" cy="2114380"/>
                <a:chOff x="3385458" y="2740018"/>
                <a:chExt cx="2612576" cy="2592879"/>
              </a:xfrm>
            </p:grpSpPr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C77A08FB-F8D0-45F6-839F-7E86F640F109}"/>
                    </a:ext>
                  </a:extLst>
                </p:cNvPr>
                <p:cNvSpPr/>
                <p:nvPr/>
              </p:nvSpPr>
              <p:spPr>
                <a:xfrm>
                  <a:off x="5344890" y="2740018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3</a:t>
                  </a:r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F1442F3A-4AA3-4FB4-ADD3-1978ACA1BB86}"/>
                    </a:ext>
                  </a:extLst>
                </p:cNvPr>
                <p:cNvSpPr/>
                <p:nvPr/>
              </p:nvSpPr>
              <p:spPr>
                <a:xfrm>
                  <a:off x="5344890" y="4049221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9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4C1E0EAC-6D39-4481-BC45-0D4383AA78D5}"/>
                    </a:ext>
                  </a:extLst>
                </p:cNvPr>
                <p:cNvSpPr/>
                <p:nvPr/>
              </p:nvSpPr>
              <p:spPr>
                <a:xfrm>
                  <a:off x="4691746" y="3407383"/>
                  <a:ext cx="653144" cy="64183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4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52853FFB-E3FF-4C49-8E74-47A867A63AC2}"/>
                    </a:ext>
                  </a:extLst>
                </p:cNvPr>
                <p:cNvSpPr/>
                <p:nvPr/>
              </p:nvSpPr>
              <p:spPr>
                <a:xfrm>
                  <a:off x="4038602" y="4049221"/>
                  <a:ext cx="653144" cy="64183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8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84A353BD-F296-4D59-A5E1-51474AFF3D7F}"/>
                    </a:ext>
                  </a:extLst>
                </p:cNvPr>
                <p:cNvSpPr/>
                <p:nvPr/>
              </p:nvSpPr>
              <p:spPr>
                <a:xfrm>
                  <a:off x="3385458" y="4691059"/>
                  <a:ext cx="653144" cy="64183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Arial Black" panose="020B0A04020102020204" pitchFamily="34" charset="0"/>
                    </a:rPr>
                    <a:t>10</a:t>
                  </a:r>
                  <a:endParaRPr lang="ko-KR" altLang="en-US" sz="11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87BB353D-5C4A-47BE-92DA-7526D7D408E4}"/>
                    </a:ext>
                  </a:extLst>
                </p:cNvPr>
                <p:cNvCxnSpPr>
                  <a:cxnSpLocks/>
                  <a:stCxn id="88" idx="3"/>
                  <a:endCxn id="90" idx="7"/>
                </p:cNvCxnSpPr>
                <p:nvPr/>
              </p:nvCxnSpPr>
              <p:spPr>
                <a:xfrm flipH="1">
                  <a:off x="5249239" y="3287861"/>
                  <a:ext cx="191302" cy="213517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DD22EFFB-CCF8-4E74-A9F5-5F7EEDC0CC80}"/>
                    </a:ext>
                  </a:extLst>
                </p:cNvPr>
                <p:cNvCxnSpPr>
                  <a:cxnSpLocks/>
                  <a:stCxn id="90" idx="5"/>
                  <a:endCxn id="89" idx="1"/>
                </p:cNvCxnSpPr>
                <p:nvPr/>
              </p:nvCxnSpPr>
              <p:spPr>
                <a:xfrm>
                  <a:off x="5249239" y="3955226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F23F8573-D3E6-4137-A6D8-1853B60D251B}"/>
                    </a:ext>
                  </a:extLst>
                </p:cNvPr>
                <p:cNvCxnSpPr>
                  <a:cxnSpLocks/>
                  <a:stCxn id="90" idx="3"/>
                  <a:endCxn id="91" idx="7"/>
                </p:cNvCxnSpPr>
                <p:nvPr/>
              </p:nvCxnSpPr>
              <p:spPr>
                <a:xfrm flipH="1">
                  <a:off x="4596095" y="3955226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1B83A7E9-0F27-457C-8223-45EA00AF9F2E}"/>
                    </a:ext>
                  </a:extLst>
                </p:cNvPr>
                <p:cNvCxnSpPr>
                  <a:cxnSpLocks/>
                  <a:stCxn id="91" idx="3"/>
                  <a:endCxn id="92" idx="7"/>
                </p:cNvCxnSpPr>
                <p:nvPr/>
              </p:nvCxnSpPr>
              <p:spPr>
                <a:xfrm flipH="1">
                  <a:off x="3942951" y="4597064"/>
                  <a:ext cx="191302" cy="18799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EC1C49D-2B92-48CF-A2AD-911EAA814583}"/>
                  </a:ext>
                </a:extLst>
              </p:cNvPr>
              <p:cNvSpPr txBox="1"/>
              <p:nvPr/>
            </p:nvSpPr>
            <p:spPr>
              <a:xfrm>
                <a:off x="1207734" y="4477225"/>
                <a:ext cx="2220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자식 노드와 비교 후 맞는 </a:t>
                </a:r>
                <a:endPara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자리를 찾아준다</a:t>
                </a:r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3ADF7F37-1804-46F8-8664-5D24649EC128}"/>
                </a:ext>
              </a:extLst>
            </p:cNvPr>
            <p:cNvSpPr/>
            <p:nvPr/>
          </p:nvSpPr>
          <p:spPr>
            <a:xfrm>
              <a:off x="3908561" y="2892422"/>
              <a:ext cx="736453" cy="440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9528E4C4-C349-4B40-B45B-2784C62D576E}"/>
                </a:ext>
              </a:extLst>
            </p:cNvPr>
            <p:cNvSpPr/>
            <p:nvPr/>
          </p:nvSpPr>
          <p:spPr>
            <a:xfrm>
              <a:off x="6422252" y="2898608"/>
              <a:ext cx="736453" cy="440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801F5EE2-8F25-4758-978A-1DED961DBF50}"/>
                </a:ext>
              </a:extLst>
            </p:cNvPr>
            <p:cNvSpPr/>
            <p:nvPr/>
          </p:nvSpPr>
          <p:spPr>
            <a:xfrm>
              <a:off x="9009288" y="2898608"/>
              <a:ext cx="736453" cy="440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54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트리</a:t>
            </a:r>
            <a:r>
              <a:rPr lang="en-US" altLang="ko-KR" sz="1800" dirty="0">
                <a:latin typeface="Arial Black" panose="020B0A04020102020204" pitchFamily="34" charset="0"/>
              </a:rPr>
              <a:t>(Tree)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우선순위 큐</a:t>
            </a:r>
            <a:r>
              <a:rPr lang="en-US" altLang="ko-KR" sz="1800" dirty="0">
                <a:latin typeface="Arial Black" panose="020B0A04020102020204" pitchFamily="34" charset="0"/>
              </a:rPr>
              <a:t>(Priority Queue)</a:t>
            </a:r>
            <a:r>
              <a:rPr lang="ko-KR" altLang="en-US" sz="1800" dirty="0">
                <a:latin typeface="Arial Black" panose="020B0A04020102020204" pitchFamily="34" charset="0"/>
              </a:rPr>
              <a:t>와 </a:t>
            </a:r>
            <a:r>
              <a:rPr lang="ko-KR" altLang="en-US" sz="1800" dirty="0" err="1">
                <a:latin typeface="Arial Black" panose="020B0A04020102020204" pitchFamily="34" charset="0"/>
              </a:rPr>
              <a:t>힙</a:t>
            </a:r>
            <a:r>
              <a:rPr lang="en-US" altLang="ko-KR" sz="1800" dirty="0">
                <a:latin typeface="Arial Black" panose="020B0A04020102020204" pitchFamily="34" charset="0"/>
              </a:rPr>
              <a:t>(Heap)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9A00D8-DA5A-4A84-ABFB-225B274F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12BDB4-F796-473D-8F78-F7F821BD6AA8}"/>
                  </a:ext>
                </a:extLst>
              </p:cNvPr>
              <p:cNvSpPr txBox="1"/>
              <p:nvPr/>
            </p:nvSpPr>
            <p:spPr>
              <a:xfrm>
                <a:off x="1143001" y="641838"/>
                <a:ext cx="9905998" cy="603242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배열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연결 리스트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dirty="0" err="1">
                    <a:latin typeface="Arial Black" panose="020B0A04020102020204" pitchFamily="34" charset="0"/>
                  </a:rPr>
                  <a:t>힙의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시간 복잡도 비교</a:t>
                </a:r>
                <a:endParaRPr lang="en-US" altLang="ko-KR" dirty="0">
                  <a:latin typeface="Arial Black" panose="020B0A04020102020204" pitchFamily="34" charset="0"/>
                </a:endParaRP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Arial Black" panose="020B0A04020102020204" pitchFamily="34" charset="0"/>
                  </a:rPr>
                  <a:t>배열과 연결 리스트 모두 모든 데이터와 우선 순위를 비교해야 하므로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O(n)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이 된다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Arial Black" panose="020B0A04020102020204" pitchFamily="34" charset="0"/>
                  </a:rPr>
                  <a:t>배열과 연결 리스트 모두 삭제 시 제일 앞의 데이터부터 삭제하므로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O(1)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이 된다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Arial Black" panose="020B0A04020102020204" pitchFamily="34" charset="0"/>
                  </a:rPr>
                  <a:t>힙은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비교연산이 부모 노드와 자식 노드 사이에만 일어나기 때문에 삽입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삭제 모두 트리의 높이에 해당하는 수만큼만 비교연산을 진행하면 되기때문에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Arial Black" panose="020B0A04020102020204" pitchFamily="34" charset="0"/>
                  </a:rPr>
                  <a:t>)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이 된다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							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						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						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										</a:t>
                </a:r>
                <a:r>
                  <a:rPr lang="en-US" altLang="ko-KR" sz="16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Big – O</a:t>
                </a:r>
                <a:r>
                  <a:rPr lang="ko-KR" altLang="en-US" sz="16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에 의해서 두 값의 비교가 차이가 많이 난다</a:t>
                </a:r>
                <a:r>
                  <a:rPr lang="en-US" altLang="ko-KR" sz="1600" b="1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Black" panose="020B0A04020102020204" pitchFamily="34" charset="0"/>
                </a:endParaRP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12BDB4-F796-473D-8F78-F7F821BD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1" y="641838"/>
                <a:ext cx="9905998" cy="6032421"/>
              </a:xfrm>
              <a:prstGeom prst="rect">
                <a:avLst/>
              </a:prstGeom>
              <a:blipFill>
                <a:blip r:embed="rId2"/>
                <a:stretch>
                  <a:fillRect l="-492" t="-605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AFB64BE-48AC-4AFE-B758-21AD98D6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91" y="2941606"/>
            <a:ext cx="3991863" cy="3379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A51024-45A3-467D-9703-3CF3646C8322}"/>
              </a:ext>
            </a:extLst>
          </p:cNvPr>
          <p:cNvSpPr/>
          <p:nvPr/>
        </p:nvSpPr>
        <p:spPr>
          <a:xfrm>
            <a:off x="4731590" y="4758304"/>
            <a:ext cx="510613" cy="200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EEF5E2-76DD-4EB6-AB6F-AC1D31271B3F}"/>
              </a:ext>
            </a:extLst>
          </p:cNvPr>
          <p:cNvSpPr/>
          <p:nvPr/>
        </p:nvSpPr>
        <p:spPr>
          <a:xfrm>
            <a:off x="4545372" y="3800770"/>
            <a:ext cx="510613" cy="200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55F924-E118-4ACF-B662-F26B27AEBCC8}"/>
              </a:ext>
            </a:extLst>
          </p:cNvPr>
          <p:cNvSpPr/>
          <p:nvPr/>
        </p:nvSpPr>
        <p:spPr>
          <a:xfrm>
            <a:off x="4731590" y="5179371"/>
            <a:ext cx="510613" cy="2002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BB6A37-F692-496F-B9F0-789A16CB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728" y="5003954"/>
            <a:ext cx="5568397" cy="13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5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2B73A6-3FB8-4F5D-9D88-4AC99B7B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1A875-6DAE-412F-8C95-80088BF17B22}"/>
              </a:ext>
            </a:extLst>
          </p:cNvPr>
          <p:cNvSpPr txBox="1"/>
          <p:nvPr/>
        </p:nvSpPr>
        <p:spPr>
          <a:xfrm>
            <a:off x="1143001" y="1041163"/>
            <a:ext cx="9905998" cy="489364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힙의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연결리스트로 </a:t>
            </a:r>
            <a:r>
              <a:rPr lang="ko-KR" altLang="en-US" dirty="0" err="1"/>
              <a:t>힙을</a:t>
            </a:r>
            <a:r>
              <a:rPr lang="ko-KR" altLang="en-US" dirty="0"/>
              <a:t> 구현하면 마지막 위치를 특정하기 어렵다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힙은</a:t>
            </a:r>
            <a:r>
              <a:rPr lang="ko-KR" altLang="en-US" dirty="0"/>
              <a:t> 노드에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우선순위를 추가해줘야 하는 부분이 배열 인덱스로 활용</a:t>
            </a:r>
            <a:r>
              <a:rPr lang="ko-KR" altLang="en-US" dirty="0"/>
              <a:t>하면 되기 때문에</a:t>
            </a:r>
            <a:r>
              <a:rPr lang="en-US" altLang="ko-KR" dirty="0"/>
              <a:t> </a:t>
            </a:r>
            <a:r>
              <a:rPr lang="ko-KR" altLang="en-US" dirty="0"/>
              <a:t>배열을 기반으로 구현한다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76DB27-EFFC-4ECB-817D-72D9B865B090}"/>
              </a:ext>
            </a:extLst>
          </p:cNvPr>
          <p:cNvGrpSpPr/>
          <p:nvPr/>
        </p:nvGrpSpPr>
        <p:grpSpPr>
          <a:xfrm>
            <a:off x="2590703" y="3018696"/>
            <a:ext cx="5874027" cy="2516789"/>
            <a:chOff x="2590703" y="3018696"/>
            <a:chExt cx="5874027" cy="251678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83927E6-C32D-4841-B1C6-F1F91AC099F4}"/>
                </a:ext>
              </a:extLst>
            </p:cNvPr>
            <p:cNvGrpSpPr/>
            <p:nvPr/>
          </p:nvGrpSpPr>
          <p:grpSpPr>
            <a:xfrm>
              <a:off x="2590703" y="3061921"/>
              <a:ext cx="2393530" cy="1891622"/>
              <a:chOff x="2590703" y="3061921"/>
              <a:chExt cx="2393530" cy="189162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D2D5A50-D9F2-4F1B-9949-04FDF5EE3446}"/>
                  </a:ext>
                </a:extLst>
              </p:cNvPr>
              <p:cNvGrpSpPr/>
              <p:nvPr/>
            </p:nvGrpSpPr>
            <p:grpSpPr>
              <a:xfrm>
                <a:off x="2590703" y="3385367"/>
                <a:ext cx="2393530" cy="1568176"/>
                <a:chOff x="1636442" y="2099331"/>
                <a:chExt cx="2393530" cy="1568176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45A505F2-BFB1-4DED-85B7-BE1773CF3FB4}"/>
                    </a:ext>
                  </a:extLst>
                </p:cNvPr>
                <p:cNvSpPr/>
                <p:nvPr/>
              </p:nvSpPr>
              <p:spPr>
                <a:xfrm>
                  <a:off x="2761257" y="2099331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A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BBE59531-B1BF-4E86-AA3E-2CB44F58A9F4}"/>
                    </a:ext>
                  </a:extLst>
                </p:cNvPr>
                <p:cNvSpPr/>
                <p:nvPr/>
              </p:nvSpPr>
              <p:spPr>
                <a:xfrm>
                  <a:off x="1999226" y="2683938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71CC5A6-CFAB-4BBA-B8EE-3CAA52291580}"/>
                    </a:ext>
                  </a:extLst>
                </p:cNvPr>
                <p:cNvSpPr/>
                <p:nvPr/>
              </p:nvSpPr>
              <p:spPr>
                <a:xfrm>
                  <a:off x="3604944" y="2681434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C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9A1C091-7CAC-4A78-9E25-445E7E053BEE}"/>
                    </a:ext>
                  </a:extLst>
                </p:cNvPr>
                <p:cNvCxnSpPr>
                  <a:stCxn id="7" idx="3"/>
                  <a:endCxn id="8" idx="7"/>
                </p:cNvCxnSpPr>
                <p:nvPr/>
              </p:nvCxnSpPr>
              <p:spPr>
                <a:xfrm flipH="1">
                  <a:off x="2362010" y="2466407"/>
                  <a:ext cx="461491" cy="280511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600A66EF-38C5-4D6F-A6D1-AAFF023C015D}"/>
                    </a:ext>
                  </a:extLst>
                </p:cNvPr>
                <p:cNvCxnSpPr>
                  <a:stCxn id="7" idx="5"/>
                  <a:endCxn id="9" idx="1"/>
                </p:cNvCxnSpPr>
                <p:nvPr/>
              </p:nvCxnSpPr>
              <p:spPr>
                <a:xfrm>
                  <a:off x="3124041" y="2466407"/>
                  <a:ext cx="543147" cy="278007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051DEF6B-A3C2-4D8D-B007-2AF283B63699}"/>
                    </a:ext>
                  </a:extLst>
                </p:cNvPr>
                <p:cNvSpPr/>
                <p:nvPr/>
              </p:nvSpPr>
              <p:spPr>
                <a:xfrm>
                  <a:off x="1636442" y="3237451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D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C45B0A0-2D0E-43A1-B0CA-C2785159F7F9}"/>
                    </a:ext>
                  </a:extLst>
                </p:cNvPr>
                <p:cNvSpPr/>
                <p:nvPr/>
              </p:nvSpPr>
              <p:spPr>
                <a:xfrm>
                  <a:off x="2393353" y="3237448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E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047F2026-6775-4E3C-85CC-A09ED55AB236}"/>
                    </a:ext>
                  </a:extLst>
                </p:cNvPr>
                <p:cNvCxnSpPr>
                  <a:stCxn id="8" idx="3"/>
                  <a:endCxn id="12" idx="0"/>
                </p:cNvCxnSpPr>
                <p:nvPr/>
              </p:nvCxnSpPr>
              <p:spPr>
                <a:xfrm flipH="1">
                  <a:off x="1848956" y="3051014"/>
                  <a:ext cx="212514" cy="186437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46BD8BAA-3F24-4515-A719-A322520852F8}"/>
                    </a:ext>
                  </a:extLst>
                </p:cNvPr>
                <p:cNvCxnSpPr>
                  <a:stCxn id="8" idx="5"/>
                  <a:endCxn id="13" idx="0"/>
                </p:cNvCxnSpPr>
                <p:nvPr/>
              </p:nvCxnSpPr>
              <p:spPr>
                <a:xfrm>
                  <a:off x="2362010" y="3051014"/>
                  <a:ext cx="243857" cy="186434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0131B3-5A8C-4878-B342-BFC610FAD91F}"/>
                  </a:ext>
                </a:extLst>
              </p:cNvPr>
              <p:cNvSpPr txBox="1"/>
              <p:nvPr/>
            </p:nvSpPr>
            <p:spPr>
              <a:xfrm>
                <a:off x="3766998" y="306192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22E383-1AC8-4401-BE1B-9EEE9A688369}"/>
                  </a:ext>
                </a:extLst>
              </p:cNvPr>
              <p:cNvSpPr txBox="1"/>
              <p:nvPr/>
            </p:nvSpPr>
            <p:spPr>
              <a:xfrm>
                <a:off x="2986243" y="36605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C13D90-FA0F-44B5-B7F5-50548F3B548F}"/>
                  </a:ext>
                </a:extLst>
              </p:cNvPr>
              <p:cNvSpPr txBox="1"/>
              <p:nvPr/>
            </p:nvSpPr>
            <p:spPr>
              <a:xfrm>
                <a:off x="4602442" y="365999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F42D2D-82FE-49D4-BF9A-4F862EB8A314}"/>
                  </a:ext>
                </a:extLst>
              </p:cNvPr>
              <p:cNvSpPr txBox="1"/>
              <p:nvPr/>
            </p:nvSpPr>
            <p:spPr>
              <a:xfrm>
                <a:off x="2618339" y="420993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2143DF-3F88-4607-9839-BB55E95E225E}"/>
                  </a:ext>
                </a:extLst>
              </p:cNvPr>
              <p:cNvSpPr txBox="1"/>
              <p:nvPr/>
            </p:nvSpPr>
            <p:spPr>
              <a:xfrm>
                <a:off x="3389854" y="420998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DFB1D9D-1637-426D-AFC7-3277114C3E7D}"/>
                </a:ext>
              </a:extLst>
            </p:cNvPr>
            <p:cNvGrpSpPr/>
            <p:nvPr/>
          </p:nvGrpSpPr>
          <p:grpSpPr>
            <a:xfrm>
              <a:off x="7149089" y="3018696"/>
              <a:ext cx="1315641" cy="2516789"/>
              <a:chOff x="6609158" y="2045491"/>
              <a:chExt cx="1315641" cy="251678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836328-721F-4400-A46F-38160C489883}"/>
                  </a:ext>
                </a:extLst>
              </p:cNvPr>
              <p:cNvSpPr txBox="1"/>
              <p:nvPr/>
            </p:nvSpPr>
            <p:spPr>
              <a:xfrm>
                <a:off x="7062650" y="2070059"/>
                <a:ext cx="862149" cy="2580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1B7A7F-858C-4549-9456-50AEA8F7C0D3}"/>
                  </a:ext>
                </a:extLst>
              </p:cNvPr>
              <p:cNvSpPr txBox="1"/>
              <p:nvPr/>
            </p:nvSpPr>
            <p:spPr>
              <a:xfrm>
                <a:off x="6609158" y="2045491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[0]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F2D092-3DFB-4B4C-B7B7-8113B363EAF9}"/>
                  </a:ext>
                </a:extLst>
              </p:cNvPr>
              <p:cNvSpPr txBox="1"/>
              <p:nvPr/>
            </p:nvSpPr>
            <p:spPr>
              <a:xfrm>
                <a:off x="7062650" y="2341201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A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276C02-40E3-4690-A9EF-C2F19F43131F}"/>
                  </a:ext>
                </a:extLst>
              </p:cNvPr>
              <p:cNvSpPr txBox="1"/>
              <p:nvPr/>
            </p:nvSpPr>
            <p:spPr>
              <a:xfrm>
                <a:off x="6609158" y="2360894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[1]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1A80E5-3BDE-425D-99F0-C4C41C6DA7FF}"/>
                  </a:ext>
                </a:extLst>
              </p:cNvPr>
              <p:cNvSpPr txBox="1"/>
              <p:nvPr/>
            </p:nvSpPr>
            <p:spPr>
              <a:xfrm>
                <a:off x="7062650" y="2661045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B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225F66-1C2D-4F80-BCFC-1215EB729EEA}"/>
                  </a:ext>
                </a:extLst>
              </p:cNvPr>
              <p:cNvSpPr txBox="1"/>
              <p:nvPr/>
            </p:nvSpPr>
            <p:spPr>
              <a:xfrm>
                <a:off x="6617401" y="2666631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[2]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B7C527-FD7E-4B1A-8835-041389661753}"/>
                  </a:ext>
                </a:extLst>
              </p:cNvPr>
              <p:cNvSpPr txBox="1"/>
              <p:nvPr/>
            </p:nvSpPr>
            <p:spPr>
              <a:xfrm>
                <a:off x="7062650" y="2980889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987A36-AA2A-4D54-95B3-A40A3DF33047}"/>
                  </a:ext>
                </a:extLst>
              </p:cNvPr>
              <p:cNvSpPr txBox="1"/>
              <p:nvPr/>
            </p:nvSpPr>
            <p:spPr>
              <a:xfrm>
                <a:off x="6614582" y="2979994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[3]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A7743A-41A6-405F-9617-D9FC477FF582}"/>
                  </a:ext>
                </a:extLst>
              </p:cNvPr>
              <p:cNvSpPr txBox="1"/>
              <p:nvPr/>
            </p:nvSpPr>
            <p:spPr>
              <a:xfrm>
                <a:off x="7062650" y="3313519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29E1BC-8475-4C58-B8F2-B4789AD8F0E5}"/>
                  </a:ext>
                </a:extLst>
              </p:cNvPr>
              <p:cNvSpPr txBox="1"/>
              <p:nvPr/>
            </p:nvSpPr>
            <p:spPr>
              <a:xfrm>
                <a:off x="6614582" y="3323258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[4]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896758-D57A-462B-B1FC-32F3828F445B}"/>
                  </a:ext>
                </a:extLst>
              </p:cNvPr>
              <p:cNvSpPr txBox="1"/>
              <p:nvPr/>
            </p:nvSpPr>
            <p:spPr>
              <a:xfrm>
                <a:off x="7062650" y="3638949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C52379-AED5-44A8-83A5-5724DE7A2AD0}"/>
                  </a:ext>
                </a:extLst>
              </p:cNvPr>
              <p:cNvSpPr txBox="1"/>
              <p:nvPr/>
            </p:nvSpPr>
            <p:spPr>
              <a:xfrm>
                <a:off x="6609158" y="3634991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[5]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7FD243-B5A0-4B4B-A8D3-49D119536098}"/>
                  </a:ext>
                </a:extLst>
              </p:cNvPr>
              <p:cNvSpPr txBox="1"/>
              <p:nvPr/>
            </p:nvSpPr>
            <p:spPr>
              <a:xfrm>
                <a:off x="7062650" y="3946726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.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B4AA8C-A378-4C41-9685-8DCA579F7290}"/>
                  </a:ext>
                </a:extLst>
              </p:cNvPr>
              <p:cNvSpPr txBox="1"/>
              <p:nvPr/>
            </p:nvSpPr>
            <p:spPr>
              <a:xfrm>
                <a:off x="6617401" y="3942768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[6]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6924ED-C0D9-4E0F-92A7-667B2A2F6277}"/>
                  </a:ext>
                </a:extLst>
              </p:cNvPr>
              <p:cNvSpPr txBox="1"/>
              <p:nvPr/>
            </p:nvSpPr>
            <p:spPr>
              <a:xfrm>
                <a:off x="7062650" y="4254503"/>
                <a:ext cx="862149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.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49004E-0644-4AC8-94C6-80A1C62092DE}"/>
                  </a:ext>
                </a:extLst>
              </p:cNvPr>
              <p:cNvSpPr txBox="1"/>
              <p:nvPr/>
            </p:nvSpPr>
            <p:spPr>
              <a:xfrm>
                <a:off x="6617401" y="4254503"/>
                <a:ext cx="488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[7]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4B79191A-F7EB-4446-9175-9CD744CF373E}"/>
                </a:ext>
              </a:extLst>
            </p:cNvPr>
            <p:cNvSpPr/>
            <p:nvPr/>
          </p:nvSpPr>
          <p:spPr>
            <a:xfrm>
              <a:off x="5145589" y="3967470"/>
              <a:ext cx="1551302" cy="430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5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7F3343-85E5-4AAC-884B-BA2C8F5E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8E07-413E-42E4-9690-548A1B1054A5}"/>
              </a:ext>
            </a:extLst>
          </p:cNvPr>
          <p:cNvSpPr txBox="1"/>
          <p:nvPr/>
        </p:nvSpPr>
        <p:spPr>
          <a:xfrm>
            <a:off x="1143001" y="1166842"/>
            <a:ext cx="9905998" cy="452431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왼쪽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오른쪽 자식 노드의 인덱스와 부모 노드의 인덱스 구하기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이진 트리라면 레벨이 증가함에 따라서 추가할 수 있는 자식 노드의 수가 두 </a:t>
            </a:r>
            <a:r>
              <a:rPr lang="ko-KR" altLang="en-US" sz="1600" dirty="0" err="1">
                <a:latin typeface="Arial Black" panose="020B0A04020102020204" pitchFamily="34" charset="0"/>
              </a:rPr>
              <a:t>배씩</a:t>
            </a:r>
            <a:r>
              <a:rPr lang="ko-KR" altLang="en-US" sz="1600" dirty="0">
                <a:latin typeface="Arial Black" panose="020B0A04020102020204" pitchFamily="34" charset="0"/>
              </a:rPr>
              <a:t> 증가하는 구조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배수를 나누고 곱하는 방식으로 부모 노드와 자식 노드의 인덱스를 구할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이진 노드라면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왼쪽 자식 노드의 인덱스 값 </a:t>
            </a:r>
            <a:r>
              <a:rPr lang="en-US" altLang="ko-KR" sz="1600" dirty="0">
                <a:latin typeface="Arial Black" panose="020B0A04020102020204" pitchFamily="34" charset="0"/>
              </a:rPr>
              <a:t>= </a:t>
            </a:r>
            <a:r>
              <a:rPr lang="ko-KR" altLang="en-US" sz="1600" dirty="0">
                <a:latin typeface="Arial Black" panose="020B0A04020102020204" pitchFamily="34" charset="0"/>
              </a:rPr>
              <a:t>부모 노드의 인덱스 값 </a:t>
            </a:r>
            <a:r>
              <a:rPr lang="en-US" altLang="ko-KR" sz="1600" dirty="0">
                <a:latin typeface="Arial Black" panose="020B0A04020102020204" pitchFamily="34" charset="0"/>
              </a:rPr>
              <a:t>*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오른쪽 자식 노드의 인덱스 값 </a:t>
            </a:r>
            <a:r>
              <a:rPr lang="en-US" altLang="ko-KR" sz="1600" dirty="0">
                <a:latin typeface="Arial Black" panose="020B0A04020102020204" pitchFamily="34" charset="0"/>
              </a:rPr>
              <a:t>= </a:t>
            </a:r>
            <a:r>
              <a:rPr lang="ko-KR" altLang="en-US" sz="1600" dirty="0">
                <a:latin typeface="Arial Black" panose="020B0A04020102020204" pitchFamily="34" charset="0"/>
              </a:rPr>
              <a:t>부모 노드의 인덱스 값 </a:t>
            </a:r>
            <a:r>
              <a:rPr lang="en-US" altLang="ko-KR" sz="1600" dirty="0">
                <a:latin typeface="Arial Black" panose="020B0A04020102020204" pitchFamily="34" charset="0"/>
              </a:rPr>
              <a:t>* 2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부모 노드의 인덱스 값 </a:t>
            </a:r>
            <a:r>
              <a:rPr lang="en-US" altLang="ko-KR" sz="1600" dirty="0">
                <a:latin typeface="Arial Black" panose="020B0A04020102020204" pitchFamily="34" charset="0"/>
              </a:rPr>
              <a:t>= </a:t>
            </a:r>
            <a:r>
              <a:rPr lang="ko-KR" altLang="en-US" sz="1600" dirty="0">
                <a:latin typeface="Arial Black" panose="020B0A04020102020204" pitchFamily="34" charset="0"/>
              </a:rPr>
              <a:t>자식 노드의 인덱스 값 </a:t>
            </a:r>
            <a:r>
              <a:rPr lang="en-US" altLang="ko-KR" sz="1600" dirty="0">
                <a:latin typeface="Arial Black" panose="020B0A04020102020204" pitchFamily="34" charset="0"/>
              </a:rPr>
              <a:t>/ 2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힙에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저장될 데이터의 모델을 정의하는 구조체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Priority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pr</a:t>
            </a:r>
            <a:r>
              <a:rPr lang="en-US" altLang="ko-KR" sz="1600" dirty="0">
                <a:latin typeface="Arial Black" panose="020B0A04020102020204" pitchFamily="34" charset="0"/>
              </a:rPr>
              <a:t>;	// </a:t>
            </a:r>
            <a:r>
              <a:rPr lang="ko-KR" altLang="en-US" sz="1600" dirty="0">
                <a:latin typeface="Arial Black" panose="020B0A04020102020204" pitchFamily="34" charset="0"/>
              </a:rPr>
              <a:t>값이 작을수록 높은 우선순위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data;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  <a:endParaRPr lang="en-US" altLang="ko-K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8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9C3340-32C1-45FF-91F9-409E8B17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64C9E-6373-4562-9052-F77E9C37ABEB}"/>
              </a:ext>
            </a:extLst>
          </p:cNvPr>
          <p:cNvSpPr txBox="1"/>
          <p:nvPr/>
        </p:nvSpPr>
        <p:spPr>
          <a:xfrm>
            <a:off x="1143001" y="641838"/>
            <a:ext cx="9905998" cy="600164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#define HEAP_LEN100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char </a:t>
            </a:r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int Priority;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Priority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pr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data;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_heap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[HEAP_LEN];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Heap;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/*** Heap </a:t>
            </a:r>
            <a:r>
              <a:rPr lang="ko-KR" altLang="en-US" sz="1600" dirty="0">
                <a:latin typeface="Arial Black" panose="020B0A04020102020204" pitchFamily="34" charset="0"/>
              </a:rPr>
              <a:t>관련 연산들 ****</a:t>
            </a:r>
            <a:r>
              <a:rPr lang="en-US" altLang="ko-KR" sz="1600" dirty="0">
                <a:latin typeface="Arial Black" panose="020B0A04020102020204" pitchFamily="34" charset="0"/>
              </a:rPr>
              <a:t>/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HeapInit</a:t>
            </a:r>
            <a:r>
              <a:rPr lang="en-US" altLang="ko-KR" sz="1600" dirty="0">
                <a:latin typeface="Arial Black" panose="020B0A04020102020204" pitchFamily="34" charset="0"/>
              </a:rPr>
              <a:t>(Heap 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);		// </a:t>
            </a:r>
            <a:r>
              <a:rPr lang="ko-KR" altLang="en-US" sz="1600" dirty="0" err="1">
                <a:latin typeface="Arial Black" panose="020B0A04020102020204" pitchFamily="34" charset="0"/>
              </a:rPr>
              <a:t>힙의</a:t>
            </a:r>
            <a:r>
              <a:rPr lang="ko-KR" altLang="en-US" sz="1600" dirty="0">
                <a:latin typeface="Arial Black" panose="020B0A04020102020204" pitchFamily="34" charset="0"/>
              </a:rPr>
              <a:t> 초기화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HIsEmpty</a:t>
            </a:r>
            <a:r>
              <a:rPr lang="en-US" altLang="ko-KR" sz="1600" dirty="0">
                <a:latin typeface="Arial Black" panose="020B0A04020102020204" pitchFamily="34" charset="0"/>
              </a:rPr>
              <a:t>(Heap 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);		// </a:t>
            </a:r>
            <a:r>
              <a:rPr lang="ko-KR" altLang="en-US" sz="1600" dirty="0" err="1">
                <a:latin typeface="Arial Black" panose="020B0A04020102020204" pitchFamily="34" charset="0"/>
              </a:rPr>
              <a:t>힙이</a:t>
            </a:r>
            <a:r>
              <a:rPr lang="ko-KR" altLang="en-US" sz="1600" dirty="0">
                <a:latin typeface="Arial Black" panose="020B0A04020102020204" pitchFamily="34" charset="0"/>
              </a:rPr>
              <a:t> 비었는지 확인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Hinsert</a:t>
            </a:r>
            <a:r>
              <a:rPr lang="en-US" altLang="ko-KR" sz="1600" dirty="0">
                <a:latin typeface="Arial Black" panose="020B0A04020102020204" pitchFamily="34" charset="0"/>
              </a:rPr>
              <a:t>(Heap 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data, Priority </a:t>
            </a:r>
            <a:r>
              <a:rPr lang="en-US" altLang="ko-KR" sz="1600" dirty="0" err="1">
                <a:latin typeface="Arial Black" panose="020B0A04020102020204" pitchFamily="34" charset="0"/>
              </a:rPr>
              <a:t>pr</a:t>
            </a:r>
            <a:r>
              <a:rPr lang="en-US" altLang="ko-KR" sz="1600" dirty="0">
                <a:latin typeface="Arial Black" panose="020B0A04020102020204" pitchFamily="34" charset="0"/>
              </a:rPr>
              <a:t>); 	// </a:t>
            </a:r>
            <a:r>
              <a:rPr lang="ko-KR" altLang="en-US" sz="1600" dirty="0" err="1">
                <a:latin typeface="Arial Black" panose="020B0A04020102020204" pitchFamily="34" charset="0"/>
              </a:rPr>
              <a:t>힙에</a:t>
            </a:r>
            <a:r>
              <a:rPr lang="ko-KR" altLang="en-US" sz="1600" dirty="0">
                <a:latin typeface="Arial Black" panose="020B0A04020102020204" pitchFamily="34" charset="0"/>
              </a:rPr>
              <a:t> 데이터 삽입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HDelete</a:t>
            </a:r>
            <a:r>
              <a:rPr lang="en-US" altLang="ko-KR" sz="1600" dirty="0">
                <a:latin typeface="Arial Black" panose="020B0A04020102020204" pitchFamily="34" charset="0"/>
              </a:rPr>
              <a:t>(Heap 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);	// </a:t>
            </a:r>
            <a:r>
              <a:rPr lang="ko-KR" altLang="en-US" sz="1600" dirty="0" err="1">
                <a:latin typeface="Arial Black" panose="020B0A04020102020204" pitchFamily="34" charset="0"/>
              </a:rPr>
              <a:t>힙의</a:t>
            </a:r>
            <a:r>
              <a:rPr lang="ko-KR" altLang="en-US" sz="1600" dirty="0">
                <a:latin typeface="Arial Black" panose="020B0A04020102020204" pitchFamily="34" charset="0"/>
              </a:rPr>
              <a:t> 데이터 삭제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F8360-A6EA-4FF3-A59E-4BCFC7F2E631}"/>
              </a:ext>
            </a:extLst>
          </p:cNvPr>
          <p:cNvSpPr txBox="1"/>
          <p:nvPr/>
        </p:nvSpPr>
        <p:spPr>
          <a:xfrm>
            <a:off x="5344884" y="1846670"/>
            <a:ext cx="5538652" cy="216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힙은</a:t>
            </a:r>
            <a:r>
              <a:rPr lang="ko-KR" altLang="en-US" sz="1500" dirty="0"/>
              <a:t> 완전 이진 트리이다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힙의</a:t>
            </a:r>
            <a:r>
              <a:rPr lang="ko-KR" altLang="en-US" sz="1500" dirty="0"/>
              <a:t> 구현은 배열을 기반으로 하며 인덱스가 </a:t>
            </a:r>
            <a:r>
              <a:rPr lang="en-US" altLang="ko-KR" sz="1500" dirty="0"/>
              <a:t>0</a:t>
            </a:r>
            <a:r>
              <a:rPr lang="ko-KR" altLang="en-US" sz="1500" dirty="0"/>
              <a:t>인 요소는 비워 둔다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따라서 </a:t>
            </a:r>
            <a:r>
              <a:rPr lang="ko-KR" altLang="en-US" sz="1500" dirty="0" err="1"/>
              <a:t>힙에</a:t>
            </a:r>
            <a:r>
              <a:rPr lang="ko-KR" altLang="en-US" sz="1500" dirty="0"/>
              <a:t> 저장된 노드의 개수와 마지막 노드의 고유번호는 일치한다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노드의 고유번호가 노드가 저장되는 배열의 인덱스 값이 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우선숭위를</a:t>
            </a:r>
            <a:r>
              <a:rPr lang="ko-KR" altLang="en-US" sz="1500" dirty="0"/>
              <a:t> 나타내는 정수 값이 작을수록 높은 우선순위를 나타낸다고 가정한다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2785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FC34B42-3DA9-48F3-8911-B2EAB80D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935A4-B443-434F-8897-8B13554AAA55}"/>
              </a:ext>
            </a:extLst>
          </p:cNvPr>
          <p:cNvSpPr txBox="1"/>
          <p:nvPr/>
        </p:nvSpPr>
        <p:spPr>
          <a:xfrm>
            <a:off x="1143001" y="641838"/>
            <a:ext cx="9905998" cy="637097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연산을 도와주는 함수들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부모 노드의 인덱스 값을 반환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GetParentIDX</a:t>
            </a:r>
            <a:r>
              <a:rPr lang="en-US" altLang="ko-KR" sz="1600" dirty="0">
                <a:latin typeface="Arial Black" panose="020B0A04020102020204" pitchFamily="34" charset="0"/>
              </a:rPr>
              <a:t>(int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 / 2;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왼쪽 자식 노드의 인덱스 값을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 * 2;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오른쪽 자식 노드의 인덱스 값을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GetRChildIDX</a:t>
            </a:r>
            <a:r>
              <a:rPr lang="en-US" altLang="ko-KR" sz="1600" dirty="0">
                <a:latin typeface="Arial Black" panose="020B0A04020102020204" pitchFamily="34" charset="0"/>
              </a:rPr>
              <a:t>(int 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) + 1;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개의 자식 노드 중 높은 우선순위의 자식 노드 인덱스 값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GetHiPriChildIDX</a:t>
            </a:r>
            <a:r>
              <a:rPr lang="en-US" altLang="ko-KR" sz="1600" dirty="0">
                <a:latin typeface="Arial Black" panose="020B0A04020102020204" pitchFamily="34" charset="0"/>
              </a:rPr>
              <a:t>(Heap*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idx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ko-KR" altLang="en-US" sz="1600" dirty="0">
                <a:latin typeface="Arial Black" panose="020B0A04020102020204" pitchFamily="34" charset="0"/>
              </a:rPr>
              <a:t>생략</a:t>
            </a:r>
            <a:r>
              <a:rPr lang="en-US" altLang="ko-KR" sz="1600" dirty="0">
                <a:latin typeface="Arial Black" panose="020B0A04020102020204" pitchFamily="34" charset="0"/>
              </a:rPr>
              <a:t>…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1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849DF8-0C72-46DB-BF59-FE2D45E6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C9E5-762F-452A-ABFC-57098766D369}"/>
              </a:ext>
            </a:extLst>
          </p:cNvPr>
          <p:cNvSpPr txBox="1"/>
          <p:nvPr/>
        </p:nvSpPr>
        <p:spPr>
          <a:xfrm>
            <a:off x="1143001" y="641838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HDelete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도와주는 핵심 함수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GetHiPriChildIDX</a:t>
            </a:r>
            <a:r>
              <a:rPr lang="ko-KR" altLang="en-US" sz="1600" dirty="0">
                <a:latin typeface="Arial Black" panose="020B0A04020102020204" pitchFamily="34" charset="0"/>
              </a:rPr>
              <a:t> 함수에 노드의 인덱스 값을 전달하면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  <a:r>
              <a:rPr lang="ko-KR" altLang="en-US" sz="1600" dirty="0">
                <a:latin typeface="Arial Black" panose="020B0A04020102020204" pitchFamily="34" charset="0"/>
              </a:rPr>
              <a:t> 이 노드의 두 자식 중에서 우선순위가 높은 것의 인덱스 값을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GetHiPriChildIDX</a:t>
            </a:r>
            <a:r>
              <a:rPr lang="ko-KR" altLang="en-US" sz="1600" dirty="0">
                <a:latin typeface="Arial Black" panose="020B0A04020102020204" pitchFamily="34" charset="0"/>
              </a:rPr>
              <a:t> 함수는 인자로 전달된 노드에 자식 노드가 없으면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을 반환하고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자식 노드가 하나인 경우에는 그 노드의 인덱스 값을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GetHiPriChildIDX</a:t>
            </a:r>
            <a:r>
              <a:rPr lang="en-US" altLang="ko-KR" sz="1400" dirty="0">
                <a:latin typeface="Arial Black" panose="020B0A04020102020204" pitchFamily="34" charset="0"/>
              </a:rPr>
              <a:t>(Heap * </a:t>
            </a:r>
            <a:r>
              <a:rPr lang="en-US" altLang="ko-KR" sz="1400" dirty="0" err="1">
                <a:latin typeface="Arial Black" panose="020B0A04020102020204" pitchFamily="34" charset="0"/>
              </a:rPr>
              <a:t>ph</a:t>
            </a:r>
            <a:r>
              <a:rPr lang="en-US" altLang="ko-KR" sz="1400" dirty="0">
                <a:latin typeface="Arial Black" panose="020B0A04020102020204" pitchFamily="34" charset="0"/>
              </a:rPr>
              <a:t>, int 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ph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400" dirty="0">
                <a:latin typeface="Arial Black" panose="020B0A04020102020204" pitchFamily="34" charset="0"/>
              </a:rPr>
              <a:t>)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자식 노드가 없다면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0;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 == </a:t>
            </a:r>
            <a:r>
              <a:rPr lang="en-US" altLang="ko-KR" sz="1400" dirty="0" err="1">
                <a:latin typeface="Arial Black" panose="020B0A04020102020204" pitchFamily="34" charset="0"/>
              </a:rPr>
              <a:t>ph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400" dirty="0">
                <a:latin typeface="Arial Black" panose="020B0A04020102020204" pitchFamily="34" charset="0"/>
              </a:rPr>
              <a:t>)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왼쪽 자식 노드가 마지막 노드라면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  <a:r>
              <a:rPr lang="ko-KR" altLang="en-US" sz="1400" dirty="0">
                <a:latin typeface="Arial Black" panose="020B0A04020102020204" pitchFamily="34" charset="0"/>
              </a:rPr>
              <a:t>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자식 노드가 둘 다 존재하므로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왼쪽 자식 노드와 오른쪽 자식 노드의 우선순위를 비교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//</a:t>
            </a:r>
            <a:r>
              <a:rPr lang="ko-KR" altLang="en-US" sz="1400" dirty="0">
                <a:latin typeface="Arial Black" panose="020B0A04020102020204" pitchFamily="34" charset="0"/>
              </a:rPr>
              <a:t>오른쪽 자식 노드의 우선순위가 높다면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ph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)].</a:t>
            </a:r>
            <a:r>
              <a:rPr lang="en-US" altLang="ko-KR" sz="1400" dirty="0" err="1">
                <a:latin typeface="Arial Black" panose="020B0A04020102020204" pitchFamily="34" charset="0"/>
              </a:rPr>
              <a:t>pr</a:t>
            </a:r>
            <a:r>
              <a:rPr lang="en-US" altLang="ko-KR" sz="1400" dirty="0">
                <a:latin typeface="Arial Black" panose="020B0A04020102020204" pitchFamily="34" charset="0"/>
              </a:rPr>
              <a:t>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ph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GetRChildIDX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)].</a:t>
            </a:r>
            <a:r>
              <a:rPr lang="en-US" altLang="ko-KR" sz="1400" dirty="0" err="1">
                <a:latin typeface="Arial Black" panose="020B0A04020102020204" pitchFamily="34" charset="0"/>
              </a:rPr>
              <a:t>pr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	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GetRChildIDX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else 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	return </a:t>
            </a:r>
            <a:r>
              <a:rPr lang="en-US" altLang="ko-KR" sz="1400" dirty="0" err="1">
                <a:latin typeface="Arial Black" panose="020B0A04020102020204" pitchFamily="34" charset="0"/>
              </a:rPr>
              <a:t>GetLChildIDX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idx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5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13FC6-FC89-472A-B44B-98C960D19BD6}"/>
              </a:ext>
            </a:extLst>
          </p:cNvPr>
          <p:cNvSpPr txBox="1"/>
          <p:nvPr/>
        </p:nvSpPr>
        <p:spPr>
          <a:xfrm>
            <a:off x="1079863" y="1028340"/>
            <a:ext cx="9969136" cy="480131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힙은</a:t>
            </a:r>
            <a:r>
              <a:rPr lang="ko-KR" altLang="en-US" dirty="0">
                <a:latin typeface="Arial Black" panose="020B0A04020102020204" pitchFamily="34" charset="0"/>
              </a:rPr>
              <a:t> 완전 이진 트리이기 때문에 오른쪽 자식만 존재할 수 없다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따라서 왼쪽 자식이 없다면 오른쪽 자식도 존재하지 않는 것이다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부모 인덱스에 자식이 둘이라면 인덱스 </a:t>
            </a:r>
            <a:r>
              <a:rPr lang="en-US" altLang="ko-KR" dirty="0">
                <a:latin typeface="Arial Black" panose="020B0A04020102020204" pitchFamily="34" charset="0"/>
              </a:rPr>
              <a:t>* 2</a:t>
            </a:r>
            <a:r>
              <a:rPr lang="ko-KR" altLang="en-US" dirty="0">
                <a:latin typeface="Arial Black" panose="020B0A04020102020204" pitchFamily="34" charset="0"/>
              </a:rPr>
              <a:t>만큼의 데이터 수 이어야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자식이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존재 하지 않는 경우의 코딩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if(</a:t>
            </a:r>
            <a:r>
              <a:rPr lang="en-US" altLang="ko-KR" dirty="0" err="1">
                <a:latin typeface="Arial Black" panose="020B0A04020102020204" pitchFamily="34" charset="0"/>
              </a:rPr>
              <a:t>GetLGhildIDX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idx</a:t>
            </a:r>
            <a:r>
              <a:rPr lang="en-US" altLang="ko-KR" dirty="0">
                <a:latin typeface="Arial Black" panose="020B0A04020102020204" pitchFamily="34" charset="0"/>
              </a:rPr>
              <a:t>) &gt; </a:t>
            </a:r>
            <a:r>
              <a:rPr lang="en-US" altLang="ko-KR" dirty="0" err="1">
                <a:latin typeface="Arial Black" panose="020B0A04020102020204" pitchFamily="34" charset="0"/>
              </a:rPr>
              <a:t>ph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return 0;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오른쪽 자식은 왼쪽 자식 </a:t>
            </a:r>
            <a:r>
              <a:rPr lang="en-US" altLang="ko-KR" dirty="0">
                <a:latin typeface="Arial Black" panose="020B0A04020102020204" pitchFamily="34" charset="0"/>
              </a:rPr>
              <a:t>+ 1</a:t>
            </a:r>
            <a:r>
              <a:rPr lang="ko-KR" altLang="en-US" dirty="0">
                <a:latin typeface="Arial Black" panose="020B0A04020102020204" pitchFamily="34" charset="0"/>
              </a:rPr>
              <a:t>의 데이터 수가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왼쪽 자식만 있다면 </a:t>
            </a:r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ko-KR" altLang="en-US" dirty="0">
                <a:latin typeface="Arial Black" panose="020B0A04020102020204" pitchFamily="34" charset="0"/>
              </a:rPr>
              <a:t>의 배수가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 수와 정확히 일치하는 왼쪽 자식은 하나이자 마지막 노드이다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자식 노드가 하나인 경우의 코딩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else if(</a:t>
            </a:r>
            <a:r>
              <a:rPr lang="en-US" altLang="ko-KR" dirty="0" err="1">
                <a:latin typeface="Arial Black" panose="020B0A04020102020204" pitchFamily="34" charset="0"/>
              </a:rPr>
              <a:t>GetLChildIDX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idx</a:t>
            </a:r>
            <a:r>
              <a:rPr lang="en-US" altLang="ko-KR" dirty="0">
                <a:latin typeface="Arial Black" panose="020B0A04020102020204" pitchFamily="34" charset="0"/>
              </a:rPr>
              <a:t>) == </a:t>
            </a:r>
            <a:r>
              <a:rPr lang="en-US" altLang="ko-KR" dirty="0" err="1">
                <a:latin typeface="Arial Black" panose="020B0A04020102020204" pitchFamily="34" charset="0"/>
              </a:rPr>
              <a:t>ph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numOfData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return </a:t>
            </a:r>
            <a:r>
              <a:rPr lang="en-US" altLang="ko-KR" dirty="0" err="1">
                <a:latin typeface="Arial Black" panose="020B0A04020102020204" pitchFamily="34" charset="0"/>
              </a:rPr>
              <a:t>GetLChildIDX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idx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E92302-A351-4473-B88B-AE7AB4C6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2F516B-7ED9-42C6-8849-6AF53287FB61}"/>
              </a:ext>
            </a:extLst>
          </p:cNvPr>
          <p:cNvGrpSpPr/>
          <p:nvPr/>
        </p:nvGrpSpPr>
        <p:grpSpPr>
          <a:xfrm>
            <a:off x="8233857" y="1537378"/>
            <a:ext cx="2393530" cy="1891622"/>
            <a:chOff x="2590703" y="3061921"/>
            <a:chExt cx="2393530" cy="189162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A1F85BD-BCCD-4D64-8F46-5FCFE4277132}"/>
                </a:ext>
              </a:extLst>
            </p:cNvPr>
            <p:cNvGrpSpPr/>
            <p:nvPr/>
          </p:nvGrpSpPr>
          <p:grpSpPr>
            <a:xfrm>
              <a:off x="2590703" y="3385367"/>
              <a:ext cx="2393530" cy="1568176"/>
              <a:chOff x="1636442" y="2099331"/>
              <a:chExt cx="2393530" cy="1568176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82CC2C8-2957-436F-B51A-B8A05D950D76}"/>
                  </a:ext>
                </a:extLst>
              </p:cNvPr>
              <p:cNvSpPr/>
              <p:nvPr/>
            </p:nvSpPr>
            <p:spPr>
              <a:xfrm>
                <a:off x="2761257" y="2099331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A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3985E2D-973D-4B1A-89D2-78E72817860F}"/>
                  </a:ext>
                </a:extLst>
              </p:cNvPr>
              <p:cNvSpPr/>
              <p:nvPr/>
            </p:nvSpPr>
            <p:spPr>
              <a:xfrm>
                <a:off x="1999226" y="2683938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B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658280F-10C3-4F26-BCD0-2FF048F35465}"/>
                  </a:ext>
                </a:extLst>
              </p:cNvPr>
              <p:cNvSpPr/>
              <p:nvPr/>
            </p:nvSpPr>
            <p:spPr>
              <a:xfrm>
                <a:off x="3604944" y="2681434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B4655D5-37D0-4720-838F-C7D5E57EA83F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362010" y="2466407"/>
                <a:ext cx="461491" cy="280511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43342CD-02F4-41E0-96E9-10FDD5744A04}"/>
                  </a:ext>
                </a:extLst>
              </p:cNvPr>
              <p:cNvCxnSpPr>
                <a:stCxn id="13" idx="5"/>
                <a:endCxn id="15" idx="1"/>
              </p:cNvCxnSpPr>
              <p:nvPr/>
            </p:nvCxnSpPr>
            <p:spPr>
              <a:xfrm>
                <a:off x="3124041" y="2466407"/>
                <a:ext cx="543147" cy="27800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4D02EC6-575E-4D53-88F8-0A4104A195DA}"/>
                  </a:ext>
                </a:extLst>
              </p:cNvPr>
              <p:cNvSpPr/>
              <p:nvPr/>
            </p:nvSpPr>
            <p:spPr>
              <a:xfrm>
                <a:off x="1636442" y="3237451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3C43090-E8DC-4424-82E8-327050E8997B}"/>
                  </a:ext>
                </a:extLst>
              </p:cNvPr>
              <p:cNvSpPr/>
              <p:nvPr/>
            </p:nvSpPr>
            <p:spPr>
              <a:xfrm>
                <a:off x="2393353" y="3237448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E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96889DA-A371-4F62-8901-5210B76082BC}"/>
                  </a:ext>
                </a:extLst>
              </p:cNvPr>
              <p:cNvCxnSpPr>
                <a:stCxn id="14" idx="3"/>
                <a:endCxn id="18" idx="0"/>
              </p:cNvCxnSpPr>
              <p:nvPr/>
            </p:nvCxnSpPr>
            <p:spPr>
              <a:xfrm flipH="1">
                <a:off x="1848956" y="3051014"/>
                <a:ext cx="212514" cy="18643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A6ADC55-46AE-4E6E-95D2-E36B21473902}"/>
                  </a:ext>
                </a:extLst>
              </p:cNvPr>
              <p:cNvCxnSpPr>
                <a:stCxn id="14" idx="5"/>
                <a:endCxn id="19" idx="0"/>
              </p:cNvCxnSpPr>
              <p:nvPr/>
            </p:nvCxnSpPr>
            <p:spPr>
              <a:xfrm>
                <a:off x="2362010" y="3051014"/>
                <a:ext cx="243857" cy="1864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CB6D45-60C9-48CF-B4A3-BB8470A07D62}"/>
                </a:ext>
              </a:extLst>
            </p:cNvPr>
            <p:cNvSpPr txBox="1"/>
            <p:nvPr/>
          </p:nvSpPr>
          <p:spPr>
            <a:xfrm>
              <a:off x="3766998" y="30619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0AF5D-B84F-4245-ADBE-605045ECD32B}"/>
                </a:ext>
              </a:extLst>
            </p:cNvPr>
            <p:cNvSpPr txBox="1"/>
            <p:nvPr/>
          </p:nvSpPr>
          <p:spPr>
            <a:xfrm>
              <a:off x="2986243" y="36605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B11148-3F54-44BE-A711-FD1FF956F9F3}"/>
                </a:ext>
              </a:extLst>
            </p:cNvPr>
            <p:cNvSpPr txBox="1"/>
            <p:nvPr/>
          </p:nvSpPr>
          <p:spPr>
            <a:xfrm>
              <a:off x="4602442" y="365999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E5BE5C-2721-4D78-9477-26434F52C448}"/>
                </a:ext>
              </a:extLst>
            </p:cNvPr>
            <p:cNvSpPr txBox="1"/>
            <p:nvPr/>
          </p:nvSpPr>
          <p:spPr>
            <a:xfrm>
              <a:off x="2618339" y="42099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4</a:t>
              </a:r>
              <a:endParaRPr lang="ko-KR" altLang="en-US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2C2034-8C6A-4E3F-AF5F-65502CE250D9}"/>
                </a:ext>
              </a:extLst>
            </p:cNvPr>
            <p:cNvSpPr txBox="1"/>
            <p:nvPr/>
          </p:nvSpPr>
          <p:spPr>
            <a:xfrm>
              <a:off x="3389854" y="420998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31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A33BFD-1774-443A-A122-09037BC0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469F8-F5FF-41D6-9717-A399C0710251}"/>
              </a:ext>
            </a:extLst>
          </p:cNvPr>
          <p:cNvSpPr txBox="1"/>
          <p:nvPr/>
        </p:nvSpPr>
        <p:spPr>
          <a:xfrm>
            <a:off x="1143001" y="641838"/>
            <a:ext cx="990599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가장 우선순위가 높은 루트 노드부터 차례로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HDelete</a:t>
            </a:r>
            <a:r>
              <a:rPr lang="en-US" altLang="ko-KR" sz="1600" dirty="0">
                <a:latin typeface="Arial Black" panose="020B0A04020102020204" pitchFamily="34" charset="0"/>
              </a:rPr>
              <a:t>(Heap 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retData</a:t>
            </a:r>
            <a:r>
              <a:rPr lang="en-US" altLang="ko-KR" sz="1600" dirty="0">
                <a:latin typeface="Arial Black" panose="020B0A04020102020204" pitchFamily="34" charset="0"/>
              </a:rPr>
              <a:t> = (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[1]).data;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삭제할 데이터 임시 저장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lastElem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]; 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힙의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마지막 노드 저장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아래의 변수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parentIdx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에는 마지막 노드가 저장될 위치정보가 담긴다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parentIdx</a:t>
            </a:r>
            <a:r>
              <a:rPr lang="en-US" altLang="ko-KR" sz="1600" dirty="0">
                <a:latin typeface="Arial Black" panose="020B0A04020102020204" pitchFamily="34" charset="0"/>
              </a:rPr>
              <a:t> = 1;  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루트 노드의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Index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childIdx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루트 노드의 우선순위가 높은 자식 노드를 시작으로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반복문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시작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While (</a:t>
            </a:r>
            <a:r>
              <a:rPr lang="en-US" altLang="ko-KR" sz="1600" dirty="0" err="1">
                <a:latin typeface="Arial Black" panose="020B0A04020102020204" pitchFamily="34" charset="0"/>
              </a:rPr>
              <a:t>childIdx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GetHiPriChildIDX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parentIdx</a:t>
            </a:r>
            <a:r>
              <a:rPr lang="en-US" altLang="ko-KR" sz="1600" dirty="0">
                <a:latin typeface="Arial Black" panose="020B0A04020102020204" pitchFamily="34" charset="0"/>
              </a:rPr>
              <a:t>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If (lastElem.pr &lt;=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childIdx</a:t>
            </a:r>
            <a:r>
              <a:rPr lang="en-US" altLang="ko-KR" sz="1600" dirty="0">
                <a:latin typeface="Arial Black" panose="020B0A04020102020204" pitchFamily="34" charset="0"/>
              </a:rPr>
              <a:t>].</a:t>
            </a:r>
            <a:r>
              <a:rPr lang="en-US" altLang="ko-KR" sz="1600" dirty="0" err="1">
                <a:latin typeface="Arial Black" panose="020B0A04020102020204" pitchFamily="34" charset="0"/>
              </a:rPr>
              <a:t>pr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마지막 노드와 우선순위 비교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	break;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마지막 노드의 우선순위가 높으면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반복문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탈출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마지막 노드보다 우선순위 높으니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비교대상 노드의 위치를 한 레벨 올린다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parentIdx</a:t>
            </a:r>
            <a:r>
              <a:rPr lang="en-US" altLang="ko-KR" sz="1600" dirty="0">
                <a:latin typeface="Arial Black" panose="020B0A04020102020204" pitchFamily="34" charset="0"/>
              </a:rPr>
              <a:t>] =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childIdx</a:t>
            </a:r>
            <a:r>
              <a:rPr lang="en-US" altLang="ko-KR" sz="1600" dirty="0">
                <a:latin typeface="Arial Black" panose="020B0A04020102020204" pitchFamily="34" charset="0"/>
              </a:rPr>
              <a:t>]; 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parentIdx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childIdx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마지막 노드가 저장될 위치 정보를 한 레벨 내림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 //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반복문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탈출하면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parentIdx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에는 마지막 노드의 위치정보가 저장된다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parentIdx</a:t>
            </a:r>
            <a:r>
              <a:rPr lang="en-US" altLang="ko-KR" sz="1600" dirty="0">
                <a:latin typeface="Arial Black" panose="020B0A04020102020204" pitchFamily="34" charset="0"/>
              </a:rPr>
              <a:t>] = </a:t>
            </a:r>
            <a:r>
              <a:rPr lang="en-US" altLang="ko-KR" sz="1600" dirty="0" err="1">
                <a:latin typeface="Arial Black" panose="020B0A04020102020204" pitchFamily="34" charset="0"/>
              </a:rPr>
              <a:t>lastElem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마지막 노드 최종 저장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600" dirty="0">
                <a:latin typeface="Arial Black" panose="020B0A04020102020204" pitchFamily="34" charset="0"/>
              </a:rPr>
              <a:t> -= 1;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retData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5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FABCB7-57FB-4C63-9419-61B35EE4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0FDA7-3EF3-4791-82B1-BB90C6BE5AFD}"/>
              </a:ext>
            </a:extLst>
          </p:cNvPr>
          <p:cNvSpPr txBox="1"/>
          <p:nvPr/>
        </p:nvSpPr>
        <p:spPr>
          <a:xfrm>
            <a:off x="1143001" y="641838"/>
            <a:ext cx="990599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rial Black" panose="020B0A04020102020204" pitchFamily="34" charset="0"/>
              </a:rPr>
              <a:t>마지막 위치로 새로운 데이터를 추가하고 우선순위를 비교하면서 위치를 찾아간다</a:t>
            </a:r>
            <a:r>
              <a:rPr lang="en-US" altLang="ko-KR" sz="15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Arial Black" panose="020B0A04020102020204" pitchFamily="34" charset="0"/>
            </a:endParaRPr>
          </a:p>
          <a:p>
            <a:r>
              <a:rPr lang="en-US" altLang="ko-KR" sz="1500" dirty="0">
                <a:latin typeface="Arial Black" panose="020B0A04020102020204" pitchFamily="34" charset="0"/>
              </a:rPr>
              <a:t>void </a:t>
            </a:r>
            <a:r>
              <a:rPr lang="en-US" altLang="ko-KR" sz="1500" dirty="0" err="1">
                <a:latin typeface="Arial Black" panose="020B0A04020102020204" pitchFamily="34" charset="0"/>
              </a:rPr>
              <a:t>HInsert</a:t>
            </a:r>
            <a:r>
              <a:rPr lang="en-US" altLang="ko-KR" sz="1500" dirty="0">
                <a:latin typeface="Arial Black" panose="020B0A04020102020204" pitchFamily="34" charset="0"/>
              </a:rPr>
              <a:t>(Heap * </a:t>
            </a:r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, </a:t>
            </a:r>
            <a:r>
              <a:rPr lang="en-US" altLang="ko-KR" sz="1500" dirty="0" err="1">
                <a:latin typeface="Arial Black" panose="020B0A04020102020204" pitchFamily="34" charset="0"/>
              </a:rPr>
              <a:t>HData</a:t>
            </a:r>
            <a:r>
              <a:rPr lang="en-US" altLang="ko-KR" sz="1500" dirty="0">
                <a:latin typeface="Arial Black" panose="020B0A04020102020204" pitchFamily="34" charset="0"/>
              </a:rPr>
              <a:t> data, Priority </a:t>
            </a:r>
            <a:r>
              <a:rPr lang="en-US" altLang="ko-KR" sz="1500" dirty="0" err="1">
                <a:latin typeface="Arial Black" panose="020B0A04020102020204" pitchFamily="34" charset="0"/>
              </a:rPr>
              <a:t>pr</a:t>
            </a:r>
            <a:r>
              <a:rPr lang="en-US" altLang="ko-KR" sz="15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500" dirty="0">
                <a:latin typeface="Arial Black" panose="020B0A04020102020204" pitchFamily="34" charset="0"/>
              </a:rPr>
              <a:t>int 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 = </a:t>
            </a:r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500" dirty="0">
                <a:latin typeface="Arial Black" panose="020B0A04020102020204" pitchFamily="34" charset="0"/>
              </a:rPr>
              <a:t> + 1;		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노드가 저장될 인덱스 값을 </a:t>
            </a:r>
            <a:r>
              <a:rPr lang="en-US" altLang="ko-KR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idx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저장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500" dirty="0" err="1">
                <a:latin typeface="Arial Black" panose="020B0A04020102020204" pitchFamily="34" charset="0"/>
              </a:rPr>
              <a:t>HeapElem</a:t>
            </a:r>
            <a:r>
              <a:rPr lang="en-US" altLang="ko-KR" sz="1500" dirty="0">
                <a:latin typeface="Arial Black" panose="020B0A04020102020204" pitchFamily="34" charset="0"/>
              </a:rPr>
              <a:t> </a:t>
            </a:r>
            <a:r>
              <a:rPr lang="en-US" altLang="ko-KR" sz="1500" dirty="0" err="1">
                <a:latin typeface="Arial Black" panose="020B0A04020102020204" pitchFamily="34" charset="0"/>
              </a:rPr>
              <a:t>nelem</a:t>
            </a:r>
            <a:r>
              <a:rPr lang="en-US" altLang="ko-KR" sz="1500" dirty="0">
                <a:latin typeface="Arial Black" panose="020B0A04020102020204" pitchFamily="34" charset="0"/>
              </a:rPr>
              <a:t> = { </a:t>
            </a:r>
            <a:r>
              <a:rPr lang="en-US" altLang="ko-KR" sz="1500" dirty="0" err="1">
                <a:latin typeface="Arial Black" panose="020B0A04020102020204" pitchFamily="34" charset="0"/>
              </a:rPr>
              <a:t>pr</a:t>
            </a:r>
            <a:r>
              <a:rPr lang="en-US" altLang="ko-KR" sz="1500" dirty="0">
                <a:latin typeface="Arial Black" panose="020B0A04020102020204" pitchFamily="34" charset="0"/>
              </a:rPr>
              <a:t>, data };		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노드의 생성 및 초기화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altLang="ko-KR" sz="15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노드가 저장될 위치가 루트 노드의 위치가 아니라면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while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 반복</a:t>
            </a:r>
          </a:p>
          <a:p>
            <a:pPr lvl="1"/>
            <a:r>
              <a:rPr lang="en-US" altLang="ko-KR" sz="1500" dirty="0">
                <a:latin typeface="Arial Black" panose="020B0A04020102020204" pitchFamily="34" charset="0"/>
              </a:rPr>
              <a:t>While (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 != 1)</a:t>
            </a:r>
          </a:p>
          <a:p>
            <a:pPr lvl="1"/>
            <a:r>
              <a:rPr lang="en-US" altLang="ko-KR" sz="15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노드와 부모 노드의 우선순위 비교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if (</a:t>
            </a:r>
            <a:r>
              <a:rPr lang="en-US" altLang="ko-KR" sz="1500" dirty="0" err="1">
                <a:latin typeface="Arial Black" panose="020B0A04020102020204" pitchFamily="34" charset="0"/>
              </a:rPr>
              <a:t>pr</a:t>
            </a:r>
            <a:r>
              <a:rPr lang="en-US" altLang="ko-KR" sz="1500" dirty="0">
                <a:latin typeface="Arial Black" panose="020B0A04020102020204" pitchFamily="34" charset="0"/>
              </a:rPr>
              <a:t> &lt; (</a:t>
            </a:r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500" dirty="0">
                <a:latin typeface="Arial Black" panose="020B0A04020102020204" pitchFamily="34" charset="0"/>
              </a:rPr>
              <a:t>[</a:t>
            </a:r>
            <a:r>
              <a:rPr lang="en-US" altLang="ko-KR" sz="1500" dirty="0" err="1">
                <a:latin typeface="Arial Black" panose="020B0A04020102020204" pitchFamily="34" charset="0"/>
              </a:rPr>
              <a:t>GetParentIDX</a:t>
            </a:r>
            <a:r>
              <a:rPr lang="en-US" altLang="ko-KR" sz="1500" dirty="0">
                <a:latin typeface="Arial Black" panose="020B0A04020102020204" pitchFamily="34" charset="0"/>
              </a:rPr>
              <a:t>(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)].</a:t>
            </a:r>
            <a:r>
              <a:rPr lang="en-US" altLang="ko-KR" sz="1500" dirty="0" err="1">
                <a:latin typeface="Arial Black" panose="020B0A04020102020204" pitchFamily="34" charset="0"/>
              </a:rPr>
              <a:t>pr</a:t>
            </a:r>
            <a:r>
              <a:rPr lang="en-US" altLang="ko-KR" sz="1500" dirty="0">
                <a:latin typeface="Arial Black" panose="020B0A04020102020204" pitchFamily="34" charset="0"/>
              </a:rPr>
              <a:t>))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노드의 우선순위 높다면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부모 노드를 한 레벨 내림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실제로 내림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500" dirty="0">
                <a:latin typeface="Arial Black" panose="020B0A04020102020204" pitchFamily="34" charset="0"/>
              </a:rPr>
              <a:t>[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] = </a:t>
            </a:r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500" dirty="0">
                <a:latin typeface="Arial Black" panose="020B0A04020102020204" pitchFamily="34" charset="0"/>
              </a:rPr>
              <a:t>[</a:t>
            </a:r>
            <a:r>
              <a:rPr lang="en-US" altLang="ko-KR" sz="1500" dirty="0" err="1">
                <a:latin typeface="Arial Black" panose="020B0A04020102020204" pitchFamily="34" charset="0"/>
              </a:rPr>
              <a:t>GetParentIDX</a:t>
            </a:r>
            <a:r>
              <a:rPr lang="en-US" altLang="ko-KR" sz="1500" dirty="0">
                <a:latin typeface="Arial Black" panose="020B0A04020102020204" pitchFamily="34" charset="0"/>
              </a:rPr>
              <a:t>(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)];</a:t>
            </a: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	</a:t>
            </a: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노드를 한 레벨 올림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실제로 올리지 않고 인덱스 값만 갱신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	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 = </a:t>
            </a:r>
            <a:r>
              <a:rPr lang="en-US" altLang="ko-KR" sz="1500" dirty="0" err="1">
                <a:latin typeface="Arial Black" panose="020B0A04020102020204" pitchFamily="34" charset="0"/>
              </a:rPr>
              <a:t>GetParentIDX</a:t>
            </a:r>
            <a:r>
              <a:rPr lang="en-US" altLang="ko-KR" sz="1500" dirty="0">
                <a:latin typeface="Arial Black" panose="020B0A04020102020204" pitchFamily="34" charset="0"/>
              </a:rPr>
              <a:t>(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);</a:t>
            </a: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}</a:t>
            </a: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else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노드의 우선순위가 높지 않다면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2"/>
            <a:r>
              <a:rPr lang="en-US" altLang="ko-KR" sz="1500" dirty="0">
                <a:latin typeface="Arial Black" panose="020B0A04020102020204" pitchFamily="34" charset="0"/>
              </a:rPr>
              <a:t>	break;</a:t>
            </a:r>
          </a:p>
          <a:p>
            <a:pPr lvl="1"/>
            <a:r>
              <a:rPr lang="en-US" altLang="ko-KR" sz="15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5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heapArr</a:t>
            </a:r>
            <a:r>
              <a:rPr lang="en-US" altLang="ko-KR" sz="1500" dirty="0">
                <a:latin typeface="Arial Black" panose="020B0A04020102020204" pitchFamily="34" charset="0"/>
              </a:rPr>
              <a:t>[</a:t>
            </a:r>
            <a:r>
              <a:rPr lang="en-US" altLang="ko-KR" sz="1500" dirty="0" err="1">
                <a:latin typeface="Arial Black" panose="020B0A04020102020204" pitchFamily="34" charset="0"/>
              </a:rPr>
              <a:t>idx</a:t>
            </a:r>
            <a:r>
              <a:rPr lang="en-US" altLang="ko-KR" sz="1500" dirty="0">
                <a:latin typeface="Arial Black" panose="020B0A04020102020204" pitchFamily="34" charset="0"/>
              </a:rPr>
              <a:t>] = </a:t>
            </a:r>
            <a:r>
              <a:rPr lang="en-US" altLang="ko-KR" sz="1500" dirty="0" err="1">
                <a:latin typeface="Arial Black" panose="020B0A04020102020204" pitchFamily="34" charset="0"/>
              </a:rPr>
              <a:t>nelem</a:t>
            </a:r>
            <a:r>
              <a:rPr lang="en-US" altLang="ko-KR" sz="1500" dirty="0">
                <a:latin typeface="Arial Black" panose="020B0A04020102020204" pitchFamily="34" charset="0"/>
              </a:rPr>
              <a:t>;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노드를 배열에 저장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500" dirty="0" err="1">
                <a:latin typeface="Arial Black" panose="020B0A04020102020204" pitchFamily="34" charset="0"/>
              </a:rPr>
              <a:t>ph</a:t>
            </a:r>
            <a:r>
              <a:rPr lang="en-US" altLang="ko-KR" sz="1500" dirty="0">
                <a:latin typeface="Arial Black" panose="020B0A04020102020204" pitchFamily="34" charset="0"/>
              </a:rPr>
              <a:t>-&gt;</a:t>
            </a:r>
            <a:r>
              <a:rPr lang="en-US" altLang="ko-KR" sz="1500" dirty="0" err="1">
                <a:latin typeface="Arial Black" panose="020B0A04020102020204" pitchFamily="34" charset="0"/>
              </a:rPr>
              <a:t>numOfData</a:t>
            </a:r>
            <a:r>
              <a:rPr lang="en-US" altLang="ko-KR" sz="1500" dirty="0">
                <a:latin typeface="Arial Black" panose="020B0A04020102020204" pitchFamily="34" charset="0"/>
              </a:rPr>
              <a:t> += 1;</a:t>
            </a:r>
          </a:p>
          <a:p>
            <a:r>
              <a:rPr lang="en-US" altLang="ko-KR" sz="15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521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B39C2-E8CB-4947-A729-BE6E9EEB70C9}"/>
              </a:ext>
            </a:extLst>
          </p:cNvPr>
          <p:cNvSpPr txBox="1"/>
          <p:nvPr/>
        </p:nvSpPr>
        <p:spPr>
          <a:xfrm>
            <a:off x="4003119" y="3167390"/>
            <a:ext cx="481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Arial Black" panose="020B0A04020102020204" pitchFamily="34" charset="0"/>
              </a:rPr>
              <a:t>SimpleHeap</a:t>
            </a:r>
            <a:r>
              <a:rPr lang="ko-KR" altLang="en-US" sz="2800" dirty="0">
                <a:latin typeface="Arial Black" panose="020B0A04020102020204" pitchFamily="34" charset="0"/>
              </a:rPr>
              <a:t>을 확인해보자</a:t>
            </a:r>
          </a:p>
        </p:txBody>
      </p:sp>
    </p:spTree>
    <p:extLst>
      <p:ext uri="{BB962C8B-B14F-4D97-AF65-F5344CB8AC3E}">
        <p14:creationId xmlns:p14="http://schemas.microsoft.com/office/powerpoint/2010/main" val="22624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트리</a:t>
            </a:r>
            <a:r>
              <a:rPr lang="en-US" altLang="ko-KR" dirty="0">
                <a:latin typeface="Arial Black" panose="020B0A04020102020204" pitchFamily="34" charset="0"/>
              </a:rPr>
              <a:t>(tree)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858C6F-E712-4644-9C55-DF8B266F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A612B-9F0D-4B03-8CFD-E3148B4AD819}"/>
              </a:ext>
            </a:extLst>
          </p:cNvPr>
          <p:cNvSpPr txBox="1"/>
          <p:nvPr/>
        </p:nvSpPr>
        <p:spPr>
          <a:xfrm>
            <a:off x="1143001" y="921458"/>
            <a:ext cx="9905998" cy="53860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힙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구현의 개선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Priority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pr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data;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</a:t>
            </a:r>
            <a:r>
              <a:rPr lang="en-US" altLang="ko-KR" sz="1600" dirty="0" err="1">
                <a:latin typeface="Arial Black" panose="020B0A04020102020204" pitchFamily="34" charset="0"/>
              </a:rPr>
              <a:t>HeapElem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HInsert</a:t>
            </a:r>
            <a:r>
              <a:rPr lang="en-US" altLang="ko-KR" sz="1600" dirty="0">
                <a:latin typeface="Arial Black" panose="020B0A04020102020204" pitchFamily="34" charset="0"/>
              </a:rPr>
              <a:t>(Heap * </a:t>
            </a:r>
            <a:r>
              <a:rPr lang="en-US" altLang="ko-KR" sz="1600" dirty="0" err="1">
                <a:latin typeface="Arial Black" panose="020B0A04020102020204" pitchFamily="34" charset="0"/>
              </a:rPr>
              <a:t>ph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HData</a:t>
            </a:r>
            <a:r>
              <a:rPr lang="en-US" altLang="ko-KR" sz="1600" dirty="0">
                <a:latin typeface="Arial Black" panose="020B0A04020102020204" pitchFamily="34" charset="0"/>
              </a:rPr>
              <a:t> data, Priority </a:t>
            </a:r>
            <a:r>
              <a:rPr lang="en-US" altLang="ko-KR" sz="1600" dirty="0" err="1">
                <a:latin typeface="Arial Black" panose="020B0A04020102020204" pitchFamily="34" charset="0"/>
              </a:rPr>
              <a:t>pr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데이터를 입력하기 전에 우선순위를 정해줘야 하는 상황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데이터의 우선순위를 직접 기입해야 하는 불편한 상황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typedef struct _heap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PriorityComp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* comp;</a:t>
            </a: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numOfData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HData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heapArr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[HEAP_LEN];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} Heap;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HeapInit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(Heap *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ph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PriorityComp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pc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4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A05AB07-7970-4C05-A450-CA64AB8B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4DCF8-7D79-43AA-B1F3-7962637F8393}"/>
              </a:ext>
            </a:extLst>
          </p:cNvPr>
          <p:cNvSpPr txBox="1"/>
          <p:nvPr/>
        </p:nvSpPr>
        <p:spPr>
          <a:xfrm>
            <a:off x="4052909" y="3640183"/>
            <a:ext cx="408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latin typeface="Arial Black" panose="020B0A04020102020204" pitchFamily="34" charset="0"/>
              </a:rPr>
              <a:t>UsefulHeap</a:t>
            </a:r>
            <a:r>
              <a:rPr lang="ko-KR" altLang="en-US" sz="2400" dirty="0">
                <a:latin typeface="Arial Black" panose="020B0A04020102020204" pitchFamily="34" charset="0"/>
              </a:rPr>
              <a:t>을 확인해보자</a:t>
            </a:r>
          </a:p>
        </p:txBody>
      </p:sp>
    </p:spTree>
    <p:extLst>
      <p:ext uri="{BB962C8B-B14F-4D97-AF65-F5344CB8AC3E}">
        <p14:creationId xmlns:p14="http://schemas.microsoft.com/office/powerpoint/2010/main" val="245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B967B0-7039-41C4-8B4C-6E1B871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6F539-C271-4F37-B334-4D8F32AF5945}"/>
              </a:ext>
            </a:extLst>
          </p:cNvPr>
          <p:cNvSpPr txBox="1"/>
          <p:nvPr/>
        </p:nvSpPr>
        <p:spPr>
          <a:xfrm>
            <a:off x="1143001" y="1351508"/>
            <a:ext cx="9905998" cy="415498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우선순위 큐 자료구조의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PQueueInit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Pqueue</a:t>
            </a:r>
            <a:r>
              <a:rPr lang="en-US" altLang="ko-KR" sz="1600" dirty="0">
                <a:latin typeface="Arial Black" panose="020B0A04020102020204" pitchFamily="34" charset="0"/>
              </a:rPr>
              <a:t>* </a:t>
            </a:r>
            <a:r>
              <a:rPr lang="en-US" altLang="ko-KR" sz="1600" dirty="0" err="1">
                <a:latin typeface="Arial Black" panose="020B0A04020102020204" pitchFamily="34" charset="0"/>
              </a:rPr>
              <a:t>ppq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PriorityComp</a:t>
            </a:r>
            <a:r>
              <a:rPr lang="en-US" altLang="ko-KR" sz="1600" dirty="0">
                <a:latin typeface="Arial Black" panose="020B0A04020102020204" pitchFamily="34" charset="0"/>
              </a:rPr>
              <a:t> pc);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우선순위 큐의 초상화를 진행한다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우선순위 큐 생성 후 제일 먼저 호출되어야 하는 함수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PQIsEmpty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PQueue</a:t>
            </a:r>
            <a:r>
              <a:rPr lang="en-US" altLang="ko-KR" sz="1600" dirty="0">
                <a:latin typeface="Arial Black" panose="020B0A04020102020204" pitchFamily="34" charset="0"/>
              </a:rPr>
              <a:t>* </a:t>
            </a:r>
            <a:r>
              <a:rPr lang="en-US" altLang="ko-KR" sz="1600" dirty="0" err="1">
                <a:latin typeface="Arial Black" panose="020B0A04020102020204" pitchFamily="34" charset="0"/>
              </a:rPr>
              <a:t>ppq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우선순위 큐가 빈 경우 </a:t>
            </a:r>
            <a:r>
              <a:rPr lang="en-US" altLang="ko-KR" sz="1600" dirty="0">
                <a:latin typeface="Arial Black" panose="020B0A04020102020204" pitchFamily="34" charset="0"/>
              </a:rPr>
              <a:t>TRUE(1)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그렇지 않은 경우 </a:t>
            </a:r>
            <a:r>
              <a:rPr lang="en-US" altLang="ko-KR" sz="1600" dirty="0">
                <a:latin typeface="Arial Black" panose="020B0A04020102020204" pitchFamily="34" charset="0"/>
              </a:rPr>
              <a:t>FALSE(0)</a:t>
            </a:r>
            <a:r>
              <a:rPr lang="ko-KR" altLang="en-US" sz="1600" dirty="0">
                <a:latin typeface="Arial Black" panose="020B0A04020102020204" pitchFamily="34" charset="0"/>
              </a:rPr>
              <a:t>을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Penqueue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PQueue</a:t>
            </a:r>
            <a:r>
              <a:rPr lang="en-US" altLang="ko-KR" sz="1600" dirty="0">
                <a:latin typeface="Arial Black" panose="020B0A04020102020204" pitchFamily="34" charset="0"/>
              </a:rPr>
              <a:t>* </a:t>
            </a:r>
            <a:r>
              <a:rPr lang="en-US" altLang="ko-KR" sz="1600" dirty="0" err="1">
                <a:latin typeface="Arial Black" panose="020B0A04020102020204" pitchFamily="34" charset="0"/>
              </a:rPr>
              <a:t>ppq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PQData</a:t>
            </a:r>
            <a:r>
              <a:rPr lang="en-US" altLang="ko-KR" sz="1600" dirty="0">
                <a:latin typeface="Arial Black" panose="020B0A04020102020204" pitchFamily="34" charset="0"/>
              </a:rPr>
              <a:t> data);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우선순위 큐에 데이터를 저장한다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매개변수 </a:t>
            </a:r>
            <a:r>
              <a:rPr lang="en-US" altLang="ko-KR" sz="1600" dirty="0">
                <a:latin typeface="Arial Black" panose="020B0A04020102020204" pitchFamily="34" charset="0"/>
              </a:rPr>
              <a:t>data</a:t>
            </a:r>
            <a:r>
              <a:rPr lang="ko-KR" altLang="en-US" sz="1600" dirty="0">
                <a:latin typeface="Arial Black" panose="020B0A04020102020204" pitchFamily="34" charset="0"/>
              </a:rPr>
              <a:t>로 전달된 값을 저장한다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PQData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Pdequeue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PQueue</a:t>
            </a:r>
            <a:r>
              <a:rPr lang="en-US" altLang="ko-KR" sz="1600" dirty="0">
                <a:latin typeface="Arial Black" panose="020B0A04020102020204" pitchFamily="34" charset="0"/>
              </a:rPr>
              <a:t>* </a:t>
            </a:r>
            <a:r>
              <a:rPr lang="en-US" altLang="ko-KR" sz="1600" dirty="0" err="1">
                <a:latin typeface="Arial Black" panose="020B0A04020102020204" pitchFamily="34" charset="0"/>
              </a:rPr>
              <a:t>ppq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우선순위가 가장 높은 데이터를 삭제한다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삭제된 데이터는 반환된다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본 함수의 호출을 위해서는 데이터가 하나 이상 존재함이 보장되어야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67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77FFCB-2D3F-4D36-9CE1-D41B0F8A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  <a:r>
              <a:rPr lang="en-US" altLang="ko-KR" dirty="0"/>
              <a:t>(priority queue)</a:t>
            </a:r>
            <a:r>
              <a:rPr lang="ko-KR" altLang="en-US" dirty="0"/>
              <a:t>와 </a:t>
            </a: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AD111-26F6-4290-89C6-DE597BA27584}"/>
              </a:ext>
            </a:extLst>
          </p:cNvPr>
          <p:cNvSpPr txBox="1"/>
          <p:nvPr/>
        </p:nvSpPr>
        <p:spPr>
          <a:xfrm>
            <a:off x="1143001" y="1659285"/>
            <a:ext cx="9905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학습과제</a:t>
            </a:r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 Black" panose="020B0A04020102020204" pitchFamily="34" charset="0"/>
              </a:rPr>
              <a:t>PriorityQueue</a:t>
            </a:r>
            <a:r>
              <a:rPr lang="ko-KR" altLang="en-US" sz="2400" dirty="0">
                <a:latin typeface="Arial Black" panose="020B0A04020102020204" pitchFamily="34" charset="0"/>
              </a:rPr>
              <a:t>를 확인해 보자</a:t>
            </a:r>
            <a:r>
              <a:rPr lang="en-US" altLang="ko-KR" sz="24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rial Black" panose="020B0A04020102020204" pitchFamily="34" charset="0"/>
              </a:rPr>
              <a:t>우선순위 큐를 이용해 다수의 문자열을 저장하고</a:t>
            </a:r>
            <a:r>
              <a:rPr lang="en-US" altLang="ko-KR" sz="2400" dirty="0">
                <a:latin typeface="Arial Black" panose="020B0A04020102020204" pitchFamily="34" charset="0"/>
              </a:rPr>
              <a:t>, </a:t>
            </a:r>
            <a:r>
              <a:rPr lang="ko-KR" altLang="en-US" sz="2400" dirty="0">
                <a:latin typeface="Arial Black" panose="020B0A04020102020204" pitchFamily="34" charset="0"/>
              </a:rPr>
              <a:t>저장된 문자열을 꺼내어 출력하는 프로그램을 작성해보자</a:t>
            </a:r>
            <a:r>
              <a:rPr lang="en-US" altLang="ko-KR" sz="2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2400" dirty="0">
              <a:latin typeface="Arial Black" panose="020B0A04020102020204" pitchFamily="34" charset="0"/>
            </a:endParaRPr>
          </a:p>
          <a:p>
            <a:r>
              <a:rPr lang="ko-KR" altLang="en-US" sz="2400" dirty="0">
                <a:latin typeface="Arial Black" panose="020B0A04020102020204" pitchFamily="34" charset="0"/>
              </a:rPr>
              <a:t>조건</a:t>
            </a:r>
            <a:r>
              <a:rPr lang="en-US" altLang="ko-KR" sz="2400" dirty="0">
                <a:latin typeface="Arial Black" panose="020B0A04020102020204" pitchFamily="34" charset="0"/>
              </a:rPr>
              <a:t>1. </a:t>
            </a:r>
            <a:r>
              <a:rPr lang="ko-KR" altLang="en-US" sz="2400" dirty="0" err="1">
                <a:latin typeface="Arial Black" panose="020B0A04020102020204" pitchFamily="34" charset="0"/>
              </a:rPr>
              <a:t>힙에</a:t>
            </a:r>
            <a:r>
              <a:rPr lang="ko-KR" altLang="en-US" sz="2400" dirty="0">
                <a:latin typeface="Arial Black" panose="020B0A04020102020204" pitchFamily="34" charset="0"/>
              </a:rPr>
              <a:t> 저장되는 문자열은 길이가 짧을수록 우선순위가 높다고 가정한다</a:t>
            </a:r>
            <a:r>
              <a:rPr lang="en-US" altLang="ko-KR" sz="2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61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85800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91" y="662546"/>
            <a:ext cx="9917723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계층적 관계를 표현한 자료구조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저장과 반환 </a:t>
            </a:r>
            <a:r>
              <a:rPr lang="en-US" altLang="ko-KR" dirty="0"/>
              <a:t>+ </a:t>
            </a:r>
            <a:r>
              <a:rPr lang="ko-KR" altLang="en-US" dirty="0"/>
              <a:t>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1484439" y="1657353"/>
            <a:ext cx="9107359" cy="2252236"/>
            <a:chOff x="1484439" y="1488068"/>
            <a:chExt cx="9107359" cy="2252236"/>
          </a:xfrm>
        </p:grpSpPr>
        <p:sp>
          <p:nvSpPr>
            <p:cNvPr id="5" name="TextBox 4"/>
            <p:cNvSpPr txBox="1"/>
            <p:nvPr/>
          </p:nvSpPr>
          <p:spPr>
            <a:xfrm>
              <a:off x="5551609" y="1488068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배럭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5699" y="2310761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팩토리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4439" y="3155529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아머리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1695" y="3155529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머신샾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3140" y="2310761"/>
              <a:ext cx="1072662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 Black" pitchFamily="34" charset="0"/>
                </a:rPr>
                <a:t>스타포트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41880" y="3155529"/>
              <a:ext cx="130126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 Black" pitchFamily="34" charset="0"/>
                </a:rPr>
                <a:t>컨트롤타워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19136" y="3155529"/>
              <a:ext cx="1072662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Arial Black" pitchFamily="34" charset="0"/>
                </a:rPr>
                <a:t>사이언스</a:t>
              </a:r>
              <a:r>
                <a:rPr lang="ko-KR" altLang="en-US" sz="1600" dirty="0">
                  <a:latin typeface="Arial Black" pitchFamily="34" charset="0"/>
                </a:rPr>
                <a:t> </a:t>
              </a:r>
              <a:r>
                <a:rPr lang="ko-KR" altLang="en-US" sz="1600" dirty="0" err="1">
                  <a:latin typeface="Arial Black" pitchFamily="34" charset="0"/>
                </a:rPr>
                <a:t>퍼실리티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9" name="꺾인 연결선 28"/>
            <p:cNvCxnSpPr>
              <a:stCxn id="5" idx="2"/>
              <a:endCxn id="7" idx="0"/>
            </p:cNvCxnSpPr>
            <p:nvPr/>
          </p:nvCxnSpPr>
          <p:spPr>
            <a:xfrm rot="5400000">
              <a:off x="4478305" y="701125"/>
              <a:ext cx="453361" cy="276591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5" idx="2"/>
              <a:endCxn id="19" idx="0"/>
            </p:cNvCxnSpPr>
            <p:nvPr/>
          </p:nvCxnSpPr>
          <p:spPr>
            <a:xfrm rot="16200000" flipH="1">
              <a:off x="7157025" y="788314"/>
              <a:ext cx="453361" cy="2591531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7" idx="2"/>
              <a:endCxn id="14" idx="0"/>
            </p:cNvCxnSpPr>
            <p:nvPr/>
          </p:nvCxnSpPr>
          <p:spPr>
            <a:xfrm rot="16200000" flipH="1">
              <a:off x="3772310" y="2229813"/>
              <a:ext cx="475436" cy="137599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7" idx="2"/>
              <a:endCxn id="8" idx="0"/>
            </p:cNvCxnSpPr>
            <p:nvPr/>
          </p:nvCxnSpPr>
          <p:spPr>
            <a:xfrm rot="5400000">
              <a:off x="2433682" y="2267181"/>
              <a:ext cx="475436" cy="130126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 rot="5400000">
              <a:off x="7775734" y="2270539"/>
              <a:ext cx="506214" cy="130126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16200000" flipH="1">
              <a:off x="9114362" y="2214425"/>
              <a:ext cx="506214" cy="1375996"/>
            </a:xfrm>
            <a:prstGeom prst="bentConnector3">
              <a:avLst>
                <a:gd name="adj1" fmla="val 51736"/>
              </a:avLst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484439" y="4498021"/>
            <a:ext cx="9349148" cy="2036793"/>
            <a:chOff x="1482974" y="4128691"/>
            <a:chExt cx="9349148" cy="2036793"/>
          </a:xfrm>
        </p:grpSpPr>
        <p:sp>
          <p:nvSpPr>
            <p:cNvPr id="66" name="TextBox 65"/>
            <p:cNvSpPr txBox="1"/>
            <p:nvPr/>
          </p:nvSpPr>
          <p:spPr>
            <a:xfrm>
              <a:off x="5550144" y="4128691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Arial Black" pitchFamily="34" charset="0"/>
                </a:rPr>
                <a:t>전사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4234" y="4951384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Arial Black" pitchFamily="34" charset="0"/>
                </a:rPr>
                <a:t>나이트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82974" y="5796152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팔라딘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176" y="5796152"/>
              <a:ext cx="128917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Arial Black" pitchFamily="34" charset="0"/>
                </a:rPr>
                <a:t>다크어벤져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41675" y="4951384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워리어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40415" y="5796152"/>
              <a:ext cx="107266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Arial Black" pitchFamily="34" charset="0"/>
                </a:rPr>
                <a:t>워로드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14337" y="5796152"/>
              <a:ext cx="161778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rial Black" pitchFamily="34" charset="0"/>
                </a:rPr>
                <a:t>글라디에이터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73" name="꺾인 연결선 72"/>
            <p:cNvCxnSpPr>
              <a:stCxn id="66" idx="2"/>
              <a:endCxn id="67" idx="0"/>
            </p:cNvCxnSpPr>
            <p:nvPr/>
          </p:nvCxnSpPr>
          <p:spPr>
            <a:xfrm rot="5400000">
              <a:off x="4476840" y="3341748"/>
              <a:ext cx="453361" cy="276591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66" idx="2"/>
              <a:endCxn id="70" idx="0"/>
            </p:cNvCxnSpPr>
            <p:nvPr/>
          </p:nvCxnSpPr>
          <p:spPr>
            <a:xfrm rot="16200000" flipH="1">
              <a:off x="7155560" y="3428937"/>
              <a:ext cx="453361" cy="2591531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67" idx="2"/>
              <a:endCxn id="69" idx="0"/>
            </p:cNvCxnSpPr>
            <p:nvPr/>
          </p:nvCxnSpPr>
          <p:spPr>
            <a:xfrm rot="16200000" flipH="1">
              <a:off x="3759945" y="4881336"/>
              <a:ext cx="475436" cy="135419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67" idx="2"/>
              <a:endCxn id="68" idx="0"/>
            </p:cNvCxnSpPr>
            <p:nvPr/>
          </p:nvCxnSpPr>
          <p:spPr>
            <a:xfrm rot="5400000">
              <a:off x="2432217" y="4907804"/>
              <a:ext cx="475436" cy="130126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/>
            <p:nvPr/>
          </p:nvCxnSpPr>
          <p:spPr>
            <a:xfrm rot="5400000">
              <a:off x="7774269" y="4911162"/>
              <a:ext cx="506214" cy="1301260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/>
            <p:nvPr/>
          </p:nvCxnSpPr>
          <p:spPr>
            <a:xfrm rot="16200000" flipH="1">
              <a:off x="9112897" y="4855048"/>
              <a:ext cx="506214" cy="1375996"/>
            </a:xfrm>
            <a:prstGeom prst="bentConnector3">
              <a:avLst>
                <a:gd name="adj1" fmla="val 51736"/>
              </a:avLst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5370574" y="12155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테크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12252" y="40231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전직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5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5415" y="641811"/>
            <a:ext cx="9935308" cy="461664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 관련 용어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노드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: Node</a:t>
            </a:r>
          </a:p>
          <a:p>
            <a:pPr marL="742950" lvl="2" indent="-285750">
              <a:buFontTx/>
              <a:buChar char="-"/>
            </a:pPr>
            <a:r>
              <a:rPr lang="ko-KR" altLang="en-US" sz="1600" dirty="0" err="1">
                <a:latin typeface="Arial Black" panose="020B0A04020102020204" pitchFamily="34" charset="0"/>
              </a:rPr>
              <a:t>트리의</a:t>
            </a:r>
            <a:r>
              <a:rPr lang="ko-KR" altLang="en-US" sz="1600" dirty="0">
                <a:latin typeface="Arial Black" panose="020B0A04020102020204" pitchFamily="34" charset="0"/>
              </a:rPr>
              <a:t> 구성요소에 해당하는 </a:t>
            </a:r>
            <a:r>
              <a:rPr lang="en-US" altLang="ko-KR" sz="1600" dirty="0">
                <a:latin typeface="Arial Black" panose="020B0A04020102020204" pitchFamily="34" charset="0"/>
              </a:rPr>
              <a:t>A, B, C, D, E, F</a:t>
            </a:r>
            <a:r>
              <a:rPr lang="ko-KR" altLang="en-US" sz="1600" dirty="0">
                <a:latin typeface="Arial Black" panose="020B0A04020102020204" pitchFamily="34" charset="0"/>
              </a:rPr>
              <a:t>와 같은 요소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2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간선 </a:t>
            </a:r>
            <a:r>
              <a:rPr lang="en-US" altLang="ko-KR" dirty="0">
                <a:latin typeface="Arial Black" panose="020B0A04020102020204" pitchFamily="34" charset="0"/>
              </a:rPr>
              <a:t>: Edge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err="1">
                <a:latin typeface="Arial Black" panose="020B0A04020102020204" pitchFamily="34" charset="0"/>
              </a:rPr>
              <a:t>노드와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노드를</a:t>
            </a:r>
            <a:r>
              <a:rPr lang="ko-KR" altLang="en-US" sz="1600" dirty="0">
                <a:latin typeface="Arial Black" panose="020B0A04020102020204" pitchFamily="34" charset="0"/>
              </a:rPr>
              <a:t> 연결하는 연결선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루트 </a:t>
            </a:r>
            <a:r>
              <a:rPr lang="ko-KR" altLang="en-US" dirty="0" err="1">
                <a:latin typeface="Arial Black" panose="020B0A04020102020204" pitchFamily="34" charset="0"/>
              </a:rPr>
              <a:t>노드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: Root Node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트리 구조에서 최상위에 존재하는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같은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단말 </a:t>
            </a:r>
            <a:r>
              <a:rPr lang="ko-KR" altLang="en-US" dirty="0" err="1">
                <a:latin typeface="Arial Black" panose="020B0A04020102020204" pitchFamily="34" charset="0"/>
              </a:rPr>
              <a:t>노드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: Terminal Node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아래로 또 다른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노드가</a:t>
            </a:r>
            <a:r>
              <a:rPr lang="ko-KR" altLang="en-US" sz="1600" dirty="0">
                <a:latin typeface="Arial Black" panose="020B0A04020102020204" pitchFamily="34" charset="0"/>
              </a:rPr>
              <a:t> 연결되어 있지 않은 </a:t>
            </a:r>
            <a:r>
              <a:rPr lang="en-US" altLang="ko-KR" sz="1600" dirty="0">
                <a:latin typeface="Arial Black" panose="020B0A04020102020204" pitchFamily="34" charset="0"/>
              </a:rPr>
              <a:t>E, F, C, D</a:t>
            </a:r>
            <a:r>
              <a:rPr lang="ko-KR" altLang="en-US" sz="1600" dirty="0">
                <a:latin typeface="Arial Black" panose="020B0A04020102020204" pitchFamily="34" charset="0"/>
              </a:rPr>
              <a:t>와 같은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내부 </a:t>
            </a:r>
            <a:r>
              <a:rPr lang="ko-KR" altLang="en-US" dirty="0" err="1">
                <a:latin typeface="Arial Black" panose="020B0A04020102020204" pitchFamily="34" charset="0"/>
              </a:rPr>
              <a:t>노드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: Internal Node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단말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노드를</a:t>
            </a:r>
            <a:r>
              <a:rPr lang="ko-KR" altLang="en-US" sz="1600" dirty="0">
                <a:latin typeface="Arial Black" panose="020B0A04020102020204" pitchFamily="34" charset="0"/>
              </a:rPr>
              <a:t> 제외한 모든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A, B</a:t>
            </a:r>
            <a:r>
              <a:rPr lang="ko-KR" altLang="en-US" sz="1600" dirty="0">
                <a:latin typeface="Arial Black" panose="020B0A04020102020204" pitchFamily="34" charset="0"/>
              </a:rPr>
              <a:t>와 같은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17876" y="2663896"/>
            <a:ext cx="2499946" cy="2391507"/>
            <a:chOff x="2048608" y="1907930"/>
            <a:chExt cx="2499946" cy="2391507"/>
          </a:xfrm>
        </p:grpSpPr>
        <p:sp>
          <p:nvSpPr>
            <p:cNvPr id="2" name="타원 1"/>
            <p:cNvSpPr/>
            <p:nvPr/>
          </p:nvSpPr>
          <p:spPr>
            <a:xfrm>
              <a:off x="3244361" y="1907930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A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508739" y="2845776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B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244361" y="2854566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C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994639" y="2845774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D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연결선 10"/>
            <p:cNvCxnSpPr>
              <a:stCxn id="2" idx="3"/>
              <a:endCxn id="6" idx="0"/>
            </p:cNvCxnSpPr>
            <p:nvPr/>
          </p:nvCxnSpPr>
          <p:spPr>
            <a:xfrm flipH="1">
              <a:off x="2785697" y="2388231"/>
              <a:ext cx="539783" cy="45754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2" idx="4"/>
              <a:endCxn id="7" idx="0"/>
            </p:cNvCxnSpPr>
            <p:nvPr/>
          </p:nvCxnSpPr>
          <p:spPr>
            <a:xfrm>
              <a:off x="3521319" y="2470638"/>
              <a:ext cx="0" cy="3839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2" idx="5"/>
              <a:endCxn id="8" idx="0"/>
            </p:cNvCxnSpPr>
            <p:nvPr/>
          </p:nvCxnSpPr>
          <p:spPr>
            <a:xfrm>
              <a:off x="3717157" y="2388231"/>
              <a:ext cx="554440" cy="45754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2048608" y="3736729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E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882413" y="3736729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F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연결선 18"/>
            <p:cNvCxnSpPr>
              <a:stCxn id="6" idx="3"/>
              <a:endCxn id="16" idx="0"/>
            </p:cNvCxnSpPr>
            <p:nvPr/>
          </p:nvCxnSpPr>
          <p:spPr>
            <a:xfrm flipH="1">
              <a:off x="2325566" y="3326077"/>
              <a:ext cx="264292" cy="410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" idx="5"/>
              <a:endCxn id="17" idx="0"/>
            </p:cNvCxnSpPr>
            <p:nvPr/>
          </p:nvCxnSpPr>
          <p:spPr>
            <a:xfrm>
              <a:off x="2981535" y="3326077"/>
              <a:ext cx="177836" cy="410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25415" y="5372073"/>
            <a:ext cx="9935308" cy="13542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서로부모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자식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형제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조상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후손의 관계로 명명하기도 한다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B, C, D</a:t>
            </a:r>
            <a:r>
              <a:rPr lang="ko-KR" altLang="en-US" sz="1600" dirty="0">
                <a:latin typeface="Arial Black" panose="020B0A04020102020204" pitchFamily="34" charset="0"/>
              </a:rPr>
              <a:t>의 부모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B, C, 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자식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B, C, D</a:t>
            </a:r>
            <a:r>
              <a:rPr lang="ko-KR" altLang="en-US" sz="1600" dirty="0">
                <a:latin typeface="Arial Black" panose="020B0A04020102020204" pitchFamily="34" charset="0"/>
              </a:rPr>
              <a:t>는 부모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노드가</a:t>
            </a:r>
            <a:r>
              <a:rPr lang="ko-KR" altLang="en-US" sz="1600" dirty="0">
                <a:latin typeface="Arial Black" panose="020B0A04020102020204" pitchFamily="34" charset="0"/>
              </a:rPr>
              <a:t> 같으므로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  <a:r>
              <a:rPr lang="ko-KR" altLang="en-US" sz="1600" dirty="0">
                <a:latin typeface="Arial Black" panose="020B0A04020102020204" pitchFamily="34" charset="0"/>
              </a:rPr>
              <a:t> 서로 형제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B, C, D, E, F</a:t>
            </a:r>
            <a:r>
              <a:rPr lang="ko-KR" altLang="en-US" sz="1600" dirty="0">
                <a:latin typeface="Arial Black" panose="020B0A04020102020204" pitchFamily="34" charset="0"/>
              </a:rPr>
              <a:t>는 모두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후손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207" y="650631"/>
            <a:ext cx="9926515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</a:t>
            </a:r>
            <a:r>
              <a:rPr lang="ko-KR" altLang="en-US" dirty="0" err="1"/>
              <a:t>트리가</a:t>
            </a:r>
            <a:r>
              <a:rPr lang="ko-KR" altLang="en-US" dirty="0"/>
              <a:t> 아닌 자식이 가지고 있는 또 다른 </a:t>
            </a:r>
            <a:r>
              <a:rPr lang="ko-KR" altLang="en-US" dirty="0" err="1"/>
              <a:t>트리를</a:t>
            </a:r>
            <a:r>
              <a:rPr lang="ko-KR" altLang="en-US" dirty="0"/>
              <a:t> 서브 트리라고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자식이 두 개씩 달린 </a:t>
            </a:r>
            <a:r>
              <a:rPr lang="ko-KR" altLang="en-US" dirty="0" err="1"/>
              <a:t>트리를</a:t>
            </a:r>
            <a:r>
              <a:rPr lang="ko-KR" altLang="en-US" dirty="0"/>
              <a:t> 이진 트리라고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노드가</a:t>
            </a:r>
            <a:r>
              <a:rPr lang="ko-KR" altLang="en-US" dirty="0"/>
              <a:t> 위치할 수 있는 곳에 </a:t>
            </a:r>
            <a:r>
              <a:rPr lang="ko-KR" altLang="en-US" dirty="0" err="1"/>
              <a:t>노드가</a:t>
            </a:r>
            <a:r>
              <a:rPr lang="ko-KR" altLang="en-US" dirty="0"/>
              <a:t> 존재하지 않는다면</a:t>
            </a:r>
            <a:r>
              <a:rPr lang="en-US" altLang="ko-KR" dirty="0"/>
              <a:t>, </a:t>
            </a:r>
            <a:r>
              <a:rPr lang="ko-KR" altLang="en-US" dirty="0"/>
              <a:t>공집합 </a:t>
            </a:r>
            <a:r>
              <a:rPr lang="ko-KR" altLang="en-US" dirty="0" err="1"/>
              <a:t>노드가</a:t>
            </a:r>
            <a:r>
              <a:rPr lang="ko-KR" altLang="en-US" dirty="0"/>
              <a:t> 존재하는 것으로 생각한다</a:t>
            </a:r>
            <a:r>
              <a:rPr lang="en-US" altLang="ko-KR" dirty="0"/>
              <a:t>. </a:t>
            </a:r>
            <a:r>
              <a:rPr lang="ko-KR" altLang="en-US" dirty="0"/>
              <a:t>이 공집합을 포함해서 </a:t>
            </a:r>
            <a:r>
              <a:rPr lang="en-US" altLang="ko-KR" dirty="0"/>
              <a:t>“</a:t>
            </a:r>
            <a:r>
              <a:rPr lang="ko-KR" altLang="en-US" dirty="0"/>
              <a:t>이진 트리</a:t>
            </a:r>
            <a:r>
              <a:rPr lang="en-US" altLang="ko-KR" dirty="0"/>
              <a:t>”</a:t>
            </a:r>
            <a:r>
              <a:rPr lang="ko-KR" altLang="en-US" dirty="0" err="1"/>
              <a:t>노드인지</a:t>
            </a:r>
            <a:r>
              <a:rPr lang="ko-KR" altLang="en-US" dirty="0"/>
              <a:t> 함께 판단한다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830289" y="2634387"/>
            <a:ext cx="4776106" cy="3542608"/>
            <a:chOff x="1924494" y="2309099"/>
            <a:chExt cx="4776106" cy="3542608"/>
          </a:xfrm>
        </p:grpSpPr>
        <p:sp>
          <p:nvSpPr>
            <p:cNvPr id="7" name="타원 6"/>
            <p:cNvSpPr/>
            <p:nvPr/>
          </p:nvSpPr>
          <p:spPr>
            <a:xfrm>
              <a:off x="4049301" y="2309099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A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313679" y="3246945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B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971447" y="3246945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C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연결선 10"/>
            <p:cNvCxnSpPr>
              <a:stCxn id="7" idx="3"/>
              <a:endCxn id="8" idx="0"/>
            </p:cNvCxnSpPr>
            <p:nvPr/>
          </p:nvCxnSpPr>
          <p:spPr>
            <a:xfrm flipH="1">
              <a:off x="3590637" y="2789400"/>
              <a:ext cx="539783" cy="45754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  <a:endCxn id="10" idx="0"/>
            </p:cNvCxnSpPr>
            <p:nvPr/>
          </p:nvCxnSpPr>
          <p:spPr>
            <a:xfrm>
              <a:off x="4522097" y="2789400"/>
              <a:ext cx="726308" cy="45754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576590" y="4137898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D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692455" y="4137898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E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 15"/>
            <p:cNvCxnSpPr>
              <a:stCxn id="8" idx="3"/>
              <a:endCxn id="14" idx="0"/>
            </p:cNvCxnSpPr>
            <p:nvPr/>
          </p:nvCxnSpPr>
          <p:spPr>
            <a:xfrm flipH="1">
              <a:off x="2853548" y="3727246"/>
              <a:ext cx="541250" cy="410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5"/>
              <a:endCxn id="15" idx="0"/>
            </p:cNvCxnSpPr>
            <p:nvPr/>
          </p:nvCxnSpPr>
          <p:spPr>
            <a:xfrm>
              <a:off x="3786475" y="3727246"/>
              <a:ext cx="182938" cy="410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528900" y="4146344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F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362705" y="4146344"/>
              <a:ext cx="553915" cy="562708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공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직선 연결선 19"/>
            <p:cNvCxnSpPr>
              <a:endCxn id="18" idx="0"/>
            </p:cNvCxnSpPr>
            <p:nvPr/>
          </p:nvCxnSpPr>
          <p:spPr>
            <a:xfrm flipH="1">
              <a:off x="4805858" y="3735692"/>
              <a:ext cx="264292" cy="4106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19" idx="0"/>
            </p:cNvCxnSpPr>
            <p:nvPr/>
          </p:nvCxnSpPr>
          <p:spPr>
            <a:xfrm>
              <a:off x="5461827" y="3735692"/>
              <a:ext cx="177836" cy="410652"/>
            </a:xfrm>
            <a:prstGeom prst="line">
              <a:avLst/>
            </a:prstGeom>
            <a:ln w="285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141318" y="5092977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F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975123" y="5092977"/>
              <a:ext cx="553915" cy="5627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G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연결선 24"/>
            <p:cNvCxnSpPr>
              <a:stCxn id="14" idx="3"/>
              <a:endCxn id="23" idx="0"/>
            </p:cNvCxnSpPr>
            <p:nvPr/>
          </p:nvCxnSpPr>
          <p:spPr>
            <a:xfrm flipH="1">
              <a:off x="2418276" y="4618199"/>
              <a:ext cx="239433" cy="47477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5"/>
              <a:endCxn id="24" idx="0"/>
            </p:cNvCxnSpPr>
            <p:nvPr/>
          </p:nvCxnSpPr>
          <p:spPr>
            <a:xfrm>
              <a:off x="3049386" y="4618199"/>
              <a:ext cx="202695" cy="47477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24494" y="2989385"/>
              <a:ext cx="2401765" cy="28623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서브 트리</a:t>
              </a:r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00889" y="3018172"/>
              <a:ext cx="2299711" cy="1754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  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서브 트리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95744" y="3712659"/>
              <a:ext cx="1569535" cy="20621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서브 트리</a:t>
              </a:r>
              <a:endPara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03216" y="2154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트리</a:t>
            </a:r>
          </a:p>
        </p:txBody>
      </p:sp>
    </p:spTree>
    <p:extLst>
      <p:ext uri="{BB962C8B-B14F-4D97-AF65-F5344CB8AC3E}">
        <p14:creationId xmlns:p14="http://schemas.microsoft.com/office/powerpoint/2010/main" val="63532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632" y="617384"/>
            <a:ext cx="9974920" cy="61555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레벨과 높이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Tree</a:t>
            </a:r>
            <a:r>
              <a:rPr lang="ko-KR" altLang="en-US" sz="1600" dirty="0">
                <a:latin typeface="Arial Black" pitchFamily="34" charset="0"/>
              </a:rPr>
              <a:t>에서 각 층별로 숫자를 메겨서 이를 </a:t>
            </a:r>
            <a:r>
              <a:rPr lang="en-US" altLang="ko-KR" sz="1600" dirty="0">
                <a:latin typeface="Arial Black" pitchFamily="34" charset="0"/>
              </a:rPr>
              <a:t>Tree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“</a:t>
            </a:r>
            <a:r>
              <a:rPr lang="ko-KR" altLang="en-US" sz="1600" dirty="0">
                <a:latin typeface="Arial Black" pitchFamily="34" charset="0"/>
              </a:rPr>
              <a:t>레벨</a:t>
            </a:r>
            <a:r>
              <a:rPr lang="en-US" altLang="ko-KR" sz="1600" dirty="0">
                <a:latin typeface="Arial Black" pitchFamily="34" charset="0"/>
              </a:rPr>
              <a:t>”</a:t>
            </a:r>
            <a:r>
              <a:rPr lang="ko-KR" altLang="en-US" sz="1600" dirty="0">
                <a:latin typeface="Arial Black" pitchFamily="34" charset="0"/>
              </a:rPr>
              <a:t>이라고 말한다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Tree</a:t>
            </a:r>
            <a:r>
              <a:rPr lang="ko-KR" altLang="en-US" sz="1600" dirty="0">
                <a:latin typeface="Arial Black" pitchFamily="34" charset="0"/>
              </a:rPr>
              <a:t>의 최고 레벨을 가리켜 </a:t>
            </a:r>
            <a:r>
              <a:rPr lang="en-US" altLang="ko-KR" sz="1600" dirty="0">
                <a:latin typeface="Arial Black" pitchFamily="34" charset="0"/>
              </a:rPr>
              <a:t>“</a:t>
            </a:r>
            <a:r>
              <a:rPr lang="ko-KR" altLang="en-US" sz="1600" dirty="0">
                <a:latin typeface="Arial Black" pitchFamily="34" charset="0"/>
              </a:rPr>
              <a:t>높이</a:t>
            </a:r>
            <a:r>
              <a:rPr lang="en-US" altLang="ko-KR" sz="1600" dirty="0">
                <a:latin typeface="Arial Black" pitchFamily="34" charset="0"/>
              </a:rPr>
              <a:t>”</a:t>
            </a:r>
            <a:r>
              <a:rPr lang="ko-KR" altLang="en-US" sz="1600" dirty="0">
                <a:latin typeface="Arial Black" pitchFamily="34" charset="0"/>
              </a:rPr>
              <a:t>라고 말한다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차곡차곡 왼쪽에서 오른쪽으로 정렬되어진 이진 </a:t>
            </a:r>
            <a:r>
              <a:rPr lang="ko-KR" altLang="en-US" dirty="0" err="1">
                <a:latin typeface="Arial Black" pitchFamily="34" charset="0"/>
              </a:rPr>
              <a:t>트리를</a:t>
            </a:r>
            <a:r>
              <a:rPr lang="ko-KR" altLang="en-US" dirty="0">
                <a:latin typeface="Arial Black" pitchFamily="34" charset="0"/>
              </a:rPr>
              <a:t> 포화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완전 이진 트리라고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121646" y="1672534"/>
            <a:ext cx="4171520" cy="1720222"/>
            <a:chOff x="3121646" y="1672534"/>
            <a:chExt cx="4171520" cy="1720222"/>
          </a:xfrm>
        </p:grpSpPr>
        <p:grpSp>
          <p:nvGrpSpPr>
            <p:cNvPr id="40" name="그룹 39"/>
            <p:cNvGrpSpPr/>
            <p:nvPr/>
          </p:nvGrpSpPr>
          <p:grpSpPr>
            <a:xfrm>
              <a:off x="3121646" y="1672534"/>
              <a:ext cx="2125143" cy="1720222"/>
              <a:chOff x="948266" y="2785533"/>
              <a:chExt cx="3132666" cy="250613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827866" y="2785533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A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201333" y="3412067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B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54399" y="3412067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574799" y="4038601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2827864" y="4038601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E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948266" y="4665135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F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01333" y="4665135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G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454396" y="4665135"/>
                <a:ext cx="626533" cy="62653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H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7" name="직선 연결선 16"/>
              <p:cNvCxnSpPr>
                <a:stCxn id="6" idx="5"/>
                <a:endCxn id="9" idx="1"/>
              </p:cNvCxnSpPr>
              <p:nvPr/>
            </p:nvCxnSpPr>
            <p:spPr>
              <a:xfrm>
                <a:off x="2736112" y="3946847"/>
                <a:ext cx="183506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6" idx="3"/>
                <a:endCxn id="8" idx="7"/>
              </p:cNvCxnSpPr>
              <p:nvPr/>
            </p:nvCxnSpPr>
            <p:spPr>
              <a:xfrm flipH="1">
                <a:off x="2109578" y="3946847"/>
                <a:ext cx="183509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" idx="3"/>
                <a:endCxn id="6" idx="7"/>
              </p:cNvCxnSpPr>
              <p:nvPr/>
            </p:nvCxnSpPr>
            <p:spPr>
              <a:xfrm flipH="1">
                <a:off x="2736112" y="3320313"/>
                <a:ext cx="183508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2" idx="5"/>
                <a:endCxn id="7" idx="1"/>
              </p:cNvCxnSpPr>
              <p:nvPr/>
            </p:nvCxnSpPr>
            <p:spPr>
              <a:xfrm>
                <a:off x="3362645" y="3320313"/>
                <a:ext cx="183508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1483045" y="4573381"/>
                <a:ext cx="183508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8" idx="5"/>
                <a:endCxn id="11" idx="1"/>
              </p:cNvCxnSpPr>
              <p:nvPr/>
            </p:nvCxnSpPr>
            <p:spPr>
              <a:xfrm>
                <a:off x="2109578" y="4573381"/>
                <a:ext cx="183509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9" idx="5"/>
                <a:endCxn id="12" idx="1"/>
              </p:cNvCxnSpPr>
              <p:nvPr/>
            </p:nvCxnSpPr>
            <p:spPr>
              <a:xfrm>
                <a:off x="3362643" y="4573381"/>
                <a:ext cx="183507" cy="18350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오른쪽 화살표 43"/>
            <p:cNvSpPr/>
            <p:nvPr/>
          </p:nvSpPr>
          <p:spPr>
            <a:xfrm flipH="1">
              <a:off x="5775361" y="1780637"/>
              <a:ext cx="643469" cy="10692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0655" y="1703295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itchFamily="34" charset="0"/>
                </a:rPr>
                <a:t>Level 0</a:t>
              </a:r>
              <a:endParaRPr lang="ko-KR" altLang="en-US" sz="1100" dirty="0">
                <a:latin typeface="Arial Black" pitchFamily="34" charset="0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 flipH="1">
              <a:off x="5775360" y="2264155"/>
              <a:ext cx="643469" cy="10692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flipH="1">
              <a:off x="5775359" y="2694210"/>
              <a:ext cx="643469" cy="10692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 flipH="1">
              <a:off x="5775358" y="3124266"/>
              <a:ext cx="643469" cy="10692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0655" y="2208753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itchFamily="34" charset="0"/>
                </a:rPr>
                <a:t>Level 1</a:t>
              </a:r>
              <a:endParaRPr lang="ko-KR" altLang="en-US" sz="1100" dirty="0">
                <a:latin typeface="Arial Black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0655" y="2638808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itchFamily="34" charset="0"/>
                </a:rPr>
                <a:t>Level 2</a:t>
              </a:r>
              <a:endParaRPr lang="ko-KR" altLang="en-US" sz="1100" dirty="0">
                <a:latin typeface="Arial Black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0654" y="3025681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itchFamily="34" charset="0"/>
                </a:rPr>
                <a:t>Level 3</a:t>
              </a:r>
              <a:endParaRPr lang="ko-KR" altLang="en-US" sz="1100" dirty="0">
                <a:latin typeface="Arial Black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62425" y="4588246"/>
            <a:ext cx="2818558" cy="1568176"/>
            <a:chOff x="2636504" y="4051668"/>
            <a:chExt cx="2818558" cy="1568176"/>
          </a:xfrm>
        </p:grpSpPr>
        <p:sp>
          <p:nvSpPr>
            <p:cNvPr id="41" name="타원 40"/>
            <p:cNvSpPr/>
            <p:nvPr/>
          </p:nvSpPr>
          <p:spPr>
            <a:xfrm>
              <a:off x="3761319" y="4051668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2999288" y="4636275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605006" y="4633771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59" name="직선 연결선 58"/>
            <p:cNvCxnSpPr>
              <a:stCxn id="41" idx="3"/>
              <a:endCxn id="42" idx="7"/>
            </p:cNvCxnSpPr>
            <p:nvPr/>
          </p:nvCxnSpPr>
          <p:spPr>
            <a:xfrm flipH="1">
              <a:off x="3362072" y="4418744"/>
              <a:ext cx="461491" cy="28051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1" idx="5"/>
              <a:endCxn id="43" idx="1"/>
            </p:cNvCxnSpPr>
            <p:nvPr/>
          </p:nvCxnSpPr>
          <p:spPr>
            <a:xfrm>
              <a:off x="4124103" y="4418744"/>
              <a:ext cx="543147" cy="27800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2636504" y="5189788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D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393415" y="5189785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E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24" name="직선 연결선 23"/>
            <p:cNvCxnSpPr>
              <a:stCxn id="42" idx="3"/>
              <a:endCxn id="80" idx="0"/>
            </p:cNvCxnSpPr>
            <p:nvPr/>
          </p:nvCxnSpPr>
          <p:spPr>
            <a:xfrm flipH="1">
              <a:off x="2849018" y="5003351"/>
              <a:ext cx="212514" cy="186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42" idx="5"/>
              <a:endCxn id="81" idx="0"/>
            </p:cNvCxnSpPr>
            <p:nvPr/>
          </p:nvCxnSpPr>
          <p:spPr>
            <a:xfrm>
              <a:off x="3362072" y="5003351"/>
              <a:ext cx="243857" cy="1864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4273123" y="5189788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F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5030034" y="5189785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G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93" name="직선 연결선 92"/>
            <p:cNvCxnSpPr>
              <a:endCxn id="91" idx="0"/>
            </p:cNvCxnSpPr>
            <p:nvPr/>
          </p:nvCxnSpPr>
          <p:spPr>
            <a:xfrm flipH="1">
              <a:off x="4485637" y="5003351"/>
              <a:ext cx="212514" cy="186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endCxn id="92" idx="0"/>
            </p:cNvCxnSpPr>
            <p:nvPr/>
          </p:nvCxnSpPr>
          <p:spPr>
            <a:xfrm>
              <a:off x="4998691" y="5003351"/>
              <a:ext cx="243857" cy="1864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6418827" y="4630864"/>
            <a:ext cx="3175440" cy="2142051"/>
            <a:chOff x="6453689" y="4067567"/>
            <a:chExt cx="3175440" cy="2142051"/>
          </a:xfrm>
        </p:grpSpPr>
        <p:grpSp>
          <p:nvGrpSpPr>
            <p:cNvPr id="96" name="그룹 95"/>
            <p:cNvGrpSpPr/>
            <p:nvPr/>
          </p:nvGrpSpPr>
          <p:grpSpPr>
            <a:xfrm>
              <a:off x="6810571" y="4067567"/>
              <a:ext cx="2818558" cy="1568176"/>
              <a:chOff x="2636504" y="4051668"/>
              <a:chExt cx="2818558" cy="156817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761319" y="4051668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A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999288" y="4636275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B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605006" y="4633771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00" name="직선 연결선 99"/>
              <p:cNvCxnSpPr>
                <a:stCxn id="97" idx="3"/>
                <a:endCxn id="98" idx="7"/>
              </p:cNvCxnSpPr>
              <p:nvPr/>
            </p:nvCxnSpPr>
            <p:spPr>
              <a:xfrm flipH="1">
                <a:off x="3362072" y="4418744"/>
                <a:ext cx="461491" cy="280511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stCxn id="97" idx="5"/>
                <a:endCxn id="99" idx="1"/>
              </p:cNvCxnSpPr>
              <p:nvPr/>
            </p:nvCxnSpPr>
            <p:spPr>
              <a:xfrm>
                <a:off x="4124103" y="4418744"/>
                <a:ext cx="543147" cy="27800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>
                <a:off x="2636504" y="5189788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D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393415" y="5189785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E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04" name="직선 연결선 103"/>
              <p:cNvCxnSpPr>
                <a:stCxn id="98" idx="3"/>
                <a:endCxn id="102" idx="0"/>
              </p:cNvCxnSpPr>
              <p:nvPr/>
            </p:nvCxnSpPr>
            <p:spPr>
              <a:xfrm flipH="1">
                <a:off x="2849018" y="5003351"/>
                <a:ext cx="212514" cy="18643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>
                <a:stCxn id="98" idx="5"/>
                <a:endCxn id="103" idx="0"/>
              </p:cNvCxnSpPr>
              <p:nvPr/>
            </p:nvCxnSpPr>
            <p:spPr>
              <a:xfrm>
                <a:off x="3362072" y="5003351"/>
                <a:ext cx="243857" cy="1864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>
                <a:off x="4273123" y="5189788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F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5030034" y="5189785"/>
                <a:ext cx="425028" cy="4300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G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08" name="직선 연결선 107"/>
              <p:cNvCxnSpPr>
                <a:endCxn id="106" idx="0"/>
              </p:cNvCxnSpPr>
              <p:nvPr/>
            </p:nvCxnSpPr>
            <p:spPr>
              <a:xfrm flipH="1">
                <a:off x="4485637" y="5003351"/>
                <a:ext cx="212514" cy="18643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>
                <a:endCxn id="107" idx="0"/>
              </p:cNvCxnSpPr>
              <p:nvPr/>
            </p:nvCxnSpPr>
            <p:spPr>
              <a:xfrm>
                <a:off x="4998691" y="5003351"/>
                <a:ext cx="243857" cy="1864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/>
            <p:cNvSpPr/>
            <p:nvPr/>
          </p:nvSpPr>
          <p:spPr>
            <a:xfrm>
              <a:off x="6453689" y="5779562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F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7210600" y="5779559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G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12" name="직선 연결선 111"/>
            <p:cNvCxnSpPr>
              <a:endCxn id="110" idx="0"/>
            </p:cNvCxnSpPr>
            <p:nvPr/>
          </p:nvCxnSpPr>
          <p:spPr>
            <a:xfrm flipH="1">
              <a:off x="6666203" y="5593125"/>
              <a:ext cx="212514" cy="186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7179257" y="5593125"/>
              <a:ext cx="243857" cy="1864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3040453" y="41241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포화 이진 트리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66323" y="40758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이진 트리</a:t>
            </a:r>
          </a:p>
        </p:txBody>
      </p:sp>
    </p:spTree>
    <p:extLst>
      <p:ext uri="{BB962C8B-B14F-4D97-AF65-F5344CB8AC3E}">
        <p14:creationId xmlns:p14="http://schemas.microsoft.com/office/powerpoint/2010/main" val="98956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4359" y="992198"/>
            <a:ext cx="9922933" cy="535531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</a:t>
            </a: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트리의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배열 기반</a:t>
            </a:r>
            <a:r>
              <a:rPr lang="en-US" altLang="ko-KR" dirty="0"/>
              <a:t>, </a:t>
            </a:r>
            <a:r>
              <a:rPr lang="ko-KR" altLang="en-US" dirty="0"/>
              <a:t>연결 리스트 기반 모두 고려할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연결 리스트와 참조 형태가 비슷하기 때문에 연결 리스트를 선호한다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typedef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_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BTData</a:t>
            </a:r>
            <a:r>
              <a:rPr lang="en-US" altLang="ko-KR" sz="1600" dirty="0">
                <a:latin typeface="Arial Black" pitchFamily="34" charset="0"/>
              </a:rPr>
              <a:t> data;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_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 * left;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_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 * right;</a:t>
            </a:r>
          </a:p>
          <a:p>
            <a:r>
              <a:rPr lang="en-US" altLang="ko-KR" sz="1600" dirty="0">
                <a:latin typeface="Arial Black" pitchFamily="34" charset="0"/>
              </a:rPr>
              <a:t>} </a:t>
            </a:r>
            <a:r>
              <a:rPr lang="en-US" altLang="ko-KR" sz="1600" dirty="0" err="1">
                <a:latin typeface="Arial Black" pitchFamily="34" charset="0"/>
              </a:rPr>
              <a:t>BTreeNode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이진 </a:t>
            </a:r>
            <a:r>
              <a:rPr lang="ko-KR" altLang="en-US" sz="1600" dirty="0" err="1">
                <a:latin typeface="Arial Black" pitchFamily="34" charset="0"/>
              </a:rPr>
              <a:t>트리를</a:t>
            </a:r>
            <a:r>
              <a:rPr lang="ko-KR" altLang="en-US" sz="1600" dirty="0">
                <a:latin typeface="Arial Black" pitchFamily="34" charset="0"/>
              </a:rPr>
              <a:t> 표현하는 구조체는 존재하지 않는다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공집합 </a:t>
            </a:r>
            <a:r>
              <a:rPr lang="ko-KR" altLang="en-US" sz="1600" dirty="0" err="1">
                <a:latin typeface="Arial Black" pitchFamily="34" charset="0"/>
              </a:rPr>
              <a:t>노드가</a:t>
            </a:r>
            <a:r>
              <a:rPr lang="ko-KR" altLang="en-US" sz="1600" dirty="0">
                <a:latin typeface="Arial Black" pitchFamily="34" charset="0"/>
              </a:rPr>
              <a:t> 이미 존재 하고 있는 상태이다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242361" y="2208838"/>
            <a:ext cx="2393530" cy="1568176"/>
            <a:chOff x="1636442" y="2099331"/>
            <a:chExt cx="2393530" cy="1568176"/>
          </a:xfrm>
        </p:grpSpPr>
        <p:sp>
          <p:nvSpPr>
            <p:cNvPr id="12" name="타원 11"/>
            <p:cNvSpPr/>
            <p:nvPr/>
          </p:nvSpPr>
          <p:spPr>
            <a:xfrm>
              <a:off x="2761257" y="2099331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A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999226" y="2683938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604944" y="2681434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3" idx="7"/>
            </p:cNvCxnSpPr>
            <p:nvPr/>
          </p:nvCxnSpPr>
          <p:spPr>
            <a:xfrm flipH="1">
              <a:off x="2362010" y="2466407"/>
              <a:ext cx="461491" cy="28051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5"/>
              <a:endCxn id="14" idx="1"/>
            </p:cNvCxnSpPr>
            <p:nvPr/>
          </p:nvCxnSpPr>
          <p:spPr>
            <a:xfrm>
              <a:off x="3124041" y="2466407"/>
              <a:ext cx="543147" cy="27800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1636442" y="3237451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D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393353" y="3237448"/>
              <a:ext cx="425028" cy="430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E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9" name="직선 연결선 18"/>
            <p:cNvCxnSpPr>
              <a:stCxn id="13" idx="3"/>
              <a:endCxn id="17" idx="0"/>
            </p:cNvCxnSpPr>
            <p:nvPr/>
          </p:nvCxnSpPr>
          <p:spPr>
            <a:xfrm flipH="1">
              <a:off x="1848956" y="3051014"/>
              <a:ext cx="212514" cy="18643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3" idx="5"/>
              <a:endCxn id="18" idx="0"/>
            </p:cNvCxnSpPr>
            <p:nvPr/>
          </p:nvCxnSpPr>
          <p:spPr>
            <a:xfrm>
              <a:off x="2362010" y="3051014"/>
              <a:ext cx="243857" cy="1864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5671101" y="2127601"/>
            <a:ext cx="3456219" cy="1761744"/>
            <a:chOff x="4350299" y="4394200"/>
            <a:chExt cx="3456219" cy="1761744"/>
          </a:xfrm>
        </p:grpSpPr>
        <p:sp>
          <p:nvSpPr>
            <p:cNvPr id="36" name="TextBox 35"/>
            <p:cNvSpPr txBox="1"/>
            <p:nvPr/>
          </p:nvSpPr>
          <p:spPr>
            <a:xfrm>
              <a:off x="6104465" y="4394200"/>
              <a:ext cx="7029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A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39329" y="5063067"/>
              <a:ext cx="7029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B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4213" y="5063067"/>
              <a:ext cx="7029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C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62813" y="5786612"/>
              <a:ext cx="7029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D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56787" y="5772665"/>
              <a:ext cx="70297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E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91952" y="4394200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2561" y="4394200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26815" y="5063067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50530" y="5063067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72209" y="5063067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94004" y="5063067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50299" y="5786612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84241" y="5786612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44273" y="5772665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9762" y="5772665"/>
              <a:ext cx="21251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53" name="직선 화살표 연결선 52"/>
            <p:cNvCxnSpPr>
              <a:stCxn id="42" idx="1"/>
              <a:endCxn id="37" idx="0"/>
            </p:cNvCxnSpPr>
            <p:nvPr/>
          </p:nvCxnSpPr>
          <p:spPr>
            <a:xfrm flipH="1">
              <a:off x="5690817" y="4578866"/>
              <a:ext cx="201135" cy="48420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4" idx="1"/>
              <a:endCxn id="39" idx="0"/>
            </p:cNvCxnSpPr>
            <p:nvPr/>
          </p:nvCxnSpPr>
          <p:spPr>
            <a:xfrm flipH="1">
              <a:off x="4914301" y="5247733"/>
              <a:ext cx="212514" cy="53887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3" idx="3"/>
              <a:endCxn id="38" idx="0"/>
            </p:cNvCxnSpPr>
            <p:nvPr/>
          </p:nvCxnSpPr>
          <p:spPr>
            <a:xfrm>
              <a:off x="7025075" y="4578866"/>
              <a:ext cx="220626" cy="48420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5" idx="3"/>
              <a:endCxn id="40" idx="0"/>
            </p:cNvCxnSpPr>
            <p:nvPr/>
          </p:nvCxnSpPr>
          <p:spPr>
            <a:xfrm>
              <a:off x="6263044" y="5247733"/>
              <a:ext cx="245231" cy="52493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58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41838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트리</a:t>
            </a:r>
            <a:r>
              <a:rPr lang="en-US" altLang="ko-KR" dirty="0"/>
              <a:t>(tree)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6063" y="1632296"/>
            <a:ext cx="9939867" cy="39703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</a:t>
            </a: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트리의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탐색 </a:t>
            </a:r>
            <a:r>
              <a:rPr lang="en-US" altLang="ko-KR" dirty="0"/>
              <a:t>– 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순회라고 부른다</a:t>
            </a:r>
            <a:r>
              <a:rPr lang="en-US" altLang="ko-KR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전위 순회 </a:t>
            </a:r>
            <a:r>
              <a:rPr lang="en-US" altLang="ko-KR" dirty="0"/>
              <a:t>– </a:t>
            </a: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먼저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중위 순회 </a:t>
            </a:r>
            <a:r>
              <a:rPr lang="en-US" altLang="ko-KR" dirty="0"/>
              <a:t>– </a:t>
            </a: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중간에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후위 순회 </a:t>
            </a:r>
            <a:r>
              <a:rPr lang="en-US" altLang="ko-KR" dirty="0"/>
              <a:t>– </a:t>
            </a: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마지막에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799346" y="3403154"/>
            <a:ext cx="7691979" cy="1928536"/>
            <a:chOff x="1799346" y="2454701"/>
            <a:chExt cx="7691979" cy="1928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1799346" y="2516517"/>
              <a:ext cx="1439333" cy="1780027"/>
              <a:chOff x="4978592" y="2330883"/>
              <a:chExt cx="1439333" cy="178002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978592" y="2330883"/>
                <a:ext cx="1439333" cy="1108452"/>
                <a:chOff x="1837459" y="2302653"/>
                <a:chExt cx="1439333" cy="1108452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2349911" y="2302653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1837459" y="2974699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D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2851764" y="2974699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E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57" name="직선 연결선 56"/>
                <p:cNvCxnSpPr>
                  <a:stCxn id="54" idx="3"/>
                  <a:endCxn id="55" idx="0"/>
                </p:cNvCxnSpPr>
                <p:nvPr/>
              </p:nvCxnSpPr>
              <p:spPr>
                <a:xfrm flipH="1">
                  <a:off x="2049973" y="2669729"/>
                  <a:ext cx="362182" cy="30497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>
                  <a:stCxn id="54" idx="5"/>
                  <a:endCxn id="56" idx="0"/>
                </p:cNvCxnSpPr>
                <p:nvPr/>
              </p:nvCxnSpPr>
              <p:spPr>
                <a:xfrm>
                  <a:off x="2712695" y="2669729"/>
                  <a:ext cx="351583" cy="30497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꺾인 연결선 58"/>
                <p:cNvCxnSpPr>
                  <a:stCxn id="54" idx="2"/>
                  <a:endCxn id="55" idx="2"/>
                </p:cNvCxnSpPr>
                <p:nvPr/>
              </p:nvCxnSpPr>
              <p:spPr>
                <a:xfrm rot="10800000" flipV="1">
                  <a:off x="1837459" y="2517681"/>
                  <a:ext cx="512452" cy="672046"/>
                </a:xfrm>
                <a:prstGeom prst="bentConnector3">
                  <a:avLst>
                    <a:gd name="adj1" fmla="val 144609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꺾인 연결선 59"/>
                <p:cNvCxnSpPr>
                  <a:stCxn id="55" idx="4"/>
                  <a:endCxn id="56" idx="4"/>
                </p:cNvCxnSpPr>
                <p:nvPr/>
              </p:nvCxnSpPr>
              <p:spPr>
                <a:xfrm rot="16200000" flipH="1">
                  <a:off x="2557125" y="2897602"/>
                  <a:ext cx="12700" cy="101430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직사각형 77"/>
              <p:cNvSpPr/>
              <p:nvPr/>
            </p:nvSpPr>
            <p:spPr>
              <a:xfrm>
                <a:off x="5229157" y="3803133"/>
                <a:ext cx="9509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전위 순회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956360" y="2669729"/>
              <a:ext cx="1439333" cy="1713508"/>
              <a:chOff x="4956360" y="2517681"/>
              <a:chExt cx="1439333" cy="1713508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4956360" y="2517681"/>
                <a:ext cx="1439333" cy="1102102"/>
                <a:chOff x="1837459" y="2302653"/>
                <a:chExt cx="1439333" cy="1102102"/>
              </a:xfrm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2349911" y="2302653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1837459" y="2974699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D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2851764" y="2974699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E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65" name="직선 연결선 64"/>
                <p:cNvCxnSpPr>
                  <a:stCxn id="62" idx="3"/>
                  <a:endCxn id="63" idx="0"/>
                </p:cNvCxnSpPr>
                <p:nvPr/>
              </p:nvCxnSpPr>
              <p:spPr>
                <a:xfrm flipH="1">
                  <a:off x="2049973" y="2669729"/>
                  <a:ext cx="362182" cy="30497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>
                  <a:stCxn id="62" idx="5"/>
                  <a:endCxn id="64" idx="0"/>
                </p:cNvCxnSpPr>
                <p:nvPr/>
              </p:nvCxnSpPr>
              <p:spPr>
                <a:xfrm>
                  <a:off x="2712695" y="2669729"/>
                  <a:ext cx="351583" cy="30497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꺾인 연결선 66"/>
                <p:cNvCxnSpPr>
                  <a:stCxn id="63" idx="4"/>
                  <a:endCxn id="62" idx="2"/>
                </p:cNvCxnSpPr>
                <p:nvPr/>
              </p:nvCxnSpPr>
              <p:spPr>
                <a:xfrm rot="5400000" flipH="1" flipV="1">
                  <a:off x="1756405" y="2811249"/>
                  <a:ext cx="887074" cy="299938"/>
                </a:xfrm>
                <a:prstGeom prst="bentConnector4">
                  <a:avLst>
                    <a:gd name="adj1" fmla="val -25770"/>
                    <a:gd name="adj2" fmla="val -137576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꺾인 연결선 67"/>
                <p:cNvCxnSpPr>
                  <a:stCxn id="62" idx="6"/>
                  <a:endCxn id="64" idx="6"/>
                </p:cNvCxnSpPr>
                <p:nvPr/>
              </p:nvCxnSpPr>
              <p:spPr>
                <a:xfrm>
                  <a:off x="2774939" y="2517681"/>
                  <a:ext cx="501853" cy="672046"/>
                </a:xfrm>
                <a:prstGeom prst="bentConnector3">
                  <a:avLst>
                    <a:gd name="adj1" fmla="val 145551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직사각형 79"/>
              <p:cNvSpPr/>
              <p:nvPr/>
            </p:nvSpPr>
            <p:spPr>
              <a:xfrm>
                <a:off x="5205875" y="3923412"/>
                <a:ext cx="9509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중위 순회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051992" y="2454701"/>
              <a:ext cx="1439333" cy="1928536"/>
              <a:chOff x="8051992" y="2302653"/>
              <a:chExt cx="1439333" cy="1928536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8051992" y="2302653"/>
                <a:ext cx="1439333" cy="1108452"/>
                <a:chOff x="1837459" y="2302653"/>
                <a:chExt cx="1439333" cy="1108452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2349911" y="2302653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B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837459" y="2974699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D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2851764" y="2974699"/>
                  <a:ext cx="425028" cy="43005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E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14" name="직선 연결선 13"/>
                <p:cNvCxnSpPr>
                  <a:stCxn id="8" idx="3"/>
                  <a:endCxn id="12" idx="0"/>
                </p:cNvCxnSpPr>
                <p:nvPr/>
              </p:nvCxnSpPr>
              <p:spPr>
                <a:xfrm flipH="1">
                  <a:off x="2049973" y="2669729"/>
                  <a:ext cx="362182" cy="30497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8" idx="5"/>
                  <a:endCxn id="13" idx="0"/>
                </p:cNvCxnSpPr>
                <p:nvPr/>
              </p:nvCxnSpPr>
              <p:spPr>
                <a:xfrm>
                  <a:off x="2712695" y="2669729"/>
                  <a:ext cx="351583" cy="30497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꺾인 연결선 48"/>
                <p:cNvCxnSpPr>
                  <a:stCxn id="12" idx="4"/>
                  <a:endCxn id="13" idx="4"/>
                </p:cNvCxnSpPr>
                <p:nvPr/>
              </p:nvCxnSpPr>
              <p:spPr>
                <a:xfrm rot="16200000" flipH="1">
                  <a:off x="2557125" y="2897602"/>
                  <a:ext cx="12700" cy="101430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꺾인 연결선 50"/>
                <p:cNvCxnSpPr>
                  <a:stCxn id="13" idx="6"/>
                  <a:endCxn id="8" idx="6"/>
                </p:cNvCxnSpPr>
                <p:nvPr/>
              </p:nvCxnSpPr>
              <p:spPr>
                <a:xfrm flipH="1" flipV="1">
                  <a:off x="2774939" y="2517681"/>
                  <a:ext cx="501853" cy="672046"/>
                </a:xfrm>
                <a:prstGeom prst="bentConnector3">
                  <a:avLst>
                    <a:gd name="adj1" fmla="val -45551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/>
              <p:cNvSpPr/>
              <p:nvPr/>
            </p:nvSpPr>
            <p:spPr>
              <a:xfrm>
                <a:off x="8301507" y="3923412"/>
                <a:ext cx="9509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후위 순회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88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2897</Words>
  <Application>Microsoft Office PowerPoint</Application>
  <PresentationFormat>와이드스크린</PresentationFormat>
  <Paragraphs>765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Arial Black</vt:lpstr>
      <vt:lpstr>Cambria Math</vt:lpstr>
      <vt:lpstr>Tw Cen MT</vt:lpstr>
      <vt:lpstr>회로</vt:lpstr>
      <vt:lpstr>게임 자료구조와 알고리즘 -CHAPTER4-</vt:lpstr>
      <vt:lpstr>목차</vt:lpstr>
      <vt:lpstr>트리(tree)</vt:lpstr>
      <vt:lpstr>1. 트리(tree) </vt:lpstr>
      <vt:lpstr>1. 트리(tree) </vt:lpstr>
      <vt:lpstr>1. 트리(tree) </vt:lpstr>
      <vt:lpstr>1. 트리(tree) </vt:lpstr>
      <vt:lpstr>1. 트리(tree) </vt:lpstr>
      <vt:lpstr>1. 트리(tree) </vt:lpstr>
      <vt:lpstr>1. 트리(tree) </vt:lpstr>
      <vt:lpstr>1. 트리(tree) </vt:lpstr>
      <vt:lpstr>1. 트리(tree) </vt:lpstr>
      <vt:lpstr>1. 트리(tree) </vt:lpstr>
      <vt:lpstr>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  <vt:lpstr>PowerPoint 프레젠테이션</vt:lpstr>
      <vt:lpstr>2. 우선순위 큐(priority queue)와 힙(heap)</vt:lpstr>
      <vt:lpstr>2. 우선순위 큐(priority queue)와 힙(heap)</vt:lpstr>
      <vt:lpstr>2. 우선순위 큐(priority queue)와 힙(heap)</vt:lpstr>
      <vt:lpstr>2. 우선순위 큐(priority queue)와 힙(heap)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285</cp:revision>
  <dcterms:created xsi:type="dcterms:W3CDTF">2019-03-03T04:04:47Z</dcterms:created>
  <dcterms:modified xsi:type="dcterms:W3CDTF">2020-01-03T08:27:08Z</dcterms:modified>
</cp:coreProperties>
</file>