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1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1" r:id="rId30"/>
    <p:sldId id="302" r:id="rId31"/>
    <p:sldId id="303" r:id="rId32"/>
    <p:sldId id="304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774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-CHAPTER5-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선택정렬</a:t>
            </a:r>
            <a:r>
              <a:rPr lang="en-US" altLang="ko-KR" dirty="0">
                <a:latin typeface="Arial Black" panose="020B0A04020102020204" pitchFamily="34" charset="0"/>
              </a:rPr>
              <a:t>(Selection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3013" y="686042"/>
                <a:ext cx="9905998" cy="5078313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성능평가</a:t>
                </a:r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dirty="0"/>
              </a:p>
              <a:p>
                <a:r>
                  <a:rPr lang="nn-NO" altLang="ko-KR" sz="1600" dirty="0">
                    <a:latin typeface="Arial Black" panose="020B0A04020102020204" pitchFamily="34" charset="0"/>
                  </a:rPr>
                  <a:t>for (int i = 0; i &lt; n - 1; i++)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pPr lvl="1"/>
                <a:r>
                  <a:rPr lang="en-US" altLang="ko-KR" sz="1600" dirty="0" err="1">
                    <a:latin typeface="Arial Black" panose="020B0A04020102020204" pitchFamily="34" charset="0"/>
                  </a:rPr>
                  <a:t>maxIdx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;    </a:t>
                </a:r>
              </a:p>
              <a:p>
                <a:pPr lvl="1"/>
                <a:endParaRPr lang="ko-KR" altLang="en-US" sz="1600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for 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int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j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+ 1; j &lt; n;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j++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) 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if 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[j] &lt;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maxIdx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])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{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비교연산이 발생하는 장소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	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}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	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pPr lvl="1"/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이동연산이 발생하는 장소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비교횟수는 버블 정렬과 똑같다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바깥쪽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for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문 안에 포함 되어 있어서 최대배열 크기보다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개 적은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n – 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회를 하게 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 – O(n)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686042"/>
                <a:ext cx="9905998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15" t="-719" b="-1198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5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삽입정렬</a:t>
            </a:r>
            <a:r>
              <a:rPr lang="en-US" altLang="ko-KR" dirty="0">
                <a:latin typeface="Arial Black" panose="020B0A04020102020204" pitchFamily="34" charset="0"/>
              </a:rPr>
              <a:t>(Insertion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372316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삽입정렬</a:t>
            </a:r>
            <a:r>
              <a:rPr lang="en-US" altLang="ko-KR" dirty="0">
                <a:latin typeface="Arial Black" panose="020B0A04020102020204" pitchFamily="34" charset="0"/>
              </a:rPr>
              <a:t>(Insertion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013" y="677333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번째와 두 번째를 비교한 후 그 다음 데이터의 위치가 속할 곳을 찾아서 데이터를 밀어내고 삽입되는 정렬 방식이다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정렬이 완료된 영역의 다음에 위치한 데이터가 그 다음 정렬 대상이다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삽입할 위치를 발견하고 데이터를 한 칸씩 밀수도 있지만</a:t>
            </a:r>
            <a:r>
              <a:rPr lang="en-US" altLang="ko-KR" dirty="0"/>
              <a:t>, </a:t>
            </a:r>
            <a:r>
              <a:rPr lang="ko-KR" altLang="en-US" dirty="0"/>
              <a:t>데이터를 한 칸씩 밀면서 삽입할 위치를 찾을 수도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469202" y="2388415"/>
            <a:ext cx="7139932" cy="3854678"/>
            <a:chOff x="1754094" y="2404905"/>
            <a:chExt cx="7139932" cy="3854678"/>
          </a:xfrm>
        </p:grpSpPr>
        <p:grpSp>
          <p:nvGrpSpPr>
            <p:cNvPr id="8" name="그룹 7"/>
            <p:cNvGrpSpPr/>
            <p:nvPr/>
          </p:nvGrpSpPr>
          <p:grpSpPr>
            <a:xfrm>
              <a:off x="1754094" y="5276666"/>
              <a:ext cx="1494691" cy="375220"/>
              <a:chOff x="1339361" y="1834554"/>
              <a:chExt cx="1494691" cy="37522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29153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754094" y="3745247"/>
              <a:ext cx="1494691" cy="372236"/>
              <a:chOff x="1339361" y="1840442"/>
              <a:chExt cx="1494691" cy="37223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54094" y="2952881"/>
              <a:ext cx="2278675" cy="379147"/>
              <a:chOff x="1753011" y="2687400"/>
              <a:chExt cx="2278675" cy="37914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753011" y="2687400"/>
                <a:ext cx="1494691" cy="372153"/>
                <a:chOff x="1339361" y="1840442"/>
                <a:chExt cx="1494691" cy="372153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339361" y="1840442"/>
                  <a:ext cx="3341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29070" y="1843263"/>
                  <a:ext cx="3341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113084" y="1840442"/>
                  <a:ext cx="3341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4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499944" y="1840442"/>
                  <a:ext cx="33410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7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3307786" y="2694311"/>
                <a:ext cx="723900" cy="372236"/>
                <a:chOff x="997927" y="946261"/>
                <a:chExt cx="723900" cy="372236"/>
              </a:xfrm>
              <a:noFill/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997927" y="946261"/>
                  <a:ext cx="334108" cy="369332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latin typeface="Arial Black" panose="020B0A04020102020204" pitchFamily="34" charset="0"/>
                    </a:rPr>
                    <a:t>3</a:t>
                  </a:r>
                  <a:endParaRPr lang="ko-KR" alt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87719" y="949165"/>
                  <a:ext cx="334108" cy="3693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5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1754094" y="4552643"/>
              <a:ext cx="1494691" cy="372236"/>
              <a:chOff x="1339361" y="1840442"/>
              <a:chExt cx="1494691" cy="37223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308869" y="3742343"/>
              <a:ext cx="723900" cy="372236"/>
              <a:chOff x="997927" y="954970"/>
              <a:chExt cx="723900" cy="3722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97927" y="954970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387719" y="95787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308869" y="4558993"/>
              <a:ext cx="723900" cy="372236"/>
              <a:chOff x="997927" y="954970"/>
              <a:chExt cx="723900" cy="37223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997927" y="954970"/>
                <a:ext cx="334108" cy="36933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87719" y="957874"/>
                <a:ext cx="334108" cy="36933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311800" y="5276666"/>
              <a:ext cx="723900" cy="372236"/>
              <a:chOff x="997927" y="954970"/>
              <a:chExt cx="723900" cy="372236"/>
            </a:xfrm>
            <a:noFill/>
          </p:grpSpPr>
          <p:sp>
            <p:nvSpPr>
              <p:cNvPr id="55" name="TextBox 54"/>
              <p:cNvSpPr txBox="1"/>
              <p:nvPr/>
            </p:nvSpPr>
            <p:spPr>
              <a:xfrm>
                <a:off x="997927" y="954970"/>
                <a:ext cx="334108" cy="36933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387719" y="957874"/>
                <a:ext cx="334108" cy="36933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308869" y="2404905"/>
              <a:ext cx="33410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60" name="직선 화살표 연결선 59"/>
            <p:cNvCxnSpPr>
              <a:stCxn id="32" idx="0"/>
              <a:endCxn id="58" idx="2"/>
            </p:cNvCxnSpPr>
            <p:nvPr/>
          </p:nvCxnSpPr>
          <p:spPr>
            <a:xfrm flipV="1">
              <a:off x="3475923" y="2774237"/>
              <a:ext cx="0" cy="18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39" idx="2"/>
              <a:endCxn id="49" idx="2"/>
            </p:cNvCxnSpPr>
            <p:nvPr/>
          </p:nvCxnSpPr>
          <p:spPr>
            <a:xfrm rot="5400000" flipH="1" flipV="1">
              <a:off x="3277375" y="3916031"/>
              <a:ext cx="2904" cy="394192"/>
            </a:xfrm>
            <a:prstGeom prst="bentConnector3">
              <a:avLst>
                <a:gd name="adj1" fmla="val -78719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30" idx="2"/>
              <a:endCxn id="31" idx="2"/>
            </p:cNvCxnSpPr>
            <p:nvPr/>
          </p:nvCxnSpPr>
          <p:spPr>
            <a:xfrm rot="16200000" flipH="1">
              <a:off x="2888301" y="4728545"/>
              <a:ext cx="12700" cy="386860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527817" y="5890251"/>
              <a:ext cx="334108" cy="36933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3</a:t>
              </a:r>
              <a:endPara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7" name="직선 화살표 연결선 66"/>
            <p:cNvCxnSpPr>
              <a:stCxn id="65" idx="0"/>
              <a:endCxn id="42" idx="2"/>
            </p:cNvCxnSpPr>
            <p:nvPr/>
          </p:nvCxnSpPr>
          <p:spPr>
            <a:xfrm flipV="1">
              <a:off x="2694871" y="5651886"/>
              <a:ext cx="0" cy="23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932184" y="592102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3116" y="491562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이동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1893" y="410093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이동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58094" y="4552643"/>
              <a:ext cx="3635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 후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4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한 칸 뒤로 이동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8093" y="3748151"/>
              <a:ext cx="3635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 후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7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을 한 칸 뒤로 이동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8094" y="2962696"/>
              <a:ext cx="187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자리를 찾자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58094" y="5283218"/>
              <a:ext cx="2577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 후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3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을 삽입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2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삽입정렬</a:t>
            </a:r>
            <a:r>
              <a:rPr lang="en-US" altLang="ko-KR" dirty="0">
                <a:latin typeface="Arial Black" panose="020B0A04020102020204" pitchFamily="34" charset="0"/>
              </a:rPr>
              <a:t>(Insertion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013" y="686041"/>
            <a:ext cx="8941222" cy="55092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stdio.h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sv-SE" altLang="ko-KR" sz="1600" dirty="0">
                <a:latin typeface="Arial Black" panose="020B0A04020102020204" pitchFamily="34" charset="0"/>
              </a:rPr>
              <a:t>void InserSort(int arr[], 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, j;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insData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 = 1; i &lt; n;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insData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];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for (j =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- 1; j &gt;= 0; j--)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 &gt; </a:t>
            </a:r>
            <a:r>
              <a:rPr lang="en-US" altLang="ko-KR" sz="1600" dirty="0" err="1">
                <a:latin typeface="Arial Black" panose="020B0A04020102020204" pitchFamily="34" charset="0"/>
              </a:rPr>
              <a:t>insData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 + 1]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[j];   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	break;  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 + 1] = </a:t>
            </a:r>
            <a:r>
              <a:rPr lang="en-US" altLang="ko-KR" sz="1600" dirty="0" err="1">
                <a:latin typeface="Arial Black" panose="020B0A04020102020204" pitchFamily="34" charset="0"/>
              </a:rPr>
              <a:t>insData</a:t>
            </a:r>
            <a:r>
              <a:rPr lang="en-US" altLang="ko-KR" sz="1600" dirty="0">
                <a:latin typeface="Arial Black" panose="020B0A04020102020204" pitchFamily="34" charset="0"/>
              </a:rPr>
              <a:t>; 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7104" y="677333"/>
            <a:ext cx="483004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main(void)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[5] = { 5, 3, 2, 4, 1 };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InserSort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) / 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));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 = 0; i &lt; 5;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("%d ",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("\n");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0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삽입정렬</a:t>
            </a:r>
            <a:r>
              <a:rPr lang="en-US" altLang="ko-KR" dirty="0">
                <a:latin typeface="Arial Black" panose="020B0A04020102020204" pitchFamily="34" charset="0"/>
              </a:rPr>
              <a:t>(Insertion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3013" y="1424336"/>
                <a:ext cx="9905998" cy="437042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성능평가</a:t>
                </a:r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r>
                  <a:rPr lang="nn-NO" altLang="ko-KR" sz="1600" dirty="0">
                    <a:latin typeface="Arial Black" panose="020B0A04020102020204" pitchFamily="34" charset="0"/>
                  </a:rPr>
                  <a:t>for (i = 1; i &lt; n; i++)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pPr lvl="1"/>
                <a:r>
                  <a:rPr lang="en-US" altLang="ko-KR" sz="1600" dirty="0" err="1">
                    <a:latin typeface="Arial Black" panose="020B0A04020102020204" pitchFamily="34" charset="0"/>
                  </a:rPr>
                  <a:t>insData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];   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정렬 대상을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insData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에 저장</a:t>
                </a:r>
              </a:p>
              <a:p>
                <a:pPr lvl="1"/>
                <a:endParaRPr lang="ko-KR" altLang="en-US" sz="1600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for (j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- 1; j &gt;= 0; j--)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pPr lvl="2"/>
                <a:r>
                  <a:rPr lang="en-US" altLang="ko-KR" sz="1600" dirty="0">
                    <a:latin typeface="Arial Black" panose="020B0A04020102020204" pitchFamily="34" charset="0"/>
                  </a:rPr>
                  <a:t>if 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[j] &gt;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insData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) 	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비교 연산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lvl="2"/>
                <a:r>
                  <a:rPr lang="en-US" altLang="ko-KR" sz="1600" dirty="0">
                    <a:latin typeface="Arial Black" panose="020B0A04020102020204" pitchFamily="34" charset="0"/>
                  </a:rPr>
                  <a:t>	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 + 1]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[j];    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이동 연산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lvl="2"/>
                <a:r>
                  <a:rPr lang="en-US" altLang="ko-KR" sz="1600" dirty="0">
                    <a:latin typeface="Arial Black" panose="020B0A04020102020204" pitchFamily="34" charset="0"/>
                  </a:rPr>
                  <a:t>else</a:t>
                </a:r>
              </a:p>
              <a:p>
                <a:pPr lvl="2"/>
                <a:r>
                  <a:rPr lang="en-US" altLang="ko-KR" sz="1600" dirty="0">
                    <a:latin typeface="Arial Black" panose="020B0A04020102020204" pitchFamily="34" charset="0"/>
                  </a:rPr>
                  <a:t>	break;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……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비교 연산과 이동 연산 모두 이중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반복문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안쪽에 있다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1424336"/>
                <a:ext cx="9905998" cy="4370427"/>
              </a:xfrm>
              <a:prstGeom prst="rect">
                <a:avLst/>
              </a:prstGeom>
              <a:blipFill rotWithShape="1">
                <a:blip r:embed="rId2"/>
                <a:stretch>
                  <a:fillRect l="-615" t="-974" b="-834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3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힙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(Heap Sort)</a:t>
            </a:r>
          </a:p>
        </p:txBody>
      </p:sp>
    </p:spTree>
    <p:extLst>
      <p:ext uri="{BB962C8B-B14F-4D97-AF65-F5344CB8AC3E}">
        <p14:creationId xmlns:p14="http://schemas.microsoft.com/office/powerpoint/2010/main" val="14462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 err="1">
                <a:latin typeface="Arial Black" panose="020B0A04020102020204" pitchFamily="34" charset="0"/>
              </a:rPr>
              <a:t>힙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(Heap Sort)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1402" y="677333"/>
            <a:ext cx="9905998" cy="563231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힙의</a:t>
            </a:r>
            <a:r>
              <a:rPr lang="ko-KR" altLang="en-US" dirty="0"/>
              <a:t> 특성을 살린 알고리즘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 err="1"/>
              <a:t>힙의</a:t>
            </a:r>
            <a:r>
              <a:rPr lang="ko-KR" altLang="en-US" dirty="0"/>
              <a:t> 루트 </a:t>
            </a:r>
            <a:r>
              <a:rPr lang="ko-KR" altLang="en-US" dirty="0" err="1"/>
              <a:t>노드에</a:t>
            </a:r>
            <a:r>
              <a:rPr lang="ko-KR" altLang="en-US" dirty="0"/>
              <a:t> 저장된 값이 가장 커야 한다</a:t>
            </a:r>
            <a:r>
              <a:rPr lang="en-US" altLang="ko-KR" dirty="0"/>
              <a:t>. (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== </a:t>
            </a:r>
            <a:r>
              <a:rPr lang="ko-KR" altLang="en-US" dirty="0" err="1"/>
              <a:t>힙의</a:t>
            </a:r>
            <a:r>
              <a:rPr lang="ko-KR" altLang="en-US" dirty="0"/>
              <a:t> 루트 </a:t>
            </a:r>
            <a:r>
              <a:rPr lang="ko-KR" altLang="en-US" dirty="0" err="1"/>
              <a:t>노드에</a:t>
            </a:r>
            <a:r>
              <a:rPr lang="ko-KR" altLang="en-US" dirty="0"/>
              <a:t> 저장된 값이 정렬순서상 가장 앞선다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이를 토대로 </a:t>
            </a:r>
            <a:r>
              <a:rPr lang="en-US" altLang="ko-KR" dirty="0" err="1"/>
              <a:t>UsefulHeep</a:t>
            </a:r>
            <a:r>
              <a:rPr lang="ko-KR" altLang="en-US" dirty="0"/>
              <a:t>를 활용한  정렬을 만들어 보자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1402" y="2147582"/>
            <a:ext cx="4721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400" dirty="0">
                <a:latin typeface="Arial Black" pitchFamily="34" charset="0"/>
              </a:rPr>
              <a:t>int PriComp(int n1, int n2)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return n2 - n1;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오름차순의 정렬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//return n1 - n2;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</a:t>
            </a:r>
            <a:r>
              <a:rPr lang="en-US" altLang="ko-KR" sz="1400" dirty="0" err="1">
                <a:latin typeface="Arial Black" pitchFamily="34" charset="0"/>
              </a:rPr>
              <a:t>HeapSort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[],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n, </a:t>
            </a:r>
            <a:r>
              <a:rPr lang="en-US" altLang="ko-KR" sz="1400" dirty="0" err="1">
                <a:latin typeface="Arial Black" pitchFamily="34" charset="0"/>
              </a:rPr>
              <a:t>PriorityComp</a:t>
            </a:r>
            <a:r>
              <a:rPr lang="en-US" altLang="ko-KR" sz="1400" dirty="0">
                <a:latin typeface="Arial Black" pitchFamily="34" charset="0"/>
              </a:rPr>
              <a:t> pc)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Heap </a:t>
            </a:r>
            <a:r>
              <a:rPr lang="en-US" altLang="ko-KR" sz="1400" dirty="0" err="1">
                <a:latin typeface="Arial Black" pitchFamily="34" charset="0"/>
              </a:rPr>
              <a:t>heap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HeapInit</a:t>
            </a:r>
            <a:r>
              <a:rPr lang="en-US" altLang="ko-KR" sz="1400" dirty="0">
                <a:latin typeface="Arial Black" pitchFamily="34" charset="0"/>
              </a:rPr>
              <a:t>(&amp;heap, pc);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nn-NO" altLang="ko-KR" sz="1400" dirty="0">
                <a:latin typeface="Arial Black" pitchFamily="34" charset="0"/>
              </a:rPr>
              <a:t>for (int i = 0; i &lt; n; i++)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HInsert</a:t>
            </a:r>
            <a:r>
              <a:rPr lang="en-US" altLang="ko-KR" sz="1400" dirty="0">
                <a:latin typeface="Arial Black" pitchFamily="34" charset="0"/>
              </a:rPr>
              <a:t>(&amp;heap, 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[i]);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nn-NO" altLang="ko-KR" sz="1400" dirty="0">
                <a:latin typeface="Arial Black" pitchFamily="34" charset="0"/>
              </a:rPr>
              <a:t>for (int i = 0; i &lt; n; i++)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[i] = </a:t>
            </a:r>
            <a:r>
              <a:rPr lang="en-US" altLang="ko-KR" sz="1400" dirty="0" err="1">
                <a:latin typeface="Arial Black" pitchFamily="34" charset="0"/>
              </a:rPr>
              <a:t>HDelete</a:t>
            </a:r>
            <a:r>
              <a:rPr lang="en-US" altLang="ko-KR" sz="1400" dirty="0">
                <a:latin typeface="Arial Black" pitchFamily="34" charset="0"/>
              </a:rPr>
              <a:t>(&amp;heap);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3336" y="2147581"/>
            <a:ext cx="527150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[4] = {5, 8, 3, 1};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HeapSort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sizeof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) / </a:t>
            </a:r>
            <a:r>
              <a:rPr lang="en-US" altLang="ko-KR" sz="1400" dirty="0" err="1">
                <a:latin typeface="Arial Black" pitchFamily="34" charset="0"/>
              </a:rPr>
              <a:t>sizeof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), </a:t>
            </a:r>
            <a:r>
              <a:rPr lang="en-US" altLang="ko-KR" sz="1400" dirty="0" err="1">
                <a:latin typeface="Arial Black" pitchFamily="34" charset="0"/>
              </a:rPr>
              <a:t>PriComp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nn-NO" altLang="ko-KR" sz="1400" dirty="0">
                <a:latin typeface="Arial Black" pitchFamily="34" charset="0"/>
              </a:rPr>
              <a:t>for (int i = 0; i &lt; 4; i++)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printf</a:t>
            </a:r>
            <a:r>
              <a:rPr lang="en-US" altLang="ko-KR" sz="1400" dirty="0">
                <a:latin typeface="Arial Black" pitchFamily="34" charset="0"/>
              </a:rPr>
              <a:t>("%d ", </a:t>
            </a:r>
            <a:r>
              <a:rPr lang="en-US" altLang="ko-KR" sz="1400" dirty="0" err="1">
                <a:latin typeface="Arial Black" pitchFamily="34" charset="0"/>
              </a:rPr>
              <a:t>arr</a:t>
            </a:r>
            <a:r>
              <a:rPr lang="en-US" altLang="ko-KR" sz="1400" dirty="0">
                <a:latin typeface="Arial Black" pitchFamily="34" charset="0"/>
              </a:rPr>
              <a:t>[i]);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printf</a:t>
            </a:r>
            <a:r>
              <a:rPr lang="en-US" altLang="ko-KR" sz="1400" dirty="0">
                <a:latin typeface="Arial Black" pitchFamily="34" charset="0"/>
              </a:rPr>
              <a:t>("\n");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return 0;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84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 err="1">
                <a:latin typeface="Arial Black" panose="020B0A04020102020204" pitchFamily="34" charset="0"/>
              </a:rPr>
              <a:t>힙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(Heap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013" y="1247785"/>
            <a:ext cx="9973068" cy="480131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err="1">
                <a:latin typeface="Arial Black" pitchFamily="34" charset="0"/>
              </a:rPr>
              <a:t>HeapSort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arr</a:t>
            </a:r>
            <a:r>
              <a:rPr lang="en-US" altLang="ko-KR" dirty="0">
                <a:latin typeface="Arial Black" pitchFamily="34" charset="0"/>
              </a:rPr>
              <a:t>[],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n, </a:t>
            </a:r>
            <a:r>
              <a:rPr lang="en-US" altLang="ko-KR" dirty="0" err="1">
                <a:latin typeface="Arial Black" pitchFamily="34" charset="0"/>
              </a:rPr>
              <a:t>PriorityComp</a:t>
            </a:r>
            <a:r>
              <a:rPr lang="en-US" altLang="ko-KR" dirty="0">
                <a:latin typeface="Arial Black" pitchFamily="34" charset="0"/>
              </a:rPr>
              <a:t> pc)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Heap </a:t>
            </a:r>
            <a:r>
              <a:rPr lang="en-US" altLang="ko-KR" dirty="0" err="1">
                <a:latin typeface="Arial Black" pitchFamily="34" charset="0"/>
              </a:rPr>
              <a:t>heap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err="1">
                <a:latin typeface="Arial Black" pitchFamily="34" charset="0"/>
              </a:rPr>
              <a:t>HeapInit</a:t>
            </a:r>
            <a:r>
              <a:rPr lang="en-US" altLang="ko-KR" dirty="0">
                <a:latin typeface="Arial Black" pitchFamily="34" charset="0"/>
              </a:rPr>
              <a:t>(&amp;heap, pc);</a:t>
            </a:r>
          </a:p>
          <a:p>
            <a:pPr lvl="1"/>
            <a:endParaRPr lang="en-US" altLang="ko-KR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//</a:t>
            </a:r>
            <a:r>
              <a:rPr lang="ko-KR" altLang="en-US" dirty="0" err="1">
                <a:latin typeface="Arial Black" pitchFamily="34" charset="0"/>
              </a:rPr>
              <a:t>힙</a:t>
            </a:r>
            <a:r>
              <a:rPr lang="ko-KR" altLang="en-US" dirty="0">
                <a:latin typeface="Arial Black" pitchFamily="34" charset="0"/>
              </a:rPr>
              <a:t> 정렬 단계</a:t>
            </a:r>
            <a:r>
              <a:rPr lang="en-US" altLang="ko-KR" dirty="0">
                <a:latin typeface="Arial Black" pitchFamily="34" charset="0"/>
              </a:rPr>
              <a:t>1: </a:t>
            </a:r>
            <a:r>
              <a:rPr lang="ko-KR" altLang="en-US" dirty="0">
                <a:latin typeface="Arial Black" pitchFamily="34" charset="0"/>
              </a:rPr>
              <a:t>데이터를 모두 </a:t>
            </a:r>
            <a:r>
              <a:rPr lang="ko-KR" altLang="en-US" dirty="0" err="1">
                <a:latin typeface="Arial Black" pitchFamily="34" charset="0"/>
              </a:rPr>
              <a:t>힙에</a:t>
            </a:r>
            <a:r>
              <a:rPr lang="ko-KR" altLang="en-US" dirty="0">
                <a:latin typeface="Arial Black" pitchFamily="34" charset="0"/>
              </a:rPr>
              <a:t> 넣는다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nn-NO" altLang="ko-KR" dirty="0">
                <a:latin typeface="Arial Black" pitchFamily="34" charset="0"/>
              </a:rPr>
              <a:t>for (int i = 0; i &lt; n; i++)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HInsert</a:t>
            </a:r>
            <a:r>
              <a:rPr lang="en-US" altLang="ko-KR" dirty="0">
                <a:latin typeface="Arial Black" pitchFamily="34" charset="0"/>
              </a:rPr>
              <a:t>(&amp;heap, </a:t>
            </a:r>
            <a:r>
              <a:rPr lang="en-US" altLang="ko-KR" dirty="0" err="1">
                <a:latin typeface="Arial Black" pitchFamily="34" charset="0"/>
              </a:rPr>
              <a:t>arr</a:t>
            </a:r>
            <a:r>
              <a:rPr lang="en-US" altLang="ko-KR" dirty="0">
                <a:latin typeface="Arial Black" pitchFamily="34" charset="0"/>
              </a:rPr>
              <a:t>[i]);</a:t>
            </a:r>
          </a:p>
          <a:p>
            <a:pPr lvl="1"/>
            <a:endParaRPr lang="en-US" altLang="ko-KR" dirty="0"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</a:rPr>
              <a:t>//</a:t>
            </a:r>
            <a:r>
              <a:rPr lang="ko-KR" altLang="en-US" dirty="0" err="1">
                <a:latin typeface="Arial Black" pitchFamily="34" charset="0"/>
              </a:rPr>
              <a:t>힙</a:t>
            </a:r>
            <a:r>
              <a:rPr lang="ko-KR" altLang="en-US" dirty="0">
                <a:latin typeface="Arial Black" pitchFamily="34" charset="0"/>
              </a:rPr>
              <a:t> 정렬 단계</a:t>
            </a:r>
            <a:r>
              <a:rPr lang="en-US" altLang="ko-KR" dirty="0">
                <a:latin typeface="Arial Black" pitchFamily="34" charset="0"/>
              </a:rPr>
              <a:t>2: </a:t>
            </a:r>
            <a:r>
              <a:rPr lang="ko-KR" altLang="en-US" dirty="0" err="1">
                <a:latin typeface="Arial Black" pitchFamily="34" charset="0"/>
              </a:rPr>
              <a:t>힙에서</a:t>
            </a:r>
            <a:r>
              <a:rPr lang="ko-KR" altLang="en-US" dirty="0">
                <a:latin typeface="Arial Black" pitchFamily="34" charset="0"/>
              </a:rPr>
              <a:t> 다시 데이터를 꺼낸다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nn-NO" altLang="ko-KR" dirty="0">
                <a:latin typeface="Arial Black" pitchFamily="34" charset="0"/>
              </a:rPr>
              <a:t>for (int i = 0; i &lt; n; i++)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arr</a:t>
            </a:r>
            <a:r>
              <a:rPr lang="en-US" altLang="ko-KR" dirty="0">
                <a:latin typeface="Arial Black" pitchFamily="34" charset="0"/>
              </a:rPr>
              <a:t>[i] = </a:t>
            </a:r>
            <a:r>
              <a:rPr lang="en-US" altLang="ko-KR" dirty="0" err="1">
                <a:latin typeface="Arial Black" pitchFamily="34" charset="0"/>
              </a:rPr>
              <a:t>HDelete</a:t>
            </a:r>
            <a:r>
              <a:rPr lang="en-US" altLang="ko-KR" dirty="0">
                <a:latin typeface="Arial Black" pitchFamily="34" charset="0"/>
              </a:rPr>
              <a:t>(&amp;heap);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데이터를 넣었다가 꺼내는 행동을 할 뿐이지만 </a:t>
            </a:r>
            <a:r>
              <a:rPr lang="ko-KR" altLang="en-US" dirty="0" err="1">
                <a:latin typeface="Arial Black" pitchFamily="34" charset="0"/>
              </a:rPr>
              <a:t>힙의</a:t>
            </a:r>
            <a:r>
              <a:rPr lang="ko-KR" altLang="en-US" dirty="0">
                <a:latin typeface="Arial Black" pitchFamily="34" charset="0"/>
              </a:rPr>
              <a:t> 특성상 우선순위에 의해서 오름차순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내림차순 같은 순서 정렬이 가능한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20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4. </a:t>
            </a:r>
            <a:r>
              <a:rPr lang="ko-KR" altLang="en-US" dirty="0" err="1">
                <a:latin typeface="Arial Black" panose="020B0A04020102020204" pitchFamily="34" charset="0"/>
              </a:rPr>
              <a:t>힙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(Heap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3013" y="1935682"/>
                <a:ext cx="9905998" cy="378565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성능평가</a:t>
                </a:r>
                <a:endParaRPr lang="en-US" altLang="ko-K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>
                    <a:latin typeface="Arial Black" pitchFamily="34" charset="0"/>
                  </a:rPr>
                  <a:t>삽입과 삭제에 대한 시간 복잡도는 모두 </a:t>
                </a:r>
                <a:r>
                  <a:rPr lang="en-US" altLang="ko-KR" dirty="0"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itchFamily="34" charset="0"/>
                  </a:rPr>
                  <a:t>)</a:t>
                </a:r>
                <a:r>
                  <a:rPr lang="ko-KR" altLang="en-US" dirty="0">
                    <a:latin typeface="Arial Black" pitchFamily="34" charset="0"/>
                  </a:rPr>
                  <a:t>이다 모두 합해서</a:t>
                </a:r>
                <a:r>
                  <a:rPr lang="en-US" altLang="ko-KR" dirty="0">
                    <a:latin typeface="Arial Black" pitchFamily="34" charset="0"/>
                  </a:rPr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itchFamily="34" charset="0"/>
                  </a:rPr>
                  <a:t>)</a:t>
                </a:r>
                <a:r>
                  <a:rPr lang="ko-KR" altLang="en-US" dirty="0">
                    <a:latin typeface="Arial Black" pitchFamily="34" charset="0"/>
                  </a:rPr>
                  <a:t>이지만 </a:t>
                </a:r>
                <a:r>
                  <a:rPr lang="ko-KR" altLang="en-US" dirty="0" err="1">
                    <a:latin typeface="Arial Black" pitchFamily="34" charset="0"/>
                  </a:rPr>
                  <a:t>빅</a:t>
                </a:r>
                <a:r>
                  <a:rPr lang="ko-KR" altLang="en-US" dirty="0">
                    <a:latin typeface="Arial Black" pitchFamily="34" charset="0"/>
                  </a:rPr>
                  <a:t> </a:t>
                </a:r>
                <a:r>
                  <a:rPr lang="en-US" altLang="ko-KR" dirty="0">
                    <a:latin typeface="Arial Black" pitchFamily="34" charset="0"/>
                  </a:rPr>
                  <a:t>– </a:t>
                </a:r>
                <a:r>
                  <a:rPr lang="ko-KR" altLang="en-US" dirty="0">
                    <a:latin typeface="Arial Black" pitchFamily="34" charset="0"/>
                  </a:rPr>
                  <a:t>오에서는 고려 사항이 아니므로 </a:t>
                </a:r>
                <a:r>
                  <a:rPr lang="en-US" altLang="ko-KR" dirty="0"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itchFamily="34" charset="0"/>
                  </a:rPr>
                  <a:t>)</a:t>
                </a:r>
                <a:r>
                  <a:rPr lang="ko-KR" altLang="en-US" dirty="0">
                    <a:latin typeface="Arial Black" pitchFamily="34" charset="0"/>
                  </a:rPr>
                  <a:t>이 된다</a:t>
                </a:r>
                <a:r>
                  <a:rPr lang="en-US" altLang="ko-KR" dirty="0">
                    <a:latin typeface="Arial Black" pitchFamily="34" charset="0"/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ko-KR" dirty="0"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itchFamily="34" charset="0"/>
                  </a:rPr>
                  <a:t>)</a:t>
                </a:r>
                <a:r>
                  <a:rPr lang="ko-KR" altLang="en-US" dirty="0">
                    <a:latin typeface="Arial Black" pitchFamily="34" charset="0"/>
                  </a:rPr>
                  <a:t>이 정렬과정에서 정렬대상의 데이터 개수 만큼 삽입 삭제를 해야 하므로</a:t>
                </a:r>
                <a:r>
                  <a:rPr lang="en-US" altLang="ko-KR" dirty="0">
                    <a:latin typeface="Arial Black" pitchFamily="34" charset="0"/>
                  </a:rPr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itchFamily="34" charset="0"/>
                  </a:rPr>
                  <a:t>)</a:t>
                </a:r>
                <a:r>
                  <a:rPr lang="ko-KR" altLang="en-US" dirty="0">
                    <a:latin typeface="Arial Black" pitchFamily="34" charset="0"/>
                  </a:rPr>
                  <a:t>이 된다</a:t>
                </a:r>
                <a:r>
                  <a:rPr lang="en-US" altLang="ko-KR" dirty="0">
                    <a:latin typeface="Arial Black" pitchFamily="34" charset="0"/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 dirty="0">
                  <a:latin typeface="Arial Black" pitchFamily="34" charset="0"/>
                </a:endParaRPr>
              </a:p>
              <a:p>
                <a:r>
                  <a:rPr lang="en-US" altLang="ko-KR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B0F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)</a:t>
                </a:r>
                <a:r>
                  <a:rPr lang="ko-KR" altLang="en-US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과 </a:t>
                </a:r>
                <a:r>
                  <a:rPr lang="en-US" altLang="ko-KR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)</a:t>
                </a:r>
                <a:r>
                  <a:rPr lang="ko-KR" altLang="en-US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은 차이가 많이 난다</a:t>
                </a:r>
                <a:r>
                  <a:rPr lang="en-US" altLang="ko-KR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.</a:t>
                </a:r>
                <a:r>
                  <a:rPr lang="ko-KR" altLang="en-US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  </a:t>
                </a:r>
                <a:endParaRPr lang="en-US" altLang="ko-KR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  <a:p>
                <a:endParaRPr lang="en-US" altLang="ko-KR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1935682"/>
                <a:ext cx="9905998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922" t="-1605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496815"/>
                  </p:ext>
                </p:extLst>
              </p:nvPr>
            </p:nvGraphicFramePr>
            <p:xfrm>
              <a:off x="1377659" y="4387984"/>
              <a:ext cx="8128002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1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41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Cambria Math" pitchFamily="18" charset="0"/>
                              <a:ea typeface="Cambria Math" pitchFamily="18" charset="0"/>
                            </a:rPr>
                            <a:t>n</a:t>
                          </a:r>
                          <a:endParaRPr lang="ko-KR" altLang="en-US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itchFamily="18" charset="0"/>
                              <a:ea typeface="Cambria Math" pitchFamily="18" charset="0"/>
                            </a:rPr>
                            <a:t>10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itchFamily="18" charset="0"/>
                              <a:ea typeface="Cambria Math" pitchFamily="18" charset="0"/>
                            </a:rPr>
                            <a:t>100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itchFamily="18" charset="0"/>
                              <a:ea typeface="Cambria Math" pitchFamily="18" charset="0"/>
                            </a:rPr>
                            <a:t>1,000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itchFamily="18" charset="0"/>
                              <a:ea typeface="Cambria Math" pitchFamily="18" charset="0"/>
                            </a:rPr>
                            <a:t>3,000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itchFamily="18" charset="0"/>
                              <a:ea typeface="Cambria Math" pitchFamily="18" charset="0"/>
                            </a:rPr>
                            <a:t>5,000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100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10,000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1,000,000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9,000,000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25,000,000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𝑛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66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664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19,931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34,652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itchFamily="18" charset="0"/>
                              <a:ea typeface="Cambria Math" pitchFamily="18" charset="0"/>
                            </a:rPr>
                            <a:t>61,438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496815"/>
                  </p:ext>
                </p:extLst>
              </p:nvPr>
            </p:nvGraphicFramePr>
            <p:xfrm>
              <a:off x="1377659" y="4387984"/>
              <a:ext cx="8128002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54667"/>
                    <a:gridCol w="1354667"/>
                    <a:gridCol w="1265183"/>
                    <a:gridCol w="1444151"/>
                    <a:gridCol w="1354667"/>
                    <a:gridCol w="1354667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n</a:t>
                          </a:r>
                          <a:endParaRPr lang="ko-KR" altLang="en-US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3,000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5,000</a:t>
                          </a:r>
                          <a:endParaRPr lang="ko-KR" altLang="en-US" sz="1400" b="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110000" r="-500901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9,000,000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25,000,000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06557" r="-50090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66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664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19,931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34,652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61,438</a:t>
                          </a:r>
                          <a:endParaRPr lang="ko-KR" altLang="en-US" sz="1400" dirty="0">
                            <a:latin typeface="Cambria Math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299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</p:spTree>
    <p:extLst>
      <p:ext uri="{BB962C8B-B14F-4D97-AF65-F5344CB8AC3E}">
        <p14:creationId xmlns:p14="http://schemas.microsoft.com/office/powerpoint/2010/main" val="354584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버블정렬</a:t>
            </a:r>
            <a:r>
              <a:rPr lang="en-US" altLang="ko-KR" sz="1800" dirty="0">
                <a:latin typeface="Arial Black" panose="020B0A04020102020204" pitchFamily="34" charset="0"/>
              </a:rPr>
              <a:t>(Bubble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선택정렬</a:t>
            </a:r>
            <a:r>
              <a:rPr lang="en-US" altLang="ko-KR" sz="1800" dirty="0">
                <a:latin typeface="Arial Black" panose="020B0A04020102020204" pitchFamily="34" charset="0"/>
              </a:rPr>
              <a:t>(Selection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삽입정렬</a:t>
            </a:r>
            <a:r>
              <a:rPr lang="en-US" altLang="ko-KR" sz="1800" dirty="0">
                <a:latin typeface="Arial Black" panose="020B0A04020102020204" pitchFamily="34" charset="0"/>
              </a:rPr>
              <a:t>(Insertion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힙</a:t>
            </a:r>
            <a:r>
              <a:rPr lang="ko-KR" altLang="en-US" sz="1800" dirty="0">
                <a:latin typeface="Arial Black" panose="020B0A04020102020204" pitchFamily="34" charset="0"/>
              </a:rPr>
              <a:t> 정렬</a:t>
            </a:r>
            <a:r>
              <a:rPr lang="en-US" altLang="ko-KR" sz="1800" dirty="0">
                <a:latin typeface="Arial Black" panose="020B0A04020102020204" pitchFamily="34" charset="0"/>
              </a:rPr>
              <a:t>(Heap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병합 정렬</a:t>
            </a:r>
            <a:r>
              <a:rPr lang="en-US" altLang="ko-KR" sz="1800" dirty="0">
                <a:latin typeface="Arial Black" panose="020B0A04020102020204" pitchFamily="34" charset="0"/>
              </a:rPr>
              <a:t>(Merge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퀵</a:t>
            </a:r>
            <a:r>
              <a:rPr lang="ko-KR" altLang="en-US" sz="1800" dirty="0">
                <a:latin typeface="Arial Black" panose="020B0A04020102020204" pitchFamily="34" charset="0"/>
              </a:rPr>
              <a:t> 정렬</a:t>
            </a:r>
            <a:r>
              <a:rPr lang="en-US" altLang="ko-KR" sz="1800" dirty="0">
                <a:latin typeface="Arial Black" panose="020B0A04020102020204" pitchFamily="34" charset="0"/>
              </a:rPr>
              <a:t>(Quick Sort)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탐색의 이해와 보간 탐색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이진 탐색 트리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A2C7E-ED50-4000-A6BD-ECF834F2F679}"/>
              </a:ext>
            </a:extLst>
          </p:cNvPr>
          <p:cNvSpPr txBox="1"/>
          <p:nvPr/>
        </p:nvSpPr>
        <p:spPr>
          <a:xfrm>
            <a:off x="1243013" y="677333"/>
            <a:ext cx="9905998" cy="584775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분할 정복</a:t>
            </a:r>
            <a:r>
              <a:rPr lang="en-US" altLang="ko-KR" dirty="0">
                <a:latin typeface="Arial Black" panose="020B0A04020102020204" pitchFamily="34" charset="0"/>
              </a:rPr>
              <a:t>(divide and conquer)</a:t>
            </a:r>
            <a:r>
              <a:rPr lang="ko-KR" altLang="en-US" dirty="0">
                <a:latin typeface="Arial Black" panose="020B0A04020102020204" pitchFamily="34" charset="0"/>
              </a:rPr>
              <a:t>이라는 알고리즘 디자인 기법에 근거하여 만들어진 정렬 방법이다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분할 정복 </a:t>
            </a:r>
            <a:r>
              <a:rPr lang="en-US" altLang="ko-KR" sz="1600" dirty="0">
                <a:latin typeface="Arial Black" panose="020B0A04020102020204" pitchFamily="34" charset="0"/>
              </a:rPr>
              <a:t>- </a:t>
            </a:r>
            <a:r>
              <a:rPr lang="ko-KR" altLang="en-US" sz="1600" dirty="0">
                <a:latin typeface="Arial Black" panose="020B0A04020102020204" pitchFamily="34" charset="0"/>
              </a:rPr>
              <a:t>분할하여 정렬을 한 후 결합과정을 거친다</a:t>
            </a:r>
            <a:r>
              <a:rPr lang="en-US" altLang="ko-KR" sz="1600" dirty="0">
                <a:latin typeface="Arial Black" panose="020B0A04020102020204" pitchFamily="34" charset="0"/>
              </a:rPr>
              <a:t>, 3</a:t>
            </a:r>
            <a:r>
              <a:rPr lang="ko-KR" altLang="en-US" sz="1600" dirty="0">
                <a:latin typeface="Arial Black" panose="020B0A04020102020204" pitchFamily="34" charset="0"/>
              </a:rPr>
              <a:t>단계의 과정을 거쳐서 완성된다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1200150" lvl="2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단계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분할</a:t>
            </a:r>
            <a:r>
              <a:rPr lang="en-US" altLang="ko-KR" sz="1600" dirty="0">
                <a:latin typeface="Arial Black" panose="020B0A04020102020204" pitchFamily="34" charset="0"/>
              </a:rPr>
              <a:t>(Divide) – </a:t>
            </a:r>
            <a:r>
              <a:rPr lang="ko-KR" altLang="en-US" sz="1600" dirty="0">
                <a:latin typeface="Arial Black" panose="020B0A04020102020204" pitchFamily="34" charset="0"/>
              </a:rPr>
              <a:t>해결이 용이한 단계까지 문제를 분할해 나간다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1200150" lvl="2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단계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정복</a:t>
            </a:r>
            <a:r>
              <a:rPr lang="en-US" altLang="ko-KR" sz="1600" dirty="0">
                <a:latin typeface="Arial Black" panose="020B0A04020102020204" pitchFamily="34" charset="0"/>
              </a:rPr>
              <a:t>(Conquer) – </a:t>
            </a:r>
            <a:r>
              <a:rPr lang="ko-KR" altLang="en-US" sz="1600" dirty="0">
                <a:latin typeface="Arial Black" panose="020B0A04020102020204" pitchFamily="34" charset="0"/>
              </a:rPr>
              <a:t>해결이 용이한 수준까지 분할된 문제를 해결한다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1200150" lvl="2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단계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결합</a:t>
            </a:r>
            <a:r>
              <a:rPr lang="en-US" altLang="ko-KR" sz="1600" dirty="0">
                <a:latin typeface="Arial Black" panose="020B0A04020102020204" pitchFamily="34" charset="0"/>
              </a:rPr>
              <a:t>(Combine) – </a:t>
            </a:r>
            <a:r>
              <a:rPr lang="ko-KR" altLang="en-US" sz="1600" dirty="0">
                <a:latin typeface="Arial Black" panose="020B0A04020102020204" pitchFamily="34" charset="0"/>
              </a:rPr>
              <a:t>분할해서 해결한 결과를 결합하여 마무리한다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ex) 8</a:t>
            </a:r>
            <a:r>
              <a:rPr lang="ko-KR" altLang="en-US" sz="1600" dirty="0">
                <a:latin typeface="Arial Black" panose="020B0A04020102020204" pitchFamily="34" charset="0"/>
              </a:rPr>
              <a:t>개의 데이터를 동시에 정렬하는 것보다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이를 둘로 나눠서 </a:t>
            </a:r>
            <a:r>
              <a:rPr lang="en-US" altLang="ko-KR" sz="1600" dirty="0">
                <a:latin typeface="Arial Black" panose="020B0A04020102020204" pitchFamily="34" charset="0"/>
              </a:rPr>
              <a:t>4</a:t>
            </a:r>
            <a:r>
              <a:rPr lang="ko-KR" altLang="en-US" sz="1600" dirty="0">
                <a:latin typeface="Arial Black" panose="020B0A04020102020204" pitchFamily="34" charset="0"/>
              </a:rPr>
              <a:t>개의 데이터를 정렬하는 것이 쉽고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또 이들 각각을 다시 한번 둘로 나눠서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개의 데이터를 정렬하는 것이 더 쉽다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507404-6FED-4641-BAB1-BEC6CF87FB0C}"/>
              </a:ext>
            </a:extLst>
          </p:cNvPr>
          <p:cNvGrpSpPr/>
          <p:nvPr/>
        </p:nvGrpSpPr>
        <p:grpSpPr>
          <a:xfrm>
            <a:off x="4583140" y="3811560"/>
            <a:ext cx="1504403" cy="369332"/>
            <a:chOff x="3875315" y="3429000"/>
            <a:chExt cx="1504403" cy="369332"/>
          </a:xfrm>
          <a:solidFill>
            <a:schemeClr val="accent2">
              <a:lumMod val="50000"/>
            </a:schemeClr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4C38DA-73E6-472F-8997-A34B79096D96}"/>
                </a:ext>
              </a:extLst>
            </p:cNvPr>
            <p:cNvSpPr txBox="1"/>
            <p:nvPr/>
          </p:nvSpPr>
          <p:spPr>
            <a:xfrm>
              <a:off x="3875315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21B045-E914-4E94-92BD-160478198D82}"/>
                </a:ext>
              </a:extLst>
            </p:cNvPr>
            <p:cNvSpPr txBox="1"/>
            <p:nvPr/>
          </p:nvSpPr>
          <p:spPr>
            <a:xfrm>
              <a:off x="4269377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45D7F8-B8CB-4A97-AC8B-93F12E86382C}"/>
                </a:ext>
              </a:extLst>
            </p:cNvPr>
            <p:cNvSpPr txBox="1"/>
            <p:nvPr/>
          </p:nvSpPr>
          <p:spPr>
            <a:xfrm>
              <a:off x="4663439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3D11B-D56D-4A0A-ACC0-EEA0FDB04F58}"/>
                </a:ext>
              </a:extLst>
            </p:cNvPr>
            <p:cNvSpPr txBox="1"/>
            <p:nvPr/>
          </p:nvSpPr>
          <p:spPr>
            <a:xfrm>
              <a:off x="5057501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20FBFE-466D-4691-9499-627A0021A336}"/>
              </a:ext>
            </a:extLst>
          </p:cNvPr>
          <p:cNvGrpSpPr/>
          <p:nvPr/>
        </p:nvGrpSpPr>
        <p:grpSpPr>
          <a:xfrm>
            <a:off x="6159388" y="3815869"/>
            <a:ext cx="1506579" cy="369332"/>
            <a:chOff x="5451563" y="3433309"/>
            <a:chExt cx="1506579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5F8F0C-A6DA-4C11-A89A-4EDF3E9065FB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269F8F-1F5D-4688-B761-087DF2B123A6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7C0649-B0A8-408B-9B8F-5E3894C45A55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E4EBEA-4A42-41DE-B93B-366FE5B21057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E56FE5-64AF-4B55-B754-22164238CB5C}"/>
              </a:ext>
            </a:extLst>
          </p:cNvPr>
          <p:cNvGrpSpPr/>
          <p:nvPr/>
        </p:nvGrpSpPr>
        <p:grpSpPr>
          <a:xfrm>
            <a:off x="3559883" y="4478151"/>
            <a:ext cx="1504403" cy="369332"/>
            <a:chOff x="3875315" y="3429000"/>
            <a:chExt cx="1504403" cy="369332"/>
          </a:xfrm>
          <a:solidFill>
            <a:schemeClr val="accent2">
              <a:lumMod val="50000"/>
            </a:schemeClr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28C71C-D46E-448D-97C9-9A0C57A57D48}"/>
                </a:ext>
              </a:extLst>
            </p:cNvPr>
            <p:cNvSpPr txBox="1"/>
            <p:nvPr/>
          </p:nvSpPr>
          <p:spPr>
            <a:xfrm>
              <a:off x="3875315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032AF8-18E8-443C-A2BF-C8CD537E6EBE}"/>
                </a:ext>
              </a:extLst>
            </p:cNvPr>
            <p:cNvSpPr txBox="1"/>
            <p:nvPr/>
          </p:nvSpPr>
          <p:spPr>
            <a:xfrm>
              <a:off x="4269377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BA1ED3-21E0-4850-8EB2-2413AF9575A5}"/>
                </a:ext>
              </a:extLst>
            </p:cNvPr>
            <p:cNvSpPr txBox="1"/>
            <p:nvPr/>
          </p:nvSpPr>
          <p:spPr>
            <a:xfrm>
              <a:off x="4663439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3B1BAD-7347-4F98-88B7-0C5EAD774B05}"/>
                </a:ext>
              </a:extLst>
            </p:cNvPr>
            <p:cNvSpPr txBox="1"/>
            <p:nvPr/>
          </p:nvSpPr>
          <p:spPr>
            <a:xfrm>
              <a:off x="5057501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9D2FCC-6500-42BB-9724-4E41AEED2686}"/>
              </a:ext>
            </a:extLst>
          </p:cNvPr>
          <p:cNvGrpSpPr/>
          <p:nvPr/>
        </p:nvGrpSpPr>
        <p:grpSpPr>
          <a:xfrm>
            <a:off x="3559883" y="5144743"/>
            <a:ext cx="1504403" cy="369332"/>
            <a:chOff x="3875315" y="3429000"/>
            <a:chExt cx="1504403" cy="369332"/>
          </a:xfrm>
          <a:solidFill>
            <a:schemeClr val="accent2">
              <a:lumMod val="50000"/>
            </a:schemeClr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F1D1DF-C7A7-473A-9F22-C60F7467C675}"/>
                </a:ext>
              </a:extLst>
            </p:cNvPr>
            <p:cNvSpPr txBox="1"/>
            <p:nvPr/>
          </p:nvSpPr>
          <p:spPr>
            <a:xfrm>
              <a:off x="3875315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49A5A9-A2DD-43FA-84E1-99F9FAC31FC9}"/>
                </a:ext>
              </a:extLst>
            </p:cNvPr>
            <p:cNvSpPr txBox="1"/>
            <p:nvPr/>
          </p:nvSpPr>
          <p:spPr>
            <a:xfrm>
              <a:off x="4269377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529381-B576-496C-9711-22050C4E749F}"/>
                </a:ext>
              </a:extLst>
            </p:cNvPr>
            <p:cNvSpPr txBox="1"/>
            <p:nvPr/>
          </p:nvSpPr>
          <p:spPr>
            <a:xfrm>
              <a:off x="4663439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3D5C69-3B5B-4145-ACC6-52B543361F7E}"/>
                </a:ext>
              </a:extLst>
            </p:cNvPr>
            <p:cNvSpPr txBox="1"/>
            <p:nvPr/>
          </p:nvSpPr>
          <p:spPr>
            <a:xfrm>
              <a:off x="5057501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03F8C-5F6C-4DDD-9BC6-30016A6452FC}"/>
              </a:ext>
            </a:extLst>
          </p:cNvPr>
          <p:cNvGrpSpPr/>
          <p:nvPr/>
        </p:nvGrpSpPr>
        <p:grpSpPr>
          <a:xfrm>
            <a:off x="4509115" y="5811335"/>
            <a:ext cx="1504403" cy="369332"/>
            <a:chOff x="3875315" y="3429000"/>
            <a:chExt cx="150440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E71D4A-2693-4BEF-8897-C58EB4EBADF8}"/>
                </a:ext>
              </a:extLst>
            </p:cNvPr>
            <p:cNvSpPr txBox="1"/>
            <p:nvPr/>
          </p:nvSpPr>
          <p:spPr>
            <a:xfrm>
              <a:off x="3875315" y="3429000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D14805-28AF-4B4A-AC02-14B92F88494C}"/>
                </a:ext>
              </a:extLst>
            </p:cNvPr>
            <p:cNvSpPr txBox="1"/>
            <p:nvPr/>
          </p:nvSpPr>
          <p:spPr>
            <a:xfrm>
              <a:off x="4269377" y="3429000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8191B1-B995-4353-9A68-3B3E482EA82F}"/>
                </a:ext>
              </a:extLst>
            </p:cNvPr>
            <p:cNvSpPr txBox="1"/>
            <p:nvPr/>
          </p:nvSpPr>
          <p:spPr>
            <a:xfrm>
              <a:off x="4663439" y="3429000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D59C7B-9B6D-4C66-BB2A-9216D81366A5}"/>
                </a:ext>
              </a:extLst>
            </p:cNvPr>
            <p:cNvSpPr txBox="1"/>
            <p:nvPr/>
          </p:nvSpPr>
          <p:spPr>
            <a:xfrm>
              <a:off x="5057501" y="3429000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938931-349B-4CB3-B460-806FA2DB4D65}"/>
              </a:ext>
            </a:extLst>
          </p:cNvPr>
          <p:cNvGrpSpPr/>
          <p:nvPr/>
        </p:nvGrpSpPr>
        <p:grpSpPr>
          <a:xfrm>
            <a:off x="7112838" y="4478151"/>
            <a:ext cx="1506579" cy="369332"/>
            <a:chOff x="5451563" y="3433309"/>
            <a:chExt cx="150657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4A6B4D-4FCF-4816-8D53-8FEF6D0DE049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9E2280-0953-4609-B09A-84B509C21CE1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266F1E-3010-427C-94A9-AB9AE8334B77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F94CF-8B32-452B-B8ED-8867D3890501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287A841-467E-4280-8DA5-7EE4A5A57C12}"/>
              </a:ext>
            </a:extLst>
          </p:cNvPr>
          <p:cNvGrpSpPr/>
          <p:nvPr/>
        </p:nvGrpSpPr>
        <p:grpSpPr>
          <a:xfrm>
            <a:off x="7112838" y="5144743"/>
            <a:ext cx="1506579" cy="369332"/>
            <a:chOff x="5451563" y="3433309"/>
            <a:chExt cx="1506579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1A0869-3ADF-4196-8533-557D70819F37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B55256-214F-4EB3-987A-1246F078F83E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621770-3DFE-4484-9CB1-5D9BC44A28E8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11635F-F1E5-43F1-B547-2FFF6F91870F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F5A2CE1-C548-4133-B470-1FCC11D315CD}"/>
              </a:ext>
            </a:extLst>
          </p:cNvPr>
          <p:cNvGrpSpPr/>
          <p:nvPr/>
        </p:nvGrpSpPr>
        <p:grpSpPr>
          <a:xfrm>
            <a:off x="6085363" y="5811335"/>
            <a:ext cx="1506579" cy="369332"/>
            <a:chOff x="5451563" y="3433309"/>
            <a:chExt cx="1506579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221F96-B7DE-4A0B-AEF7-AC8DA4A4ADE8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156E0A-6CDF-43C4-B4A1-81FAD35A8DEF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BE6D1C-9234-4AC2-800F-5705CDEDE3A0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85A5B5-16DB-4267-A93F-B6A4E146D3E1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289DCC2-C487-4985-9A60-DE18DE24EFE4}"/>
              </a:ext>
            </a:extLst>
          </p:cNvPr>
          <p:cNvCxnSpPr>
            <a:stCxn id="3" idx="1"/>
            <a:endCxn id="18" idx="0"/>
          </p:cNvCxnSpPr>
          <p:nvPr/>
        </p:nvCxnSpPr>
        <p:spPr>
          <a:xfrm rot="10800000" flipV="1">
            <a:off x="4115054" y="3996225"/>
            <a:ext cx="468086" cy="48192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4B6B067-8EE6-4DCB-87C7-80E19B77AED4}"/>
              </a:ext>
            </a:extLst>
          </p:cNvPr>
          <p:cNvCxnSpPr>
            <a:stCxn id="17" idx="1"/>
            <a:endCxn id="22" idx="1"/>
          </p:cNvCxnSpPr>
          <p:nvPr/>
        </p:nvCxnSpPr>
        <p:spPr>
          <a:xfrm rot="10800000" flipV="1">
            <a:off x="3559883" y="4662817"/>
            <a:ext cx="12700" cy="666592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A47930F-BB6D-46F4-9664-B61245E098E1}"/>
              </a:ext>
            </a:extLst>
          </p:cNvPr>
          <p:cNvCxnSpPr>
            <a:stCxn id="23" idx="2"/>
            <a:endCxn id="27" idx="1"/>
          </p:cNvCxnSpPr>
          <p:nvPr/>
        </p:nvCxnSpPr>
        <p:spPr>
          <a:xfrm rot="16200000" flipH="1">
            <a:off x="4071121" y="5558007"/>
            <a:ext cx="481926" cy="39406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38F7EAF0-64F0-4294-829E-E3E4D584F2FF}"/>
              </a:ext>
            </a:extLst>
          </p:cNvPr>
          <p:cNvCxnSpPr>
            <a:stCxn id="45" idx="3"/>
            <a:endCxn id="39" idx="2"/>
          </p:cNvCxnSpPr>
          <p:nvPr/>
        </p:nvCxnSpPr>
        <p:spPr>
          <a:xfrm flipV="1">
            <a:off x="7591942" y="5514075"/>
            <a:ext cx="470129" cy="48192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A9478D4-5222-4697-AF5F-9298824945D4}"/>
              </a:ext>
            </a:extLst>
          </p:cNvPr>
          <p:cNvCxnSpPr>
            <a:stCxn id="40" idx="3"/>
            <a:endCxn id="35" idx="3"/>
          </p:cNvCxnSpPr>
          <p:nvPr/>
        </p:nvCxnSpPr>
        <p:spPr>
          <a:xfrm flipV="1">
            <a:off x="8619417" y="4662817"/>
            <a:ext cx="12700" cy="666592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C80C15-AD45-4673-BD3D-3106DFB34452}"/>
              </a:ext>
            </a:extLst>
          </p:cNvPr>
          <p:cNvCxnSpPr>
            <a:stCxn id="34" idx="0"/>
            <a:endCxn id="12" idx="3"/>
          </p:cNvCxnSpPr>
          <p:nvPr/>
        </p:nvCxnSpPr>
        <p:spPr>
          <a:xfrm rot="16200000" flipV="1">
            <a:off x="7625211" y="4041291"/>
            <a:ext cx="477616" cy="3961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6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597C96-9CA3-4410-AFB7-33C9D22811FD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8FB6-0EF0-4928-B970-65C0D3310B15}"/>
              </a:ext>
            </a:extLst>
          </p:cNvPr>
          <p:cNvSpPr txBox="1"/>
          <p:nvPr/>
        </p:nvSpPr>
        <p:spPr>
          <a:xfrm>
            <a:off x="1243013" y="677333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둘로 나누는 것보다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데이터가 남을 때까지 나눠서 정렬을 하고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다시 합치는 과정이 더 중요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나눠질 수 없을 만큼 나눴다가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정렬을 한 후 병합을 진행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나누는 과정의 순서대로 다시 병합을 하기 때문에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나누는 과정과 합치는 과정의 횟수는 같다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재귀적 구현을 위한 방법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B95631-BE0A-4837-8033-5DC15ECF6303}"/>
              </a:ext>
            </a:extLst>
          </p:cNvPr>
          <p:cNvGrpSpPr/>
          <p:nvPr/>
        </p:nvGrpSpPr>
        <p:grpSpPr>
          <a:xfrm>
            <a:off x="3265557" y="1948008"/>
            <a:ext cx="1504403" cy="369332"/>
            <a:chOff x="3875315" y="3429000"/>
            <a:chExt cx="1504403" cy="369332"/>
          </a:xfrm>
          <a:solidFill>
            <a:schemeClr val="accent2">
              <a:lumMod val="50000"/>
            </a:schemeClr>
          </a:solidFill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847CA1-7370-4C74-BA96-E8718B7F881E}"/>
                </a:ext>
              </a:extLst>
            </p:cNvPr>
            <p:cNvSpPr txBox="1"/>
            <p:nvPr/>
          </p:nvSpPr>
          <p:spPr>
            <a:xfrm>
              <a:off x="3875315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0250D8-2851-4FCA-A40F-2C564539B8FB}"/>
                </a:ext>
              </a:extLst>
            </p:cNvPr>
            <p:cNvSpPr txBox="1"/>
            <p:nvPr/>
          </p:nvSpPr>
          <p:spPr>
            <a:xfrm>
              <a:off x="4269377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4867B-0ECE-4C2B-9146-8CB0A1F68239}"/>
                </a:ext>
              </a:extLst>
            </p:cNvPr>
            <p:cNvSpPr txBox="1"/>
            <p:nvPr/>
          </p:nvSpPr>
          <p:spPr>
            <a:xfrm>
              <a:off x="4663439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3BC88A-4EFB-4B5E-8650-35D76C2C7C23}"/>
                </a:ext>
              </a:extLst>
            </p:cNvPr>
            <p:cNvSpPr txBox="1"/>
            <p:nvPr/>
          </p:nvSpPr>
          <p:spPr>
            <a:xfrm>
              <a:off x="5057501" y="3429000"/>
              <a:ext cx="322217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EB1D90-6272-446B-82D7-0E3697E4BBB7}"/>
              </a:ext>
            </a:extLst>
          </p:cNvPr>
          <p:cNvGrpSpPr/>
          <p:nvPr/>
        </p:nvGrpSpPr>
        <p:grpSpPr>
          <a:xfrm>
            <a:off x="4841805" y="1952317"/>
            <a:ext cx="1506579" cy="369332"/>
            <a:chOff x="5451563" y="3433309"/>
            <a:chExt cx="1506579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DD4E5F-D739-4AEA-BB6C-26A5E6CDFBC5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B13416-72F4-48A4-8743-E24B4F478DA0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C9F585-CBAA-4C5E-93DA-C3CFD63934F8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A51A0B-FDCB-4FB2-9BFF-CAA24E04776A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194BF7A-444E-44F2-9642-BD41AB2FD62C}"/>
              </a:ext>
            </a:extLst>
          </p:cNvPr>
          <p:cNvSpPr txBox="1"/>
          <p:nvPr/>
        </p:nvSpPr>
        <p:spPr>
          <a:xfrm>
            <a:off x="2674463" y="264165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946CD-161E-4EF0-B4B4-3244F1058C09}"/>
              </a:ext>
            </a:extLst>
          </p:cNvPr>
          <p:cNvSpPr txBox="1"/>
          <p:nvPr/>
        </p:nvSpPr>
        <p:spPr>
          <a:xfrm>
            <a:off x="3068525" y="264165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DF422-6B52-4C0F-B58A-D754BAD6D055}"/>
              </a:ext>
            </a:extLst>
          </p:cNvPr>
          <p:cNvSpPr txBox="1"/>
          <p:nvPr/>
        </p:nvSpPr>
        <p:spPr>
          <a:xfrm>
            <a:off x="3462587" y="264165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75541-FD6F-4558-83DE-066F80F16300}"/>
              </a:ext>
            </a:extLst>
          </p:cNvPr>
          <p:cNvSpPr txBox="1"/>
          <p:nvPr/>
        </p:nvSpPr>
        <p:spPr>
          <a:xfrm>
            <a:off x="3856649" y="264165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3810B-F389-47C0-B5F8-F406C9C5D708}"/>
              </a:ext>
            </a:extLst>
          </p:cNvPr>
          <p:cNvSpPr txBox="1"/>
          <p:nvPr/>
        </p:nvSpPr>
        <p:spPr>
          <a:xfrm>
            <a:off x="5433985" y="264165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0DDD0-483C-4008-80BD-7B8EF23B6A37}"/>
              </a:ext>
            </a:extLst>
          </p:cNvPr>
          <p:cNvSpPr txBox="1"/>
          <p:nvPr/>
        </p:nvSpPr>
        <p:spPr>
          <a:xfrm>
            <a:off x="5830220" y="264165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67CA5D-C1F7-4C4A-8485-81313DB53FE1}"/>
              </a:ext>
            </a:extLst>
          </p:cNvPr>
          <p:cNvSpPr txBox="1"/>
          <p:nvPr/>
        </p:nvSpPr>
        <p:spPr>
          <a:xfrm>
            <a:off x="6222109" y="264165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19C5D-29B3-4DC0-8750-3755471E1BCB}"/>
              </a:ext>
            </a:extLst>
          </p:cNvPr>
          <p:cNvSpPr txBox="1"/>
          <p:nvPr/>
        </p:nvSpPr>
        <p:spPr>
          <a:xfrm>
            <a:off x="6618347" y="264165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C0772-C0DD-4CE0-B427-2B8D74C9A913}"/>
              </a:ext>
            </a:extLst>
          </p:cNvPr>
          <p:cNvSpPr txBox="1"/>
          <p:nvPr/>
        </p:nvSpPr>
        <p:spPr>
          <a:xfrm>
            <a:off x="2352246" y="3335304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09BD92-4874-43EE-A2D2-740276817422}"/>
              </a:ext>
            </a:extLst>
          </p:cNvPr>
          <p:cNvSpPr txBox="1"/>
          <p:nvPr/>
        </p:nvSpPr>
        <p:spPr>
          <a:xfrm>
            <a:off x="2746308" y="3335304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2B046-85C7-4587-9161-4C29FBC18474}"/>
              </a:ext>
            </a:extLst>
          </p:cNvPr>
          <p:cNvSpPr txBox="1"/>
          <p:nvPr/>
        </p:nvSpPr>
        <p:spPr>
          <a:xfrm>
            <a:off x="3659619" y="3335304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05B69-D557-4BF0-BB8B-B900E5A53DAF}"/>
              </a:ext>
            </a:extLst>
          </p:cNvPr>
          <p:cNvSpPr txBox="1"/>
          <p:nvPr/>
        </p:nvSpPr>
        <p:spPr>
          <a:xfrm>
            <a:off x="4053681" y="3335304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F4ACB-A0AC-448E-9B38-1554F072F909}"/>
              </a:ext>
            </a:extLst>
          </p:cNvPr>
          <p:cNvSpPr txBox="1"/>
          <p:nvPr/>
        </p:nvSpPr>
        <p:spPr>
          <a:xfrm>
            <a:off x="2191137" y="402895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15A6A5-A07F-4C57-B1FA-854100726607}"/>
              </a:ext>
            </a:extLst>
          </p:cNvPr>
          <p:cNvSpPr txBox="1"/>
          <p:nvPr/>
        </p:nvSpPr>
        <p:spPr>
          <a:xfrm>
            <a:off x="2867641" y="402895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023FC7-F4AF-46E6-B097-5B955D76AB04}"/>
              </a:ext>
            </a:extLst>
          </p:cNvPr>
          <p:cNvSpPr txBox="1"/>
          <p:nvPr/>
        </p:nvSpPr>
        <p:spPr>
          <a:xfrm>
            <a:off x="3541215" y="402895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34009D-A8E3-4A08-953F-D462F0E4F70D}"/>
              </a:ext>
            </a:extLst>
          </p:cNvPr>
          <p:cNvSpPr txBox="1"/>
          <p:nvPr/>
        </p:nvSpPr>
        <p:spPr>
          <a:xfrm>
            <a:off x="4214789" y="402895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C123A-7A38-4431-87CA-31876173A59D}"/>
              </a:ext>
            </a:extLst>
          </p:cNvPr>
          <p:cNvSpPr txBox="1"/>
          <p:nvPr/>
        </p:nvSpPr>
        <p:spPr>
          <a:xfrm>
            <a:off x="5233694" y="3318989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18B34A-1482-4E2D-AB04-5CF4F306F10E}"/>
              </a:ext>
            </a:extLst>
          </p:cNvPr>
          <p:cNvSpPr txBox="1"/>
          <p:nvPr/>
        </p:nvSpPr>
        <p:spPr>
          <a:xfrm>
            <a:off x="5629929" y="3318989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1E54A9-90C7-4D71-8BD9-376B5211497F}"/>
              </a:ext>
            </a:extLst>
          </p:cNvPr>
          <p:cNvSpPr txBox="1"/>
          <p:nvPr/>
        </p:nvSpPr>
        <p:spPr>
          <a:xfrm>
            <a:off x="6377782" y="3318989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6AF7D8-FB8C-4D6A-8062-1EEEBCD21B60}"/>
              </a:ext>
            </a:extLst>
          </p:cNvPr>
          <p:cNvSpPr txBox="1"/>
          <p:nvPr/>
        </p:nvSpPr>
        <p:spPr>
          <a:xfrm>
            <a:off x="6774020" y="3318989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CB149-BF3C-4306-886E-EC54F4F8C873}"/>
              </a:ext>
            </a:extLst>
          </p:cNvPr>
          <p:cNvSpPr txBox="1"/>
          <p:nvPr/>
        </p:nvSpPr>
        <p:spPr>
          <a:xfrm>
            <a:off x="5111768" y="3996322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CF3FD-88ED-4E38-A423-D88E03006264}"/>
              </a:ext>
            </a:extLst>
          </p:cNvPr>
          <p:cNvSpPr txBox="1"/>
          <p:nvPr/>
        </p:nvSpPr>
        <p:spPr>
          <a:xfrm>
            <a:off x="5718351" y="399320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7D0E38-871E-4E3C-BC47-88A758C08A2A}"/>
              </a:ext>
            </a:extLst>
          </p:cNvPr>
          <p:cNvSpPr txBox="1"/>
          <p:nvPr/>
        </p:nvSpPr>
        <p:spPr>
          <a:xfrm>
            <a:off x="6324934" y="399320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1EBA-3EAF-43C3-A32F-C510B265E8E5}"/>
              </a:ext>
            </a:extLst>
          </p:cNvPr>
          <p:cNvSpPr txBox="1"/>
          <p:nvPr/>
        </p:nvSpPr>
        <p:spPr>
          <a:xfrm>
            <a:off x="6935128" y="3996322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388359-EEBA-4CE4-8496-BB876F9AEF14}"/>
              </a:ext>
            </a:extLst>
          </p:cNvPr>
          <p:cNvSpPr txBox="1"/>
          <p:nvPr/>
        </p:nvSpPr>
        <p:spPr>
          <a:xfrm>
            <a:off x="2352246" y="4722600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96ED17-36DC-402E-8717-35E84931C9A9}"/>
              </a:ext>
            </a:extLst>
          </p:cNvPr>
          <p:cNvSpPr txBox="1"/>
          <p:nvPr/>
        </p:nvSpPr>
        <p:spPr>
          <a:xfrm>
            <a:off x="2746308" y="4722600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E56D3-ED03-4929-BE24-364ED28EA71C}"/>
              </a:ext>
            </a:extLst>
          </p:cNvPr>
          <p:cNvSpPr txBox="1"/>
          <p:nvPr/>
        </p:nvSpPr>
        <p:spPr>
          <a:xfrm>
            <a:off x="3659619" y="4722600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4B53A-A26A-4D1D-B7C5-291168E86420}"/>
              </a:ext>
            </a:extLst>
          </p:cNvPr>
          <p:cNvSpPr txBox="1"/>
          <p:nvPr/>
        </p:nvSpPr>
        <p:spPr>
          <a:xfrm>
            <a:off x="4053681" y="4722600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EBE448-9191-48CA-8D01-0C44D0957F17}"/>
              </a:ext>
            </a:extLst>
          </p:cNvPr>
          <p:cNvSpPr txBox="1"/>
          <p:nvPr/>
        </p:nvSpPr>
        <p:spPr>
          <a:xfrm>
            <a:off x="2710386" y="5416248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2CD03F-8345-4795-B4D3-E96F20D7567A}"/>
              </a:ext>
            </a:extLst>
          </p:cNvPr>
          <p:cNvSpPr txBox="1"/>
          <p:nvPr/>
        </p:nvSpPr>
        <p:spPr>
          <a:xfrm>
            <a:off x="3104448" y="5416248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19EF9A-53F6-4BB0-8333-D71578F61D78}"/>
              </a:ext>
            </a:extLst>
          </p:cNvPr>
          <p:cNvSpPr txBox="1"/>
          <p:nvPr/>
        </p:nvSpPr>
        <p:spPr>
          <a:xfrm>
            <a:off x="3498510" y="5416248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9AD87F-413D-4F4C-8B85-588F2516B086}"/>
              </a:ext>
            </a:extLst>
          </p:cNvPr>
          <p:cNvSpPr txBox="1"/>
          <p:nvPr/>
        </p:nvSpPr>
        <p:spPr>
          <a:xfrm>
            <a:off x="3892572" y="5416248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2D5EF-5E82-4B97-8E42-3F51D0EF204A}"/>
              </a:ext>
            </a:extLst>
          </p:cNvPr>
          <p:cNvSpPr txBox="1"/>
          <p:nvPr/>
        </p:nvSpPr>
        <p:spPr>
          <a:xfrm>
            <a:off x="5239129" y="4667423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BC6D5E-0B84-4368-BD86-DCFA082323CC}"/>
              </a:ext>
            </a:extLst>
          </p:cNvPr>
          <p:cNvSpPr txBox="1"/>
          <p:nvPr/>
        </p:nvSpPr>
        <p:spPr>
          <a:xfrm>
            <a:off x="5635364" y="4667423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26BFD-E86D-4669-B04D-7EA3DF18222B}"/>
              </a:ext>
            </a:extLst>
          </p:cNvPr>
          <p:cNvSpPr txBox="1"/>
          <p:nvPr/>
        </p:nvSpPr>
        <p:spPr>
          <a:xfrm>
            <a:off x="6383217" y="4667423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DED2BB-C203-4247-A8AE-5B76214E0D47}"/>
              </a:ext>
            </a:extLst>
          </p:cNvPr>
          <p:cNvSpPr txBox="1"/>
          <p:nvPr/>
        </p:nvSpPr>
        <p:spPr>
          <a:xfrm>
            <a:off x="6779455" y="4667423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64DCDB-B6B2-45BC-9D56-3CB2E6BEC025}"/>
              </a:ext>
            </a:extLst>
          </p:cNvPr>
          <p:cNvSpPr txBox="1"/>
          <p:nvPr/>
        </p:nvSpPr>
        <p:spPr>
          <a:xfrm>
            <a:off x="5428549" y="5362994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22F57B-9ED2-4D0E-B1F5-D079C03F7AA0}"/>
              </a:ext>
            </a:extLst>
          </p:cNvPr>
          <p:cNvSpPr txBox="1"/>
          <p:nvPr/>
        </p:nvSpPr>
        <p:spPr>
          <a:xfrm>
            <a:off x="5824784" y="5362994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5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45AD1B-5AE6-46EA-9CBF-979A320F3138}"/>
              </a:ext>
            </a:extLst>
          </p:cNvPr>
          <p:cNvSpPr txBox="1"/>
          <p:nvPr/>
        </p:nvSpPr>
        <p:spPr>
          <a:xfrm>
            <a:off x="6216673" y="5362994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638338-28AB-4F27-8206-3B2F8CC3B4B3}"/>
              </a:ext>
            </a:extLst>
          </p:cNvPr>
          <p:cNvSpPr txBox="1"/>
          <p:nvPr/>
        </p:nvSpPr>
        <p:spPr>
          <a:xfrm>
            <a:off x="6612911" y="5362994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CDEBF7-8F2F-454E-8CAC-CB21CA89DB0A}"/>
              </a:ext>
            </a:extLst>
          </p:cNvPr>
          <p:cNvSpPr txBox="1"/>
          <p:nvPr/>
        </p:nvSpPr>
        <p:spPr>
          <a:xfrm>
            <a:off x="3301479" y="610989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C86D94-5D43-4CDF-AAF6-160D9C087400}"/>
              </a:ext>
            </a:extLst>
          </p:cNvPr>
          <p:cNvSpPr txBox="1"/>
          <p:nvPr/>
        </p:nvSpPr>
        <p:spPr>
          <a:xfrm>
            <a:off x="3695541" y="610989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6C3C67-EB2A-4B22-ADBF-118A901D4B78}"/>
              </a:ext>
            </a:extLst>
          </p:cNvPr>
          <p:cNvSpPr txBox="1"/>
          <p:nvPr/>
        </p:nvSpPr>
        <p:spPr>
          <a:xfrm>
            <a:off x="4089603" y="6109896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5AA21C-4731-4216-83FA-052FDFD6F94F}"/>
              </a:ext>
            </a:extLst>
          </p:cNvPr>
          <p:cNvSpPr txBox="1"/>
          <p:nvPr/>
        </p:nvSpPr>
        <p:spPr>
          <a:xfrm>
            <a:off x="4483665" y="6109896"/>
            <a:ext cx="322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4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6EBD558-AFF5-4C5D-80EE-F8B6FA10747B}"/>
              </a:ext>
            </a:extLst>
          </p:cNvPr>
          <p:cNvGrpSpPr/>
          <p:nvPr/>
        </p:nvGrpSpPr>
        <p:grpSpPr>
          <a:xfrm>
            <a:off x="4877727" y="6114205"/>
            <a:ext cx="1506579" cy="369332"/>
            <a:chOff x="5451563" y="3433309"/>
            <a:chExt cx="1506579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FB81C6-8313-43CE-AED1-C1F4E41821B4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F141269-3A69-4FBE-8048-821CFA717708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FCF366-1120-44E8-85CE-7E6F683625B9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849D80D-382E-42EB-8A56-2550F3AC6807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A720C41D-45A1-4308-98CD-EB19B77E1ED2}"/>
              </a:ext>
            </a:extLst>
          </p:cNvPr>
          <p:cNvSpPr/>
          <p:nvPr/>
        </p:nvSpPr>
        <p:spPr>
          <a:xfrm>
            <a:off x="7477232" y="1948009"/>
            <a:ext cx="379077" cy="241453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BADC7E8C-BCC6-4882-9432-8559F5BE6513}"/>
              </a:ext>
            </a:extLst>
          </p:cNvPr>
          <p:cNvSpPr/>
          <p:nvPr/>
        </p:nvSpPr>
        <p:spPr>
          <a:xfrm>
            <a:off x="8146712" y="4362538"/>
            <a:ext cx="397916" cy="21258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73BA1-9716-45C1-A0AA-50751CB9E483}"/>
              </a:ext>
            </a:extLst>
          </p:cNvPr>
          <p:cNvSpPr txBox="1"/>
          <p:nvPr/>
        </p:nvSpPr>
        <p:spPr>
          <a:xfrm>
            <a:off x="7957944" y="29404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분할의 과정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03FD9E-C9D7-403E-90E0-DC3FBD6B5667}"/>
              </a:ext>
            </a:extLst>
          </p:cNvPr>
          <p:cNvSpPr txBox="1"/>
          <p:nvPr/>
        </p:nvSpPr>
        <p:spPr>
          <a:xfrm>
            <a:off x="8585090" y="5231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병합의 과정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991851D-690F-4A4C-A576-A8A6016EB021}"/>
              </a:ext>
            </a:extLst>
          </p:cNvPr>
          <p:cNvCxnSpPr>
            <a:stCxn id="32" idx="2"/>
            <a:endCxn id="45" idx="0"/>
          </p:cNvCxnSpPr>
          <p:nvPr/>
        </p:nvCxnSpPr>
        <p:spPr>
          <a:xfrm>
            <a:off x="2352246" y="4398284"/>
            <a:ext cx="555171" cy="3243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3665394-5E8F-41FB-B388-C6E189803D52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2513355" y="4398284"/>
            <a:ext cx="515395" cy="3243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B0846E-2FF8-4624-92F7-DBB64894BE07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>
            <a:off x="3702324" y="4398284"/>
            <a:ext cx="118404" cy="3243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E9C3B9B-C80C-41CB-812B-269C07F05C45}"/>
              </a:ext>
            </a:extLst>
          </p:cNvPr>
          <p:cNvCxnSpPr>
            <a:stCxn id="35" idx="2"/>
            <a:endCxn id="47" idx="0"/>
          </p:cNvCxnSpPr>
          <p:nvPr/>
        </p:nvCxnSpPr>
        <p:spPr>
          <a:xfrm flipH="1">
            <a:off x="4214790" y="4398284"/>
            <a:ext cx="161108" cy="3243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F363335-93B9-47BC-A8FD-CC3175816AA9}"/>
              </a:ext>
            </a:extLst>
          </p:cNvPr>
          <p:cNvCxnSpPr>
            <a:stCxn id="40" idx="2"/>
            <a:endCxn id="52" idx="0"/>
          </p:cNvCxnSpPr>
          <p:nvPr/>
        </p:nvCxnSpPr>
        <p:spPr>
          <a:xfrm>
            <a:off x="5272877" y="4365654"/>
            <a:ext cx="127361" cy="3017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5584AE4-E496-4303-86FE-CD3A26380380}"/>
              </a:ext>
            </a:extLst>
          </p:cNvPr>
          <p:cNvCxnSpPr>
            <a:stCxn id="41" idx="2"/>
            <a:endCxn id="53" idx="0"/>
          </p:cNvCxnSpPr>
          <p:nvPr/>
        </p:nvCxnSpPr>
        <p:spPr>
          <a:xfrm flipH="1">
            <a:off x="5796473" y="4362538"/>
            <a:ext cx="82987" cy="304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FAE10F-E54B-4015-950E-BA927576DDFC}"/>
              </a:ext>
            </a:extLst>
          </p:cNvPr>
          <p:cNvCxnSpPr>
            <a:stCxn id="42" idx="2"/>
            <a:endCxn id="54" idx="0"/>
          </p:cNvCxnSpPr>
          <p:nvPr/>
        </p:nvCxnSpPr>
        <p:spPr>
          <a:xfrm>
            <a:off x="6486043" y="4362538"/>
            <a:ext cx="58283" cy="304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3D624EF-1886-41CA-AD90-73082D9B51BB}"/>
              </a:ext>
            </a:extLst>
          </p:cNvPr>
          <p:cNvCxnSpPr>
            <a:stCxn id="43" idx="2"/>
            <a:endCxn id="55" idx="0"/>
          </p:cNvCxnSpPr>
          <p:nvPr/>
        </p:nvCxnSpPr>
        <p:spPr>
          <a:xfrm flipH="1">
            <a:off x="6940564" y="4365654"/>
            <a:ext cx="155673" cy="3017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5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0D2705-5053-402C-AEFF-8257131EECBD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9283-6595-4233-BFED-50FA39C5CE4F}"/>
              </a:ext>
            </a:extLst>
          </p:cNvPr>
          <p:cNvSpPr txBox="1"/>
          <p:nvPr/>
        </p:nvSpPr>
        <p:spPr>
          <a:xfrm>
            <a:off x="1243013" y="631855"/>
            <a:ext cx="8689552" cy="60170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void </a:t>
            </a:r>
            <a:r>
              <a:rPr lang="en-US" altLang="ko-KR" sz="1100" dirty="0" err="1">
                <a:latin typeface="Arial Black" panose="020B0A04020102020204" pitchFamily="34" charset="0"/>
              </a:rPr>
              <a:t>MergeTwoArea</a:t>
            </a:r>
            <a:r>
              <a:rPr lang="en-US" altLang="ko-KR" sz="1100" dirty="0">
                <a:latin typeface="Arial Black" panose="020B0A04020102020204" pitchFamily="34" charset="0"/>
              </a:rPr>
              <a:t>(int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[], int left, int mid, int right)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fIdx</a:t>
            </a:r>
            <a:r>
              <a:rPr lang="en-US" altLang="ko-KR" sz="1100" dirty="0">
                <a:latin typeface="Arial Black" panose="020B0A04020102020204" pitchFamily="34" charset="0"/>
              </a:rPr>
              <a:t> = left;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rIdx</a:t>
            </a:r>
            <a:r>
              <a:rPr lang="en-US" altLang="ko-KR" sz="1100" dirty="0">
                <a:latin typeface="Arial Black" panose="020B0A04020102020204" pitchFamily="34" charset="0"/>
              </a:rPr>
              <a:t> = mid + 1;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* </a:t>
            </a:r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 = (int*)malloc(</a:t>
            </a:r>
            <a:r>
              <a:rPr lang="en-US" altLang="ko-KR" sz="1100" dirty="0" err="1">
                <a:latin typeface="Arial Black" panose="020B0A04020102020204" pitchFamily="34" charset="0"/>
              </a:rPr>
              <a:t>sizeof</a:t>
            </a:r>
            <a:r>
              <a:rPr lang="en-US" altLang="ko-KR" sz="1100" dirty="0">
                <a:latin typeface="Arial Black" panose="020B0A04020102020204" pitchFamily="34" charset="0"/>
              </a:rPr>
              <a:t>(int)*(right + 1));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 = left;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while (</a:t>
            </a:r>
            <a:r>
              <a:rPr lang="en-US" altLang="ko-KR" sz="1100" dirty="0" err="1">
                <a:latin typeface="Arial Black" panose="020B0A04020102020204" pitchFamily="34" charset="0"/>
              </a:rPr>
              <a:t>fIdx</a:t>
            </a:r>
            <a:r>
              <a:rPr lang="en-US" altLang="ko-KR" sz="1100" dirty="0">
                <a:latin typeface="Arial Black" panose="020B0A04020102020204" pitchFamily="34" charset="0"/>
              </a:rPr>
              <a:t> &lt;= mid &amp;&amp; </a:t>
            </a:r>
            <a:r>
              <a:rPr lang="en-US" altLang="ko-KR" sz="1100" dirty="0" err="1">
                <a:latin typeface="Arial Black" panose="020B0A04020102020204" pitchFamily="34" charset="0"/>
              </a:rPr>
              <a:t>rIdx</a:t>
            </a:r>
            <a:r>
              <a:rPr lang="en-US" altLang="ko-KR" sz="1100" dirty="0">
                <a:latin typeface="Arial Black" panose="020B0A04020102020204" pitchFamily="34" charset="0"/>
              </a:rPr>
              <a:t> &lt;= right)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if 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fIdx</a:t>
            </a:r>
            <a:r>
              <a:rPr lang="en-US" altLang="ko-KR" sz="1100" dirty="0">
                <a:latin typeface="Arial Black" panose="020B0A04020102020204" pitchFamily="34" charset="0"/>
              </a:rPr>
              <a:t>] &lt;=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rIdx</a:t>
            </a:r>
            <a:r>
              <a:rPr lang="en-US" altLang="ko-KR" sz="1100" dirty="0">
                <a:latin typeface="Arial Black" panose="020B0A04020102020204" pitchFamily="34" charset="0"/>
              </a:rPr>
              <a:t>])</a:t>
            </a: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] =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fIdx</a:t>
            </a:r>
            <a:r>
              <a:rPr lang="en-US" altLang="ko-KR" sz="1100" dirty="0">
                <a:latin typeface="Arial Black" panose="020B0A04020102020204" pitchFamily="34" charset="0"/>
              </a:rPr>
              <a:t>++];</a:t>
            </a: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else</a:t>
            </a: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] =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rIdx</a:t>
            </a:r>
            <a:r>
              <a:rPr lang="en-US" altLang="ko-KR" sz="1100" dirty="0">
                <a:latin typeface="Arial Black" panose="020B0A04020102020204" pitchFamily="34" charset="0"/>
              </a:rPr>
              <a:t>++];</a:t>
            </a:r>
          </a:p>
          <a:p>
            <a:pPr lvl="2"/>
            <a:endParaRPr lang="ko-KR" altLang="en-US" sz="11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++;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if (</a:t>
            </a:r>
            <a:r>
              <a:rPr lang="en-US" altLang="ko-KR" sz="1100" dirty="0" err="1">
                <a:latin typeface="Arial Black" panose="020B0A04020102020204" pitchFamily="34" charset="0"/>
              </a:rPr>
              <a:t>fIdx</a:t>
            </a:r>
            <a:r>
              <a:rPr lang="en-US" altLang="ko-KR" sz="1100" dirty="0">
                <a:latin typeface="Arial Black" panose="020B0A04020102020204" pitchFamily="34" charset="0"/>
              </a:rPr>
              <a:t> &gt; mid)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for (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 = </a:t>
            </a:r>
            <a:r>
              <a:rPr lang="en-US" altLang="ko-KR" sz="1100" dirty="0" err="1">
                <a:latin typeface="Arial Black" panose="020B0A04020102020204" pitchFamily="34" charset="0"/>
              </a:rPr>
              <a:t>rIdx</a:t>
            </a:r>
            <a:r>
              <a:rPr lang="en-US" altLang="ko-KR" sz="1100" dirty="0">
                <a:latin typeface="Arial Black" panose="020B0A04020102020204" pitchFamily="34" charset="0"/>
              </a:rPr>
              <a:t>;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 &lt;= right;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++, 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++)</a:t>
            </a: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] =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];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nn-NO" altLang="ko-KR" sz="1100" dirty="0">
                <a:latin typeface="Arial Black" panose="020B0A04020102020204" pitchFamily="34" charset="0"/>
              </a:rPr>
              <a:t>for (i = fIdx; i &lt;= mid; i++, sIdx++)</a:t>
            </a: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sIdx</a:t>
            </a:r>
            <a:r>
              <a:rPr lang="en-US" altLang="ko-KR" sz="1100" dirty="0">
                <a:latin typeface="Arial Black" panose="020B0A04020102020204" pitchFamily="34" charset="0"/>
              </a:rPr>
              <a:t>] =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];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for (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 = left;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 &lt;= right;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] = </a:t>
            </a:r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];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free(</a:t>
            </a:r>
            <a:r>
              <a:rPr lang="en-US" altLang="ko-KR" sz="11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1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0154-13FF-4FA8-A51F-862040768BD3}"/>
              </a:ext>
            </a:extLst>
          </p:cNvPr>
          <p:cNvSpPr txBox="1"/>
          <p:nvPr/>
        </p:nvSpPr>
        <p:spPr>
          <a:xfrm>
            <a:off x="5651592" y="677333"/>
            <a:ext cx="40206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void </a:t>
            </a:r>
            <a:r>
              <a:rPr lang="en-US" altLang="ko-KR" sz="11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100" dirty="0">
                <a:latin typeface="Arial Black" panose="020B0A04020102020204" pitchFamily="34" charset="0"/>
              </a:rPr>
              <a:t>(int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[], int left, int right)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mid;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if (left &lt; right)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중간 지점을 계산한다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100" dirty="0">
                <a:latin typeface="Arial Black" panose="020B0A04020102020204" pitchFamily="34" charset="0"/>
              </a:rPr>
              <a:t>mid = (left + right) / 2;</a:t>
            </a:r>
          </a:p>
          <a:p>
            <a:pPr lvl="2"/>
            <a:endParaRPr lang="ko-KR" altLang="en-US" sz="11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둘로 나눠서 각각을 정렬한다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100" dirty="0">
                <a:latin typeface="Arial Black" panose="020B0A04020102020204" pitchFamily="34" charset="0"/>
              </a:rPr>
              <a:t>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, left, mid);</a:t>
            </a: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100" dirty="0">
                <a:latin typeface="Arial Black" panose="020B0A04020102020204" pitchFamily="34" charset="0"/>
              </a:rPr>
              <a:t>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, mid + 1, right);</a:t>
            </a:r>
          </a:p>
          <a:p>
            <a:pPr lvl="2"/>
            <a:endParaRPr lang="ko-KR" altLang="en-US" sz="11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정렬된 두 배열을 병합한다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100" dirty="0" err="1">
                <a:latin typeface="Arial Black" panose="020B0A04020102020204" pitchFamily="34" charset="0"/>
              </a:rPr>
              <a:t>MergeTwoArea</a:t>
            </a:r>
            <a:r>
              <a:rPr lang="en-US" altLang="ko-KR" sz="1100" dirty="0">
                <a:latin typeface="Arial Black" panose="020B0A04020102020204" pitchFamily="34" charset="0"/>
              </a:rPr>
              <a:t>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, left, mid, right);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100" dirty="0">
                <a:latin typeface="Arial Black" panose="020B0A04020102020204" pitchFamily="34" charset="0"/>
              </a:rPr>
              <a:t>int main(void)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[7] = { 3, 2, 4, 1, 7, 6, 5 };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int 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arr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전체 영역 정렬 </a:t>
            </a: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100" dirty="0">
                <a:latin typeface="Arial Black" panose="020B0A04020102020204" pitchFamily="34" charset="0"/>
              </a:rPr>
              <a:t>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, 0, </a:t>
            </a:r>
            <a:r>
              <a:rPr lang="en-US" altLang="ko-KR" sz="1100" dirty="0" err="1">
                <a:latin typeface="Arial Black" panose="020B0A04020102020204" pitchFamily="34" charset="0"/>
              </a:rPr>
              <a:t>sizeof</a:t>
            </a:r>
            <a:r>
              <a:rPr lang="en-US" altLang="ko-KR" sz="1100" dirty="0">
                <a:latin typeface="Arial Black" panose="020B0A04020102020204" pitchFamily="34" charset="0"/>
              </a:rPr>
              <a:t>(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) / </a:t>
            </a:r>
            <a:r>
              <a:rPr lang="en-US" altLang="ko-KR" sz="1100" dirty="0" err="1">
                <a:latin typeface="Arial Black" panose="020B0A04020102020204" pitchFamily="34" charset="0"/>
              </a:rPr>
              <a:t>sizeof</a:t>
            </a:r>
            <a:r>
              <a:rPr lang="en-US" altLang="ko-KR" sz="1100" dirty="0">
                <a:latin typeface="Arial Black" panose="020B0A04020102020204" pitchFamily="34" charset="0"/>
              </a:rPr>
              <a:t>(int) - 1);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100" dirty="0">
                <a:latin typeface="Arial Black" panose="020B0A04020102020204" pitchFamily="34" charset="0"/>
              </a:rPr>
              <a:t>for (i = 0; i &lt; 7; i++)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printf</a:t>
            </a:r>
            <a:r>
              <a:rPr lang="en-US" altLang="ko-KR" sz="1100" dirty="0">
                <a:latin typeface="Arial Black" panose="020B0A04020102020204" pitchFamily="34" charset="0"/>
              </a:rPr>
              <a:t>("%d ", </a:t>
            </a:r>
            <a:r>
              <a:rPr lang="en-US" altLang="ko-KR" sz="1100" dirty="0" err="1">
                <a:latin typeface="Arial Black" panose="020B0A04020102020204" pitchFamily="34" charset="0"/>
              </a:rPr>
              <a:t>arr</a:t>
            </a:r>
            <a:r>
              <a:rPr lang="en-US" altLang="ko-KR" sz="1100" dirty="0">
                <a:latin typeface="Arial Black" panose="020B0A04020102020204" pitchFamily="34" charset="0"/>
              </a:rPr>
              <a:t>[</a:t>
            </a:r>
            <a:r>
              <a:rPr lang="en-US" altLang="ko-KR" sz="1100" dirty="0" err="1">
                <a:latin typeface="Arial Black" panose="020B0A04020102020204" pitchFamily="34" charset="0"/>
              </a:rPr>
              <a:t>i</a:t>
            </a:r>
            <a:r>
              <a:rPr lang="en-US" altLang="ko-KR" sz="1100" dirty="0">
                <a:latin typeface="Arial Black" panose="020B0A04020102020204" pitchFamily="34" charset="0"/>
              </a:rPr>
              <a:t>]);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printf</a:t>
            </a:r>
            <a:r>
              <a:rPr lang="en-US" altLang="ko-KR" sz="1100" dirty="0">
                <a:latin typeface="Arial Black" panose="020B0A04020102020204" pitchFamily="34" charset="0"/>
              </a:rPr>
              <a:t>("\n");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return 0;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}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5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67A5A4-F23A-4BAA-9C8A-E5D91FBCFC6B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87665-DC7A-4C28-8D3B-A906D7CF564F}"/>
              </a:ext>
            </a:extLst>
          </p:cNvPr>
          <p:cNvSpPr txBox="1"/>
          <p:nvPr/>
        </p:nvSpPr>
        <p:spPr>
          <a:xfrm>
            <a:off x="1243013" y="677333"/>
            <a:ext cx="9894977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병합 정렬을 진행하는 함수</a:t>
            </a:r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int left, int right);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첫 번째 인자로 정렬대상이 담긴 배열의 주소 값을 전달하고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번째 인자와 세 번째 인자로 정렬대상의 범위정보를 인덱스 값의 형태로 전달한다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ko-KR" altLang="en-US" sz="1600" dirty="0">
                <a:latin typeface="Arial Black" panose="020B0A04020102020204" pitchFamily="34" charset="0"/>
              </a:rPr>
              <a:t>정렬대상이 배열 전체라면 배열의 첫 번째 와 마지막의 인덱스 값을 두 번째 인자와 세 번째 인자로 각각 전달한다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int left, int right)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mid;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(left &lt; right)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중간 지점을 계산한다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mid = (left + right) / 2;</a:t>
            </a: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둘로 나눠서 각각을 정렬한다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left, mid);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MergeSort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mid + 1, right);</a:t>
            </a: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정렬된 두 배열을 병합한다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MergeTwoArea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left, mid, right);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CAA531-2B58-4D9E-8065-5AB24E4F29CD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27BA8-C946-4375-9128-06D024966376}"/>
              </a:ext>
            </a:extLst>
          </p:cNvPr>
          <p:cNvSpPr txBox="1"/>
          <p:nvPr/>
        </p:nvSpPr>
        <p:spPr>
          <a:xfrm>
            <a:off x="1243013" y="921173"/>
            <a:ext cx="9905998" cy="553997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void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MergeTwoArea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, left, mid, right);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배열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left ~ mid</a:t>
            </a:r>
            <a:r>
              <a:rPr lang="ko-KR" altLang="en-US" sz="1600" dirty="0">
                <a:latin typeface="Arial Black" panose="020B0A04020102020204" pitchFamily="34" charset="0"/>
              </a:rPr>
              <a:t>까지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>
                <a:latin typeface="Arial Black" panose="020B0A04020102020204" pitchFamily="34" charset="0"/>
              </a:rPr>
              <a:t>mid + 1 ~ right</a:t>
            </a:r>
            <a:r>
              <a:rPr lang="ko-KR" altLang="en-US" sz="1600" dirty="0">
                <a:latin typeface="Arial Black" panose="020B0A04020102020204" pitchFamily="34" charset="0"/>
              </a:rPr>
              <a:t>까지 각각 정렬이 되어 있으니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이를 하나의 정렬된 상태로 묶어서 배열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ko-KR" altLang="en-US" sz="1600" dirty="0">
                <a:latin typeface="Arial Black" panose="020B0A04020102020204" pitchFamily="34" charset="0"/>
              </a:rPr>
              <a:t>에 저장해라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</a:t>
            </a:r>
            <a:r>
              <a:rPr lang="en-US" altLang="ko-KR" sz="1200" dirty="0" err="1">
                <a:latin typeface="Arial Black" panose="020B0A04020102020204" pitchFamily="34" charset="0"/>
              </a:rPr>
              <a:t>MergeTwoArea</a:t>
            </a:r>
            <a:r>
              <a:rPr lang="en-US" altLang="ko-KR" sz="1200" dirty="0">
                <a:latin typeface="Arial Black" panose="020B0A04020102020204" pitchFamily="34" charset="0"/>
              </a:rPr>
              <a:t>(int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[], int left, int mid, int right)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병합 한 결과를 담을 배열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동적 할당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* </a:t>
            </a:r>
            <a:r>
              <a:rPr lang="en-US" altLang="ko-KR" sz="12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200" dirty="0">
                <a:latin typeface="Arial Black" panose="020B0A04020102020204" pitchFamily="34" charset="0"/>
              </a:rPr>
              <a:t> = (int*)malloc(</a:t>
            </a:r>
            <a:r>
              <a:rPr lang="en-US" altLang="ko-KR" sz="1200" dirty="0" err="1">
                <a:latin typeface="Arial Black" panose="020B0A04020102020204" pitchFamily="34" charset="0"/>
              </a:rPr>
              <a:t>sizeof</a:t>
            </a:r>
            <a:r>
              <a:rPr lang="en-US" altLang="ko-KR" sz="1200" dirty="0">
                <a:latin typeface="Arial Black" panose="020B0A04020102020204" pitchFamily="34" charset="0"/>
              </a:rPr>
              <a:t>(int)*(right+1));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while(</a:t>
            </a:r>
            <a:r>
              <a:rPr lang="en-US" altLang="ko-KR" sz="1200" dirty="0" err="1">
                <a:latin typeface="Arial Black" panose="020B0A04020102020204" pitchFamily="34" charset="0"/>
              </a:rPr>
              <a:t>fIdx</a:t>
            </a:r>
            <a:r>
              <a:rPr lang="en-US" altLang="ko-KR" sz="1200" dirty="0">
                <a:latin typeface="Arial Black" panose="020B0A04020102020204" pitchFamily="34" charset="0"/>
              </a:rPr>
              <a:t>&lt;=mid &amp;&amp; </a:t>
            </a:r>
            <a:r>
              <a:rPr lang="en-US" altLang="ko-KR" sz="1200" dirty="0" err="1">
                <a:latin typeface="Arial Black" panose="020B0A04020102020204" pitchFamily="34" charset="0"/>
              </a:rPr>
              <a:t>rIdx</a:t>
            </a:r>
            <a:r>
              <a:rPr lang="en-US" altLang="ko-KR" sz="1200" dirty="0">
                <a:latin typeface="Arial Black" panose="020B0A04020102020204" pitchFamily="34" charset="0"/>
              </a:rPr>
              <a:t>&lt;=right)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병합 할 두 영역의 데이터들을 비교하여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순서대로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하나씩 옮겨 담는다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if(</a:t>
            </a:r>
            <a:r>
              <a:rPr lang="en-US" altLang="ko-KR" sz="1200" dirty="0" err="1">
                <a:latin typeface="Arial Black" panose="020B0A04020102020204" pitchFamily="34" charset="0"/>
              </a:rPr>
              <a:t>fIdx</a:t>
            </a:r>
            <a:r>
              <a:rPr lang="en-US" altLang="ko-KR" sz="1200" dirty="0">
                <a:latin typeface="Arial Black" panose="020B0A04020102020204" pitchFamily="34" charset="0"/>
              </a:rPr>
              <a:t> &gt; mid) 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배열의 앞부분이 모두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옮겨졌다면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배열의 뒷부분에 남은 데이터들을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그대로 옮긴다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else 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배열의 뒷부분이 모두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옮겨졌다면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배열의 앞부분에 남은 데이터들을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sortArr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그대로 옮긴다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for(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=left;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&lt;=right;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= </a:t>
            </a:r>
            <a:r>
              <a:rPr lang="en-US" altLang="ko-KR" sz="12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free(</a:t>
            </a:r>
            <a:r>
              <a:rPr lang="en-US" altLang="ko-KR" sz="1200" dirty="0" err="1">
                <a:latin typeface="Arial Black" panose="020B0A04020102020204" pitchFamily="34" charset="0"/>
              </a:rPr>
              <a:t>sortArr</a:t>
            </a:r>
            <a:r>
              <a:rPr lang="en-US" altLang="ko-KR" sz="12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73988D-622D-41AF-A35A-711FA666ABB0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2B74C-AC90-4BB2-85E6-09E30F31B5D7}"/>
              </a:ext>
            </a:extLst>
          </p:cNvPr>
          <p:cNvSpPr txBox="1"/>
          <p:nvPr/>
        </p:nvSpPr>
        <p:spPr>
          <a:xfrm>
            <a:off x="1243012" y="677333"/>
            <a:ext cx="9905997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while(</a:t>
            </a: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en-US" altLang="ko-KR" sz="1600" dirty="0">
                <a:latin typeface="Arial Black" panose="020B0A04020102020204" pitchFamily="34" charset="0"/>
              </a:rPr>
              <a:t> &lt;= mid &amp;&amp;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en-US" altLang="ko-KR" sz="1600" dirty="0">
                <a:latin typeface="Arial Black" panose="020B0A04020102020204" pitchFamily="34" charset="0"/>
              </a:rPr>
              <a:t> &lt;= right)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에는 각각 병합할 두 영역의 첫 번째 위치정보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인덱스 값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가 담긴다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의 값을 증가시키면서 두 영역의 데이터를 비교해 나가게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mid</a:t>
            </a:r>
            <a:r>
              <a:rPr lang="ko-KR" altLang="en-US" sz="1600" dirty="0">
                <a:latin typeface="Arial Black" panose="020B0A04020102020204" pitchFamily="34" charset="0"/>
              </a:rPr>
              <a:t>의 값을 중심으로 좌우를 나눌 값이 담겨져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1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4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4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7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4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4</a:t>
            </a:r>
            <a:r>
              <a:rPr lang="ko-KR" altLang="en-US" sz="1600" dirty="0">
                <a:latin typeface="Arial Black" panose="020B0A04020102020204" pitchFamily="34" charset="0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7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5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5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7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6 </a:t>
            </a:r>
            <a:r>
              <a:rPr lang="ko-KR" altLang="en-US" sz="1600" dirty="0">
                <a:latin typeface="Arial Black" panose="020B0A04020102020204" pitchFamily="34" charset="0"/>
              </a:rPr>
              <a:t>비교연산 후 </a:t>
            </a:r>
            <a:r>
              <a:rPr lang="en-US" altLang="ko-KR" sz="1600" dirty="0">
                <a:latin typeface="Arial Black" panose="020B0A04020102020204" pitchFamily="34" charset="0"/>
              </a:rPr>
              <a:t>6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srotArr</a:t>
            </a:r>
            <a:r>
              <a:rPr lang="ko-KR" altLang="en-US" sz="1600" dirty="0">
                <a:latin typeface="Arial Black" panose="020B0A04020102020204" pitchFamily="34" charset="0"/>
              </a:rPr>
              <a:t>로 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rIdx</a:t>
            </a:r>
            <a:r>
              <a:rPr lang="ko-KR" altLang="en-US" sz="1600" dirty="0">
                <a:latin typeface="Arial Black" panose="020B0A04020102020204" pitchFamily="34" charset="0"/>
              </a:rPr>
              <a:t>의 값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증가 후 </a:t>
            </a:r>
            <a:r>
              <a:rPr lang="en-US" altLang="ko-KR" sz="1600" dirty="0">
                <a:latin typeface="Arial Black" panose="020B0A04020102020204" pitchFamily="34" charset="0"/>
              </a:rPr>
              <a:t>right</a:t>
            </a:r>
            <a:r>
              <a:rPr lang="ko-KR" altLang="en-US" sz="1600" dirty="0">
                <a:latin typeface="Arial Black" panose="020B0A04020102020204" pitchFamily="34" charset="0"/>
              </a:rPr>
              <a:t>를 넘어서 </a:t>
            </a:r>
            <a:r>
              <a:rPr lang="en-US" altLang="ko-KR" sz="1600" dirty="0">
                <a:latin typeface="Arial Black" panose="020B0A04020102020204" pitchFamily="34" charset="0"/>
              </a:rPr>
              <a:t>while </a:t>
            </a:r>
            <a:r>
              <a:rPr lang="ko-KR" altLang="en-US" sz="1600" dirty="0">
                <a:latin typeface="Arial Black" panose="020B0A04020102020204" pitchFamily="34" charset="0"/>
              </a:rPr>
              <a:t>탈출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7BD01-1485-411C-8FC0-B8A42CC1DA58}"/>
              </a:ext>
            </a:extLst>
          </p:cNvPr>
          <p:cNvSpPr txBox="1"/>
          <p:nvPr/>
        </p:nvSpPr>
        <p:spPr>
          <a:xfrm>
            <a:off x="3902370" y="278981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784-4896-4BE3-980D-81DCAA8F907F}"/>
              </a:ext>
            </a:extLst>
          </p:cNvPr>
          <p:cNvSpPr txBox="1"/>
          <p:nvPr/>
        </p:nvSpPr>
        <p:spPr>
          <a:xfrm>
            <a:off x="4296432" y="278981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D67DF-D57F-490D-8A4D-676DCF030AA0}"/>
              </a:ext>
            </a:extLst>
          </p:cNvPr>
          <p:cNvSpPr txBox="1"/>
          <p:nvPr/>
        </p:nvSpPr>
        <p:spPr>
          <a:xfrm>
            <a:off x="4690494" y="278981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B7DFC-50EB-45E1-A16F-A1F396B592CB}"/>
              </a:ext>
            </a:extLst>
          </p:cNvPr>
          <p:cNvSpPr txBox="1"/>
          <p:nvPr/>
        </p:nvSpPr>
        <p:spPr>
          <a:xfrm>
            <a:off x="5084556" y="2789812"/>
            <a:ext cx="32221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8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4C9823-96BB-45FB-8BB7-32D0613A3192}"/>
              </a:ext>
            </a:extLst>
          </p:cNvPr>
          <p:cNvGrpSpPr/>
          <p:nvPr/>
        </p:nvGrpSpPr>
        <p:grpSpPr>
          <a:xfrm>
            <a:off x="5478618" y="2794121"/>
            <a:ext cx="1506579" cy="369332"/>
            <a:chOff x="5451563" y="3433309"/>
            <a:chExt cx="150657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602173-9CDE-438B-9F69-A63BA5443FD6}"/>
                </a:ext>
              </a:extLst>
            </p:cNvPr>
            <p:cNvSpPr txBox="1"/>
            <p:nvPr/>
          </p:nvSpPr>
          <p:spPr>
            <a:xfrm>
              <a:off x="5451563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941F34-DF22-4664-A53D-B0E623481DF6}"/>
                </a:ext>
              </a:extLst>
            </p:cNvPr>
            <p:cNvSpPr txBox="1"/>
            <p:nvPr/>
          </p:nvSpPr>
          <p:spPr>
            <a:xfrm>
              <a:off x="5847798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752C51-0EF0-4464-ABCE-43E9294135D6}"/>
                </a:ext>
              </a:extLst>
            </p:cNvPr>
            <p:cNvSpPr txBox="1"/>
            <p:nvPr/>
          </p:nvSpPr>
          <p:spPr>
            <a:xfrm>
              <a:off x="6239687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D0094C-8EAC-42BA-AD33-7879EC1551BF}"/>
                </a:ext>
              </a:extLst>
            </p:cNvPr>
            <p:cNvSpPr txBox="1"/>
            <p:nvPr/>
          </p:nvSpPr>
          <p:spPr>
            <a:xfrm>
              <a:off x="6635925" y="3433309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6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22B8CE-30F3-4BDE-975E-1DF4828CA9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63479" y="2514659"/>
            <a:ext cx="0" cy="2751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68C6B6-CCEC-4E13-963F-C27C719F68DC}"/>
              </a:ext>
            </a:extLst>
          </p:cNvPr>
          <p:cNvCxnSpPr>
            <a:cxnSpLocks/>
          </p:cNvCxnSpPr>
          <p:nvPr/>
        </p:nvCxnSpPr>
        <p:spPr>
          <a:xfrm>
            <a:off x="5243490" y="2514659"/>
            <a:ext cx="0" cy="2751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677AEC-73A4-4652-A72C-A151EF205C91}"/>
              </a:ext>
            </a:extLst>
          </p:cNvPr>
          <p:cNvCxnSpPr>
            <a:cxnSpLocks/>
          </p:cNvCxnSpPr>
          <p:nvPr/>
        </p:nvCxnSpPr>
        <p:spPr>
          <a:xfrm>
            <a:off x="5644085" y="2514659"/>
            <a:ext cx="0" cy="2751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AA0940-42B4-4530-BD6B-D40831B600AD}"/>
              </a:ext>
            </a:extLst>
          </p:cNvPr>
          <p:cNvCxnSpPr>
            <a:cxnSpLocks/>
          </p:cNvCxnSpPr>
          <p:nvPr/>
        </p:nvCxnSpPr>
        <p:spPr>
          <a:xfrm>
            <a:off x="6811033" y="2514659"/>
            <a:ext cx="0" cy="2751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D92F05-73C8-4C91-B8E4-223AF5E4FB6C}"/>
              </a:ext>
            </a:extLst>
          </p:cNvPr>
          <p:cNvSpPr txBox="1"/>
          <p:nvPr/>
        </p:nvSpPr>
        <p:spPr>
          <a:xfrm>
            <a:off x="3780387" y="224699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fIdx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712CD-2A7D-40F7-95C1-ABBE8CC3A567}"/>
              </a:ext>
            </a:extLst>
          </p:cNvPr>
          <p:cNvSpPr txBox="1"/>
          <p:nvPr/>
        </p:nvSpPr>
        <p:spPr>
          <a:xfrm>
            <a:off x="4960531" y="22665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mid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B6ACE-90BB-4D52-B0D1-CEFA786C0A5D}"/>
              </a:ext>
            </a:extLst>
          </p:cNvPr>
          <p:cNvSpPr txBox="1"/>
          <p:nvPr/>
        </p:nvSpPr>
        <p:spPr>
          <a:xfrm>
            <a:off x="5387054" y="22725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rIdx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482190-7A54-49BC-88A3-D82B96FE3C56}"/>
              </a:ext>
            </a:extLst>
          </p:cNvPr>
          <p:cNvSpPr txBox="1"/>
          <p:nvPr/>
        </p:nvSpPr>
        <p:spPr>
          <a:xfrm>
            <a:off x="6488669" y="224699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right</a:t>
            </a:r>
            <a:endParaRPr lang="ko-KR" altLang="en-US" sz="14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B3CBD1-D476-4B10-8A06-0D0906746CC0}"/>
              </a:ext>
            </a:extLst>
          </p:cNvPr>
          <p:cNvGrpSpPr/>
          <p:nvPr/>
        </p:nvGrpSpPr>
        <p:grpSpPr>
          <a:xfrm>
            <a:off x="3930885" y="4804503"/>
            <a:ext cx="3739899" cy="1787557"/>
            <a:chOff x="3933771" y="3898812"/>
            <a:chExt cx="3739899" cy="17875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74A281-4340-4738-B65E-DFD1CAA2E352}"/>
                </a:ext>
              </a:extLst>
            </p:cNvPr>
            <p:cNvSpPr txBox="1"/>
            <p:nvPr/>
          </p:nvSpPr>
          <p:spPr>
            <a:xfrm>
              <a:off x="3937204" y="4422033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20FE3B-2B14-46F4-900B-AA39B6D59796}"/>
                </a:ext>
              </a:extLst>
            </p:cNvPr>
            <p:cNvSpPr txBox="1"/>
            <p:nvPr/>
          </p:nvSpPr>
          <p:spPr>
            <a:xfrm>
              <a:off x="4331266" y="4422033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56A296-6BC6-4B22-9808-F88DC53C6354}"/>
                </a:ext>
              </a:extLst>
            </p:cNvPr>
            <p:cNvSpPr txBox="1"/>
            <p:nvPr/>
          </p:nvSpPr>
          <p:spPr>
            <a:xfrm>
              <a:off x="4725328" y="4422033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7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034532-7779-4E76-8E08-912FBF3788D9}"/>
                </a:ext>
              </a:extLst>
            </p:cNvPr>
            <p:cNvSpPr txBox="1"/>
            <p:nvPr/>
          </p:nvSpPr>
          <p:spPr>
            <a:xfrm>
              <a:off x="5119390" y="4422033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8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3CCBA30-A8F7-4E87-8529-1A834A1AD518}"/>
                </a:ext>
              </a:extLst>
            </p:cNvPr>
            <p:cNvGrpSpPr/>
            <p:nvPr/>
          </p:nvGrpSpPr>
          <p:grpSpPr>
            <a:xfrm>
              <a:off x="5513452" y="4426342"/>
              <a:ext cx="1506579" cy="369332"/>
              <a:chOff x="5451563" y="3433309"/>
              <a:chExt cx="1506579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FA116-C66A-478A-92A9-4F1E3C7B05C8}"/>
                  </a:ext>
                </a:extLst>
              </p:cNvPr>
              <p:cNvSpPr txBox="1"/>
              <p:nvPr/>
            </p:nvSpPr>
            <p:spPr>
              <a:xfrm>
                <a:off x="5451563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BB0C8-A1BF-4285-88C8-493EC5B67411}"/>
                  </a:ext>
                </a:extLst>
              </p:cNvPr>
              <p:cNvSpPr txBox="1"/>
              <p:nvPr/>
            </p:nvSpPr>
            <p:spPr>
              <a:xfrm>
                <a:off x="5847798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FD1CCB-4408-4A82-82FB-3D8F5A459515}"/>
                  </a:ext>
                </a:extLst>
              </p:cNvPr>
              <p:cNvSpPr txBox="1"/>
              <p:nvPr/>
            </p:nvSpPr>
            <p:spPr>
              <a:xfrm>
                <a:off x="6239687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2B25EE-FF19-4CC5-AF7F-7D19C999639B}"/>
                  </a:ext>
                </a:extLst>
              </p:cNvPr>
              <p:cNvSpPr txBox="1"/>
              <p:nvPr/>
            </p:nvSpPr>
            <p:spPr>
              <a:xfrm>
                <a:off x="6635925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439788-F46A-41EB-A92B-31F4F833AC25}"/>
                </a:ext>
              </a:extLst>
            </p:cNvPr>
            <p:cNvSpPr txBox="1"/>
            <p:nvPr/>
          </p:nvSpPr>
          <p:spPr>
            <a:xfrm>
              <a:off x="3933771" y="5312728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11BEF7-E549-40BD-BBB2-0903865CA18A}"/>
                </a:ext>
              </a:extLst>
            </p:cNvPr>
            <p:cNvSpPr txBox="1"/>
            <p:nvPr/>
          </p:nvSpPr>
          <p:spPr>
            <a:xfrm>
              <a:off x="4327833" y="5312728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1376BC-09B0-44C9-A63E-F5B3BD4D8347}"/>
                </a:ext>
              </a:extLst>
            </p:cNvPr>
            <p:cNvSpPr txBox="1"/>
            <p:nvPr/>
          </p:nvSpPr>
          <p:spPr>
            <a:xfrm>
              <a:off x="4721895" y="5312728"/>
              <a:ext cx="322217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785315-3ACB-48D0-A3A9-4B0FBF50E312}"/>
                </a:ext>
              </a:extLst>
            </p:cNvPr>
            <p:cNvSpPr txBox="1"/>
            <p:nvPr/>
          </p:nvSpPr>
          <p:spPr>
            <a:xfrm>
              <a:off x="5115957" y="5312728"/>
              <a:ext cx="322217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4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AD1E78-122E-4267-9367-28809399DEF5}"/>
                </a:ext>
              </a:extLst>
            </p:cNvPr>
            <p:cNvGrpSpPr/>
            <p:nvPr/>
          </p:nvGrpSpPr>
          <p:grpSpPr>
            <a:xfrm>
              <a:off x="5510019" y="5317037"/>
              <a:ext cx="1506579" cy="369332"/>
              <a:chOff x="5451563" y="3433309"/>
              <a:chExt cx="1506579" cy="36933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7E998C-CB53-4107-9778-37278E5D49A5}"/>
                  </a:ext>
                </a:extLst>
              </p:cNvPr>
              <p:cNvSpPr txBox="1"/>
              <p:nvPr/>
            </p:nvSpPr>
            <p:spPr>
              <a:xfrm>
                <a:off x="5451563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DEA97A-5BBD-439D-8B5F-A70D9AC1129A}"/>
                  </a:ext>
                </a:extLst>
              </p:cNvPr>
              <p:cNvSpPr txBox="1"/>
              <p:nvPr/>
            </p:nvSpPr>
            <p:spPr>
              <a:xfrm>
                <a:off x="5847798" y="3433309"/>
                <a:ext cx="32221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D001FA-8264-4E24-8BD0-3254DD3BF3F9}"/>
                  </a:ext>
                </a:extLst>
              </p:cNvPr>
              <p:cNvSpPr txBox="1"/>
              <p:nvPr/>
            </p:nvSpPr>
            <p:spPr>
              <a:xfrm>
                <a:off x="6239687" y="3433309"/>
                <a:ext cx="322217" cy="36933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802F5F-792D-419F-BAFC-5CB9CCC93F3A}"/>
                  </a:ext>
                </a:extLst>
              </p:cNvPr>
              <p:cNvSpPr txBox="1"/>
              <p:nvPr/>
            </p:nvSpPr>
            <p:spPr>
              <a:xfrm>
                <a:off x="6635925" y="3433309"/>
                <a:ext cx="322217" cy="36933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9CC6AE-6A9A-4534-91E1-EE0552224C0D}"/>
                </a:ext>
              </a:extLst>
            </p:cNvPr>
            <p:cNvSpPr txBox="1"/>
            <p:nvPr/>
          </p:nvSpPr>
          <p:spPr>
            <a:xfrm>
              <a:off x="7089700" y="4426207"/>
              <a:ext cx="322217" cy="36933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F7D7AFA-BAE9-4253-96B6-F3A46173B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28" y="4146949"/>
              <a:ext cx="0" cy="27515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2B5BA-C541-454E-B50C-81A46956ECD5}"/>
                </a:ext>
              </a:extLst>
            </p:cNvPr>
            <p:cNvSpPr txBox="1"/>
            <p:nvPr/>
          </p:nvSpPr>
          <p:spPr>
            <a:xfrm>
              <a:off x="7097871" y="391135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rIdx</a:t>
              </a:r>
              <a:endParaRPr lang="ko-KR" altLang="en-US" sz="14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39D7370-EDF1-42FF-8E8A-420450026B4F}"/>
                </a:ext>
              </a:extLst>
            </p:cNvPr>
            <p:cNvCxnSpPr>
              <a:cxnSpLocks/>
            </p:cNvCxnSpPr>
            <p:nvPr/>
          </p:nvCxnSpPr>
          <p:spPr>
            <a:xfrm>
              <a:off x="6843600" y="4166478"/>
              <a:ext cx="0" cy="27515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4C16F3-3E22-46DC-A997-B460F27860E8}"/>
                </a:ext>
              </a:extLst>
            </p:cNvPr>
            <p:cNvSpPr txBox="1"/>
            <p:nvPr/>
          </p:nvSpPr>
          <p:spPr>
            <a:xfrm>
              <a:off x="6521236" y="3898812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right</a:t>
              </a:r>
              <a:endParaRPr lang="ko-KR" altLang="en-US" sz="14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6F043C2-9A57-44C2-B77F-5AD9A435EB3A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>
            <a:xfrm flipH="1">
              <a:off x="4094880" y="4795674"/>
              <a:ext cx="1579681" cy="51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BD7757C-C875-46AE-B679-0102601999EC}"/>
                </a:ext>
              </a:extLst>
            </p:cNvPr>
            <p:cNvCxnSpPr>
              <a:stCxn id="27" idx="2"/>
              <a:endCxn id="37" idx="0"/>
            </p:cNvCxnSpPr>
            <p:nvPr/>
          </p:nvCxnSpPr>
          <p:spPr>
            <a:xfrm>
              <a:off x="4098313" y="4791365"/>
              <a:ext cx="390629" cy="521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1A3A3D7-F047-4847-8077-153B092266BE}"/>
                </a:ext>
              </a:extLst>
            </p:cNvPr>
            <p:cNvCxnSpPr>
              <a:stCxn id="28" idx="2"/>
              <a:endCxn id="38" idx="0"/>
            </p:cNvCxnSpPr>
            <p:nvPr/>
          </p:nvCxnSpPr>
          <p:spPr>
            <a:xfrm>
              <a:off x="4492375" y="4791365"/>
              <a:ext cx="390629" cy="521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870F4B1-5C6E-467A-8F66-3BB766A5EF9B}"/>
                </a:ext>
              </a:extLst>
            </p:cNvPr>
            <p:cNvCxnSpPr>
              <a:stCxn id="29" idx="2"/>
              <a:endCxn id="43" idx="0"/>
            </p:cNvCxnSpPr>
            <p:nvPr/>
          </p:nvCxnSpPr>
          <p:spPr>
            <a:xfrm>
              <a:off x="4886437" y="4791365"/>
              <a:ext cx="1572815" cy="52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D1CB91-D8C8-4584-A3B1-61C463E75B9D}"/>
                </a:ext>
              </a:extLst>
            </p:cNvPr>
            <p:cNvCxnSpPr>
              <a:stCxn id="30" idx="2"/>
              <a:endCxn id="44" idx="0"/>
            </p:cNvCxnSpPr>
            <p:nvPr/>
          </p:nvCxnSpPr>
          <p:spPr>
            <a:xfrm>
              <a:off x="5280499" y="4791365"/>
              <a:ext cx="1574991" cy="52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8D64EFA-7574-497A-A2B3-4B22B658D401}"/>
                </a:ext>
              </a:extLst>
            </p:cNvPr>
            <p:cNvCxnSpPr>
              <a:stCxn id="33" idx="2"/>
              <a:endCxn id="39" idx="0"/>
            </p:cNvCxnSpPr>
            <p:nvPr/>
          </p:nvCxnSpPr>
          <p:spPr>
            <a:xfrm flipH="1">
              <a:off x="5277066" y="4795674"/>
              <a:ext cx="793730" cy="51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BA82F88-FF0F-4AEC-8240-CE0754BD2079}"/>
                </a:ext>
              </a:extLst>
            </p:cNvPr>
            <p:cNvCxnSpPr>
              <a:stCxn id="34" idx="2"/>
              <a:endCxn id="41" idx="0"/>
            </p:cNvCxnSpPr>
            <p:nvPr/>
          </p:nvCxnSpPr>
          <p:spPr>
            <a:xfrm flipH="1">
              <a:off x="5671128" y="4795674"/>
              <a:ext cx="791557" cy="521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40D9A6-371E-4E82-85E7-6CB37A087952}"/>
                </a:ext>
              </a:extLst>
            </p:cNvPr>
            <p:cNvCxnSpPr>
              <a:stCxn id="35" idx="2"/>
              <a:endCxn id="42" idx="0"/>
            </p:cNvCxnSpPr>
            <p:nvPr/>
          </p:nvCxnSpPr>
          <p:spPr>
            <a:xfrm flipH="1">
              <a:off x="6067363" y="4795674"/>
              <a:ext cx="791560" cy="521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27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5571B4-BB81-49A1-A76B-E4D352FC6A91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AB6D-BFA5-4730-B035-5069AF6EF9E1}"/>
              </a:ext>
            </a:extLst>
          </p:cNvPr>
          <p:cNvSpPr txBox="1"/>
          <p:nvPr/>
        </p:nvSpPr>
        <p:spPr>
          <a:xfrm>
            <a:off x="1243013" y="2120949"/>
            <a:ext cx="9905998" cy="261610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While </a:t>
            </a:r>
            <a:r>
              <a:rPr lang="ko-KR" altLang="en-US" sz="1600" dirty="0">
                <a:latin typeface="Arial Black" panose="020B0A04020102020204" pitchFamily="34" charset="0"/>
              </a:rPr>
              <a:t>탈출 후 아직 이동 하지 못한 데이터를 처리한다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If(</a:t>
            </a:r>
            <a:r>
              <a:rPr lang="en-US" altLang="ko-KR" sz="1600" dirty="0" err="1">
                <a:latin typeface="Arial Black" panose="020B0A04020102020204" pitchFamily="34" charset="0"/>
              </a:rPr>
              <a:t>fIdx</a:t>
            </a:r>
            <a:r>
              <a:rPr lang="en-US" altLang="ko-KR" sz="1600" dirty="0">
                <a:latin typeface="Arial Black" panose="020B0A04020102020204" pitchFamily="34" charset="0"/>
              </a:rPr>
              <a:t> &gt; mid) // </a:t>
            </a:r>
            <a:r>
              <a:rPr lang="ko-KR" altLang="en-US" sz="1600" dirty="0">
                <a:latin typeface="Arial Black" panose="020B0A04020102020204" pitchFamily="34" charset="0"/>
              </a:rPr>
              <a:t>배열의 앞 부분이 모두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에 옮겨졌다면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ko-KR" altLang="en-US" sz="1600" dirty="0">
                <a:latin typeface="Arial Black" panose="020B0A04020102020204" pitchFamily="34" charset="0"/>
              </a:rPr>
              <a:t>배열의 뒷부분에 남은 데이터들을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에 그대로 옮긴다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else // </a:t>
            </a:r>
            <a:r>
              <a:rPr lang="ko-KR" altLang="en-US" sz="1600" dirty="0">
                <a:latin typeface="Arial Black" panose="020B0A04020102020204" pitchFamily="34" charset="0"/>
              </a:rPr>
              <a:t>배열의 뒷부분이 모두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에 옮겨졌다면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ko-KR" altLang="en-US" sz="1600" dirty="0">
                <a:latin typeface="Arial Black" panose="020B0A04020102020204" pitchFamily="34" charset="0"/>
              </a:rPr>
              <a:t>배열의 앞부분에 남은 데이터들을 </a:t>
            </a:r>
            <a:r>
              <a:rPr lang="en-US" altLang="ko-KR" sz="1600" dirty="0" err="1">
                <a:latin typeface="Arial Black" panose="020B0A04020102020204" pitchFamily="34" charset="0"/>
              </a:rPr>
              <a:t>sortArr</a:t>
            </a:r>
            <a:r>
              <a:rPr lang="ko-KR" altLang="en-US" sz="1600" dirty="0">
                <a:latin typeface="Arial Black" panose="020B0A04020102020204" pitchFamily="34" charset="0"/>
              </a:rPr>
              <a:t>에 그대로 옮긴다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72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1329C9-78A3-4CB3-8835-3EEC62F13C4B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6A3D53-DBA7-4702-BAD5-A995B79E5AB1}"/>
                  </a:ext>
                </a:extLst>
              </p:cNvPr>
              <p:cNvSpPr txBox="1"/>
              <p:nvPr/>
            </p:nvSpPr>
            <p:spPr>
              <a:xfrm>
                <a:off x="1243013" y="812899"/>
                <a:ext cx="9905998" cy="523220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성능평가</a:t>
                </a:r>
                <a:endParaRPr lang="en-US" altLang="ko-K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실제 정렬을 진행하는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MergeTwoArea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함수를 중심으로 진행되기 때문에 비교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이동연산을 계산하는 주체가 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ko-KR" altLang="en-US" sz="20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비교연산</a:t>
                </a:r>
                <a:endParaRPr lang="en-US" altLang="ko-KR" sz="20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while 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fIdx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&lt;= mid &amp;&amp;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rIdx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&lt;= right)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if 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fIdx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 &lt;=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rIdx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]) 		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// 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핵심이 되는 비교연산</a:t>
                </a:r>
                <a:endPara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sortArr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sIdx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fIdx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++];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else</a:t>
                </a:r>
              </a:p>
              <a:p>
                <a:pPr lvl="1"/>
                <a:r>
                  <a:rPr lang="en-US" altLang="ko-KR" sz="1600" dirty="0">
                    <a:latin typeface="Arial Black" panose="020B0A04020102020204" pitchFamily="34" charset="0"/>
                  </a:rPr>
                  <a:t>	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sortArr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sIdx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]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rIdx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++];</a:t>
                </a:r>
              </a:p>
              <a:p>
                <a:pPr lvl="1"/>
                <a:endParaRPr lang="ko-KR" altLang="en-US" sz="1600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altLang="ko-KR" sz="1600" dirty="0" err="1">
                    <a:latin typeface="Arial Black" panose="020B0A04020102020204" pitchFamily="34" charset="0"/>
                  </a:rPr>
                  <a:t>sIdx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++;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개의 원소를 한 개가 남을 때까지 나눈 뒤 다시 합치는 과정에서 비교연산은 최대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회 진행한다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두 개씩 모인 원소가 다시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개가 될 때 최대 비교연산은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회가 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 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8</a:t>
                </a:r>
                <a:r>
                  <a:rPr lang="ko-KR" altLang="en-US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개일 때 병합 </a:t>
                </a:r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3</a:t>
                </a:r>
                <a:r>
                  <a:rPr lang="ko-KR" altLang="en-US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회</a:t>
                </a:r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, 16</a:t>
                </a:r>
                <a:r>
                  <a:rPr lang="ko-KR" altLang="en-US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회 일 때 </a:t>
                </a:r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4</a:t>
                </a:r>
                <a:r>
                  <a:rPr lang="ko-KR" altLang="en-US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회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+mn-ea"/>
                  </a:rPr>
                  <a:t>임시메모리가 필요하다는 단점이 있지만 배열을 연결 리스트로 바꾸면 임시메모리의 단점이 사라진다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6A3D53-DBA7-4702-BAD5-A995B79E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812899"/>
                <a:ext cx="9905998" cy="5232202"/>
              </a:xfrm>
              <a:prstGeom prst="rect">
                <a:avLst/>
              </a:prstGeom>
              <a:blipFill>
                <a:blip r:embed="rId2"/>
                <a:stretch>
                  <a:fillRect l="-922" t="-1161" b="-348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4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980FB0-76B9-4A9E-B3DD-C705747516B7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5.</a:t>
            </a:r>
            <a:r>
              <a:rPr lang="ko-KR" altLang="en-US" dirty="0">
                <a:latin typeface="Arial Black" panose="020B0A04020102020204" pitchFamily="34" charset="0"/>
              </a:rPr>
              <a:t> 병합 정렬</a:t>
            </a:r>
            <a:r>
              <a:rPr lang="en-US" altLang="ko-KR" dirty="0">
                <a:latin typeface="Arial Black" panose="020B0A04020102020204" pitchFamily="34" charset="0"/>
              </a:rPr>
              <a:t>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FB4652-EA26-417A-B6AC-3FD988E23DE3}"/>
                  </a:ext>
                </a:extLst>
              </p:cNvPr>
              <p:cNvSpPr txBox="1"/>
              <p:nvPr/>
            </p:nvSpPr>
            <p:spPr>
              <a:xfrm>
                <a:off x="1243013" y="1997839"/>
                <a:ext cx="9905997" cy="301621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이동연산</a:t>
                </a:r>
                <a:endParaRPr lang="en-US" altLang="ko-K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Black" panose="020B0A04020102020204" pitchFamily="34" charset="0"/>
                  </a:rPr>
                  <a:t>while(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fIdx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 &lt;= mid &amp;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rIdx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 &lt;= right) –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배열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sortArr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에 데이터를 정렬하며 이동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Black" panose="020B0A04020102020204" pitchFamily="34" charset="0"/>
                  </a:rPr>
                  <a:t>if(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fIdx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 &gt; mid){} ~ else{} –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각각 배열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sortArr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에 나머지 데이터를 이동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Black" panose="020B0A04020102020204" pitchFamily="34" charset="0"/>
                  </a:rPr>
                  <a:t>for(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i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=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left; i &lt;= right;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++)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] =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sortArr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[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] –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임시 배열에 저장된 데이터 전부를 이동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!</a:t>
                </a: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r>
                  <a:rPr lang="ko-KR" altLang="en-US" dirty="0">
                    <a:latin typeface="Arial Black" panose="020B0A04020102020204" pitchFamily="34" charset="0"/>
                  </a:rPr>
                  <a:t>즉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임시배열에 데이터를 병합하는 과정과 저장된 데이터 전부를 원위치로 옮기는 과정에서 각각 한번씩 일어 나는 것이다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r>
                  <a:rPr lang="ko-KR" altLang="en-US" dirty="0">
                    <a:latin typeface="Arial Black" panose="020B0A04020102020204" pitchFamily="34" charset="0"/>
                  </a:rPr>
                  <a:t>결론은 이동연산 역시 </a:t>
                </a:r>
                <a:r>
                  <a:rPr lang="en-US" altLang="ko-KR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mbria Math" panose="02040503050406030204" pitchFamily="18" charset="0"/>
                  </a:rPr>
                  <a:t>)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이 된다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  <a:endPara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FB4652-EA26-417A-B6AC-3FD988E2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1997839"/>
                <a:ext cx="9905997" cy="3016210"/>
              </a:xfrm>
              <a:prstGeom prst="rect">
                <a:avLst/>
              </a:prstGeom>
              <a:blipFill rotWithShape="1">
                <a:blip r:embed="rId2"/>
                <a:stretch>
                  <a:fillRect l="-922" t="-2012" b="-805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퀵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(quick sort)</a:t>
            </a:r>
          </a:p>
        </p:txBody>
      </p:sp>
    </p:spTree>
    <p:extLst>
      <p:ext uri="{BB962C8B-B14F-4D97-AF65-F5344CB8AC3E}">
        <p14:creationId xmlns:p14="http://schemas.microsoft.com/office/powerpoint/2010/main" val="25558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버블정렬</a:t>
            </a:r>
            <a:r>
              <a:rPr lang="en-US" altLang="ko-KR" dirty="0">
                <a:latin typeface="Arial Black" panose="020B0A04020102020204" pitchFamily="34" charset="0"/>
              </a:rPr>
              <a:t>(Bubble Sort)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980FB0-76B9-4A9E-B3DD-C705747516B7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6.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퀵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(quick sort)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B4652-EA26-417A-B6AC-3FD988E23DE3}"/>
              </a:ext>
            </a:extLst>
          </p:cNvPr>
          <p:cNvSpPr txBox="1"/>
          <p:nvPr/>
        </p:nvSpPr>
        <p:spPr>
          <a:xfrm>
            <a:off x="1243011" y="677333"/>
            <a:ext cx="9905997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  <a:ea typeface="Cambria Math" panose="02040503050406030204" pitchFamily="18" charset="0"/>
              </a:rPr>
              <a:t>Pivot</a:t>
            </a:r>
            <a:r>
              <a:rPr lang="ko-KR" altLang="en-US" dirty="0">
                <a:latin typeface="Arial Black" pitchFamily="34" charset="0"/>
              </a:rPr>
              <a:t>이라는 중심 값을 기준으로 두 자료의 키 값을 비교하여 위치를 교환하는 정렬 방식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Pivot</a:t>
            </a:r>
            <a:r>
              <a:rPr lang="ko-KR" altLang="en-US" dirty="0">
                <a:latin typeface="Arial Black" pitchFamily="34" charset="0"/>
              </a:rPr>
              <a:t>의 위치 교환이 끝난 다음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기존 자료 집합을 </a:t>
            </a:r>
            <a:r>
              <a:rPr lang="en-US" altLang="ko-KR" dirty="0">
                <a:latin typeface="Arial Black" pitchFamily="34" charset="0"/>
              </a:rPr>
              <a:t>Pivot</a:t>
            </a:r>
            <a:r>
              <a:rPr lang="ko-KR" altLang="en-US" dirty="0">
                <a:latin typeface="Arial Black" pitchFamily="34" charset="0"/>
              </a:rPr>
              <a:t>을 기준으로 </a:t>
            </a:r>
            <a:r>
              <a:rPr lang="en-US" altLang="ko-KR" dirty="0">
                <a:latin typeface="Arial Black" pitchFamily="34" charset="0"/>
              </a:rPr>
              <a:t>2</a:t>
            </a:r>
            <a:r>
              <a:rPr lang="ko-KR" altLang="en-US" dirty="0">
                <a:latin typeface="Arial Black" pitchFamily="34" charset="0"/>
              </a:rPr>
              <a:t>개의 부분 집합으로 나누고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분할된 부분 집합에 대해 다시 </a:t>
            </a:r>
            <a:r>
              <a:rPr lang="ko-KR" altLang="en-US" dirty="0" err="1">
                <a:latin typeface="Arial Black" pitchFamily="34" charset="0"/>
              </a:rPr>
              <a:t>퀵</a:t>
            </a:r>
            <a:r>
              <a:rPr lang="ko-KR" altLang="en-US" dirty="0">
                <a:latin typeface="Arial Black" pitchFamily="34" charset="0"/>
              </a:rPr>
              <a:t> 정렬을 실행하는 방식으로 진행된다</a:t>
            </a:r>
            <a:r>
              <a:rPr lang="en-US" altLang="ko-KR" dirty="0">
                <a:latin typeface="Arial Black" pitchFamily="34" charset="0"/>
              </a:rPr>
              <a:t>.</a:t>
            </a:r>
            <a:r>
              <a:rPr lang="ko-KR" altLang="en-US" dirty="0">
                <a:latin typeface="Arial Black" pitchFamily="34" charset="0"/>
              </a:rPr>
              <a:t> 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{80, 50, 70, 10, 60, 20, 40, 30}</a:t>
            </a:r>
            <a:r>
              <a:rPr lang="ko-KR" altLang="en-US" dirty="0">
                <a:latin typeface="Arial Black" pitchFamily="34" charset="0"/>
              </a:rPr>
              <a:t>의 </a:t>
            </a:r>
            <a:r>
              <a:rPr lang="en-US" altLang="ko-KR" dirty="0">
                <a:latin typeface="Arial Black" pitchFamily="34" charset="0"/>
              </a:rPr>
              <a:t>8</a:t>
            </a:r>
            <a:r>
              <a:rPr lang="ko-KR" altLang="en-US" dirty="0">
                <a:latin typeface="Arial Black" pitchFamily="34" charset="0"/>
              </a:rPr>
              <a:t>개의 정수 자료가 주어졌다고 했을 때 오름차순으로 정렬을 한다고 가정하면</a:t>
            </a:r>
            <a:r>
              <a:rPr lang="en-US" altLang="ko-KR" dirty="0">
                <a:latin typeface="Arial Black" pitchFamily="34" charset="0"/>
              </a:rPr>
              <a:t>..</a:t>
            </a:r>
            <a:r>
              <a:rPr lang="ko-KR" altLang="en-US" dirty="0">
                <a:latin typeface="Arial Black" pitchFamily="34" charset="0"/>
              </a:rPr>
              <a:t> 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오른쪽에 </a:t>
            </a:r>
            <a:r>
              <a:rPr lang="en-US" altLang="ko-KR" sz="1600" dirty="0">
                <a:latin typeface="Arial Black" pitchFamily="34" charset="0"/>
              </a:rPr>
              <a:t>30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Pivot</a:t>
            </a:r>
            <a:r>
              <a:rPr lang="ko-KR" altLang="en-US" sz="1600" dirty="0">
                <a:latin typeface="Arial Black" pitchFamily="34" charset="0"/>
              </a:rPr>
              <a:t>으로 설정하고 </a:t>
            </a:r>
            <a:r>
              <a:rPr lang="en-US" altLang="ko-KR" sz="1600" dirty="0">
                <a:latin typeface="Arial Black" pitchFamily="34" charset="0"/>
              </a:rPr>
              <a:t>Pivot</a:t>
            </a:r>
            <a:r>
              <a:rPr lang="ko-KR" altLang="en-US" sz="1600" dirty="0">
                <a:latin typeface="Arial Black" pitchFamily="34" charset="0"/>
              </a:rPr>
              <a:t>과 양쪽에서 이동하면서 비교해줄 </a:t>
            </a:r>
            <a:r>
              <a:rPr lang="en-US" altLang="ko-KR" sz="1600" dirty="0">
                <a:latin typeface="Arial Black" pitchFamily="34" charset="0"/>
              </a:rPr>
              <a:t>Right, Left</a:t>
            </a:r>
            <a:r>
              <a:rPr lang="ko-KR" altLang="en-US" sz="1600" dirty="0">
                <a:latin typeface="Arial Black" pitchFamily="34" charset="0"/>
              </a:rPr>
              <a:t>를 준비한다</a:t>
            </a:r>
            <a:r>
              <a:rPr lang="en-US" altLang="ko-KR" sz="1600" dirty="0">
                <a:latin typeface="Arial Black" pitchFamily="34" charset="0"/>
              </a:rPr>
              <a:t>. Left</a:t>
            </a:r>
            <a:r>
              <a:rPr lang="ko-KR" altLang="en-US" sz="1600" dirty="0">
                <a:latin typeface="Arial Black" pitchFamily="34" charset="0"/>
              </a:rPr>
              <a:t>는 왼쪽 끝에서 이동하면서 </a:t>
            </a:r>
            <a:r>
              <a:rPr lang="en-US" altLang="ko-KR" sz="1600" dirty="0">
                <a:latin typeface="Arial Black" pitchFamily="34" charset="0"/>
              </a:rPr>
              <a:t>30</a:t>
            </a:r>
            <a:r>
              <a:rPr lang="ko-KR" altLang="en-US" sz="1600" dirty="0">
                <a:latin typeface="Arial Black" pitchFamily="34" charset="0"/>
              </a:rPr>
              <a:t>보다 큰 값을 찾으면 그곳에서 멈추고 </a:t>
            </a:r>
            <a:r>
              <a:rPr lang="en-US" altLang="ko-KR" sz="1600" dirty="0">
                <a:latin typeface="Arial Black" pitchFamily="34" charset="0"/>
              </a:rPr>
              <a:t>Right</a:t>
            </a:r>
            <a:r>
              <a:rPr lang="ko-KR" altLang="en-US" sz="1600" dirty="0">
                <a:latin typeface="Arial Black" pitchFamily="34" charset="0"/>
              </a:rPr>
              <a:t>는 오른쪽 끝에서 이동하면서 </a:t>
            </a:r>
            <a:r>
              <a:rPr lang="en-US" altLang="ko-KR" sz="1600" dirty="0">
                <a:latin typeface="Arial Black" pitchFamily="34" charset="0"/>
              </a:rPr>
              <a:t>30</a:t>
            </a:r>
            <a:r>
              <a:rPr lang="ko-KR" altLang="en-US" sz="1600" dirty="0">
                <a:latin typeface="Arial Black" pitchFamily="34" charset="0"/>
              </a:rPr>
              <a:t>보다 작은 값을 찾는다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17628" y="606174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Left</a:t>
            </a: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&amp;Right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20411" y="3643857"/>
            <a:ext cx="8751195" cy="2820982"/>
            <a:chOff x="1364365" y="3534272"/>
            <a:chExt cx="8751195" cy="2820982"/>
          </a:xfrm>
        </p:grpSpPr>
        <p:sp>
          <p:nvSpPr>
            <p:cNvPr id="2" name="직사각형 1"/>
            <p:cNvSpPr/>
            <p:nvPr/>
          </p:nvSpPr>
          <p:spPr>
            <a:xfrm>
              <a:off x="1396909" y="388689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08637" y="38882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20365" y="388689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32093" y="38882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45221" y="38882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6949" y="388969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68677" y="38882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80405" y="3889695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13" name="직선 화살표 연결선 12"/>
            <p:cNvCxnSpPr>
              <a:endCxn id="2" idx="2"/>
            </p:cNvCxnSpPr>
            <p:nvPr/>
          </p:nvCxnSpPr>
          <p:spPr>
            <a:xfrm flipV="1">
              <a:off x="1623411" y="4172124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64365" y="4407016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206907" y="4168010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66910" y="4402902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&amp;</a:t>
              </a:r>
            </a:p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5683" y="5552465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7411" y="555386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29139" y="555246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40867" y="555386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53995" y="555386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65723" y="5555261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77451" y="555386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89179" y="5555261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25" name="직선 화살표 연결선 24"/>
            <p:cNvCxnSpPr>
              <a:endCxn id="17" idx="2"/>
            </p:cNvCxnSpPr>
            <p:nvPr/>
          </p:nvCxnSpPr>
          <p:spPr>
            <a:xfrm flipV="1">
              <a:off x="1632185" y="5837690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73139" y="607258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5215681" y="5833576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69460" y="60684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4183836" y="5843363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68686" y="6078255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32" name="꺾인 연결선 31"/>
            <p:cNvCxnSpPr>
              <a:stCxn id="17" idx="0"/>
              <a:endCxn id="22" idx="0"/>
            </p:cNvCxnSpPr>
            <p:nvPr/>
          </p:nvCxnSpPr>
          <p:spPr>
            <a:xfrm rot="16200000" flipH="1">
              <a:off x="2910808" y="4273843"/>
              <a:ext cx="2796" cy="2560040"/>
            </a:xfrm>
            <a:prstGeom prst="bentConnector3">
              <a:avLst>
                <a:gd name="adj1" fmla="val -8175966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58520" y="506413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59340" y="402260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71068" y="4023999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82796" y="402260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94524" y="4023999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07652" y="402399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9380" y="40253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131108" y="402399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642836" y="4025397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65028" y="4281501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05982" y="4516393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9869338" y="4303712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623117" y="45386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7834173" y="4286934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519023" y="4521826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8" name="꺾인 연결선 47"/>
            <p:cNvCxnSpPr>
              <a:stCxn id="35" idx="0"/>
              <a:endCxn id="37" idx="0"/>
            </p:cNvCxnSpPr>
            <p:nvPr/>
          </p:nvCxnSpPr>
          <p:spPr>
            <a:xfrm rot="5400000" flipH="1" flipV="1">
              <a:off x="7309299" y="3512271"/>
              <a:ext cx="12700" cy="102345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868896" y="353427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50949" y="554267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62677" y="554407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74405" y="5542677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86133" y="554407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099261" y="554407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610989" y="554547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122717" y="554407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634445" y="554547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V="1">
              <a:off x="7300907" y="5826853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9860947" y="5823788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614726" y="605868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66" name="꺾인 연결선 65"/>
            <p:cNvCxnSpPr>
              <a:stCxn id="54" idx="0"/>
              <a:endCxn id="59" idx="0"/>
            </p:cNvCxnSpPr>
            <p:nvPr/>
          </p:nvCxnSpPr>
          <p:spPr>
            <a:xfrm rot="16200000" flipH="1">
              <a:off x="8579530" y="4264055"/>
              <a:ext cx="2796" cy="2560040"/>
            </a:xfrm>
            <a:prstGeom prst="bentConnector3">
              <a:avLst>
                <a:gd name="adj1" fmla="val -8175966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136016" y="505434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12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980FB0-76B9-4A9E-B3DD-C705747516B7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6.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퀵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(quick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541" y="687789"/>
            <a:ext cx="9904470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2. </a:t>
            </a:r>
            <a:r>
              <a:rPr lang="ko-KR" altLang="en-US" dirty="0">
                <a:latin typeface="Arial Black" pitchFamily="34" charset="0"/>
              </a:rPr>
              <a:t>교환된 </a:t>
            </a:r>
            <a:r>
              <a:rPr lang="en-US" altLang="ko-KR" dirty="0">
                <a:latin typeface="Arial Black" pitchFamily="34" charset="0"/>
              </a:rPr>
              <a:t>30</a:t>
            </a:r>
            <a:r>
              <a:rPr lang="ko-KR" altLang="en-US" dirty="0">
                <a:latin typeface="Arial Black" pitchFamily="34" charset="0"/>
              </a:rPr>
              <a:t>을 기준으로 왼쪽과 오른쪽으로 나누어 정렬 여부를 판단하고 정렬을 진행한다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이때 각 나누어진 부분에 새롭게 </a:t>
            </a:r>
            <a:r>
              <a:rPr lang="en-US" altLang="ko-KR" dirty="0">
                <a:latin typeface="Arial Black" pitchFamily="34" charset="0"/>
              </a:rPr>
              <a:t>Pivot</a:t>
            </a:r>
            <a:r>
              <a:rPr lang="ko-KR" altLang="en-US" dirty="0">
                <a:latin typeface="Arial Black" pitchFamily="34" charset="0"/>
              </a:rPr>
              <a:t>을 설정해서 진행한다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왼쪽에 있는 </a:t>
            </a:r>
            <a:r>
              <a:rPr lang="en-US" altLang="ko-KR" dirty="0">
                <a:latin typeface="Arial Black" pitchFamily="34" charset="0"/>
              </a:rPr>
              <a:t>20</a:t>
            </a:r>
            <a:r>
              <a:rPr lang="ko-KR" altLang="en-US" dirty="0">
                <a:latin typeface="Arial Black" pitchFamily="34" charset="0"/>
              </a:rPr>
              <a:t>과 </a:t>
            </a:r>
            <a:r>
              <a:rPr lang="en-US" altLang="ko-KR" dirty="0">
                <a:latin typeface="Arial Black" pitchFamily="34" charset="0"/>
              </a:rPr>
              <a:t>10 </a:t>
            </a:r>
            <a:r>
              <a:rPr lang="ko-KR" altLang="en-US" dirty="0">
                <a:latin typeface="Arial Black" pitchFamily="34" charset="0"/>
              </a:rPr>
              <a:t>그리고 오른쪽에 있는 </a:t>
            </a:r>
            <a:r>
              <a:rPr lang="en-US" altLang="ko-KR" dirty="0">
                <a:latin typeface="Arial Black" pitchFamily="34" charset="0"/>
              </a:rPr>
              <a:t>50, 60, 80, 40, 70</a:t>
            </a:r>
            <a:r>
              <a:rPr lang="ko-KR" altLang="en-US" dirty="0">
                <a:latin typeface="Arial Black" pitchFamily="34" charset="0"/>
              </a:rPr>
              <a:t>을 정렬을 진행한다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702338" y="1822821"/>
            <a:ext cx="9122239" cy="4403087"/>
            <a:chOff x="1319058" y="1217835"/>
            <a:chExt cx="9122239" cy="4403087"/>
          </a:xfrm>
        </p:grpSpPr>
        <p:sp>
          <p:nvSpPr>
            <p:cNvPr id="7" name="직사각형 6"/>
            <p:cNvSpPr/>
            <p:nvPr/>
          </p:nvSpPr>
          <p:spPr>
            <a:xfrm>
              <a:off x="1467061" y="1704297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78789" y="1705695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90517" y="1704297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02245" y="170569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15373" y="170569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27101" y="170709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38829" y="1705695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50557" y="170709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15" name="직선 화살표 연결선 14"/>
            <p:cNvCxnSpPr>
              <a:endCxn id="7" idx="2"/>
            </p:cNvCxnSpPr>
            <p:nvPr/>
          </p:nvCxnSpPr>
          <p:spPr>
            <a:xfrm flipV="1">
              <a:off x="1693563" y="1989522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34517" y="2224414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2214065" y="1989522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74068" y="2224414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&amp;</a:t>
              </a:r>
            </a:p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5835" y="3369863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87563" y="3371261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99291" y="336986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11019" y="337126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24147" y="337126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35875" y="337265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47603" y="337126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59331" y="337265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27" name="직선 화살표 연결선 26"/>
            <p:cNvCxnSpPr>
              <a:endCxn id="19" idx="2"/>
            </p:cNvCxnSpPr>
            <p:nvPr/>
          </p:nvCxnSpPr>
          <p:spPr>
            <a:xfrm flipV="1">
              <a:off x="1702337" y="3655088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319058" y="388998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</a:p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&amp;Right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33" name="꺾인 연결선 32"/>
            <p:cNvCxnSpPr>
              <a:stCxn id="19" idx="0"/>
              <a:endCxn id="20" idx="0"/>
            </p:cNvCxnSpPr>
            <p:nvPr/>
          </p:nvCxnSpPr>
          <p:spPr>
            <a:xfrm rot="16200000" flipH="1">
              <a:off x="1957503" y="3114698"/>
              <a:ext cx="1398" cy="511728"/>
            </a:xfrm>
            <a:prstGeom prst="bentConnector3">
              <a:avLst>
                <a:gd name="adj1" fmla="val -16351931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06796" y="288153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67445" y="463353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173" y="4634931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90901" y="463353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02629" y="463493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15757" y="463493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27485" y="463632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39213" y="463493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50941" y="4636329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 flipV="1">
              <a:off x="2714851" y="1991107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468631" y="22259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기존</a:t>
              </a:r>
              <a:endPara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피벗</a:t>
              </a: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2214066" y="3650974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67844" y="38858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V="1">
              <a:off x="5277444" y="4924365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937447" y="5159257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&amp;</a:t>
              </a:r>
            </a:p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V="1">
              <a:off x="2717401" y="4924365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471181" y="515925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기존</a:t>
              </a:r>
              <a:endPara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  <a:p>
              <a:pPr algn="ctr"/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피벗</a:t>
              </a: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3229132" y="4924365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70086" y="5159257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64556" y="1705695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876284" y="170709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388012" y="1705695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99740" y="170709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12868" y="1707093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4596" y="1708491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436324" y="1707093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948052" y="1708491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10174555" y="1996527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928333" y="2252418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V="1">
              <a:off x="9626087" y="1996527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327716" y="2235639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 flipV="1">
              <a:off x="9166233" y="1990920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907187" y="222581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 rot="16200000" flipH="1">
              <a:off x="9407464" y="1451000"/>
              <a:ext cx="1398" cy="511728"/>
            </a:xfrm>
            <a:prstGeom prst="bentConnector3">
              <a:avLst>
                <a:gd name="adj1" fmla="val -16351931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973535" y="12178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404796" y="4633532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916524" y="4634930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428252" y="4633532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39980" y="4634930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453108" y="4634930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964836" y="4636328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476564" y="4634930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988292" y="4636328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373462" y="335674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10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885190" y="3358141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20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396918" y="3356743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30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908646" y="335814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50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21774" y="3358141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60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933502" y="3359539"/>
              <a:ext cx="453005" cy="28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40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445230" y="3358141"/>
              <a:ext cx="453005" cy="28522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80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9956958" y="3359539"/>
              <a:ext cx="453005" cy="28522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itchFamily="34" charset="0"/>
                </a:rPr>
                <a:t>70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cxnSp>
          <p:nvCxnSpPr>
            <p:cNvPr id="115" name="직선 화살표 연결선 114"/>
            <p:cNvCxnSpPr/>
            <p:nvPr/>
          </p:nvCxnSpPr>
          <p:spPr>
            <a:xfrm flipV="1">
              <a:off x="10183461" y="3647575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 flipV="1">
              <a:off x="9634993" y="3647575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336622" y="3886687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 flipV="1">
              <a:off x="9175139" y="3641968"/>
              <a:ext cx="1" cy="2348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791860" y="387686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Left</a:t>
              </a:r>
            </a:p>
            <a:p>
              <a:pPr algn="ctr"/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&amp;Right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488106" y="28688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위치교환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933186" y="3886687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피봇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27" name="꺾인 연결선 126"/>
            <p:cNvCxnSpPr>
              <a:stCxn id="113" idx="0"/>
              <a:endCxn id="114" idx="0"/>
            </p:cNvCxnSpPr>
            <p:nvPr/>
          </p:nvCxnSpPr>
          <p:spPr>
            <a:xfrm rot="16200000" flipH="1">
              <a:off x="9926898" y="3102976"/>
              <a:ext cx="1398" cy="511728"/>
            </a:xfrm>
            <a:prstGeom prst="bentConnector3">
              <a:avLst>
                <a:gd name="adj1" fmla="val -16351931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71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980FB0-76B9-4A9E-B3DD-C705747516B7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6.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퀵</a:t>
            </a:r>
            <a:r>
              <a:rPr lang="ko-KR" altLang="en-US" dirty="0">
                <a:latin typeface="Arial Black" panose="020B0A04020102020204" pitchFamily="34" charset="0"/>
              </a:rPr>
              <a:t> 정렬</a:t>
            </a:r>
            <a:r>
              <a:rPr lang="en-US" altLang="ko-KR" dirty="0">
                <a:latin typeface="Arial Black" panose="020B0A04020102020204" pitchFamily="34" charset="0"/>
              </a:rPr>
              <a:t>(quick sort)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13" y="687789"/>
            <a:ext cx="9904470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3. </a:t>
            </a:r>
            <a:r>
              <a:rPr lang="ko-KR" altLang="en-US" dirty="0">
                <a:latin typeface="Arial Black" pitchFamily="34" charset="0"/>
              </a:rPr>
              <a:t>남은 정렬이 되지 않은 </a:t>
            </a:r>
            <a:r>
              <a:rPr lang="en-US" altLang="ko-KR" dirty="0">
                <a:latin typeface="Arial Black" pitchFamily="34" charset="0"/>
              </a:rPr>
              <a:t>3</a:t>
            </a:r>
            <a:r>
              <a:rPr lang="ko-KR" altLang="en-US" dirty="0">
                <a:latin typeface="Arial Black" pitchFamily="34" charset="0"/>
              </a:rPr>
              <a:t>개 자료 </a:t>
            </a:r>
            <a:r>
              <a:rPr lang="en-US" altLang="ko-KR" dirty="0">
                <a:latin typeface="Arial Black" pitchFamily="34" charset="0"/>
              </a:rPr>
              <a:t>50, 60, 70</a:t>
            </a:r>
            <a:r>
              <a:rPr lang="ko-KR" altLang="en-US" dirty="0">
                <a:latin typeface="Arial Black" pitchFamily="34" charset="0"/>
              </a:rPr>
              <a:t>을 대상으로 </a:t>
            </a:r>
            <a:r>
              <a:rPr lang="ko-KR" altLang="en-US" dirty="0" err="1">
                <a:latin typeface="Arial Black" pitchFamily="34" charset="0"/>
              </a:rPr>
              <a:t>퀵</a:t>
            </a:r>
            <a:r>
              <a:rPr lang="ko-KR" altLang="en-US" dirty="0">
                <a:latin typeface="Arial Black" pitchFamily="34" charset="0"/>
              </a:rPr>
              <a:t> 정렬을 수행한다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0341" y="2309283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10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2069" y="231068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20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3797" y="2309283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30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5525" y="2310681"/>
            <a:ext cx="453005" cy="285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50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98653" y="2310681"/>
            <a:ext cx="453005" cy="285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60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10381" y="2312079"/>
            <a:ext cx="453005" cy="2852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40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22109" y="231068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70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3837" y="2312079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80</a:t>
            </a:r>
            <a:endParaRPr lang="ko-KR" altLang="en-US" sz="1600" dirty="0">
              <a:latin typeface="Arial Black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613887" y="2597304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4841" y="283219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Left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131385" y="2594508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85165" y="28294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4648580" y="2597304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65303" y="283219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&amp;Right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850341" y="3958709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10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62069" y="3960107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20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73797" y="3958709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30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85525" y="3960107"/>
            <a:ext cx="453005" cy="2852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50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98653" y="3960107"/>
            <a:ext cx="453005" cy="285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60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10381" y="3961505"/>
            <a:ext cx="453005" cy="2852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40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22109" y="3960107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70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33837" y="3961505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80</a:t>
            </a:r>
            <a:endParaRPr lang="ko-KR" altLang="en-US" sz="1600" dirty="0">
              <a:latin typeface="Arial Black" pitchFamily="34" charset="0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613887" y="4246730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30608" y="448162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Left</a:t>
            </a: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&amp;Right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4648580" y="4246730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402360" y="44816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850340" y="5413927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10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62068" y="5415325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20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73796" y="5413927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30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385524" y="5415325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40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98652" y="5415325"/>
            <a:ext cx="453005" cy="285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60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410380" y="5416723"/>
            <a:ext cx="453005" cy="2852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50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922108" y="5415325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70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433836" y="5416723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80</a:t>
            </a:r>
            <a:endParaRPr lang="ko-KR" altLang="en-US" sz="1600" dirty="0">
              <a:latin typeface="Arial Black" pitchFamily="34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3613886" y="5701948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67664" y="59368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48579" y="5701948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02359" y="5936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18" name="꺾인 연결선 117"/>
          <p:cNvCxnSpPr>
            <a:stCxn id="93" idx="0"/>
            <a:endCxn id="95" idx="0"/>
          </p:cNvCxnSpPr>
          <p:nvPr/>
        </p:nvCxnSpPr>
        <p:spPr>
          <a:xfrm rot="16200000" flipH="1">
            <a:off x="4123757" y="3448378"/>
            <a:ext cx="1398" cy="1024856"/>
          </a:xfrm>
          <a:prstGeom prst="bentConnector3">
            <a:avLst>
              <a:gd name="adj1" fmla="val -16351931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4106329" y="5701947"/>
            <a:ext cx="1" cy="23489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23051" y="5936839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Left</a:t>
            </a: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&amp;Right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24" name="꺾인 연결선 123"/>
          <p:cNvCxnSpPr>
            <a:stCxn id="108" idx="0"/>
            <a:endCxn id="109" idx="0"/>
          </p:cNvCxnSpPr>
          <p:nvPr/>
        </p:nvCxnSpPr>
        <p:spPr>
          <a:xfrm rot="16200000" flipH="1">
            <a:off x="4380320" y="5160160"/>
            <a:ext cx="1398" cy="511728"/>
          </a:xfrm>
          <a:prstGeom prst="bentConnector3">
            <a:avLst>
              <a:gd name="adj1" fmla="val -16351931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01317" y="3961613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10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313045" y="396301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20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824773" y="3961613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30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336501" y="396301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40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849629" y="396301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50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61357" y="3964409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60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873085" y="3963011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70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0384813" y="3964409"/>
            <a:ext cx="453005" cy="2852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itchFamily="34" charset="0"/>
              </a:rPr>
              <a:t>80</a:t>
            </a:r>
            <a:endParaRPr lang="ko-KR" altLang="en-US" sz="1600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086122" y="5034220"/>
                <a:ext cx="4953762" cy="116955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Arial Black" pitchFamily="34" charset="0"/>
                  </a:rPr>
                  <a:t>피봇을 기준으로 두 개 부분 집합으로 나누어 자료의 위치를 교환하기 때문에 </a:t>
                </a:r>
                <a:r>
                  <a:rPr lang="en-US" altLang="ko-KR" sz="1400" dirty="0">
                    <a:latin typeface="Arial Black" pitchFamily="34" charset="0"/>
                  </a:rPr>
                  <a:t>n</a:t>
                </a:r>
                <a:r>
                  <a:rPr lang="ko-KR" altLang="en-US" sz="1400" dirty="0">
                    <a:latin typeface="Arial Black" pitchFamily="34" charset="0"/>
                  </a:rPr>
                  <a:t>개의 자료를 평균 </a:t>
                </a:r>
                <a:r>
                  <a:rPr lang="en-US" altLang="ko-KR" sz="1400" dirty="0">
                    <a:latin typeface="Arial Black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nlog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400" dirty="0">
                    <a:latin typeface="Arial Black" pitchFamily="34" charset="0"/>
                  </a:rPr>
                  <a:t>)</a:t>
                </a:r>
                <a:r>
                  <a:rPr lang="ko-KR" altLang="en-US" sz="1400" dirty="0">
                    <a:latin typeface="Arial Black" pitchFamily="34" charset="0"/>
                  </a:rPr>
                  <a:t>번 만에 정렬하는 효율성을 가진다</a:t>
                </a:r>
                <a:r>
                  <a:rPr lang="en-US" altLang="ko-KR" sz="1400" dirty="0">
                    <a:latin typeface="Arial Black" pitchFamily="34" charset="0"/>
                  </a:rPr>
                  <a:t>. </a:t>
                </a:r>
                <a:r>
                  <a:rPr lang="ko-KR" altLang="en-US" sz="1400" dirty="0">
                    <a:latin typeface="Arial Black" pitchFamily="34" charset="0"/>
                  </a:rPr>
                  <a:t>즉</a:t>
                </a:r>
                <a:r>
                  <a:rPr lang="en-US" altLang="ko-KR" sz="1400" dirty="0">
                    <a:latin typeface="Arial Black" pitchFamily="34" charset="0"/>
                  </a:rPr>
                  <a:t>, n</a:t>
                </a:r>
                <a:r>
                  <a:rPr lang="ko-KR" altLang="en-US" sz="1400" dirty="0">
                    <a:latin typeface="Arial Black" pitchFamily="34" charset="0"/>
                  </a:rPr>
                  <a:t>개의 자료가 균형되게 분포된 경우면 정렬 횟수가 모두 </a:t>
                </a:r>
                <a:r>
                  <a:rPr lang="en-US" altLang="ko-KR" sz="1400" dirty="0">
                    <a:latin typeface="Arial Black" pitchFamily="34" charset="0"/>
                  </a:rPr>
                  <a:t>n</a:t>
                </a:r>
                <a:r>
                  <a:rPr lang="ko-KR" altLang="en-US" sz="1400" dirty="0">
                    <a:latin typeface="Arial Black" pitchFamily="34" charset="0"/>
                  </a:rPr>
                  <a:t>번의 비교가 필요하기 때문에 평균 비교횟수는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nlog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sz="1400" dirty="0">
                    <a:latin typeface="Arial Black" pitchFamily="34" charset="0"/>
                  </a:rPr>
                  <a:t>이 된다</a:t>
                </a:r>
                <a:r>
                  <a:rPr lang="en-US" altLang="ko-KR" sz="1400" dirty="0">
                    <a:latin typeface="Arial Black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122" y="5034220"/>
                <a:ext cx="4953762" cy="1169551"/>
              </a:xfrm>
              <a:prstGeom prst="rect">
                <a:avLst/>
              </a:prstGeom>
              <a:blipFill rotWithShape="1">
                <a:blip r:embed="rId2"/>
                <a:stretch>
                  <a:fillRect b="-3046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28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탐색의 이해와 보간 탐색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6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27DA84-AB90-469E-A5DC-47F679D622AA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7.</a:t>
            </a:r>
            <a:r>
              <a:rPr lang="ko-KR" altLang="en-US" dirty="0">
                <a:latin typeface="Arial Black" panose="020B0A04020102020204" pitchFamily="34" charset="0"/>
              </a:rPr>
              <a:t> 탐색의 이해와 보간 탐색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7DE8EC-5B56-49ED-8E03-E364DEBFFB56}"/>
                  </a:ext>
                </a:extLst>
              </p:cNvPr>
              <p:cNvSpPr txBox="1"/>
              <p:nvPr/>
            </p:nvSpPr>
            <p:spPr>
              <a:xfrm>
                <a:off x="1243012" y="677333"/>
                <a:ext cx="9905997" cy="613437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탐색의 이해</a:t>
                </a:r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효율적인 탐색을 위해서 검색방법을 고민하는 것보다 효율적으로 저장을 하면 탐색도 효율적이게 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자료구조에서 탐색은 중요한 위치를 차지하고 있다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sz="2000" b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보간탐색</a:t>
                </a:r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이진 탐색과 비슷하지만 탐색 시작위치에서 차이가 있다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탐색하고자 하는 인덱스의 위치에 최대한 가까운 곳부터 검색을 해서 탐색대상을 줄이는 방법이다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지정된 대상과 찾을 인덱스의 위치가 가까울 수록 시간이 줄어들고 최악의 경우라도 일정 이상의 인덱스 탐색대상이 줄어들게 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사전과 전화번호부에 비교 할 수 있다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데이터 값과 그 데이터가 저장된 위치의 인덱스 값이 비례한다고 가정하기 때문에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: Q = (high - low) : (s - low)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</a:rPr>
                  <a:t>S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를 찾는 식으로 표현하면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[s](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찾으려는 위치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)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를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x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라 하면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𝒂𝒓𝒓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𝒍𝒐𝒘</m:t>
                            </m:r>
                          </m:e>
                        </m:d>
                      </m:num>
                      <m:den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𝒂𝒓𝒓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𝒉𝒊𝒈𝒉</m:t>
                            </m:r>
                          </m:e>
                        </m:d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𝒂𝒓𝒓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𝒍𝒐𝒘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𝒉𝒊𝒈𝒉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𝒍𝒐𝒘</m:t>
                        </m:r>
                      </m:e>
                    </m:d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𝒍𝒐𝒘</m:t>
                    </m:r>
                  </m:oMath>
                </a14:m>
                <a:endParaRPr lang="en-US" altLang="ko-KR" sz="1600" b="1" i="1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오차율을 줄이기위한 실수형 </a:t>
                </a:r>
                <a:r>
                  <a:rPr lang="ko-KR" altLang="en-US" sz="16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나눗셈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을 진행한다는 사실이 보간 탐색의 단점이다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7DE8EC-5B56-49ED-8E03-E364DEBFF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2" y="677333"/>
                <a:ext cx="9905997" cy="6134372"/>
              </a:xfrm>
              <a:prstGeom prst="rect">
                <a:avLst/>
              </a:prstGeom>
              <a:blipFill>
                <a:blip r:embed="rId2"/>
                <a:stretch>
                  <a:fillRect l="-615" t="-595" b="-496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D46356-FD8F-4E81-9F92-C7B2AF646963}"/>
              </a:ext>
            </a:extLst>
          </p:cNvPr>
          <p:cNvGrpSpPr/>
          <p:nvPr/>
        </p:nvGrpSpPr>
        <p:grpSpPr>
          <a:xfrm>
            <a:off x="3179704" y="3139545"/>
            <a:ext cx="5832591" cy="1881184"/>
            <a:chOff x="1321531" y="4147354"/>
            <a:chExt cx="5832591" cy="188118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3E6549-A729-4FB6-9EDE-3459F7063123}"/>
                </a:ext>
              </a:extLst>
            </p:cNvPr>
            <p:cNvGrpSpPr/>
            <p:nvPr/>
          </p:nvGrpSpPr>
          <p:grpSpPr>
            <a:xfrm>
              <a:off x="1332413" y="4147354"/>
              <a:ext cx="5821709" cy="1255533"/>
              <a:chOff x="1332413" y="4147354"/>
              <a:chExt cx="5821709" cy="125553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213782-2852-4D38-82F1-E66D703E80A0}"/>
                  </a:ext>
                </a:extLst>
              </p:cNvPr>
              <p:cNvSpPr txBox="1"/>
              <p:nvPr/>
            </p:nvSpPr>
            <p:spPr>
              <a:xfrm>
                <a:off x="1332413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CE79B4-6AB1-4293-B5C1-F1DC4142836C}"/>
                  </a:ext>
                </a:extLst>
              </p:cNvPr>
              <p:cNvSpPr txBox="1"/>
              <p:nvPr/>
            </p:nvSpPr>
            <p:spPr>
              <a:xfrm>
                <a:off x="1828801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BCA8F2-091F-48B1-B19E-689889D744DA}"/>
                  </a:ext>
                </a:extLst>
              </p:cNvPr>
              <p:cNvSpPr txBox="1"/>
              <p:nvPr/>
            </p:nvSpPr>
            <p:spPr>
              <a:xfrm>
                <a:off x="2325189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5624F-86AD-439B-AD71-3A15BDC12983}"/>
                  </a:ext>
                </a:extLst>
              </p:cNvPr>
              <p:cNvSpPr txBox="1"/>
              <p:nvPr/>
            </p:nvSpPr>
            <p:spPr>
              <a:xfrm>
                <a:off x="2821577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6EC2B-4835-4574-A54F-C5313C1F5904}"/>
                  </a:ext>
                </a:extLst>
              </p:cNvPr>
              <p:cNvSpPr txBox="1"/>
              <p:nvPr/>
            </p:nvSpPr>
            <p:spPr>
              <a:xfrm>
                <a:off x="3317965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5DCAB-ABAC-48E9-AC3C-1E978C1C96A9}"/>
                  </a:ext>
                </a:extLst>
              </p:cNvPr>
              <p:cNvSpPr txBox="1"/>
              <p:nvPr/>
            </p:nvSpPr>
            <p:spPr>
              <a:xfrm>
                <a:off x="3814353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3F4AB2-FB24-43C3-9A5E-2E99FB3E61C2}"/>
                  </a:ext>
                </a:extLst>
              </p:cNvPr>
              <p:cNvSpPr txBox="1"/>
              <p:nvPr/>
            </p:nvSpPr>
            <p:spPr>
              <a:xfrm>
                <a:off x="4310741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4DDF24-052E-4BA7-ABE2-3E244EA9BF19}"/>
                  </a:ext>
                </a:extLst>
              </p:cNvPr>
              <p:cNvSpPr txBox="1"/>
              <p:nvPr/>
            </p:nvSpPr>
            <p:spPr>
              <a:xfrm>
                <a:off x="4807129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2643B-5475-4E7E-923C-293B9162804C}"/>
                  </a:ext>
                </a:extLst>
              </p:cNvPr>
              <p:cNvSpPr txBox="1"/>
              <p:nvPr/>
            </p:nvSpPr>
            <p:spPr>
              <a:xfrm>
                <a:off x="5303517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BBEFF6-CD99-49C1-855C-C3A3DDC062A1}"/>
                  </a:ext>
                </a:extLst>
              </p:cNvPr>
              <p:cNvSpPr txBox="1"/>
              <p:nvPr/>
            </p:nvSpPr>
            <p:spPr>
              <a:xfrm>
                <a:off x="5799905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19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0E3BD6-6AB2-48CC-B4A5-AD90224EA0BB}"/>
                  </a:ext>
                </a:extLst>
              </p:cNvPr>
              <p:cNvSpPr txBox="1"/>
              <p:nvPr/>
            </p:nvSpPr>
            <p:spPr>
              <a:xfrm>
                <a:off x="6296288" y="5033555"/>
                <a:ext cx="496388" cy="369332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A6E80153-B661-4406-B5FE-A3CB73F240B6}"/>
                  </a:ext>
                </a:extLst>
              </p:cNvPr>
              <p:cNvCxnSpPr>
                <a:stCxn id="3" idx="0"/>
                <a:endCxn id="13" idx="0"/>
              </p:cNvCxnSpPr>
              <p:nvPr/>
            </p:nvCxnSpPr>
            <p:spPr>
              <a:xfrm rot="5400000" flipH="1" flipV="1">
                <a:off x="2821577" y="3792585"/>
                <a:ext cx="12700" cy="248194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BE0F4488-4D09-47BD-B491-EB8D8667EF35}"/>
                  </a:ext>
                </a:extLst>
              </p:cNvPr>
              <p:cNvCxnSpPr>
                <a:stCxn id="3" idx="0"/>
                <a:endCxn id="18" idx="0"/>
              </p:cNvCxnSpPr>
              <p:nvPr/>
            </p:nvCxnSpPr>
            <p:spPr>
              <a:xfrm rot="5400000" flipH="1" flipV="1">
                <a:off x="4062544" y="2551618"/>
                <a:ext cx="12700" cy="4963875"/>
              </a:xfrm>
              <a:prstGeom prst="bentConnector3">
                <a:avLst>
                  <a:gd name="adj1" fmla="val 4542858"/>
                </a:avLst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820E51-33F8-4E17-9139-FB1982F7E630}"/>
                  </a:ext>
                </a:extLst>
              </p:cNvPr>
              <p:cNvSpPr txBox="1"/>
              <p:nvPr/>
            </p:nvSpPr>
            <p:spPr>
              <a:xfrm>
                <a:off x="2573383" y="4510335"/>
                <a:ext cx="2366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Q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[s] –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[low]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40D685-7241-4C97-AA74-0868357CFDEF}"/>
                  </a:ext>
                </a:extLst>
              </p:cNvPr>
              <p:cNvSpPr txBox="1"/>
              <p:nvPr/>
            </p:nvSpPr>
            <p:spPr>
              <a:xfrm>
                <a:off x="4445688" y="4147354"/>
                <a:ext cx="27084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A =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[high] –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[low]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B0DAD5C-FCFD-4AC1-8629-1670BAF87A59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1580607" y="5402887"/>
              <a:ext cx="6350" cy="29357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82767FF-401E-4E56-9180-D47746682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9373" y="5402887"/>
              <a:ext cx="9524" cy="29357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3F8502C-B94E-4C34-90EA-A7B095734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0832" y="5402887"/>
              <a:ext cx="0" cy="29357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68FFB5-73F5-4482-9D4E-AA7BBF169989}"/>
                </a:ext>
              </a:extLst>
            </p:cNvPr>
            <p:cNvSpPr txBox="1"/>
            <p:nvPr/>
          </p:nvSpPr>
          <p:spPr>
            <a:xfrm>
              <a:off x="1321531" y="5720761"/>
              <a:ext cx="530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low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BFA9AF-7313-4CBC-AF89-CD817F1C6394}"/>
                </a:ext>
              </a:extLst>
            </p:cNvPr>
            <p:cNvSpPr txBox="1"/>
            <p:nvPr/>
          </p:nvSpPr>
          <p:spPr>
            <a:xfrm>
              <a:off x="3922059" y="569645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4194A-CAC6-4E1F-AFCC-B66D845A7837}"/>
                </a:ext>
              </a:extLst>
            </p:cNvPr>
            <p:cNvSpPr txBox="1"/>
            <p:nvPr/>
          </p:nvSpPr>
          <p:spPr>
            <a:xfrm>
              <a:off x="6248505" y="571999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high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31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70FA6C-C580-41CC-BFF2-88A071EEC386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7.</a:t>
            </a:r>
            <a:r>
              <a:rPr lang="ko-KR" altLang="en-US" dirty="0">
                <a:latin typeface="Arial Black" panose="020B0A04020102020204" pitchFamily="34" charset="0"/>
              </a:rPr>
              <a:t> 탐색의 이해와 보간 탐색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3ABF5-4244-4457-8671-C1CA44679DBF}"/>
              </a:ext>
            </a:extLst>
          </p:cNvPr>
          <p:cNvSpPr txBox="1"/>
          <p:nvPr/>
        </p:nvSpPr>
        <p:spPr>
          <a:xfrm>
            <a:off x="1243013" y="1474619"/>
            <a:ext cx="9905998" cy="390876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 키와 탐색 데이터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탐색을 할 때 대상의 인덱스가 중요하지 해당 데이터를 직접적으로 탐색을 할 때 사용하지 않는다</a:t>
            </a:r>
            <a:r>
              <a:rPr lang="en-US" altLang="ko-KR" sz="1600" dirty="0"/>
              <a:t>. – </a:t>
            </a:r>
            <a:r>
              <a:rPr lang="ko-KR" altLang="en-US" sz="1600" dirty="0"/>
              <a:t>탐색을 진행하는 동안 탐색위치를 이동하는 것에 대한 이야기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탐색키는 고유해야 한다</a:t>
            </a:r>
            <a:r>
              <a:rPr lang="en-US" altLang="ko-KR" sz="1600" dirty="0"/>
              <a:t>. – </a:t>
            </a:r>
            <a:r>
              <a:rPr lang="ko-KR" altLang="en-US" sz="1600" dirty="0"/>
              <a:t>찾아야 할 대상이 무엇인지 정확 판단해야 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int Key;			// </a:t>
            </a:r>
            <a:r>
              <a:rPr lang="ko-KR" altLang="en-US" sz="1600" dirty="0">
                <a:latin typeface="Arial Black" panose="020B0A04020102020204" pitchFamily="34" charset="0"/>
              </a:rPr>
              <a:t>탐색 키에 대한 </a:t>
            </a:r>
            <a:r>
              <a:rPr lang="en-US" altLang="ko-KR" sz="1600" dirty="0">
                <a:latin typeface="Arial Black" panose="020B0A04020102020204" pitchFamily="34" charset="0"/>
              </a:rPr>
              <a:t>typedef </a:t>
            </a:r>
            <a:r>
              <a:rPr lang="ko-KR" altLang="en-US" sz="1600" dirty="0">
                <a:latin typeface="Arial Black" panose="020B0A04020102020204" pitchFamily="34" charset="0"/>
              </a:rPr>
              <a:t>선언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double Data;	// </a:t>
            </a:r>
            <a:r>
              <a:rPr lang="ko-KR" altLang="en-US" sz="1600" dirty="0">
                <a:latin typeface="Arial Black" panose="020B0A04020102020204" pitchFamily="34" charset="0"/>
              </a:rPr>
              <a:t>탐색 데이터에 대한 </a:t>
            </a:r>
            <a:r>
              <a:rPr lang="en-US" altLang="ko-KR" sz="1600" dirty="0">
                <a:latin typeface="Arial Black" panose="020B0A04020102020204" pitchFamily="34" charset="0"/>
              </a:rPr>
              <a:t>typedef </a:t>
            </a:r>
            <a:r>
              <a:rPr lang="ko-KR" altLang="en-US" sz="1600" dirty="0">
                <a:latin typeface="Arial Black" panose="020B0A04020102020204" pitchFamily="34" charset="0"/>
              </a:rPr>
              <a:t>선언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item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Key </a:t>
            </a:r>
            <a:r>
              <a:rPr lang="en-US" altLang="ko-KR" sz="1600" dirty="0" err="1">
                <a:latin typeface="Arial Black" panose="020B0A04020102020204" pitchFamily="34" charset="0"/>
              </a:rPr>
              <a:t>searchKey</a:t>
            </a:r>
            <a:r>
              <a:rPr lang="en-US" altLang="ko-KR" sz="1600" dirty="0">
                <a:latin typeface="Arial Black" panose="020B0A04020102020204" pitchFamily="34" charset="0"/>
              </a:rPr>
              <a:t>;		// </a:t>
            </a:r>
            <a:r>
              <a:rPr lang="ko-KR" altLang="en-US" sz="1600" dirty="0">
                <a:latin typeface="Arial Black" panose="020B0A04020102020204" pitchFamily="34" charset="0"/>
              </a:rPr>
              <a:t>탐색 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Data </a:t>
            </a:r>
            <a:r>
              <a:rPr lang="en-US" altLang="ko-KR" sz="1600" dirty="0" err="1">
                <a:latin typeface="Arial Black" panose="020B0A04020102020204" pitchFamily="34" charset="0"/>
              </a:rPr>
              <a:t>searchData</a:t>
            </a:r>
            <a:r>
              <a:rPr lang="en-US" altLang="ko-KR" sz="1600" dirty="0">
                <a:latin typeface="Arial Black" panose="020B0A04020102020204" pitchFamily="34" charset="0"/>
              </a:rPr>
              <a:t>;	// </a:t>
            </a:r>
            <a:r>
              <a:rPr lang="ko-KR" altLang="en-US" sz="1600" dirty="0">
                <a:latin typeface="Arial Black" panose="020B0A04020102020204" pitchFamily="34" charset="0"/>
              </a:rPr>
              <a:t>탐색 데이터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21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2ABEA4-8590-47DE-904E-BEE5B4B461E6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7.</a:t>
            </a:r>
            <a:r>
              <a:rPr lang="ko-KR" altLang="en-US" dirty="0">
                <a:latin typeface="Arial Black" panose="020B0A04020102020204" pitchFamily="34" charset="0"/>
              </a:rPr>
              <a:t> 탐색의 이해와 보간 탐색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C23B5-35D1-47E8-A989-DAB5198DB813}"/>
              </a:ext>
            </a:extLst>
          </p:cNvPr>
          <p:cNvSpPr txBox="1"/>
          <p:nvPr/>
        </p:nvSpPr>
        <p:spPr>
          <a:xfrm>
            <a:off x="1143001" y="1105287"/>
            <a:ext cx="9905997" cy="464742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보간탐색의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이진탐색에서 탐색대상의 선정에 있기 때문에 그 부분만 수정해서 구현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BSearchRecur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[], int first, int last, int target)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mid;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if (first &gt; last)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return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-1;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	// -1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반환은 탐색의 실패를 의미</a:t>
            </a:r>
          </a:p>
          <a:p>
            <a:pPr lvl="1"/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mid = (first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 last) / 2;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	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탐색대상을 찾기 위한 장소 찾는다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[mid] == target)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mid;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		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검색된 타겟의 인덱스 값 반환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 if (target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[mid])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BSearchRecur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, first, mid - 1, target);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BSearchRecur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, mid + 1, last, target);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983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A1CD7-AFDC-49BE-80FD-595C510ECCC7}"/>
              </a:ext>
            </a:extLst>
          </p:cNvPr>
          <p:cNvSpPr txBox="1"/>
          <p:nvPr/>
        </p:nvSpPr>
        <p:spPr>
          <a:xfrm>
            <a:off x="1243013" y="1536174"/>
            <a:ext cx="9905998" cy="37856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탐색대상을 지정하는 방법과 공식이 다르기 때문에 대상을 지정하는 부분은 바꿔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- </a:t>
            </a:r>
            <a:r>
              <a:rPr lang="en-US" altLang="ko-KR" dirty="0">
                <a:latin typeface="Arial Black" panose="020B0A04020102020204" pitchFamily="34" charset="0"/>
              </a:rPr>
              <a:t>mid = ((double)(target - </a:t>
            </a:r>
            <a:r>
              <a:rPr lang="en-US" altLang="ko-KR" dirty="0" err="1">
                <a:latin typeface="Arial Black" panose="020B0A04020102020204" pitchFamily="34" charset="0"/>
              </a:rPr>
              <a:t>ar</a:t>
            </a:r>
            <a:r>
              <a:rPr lang="en-US" altLang="ko-KR" dirty="0">
                <a:latin typeface="Arial Black" panose="020B0A04020102020204" pitchFamily="34" charset="0"/>
              </a:rPr>
              <a:t>[first]) / (</a:t>
            </a:r>
            <a:r>
              <a:rPr lang="en-US" altLang="ko-KR" dirty="0" err="1">
                <a:latin typeface="Arial Black" panose="020B0A04020102020204" pitchFamily="34" charset="0"/>
              </a:rPr>
              <a:t>ar</a:t>
            </a:r>
            <a:r>
              <a:rPr lang="en-US" altLang="ko-KR" dirty="0">
                <a:latin typeface="Arial Black" panose="020B0A04020102020204" pitchFamily="34" charset="0"/>
              </a:rPr>
              <a:t>[last] - </a:t>
            </a:r>
            <a:r>
              <a:rPr lang="en-US" altLang="ko-KR" dirty="0" err="1">
                <a:latin typeface="Arial Black" panose="020B0A04020102020204" pitchFamily="34" charset="0"/>
              </a:rPr>
              <a:t>ar</a:t>
            </a:r>
            <a:r>
              <a:rPr lang="en-US" altLang="ko-KR" dirty="0">
                <a:latin typeface="Arial Black" panose="020B0A04020102020204" pitchFamily="34" charset="0"/>
              </a:rPr>
              <a:t>[first]) * (last - first)) + first;</a:t>
            </a:r>
          </a:p>
          <a:p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if (first &gt; last) return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-1; </a:t>
            </a:r>
            <a:r>
              <a:rPr lang="ko-KR" altLang="en-US" sz="1600" dirty="0">
                <a:latin typeface="Arial Black" panose="020B0A04020102020204" pitchFamily="34" charset="0"/>
              </a:rPr>
              <a:t>의 조건으로 탈출 조건을 했을 경우에는 탐색 실패 시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[mid] == target)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return</a:t>
            </a:r>
            <a:r>
              <a:rPr lang="ko-KR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mid; 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else if (target &lt; </a:t>
            </a:r>
            <a:r>
              <a:rPr lang="en-US" altLang="ko-KR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[mid])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BSearchRecur</a:t>
            </a:r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first, mid - 1, target);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else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return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BSearchRecur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mid + 1, last, target); </a:t>
            </a:r>
            <a:r>
              <a:rPr lang="ko-KR" altLang="en-US" sz="1600" dirty="0">
                <a:latin typeface="Arial Black" panose="020B0A04020102020204" pitchFamily="34" charset="0"/>
              </a:rPr>
              <a:t>부분이 다시 한번 실행한다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탈출해야 할 상황에서 탈출하지 못하고 동일한 인자 값을 다시 호출하게 되기때문에 수정해줘야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if(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[first] &gt; target || </a:t>
            </a:r>
            <a:r>
              <a:rPr lang="en-US" altLang="ko-KR" sz="1600" dirty="0" err="1">
                <a:latin typeface="Arial Black" panose="020B0A04020102020204" pitchFamily="34" charset="0"/>
              </a:rPr>
              <a:t>ar</a:t>
            </a:r>
            <a:r>
              <a:rPr lang="en-US" altLang="ko-KR" sz="1600" dirty="0">
                <a:latin typeface="Arial Black" panose="020B0A04020102020204" pitchFamily="34" charset="0"/>
              </a:rPr>
              <a:t>[last] &lt; target) return -1;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8C28DC-0ABB-440B-BB7F-505E9508D5A5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7.</a:t>
            </a:r>
            <a:r>
              <a:rPr lang="ko-KR" altLang="en-US" dirty="0">
                <a:latin typeface="Arial Black" panose="020B0A04020102020204" pitchFamily="34" charset="0"/>
              </a:rPr>
              <a:t> 탐색의 이해와 보간 탐색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30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30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BB4F4-7F86-4EB9-94E8-E07412B3A4FD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204B3-E055-4FD3-895C-CD91E64D06C1}"/>
              </a:ext>
            </a:extLst>
          </p:cNvPr>
          <p:cNvSpPr txBox="1"/>
          <p:nvPr/>
        </p:nvSpPr>
        <p:spPr>
          <a:xfrm>
            <a:off x="1243013" y="677333"/>
            <a:ext cx="9905998" cy="600164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탐색 트리의 특성 </a:t>
            </a:r>
            <a:r>
              <a:rPr lang="en-US" altLang="ko-KR" dirty="0"/>
              <a:t>– </a:t>
            </a:r>
            <a:r>
              <a:rPr lang="ko-KR" altLang="en-US" dirty="0"/>
              <a:t>이진 트리의 특성도 포함되어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노드에 저장된 키는 유일하다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노드의 키가 왼쪽 서브 트리를 구성하는 어떠한 노드의 키보다 크다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노드의 키가 오른쪽 서브 트리를 구성하는 어떠한 노드의 키보다 작다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왼쪽과 오른쪽 서버 트리도 이진 탐색 트리이다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서브 노드 안에서 부모 자식관계에서도 규칙이 적용 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D99A72D-67B4-4277-B44E-8A83B06FF51E}"/>
              </a:ext>
            </a:extLst>
          </p:cNvPr>
          <p:cNvGrpSpPr/>
          <p:nvPr/>
        </p:nvGrpSpPr>
        <p:grpSpPr>
          <a:xfrm>
            <a:off x="2686606" y="2608737"/>
            <a:ext cx="4959517" cy="3293400"/>
            <a:chOff x="2669189" y="2833702"/>
            <a:chExt cx="4959517" cy="32934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1780299-760B-4155-A15E-364FD337C7E8}"/>
                </a:ext>
              </a:extLst>
            </p:cNvPr>
            <p:cNvGrpSpPr/>
            <p:nvPr/>
          </p:nvGrpSpPr>
          <p:grpSpPr>
            <a:xfrm>
              <a:off x="2719254" y="2833702"/>
              <a:ext cx="4857203" cy="2779751"/>
              <a:chOff x="1143001" y="1093385"/>
              <a:chExt cx="4857203" cy="2779751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4047875-DEA3-4CCC-8450-51972A1238FE}"/>
                  </a:ext>
                </a:extLst>
              </p:cNvPr>
              <p:cNvSpPr/>
              <p:nvPr/>
            </p:nvSpPr>
            <p:spPr>
              <a:xfrm>
                <a:off x="3570514" y="109338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1AF374E-F433-4EE4-91B1-5934B57CAFED}"/>
                  </a:ext>
                </a:extLst>
              </p:cNvPr>
              <p:cNvSpPr/>
              <p:nvPr/>
            </p:nvSpPr>
            <p:spPr>
              <a:xfrm>
                <a:off x="3102433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A02E544-DF2C-4BEA-8264-A5E597FC0F7F}"/>
                  </a:ext>
                </a:extLst>
              </p:cNvPr>
              <p:cNvSpPr/>
              <p:nvPr/>
            </p:nvSpPr>
            <p:spPr>
              <a:xfrm>
                <a:off x="2449289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98FA31D-2C48-4F9C-A321-DDE5B63D4D2E}"/>
                  </a:ext>
                </a:extLst>
              </p:cNvPr>
              <p:cNvSpPr/>
              <p:nvPr/>
            </p:nvSpPr>
            <p:spPr>
              <a:xfrm>
                <a:off x="1796145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1A969F-E069-43DD-949B-B92672ED5C9F}"/>
                  </a:ext>
                </a:extLst>
              </p:cNvPr>
              <p:cNvSpPr/>
              <p:nvPr/>
            </p:nvSpPr>
            <p:spPr>
              <a:xfrm>
                <a:off x="114300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B87826B-196A-454B-AADC-CA8F1BB3333A}"/>
                  </a:ext>
                </a:extLst>
              </p:cNvPr>
              <p:cNvSpPr/>
              <p:nvPr/>
            </p:nvSpPr>
            <p:spPr>
              <a:xfrm>
                <a:off x="5347060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293FE40-F607-449E-B38F-397324BDA82E}"/>
                  </a:ext>
                </a:extLst>
              </p:cNvPr>
              <p:cNvSpPr/>
              <p:nvPr/>
            </p:nvSpPr>
            <p:spPr>
              <a:xfrm>
                <a:off x="4693916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1E39F0F-F6DB-4E68-92E5-F8C9439EB6B3}"/>
                  </a:ext>
                </a:extLst>
              </p:cNvPr>
              <p:cNvSpPr/>
              <p:nvPr/>
            </p:nvSpPr>
            <p:spPr>
              <a:xfrm>
                <a:off x="4040772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504049D-7508-4617-88F2-61264954079C}"/>
                  </a:ext>
                </a:extLst>
              </p:cNvPr>
              <p:cNvCxnSpPr>
                <a:cxnSpLocks/>
                <a:stCxn id="29" idx="3"/>
                <a:endCxn id="31" idx="7"/>
              </p:cNvCxnSpPr>
              <p:nvPr/>
            </p:nvCxnSpPr>
            <p:spPr>
              <a:xfrm flipH="1">
                <a:off x="3006782" y="1641228"/>
                <a:ext cx="659383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369AF87-A872-4EE0-9AB7-13460AEEDA83}"/>
                  </a:ext>
                </a:extLst>
              </p:cNvPr>
              <p:cNvCxnSpPr>
                <a:cxnSpLocks/>
                <a:stCxn id="29" idx="5"/>
                <a:endCxn id="36" idx="1"/>
              </p:cNvCxnSpPr>
              <p:nvPr/>
            </p:nvCxnSpPr>
            <p:spPr>
              <a:xfrm>
                <a:off x="4128007" y="1641228"/>
                <a:ext cx="661560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E690C97-6AD2-46B4-A631-5704F1BCBCFF}"/>
                  </a:ext>
                </a:extLst>
              </p:cNvPr>
              <p:cNvCxnSpPr>
                <a:stCxn id="31" idx="5"/>
                <a:endCxn id="30" idx="1"/>
              </p:cNvCxnSpPr>
              <p:nvPr/>
            </p:nvCxnSpPr>
            <p:spPr>
              <a:xfrm>
                <a:off x="3006782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E37F769-9E76-47F9-894F-5D347E383BFF}"/>
                  </a:ext>
                </a:extLst>
              </p:cNvPr>
              <p:cNvCxnSpPr>
                <a:stCxn id="31" idx="3"/>
                <a:endCxn id="32" idx="7"/>
              </p:cNvCxnSpPr>
              <p:nvPr/>
            </p:nvCxnSpPr>
            <p:spPr>
              <a:xfrm flipH="1">
                <a:off x="2353638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8979D1A-E8C3-4E6D-81F6-0528B63E605E}"/>
                  </a:ext>
                </a:extLst>
              </p:cNvPr>
              <p:cNvCxnSpPr>
                <a:stCxn id="32" idx="3"/>
                <a:endCxn id="33" idx="7"/>
              </p:cNvCxnSpPr>
              <p:nvPr/>
            </p:nvCxnSpPr>
            <p:spPr>
              <a:xfrm flipH="1">
                <a:off x="1700494" y="3137303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21BB4F0-405C-4243-B58B-4A2CD120DC62}"/>
                  </a:ext>
                </a:extLst>
              </p:cNvPr>
              <p:cNvCxnSpPr>
                <a:cxnSpLocks/>
                <a:stCxn id="36" idx="3"/>
                <a:endCxn id="37" idx="7"/>
              </p:cNvCxnSpPr>
              <p:nvPr/>
            </p:nvCxnSpPr>
            <p:spPr>
              <a:xfrm flipH="1">
                <a:off x="4598265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2D88174-58CB-4B00-B64D-A0E25736890E}"/>
                  </a:ext>
                </a:extLst>
              </p:cNvPr>
              <p:cNvCxnSpPr>
                <a:stCxn id="36" idx="5"/>
                <a:endCxn id="35" idx="1"/>
              </p:cNvCxnSpPr>
              <p:nvPr/>
            </p:nvCxnSpPr>
            <p:spPr>
              <a:xfrm>
                <a:off x="5251409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052FEB2-859C-45D7-8B30-575BFD146BA3}"/>
                </a:ext>
              </a:extLst>
            </p:cNvPr>
            <p:cNvSpPr/>
            <p:nvPr/>
          </p:nvSpPr>
          <p:spPr>
            <a:xfrm>
              <a:off x="2669189" y="3640181"/>
              <a:ext cx="2712706" cy="20384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730960-0ACA-4834-8D2B-70D5AA4AC872}"/>
                </a:ext>
              </a:extLst>
            </p:cNvPr>
            <p:cNvSpPr/>
            <p:nvPr/>
          </p:nvSpPr>
          <p:spPr>
            <a:xfrm>
              <a:off x="5573480" y="3648890"/>
              <a:ext cx="2055226" cy="13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9CDD8C-5846-42C9-9031-BBC93F9A1BCE}"/>
                </a:ext>
              </a:extLst>
            </p:cNvPr>
            <p:cNvSpPr txBox="1"/>
            <p:nvPr/>
          </p:nvSpPr>
          <p:spPr>
            <a:xfrm>
              <a:off x="3125295" y="575777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보다 작은 값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97908B-EFE8-4C96-8C34-C17BC53AA9FD}"/>
                </a:ext>
              </a:extLst>
            </p:cNvPr>
            <p:cNvSpPr txBox="1"/>
            <p:nvPr/>
          </p:nvSpPr>
          <p:spPr>
            <a:xfrm>
              <a:off x="5830389" y="5104659"/>
              <a:ext cx="162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보다 큰 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F9CA518-9466-4D82-9F94-56171945F9BF}"/>
              </a:ext>
            </a:extLst>
          </p:cNvPr>
          <p:cNvSpPr txBox="1"/>
          <p:nvPr/>
        </p:nvSpPr>
        <p:spPr>
          <a:xfrm>
            <a:off x="2205241" y="6020341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자식 노드의 키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 노드의 키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자식 노드의 키</a:t>
            </a:r>
          </a:p>
        </p:txBody>
      </p:sp>
    </p:spTree>
    <p:extLst>
      <p:ext uri="{BB962C8B-B14F-4D97-AF65-F5344CB8AC3E}">
        <p14:creationId xmlns:p14="http://schemas.microsoft.com/office/powerpoint/2010/main" val="30856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3013" y="0"/>
            <a:ext cx="9905998" cy="677333"/>
          </a:xfrm>
          <a:ln>
            <a:noFill/>
          </a:ln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버블정렬</a:t>
            </a:r>
            <a:r>
              <a:rPr lang="en-US" altLang="ko-KR" dirty="0">
                <a:latin typeface="Arial Black" panose="020B0A04020102020204" pitchFamily="34" charset="0"/>
              </a:rPr>
              <a:t>(Bubble Sort)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9715" y="714326"/>
            <a:ext cx="9926516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인접한 두 개의 데이터를 비교해가면서 정렬을 진행하는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 순서상 위치가 바뀌어야 하는 경우에 두 데이터의 위치를 바꿔 나간다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비교를 반복하면서 자리를 이동하는 모양이 거품 같다고 해서 버블정렬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1339361" y="1711442"/>
            <a:ext cx="3392366" cy="3342646"/>
            <a:chOff x="1339361" y="1896108"/>
            <a:chExt cx="3392366" cy="3342646"/>
          </a:xfrm>
        </p:grpSpPr>
        <p:grpSp>
          <p:nvGrpSpPr>
            <p:cNvPr id="8" name="그룹 7"/>
            <p:cNvGrpSpPr/>
            <p:nvPr/>
          </p:nvGrpSpPr>
          <p:grpSpPr>
            <a:xfrm>
              <a:off x="1339361" y="2203886"/>
              <a:ext cx="1494691" cy="375220"/>
              <a:chOff x="1339361" y="1834554"/>
              <a:chExt cx="1494691" cy="37522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235570" y="2203886"/>
              <a:ext cx="1494691" cy="375220"/>
              <a:chOff x="1339361" y="1834554"/>
              <a:chExt cx="1494691" cy="37522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29153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339361" y="3110866"/>
              <a:ext cx="1494691" cy="372236"/>
              <a:chOff x="1339361" y="1840442"/>
              <a:chExt cx="1494691" cy="37223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235570" y="3110866"/>
              <a:ext cx="1494691" cy="372236"/>
              <a:chOff x="1339361" y="1840442"/>
              <a:chExt cx="1494691" cy="37223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29153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339361" y="4057599"/>
              <a:ext cx="1494691" cy="372236"/>
              <a:chOff x="1339361" y="1840442"/>
              <a:chExt cx="1494691" cy="37223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237036" y="4051249"/>
              <a:ext cx="1494691" cy="375220"/>
              <a:chOff x="1339361" y="1834554"/>
              <a:chExt cx="1494691" cy="37522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47" name="꺾인 연결선 46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1693971" y="2016330"/>
              <a:ext cx="5888" cy="381000"/>
            </a:xfrm>
            <a:prstGeom prst="bentConnector3">
              <a:avLst>
                <a:gd name="adj1" fmla="val 3982473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7" idx="3"/>
              <a:endCxn id="10" idx="1"/>
            </p:cNvCxnSpPr>
            <p:nvPr/>
          </p:nvCxnSpPr>
          <p:spPr>
            <a:xfrm>
              <a:off x="2834052" y="2394440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10" idx="0"/>
              <a:endCxn id="11" idx="0"/>
            </p:cNvCxnSpPr>
            <p:nvPr/>
          </p:nvCxnSpPr>
          <p:spPr>
            <a:xfrm rot="5400000" flipH="1" flipV="1">
              <a:off x="3594576" y="2011934"/>
              <a:ext cx="5888" cy="389792"/>
            </a:xfrm>
            <a:prstGeom prst="bentConnector3">
              <a:avLst>
                <a:gd name="adj1" fmla="val 3982473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11" idx="2"/>
              <a:endCxn id="10" idx="2"/>
            </p:cNvCxnSpPr>
            <p:nvPr/>
          </p:nvCxnSpPr>
          <p:spPr>
            <a:xfrm rot="5400000">
              <a:off x="3594576" y="2381266"/>
              <a:ext cx="5888" cy="389792"/>
            </a:xfrm>
            <a:prstGeom prst="bentConnector3">
              <a:avLst>
                <a:gd name="adj1" fmla="val 3982473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2834053" y="2579106"/>
              <a:ext cx="401517" cy="53321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42" idx="0"/>
              <a:endCxn id="43" idx="0"/>
            </p:cNvCxnSpPr>
            <p:nvPr/>
          </p:nvCxnSpPr>
          <p:spPr>
            <a:xfrm rot="5400000" flipH="1" flipV="1">
              <a:off x="4371243" y="3863707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42" idx="2"/>
              <a:endCxn id="43" idx="2"/>
            </p:cNvCxnSpPr>
            <p:nvPr/>
          </p:nvCxnSpPr>
          <p:spPr>
            <a:xfrm rot="16200000" flipH="1">
              <a:off x="4371243" y="4233039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23" idx="3"/>
              <a:endCxn id="30" idx="1"/>
            </p:cNvCxnSpPr>
            <p:nvPr/>
          </p:nvCxnSpPr>
          <p:spPr>
            <a:xfrm>
              <a:off x="2834052" y="3295532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2082324" y="2915957"/>
              <a:ext cx="2904" cy="392723"/>
            </a:xfrm>
            <a:prstGeom prst="bentConnector3">
              <a:avLst>
                <a:gd name="adj1" fmla="val 7971901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37" idx="0"/>
              <a:endCxn id="38" idx="0"/>
            </p:cNvCxnSpPr>
            <p:nvPr/>
          </p:nvCxnSpPr>
          <p:spPr>
            <a:xfrm rot="5400000" flipH="1" flipV="1">
              <a:off x="2473568" y="3864169"/>
              <a:ext cx="12700" cy="38686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/>
            <p:cNvGrpSpPr/>
            <p:nvPr/>
          </p:nvGrpSpPr>
          <p:grpSpPr>
            <a:xfrm>
              <a:off x="1339361" y="4866518"/>
              <a:ext cx="1494691" cy="372236"/>
              <a:chOff x="1339361" y="1840442"/>
              <a:chExt cx="1494691" cy="37223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08" name="직선 화살표 연결선 107"/>
            <p:cNvCxnSpPr/>
            <p:nvPr/>
          </p:nvCxnSpPr>
          <p:spPr>
            <a:xfrm flipH="1">
              <a:off x="2834052" y="3487459"/>
              <a:ext cx="401518" cy="57649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38" idx="3"/>
              <a:endCxn id="40" idx="1"/>
            </p:cNvCxnSpPr>
            <p:nvPr/>
          </p:nvCxnSpPr>
          <p:spPr>
            <a:xfrm flipV="1">
              <a:off x="2834052" y="4241803"/>
              <a:ext cx="402984" cy="46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69475" y="189610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63743" y="280308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96915" y="37430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18035" y="37527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04477" y="189905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 flipH="1">
              <a:off x="2834052" y="4429835"/>
              <a:ext cx="401518" cy="436683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5580184" y="1714426"/>
            <a:ext cx="3495715" cy="2533727"/>
            <a:chOff x="5580184" y="1896108"/>
            <a:chExt cx="3495715" cy="253372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580184" y="2203886"/>
              <a:ext cx="1494691" cy="375220"/>
              <a:chOff x="1339361" y="1834554"/>
              <a:chExt cx="1494691" cy="375220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476393" y="2203886"/>
              <a:ext cx="1494691" cy="375220"/>
              <a:chOff x="1339361" y="1834554"/>
              <a:chExt cx="1494691" cy="375220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729153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580184" y="3110866"/>
              <a:ext cx="1494691" cy="372236"/>
              <a:chOff x="1339361" y="1840442"/>
              <a:chExt cx="1494691" cy="372236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476393" y="3110866"/>
              <a:ext cx="1494691" cy="372236"/>
              <a:chOff x="1339361" y="1840442"/>
              <a:chExt cx="1494691" cy="3722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729153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580184" y="4057599"/>
              <a:ext cx="1494691" cy="372236"/>
              <a:chOff x="1339361" y="1840442"/>
              <a:chExt cx="1494691" cy="372236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28" name="꺾인 연결선 127"/>
            <p:cNvCxnSpPr>
              <a:stCxn id="171" idx="0"/>
              <a:endCxn id="172" idx="0"/>
            </p:cNvCxnSpPr>
            <p:nvPr/>
          </p:nvCxnSpPr>
          <p:spPr>
            <a:xfrm rot="5400000" flipH="1" flipV="1">
              <a:off x="5934794" y="2016330"/>
              <a:ext cx="5888" cy="381000"/>
            </a:xfrm>
            <a:prstGeom prst="bentConnector3">
              <a:avLst>
                <a:gd name="adj1" fmla="val 3982473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74" idx="3"/>
              <a:endCxn id="167" idx="1"/>
            </p:cNvCxnSpPr>
            <p:nvPr/>
          </p:nvCxnSpPr>
          <p:spPr>
            <a:xfrm>
              <a:off x="7074875" y="2394440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 flipH="1">
              <a:off x="7074876" y="2579106"/>
              <a:ext cx="401517" cy="53321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66" idx="3"/>
              <a:endCxn id="159" idx="1"/>
            </p:cNvCxnSpPr>
            <p:nvPr/>
          </p:nvCxnSpPr>
          <p:spPr>
            <a:xfrm>
              <a:off x="7074875" y="3295532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 135"/>
            <p:cNvCxnSpPr>
              <a:stCxn id="164" idx="0"/>
              <a:endCxn id="165" idx="0"/>
            </p:cNvCxnSpPr>
            <p:nvPr/>
          </p:nvCxnSpPr>
          <p:spPr>
            <a:xfrm rot="5400000" flipH="1" flipV="1">
              <a:off x="6323147" y="2915957"/>
              <a:ext cx="2904" cy="392723"/>
            </a:xfrm>
            <a:prstGeom prst="bentConnector3">
              <a:avLst>
                <a:gd name="adj1" fmla="val 7971901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 flipH="1">
              <a:off x="7074875" y="3487459"/>
              <a:ext cx="401518" cy="57649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6210298" y="189610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604566" y="280308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32160" y="28108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75" name="꺾인 연결선 174"/>
            <p:cNvCxnSpPr/>
            <p:nvPr/>
          </p:nvCxnSpPr>
          <p:spPr>
            <a:xfrm rot="5400000" flipH="1" flipV="1">
              <a:off x="8240632" y="2925238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/>
            <p:nvPr/>
          </p:nvCxnSpPr>
          <p:spPr>
            <a:xfrm rot="16200000" flipH="1">
              <a:off x="8245232" y="3300379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5580184" y="4712245"/>
            <a:ext cx="3390900" cy="1590399"/>
            <a:chOff x="5552847" y="4866017"/>
            <a:chExt cx="3390900" cy="1590399"/>
          </a:xfrm>
        </p:grpSpPr>
        <p:grpSp>
          <p:nvGrpSpPr>
            <p:cNvPr id="179" name="그룹 178"/>
            <p:cNvGrpSpPr/>
            <p:nvPr/>
          </p:nvGrpSpPr>
          <p:grpSpPr>
            <a:xfrm>
              <a:off x="5552847" y="5177200"/>
              <a:ext cx="1494691" cy="375220"/>
              <a:chOff x="1339361" y="1834554"/>
              <a:chExt cx="1494691" cy="375220"/>
            </a:xfrm>
          </p:grpSpPr>
          <p:sp>
            <p:nvSpPr>
              <p:cNvPr id="211" name="TextBox 210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7449056" y="5177200"/>
              <a:ext cx="1494691" cy="375220"/>
              <a:chOff x="1339361" y="1834554"/>
              <a:chExt cx="1494691" cy="375220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729153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5552847" y="6084180"/>
              <a:ext cx="1494691" cy="372236"/>
              <a:chOff x="1339361" y="1840442"/>
              <a:chExt cx="1494691" cy="372236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84" name="꺾인 연결선 183"/>
            <p:cNvCxnSpPr>
              <a:stCxn id="211" idx="0"/>
              <a:endCxn id="212" idx="0"/>
            </p:cNvCxnSpPr>
            <p:nvPr/>
          </p:nvCxnSpPr>
          <p:spPr>
            <a:xfrm rot="5400000" flipH="1" flipV="1">
              <a:off x="5907457" y="4989644"/>
              <a:ext cx="5888" cy="381000"/>
            </a:xfrm>
            <a:prstGeom prst="bentConnector3">
              <a:avLst>
                <a:gd name="adj1" fmla="val 3982473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214" idx="3"/>
              <a:endCxn id="207" idx="1"/>
            </p:cNvCxnSpPr>
            <p:nvPr/>
          </p:nvCxnSpPr>
          <p:spPr>
            <a:xfrm>
              <a:off x="7047538" y="5367754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/>
            <p:nvPr/>
          </p:nvCxnSpPr>
          <p:spPr>
            <a:xfrm flipH="1">
              <a:off x="7047539" y="5552420"/>
              <a:ext cx="401517" cy="53321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6182961" y="48694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15" name="꺾인 연결선 214"/>
            <p:cNvCxnSpPr/>
            <p:nvPr/>
          </p:nvCxnSpPr>
          <p:spPr>
            <a:xfrm rot="5400000" flipH="1" flipV="1">
              <a:off x="7803190" y="5012588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꺾인 연결선 215"/>
            <p:cNvCxnSpPr/>
            <p:nvPr/>
          </p:nvCxnSpPr>
          <p:spPr>
            <a:xfrm rot="16200000" flipH="1">
              <a:off x="7811480" y="5340386"/>
              <a:ext cx="12700" cy="38686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8122440" y="48660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2168951" y="5231399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버블정렬 과정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281198" y="596459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버블정렬 과정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281198" y="3877991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버블정렬 과정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91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CB3781-EE8E-4A8C-938D-06A1DCB486DA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EE7A7-151E-4668-A571-6E016CFC81B7}"/>
              </a:ext>
            </a:extLst>
          </p:cNvPr>
          <p:cNvSpPr txBox="1"/>
          <p:nvPr/>
        </p:nvSpPr>
        <p:spPr>
          <a:xfrm>
            <a:off x="1343025" y="1016967"/>
            <a:ext cx="9705974" cy="535531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탐색 트리의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 트리의 확장을 이용한 이진 탐색 트리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 탐색 트리를 구현 하면서 이진 트리를 확장함으로써 </a:t>
            </a:r>
            <a:r>
              <a:rPr lang="ko-KR" altLang="en-US" dirty="0" err="1"/>
              <a:t>리팩토링을</a:t>
            </a:r>
            <a:r>
              <a:rPr lang="ko-KR" altLang="en-US" dirty="0"/>
              <a:t> 해 볼 수 있다</a:t>
            </a:r>
            <a:r>
              <a:rPr lang="en-US" altLang="ko-KR" dirty="0"/>
              <a:t>.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#include "</a:t>
            </a:r>
            <a:r>
              <a:rPr lang="en-US" altLang="ko-KR" dirty="0" err="1">
                <a:latin typeface="Arial Black" panose="020B0A04020102020204" pitchFamily="34" charset="0"/>
              </a:rPr>
              <a:t>BinaryTree.h</a:t>
            </a:r>
            <a:r>
              <a:rPr lang="en-US" altLang="ko-KR" dirty="0">
                <a:latin typeface="Arial Black" panose="020B0A04020102020204" pitchFamily="34" charset="0"/>
              </a:rPr>
              <a:t>"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</a:t>
            </a:r>
            <a:r>
              <a:rPr lang="en-US" altLang="ko-KR" dirty="0" err="1">
                <a:latin typeface="Arial Black" panose="020B0A04020102020204" pitchFamily="34" charset="0"/>
              </a:rPr>
              <a:t>BTDataBSTData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BST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생성 및 초기화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BSTMakeAndInit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BTreeNode</a:t>
            </a:r>
            <a:r>
              <a:rPr lang="en-US" altLang="ko-KR" dirty="0">
                <a:latin typeface="Arial Black" panose="020B0A04020102020204" pitchFamily="34" charset="0"/>
              </a:rPr>
              <a:t> ** </a:t>
            </a:r>
            <a:r>
              <a:rPr lang="en-US" altLang="ko-KR" dirty="0" err="1">
                <a:latin typeface="Arial Black" panose="020B0A04020102020204" pitchFamily="34" charset="0"/>
              </a:rPr>
              <a:t>pRoot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노드에 저장된 데이터 반환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BSTData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BSTGetNodeData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BTreeNode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bst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BST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대상으로 데이터 저장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노드의 생성과정 포함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BSTInsert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BTreeNode</a:t>
            </a:r>
            <a:r>
              <a:rPr lang="en-US" altLang="ko-KR" dirty="0">
                <a:latin typeface="Arial Black" panose="020B0A04020102020204" pitchFamily="34" charset="0"/>
              </a:rPr>
              <a:t> ** </a:t>
            </a:r>
            <a:r>
              <a:rPr lang="en-US" altLang="ko-KR" dirty="0" err="1">
                <a:latin typeface="Arial Black" panose="020B0A04020102020204" pitchFamily="34" charset="0"/>
              </a:rPr>
              <a:t>pRoot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BSTData</a:t>
            </a:r>
            <a:r>
              <a:rPr lang="en-US" altLang="ko-KR" dirty="0">
                <a:latin typeface="Arial Black" panose="020B0A04020102020204" pitchFamily="34" charset="0"/>
              </a:rPr>
              <a:t> data);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BST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대상으로 데이터 탐색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BTreeNode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BSTSearch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BTreeNode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bst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BSTData</a:t>
            </a:r>
            <a:r>
              <a:rPr lang="en-US" altLang="ko-KR" dirty="0">
                <a:latin typeface="Arial Black" panose="020B0A04020102020204" pitchFamily="34" charset="0"/>
              </a:rPr>
              <a:t> target);</a:t>
            </a:r>
          </a:p>
        </p:txBody>
      </p:sp>
    </p:spTree>
    <p:extLst>
      <p:ext uri="{BB962C8B-B14F-4D97-AF65-F5344CB8AC3E}">
        <p14:creationId xmlns:p14="http://schemas.microsoft.com/office/powerpoint/2010/main" val="3867542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1667D0-20D0-4A8A-B632-27A70B46E54E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B7CF-EA01-4A11-91E7-D8EC6706F6C4}"/>
              </a:ext>
            </a:extLst>
          </p:cNvPr>
          <p:cNvSpPr txBox="1"/>
          <p:nvPr/>
        </p:nvSpPr>
        <p:spPr>
          <a:xfrm>
            <a:off x="1243013" y="677333"/>
            <a:ext cx="9905998" cy="621708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삽입과 탐색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비교대상이 없을 때까지 내려간다</a:t>
            </a:r>
            <a:r>
              <a:rPr lang="en-US" altLang="ko-KR" dirty="0"/>
              <a:t>. </a:t>
            </a:r>
            <a:r>
              <a:rPr lang="ko-KR" altLang="en-US" dirty="0"/>
              <a:t>그리고 비교 대상이 없는 그 위치가 새 데이터가 저장될 위치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8356713-F7E3-494D-B2E1-D87CB59925EA}"/>
              </a:ext>
            </a:extLst>
          </p:cNvPr>
          <p:cNvGrpSpPr/>
          <p:nvPr/>
        </p:nvGrpSpPr>
        <p:grpSpPr>
          <a:xfrm>
            <a:off x="2447453" y="1338462"/>
            <a:ext cx="2600494" cy="2411636"/>
            <a:chOff x="1637513" y="1310974"/>
            <a:chExt cx="2620979" cy="281728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E31EB42-8898-45DD-B4F3-B90B53B13FB5}"/>
                </a:ext>
              </a:extLst>
            </p:cNvPr>
            <p:cNvSpPr/>
            <p:nvPr/>
          </p:nvSpPr>
          <p:spPr>
            <a:xfrm>
              <a:off x="2673532" y="1924349"/>
              <a:ext cx="653144" cy="6418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17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E35B3D6-1C7A-40DC-8227-DC0320D6356C}"/>
                </a:ext>
              </a:extLst>
            </p:cNvPr>
            <p:cNvSpPr/>
            <p:nvPr/>
          </p:nvSpPr>
          <p:spPr>
            <a:xfrm>
              <a:off x="2290657" y="3483847"/>
              <a:ext cx="653144" cy="6444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11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496F53-B193-417C-8F74-C536BCDDAF3D}"/>
                </a:ext>
              </a:extLst>
            </p:cNvPr>
            <p:cNvSpPr/>
            <p:nvPr/>
          </p:nvSpPr>
          <p:spPr>
            <a:xfrm>
              <a:off x="1637513" y="2743242"/>
              <a:ext cx="653144" cy="6418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885B8A6-5E10-4587-A1C3-6A18341EE138}"/>
                </a:ext>
              </a:extLst>
            </p:cNvPr>
            <p:cNvSpPr/>
            <p:nvPr/>
          </p:nvSpPr>
          <p:spPr>
            <a:xfrm>
              <a:off x="3605348" y="2743242"/>
              <a:ext cx="653144" cy="6418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25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E88DAD2-307D-40C2-8B66-A83BE43968CA}"/>
                </a:ext>
              </a:extLst>
            </p:cNvPr>
            <p:cNvCxnSpPr>
              <a:cxnSpLocks/>
              <a:stCxn id="12" idx="3"/>
              <a:endCxn id="14" idx="7"/>
            </p:cNvCxnSpPr>
            <p:nvPr/>
          </p:nvCxnSpPr>
          <p:spPr>
            <a:xfrm flipH="1">
              <a:off x="2195006" y="2472192"/>
              <a:ext cx="574177" cy="36504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30B9C1-FD5A-41BD-96D8-DB3B35D0958B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3231025" y="2472192"/>
              <a:ext cx="469974" cy="36504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FBE421-023D-41B1-90FE-E6EFA1DE125B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2195006" y="3291085"/>
              <a:ext cx="191302" cy="2871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9A60EDD-7FB2-49B3-B345-DC26B7ADC81F}"/>
                </a:ext>
              </a:extLst>
            </p:cNvPr>
            <p:cNvSpPr/>
            <p:nvPr/>
          </p:nvSpPr>
          <p:spPr>
            <a:xfrm>
              <a:off x="3478630" y="1310974"/>
              <a:ext cx="653144" cy="64183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11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CCE23BEA-F470-4A92-91FE-B14885F7A847}"/>
                </a:ext>
              </a:extLst>
            </p:cNvPr>
            <p:cNvCxnSpPr>
              <a:stCxn id="37" idx="2"/>
              <a:endCxn id="12" idx="0"/>
            </p:cNvCxnSpPr>
            <p:nvPr/>
          </p:nvCxnSpPr>
          <p:spPr>
            <a:xfrm rot="10800000" flipV="1">
              <a:off x="3000104" y="1631893"/>
              <a:ext cx="478526" cy="29245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8294D9D3-AF70-4A58-8CBB-39CF9607BE67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1964086" y="2245268"/>
              <a:ext cx="709447" cy="49797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D202705F-B4AF-4B67-8E7B-240CAA1E5053}"/>
                </a:ext>
              </a:extLst>
            </p:cNvPr>
            <p:cNvCxnSpPr>
              <a:stCxn id="14" idx="6"/>
              <a:endCxn id="13" idx="0"/>
            </p:cNvCxnSpPr>
            <p:nvPr/>
          </p:nvCxnSpPr>
          <p:spPr>
            <a:xfrm>
              <a:off x="2290657" y="3064161"/>
              <a:ext cx="326572" cy="41968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5B45FB-540C-4C6A-AC81-77282CFE8128}"/>
              </a:ext>
            </a:extLst>
          </p:cNvPr>
          <p:cNvGrpSpPr/>
          <p:nvPr/>
        </p:nvGrpSpPr>
        <p:grpSpPr>
          <a:xfrm>
            <a:off x="2512645" y="3691895"/>
            <a:ext cx="3176614" cy="3105863"/>
            <a:chOff x="2512645" y="3691895"/>
            <a:chExt cx="3176614" cy="310586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2A1B8C-F687-46D7-965C-2386656C6619}"/>
                </a:ext>
              </a:extLst>
            </p:cNvPr>
            <p:cNvGrpSpPr/>
            <p:nvPr/>
          </p:nvGrpSpPr>
          <p:grpSpPr>
            <a:xfrm>
              <a:off x="2512645" y="3691895"/>
              <a:ext cx="2573497" cy="3105863"/>
              <a:chOff x="1754663" y="3564903"/>
              <a:chExt cx="2620979" cy="3557890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BD065CC-89BE-4D60-9CB3-047DD0353526}"/>
                  </a:ext>
                </a:extLst>
              </p:cNvPr>
              <p:cNvSpPr/>
              <p:nvPr/>
            </p:nvSpPr>
            <p:spPr>
              <a:xfrm>
                <a:off x="2790682" y="417827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B9A0D5B-A87D-4560-9410-9E5286FB6135}"/>
                  </a:ext>
                </a:extLst>
              </p:cNvPr>
              <p:cNvSpPr/>
              <p:nvPr/>
            </p:nvSpPr>
            <p:spPr>
              <a:xfrm>
                <a:off x="2407807" y="5737776"/>
                <a:ext cx="653144" cy="6444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C2D5DC4-3872-432C-87EF-279308A37ED3}"/>
                  </a:ext>
                </a:extLst>
              </p:cNvPr>
              <p:cNvSpPr/>
              <p:nvPr/>
            </p:nvSpPr>
            <p:spPr>
              <a:xfrm>
                <a:off x="1754663" y="499717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250860C-DBB1-4B34-8701-48A0B4C27EC9}"/>
                  </a:ext>
                </a:extLst>
              </p:cNvPr>
              <p:cNvSpPr/>
              <p:nvPr/>
            </p:nvSpPr>
            <p:spPr>
              <a:xfrm>
                <a:off x="3722498" y="499717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C66213A-6328-48B3-B6A6-0E05F955DD0E}"/>
                  </a:ext>
                </a:extLst>
              </p:cNvPr>
              <p:cNvCxnSpPr>
                <a:cxnSpLocks/>
                <a:stCxn id="60" idx="3"/>
                <a:endCxn id="62" idx="7"/>
              </p:cNvCxnSpPr>
              <p:nvPr/>
            </p:nvCxnSpPr>
            <p:spPr>
              <a:xfrm flipH="1">
                <a:off x="2312156" y="4726121"/>
                <a:ext cx="574177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7069724-83DD-43EF-8704-AA41F765CFBC}"/>
                  </a:ext>
                </a:extLst>
              </p:cNvPr>
              <p:cNvCxnSpPr>
                <a:cxnSpLocks/>
                <a:stCxn id="60" idx="5"/>
                <a:endCxn id="63" idx="1"/>
              </p:cNvCxnSpPr>
              <p:nvPr/>
            </p:nvCxnSpPr>
            <p:spPr>
              <a:xfrm>
                <a:off x="3348175" y="4726121"/>
                <a:ext cx="469974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0003E70-DF5B-4D31-8430-95C5CF1B51BB}"/>
                  </a:ext>
                </a:extLst>
              </p:cNvPr>
              <p:cNvCxnSpPr>
                <a:cxnSpLocks/>
                <a:stCxn id="62" idx="5"/>
                <a:endCxn id="61" idx="1"/>
              </p:cNvCxnSpPr>
              <p:nvPr/>
            </p:nvCxnSpPr>
            <p:spPr>
              <a:xfrm>
                <a:off x="2312156" y="5545014"/>
                <a:ext cx="191302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B46E25C2-7EC0-4362-BB5B-3F09180F95F9}"/>
                  </a:ext>
                </a:extLst>
              </p:cNvPr>
              <p:cNvSpPr/>
              <p:nvPr/>
            </p:nvSpPr>
            <p:spPr>
              <a:xfrm>
                <a:off x="3595780" y="3564903"/>
                <a:ext cx="653144" cy="64183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77148648-C04A-42F3-90AD-89079C651D3C}"/>
                  </a:ext>
                </a:extLst>
              </p:cNvPr>
              <p:cNvCxnSpPr>
                <a:cxnSpLocks/>
                <a:stCxn id="67" idx="2"/>
                <a:endCxn id="60" idx="0"/>
              </p:cNvCxnSpPr>
              <p:nvPr/>
            </p:nvCxnSpPr>
            <p:spPr>
              <a:xfrm rot="10800000" flipV="1">
                <a:off x="3117254" y="3885822"/>
                <a:ext cx="478526" cy="29245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D3B9449-B9D5-425E-AB29-2423170D88D0}"/>
                  </a:ext>
                </a:extLst>
              </p:cNvPr>
              <p:cNvSpPr/>
              <p:nvPr/>
            </p:nvSpPr>
            <p:spPr>
              <a:xfrm>
                <a:off x="1782815" y="648095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222C473-D912-4189-88C2-E76F02E6B19A}"/>
                  </a:ext>
                </a:extLst>
              </p:cNvPr>
              <p:cNvCxnSpPr>
                <a:cxnSpLocks/>
                <a:stCxn id="61" idx="3"/>
                <a:endCxn id="71" idx="7"/>
              </p:cNvCxnSpPr>
              <p:nvPr/>
            </p:nvCxnSpPr>
            <p:spPr>
              <a:xfrm flipH="1">
                <a:off x="2340308" y="6287816"/>
                <a:ext cx="163150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D9C5977-C706-442A-852A-8656F0D795DA}"/>
                </a:ext>
              </a:extLst>
            </p:cNvPr>
            <p:cNvSpPr/>
            <p:nvPr/>
          </p:nvSpPr>
          <p:spPr>
            <a:xfrm>
              <a:off x="5047947" y="5759225"/>
              <a:ext cx="641312" cy="56029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73794F4-47BB-4EF9-8020-B33C410651C3}"/>
                </a:ext>
              </a:extLst>
            </p:cNvPr>
            <p:cNvCxnSpPr>
              <a:cxnSpLocks/>
              <a:stCxn id="63" idx="5"/>
              <a:endCxn id="90" idx="0"/>
            </p:cNvCxnSpPr>
            <p:nvPr/>
          </p:nvCxnSpPr>
          <p:spPr>
            <a:xfrm>
              <a:off x="4992224" y="5420435"/>
              <a:ext cx="376379" cy="3387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A80E6448-6796-4A41-93C4-C0FDAB67E9C7}"/>
                </a:ext>
              </a:extLst>
            </p:cNvPr>
            <p:cNvCxnSpPr>
              <a:stCxn id="60" idx="6"/>
              <a:endCxn id="63" idx="0"/>
            </p:cNvCxnSpPr>
            <p:nvPr/>
          </p:nvCxnSpPr>
          <p:spPr>
            <a:xfrm>
              <a:off x="4171207" y="4507488"/>
              <a:ext cx="594279" cy="43470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93656604-50C8-4392-BB6D-9F1DB4D51A56}"/>
                </a:ext>
              </a:extLst>
            </p:cNvPr>
            <p:cNvCxnSpPr>
              <a:stCxn id="63" idx="6"/>
              <a:endCxn id="90" idx="0"/>
            </p:cNvCxnSpPr>
            <p:nvPr/>
          </p:nvCxnSpPr>
          <p:spPr>
            <a:xfrm>
              <a:off x="5086142" y="5222342"/>
              <a:ext cx="282461" cy="53688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D99B29C-7943-4229-A178-AA1B8C348500}"/>
              </a:ext>
            </a:extLst>
          </p:cNvPr>
          <p:cNvGrpSpPr/>
          <p:nvPr/>
        </p:nvGrpSpPr>
        <p:grpSpPr>
          <a:xfrm>
            <a:off x="6844566" y="3573402"/>
            <a:ext cx="3048702" cy="3105863"/>
            <a:chOff x="6844566" y="3573402"/>
            <a:chExt cx="3048702" cy="310586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821A931-53B7-4E8E-8699-C62B0004E860}"/>
                </a:ext>
              </a:extLst>
            </p:cNvPr>
            <p:cNvGrpSpPr/>
            <p:nvPr/>
          </p:nvGrpSpPr>
          <p:grpSpPr>
            <a:xfrm>
              <a:off x="6844566" y="3573402"/>
              <a:ext cx="2573497" cy="3105863"/>
              <a:chOff x="1754663" y="3564903"/>
              <a:chExt cx="2620979" cy="355789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E21F1AE6-C164-480E-A6F6-C3E83A18ACB6}"/>
                  </a:ext>
                </a:extLst>
              </p:cNvPr>
              <p:cNvSpPr/>
              <p:nvPr/>
            </p:nvSpPr>
            <p:spPr>
              <a:xfrm>
                <a:off x="2790682" y="417827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28AA8D7-A3ED-44EB-BFBA-D6E33BCA10A4}"/>
                  </a:ext>
                </a:extLst>
              </p:cNvPr>
              <p:cNvSpPr/>
              <p:nvPr/>
            </p:nvSpPr>
            <p:spPr>
              <a:xfrm>
                <a:off x="2407807" y="5737776"/>
                <a:ext cx="653144" cy="6444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9A39F90-68C6-41C9-AC56-E3F3CFD0F763}"/>
                  </a:ext>
                </a:extLst>
              </p:cNvPr>
              <p:cNvSpPr/>
              <p:nvPr/>
            </p:nvSpPr>
            <p:spPr>
              <a:xfrm>
                <a:off x="1754663" y="499717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4BB336C-770D-42A3-BA0E-F21E56FEF333}"/>
                  </a:ext>
                </a:extLst>
              </p:cNvPr>
              <p:cNvSpPr/>
              <p:nvPr/>
            </p:nvSpPr>
            <p:spPr>
              <a:xfrm>
                <a:off x="3722498" y="499717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33DA12D4-328C-4D22-9CD1-B094A663822D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2312156" y="4726121"/>
                <a:ext cx="574177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6198F86-CB7B-45D7-84FC-70E14C3B654E}"/>
                  </a:ext>
                </a:extLst>
              </p:cNvPr>
              <p:cNvCxnSpPr>
                <a:cxnSpLocks/>
                <a:stCxn id="77" idx="5"/>
                <a:endCxn id="80" idx="1"/>
              </p:cNvCxnSpPr>
              <p:nvPr/>
            </p:nvCxnSpPr>
            <p:spPr>
              <a:xfrm>
                <a:off x="3348175" y="4726121"/>
                <a:ext cx="469974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9604071-1D6B-431B-82E9-345C74AC9C88}"/>
                  </a:ext>
                </a:extLst>
              </p:cNvPr>
              <p:cNvCxnSpPr>
                <a:cxnSpLocks/>
                <a:stCxn id="79" idx="5"/>
                <a:endCxn id="78" idx="1"/>
              </p:cNvCxnSpPr>
              <p:nvPr/>
            </p:nvCxnSpPr>
            <p:spPr>
              <a:xfrm>
                <a:off x="2312156" y="5545014"/>
                <a:ext cx="191302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1DB166-51D9-4FA7-8F22-17B296C83454}"/>
                  </a:ext>
                </a:extLst>
              </p:cNvPr>
              <p:cNvSpPr/>
              <p:nvPr/>
            </p:nvSpPr>
            <p:spPr>
              <a:xfrm>
                <a:off x="3595780" y="3564903"/>
                <a:ext cx="653144" cy="64183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A23EE1CC-956B-4120-B0E4-5DADDD80ADA5}"/>
                  </a:ext>
                </a:extLst>
              </p:cNvPr>
              <p:cNvCxnSpPr>
                <a:stCxn id="84" idx="2"/>
                <a:endCxn id="77" idx="0"/>
              </p:cNvCxnSpPr>
              <p:nvPr/>
            </p:nvCxnSpPr>
            <p:spPr>
              <a:xfrm rot="10800000" flipV="1">
                <a:off x="3117254" y="3885822"/>
                <a:ext cx="478526" cy="29245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6FE4D78-026F-4C3F-8B00-C749F686E785}"/>
                  </a:ext>
                </a:extLst>
              </p:cNvPr>
              <p:cNvSpPr/>
              <p:nvPr/>
            </p:nvSpPr>
            <p:spPr>
              <a:xfrm>
                <a:off x="1782815" y="648095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97F6683-84C1-4FBC-B199-BE0D7733B0DD}"/>
                  </a:ext>
                </a:extLst>
              </p:cNvPr>
              <p:cNvCxnSpPr>
                <a:stCxn id="78" idx="3"/>
                <a:endCxn id="88" idx="7"/>
              </p:cNvCxnSpPr>
              <p:nvPr/>
            </p:nvCxnSpPr>
            <p:spPr>
              <a:xfrm flipH="1">
                <a:off x="2340308" y="6287816"/>
                <a:ext cx="163150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CC73157-35A6-4EAD-A7DA-12E2232B4653}"/>
                </a:ext>
              </a:extLst>
            </p:cNvPr>
            <p:cNvSpPr/>
            <p:nvPr/>
          </p:nvSpPr>
          <p:spPr>
            <a:xfrm>
              <a:off x="9251956" y="5502488"/>
              <a:ext cx="641312" cy="5602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0771CCA-78E0-4CA3-804C-7A0DA4C2985D}"/>
                </a:ext>
              </a:extLst>
            </p:cNvPr>
            <p:cNvSpPr/>
            <p:nvPr/>
          </p:nvSpPr>
          <p:spPr>
            <a:xfrm>
              <a:off x="8356620" y="5479078"/>
              <a:ext cx="641312" cy="56029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7499409-9887-43C5-BD52-C51318F8954A}"/>
                </a:ext>
              </a:extLst>
            </p:cNvPr>
            <p:cNvCxnSpPr>
              <a:stCxn id="80" idx="3"/>
              <a:endCxn id="96" idx="0"/>
            </p:cNvCxnSpPr>
            <p:nvPr/>
          </p:nvCxnSpPr>
          <p:spPr>
            <a:xfrm flipH="1">
              <a:off x="8677276" y="5301942"/>
              <a:ext cx="193393" cy="1771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16C44C0-0675-4342-976A-7D141B75819D}"/>
                </a:ext>
              </a:extLst>
            </p:cNvPr>
            <p:cNvCxnSpPr>
              <a:stCxn id="80" idx="5"/>
              <a:endCxn id="94" idx="0"/>
            </p:cNvCxnSpPr>
            <p:nvPr/>
          </p:nvCxnSpPr>
          <p:spPr>
            <a:xfrm>
              <a:off x="9324145" y="5301942"/>
              <a:ext cx="248467" cy="20054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D401332D-0C38-499D-91D2-89B5396AE558}"/>
                </a:ext>
              </a:extLst>
            </p:cNvPr>
            <p:cNvCxnSpPr>
              <a:stCxn id="77" idx="6"/>
              <a:endCxn id="80" idx="0"/>
            </p:cNvCxnSpPr>
            <p:nvPr/>
          </p:nvCxnSpPr>
          <p:spPr>
            <a:xfrm>
              <a:off x="8503128" y="4388995"/>
              <a:ext cx="594279" cy="43470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84010C6-9AD4-41FE-ABF4-60AFC5A43C02}"/>
                </a:ext>
              </a:extLst>
            </p:cNvPr>
            <p:cNvCxnSpPr>
              <a:cxnSpLocks/>
              <a:stCxn id="80" idx="2"/>
              <a:endCxn id="96" idx="0"/>
            </p:cNvCxnSpPr>
            <p:nvPr/>
          </p:nvCxnSpPr>
          <p:spPr>
            <a:xfrm rot="10800000" flipV="1">
              <a:off x="8677277" y="5103848"/>
              <a:ext cx="99475" cy="37522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27FB22F-D3E6-43DD-B5F5-4C25491DA995}"/>
              </a:ext>
            </a:extLst>
          </p:cNvPr>
          <p:cNvGrpSpPr/>
          <p:nvPr/>
        </p:nvGrpSpPr>
        <p:grpSpPr>
          <a:xfrm>
            <a:off x="6782004" y="1239513"/>
            <a:ext cx="2595435" cy="2755929"/>
            <a:chOff x="6782004" y="1239513"/>
            <a:chExt cx="2595435" cy="27559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6A86A95-7716-45A3-955D-29025740061C}"/>
                </a:ext>
              </a:extLst>
            </p:cNvPr>
            <p:cNvGrpSpPr/>
            <p:nvPr/>
          </p:nvGrpSpPr>
          <p:grpSpPr>
            <a:xfrm>
              <a:off x="6782004" y="1239513"/>
              <a:ext cx="2595435" cy="2755929"/>
              <a:chOff x="6283092" y="1310974"/>
              <a:chExt cx="2620979" cy="355789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67958F6-9460-4AC3-95C2-B0CD92D854B7}"/>
                  </a:ext>
                </a:extLst>
              </p:cNvPr>
              <p:cNvSpPr/>
              <p:nvPr/>
            </p:nvSpPr>
            <p:spPr>
              <a:xfrm>
                <a:off x="7319111" y="1924349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9E15A9D-584A-4336-8DCD-A816888C2F01}"/>
                  </a:ext>
                </a:extLst>
              </p:cNvPr>
              <p:cNvSpPr/>
              <p:nvPr/>
            </p:nvSpPr>
            <p:spPr>
              <a:xfrm>
                <a:off x="6936236" y="3483847"/>
                <a:ext cx="653144" cy="6444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C65437F0-0025-48BF-ACED-EFB49E91F9FD}"/>
                  </a:ext>
                </a:extLst>
              </p:cNvPr>
              <p:cNvSpPr/>
              <p:nvPr/>
            </p:nvSpPr>
            <p:spPr>
              <a:xfrm>
                <a:off x="6283092" y="274324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4A80561-6414-45EC-88BB-725D8D189E9C}"/>
                  </a:ext>
                </a:extLst>
              </p:cNvPr>
              <p:cNvSpPr/>
              <p:nvPr/>
            </p:nvSpPr>
            <p:spPr>
              <a:xfrm>
                <a:off x="8250927" y="274324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53CB88-9548-492E-B1C5-26B2A00888A7}"/>
                  </a:ext>
                </a:extLst>
              </p:cNvPr>
              <p:cNvCxnSpPr>
                <a:cxnSpLocks/>
                <a:stCxn id="46" idx="3"/>
                <a:endCxn id="48" idx="7"/>
              </p:cNvCxnSpPr>
              <p:nvPr/>
            </p:nvCxnSpPr>
            <p:spPr>
              <a:xfrm flipH="1">
                <a:off x="6840585" y="2472192"/>
                <a:ext cx="574177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C921AF9-FCF4-435E-8E56-50A7290940C9}"/>
                  </a:ext>
                </a:extLst>
              </p:cNvPr>
              <p:cNvCxnSpPr>
                <a:cxnSpLocks/>
                <a:stCxn id="46" idx="5"/>
                <a:endCxn id="49" idx="1"/>
              </p:cNvCxnSpPr>
              <p:nvPr/>
            </p:nvCxnSpPr>
            <p:spPr>
              <a:xfrm>
                <a:off x="7876604" y="2472192"/>
                <a:ext cx="469974" cy="36504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BBC4A13-7B9B-48B4-B875-C4BAC7ABBEE3}"/>
                  </a:ext>
                </a:extLst>
              </p:cNvPr>
              <p:cNvCxnSpPr>
                <a:cxnSpLocks/>
                <a:stCxn id="48" idx="5"/>
                <a:endCxn id="47" idx="1"/>
              </p:cNvCxnSpPr>
              <p:nvPr/>
            </p:nvCxnSpPr>
            <p:spPr>
              <a:xfrm>
                <a:off x="6840585" y="3291085"/>
                <a:ext cx="191302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1F51D97-9C38-4822-8635-32180F7399FD}"/>
                  </a:ext>
                </a:extLst>
              </p:cNvPr>
              <p:cNvSpPr/>
              <p:nvPr/>
            </p:nvSpPr>
            <p:spPr>
              <a:xfrm>
                <a:off x="8124209" y="1310974"/>
                <a:ext cx="653144" cy="64183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FA5536F0-C599-4220-89E5-72DCBD17A278}"/>
                  </a:ext>
                </a:extLst>
              </p:cNvPr>
              <p:cNvCxnSpPr>
                <a:stCxn id="53" idx="2"/>
                <a:endCxn id="46" idx="0"/>
              </p:cNvCxnSpPr>
              <p:nvPr/>
            </p:nvCxnSpPr>
            <p:spPr>
              <a:xfrm rot="10800000" flipV="1">
                <a:off x="7645683" y="1631893"/>
                <a:ext cx="478526" cy="29245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CAA5B7F4-4118-4F36-9894-3EDCF96B7F37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rot="10800000" flipV="1">
                <a:off x="6609665" y="2245268"/>
                <a:ext cx="709447" cy="497974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3D9DF004-9A08-4112-B477-1AB868D033E6}"/>
                  </a:ext>
                </a:extLst>
              </p:cNvPr>
              <p:cNvCxnSpPr>
                <a:stCxn id="48" idx="6"/>
                <a:endCxn id="47" idx="0"/>
              </p:cNvCxnSpPr>
              <p:nvPr/>
            </p:nvCxnSpPr>
            <p:spPr>
              <a:xfrm>
                <a:off x="6936236" y="3064161"/>
                <a:ext cx="326572" cy="41968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3A13DD3-5F17-43AB-9F52-363228BDF4A0}"/>
                  </a:ext>
                </a:extLst>
              </p:cNvPr>
              <p:cNvSpPr/>
              <p:nvPr/>
            </p:nvSpPr>
            <p:spPr>
              <a:xfrm>
                <a:off x="6311244" y="4227026"/>
                <a:ext cx="653144" cy="64183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5D3AABB-CA99-4BBD-AD6B-F51FC956BB12}"/>
                  </a:ext>
                </a:extLst>
              </p:cNvPr>
              <p:cNvCxnSpPr>
                <a:stCxn id="47" idx="3"/>
                <a:endCxn id="57" idx="7"/>
              </p:cNvCxnSpPr>
              <p:nvPr/>
            </p:nvCxnSpPr>
            <p:spPr>
              <a:xfrm flipH="1">
                <a:off x="6868737" y="4033887"/>
                <a:ext cx="163150" cy="2871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168B3EBE-9DAA-400A-9B7C-A02E45BBC137}"/>
                </a:ext>
              </a:extLst>
            </p:cNvPr>
            <p:cNvCxnSpPr>
              <a:cxnSpLocks/>
              <a:stCxn id="47" idx="2"/>
              <a:endCxn id="57" idx="0"/>
            </p:cNvCxnSpPr>
            <p:nvPr/>
          </p:nvCxnSpPr>
          <p:spPr>
            <a:xfrm rot="10800000" flipV="1">
              <a:off x="7133272" y="3172193"/>
              <a:ext cx="295511" cy="32608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315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3013" y="677333"/>
            <a:ext cx="514907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삽입함수를 구현해 보면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itchFamily="34" charset="0"/>
              </a:rPr>
              <a:t>void </a:t>
            </a:r>
            <a:r>
              <a:rPr lang="en-US" altLang="ko-KR" sz="1400" dirty="0" err="1">
                <a:latin typeface="Arial Black" pitchFamily="34" charset="0"/>
              </a:rPr>
              <a:t>BSTInsert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 ** </a:t>
            </a:r>
            <a:r>
              <a:rPr lang="en-US" altLang="ko-KR" sz="1400" dirty="0" err="1">
                <a:latin typeface="Arial Black" pitchFamily="34" charset="0"/>
              </a:rPr>
              <a:t>pRoot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BSTData</a:t>
            </a:r>
            <a:r>
              <a:rPr lang="en-US" altLang="ko-KR" sz="1400" dirty="0">
                <a:latin typeface="Arial Black" pitchFamily="34" charset="0"/>
              </a:rPr>
              <a:t> data)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 * </a:t>
            </a:r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 = NULL;    // parent node</a:t>
            </a:r>
          </a:p>
          <a:p>
            <a:pPr lvl="1"/>
            <a:r>
              <a:rPr lang="nl-NL" altLang="ko-KR" sz="1400" dirty="0">
                <a:latin typeface="Arial Black" pitchFamily="34" charset="0"/>
              </a:rPr>
              <a:t>BTreeNode * cNode = *pRoot;    // current node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 * </a:t>
            </a:r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 = NULL;    // new node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새로운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추가될 위치를 찾는다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-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저장위치 찾기</a:t>
            </a:r>
          </a:p>
          <a:p>
            <a:r>
              <a:rPr lang="en-US" altLang="ko-KR" sz="1400" dirty="0">
                <a:latin typeface="Arial Black" pitchFamily="34" charset="0"/>
              </a:rPr>
              <a:t>	while (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 != NULL)</a:t>
            </a:r>
          </a:p>
          <a:p>
            <a:r>
              <a:rPr lang="en-US" altLang="ko-KR" sz="1400" dirty="0">
                <a:latin typeface="Arial Black" pitchFamily="34" charset="0"/>
              </a:rPr>
              <a:t>	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if (data == </a:t>
            </a:r>
            <a:r>
              <a:rPr lang="en-US" altLang="ko-KR" sz="1400" dirty="0" err="1">
                <a:latin typeface="Arial Black" pitchFamily="34" charset="0"/>
              </a:rPr>
              <a:t>GetData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))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	return;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키의 중복을 허용하지 않음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pPr lvl="2"/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2"/>
            <a:endParaRPr lang="ko-KR" altLang="en-US" sz="1400" dirty="0">
              <a:latin typeface="Arial Black" pitchFamily="34" charset="0"/>
            </a:endParaRPr>
          </a:p>
          <a:p>
            <a:pPr lvl="2"/>
            <a:r>
              <a:rPr lang="en-US" altLang="ko-KR" sz="1400" dirty="0">
                <a:latin typeface="Arial Black" pitchFamily="34" charset="0"/>
              </a:rPr>
              <a:t>if (</a:t>
            </a:r>
            <a:r>
              <a:rPr lang="en-US" altLang="ko-KR" sz="1400" dirty="0" err="1">
                <a:latin typeface="Arial Black" pitchFamily="34" charset="0"/>
              </a:rPr>
              <a:t>GetData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) &gt; data)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GetLeftSubTree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else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GetRightSubTree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cNode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2091" y="677333"/>
            <a:ext cx="547861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서브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추가할 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생성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MakeBTreeNode</a:t>
            </a:r>
            <a:r>
              <a:rPr lang="en-US" altLang="ko-KR" sz="1400" dirty="0">
                <a:latin typeface="Arial Black" pitchFamily="34" charset="0"/>
              </a:rPr>
              <a:t>();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생성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SetData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, data);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데이터 저장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서브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추가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if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 != NULL)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루트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아니라면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if (data &lt; </a:t>
            </a:r>
            <a:r>
              <a:rPr lang="en-US" altLang="ko-KR" sz="1400" dirty="0" err="1">
                <a:latin typeface="Arial Black" pitchFamily="34" charset="0"/>
              </a:rPr>
              <a:t>GetData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))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MakeLeftSubTree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else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MakeRightSubTree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pNode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else</a:t>
            </a:r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루트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노드라면</a:t>
            </a:r>
            <a:r>
              <a:rPr lang="en-US" altLang="ko-KR" sz="1400" dirty="0">
                <a:latin typeface="Arial Black" pitchFamily="34" charset="0"/>
              </a:rPr>
              <a:t>,</a:t>
            </a:r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*</a:t>
            </a:r>
            <a:r>
              <a:rPr lang="en-US" altLang="ko-KR" sz="1400" dirty="0" err="1">
                <a:latin typeface="Arial Black" pitchFamily="34" charset="0"/>
              </a:rPr>
              <a:t>pRoot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nNode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014" y="5849773"/>
            <a:ext cx="990599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문을 빠져나오면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cNode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새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노드가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저장될 위치정보가 담긴다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하지만 이를 위해서는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 위치를 자식으로 하는 부모 </a:t>
            </a:r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노드의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주소 값이 필요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이어지는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~ else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구문에서 부모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노드의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주소 값이 담긴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pNode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기반으로 자식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노드를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추가하고 있는 것이다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755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013" y="905232"/>
            <a:ext cx="9900719" cy="532453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 함수를 구현해보면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 * </a:t>
            </a:r>
            <a:r>
              <a:rPr lang="en-US" altLang="ko-KR" sz="1600" dirty="0" err="1">
                <a:latin typeface="Arial Black" pitchFamily="34" charset="0"/>
              </a:rPr>
              <a:t>BSTSearch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 * </a:t>
            </a:r>
            <a:r>
              <a:rPr lang="en-US" altLang="ko-KR" sz="1600" dirty="0" err="1">
                <a:latin typeface="Arial Black" pitchFamily="34" charset="0"/>
              </a:rPr>
              <a:t>bst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BSTData</a:t>
            </a:r>
            <a:r>
              <a:rPr lang="en-US" altLang="ko-KR" sz="1600" dirty="0">
                <a:latin typeface="Arial Black" pitchFamily="34" charset="0"/>
              </a:rPr>
              <a:t> target)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nl-NL" altLang="ko-KR" sz="1600" dirty="0">
                <a:latin typeface="Arial Black" pitchFamily="34" charset="0"/>
              </a:rPr>
              <a:t>BTreeNode * cNode = bst;	// cur node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BSTData</a:t>
            </a:r>
            <a:r>
              <a:rPr lang="en-US" altLang="ko-KR" sz="1600" dirty="0">
                <a:latin typeface="Arial Black" pitchFamily="34" charset="0"/>
              </a:rPr>
              <a:t> cd;    				// cur data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while (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 != NULL)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itchFamily="34" charset="0"/>
              </a:rPr>
              <a:t>cd = </a:t>
            </a:r>
            <a:r>
              <a:rPr lang="en-US" altLang="ko-KR" sz="1600" dirty="0" err="1">
                <a:latin typeface="Arial Black" pitchFamily="34" charset="0"/>
              </a:rPr>
              <a:t>GetData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lvl="2"/>
            <a:endParaRPr lang="ko-KR" altLang="en-US" sz="1600" dirty="0">
              <a:latin typeface="Arial Black" pitchFamily="34" charset="0"/>
            </a:endParaRPr>
          </a:p>
          <a:p>
            <a:pPr lvl="2"/>
            <a:r>
              <a:rPr lang="en-US" altLang="ko-KR" sz="1600" dirty="0">
                <a:latin typeface="Arial Black" pitchFamily="34" charset="0"/>
              </a:rPr>
              <a:t>if (target == cd)</a:t>
            </a:r>
          </a:p>
          <a:p>
            <a:pPr lvl="2"/>
            <a:r>
              <a:rPr lang="en-US" altLang="ko-KR" sz="1600" dirty="0">
                <a:latin typeface="Arial Black" pitchFamily="34" charset="0"/>
              </a:rPr>
              <a:t>	return 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2"/>
            <a:r>
              <a:rPr lang="en-US" altLang="ko-KR" sz="1600" dirty="0">
                <a:latin typeface="Arial Black" pitchFamily="34" charset="0"/>
              </a:rPr>
              <a:t>else if (target &lt; cd) 				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비교대상의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노드보다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값이 작으면 왼쪽 자식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2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GetLeftSubTree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); </a:t>
            </a:r>
          </a:p>
          <a:p>
            <a:pPr lvl="2"/>
            <a:r>
              <a:rPr lang="en-US" altLang="ko-KR" sz="1600" dirty="0">
                <a:latin typeface="Arial Black" pitchFamily="34" charset="0"/>
              </a:rPr>
              <a:t>else				 			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비교대상의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노드보다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값이 크면 오른쪽 자식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2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GetRightSubTree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cNode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return NULL;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탐색대상이 저장되어 있지 않음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– while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탈출 조건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}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81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013" y="254703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제공된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BinarySearchTree.h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BinarySearchTree.cpp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이용해 수 입력 받고 탐색 결과를 보여주는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BinarySearchTreeMain.cpp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만들어보자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868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013" y="677333"/>
            <a:ext cx="9905998" cy="600164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삭제할 </a:t>
            </a:r>
            <a:r>
              <a:rPr lang="ko-KR" altLang="en-US" dirty="0" err="1"/>
              <a:t>노드가</a:t>
            </a:r>
            <a:r>
              <a:rPr lang="ko-KR" altLang="en-US" dirty="0"/>
              <a:t> 단말 </a:t>
            </a:r>
            <a:r>
              <a:rPr lang="ko-KR" altLang="en-US" dirty="0" err="1"/>
              <a:t>노드인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삭제할 </a:t>
            </a:r>
            <a:r>
              <a:rPr lang="ko-KR" altLang="en-US" dirty="0" err="1"/>
              <a:t>노드가</a:t>
            </a:r>
            <a:r>
              <a:rPr lang="ko-KR" altLang="en-US" dirty="0"/>
              <a:t> 하나의 자식 </a:t>
            </a:r>
            <a:r>
              <a:rPr lang="ko-KR" altLang="en-US" dirty="0" err="1"/>
              <a:t>노드를</a:t>
            </a:r>
            <a:r>
              <a:rPr lang="ko-KR" altLang="en-US" dirty="0"/>
              <a:t> 갖는 경우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삭제할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두 개의 자식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갖는 경우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/>
              <a:t>임의의 </a:t>
            </a:r>
            <a:r>
              <a:rPr lang="ko-KR" altLang="en-US" dirty="0" err="1"/>
              <a:t>노드를</a:t>
            </a:r>
            <a:r>
              <a:rPr lang="ko-KR" altLang="en-US" dirty="0"/>
              <a:t> 삭제할 경우</a:t>
            </a:r>
            <a:r>
              <a:rPr lang="en-US" altLang="ko-KR" dirty="0"/>
              <a:t>, </a:t>
            </a:r>
            <a:r>
              <a:rPr lang="ko-KR" altLang="en-US" dirty="0"/>
              <a:t>삭제 후 이진 탐색 </a:t>
            </a:r>
            <a:r>
              <a:rPr lang="ko-KR" altLang="en-US" dirty="0" err="1"/>
              <a:t>트리가</a:t>
            </a:r>
            <a:r>
              <a:rPr lang="ko-KR" altLang="en-US" dirty="0"/>
              <a:t> 유지되도록 채워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if(</a:t>
            </a: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ko-KR" altLang="en-US" sz="1600" dirty="0" err="1">
                <a:latin typeface="Arial Black" pitchFamily="34" charset="0"/>
              </a:rPr>
              <a:t>노드가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단말노드이다</a:t>
            </a:r>
            <a:r>
              <a:rPr lang="en-US" altLang="ko-KR" sz="1600" dirty="0">
                <a:latin typeface="Arial Black" pitchFamily="34" charset="0"/>
              </a:rPr>
              <a:t>!)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GetLeftSubTree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) == </a:t>
            </a:r>
            <a:r>
              <a:rPr lang="en-US" altLang="ko-KR" sz="1600" dirty="0" err="1">
                <a:latin typeface="Arial Black" pitchFamily="34" charset="0"/>
              </a:rPr>
              <a:t>dNode</a:t>
            </a:r>
            <a:r>
              <a:rPr lang="en-US" altLang="ko-KR" sz="1600" dirty="0">
                <a:latin typeface="Arial Black" pitchFamily="34" charset="0"/>
              </a:rPr>
              <a:t>) 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왼쪽 자식이라면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RemoveLeftSubTree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);		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가리키는 왼쪽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트리에서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제거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else								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오른쪽 자식이라면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RemoveRightSubTree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);	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pNode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가리키는 오른쪽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트리에서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제거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481910" y="2757516"/>
            <a:ext cx="7434214" cy="1843101"/>
            <a:chOff x="1481910" y="2757516"/>
            <a:chExt cx="7434214" cy="18431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481910" y="2872843"/>
              <a:ext cx="7434214" cy="1727774"/>
              <a:chOff x="1446700" y="2210933"/>
              <a:chExt cx="7434214" cy="17277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BD065CC-89BE-4D60-9CB3-047DD0353526}"/>
                  </a:ext>
                </a:extLst>
              </p:cNvPr>
              <p:cNvSpPr/>
              <p:nvPr/>
            </p:nvSpPr>
            <p:spPr>
              <a:xfrm>
                <a:off x="2516546" y="2210933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B9A0D5B-A87D-4560-9410-9E5286FB6135}"/>
                  </a:ext>
                </a:extLst>
              </p:cNvPr>
              <p:cNvSpPr/>
              <p:nvPr/>
            </p:nvSpPr>
            <p:spPr>
              <a:xfrm>
                <a:off x="2472339" y="3387624"/>
                <a:ext cx="512819" cy="48622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Arial Black" panose="020B0A04020102020204" pitchFamily="34" charset="0"/>
                  </a:rPr>
                  <a:t>6</a:t>
                </a:r>
                <a:endParaRPr lang="ko-KR" altLang="en-US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2D5DC4-3872-432C-87EF-279308A37ED3}"/>
                  </a:ext>
                </a:extLst>
              </p:cNvPr>
              <p:cNvSpPr/>
              <p:nvPr/>
            </p:nvSpPr>
            <p:spPr>
              <a:xfrm>
                <a:off x="1959520" y="2828814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250860C-DBB1-4B34-8701-48A0B4C27EC9}"/>
                  </a:ext>
                </a:extLst>
              </p:cNvPr>
              <p:cNvSpPr/>
              <p:nvPr/>
            </p:nvSpPr>
            <p:spPr>
              <a:xfrm>
                <a:off x="3104466" y="2828813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66213A-6328-48B3-B6A6-0E05F955DD0E}"/>
                  </a:ext>
                </a:extLst>
              </p:cNvPr>
              <p:cNvCxnSpPr>
                <a:cxnSpLocks/>
                <a:stCxn id="12" idx="3"/>
                <a:endCxn id="14" idx="7"/>
              </p:cNvCxnSpPr>
              <p:nvPr/>
            </p:nvCxnSpPr>
            <p:spPr>
              <a:xfrm flipH="1">
                <a:off x="2397238" y="2624298"/>
                <a:ext cx="194409" cy="27543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7069724-83DD-43EF-8704-AA41F765CFBC}"/>
                  </a:ext>
                </a:extLst>
              </p:cNvPr>
              <p:cNvCxnSpPr>
                <a:cxnSpLocks/>
                <a:stCxn id="12" idx="5"/>
                <a:endCxn id="15" idx="1"/>
              </p:cNvCxnSpPr>
              <p:nvPr/>
            </p:nvCxnSpPr>
            <p:spPr>
              <a:xfrm>
                <a:off x="2954264" y="2624298"/>
                <a:ext cx="225303" cy="275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0003E70-DF5B-4D31-8430-95C5CF1B51BB}"/>
                  </a:ext>
                </a:extLst>
              </p:cNvPr>
              <p:cNvCxnSpPr>
                <a:cxnSpLocks/>
                <a:stCxn id="14" idx="5"/>
                <a:endCxn id="13" idx="1"/>
              </p:cNvCxnSpPr>
              <p:nvPr/>
            </p:nvCxnSpPr>
            <p:spPr>
              <a:xfrm>
                <a:off x="2397238" y="3242179"/>
                <a:ext cx="150202" cy="21665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D3B9449-B9D5-425E-AB29-2423170D88D0}"/>
                  </a:ext>
                </a:extLst>
              </p:cNvPr>
              <p:cNvSpPr/>
              <p:nvPr/>
            </p:nvSpPr>
            <p:spPr>
              <a:xfrm>
                <a:off x="1446700" y="3387624"/>
                <a:ext cx="512820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222C473-D912-4189-88C2-E76F02E6B19A}"/>
                  </a:ext>
                </a:extLst>
              </p:cNvPr>
              <p:cNvCxnSpPr>
                <a:cxnSpLocks/>
                <a:stCxn id="14" idx="3"/>
                <a:endCxn id="21" idx="7"/>
              </p:cNvCxnSpPr>
              <p:nvPr/>
            </p:nvCxnSpPr>
            <p:spPr>
              <a:xfrm flipH="1">
                <a:off x="1884419" y="3242179"/>
                <a:ext cx="150202" cy="21636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D9C5977-C706-442A-852A-8656F0D795DA}"/>
                  </a:ext>
                </a:extLst>
              </p:cNvPr>
              <p:cNvSpPr/>
              <p:nvPr/>
            </p:nvSpPr>
            <p:spPr>
              <a:xfrm>
                <a:off x="3617285" y="3387621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3794F4-47BB-4EF9-8020-B33C410651C3}"/>
                  </a:ext>
                </a:extLst>
              </p:cNvPr>
              <p:cNvCxnSpPr>
                <a:cxnSpLocks/>
                <a:stCxn id="15" idx="5"/>
                <a:endCxn id="8" idx="1"/>
              </p:cNvCxnSpPr>
              <p:nvPr/>
            </p:nvCxnSpPr>
            <p:spPr>
              <a:xfrm>
                <a:off x="3542184" y="3242178"/>
                <a:ext cx="150202" cy="21636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BD065CC-89BE-4D60-9CB3-047DD0353526}"/>
                  </a:ext>
                </a:extLst>
              </p:cNvPr>
              <p:cNvSpPr/>
              <p:nvPr/>
            </p:nvSpPr>
            <p:spPr>
              <a:xfrm>
                <a:off x="7267356" y="2277729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C2D5DC4-3872-432C-87EF-279308A37ED3}"/>
                  </a:ext>
                </a:extLst>
              </p:cNvPr>
              <p:cNvSpPr/>
              <p:nvPr/>
            </p:nvSpPr>
            <p:spPr>
              <a:xfrm>
                <a:off x="6710330" y="2895610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250860C-DBB1-4B34-8701-48A0B4C27EC9}"/>
                  </a:ext>
                </a:extLst>
              </p:cNvPr>
              <p:cNvSpPr/>
              <p:nvPr/>
            </p:nvSpPr>
            <p:spPr>
              <a:xfrm>
                <a:off x="7855276" y="2895609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C66213A-6328-48B3-B6A6-0E05F955DD0E}"/>
                  </a:ext>
                </a:extLst>
              </p:cNvPr>
              <p:cNvCxnSpPr>
                <a:cxnSpLocks/>
                <a:stCxn id="40" idx="3"/>
                <a:endCxn id="42" idx="7"/>
              </p:cNvCxnSpPr>
              <p:nvPr/>
            </p:nvCxnSpPr>
            <p:spPr>
              <a:xfrm flipH="1">
                <a:off x="7148048" y="2691094"/>
                <a:ext cx="194409" cy="27543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7069724-83DD-43EF-8704-AA41F765CFBC}"/>
                  </a:ext>
                </a:extLst>
              </p:cNvPr>
              <p:cNvCxnSpPr>
                <a:cxnSpLocks/>
                <a:stCxn id="40" idx="5"/>
                <a:endCxn id="43" idx="1"/>
              </p:cNvCxnSpPr>
              <p:nvPr/>
            </p:nvCxnSpPr>
            <p:spPr>
              <a:xfrm>
                <a:off x="7705074" y="2691094"/>
                <a:ext cx="225303" cy="275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0003E70-DF5B-4D31-8430-95C5CF1B51BB}"/>
                  </a:ext>
                </a:extLst>
              </p:cNvPr>
              <p:cNvCxnSpPr>
                <a:cxnSpLocks/>
                <a:stCxn id="42" idx="5"/>
              </p:cNvCxnSpPr>
              <p:nvPr/>
            </p:nvCxnSpPr>
            <p:spPr>
              <a:xfrm>
                <a:off x="7148048" y="3308975"/>
                <a:ext cx="150202" cy="21665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D3B9449-B9D5-425E-AB29-2423170D88D0}"/>
                  </a:ext>
                </a:extLst>
              </p:cNvPr>
              <p:cNvSpPr/>
              <p:nvPr/>
            </p:nvSpPr>
            <p:spPr>
              <a:xfrm>
                <a:off x="6197510" y="3454420"/>
                <a:ext cx="512820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222C473-D912-4189-88C2-E76F02E6B19A}"/>
                  </a:ext>
                </a:extLst>
              </p:cNvPr>
              <p:cNvCxnSpPr>
                <a:cxnSpLocks/>
                <a:stCxn id="42" idx="3"/>
                <a:endCxn id="47" idx="7"/>
              </p:cNvCxnSpPr>
              <p:nvPr/>
            </p:nvCxnSpPr>
            <p:spPr>
              <a:xfrm flipH="1">
                <a:off x="6635229" y="3308975"/>
                <a:ext cx="150202" cy="21636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D9C5977-C706-442A-852A-8656F0D795DA}"/>
                  </a:ext>
                </a:extLst>
              </p:cNvPr>
              <p:cNvSpPr/>
              <p:nvPr/>
            </p:nvSpPr>
            <p:spPr>
              <a:xfrm>
                <a:off x="8368095" y="3454417"/>
                <a:ext cx="512819" cy="48428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73794F4-47BB-4EF9-8020-B33C410651C3}"/>
                  </a:ext>
                </a:extLst>
              </p:cNvPr>
              <p:cNvCxnSpPr>
                <a:cxnSpLocks/>
                <a:stCxn id="43" idx="5"/>
                <a:endCxn id="49" idx="1"/>
              </p:cNvCxnSpPr>
              <p:nvPr/>
            </p:nvCxnSpPr>
            <p:spPr>
              <a:xfrm>
                <a:off x="8292994" y="3308974"/>
                <a:ext cx="150202" cy="21636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932103" y="3569372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NULL</a:t>
                </a:r>
                <a:endParaRPr lang="ko-KR" altLang="en-US" sz="1600" dirty="0">
                  <a:latin typeface="Arial Black" pitchFamily="34" charset="0"/>
                </a:endParaRPr>
              </a:p>
            </p:txBody>
          </p:sp>
          <p:sp>
            <p:nvSpPr>
              <p:cNvPr id="52" name="오른쪽 화살표 51"/>
              <p:cNvSpPr/>
              <p:nvPr/>
            </p:nvSpPr>
            <p:spPr>
              <a:xfrm>
                <a:off x="4728754" y="2762016"/>
                <a:ext cx="940526" cy="4801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303987" y="275751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단말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노드인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332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07110" y="1043688"/>
            <a:ext cx="7177804" cy="1849454"/>
            <a:chOff x="1481910" y="2757516"/>
            <a:chExt cx="7177804" cy="18494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D065CC-89BE-4D60-9CB3-047DD0353526}"/>
                </a:ext>
              </a:extLst>
            </p:cNvPr>
            <p:cNvSpPr/>
            <p:nvPr/>
          </p:nvSpPr>
          <p:spPr>
            <a:xfrm>
              <a:off x="2551756" y="2872843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7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2507549" y="4049534"/>
              <a:ext cx="512819" cy="486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6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2D5DC4-3872-432C-87EF-279308A37ED3}"/>
                </a:ext>
              </a:extLst>
            </p:cNvPr>
            <p:cNvSpPr/>
            <p:nvPr/>
          </p:nvSpPr>
          <p:spPr>
            <a:xfrm>
              <a:off x="1994730" y="3490724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50860C-DBB1-4B34-8701-48A0B4C27EC9}"/>
                </a:ext>
              </a:extLst>
            </p:cNvPr>
            <p:cNvSpPr/>
            <p:nvPr/>
          </p:nvSpPr>
          <p:spPr>
            <a:xfrm>
              <a:off x="3139676" y="3490723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8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C66213A-6328-48B3-B6A6-0E05F955DD0E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432448" y="3286208"/>
              <a:ext cx="194409" cy="2754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7069724-83DD-43EF-8704-AA41F765CFBC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2989474" y="3286208"/>
              <a:ext cx="225303" cy="275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2432448" y="3904089"/>
              <a:ext cx="150202" cy="216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1481910" y="4049534"/>
              <a:ext cx="512820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11" idx="3"/>
              <a:endCxn id="16" idx="7"/>
            </p:cNvCxnSpPr>
            <p:nvPr/>
          </p:nvCxnSpPr>
          <p:spPr>
            <a:xfrm flipH="1">
              <a:off x="1919629" y="3904089"/>
              <a:ext cx="150202" cy="21636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D9C5977-C706-442A-852A-8656F0D795DA}"/>
                </a:ext>
              </a:extLst>
            </p:cNvPr>
            <p:cNvSpPr/>
            <p:nvPr/>
          </p:nvSpPr>
          <p:spPr>
            <a:xfrm>
              <a:off x="3652495" y="4049531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3794F4-47BB-4EF9-8020-B33C410651C3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3577394" y="3904088"/>
              <a:ext cx="150202" cy="21636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D065CC-89BE-4D60-9CB3-047DD0353526}"/>
                </a:ext>
              </a:extLst>
            </p:cNvPr>
            <p:cNvSpPr/>
            <p:nvPr/>
          </p:nvSpPr>
          <p:spPr>
            <a:xfrm>
              <a:off x="7302566" y="2939639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7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C2D5DC4-3872-432C-87EF-279308A37ED3}"/>
                </a:ext>
              </a:extLst>
            </p:cNvPr>
            <p:cNvSpPr/>
            <p:nvPr/>
          </p:nvSpPr>
          <p:spPr>
            <a:xfrm>
              <a:off x="6745540" y="3557520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250860C-DBB1-4B34-8701-48A0B4C27EC9}"/>
                </a:ext>
              </a:extLst>
            </p:cNvPr>
            <p:cNvSpPr/>
            <p:nvPr/>
          </p:nvSpPr>
          <p:spPr>
            <a:xfrm>
              <a:off x="7890486" y="3557519"/>
              <a:ext cx="512819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C66213A-6328-48B3-B6A6-0E05F955DD0E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7183258" y="3353004"/>
              <a:ext cx="194409" cy="2754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069724-83DD-43EF-8704-AA41F765CFBC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7740284" y="3353004"/>
              <a:ext cx="225303" cy="275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21" idx="5"/>
            </p:cNvCxnSpPr>
            <p:nvPr/>
          </p:nvCxnSpPr>
          <p:spPr>
            <a:xfrm>
              <a:off x="7183258" y="3970885"/>
              <a:ext cx="150202" cy="216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6232720" y="4116330"/>
              <a:ext cx="512820" cy="484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21" idx="3"/>
              <a:endCxn id="26" idx="7"/>
            </p:cNvCxnSpPr>
            <p:nvPr/>
          </p:nvCxnSpPr>
          <p:spPr>
            <a:xfrm flipH="1">
              <a:off x="6670439" y="3970885"/>
              <a:ext cx="150202" cy="21636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D9C5977-C706-442A-852A-8656F0D795DA}"/>
                </a:ext>
              </a:extLst>
            </p:cNvPr>
            <p:cNvSpPr/>
            <p:nvPr/>
          </p:nvSpPr>
          <p:spPr>
            <a:xfrm>
              <a:off x="8146895" y="2808070"/>
              <a:ext cx="512819" cy="484287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8</a:t>
              </a:r>
              <a:endParaRPr lang="ko-KR" alt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73794F4-47BB-4EF9-8020-B33C410651C3}"/>
                </a:ext>
              </a:extLst>
            </p:cNvPr>
            <p:cNvCxnSpPr>
              <a:cxnSpLocks/>
              <a:stCxn id="22" idx="7"/>
              <a:endCxn id="28" idx="4"/>
            </p:cNvCxnSpPr>
            <p:nvPr/>
          </p:nvCxnSpPr>
          <p:spPr>
            <a:xfrm flipV="1">
              <a:off x="8328204" y="3292357"/>
              <a:ext cx="75101" cy="336084"/>
            </a:xfrm>
            <a:prstGeom prst="line">
              <a:avLst/>
            </a:prstGeom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오른쪽 화살표 30"/>
            <p:cNvSpPr/>
            <p:nvPr/>
          </p:nvSpPr>
          <p:spPr>
            <a:xfrm>
              <a:off x="4763964" y="3423926"/>
              <a:ext cx="940526" cy="4801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2786" y="2757516"/>
              <a:ext cx="321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하나의 자식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노드를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갖는 경우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7226623" y="4120741"/>
              <a:ext cx="512819" cy="486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6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8" name="직선 연결선 37"/>
            <p:cNvCxnSpPr>
              <a:stCxn id="20" idx="6"/>
              <a:endCxn id="28" idx="2"/>
            </p:cNvCxnSpPr>
            <p:nvPr/>
          </p:nvCxnSpPr>
          <p:spPr>
            <a:xfrm flipV="1">
              <a:off x="7815385" y="3050214"/>
              <a:ext cx="331510" cy="131569"/>
            </a:xfrm>
            <a:prstGeom prst="line">
              <a:avLst/>
            </a:prstGeom>
            <a:ln w="2857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48292" y="677483"/>
            <a:ext cx="9900719" cy="649408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if(</a:t>
            </a: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ko-KR" altLang="en-US" sz="1600" dirty="0" err="1">
                <a:latin typeface="Arial Black" pitchFamily="34" charset="0"/>
              </a:rPr>
              <a:t>노드가</a:t>
            </a:r>
            <a:r>
              <a:rPr lang="ko-KR" altLang="en-US" sz="1600" dirty="0">
                <a:latin typeface="Arial Black" pitchFamily="34" charset="0"/>
              </a:rPr>
              <a:t> 하나의 자식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지닌다</a:t>
            </a:r>
            <a:r>
              <a:rPr lang="en-US" altLang="ko-KR" sz="1600" dirty="0">
                <a:latin typeface="Arial Black" pitchFamily="34" charset="0"/>
              </a:rPr>
              <a:t>!)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en-US" altLang="ko-KR" sz="1600" dirty="0" err="1">
                <a:latin typeface="Arial Black" pitchFamily="34" charset="0"/>
              </a:rPr>
              <a:t>dcNode</a:t>
            </a:r>
            <a:r>
              <a:rPr lang="en-US" altLang="ko-KR" sz="1600" dirty="0">
                <a:latin typeface="Arial Black" pitchFamily="34" charset="0"/>
              </a:rPr>
              <a:t>;			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 대상의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가리키는 포인터 변수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GetLeftSubTree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dNode</a:t>
            </a:r>
            <a:r>
              <a:rPr lang="en-US" altLang="ko-KR" sz="1600" dirty="0">
                <a:latin typeface="Arial Black" pitchFamily="34" charset="0"/>
              </a:rPr>
              <a:t>) != NULL)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왼쪽에 있다면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dcNode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GetLeftSubTree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dNode</a:t>
            </a:r>
            <a:r>
              <a:rPr lang="en-US" altLang="ko-KR" sz="1600" dirty="0">
                <a:latin typeface="Arial Black" pitchFamily="34" charset="0"/>
              </a:rPr>
              <a:t>);	</a:t>
            </a:r>
          </a:p>
          <a:p>
            <a:r>
              <a:rPr lang="en-US" altLang="ko-KR" sz="1600" dirty="0">
                <a:latin typeface="Arial Black" pitchFamily="34" charset="0"/>
              </a:rPr>
              <a:t>	else							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오른쪽에 있다면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dcNode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GetRightSubTree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dNode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 대상의 부모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연결한다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GetLeftSubTree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) == </a:t>
            </a:r>
            <a:r>
              <a:rPr lang="en-US" altLang="ko-KR" sz="1600" dirty="0" err="1">
                <a:latin typeface="Arial Black" pitchFamily="34" charset="0"/>
              </a:rPr>
              <a:t>dNode</a:t>
            </a:r>
            <a:r>
              <a:rPr lang="en-US" altLang="ko-KR" sz="1600" dirty="0">
                <a:latin typeface="Arial Black" pitchFamily="34" charset="0"/>
              </a:rPr>
              <a:t>)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 대상이 왼쪽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노드이면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ChangeLeftSubTree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dcNode</a:t>
            </a:r>
            <a:r>
              <a:rPr lang="en-US" altLang="ko-KR" sz="1600" dirty="0">
                <a:latin typeface="Arial Black" pitchFamily="34" charset="0"/>
              </a:rPr>
              <a:t>);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왼쪽으로 연결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else							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 대상이 오른쪽 자식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노드이면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ChangeRightSubTree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pNode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dcNode</a:t>
            </a:r>
            <a:r>
              <a:rPr lang="en-US" altLang="ko-KR" sz="1600" dirty="0">
                <a:latin typeface="Arial Black" pitchFamily="34" charset="0"/>
              </a:rPr>
              <a:t>);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오른쪽으로 연결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2933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229522" y="1405562"/>
            <a:ext cx="4705050" cy="3617868"/>
            <a:chOff x="1328034" y="812761"/>
            <a:chExt cx="4705050" cy="36178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D065CC-89BE-4D60-9CB3-047DD0353526}"/>
                </a:ext>
              </a:extLst>
            </p:cNvPr>
            <p:cNvSpPr/>
            <p:nvPr/>
          </p:nvSpPr>
          <p:spPr>
            <a:xfrm>
              <a:off x="3649101" y="1398949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3265851" y="2989503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2D5DC4-3872-432C-87EF-279308A37ED3}"/>
                </a:ext>
              </a:extLst>
            </p:cNvPr>
            <p:cNvSpPr/>
            <p:nvPr/>
          </p:nvSpPr>
          <p:spPr>
            <a:xfrm>
              <a:off x="2612069" y="2234150"/>
              <a:ext cx="653782" cy="6546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8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50860C-DBB1-4B34-8701-48A0B4C27EC9}"/>
                </a:ext>
              </a:extLst>
            </p:cNvPr>
            <p:cNvSpPr/>
            <p:nvPr/>
          </p:nvSpPr>
          <p:spPr>
            <a:xfrm>
              <a:off x="4725519" y="2234970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17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C66213A-6328-48B3-B6A6-0E05F955DD0E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170107" y="1957701"/>
              <a:ext cx="574738" cy="3723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7069724-83DD-43EF-8704-AA41F765CFBC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4207139" y="1957701"/>
              <a:ext cx="614124" cy="3731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3170107" y="2792902"/>
              <a:ext cx="191488" cy="2928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1958285" y="2989503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11" idx="3"/>
              <a:endCxn id="16" idx="7"/>
            </p:cNvCxnSpPr>
            <p:nvPr/>
          </p:nvCxnSpPr>
          <p:spPr>
            <a:xfrm flipH="1">
              <a:off x="2516325" y="2792902"/>
              <a:ext cx="191488" cy="292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D9C5977-C706-442A-852A-8656F0D795DA}"/>
                </a:ext>
              </a:extLst>
            </p:cNvPr>
            <p:cNvSpPr/>
            <p:nvPr/>
          </p:nvSpPr>
          <p:spPr>
            <a:xfrm>
              <a:off x="5379302" y="2990321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21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3794F4-47BB-4EF9-8020-B33C410651C3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5283557" y="2793722"/>
              <a:ext cx="191489" cy="292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46379" y="812761"/>
              <a:ext cx="3259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두 개의 자식 </a:t>
              </a:r>
              <a:r>
                <a:rPr lang="ko-KR" altLang="en-US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노드를</a:t>
              </a:r>
              <a:r>
                <a:rPr lang="ko-KR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갖는 경우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2612069" y="3773385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7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516325" y="3576784"/>
              <a:ext cx="191488" cy="2928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1328034" y="3773193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H="1">
              <a:off x="1886074" y="3576592"/>
              <a:ext cx="191488" cy="292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3856705" y="3773385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3760961" y="3576784"/>
              <a:ext cx="191488" cy="2928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4096364" y="3007911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13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endCxn id="51" idx="7"/>
            </p:cNvCxnSpPr>
            <p:nvPr/>
          </p:nvCxnSpPr>
          <p:spPr>
            <a:xfrm flipH="1">
              <a:off x="4654404" y="2811310"/>
              <a:ext cx="191488" cy="292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62708" y="1894273"/>
              <a:ext cx="95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 대상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439472" y="826974"/>
            <a:ext cx="5570756" cy="2834271"/>
            <a:chOff x="6439472" y="826974"/>
            <a:chExt cx="5570756" cy="283427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BD065CC-89BE-4D60-9CB3-047DD0353526}"/>
                </a:ext>
              </a:extLst>
            </p:cNvPr>
            <p:cNvSpPr/>
            <p:nvPr/>
          </p:nvSpPr>
          <p:spPr>
            <a:xfrm>
              <a:off x="9455997" y="826974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9457758" y="2018092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C2D5DC4-3872-432C-87EF-279308A37ED3}"/>
                </a:ext>
              </a:extLst>
            </p:cNvPr>
            <p:cNvSpPr/>
            <p:nvPr/>
          </p:nvSpPr>
          <p:spPr>
            <a:xfrm>
              <a:off x="8897959" y="1400797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7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C66213A-6328-48B3-B6A6-0E05F955DD0E}"/>
                </a:ext>
              </a:extLst>
            </p:cNvPr>
            <p:cNvCxnSpPr>
              <a:cxnSpLocks/>
              <a:stCxn id="56" idx="3"/>
              <a:endCxn id="58" idx="7"/>
            </p:cNvCxnSpPr>
            <p:nvPr/>
          </p:nvCxnSpPr>
          <p:spPr>
            <a:xfrm flipH="1">
              <a:off x="9455997" y="1385726"/>
              <a:ext cx="95744" cy="1109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58" idx="5"/>
              <a:endCxn id="57" idx="1"/>
            </p:cNvCxnSpPr>
            <p:nvPr/>
          </p:nvCxnSpPr>
          <p:spPr>
            <a:xfrm>
              <a:off x="9455997" y="1959549"/>
              <a:ext cx="97505" cy="15479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8339919" y="1980768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>
            <a:xfrm flipH="1">
              <a:off x="8897959" y="1959549"/>
              <a:ext cx="95744" cy="11708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7773750" y="2607801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61" idx="3"/>
              <a:endCxn id="65" idx="7"/>
            </p:cNvCxnSpPr>
            <p:nvPr/>
          </p:nvCxnSpPr>
          <p:spPr>
            <a:xfrm flipH="1">
              <a:off x="8331790" y="2539520"/>
              <a:ext cx="103873" cy="16414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10031323" y="2635387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57" idx="5"/>
              <a:endCxn id="67" idx="1"/>
            </p:cNvCxnSpPr>
            <p:nvPr/>
          </p:nvCxnSpPr>
          <p:spPr>
            <a:xfrm>
              <a:off x="10015796" y="2579085"/>
              <a:ext cx="111271" cy="15255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39472" y="3353468"/>
              <a:ext cx="557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저장된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노드의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왼쪽 서브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트리에서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가장 큰 값인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을 저장한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59938" y="3869636"/>
            <a:ext cx="5929828" cy="2834271"/>
            <a:chOff x="6259938" y="826974"/>
            <a:chExt cx="5929828" cy="2834271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BD065CC-89BE-4D60-9CB3-047DD0353526}"/>
                </a:ext>
              </a:extLst>
            </p:cNvPr>
            <p:cNvSpPr/>
            <p:nvPr/>
          </p:nvSpPr>
          <p:spPr>
            <a:xfrm>
              <a:off x="9455997" y="826974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9457758" y="2018092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C2D5DC4-3872-432C-87EF-279308A37ED3}"/>
                </a:ext>
              </a:extLst>
            </p:cNvPr>
            <p:cNvSpPr/>
            <p:nvPr/>
          </p:nvSpPr>
          <p:spPr>
            <a:xfrm>
              <a:off x="8897959" y="1400797"/>
              <a:ext cx="653782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C66213A-6328-48B3-B6A6-0E05F955DD0E}"/>
                </a:ext>
              </a:extLst>
            </p:cNvPr>
            <p:cNvCxnSpPr>
              <a:cxnSpLocks/>
              <a:stCxn id="86" idx="3"/>
              <a:endCxn id="88" idx="7"/>
            </p:cNvCxnSpPr>
            <p:nvPr/>
          </p:nvCxnSpPr>
          <p:spPr>
            <a:xfrm flipH="1">
              <a:off x="9455997" y="1385726"/>
              <a:ext cx="95744" cy="11093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88" idx="5"/>
              <a:endCxn id="87" idx="1"/>
            </p:cNvCxnSpPr>
            <p:nvPr/>
          </p:nvCxnSpPr>
          <p:spPr>
            <a:xfrm>
              <a:off x="9455997" y="1959549"/>
              <a:ext cx="97505" cy="15479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8339919" y="1980768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88" idx="3"/>
              <a:endCxn id="91" idx="7"/>
            </p:cNvCxnSpPr>
            <p:nvPr/>
          </p:nvCxnSpPr>
          <p:spPr>
            <a:xfrm flipH="1">
              <a:off x="8897959" y="1959549"/>
              <a:ext cx="95744" cy="11708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D3B9449-B9D5-425E-AB29-2423170D88D0}"/>
                </a:ext>
              </a:extLst>
            </p:cNvPr>
            <p:cNvSpPr/>
            <p:nvPr/>
          </p:nvSpPr>
          <p:spPr>
            <a:xfrm>
              <a:off x="7773750" y="2607801"/>
              <a:ext cx="653784" cy="6546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222C473-D912-4189-88C2-E76F02E6B19A}"/>
                </a:ext>
              </a:extLst>
            </p:cNvPr>
            <p:cNvCxnSpPr>
              <a:cxnSpLocks/>
              <a:stCxn id="91" idx="3"/>
              <a:endCxn id="93" idx="7"/>
            </p:cNvCxnSpPr>
            <p:nvPr/>
          </p:nvCxnSpPr>
          <p:spPr>
            <a:xfrm flipH="1">
              <a:off x="8331790" y="2539520"/>
              <a:ext cx="103873" cy="16414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B9A0D5B-A87D-4560-9410-9E5286FB6135}"/>
                </a:ext>
              </a:extLst>
            </p:cNvPr>
            <p:cNvSpPr/>
            <p:nvPr/>
          </p:nvSpPr>
          <p:spPr>
            <a:xfrm>
              <a:off x="8946711" y="2635387"/>
              <a:ext cx="653782" cy="657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7</a:t>
              </a:r>
              <a:endParaRPr lang="ko-KR" altLang="en-US" sz="16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0003E70-DF5B-4D31-8430-95C5CF1B51BB}"/>
                </a:ext>
              </a:extLst>
            </p:cNvPr>
            <p:cNvCxnSpPr>
              <a:cxnSpLocks/>
              <a:stCxn id="91" idx="5"/>
              <a:endCxn id="95" idx="1"/>
            </p:cNvCxnSpPr>
            <p:nvPr/>
          </p:nvCxnSpPr>
          <p:spPr>
            <a:xfrm>
              <a:off x="8897959" y="2539520"/>
              <a:ext cx="144496" cy="1921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259938" y="3353468"/>
              <a:ext cx="5929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저장된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노드의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오른쪽 서브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트리에서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가장 작은 값인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저장한 </a:t>
              </a:r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1" name="오른쪽 화살표 100"/>
          <p:cNvSpPr/>
          <p:nvPr/>
        </p:nvSpPr>
        <p:spPr>
          <a:xfrm rot="2450997">
            <a:off x="5721531" y="4428388"/>
            <a:ext cx="905692" cy="57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 rot="19443315">
            <a:off x="5689870" y="2416756"/>
            <a:ext cx="905692" cy="57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9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013" y="677333"/>
            <a:ext cx="9905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ko-KR" altLang="en-US" sz="1600" dirty="0" err="1">
                <a:latin typeface="Arial Black" pitchFamily="34" charset="0"/>
              </a:rPr>
              <a:t>노드의</a:t>
            </a:r>
            <a:r>
              <a:rPr lang="ko-KR" altLang="en-US" sz="1600" dirty="0">
                <a:latin typeface="Arial Black" pitchFamily="34" charset="0"/>
              </a:rPr>
              <a:t> 오른쪽 서브 </a:t>
            </a:r>
            <a:r>
              <a:rPr lang="ko-KR" altLang="en-US" sz="1600" dirty="0" err="1">
                <a:latin typeface="Arial Black" pitchFamily="34" charset="0"/>
              </a:rPr>
              <a:t>트리에서</a:t>
            </a:r>
            <a:r>
              <a:rPr lang="ko-KR" altLang="en-US" sz="1600" dirty="0">
                <a:latin typeface="Arial Black" pitchFamily="34" charset="0"/>
              </a:rPr>
              <a:t> 가장 작은 값을 지니는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찾아서 이것으로 삭제할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대체한다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단계</a:t>
            </a:r>
            <a:r>
              <a:rPr lang="en-US" altLang="ko-KR" sz="1600" dirty="0">
                <a:latin typeface="Arial Black" pitchFamily="34" charset="0"/>
              </a:rPr>
              <a:t>1. </a:t>
            </a:r>
            <a:r>
              <a:rPr lang="ko-KR" altLang="en-US" sz="1600" dirty="0">
                <a:latin typeface="Arial Black" pitchFamily="34" charset="0"/>
              </a:rPr>
              <a:t>삭제할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대체할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찾는다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단계</a:t>
            </a:r>
            <a:r>
              <a:rPr lang="en-US" altLang="ko-KR" sz="1600" dirty="0">
                <a:latin typeface="Arial Black" pitchFamily="34" charset="0"/>
              </a:rPr>
              <a:t>2. </a:t>
            </a:r>
            <a:r>
              <a:rPr lang="ko-KR" altLang="en-US" sz="1600" dirty="0">
                <a:latin typeface="Arial Black" pitchFamily="34" charset="0"/>
              </a:rPr>
              <a:t>대체할 </a:t>
            </a:r>
            <a:r>
              <a:rPr lang="ko-KR" altLang="en-US" sz="1600" dirty="0" err="1">
                <a:latin typeface="Arial Black" pitchFamily="34" charset="0"/>
              </a:rPr>
              <a:t>노드에</a:t>
            </a:r>
            <a:r>
              <a:rPr lang="ko-KR" altLang="en-US" sz="1600" dirty="0">
                <a:latin typeface="Arial Black" pitchFamily="34" charset="0"/>
              </a:rPr>
              <a:t> 저장된 값을 삭제할 </a:t>
            </a:r>
            <a:r>
              <a:rPr lang="ko-KR" altLang="en-US" sz="1600" dirty="0" err="1">
                <a:latin typeface="Arial Black" pitchFamily="34" charset="0"/>
              </a:rPr>
              <a:t>노드에</a:t>
            </a:r>
            <a:r>
              <a:rPr lang="ko-KR" altLang="en-US" sz="1600" dirty="0">
                <a:latin typeface="Arial Black" pitchFamily="34" charset="0"/>
              </a:rPr>
              <a:t> 대입한다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단계</a:t>
            </a:r>
            <a:r>
              <a:rPr lang="en-US" altLang="ko-KR" sz="1600" dirty="0">
                <a:latin typeface="Arial Black" pitchFamily="34" charset="0"/>
              </a:rPr>
              <a:t>3. </a:t>
            </a:r>
            <a:r>
              <a:rPr lang="ko-KR" altLang="en-US" sz="1600" dirty="0">
                <a:latin typeface="Arial Black" pitchFamily="34" charset="0"/>
              </a:rPr>
              <a:t>대체할 </a:t>
            </a:r>
            <a:r>
              <a:rPr lang="ko-KR" altLang="en-US" sz="1600" dirty="0" err="1">
                <a:latin typeface="Arial Black" pitchFamily="34" charset="0"/>
              </a:rPr>
              <a:t>노드의</a:t>
            </a:r>
            <a:r>
              <a:rPr lang="ko-KR" altLang="en-US" sz="1600" dirty="0">
                <a:latin typeface="Arial Black" pitchFamily="34" charset="0"/>
              </a:rPr>
              <a:t> 부모 </a:t>
            </a:r>
            <a:r>
              <a:rPr lang="ko-KR" altLang="en-US" sz="1600" dirty="0" err="1">
                <a:latin typeface="Arial Black" pitchFamily="34" charset="0"/>
              </a:rPr>
              <a:t>노드와</a:t>
            </a:r>
            <a:r>
              <a:rPr lang="ko-KR" altLang="en-US" sz="1600" dirty="0">
                <a:latin typeface="Arial Black" pitchFamily="34" charset="0"/>
              </a:rPr>
              <a:t> 자식 </a:t>
            </a:r>
            <a:r>
              <a:rPr lang="ko-KR" altLang="en-US" sz="1600" dirty="0" err="1">
                <a:latin typeface="Arial Black" pitchFamily="34" charset="0"/>
              </a:rPr>
              <a:t>노드를</a:t>
            </a:r>
            <a:r>
              <a:rPr lang="ko-KR" altLang="en-US" sz="1600" dirty="0">
                <a:latin typeface="Arial Black" pitchFamily="34" charset="0"/>
              </a:rPr>
              <a:t> 연결한다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3013" y="2481943"/>
            <a:ext cx="53415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If(</a:t>
            </a:r>
            <a:r>
              <a:rPr lang="ko-KR" altLang="en-US" sz="1400" dirty="0">
                <a:latin typeface="Arial Black" pitchFamily="34" charset="0"/>
              </a:rPr>
              <a:t>삭제할 </a:t>
            </a:r>
            <a:r>
              <a:rPr lang="ko-KR" altLang="en-US" sz="1400" dirty="0" err="1">
                <a:latin typeface="Arial Black" pitchFamily="34" charset="0"/>
              </a:rPr>
              <a:t>노드가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ko-KR" altLang="en-US" sz="1400" dirty="0" err="1">
                <a:latin typeface="Arial Black" pitchFamily="34" charset="0"/>
              </a:rPr>
              <a:t>두개의</a:t>
            </a:r>
            <a:r>
              <a:rPr lang="ko-KR" altLang="en-US" sz="1400" dirty="0">
                <a:latin typeface="Arial Black" pitchFamily="34" charset="0"/>
              </a:rPr>
              <a:t> 자식 </a:t>
            </a:r>
            <a:r>
              <a:rPr lang="ko-KR" altLang="en-US" sz="1400" dirty="0" err="1">
                <a:latin typeface="Arial Black" pitchFamily="34" charset="0"/>
              </a:rPr>
              <a:t>노드를</a:t>
            </a:r>
            <a:r>
              <a:rPr lang="ko-KR" altLang="en-US" sz="1400" dirty="0">
                <a:latin typeface="Arial Black" pitchFamily="34" charset="0"/>
              </a:rPr>
              <a:t> 지닌다</a:t>
            </a:r>
            <a:r>
              <a:rPr lang="en-US" altLang="ko-KR" sz="1400" dirty="0">
                <a:latin typeface="Arial Black" pitchFamily="34" charset="0"/>
              </a:rPr>
              <a:t>.)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//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ko-KR" altLang="en-US" sz="1400" dirty="0">
                <a:latin typeface="Arial Black" pitchFamily="34" charset="0"/>
              </a:rPr>
              <a:t>는 대체 </a:t>
            </a:r>
            <a:r>
              <a:rPr lang="ko-KR" altLang="en-US" sz="1400" dirty="0" err="1">
                <a:latin typeface="Arial Black" pitchFamily="34" charset="0"/>
              </a:rPr>
              <a:t>노드를</a:t>
            </a:r>
            <a:r>
              <a:rPr lang="ko-KR" altLang="en-US" sz="1400" dirty="0">
                <a:latin typeface="Arial Black" pitchFamily="34" charset="0"/>
              </a:rPr>
              <a:t> 가리킴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* 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GetRightSubTree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dNode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	//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ko-KR" altLang="en-US" sz="1400" dirty="0">
                <a:latin typeface="Arial Black" pitchFamily="34" charset="0"/>
              </a:rPr>
              <a:t>는 대체 </a:t>
            </a:r>
            <a:r>
              <a:rPr lang="ko-KR" altLang="en-US" sz="1400" dirty="0" err="1">
                <a:latin typeface="Arial Black" pitchFamily="34" charset="0"/>
              </a:rPr>
              <a:t>노드의</a:t>
            </a:r>
            <a:r>
              <a:rPr lang="ko-KR" altLang="en-US" sz="1400" dirty="0">
                <a:latin typeface="Arial Black" pitchFamily="34" charset="0"/>
              </a:rPr>
              <a:t> 부모 </a:t>
            </a:r>
            <a:r>
              <a:rPr lang="ko-KR" altLang="en-US" sz="1400" dirty="0" err="1">
                <a:latin typeface="Arial Black" pitchFamily="34" charset="0"/>
              </a:rPr>
              <a:t>노드를</a:t>
            </a:r>
            <a:r>
              <a:rPr lang="ko-KR" altLang="en-US" sz="1400" dirty="0">
                <a:latin typeface="Arial Black" pitchFamily="34" charset="0"/>
              </a:rPr>
              <a:t> 가리킴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* 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dNode</a:t>
            </a:r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1.</a:t>
            </a:r>
          </a:p>
          <a:p>
            <a:r>
              <a:rPr lang="en-US" altLang="ko-KR" sz="1400" dirty="0">
                <a:latin typeface="Arial Black" pitchFamily="34" charset="0"/>
              </a:rPr>
              <a:t>	while(</a:t>
            </a:r>
            <a:r>
              <a:rPr lang="en-US" altLang="ko-KR" sz="1400" dirty="0" err="1">
                <a:latin typeface="Arial Black" pitchFamily="34" charset="0"/>
              </a:rPr>
              <a:t>GetLeftSubTree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) != NULL)</a:t>
            </a:r>
          </a:p>
          <a:p>
            <a:r>
              <a:rPr lang="en-US" altLang="ko-KR" sz="1400" dirty="0">
                <a:latin typeface="Arial Black" pitchFamily="34" charset="0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</a:rPr>
              <a:t>		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		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GetLeftSubTree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2.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setData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dNode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GetData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));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8621" y="2481943"/>
            <a:ext cx="57454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3.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대체할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왼쪽 자식이라면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if(</a:t>
            </a:r>
            <a:r>
              <a:rPr lang="en-US" altLang="ko-KR" sz="1400" dirty="0" err="1">
                <a:latin typeface="Arial Black" pitchFamily="34" charset="0"/>
              </a:rPr>
              <a:t>GetLeftSubTree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en-US" altLang="ko-KR" sz="1400" dirty="0">
                <a:latin typeface="Arial Black" pitchFamily="34" charset="0"/>
              </a:rPr>
              <a:t>) == </a:t>
            </a:r>
            <a:r>
              <a:rPr lang="en-US" altLang="ko-KR" sz="1400" dirty="0" err="1">
                <a:latin typeface="Arial Black" pitchFamily="34" charset="0"/>
              </a:rPr>
              <a:t>mNode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</a:rPr>
              <a:t>		//</a:t>
            </a:r>
            <a:r>
              <a:rPr lang="ko-KR" altLang="en-US" sz="1400" dirty="0">
                <a:latin typeface="Arial Black" pitchFamily="34" charset="0"/>
              </a:rPr>
              <a:t>대체할 </a:t>
            </a:r>
            <a:r>
              <a:rPr lang="ko-KR" altLang="en-US" sz="1400" dirty="0" err="1">
                <a:latin typeface="Arial Black" pitchFamily="34" charset="0"/>
              </a:rPr>
              <a:t>노드의</a:t>
            </a:r>
            <a:r>
              <a:rPr lang="ko-KR" altLang="en-US" sz="1400" dirty="0">
                <a:latin typeface="Arial Black" pitchFamily="34" charset="0"/>
              </a:rPr>
              <a:t> 자식 </a:t>
            </a:r>
            <a:r>
              <a:rPr lang="ko-KR" altLang="en-US" sz="1400" dirty="0" err="1">
                <a:latin typeface="Arial Black" pitchFamily="34" charset="0"/>
              </a:rPr>
              <a:t>노드를</a:t>
            </a:r>
            <a:r>
              <a:rPr lang="ko-KR" altLang="en-US" sz="1400" dirty="0">
                <a:latin typeface="Arial Black" pitchFamily="34" charset="0"/>
              </a:rPr>
              <a:t> 부모 </a:t>
            </a:r>
            <a:r>
              <a:rPr lang="ko-KR" altLang="en-US" sz="1400" dirty="0" err="1">
                <a:latin typeface="Arial Black" pitchFamily="34" charset="0"/>
              </a:rPr>
              <a:t>노드의</a:t>
            </a:r>
            <a:r>
              <a:rPr lang="ko-KR" altLang="en-US" sz="1400" dirty="0">
                <a:latin typeface="Arial Black" pitchFamily="34" charset="0"/>
              </a:rPr>
              <a:t> 왼쪽에</a:t>
            </a:r>
            <a:r>
              <a:rPr lang="en-US" altLang="ko-KR" sz="1400" dirty="0">
                <a:latin typeface="Arial Black" pitchFamily="34" charset="0"/>
              </a:rPr>
              <a:t>..</a:t>
            </a:r>
          </a:p>
          <a:p>
            <a:r>
              <a:rPr lang="en-US" altLang="ko-KR" sz="1400" dirty="0">
                <a:latin typeface="Arial Black" pitchFamily="34" charset="0"/>
              </a:rPr>
              <a:t>		</a:t>
            </a:r>
            <a:r>
              <a:rPr lang="en-US" altLang="ko-KR" sz="1400" dirty="0" err="1">
                <a:latin typeface="Arial Black" pitchFamily="34" charset="0"/>
              </a:rPr>
              <a:t>ChangeLeftSubTree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en-US" altLang="ko-KR" sz="1400" dirty="0">
                <a:latin typeface="Arial Black" pitchFamily="34" charset="0"/>
              </a:rPr>
              <a:t>, </a:t>
            </a:r>
          </a:p>
          <a:p>
            <a:r>
              <a:rPr lang="en-US" altLang="ko-KR" sz="1400" dirty="0">
                <a:latin typeface="Arial Black" pitchFamily="34" charset="0"/>
              </a:rPr>
              <a:t>				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GetRightSubTree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mNode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</a:rPr>
              <a:t>	else // </a:t>
            </a:r>
            <a:r>
              <a:rPr lang="ko-KR" altLang="en-US" sz="1400" dirty="0">
                <a:latin typeface="Arial Black" pitchFamily="34" charset="0"/>
              </a:rPr>
              <a:t>대체할 </a:t>
            </a:r>
            <a:r>
              <a:rPr lang="ko-KR" altLang="en-US" sz="1400" dirty="0" err="1">
                <a:latin typeface="Arial Black" pitchFamily="34" charset="0"/>
              </a:rPr>
              <a:t>노드가</a:t>
            </a:r>
            <a:r>
              <a:rPr lang="ko-KR" altLang="en-US" sz="1400" dirty="0">
                <a:latin typeface="Arial Black" pitchFamily="34" charset="0"/>
              </a:rPr>
              <a:t> 오른쪽 자식 </a:t>
            </a:r>
            <a:r>
              <a:rPr lang="ko-KR" altLang="en-US" sz="1400" dirty="0" err="1">
                <a:latin typeface="Arial Black" pitchFamily="34" charset="0"/>
              </a:rPr>
              <a:t>노드라면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</a:rPr>
              <a:t>		// </a:t>
            </a:r>
            <a:r>
              <a:rPr lang="ko-KR" altLang="en-US" sz="1400" dirty="0">
                <a:latin typeface="Arial Black" pitchFamily="34" charset="0"/>
              </a:rPr>
              <a:t>대체할 </a:t>
            </a:r>
            <a:r>
              <a:rPr lang="ko-KR" altLang="en-US" sz="1400" dirty="0" err="1">
                <a:latin typeface="Arial Black" pitchFamily="34" charset="0"/>
              </a:rPr>
              <a:t>노드의</a:t>
            </a:r>
            <a:r>
              <a:rPr lang="ko-KR" altLang="en-US" sz="1400" dirty="0">
                <a:latin typeface="Arial Black" pitchFamily="34" charset="0"/>
              </a:rPr>
              <a:t> 자식 </a:t>
            </a:r>
            <a:r>
              <a:rPr lang="ko-KR" altLang="en-US" sz="1400" dirty="0" err="1">
                <a:latin typeface="Arial Black" pitchFamily="34" charset="0"/>
              </a:rPr>
              <a:t>노드를</a:t>
            </a:r>
            <a:r>
              <a:rPr lang="ko-KR" altLang="en-US" sz="1400" dirty="0">
                <a:latin typeface="Arial Black" pitchFamily="34" charset="0"/>
              </a:rPr>
              <a:t> 부모 </a:t>
            </a:r>
            <a:r>
              <a:rPr lang="ko-KR" altLang="en-US" sz="1400" dirty="0" err="1">
                <a:latin typeface="Arial Black" pitchFamily="34" charset="0"/>
              </a:rPr>
              <a:t>노드의</a:t>
            </a:r>
            <a:r>
              <a:rPr lang="ko-KR" altLang="en-US" sz="1400" dirty="0">
                <a:latin typeface="Arial Black" pitchFamily="34" charset="0"/>
              </a:rPr>
              <a:t> 오른쪽에</a:t>
            </a:r>
            <a:r>
              <a:rPr lang="en-US" altLang="ko-KR" sz="1400" dirty="0">
                <a:latin typeface="Arial Black" pitchFamily="34" charset="0"/>
              </a:rPr>
              <a:t>..	</a:t>
            </a:r>
          </a:p>
          <a:p>
            <a:r>
              <a:rPr lang="en-US" altLang="ko-KR" sz="1400" dirty="0">
                <a:latin typeface="Arial Black" pitchFamily="34" charset="0"/>
              </a:rPr>
              <a:t>		</a:t>
            </a:r>
            <a:r>
              <a:rPr lang="en-US" altLang="ko-KR" sz="1400" dirty="0" err="1">
                <a:latin typeface="Arial Black" pitchFamily="34" charset="0"/>
              </a:rPr>
              <a:t>ChangeRightSubTree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mpNode</a:t>
            </a:r>
            <a:r>
              <a:rPr lang="en-US" altLang="ko-KR" sz="1400" dirty="0">
                <a:latin typeface="Arial Black" pitchFamily="34" charset="0"/>
              </a:rPr>
              <a:t>, </a:t>
            </a:r>
          </a:p>
          <a:p>
            <a:r>
              <a:rPr lang="en-US" altLang="ko-KR" sz="1400" dirty="0">
                <a:latin typeface="Arial Black" pitchFamily="34" charset="0"/>
              </a:rPr>
              <a:t>				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GetRightSubTree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mNode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	}	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삭제할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노드의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오른쪽 서브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트리에서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가장 작은 값을 지니는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찾아서 이것으로 삭제할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대체한다 그러므로 자장 작은 값을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지니는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찾이려면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NULL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을 만날 때까지 왼쪽 자식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노드를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계속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해서 이동해야 한다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그러니 자식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노드가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있다면 오른쪽 자식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존재하기 때문이다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r>
              <a:rPr lang="ko-KR" altLang="en-US" sz="1400" dirty="0">
                <a:latin typeface="Arial Black" pitchFamily="34" charset="0"/>
              </a:rPr>
              <a:t> </a:t>
            </a:r>
            <a:endParaRPr lang="en-US" altLang="ko-KR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64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142DC2-F812-4916-A047-E1B8ED1160AF}"/>
              </a:ext>
            </a:extLst>
          </p:cNvPr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8.</a:t>
            </a:r>
            <a:r>
              <a:rPr lang="ko-KR" altLang="en-US" dirty="0">
                <a:latin typeface="Arial Black" panose="020B0A04020102020204" pitchFamily="34" charset="0"/>
              </a:rPr>
              <a:t> 이진 탐색 트리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492" y="3082834"/>
            <a:ext cx="923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BinaryTree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BinarySearchTree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구현 부분의 확장이 많이 이루어 졌을 것이다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BinaryTreeAddDelete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코드들을 비교해서 알아보자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43013" y="0"/>
            <a:ext cx="9905998" cy="677333"/>
          </a:xfrm>
          <a:ln>
            <a:noFill/>
          </a:ln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버블정렬</a:t>
            </a:r>
            <a:r>
              <a:rPr lang="en-US" altLang="ko-KR" dirty="0">
                <a:latin typeface="Arial Black" panose="020B0A04020102020204" pitchFamily="34" charset="0"/>
              </a:rPr>
              <a:t>(Bubble Sort)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08" y="923109"/>
            <a:ext cx="436177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stdio.h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BubbleSort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temp;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n - 1;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nb-NO" altLang="ko-KR" sz="1600" dirty="0">
                <a:latin typeface="Arial Black" panose="020B0A04020102020204" pitchFamily="34" charset="0"/>
              </a:rPr>
              <a:t>for (int j = 0; j &lt; (n - 1) - i; j++)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	if 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 &gt;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 + 1])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4"/>
            <a:r>
              <a:rPr lang="en-US" altLang="ko-KR" sz="1600" dirty="0">
                <a:latin typeface="Arial Black" panose="020B0A04020102020204" pitchFamily="34" charset="0"/>
              </a:rPr>
              <a:t>temp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[j];</a:t>
            </a:r>
          </a:p>
          <a:p>
            <a:pPr lvl="4"/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 + 1];</a:t>
            </a:r>
          </a:p>
          <a:p>
            <a:pPr lvl="4"/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 + 1] = temp;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9678" y="923109"/>
            <a:ext cx="55837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main(void)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[4] = { 3, 2, 4, 1 };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BubbleSort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sizeof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) / </a:t>
            </a:r>
            <a:r>
              <a:rPr lang="en-US" altLang="ko-KR" dirty="0" err="1">
                <a:latin typeface="Arial Black" panose="020B0A04020102020204" pitchFamily="34" charset="0"/>
              </a:rPr>
              <a:t>sizeof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));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nn-NO" altLang="ko-KR" dirty="0">
                <a:latin typeface="Arial Black" panose="020B0A04020102020204" pitchFamily="34" charset="0"/>
              </a:rPr>
              <a:t>for (int i = 0; i &lt; 4; i++)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printf</a:t>
            </a:r>
            <a:r>
              <a:rPr lang="en-US" altLang="ko-KR" dirty="0">
                <a:latin typeface="Arial Black" panose="020B0A04020102020204" pitchFamily="34" charset="0"/>
              </a:rPr>
              <a:t>("%d ", </a:t>
            </a:r>
            <a:r>
              <a:rPr lang="en-US" altLang="ko-KR" dirty="0" err="1">
                <a:latin typeface="Arial Black" panose="020B0A04020102020204" pitchFamily="34" charset="0"/>
              </a:rPr>
              <a:t>arr</a:t>
            </a:r>
            <a:r>
              <a:rPr lang="en-US" altLang="ko-KR" dirty="0">
                <a:latin typeface="Arial Black" panose="020B0A04020102020204" pitchFamily="34" charset="0"/>
              </a:rPr>
              <a:t>[</a:t>
            </a:r>
            <a:r>
              <a:rPr lang="en-US" altLang="ko-KR" dirty="0" err="1">
                <a:latin typeface="Arial Black" panose="020B0A04020102020204" pitchFamily="34" charset="0"/>
              </a:rPr>
              <a:t>i</a:t>
            </a:r>
            <a:r>
              <a:rPr lang="en-US" altLang="ko-KR" dirty="0">
                <a:latin typeface="Arial Black" panose="020B0A04020102020204" pitchFamily="34" charset="0"/>
              </a:rPr>
              <a:t>]);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printf</a:t>
            </a:r>
            <a:r>
              <a:rPr lang="en-US" altLang="ko-KR" dirty="0">
                <a:latin typeface="Arial Black" panose="020B0A04020102020204" pitchFamily="34" charset="0"/>
              </a:rPr>
              <a:t>("\n");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return 0;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69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43013" y="0"/>
            <a:ext cx="9905998" cy="677333"/>
          </a:xfrm>
          <a:ln>
            <a:noFill/>
          </a:ln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버블정렬</a:t>
            </a:r>
            <a:r>
              <a:rPr lang="en-US" altLang="ko-KR" dirty="0">
                <a:latin typeface="Arial Black" panose="020B0A04020102020204" pitchFamily="34" charset="0"/>
              </a:rPr>
              <a:t>(Bubble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1451" y="877780"/>
                <a:ext cx="9901646" cy="576869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성능평가</a:t>
                </a:r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비교연산과 대입연산을 체크한다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비교 횟수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 데이터간의 비교연산 횟수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이동의 횟수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위치의 변경을 위한 데이터의 이동 횟수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for(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int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I = 0; I &lt; n – 1;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++)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{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for(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int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 j = 0; j &lt; (n - 1) – 1;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j++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{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if(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[j] &gt; </a:t>
                </a:r>
                <a:r>
                  <a:rPr lang="en-US" altLang="ko-KR" sz="1600" dirty="0" err="1">
                    <a:latin typeface="Arial Black" panose="020B0A04020102020204" pitchFamily="34" charset="0"/>
                  </a:rPr>
                  <a:t>arr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[j + 1])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{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비교연산이 발생하는 장소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//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이동연산이 발생하는 장소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}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}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}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반복 할 수록 수가 점점 작아진다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</a:rPr>
                  <a:t>(n - 1) + (n - 2) + … + 2 + 1 </a:t>
                </a:r>
                <a:r>
                  <a:rPr lang="en-US" altLang="ko-KR" sz="1600" dirty="0">
                    <a:latin typeface="Arial Black" panose="020B0A04020102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ko-KR" altLang="en-US" sz="1600" dirty="0">
                    <a:latin typeface="Arial Black" panose="020B0A04020102020204" pitchFamily="34" charset="0"/>
                    <a:sym typeface="Wingdings" panose="05000000000000000000" pitchFamily="2" charset="2"/>
                  </a:rPr>
                  <a:t>등차수열의 합에 해당한다</a:t>
                </a:r>
                <a:r>
                  <a:rPr lang="en-US" altLang="ko-KR" sz="1600" dirty="0">
                    <a:latin typeface="Arial Black" panose="020B0A04020102020204" pitchFamily="34" charset="0"/>
                    <a:sym typeface="Wingdings" panose="05000000000000000000" pitchFamily="2" charset="2"/>
                  </a:rPr>
                  <a:t>. 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nary>
                    <m:r>
                      <a:rPr lang="en-US" altLang="ko-KR" sz="1600" b="0" i="1" smtClean="0">
                        <a:latin typeface="Cambria Math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</a:rPr>
                  <a:t>) –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비교 횟수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이동 횟수 모두 최악의 경우에는 이보다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배 가량 많은 시간을 소모하지만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빅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-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오에서는 제외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877780"/>
                <a:ext cx="9901646" cy="5768695"/>
              </a:xfrm>
              <a:prstGeom prst="rect">
                <a:avLst/>
              </a:prstGeom>
              <a:blipFill rotWithShape="1">
                <a:blip r:embed="rId2"/>
                <a:stretch>
                  <a:fillRect l="-677" t="-738" b="-21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선택정렬</a:t>
            </a:r>
            <a:r>
              <a:rPr lang="en-US" altLang="ko-KR" dirty="0">
                <a:latin typeface="Arial Black" panose="020B0A04020102020204" pitchFamily="34" charset="0"/>
              </a:rPr>
              <a:t>(Selection Sort)</a:t>
            </a:r>
          </a:p>
        </p:txBody>
      </p:sp>
    </p:spTree>
    <p:extLst>
      <p:ext uri="{BB962C8B-B14F-4D97-AF65-F5344CB8AC3E}">
        <p14:creationId xmlns:p14="http://schemas.microsoft.com/office/powerpoint/2010/main" val="36751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선택정렬</a:t>
            </a:r>
            <a:r>
              <a:rPr lang="en-US" altLang="ko-KR" dirty="0">
                <a:latin typeface="Arial Black" panose="020B0A04020102020204" pitchFamily="34" charset="0"/>
              </a:rPr>
              <a:t>(Selection Sort)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58884" y="1323221"/>
            <a:ext cx="9890128" cy="452431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 순서상 가장 앞서는 것을 선택해서 가장 왼쪽으로 이동시키고</a:t>
            </a:r>
            <a:r>
              <a:rPr lang="en-US" altLang="ko-KR" dirty="0"/>
              <a:t>, </a:t>
            </a:r>
            <a:r>
              <a:rPr lang="ko-KR" altLang="en-US" dirty="0"/>
              <a:t>원래 그 자리에 있던 데이터는 빈 자리에 가져다 놓는다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빈자리를 마련해 놓아야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033637" y="2566475"/>
            <a:ext cx="3392366" cy="2811249"/>
            <a:chOff x="1243013" y="1842743"/>
            <a:chExt cx="3392366" cy="2811249"/>
          </a:xfrm>
        </p:grpSpPr>
        <p:grpSp>
          <p:nvGrpSpPr>
            <p:cNvPr id="6" name="그룹 5"/>
            <p:cNvGrpSpPr/>
            <p:nvPr/>
          </p:nvGrpSpPr>
          <p:grpSpPr>
            <a:xfrm>
              <a:off x="1243013" y="2428043"/>
              <a:ext cx="1494691" cy="375220"/>
              <a:chOff x="1339361" y="1834554"/>
              <a:chExt cx="1494691" cy="37522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39222" y="2428043"/>
              <a:ext cx="1494691" cy="375220"/>
              <a:chOff x="1339361" y="1834554"/>
              <a:chExt cx="1494691" cy="37522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29153" y="1834554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243013" y="3335023"/>
              <a:ext cx="1494691" cy="372236"/>
              <a:chOff x="1339361" y="1840442"/>
              <a:chExt cx="1494691" cy="372236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9222" y="3335023"/>
              <a:ext cx="1494691" cy="372236"/>
              <a:chOff x="1339361" y="1840442"/>
              <a:chExt cx="1494691" cy="37223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729153" y="1843346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243013" y="4281756"/>
              <a:ext cx="1494691" cy="372236"/>
              <a:chOff x="1339361" y="1840442"/>
              <a:chExt cx="1494691" cy="37223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20361" y="1843346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140688" y="4275406"/>
              <a:ext cx="1494691" cy="375220"/>
              <a:chOff x="1339361" y="1834554"/>
              <a:chExt cx="1494691" cy="37522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339361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720361" y="1834554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1308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99944" y="1840442"/>
                <a:ext cx="334108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2" name="꺾인 연결선 11"/>
            <p:cNvCxnSpPr>
              <a:stCxn id="55" idx="0"/>
              <a:endCxn id="58" idx="0"/>
            </p:cNvCxnSpPr>
            <p:nvPr/>
          </p:nvCxnSpPr>
          <p:spPr>
            <a:xfrm rot="5400000" flipH="1" flipV="1">
              <a:off x="1990358" y="1853640"/>
              <a:ext cx="12700" cy="1160583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8" idx="3"/>
              <a:endCxn id="51" idx="1"/>
            </p:cNvCxnSpPr>
            <p:nvPr/>
          </p:nvCxnSpPr>
          <p:spPr>
            <a:xfrm>
              <a:off x="2737704" y="2618597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2737705" y="2803263"/>
              <a:ext cx="401517" cy="53321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0" idx="3"/>
              <a:endCxn id="43" idx="1"/>
            </p:cNvCxnSpPr>
            <p:nvPr/>
          </p:nvCxnSpPr>
          <p:spPr>
            <a:xfrm>
              <a:off x="2737704" y="3519689"/>
              <a:ext cx="401518" cy="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48" idx="0"/>
              <a:endCxn id="49" idx="0"/>
            </p:cNvCxnSpPr>
            <p:nvPr/>
          </p:nvCxnSpPr>
          <p:spPr>
            <a:xfrm rot="5400000" flipH="1" flipV="1">
              <a:off x="1985976" y="3140114"/>
              <a:ext cx="2904" cy="392723"/>
            </a:xfrm>
            <a:prstGeom prst="bentConnector3">
              <a:avLst>
                <a:gd name="adj1" fmla="val 7971901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2377220" y="4088326"/>
              <a:ext cx="12700" cy="38686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2737704" y="3711616"/>
              <a:ext cx="401518" cy="576490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42" idx="3"/>
              <a:endCxn id="35" idx="1"/>
            </p:cNvCxnSpPr>
            <p:nvPr/>
          </p:nvCxnSpPr>
          <p:spPr>
            <a:xfrm flipV="1">
              <a:off x="2737704" y="4465960"/>
              <a:ext cx="402984" cy="462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5869" y="1842743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&amp;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5869" y="2813535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&amp;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92703" y="3723422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비교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&amp;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교환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7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43013" y="0"/>
            <a:ext cx="9905998" cy="6773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선택정렬</a:t>
            </a:r>
            <a:r>
              <a:rPr lang="en-US" altLang="ko-KR" dirty="0">
                <a:latin typeface="Arial Black" panose="020B0A04020102020204" pitchFamily="34" charset="0"/>
              </a:rPr>
              <a:t>(Selection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012" y="686041"/>
            <a:ext cx="9268393" cy="55092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stdio.h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SelSort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[], 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temp;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n - 1;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;    </a:t>
            </a: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j =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+ 1; j &lt; n; </a:t>
            </a:r>
            <a:r>
              <a:rPr lang="en-US" altLang="ko-KR" sz="1600" dirty="0" err="1">
                <a:latin typeface="Arial Black" panose="020B0A04020102020204" pitchFamily="34" charset="0"/>
              </a:rPr>
              <a:t>j++</a:t>
            </a:r>
            <a:r>
              <a:rPr lang="en-US" altLang="ko-KR" sz="1600" dirty="0">
                <a:latin typeface="Arial Black" panose="020B0A04020102020204" pitchFamily="34" charset="0"/>
              </a:rPr>
              <a:t>)   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[j]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])</a:t>
            </a:r>
          </a:p>
          <a:p>
            <a:pPr lvl="3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 = j;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2"/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temp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=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];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maxIdx</a:t>
            </a:r>
            <a:r>
              <a:rPr lang="en-US" altLang="ko-KR" sz="1600" dirty="0">
                <a:latin typeface="Arial Black" panose="020B0A04020102020204" pitchFamily="34" charset="0"/>
              </a:rPr>
              <a:t>] = temp;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555" y="677333"/>
            <a:ext cx="46136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main(void)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[4] = { 3, 4, 2, 1 };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SelSort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) / 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));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4;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("%d ",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("\n");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50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5496</Words>
  <Application>Microsoft Office PowerPoint</Application>
  <PresentationFormat>와이드스크린</PresentationFormat>
  <Paragraphs>1426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Arial</vt:lpstr>
      <vt:lpstr>Arial Black</vt:lpstr>
      <vt:lpstr>Cambria Math</vt:lpstr>
      <vt:lpstr>Tw Cen MT</vt:lpstr>
      <vt:lpstr>회로</vt:lpstr>
      <vt:lpstr>게임 자료구조와 알고리즘 -CHAPTER5-</vt:lpstr>
      <vt:lpstr>목차</vt:lpstr>
      <vt:lpstr>버블정렬(Bubble Sort)</vt:lpstr>
      <vt:lpstr>1. 버블정렬(Bubble Sort)</vt:lpstr>
      <vt:lpstr>1. 버블정렬(Bubble Sort)</vt:lpstr>
      <vt:lpstr>1. 버블정렬(Bubble Sort)</vt:lpstr>
      <vt:lpstr>선택정렬(Selection Sort)</vt:lpstr>
      <vt:lpstr>PowerPoint 프레젠테이션</vt:lpstr>
      <vt:lpstr>PowerPoint 프레젠테이션</vt:lpstr>
      <vt:lpstr>PowerPoint 프레젠테이션</vt:lpstr>
      <vt:lpstr>삽입정렬(Insertion Sort)</vt:lpstr>
      <vt:lpstr>PowerPoint 프레젠테이션</vt:lpstr>
      <vt:lpstr>PowerPoint 프레젠테이션</vt:lpstr>
      <vt:lpstr>PowerPoint 프레젠테이션</vt:lpstr>
      <vt:lpstr>힙 정렬(Heap Sort)</vt:lpstr>
      <vt:lpstr>PowerPoint 프레젠테이션</vt:lpstr>
      <vt:lpstr>PowerPoint 프레젠테이션</vt:lpstr>
      <vt:lpstr>PowerPoint 프레젠테이션</vt:lpstr>
      <vt:lpstr>병합 정렬(Merge Sort)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퀵 정렬(quick sort)</vt:lpstr>
      <vt:lpstr>PowerPoint 프레젠테이션</vt:lpstr>
      <vt:lpstr>PowerPoint 프레젠테이션</vt:lpstr>
      <vt:lpstr>PowerPoint 프레젠테이션</vt:lpstr>
      <vt:lpstr>탐색의 이해와 보간 탐색</vt:lpstr>
      <vt:lpstr>PowerPoint 프레젠테이션</vt:lpstr>
      <vt:lpstr>PowerPoint 프레젠테이션</vt:lpstr>
      <vt:lpstr>PowerPoint 프레젠테이션</vt:lpstr>
      <vt:lpstr>PowerPoint 프레젠테이션</vt:lpstr>
      <vt:lpstr>이진 탐색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360</cp:revision>
  <dcterms:created xsi:type="dcterms:W3CDTF">2019-03-03T04:04:47Z</dcterms:created>
  <dcterms:modified xsi:type="dcterms:W3CDTF">2020-01-03T08:27:15Z</dcterms:modified>
</cp:coreProperties>
</file>