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51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F700-35EF-43D7-9165-FA240BDDAE2C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6D65E-4293-4B03-8AC6-B561B5BA7C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62A2-F586-4E4F-B665-17F857D14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STL</a:t>
            </a:r>
            <a:br>
              <a:rPr lang="en-US" altLang="ko-KR"/>
            </a:br>
            <a:r>
              <a:rPr lang="en-US" altLang="ko-KR" sz="3200"/>
              <a:t>-</a:t>
            </a:r>
            <a:r>
              <a:rPr lang="ko-KR" altLang="en-US" sz="3200"/>
              <a:t>프롤로그</a:t>
            </a:r>
            <a:r>
              <a:rPr lang="en-US" altLang="ko-KR" sz="3200"/>
              <a:t>-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816D0-8216-4476-BFDC-A52B7733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soulseek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97" y="677333"/>
            <a:ext cx="9914469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오버로딩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sz="1400" dirty="0">
                <a:latin typeface="Arial Black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x;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y;</a:t>
            </a:r>
          </a:p>
          <a:p>
            <a:r>
              <a:rPr lang="en-US" altLang="ko-KR" sz="1400" dirty="0">
                <a:latin typeface="Arial Black" pitchFamily="34" charset="0"/>
              </a:rPr>
              <a:t>public:</a:t>
            </a:r>
          </a:p>
          <a:p>
            <a:r>
              <a:rPr lang="fr-FR" altLang="ko-KR" sz="1400" dirty="0">
                <a:latin typeface="Arial Black" pitchFamily="34" charset="0"/>
              </a:rPr>
              <a:t>    Point(int _x =0 , int _y =0 ):x(_x),y(_y) { }</a:t>
            </a:r>
          </a:p>
          <a:p>
            <a:r>
              <a:rPr lang="fr-FR" altLang="ko-KR" sz="1400" dirty="0">
                <a:latin typeface="Arial Black" pitchFamily="34" charset="0"/>
              </a:rPr>
              <a:t>    void Print( ) const { cout &lt;&lt; x &lt;&lt;',' &lt;&lt; y &lt;&lt; endl; }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bool</a:t>
            </a:r>
            <a:r>
              <a:rPr lang="en-US" altLang="ko-KR" sz="1400" dirty="0">
                <a:latin typeface="Arial Black" pitchFamily="34" charset="0"/>
              </a:rPr>
              <a:t> operator== (</a:t>
            </a:r>
            <a:r>
              <a:rPr lang="en-US" altLang="ko-KR" sz="1400" dirty="0" err="1">
                <a:latin typeface="Arial Black" pitchFamily="34" charset="0"/>
              </a:rPr>
              <a:t>const</a:t>
            </a:r>
            <a:r>
              <a:rPr lang="en-US" altLang="ko-KR" sz="1400" dirty="0">
                <a:latin typeface="Arial Black" pitchFamily="34" charset="0"/>
              </a:rPr>
              <a:t> Point&amp; </a:t>
            </a:r>
            <a:r>
              <a:rPr lang="en-US" altLang="ko-KR" sz="1400" dirty="0" err="1">
                <a:latin typeface="Arial Black" pitchFamily="34" charset="0"/>
              </a:rPr>
              <a:t>arg</a:t>
            </a:r>
            <a:r>
              <a:rPr lang="en-US" altLang="ko-KR" sz="1400" dirty="0">
                <a:latin typeface="Arial Black" pitchFamily="34" charset="0"/>
              </a:rPr>
              <a:t>) </a:t>
            </a:r>
            <a:r>
              <a:rPr lang="en-US" altLang="ko-KR" sz="1400" dirty="0" err="1">
                <a:latin typeface="Arial Black" pitchFamily="34" charset="0"/>
              </a:rPr>
              <a:t>const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  return x==</a:t>
            </a:r>
            <a:r>
              <a:rPr lang="en-US" altLang="ko-KR" sz="1400" dirty="0" err="1">
                <a:latin typeface="Arial Black" pitchFamily="34" charset="0"/>
              </a:rPr>
              <a:t>arg.x</a:t>
            </a:r>
            <a:r>
              <a:rPr lang="en-US" altLang="ko-KR" sz="1400" dirty="0">
                <a:latin typeface="Arial Black" pitchFamily="34" charset="0"/>
              </a:rPr>
              <a:t> &amp;&amp; y==</a:t>
            </a:r>
            <a:r>
              <a:rPr lang="en-US" altLang="ko-KR" sz="1400" dirty="0" err="1">
                <a:latin typeface="Arial Black" pitchFamily="34" charset="0"/>
              </a:rPr>
              <a:t>arg.y</a:t>
            </a:r>
            <a:r>
              <a:rPr lang="en-US" altLang="ko-KR" sz="1400" dirty="0">
                <a:latin typeface="Arial Black" pitchFamily="34" charset="0"/>
              </a:rPr>
              <a:t> ? true : false;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operator!= 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Point&amp;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arg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  return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!(*this ==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arg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r>
              <a:rPr lang="en-US" altLang="ko-KR" sz="1400" dirty="0">
                <a:latin typeface="Arial Black" pitchFamily="34" charset="0"/>
              </a:rPr>
              <a:t>};</a:t>
            </a:r>
          </a:p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Point p1(2,3), p2(5,5), p3(2,3);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</a:p>
          <a:p>
            <a:r>
              <a:rPr lang="en-US" altLang="ko-KR" sz="1400" dirty="0">
                <a:latin typeface="Arial Black" pitchFamily="34" charset="0"/>
              </a:rPr>
              <a:t>    if( p1 != p2 )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p1.operator!= (p2)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"p1 != p2"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    if( p1 != p3 )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p1.operator!= (p3)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"p1 != p3"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4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231" y="678935"/>
            <a:ext cx="9906769" cy="615553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멤버 함수를 이용한 오버로딩</a:t>
            </a:r>
            <a:r>
              <a:rPr lang="en-US" altLang="ko-KR" dirty="0"/>
              <a:t>, </a:t>
            </a:r>
            <a:r>
              <a:rPr lang="ko-KR" altLang="en-US" dirty="0"/>
              <a:t>전역 함수를 이용한 오버로딩 두 가지가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멤버 함수를 이용할 수 없는 경우 전역 함수를 이용한 오버로딩을 한다</a:t>
            </a:r>
            <a:r>
              <a:rPr lang="en-US" altLang="ko-KR" dirty="0"/>
              <a:t>.</a:t>
            </a:r>
          </a:p>
          <a:p>
            <a:endParaRPr lang="en-US" altLang="ko-KR" sz="1600" dirty="0">
              <a:latin typeface="Arial Black" pitchFamily="34" charset="0"/>
              <a:sym typeface="Wingdings" pitchFamily="2" charset="2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sym typeface="Wingdings" pitchFamily="2" charset="2"/>
              </a:rPr>
              <a:t>멤버 함수를 이용한 연산자 오버로딩</a:t>
            </a:r>
            <a:endParaRPr lang="en-US" altLang="ko-KR" sz="1600" dirty="0">
              <a:latin typeface="Arial Black" pitchFamily="34" charset="0"/>
              <a:sym typeface="Wingdings" pitchFamily="2" charset="2"/>
            </a:endParaRPr>
          </a:p>
          <a:p>
            <a:r>
              <a:rPr lang="en-US" altLang="ko-KR" sz="1200" dirty="0">
                <a:latin typeface="Arial Black" pitchFamily="34" charset="0"/>
              </a:rPr>
              <a:t>class Point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x;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y;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public: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fr-FR" altLang="ko-KR" sz="1200" dirty="0">
                <a:latin typeface="Arial Black" pitchFamily="34" charset="0"/>
              </a:rPr>
              <a:t>Point(int _x = 0, int _y = 0) : x(_x), y(_y) {}</a:t>
            </a:r>
          </a:p>
          <a:p>
            <a:pPr lvl="1"/>
            <a:r>
              <a:rPr lang="fr-FR" altLang="ko-KR" sz="1200" dirty="0">
                <a:latin typeface="Arial Black" pitchFamily="34" charset="0"/>
              </a:rPr>
              <a:t>void Print()const { cout &lt;&lt; x &lt;&lt; ',' &lt;&lt; y &lt;&lt; endl; }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GetX</a:t>
            </a:r>
            <a:r>
              <a:rPr lang="en-US" altLang="ko-KR" sz="1200" dirty="0">
                <a:latin typeface="Arial Black" pitchFamily="34" charset="0"/>
              </a:rPr>
              <a:t>()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{ return x; }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GetY</a:t>
            </a:r>
            <a:r>
              <a:rPr lang="en-US" altLang="ko-KR" sz="1200" dirty="0">
                <a:latin typeface="Arial Black" pitchFamily="34" charset="0"/>
              </a:rPr>
              <a:t>()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{ return y; }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Point operator-(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Point&amp; </a:t>
            </a:r>
            <a:r>
              <a:rPr lang="en-US" altLang="ko-KR" sz="1200" dirty="0" err="1">
                <a:latin typeface="Arial Black" pitchFamily="34" charset="0"/>
              </a:rPr>
              <a:t>arg</a:t>
            </a:r>
            <a:r>
              <a:rPr lang="en-US" altLang="ko-KR" sz="1200" dirty="0">
                <a:latin typeface="Arial Black" pitchFamily="34" charset="0"/>
              </a:rPr>
              <a:t>)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return Point(this-&gt;x - </a:t>
            </a:r>
            <a:r>
              <a:rPr lang="en-US" altLang="ko-KR" sz="1200" dirty="0" err="1">
                <a:latin typeface="Arial Black" pitchFamily="34" charset="0"/>
              </a:rPr>
              <a:t>arg.x</a:t>
            </a:r>
            <a:r>
              <a:rPr lang="en-US" altLang="ko-KR" sz="1200" dirty="0">
                <a:latin typeface="Arial Black" pitchFamily="34" charset="0"/>
              </a:rPr>
              <a:t>, this-&gt;y - </a:t>
            </a:r>
            <a:r>
              <a:rPr lang="en-US" altLang="ko-KR" sz="1200" dirty="0" err="1">
                <a:latin typeface="Arial Black" pitchFamily="34" charset="0"/>
              </a:rPr>
              <a:t>arg.y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r>
              <a:rPr lang="en-US" altLang="ko-KR" sz="1200" dirty="0">
                <a:latin typeface="Arial Black" pitchFamily="34" charset="0"/>
              </a:rPr>
              <a:t>};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fr-FR" altLang="ko-KR" sz="1200" dirty="0">
                <a:latin typeface="Arial Black" pitchFamily="34" charset="0"/>
              </a:rPr>
              <a:t>Point p1(2, 3), p2(5, 5);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Point p3;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p3 = p1 - p2; </a:t>
            </a:r>
            <a:r>
              <a:rPr lang="en-US" altLang="ko-KR" sz="1200" dirty="0">
                <a:latin typeface="Arial Black" pitchFamily="34" charset="0"/>
                <a:sym typeface="Wingdings" panose="05000000000000000000" pitchFamily="2" charset="2"/>
              </a:rPr>
              <a:t>p1.operator – (p2);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p3.Print();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en-US" altLang="ko-KR" sz="2800" dirty="0">
              <a:latin typeface="Arial Black" pitchFamily="34" charset="0"/>
              <a:sym typeface="Wingdings" pitchFamily="2" charset="2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FF3091-1F1A-4535-9D56-637F2634F8FD}"/>
              </a:ext>
            </a:extLst>
          </p:cNvPr>
          <p:cNvSpPr/>
          <p:nvPr/>
        </p:nvSpPr>
        <p:spPr>
          <a:xfrm>
            <a:off x="2891246" y="5949314"/>
            <a:ext cx="287383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D9D0616-5AB0-446C-8148-31829AC45741}"/>
              </a:ext>
            </a:extLst>
          </p:cNvPr>
          <p:cNvSpPr/>
          <p:nvPr/>
        </p:nvSpPr>
        <p:spPr>
          <a:xfrm>
            <a:off x="4079966" y="5949314"/>
            <a:ext cx="287383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D4827CB-45F8-479D-A782-4554D093EDB1}"/>
              </a:ext>
            </a:extLst>
          </p:cNvPr>
          <p:cNvSpPr/>
          <p:nvPr/>
        </p:nvSpPr>
        <p:spPr>
          <a:xfrm>
            <a:off x="3178629" y="4290331"/>
            <a:ext cx="365760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0F6256-7A34-442B-91D1-CC35B862CFEB}"/>
              </a:ext>
            </a:extLst>
          </p:cNvPr>
          <p:cNvSpPr/>
          <p:nvPr/>
        </p:nvSpPr>
        <p:spPr>
          <a:xfrm>
            <a:off x="4593774" y="3937634"/>
            <a:ext cx="365760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C9A4E64-E423-4842-9EC0-696240F9A7A3}"/>
              </a:ext>
            </a:extLst>
          </p:cNvPr>
          <p:cNvCxnSpPr>
            <a:stCxn id="2" idx="0"/>
            <a:endCxn id="7" idx="4"/>
          </p:cNvCxnSpPr>
          <p:nvPr/>
        </p:nvCxnSpPr>
        <p:spPr>
          <a:xfrm rot="5400000" flipH="1" flipV="1">
            <a:off x="2516098" y="5103904"/>
            <a:ext cx="1364251" cy="326571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4DE3D4A-BBDC-4830-BA6C-1F5690AD5FF5}"/>
              </a:ext>
            </a:extLst>
          </p:cNvPr>
          <p:cNvCxnSpPr>
            <a:stCxn id="5" idx="0"/>
            <a:endCxn id="8" idx="4"/>
          </p:cNvCxnSpPr>
          <p:nvPr/>
        </p:nvCxnSpPr>
        <p:spPr>
          <a:xfrm rot="5400000" flipH="1" flipV="1">
            <a:off x="3641682" y="4814342"/>
            <a:ext cx="1716948" cy="552996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6067" y="685799"/>
            <a:ext cx="9939865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전역 함수를 이용한 연산자 오버로딩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 dirty="0">
                <a:latin typeface="Arial Black" panose="020B0A04020102020204" pitchFamily="34" charset="0"/>
              </a:rPr>
              <a:t>전역함수의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>
                <a:latin typeface="Arial Black" panose="020B0A04020102020204" pitchFamily="34" charset="0"/>
              </a:rPr>
              <a:t>인자로 전달되어 연산이 이루어 진다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 Black" panose="020B0A04020102020204" pitchFamily="34" charset="0"/>
              </a:rPr>
              <a:t>Getter</a:t>
            </a:r>
            <a:r>
              <a:rPr lang="ko-KR" altLang="en-US" sz="1600" dirty="0">
                <a:latin typeface="Arial Black" panose="020B0A04020102020204" pitchFamily="34" charset="0"/>
              </a:rPr>
              <a:t>를 이용하거나 </a:t>
            </a:r>
            <a:r>
              <a:rPr lang="en-US" altLang="ko-KR" sz="1600" dirty="0">
                <a:latin typeface="Arial Black" panose="020B0A04020102020204" pitchFamily="34" charset="0"/>
              </a:rPr>
              <a:t>friend </a:t>
            </a:r>
            <a:r>
              <a:rPr lang="ko-KR" altLang="en-US" sz="1600" dirty="0">
                <a:latin typeface="Arial Black" panose="020B0A04020102020204" pitchFamily="34" charset="0"/>
              </a:rPr>
              <a:t>함수를 이용하여 전달한다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int x;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int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Point(int _x =0 , int _y = 0 ):x(_x),y(_y) { }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void Print( )const { cout &lt;&lt; x &lt;&lt;',' &lt;&lt; y &lt;&lt; endl; 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GetX</a:t>
            </a:r>
            <a:r>
              <a:rPr lang="en-US" altLang="ko-KR" sz="1400" dirty="0">
                <a:latin typeface="Arial Black" panose="020B0A04020102020204" pitchFamily="34" charset="0"/>
              </a:rPr>
              <a:t>()const { return x; } // x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getter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int </a:t>
            </a:r>
            <a:r>
              <a:rPr lang="en-US" altLang="ko-KR" sz="1400" dirty="0" err="1">
                <a:latin typeface="Arial Black" panose="020B0A04020102020204" pitchFamily="34" charset="0"/>
              </a:rPr>
              <a:t>GetY</a:t>
            </a:r>
            <a:r>
              <a:rPr lang="en-US" altLang="ko-KR" sz="1400" dirty="0">
                <a:latin typeface="Arial Black" panose="020B0A04020102020204" pitchFamily="34" charset="0"/>
              </a:rPr>
              <a:t>()const { return y; } // y</a:t>
            </a:r>
            <a:r>
              <a:rPr lang="ko-KR" altLang="en-US" sz="1400" dirty="0">
                <a:latin typeface="Arial Black" panose="020B0A04020102020204" pitchFamily="34" charset="0"/>
              </a:rPr>
              <a:t>의 </a:t>
            </a:r>
            <a:r>
              <a:rPr lang="en-US" altLang="ko-KR" sz="1400" dirty="0">
                <a:latin typeface="Arial Black" panose="020B0A04020102020204" pitchFamily="34" charset="0"/>
              </a:rPr>
              <a:t>getter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const Point operator- (const Point&amp; </a:t>
            </a:r>
            <a:r>
              <a:rPr lang="en-US" altLang="ko-KR" sz="1400" dirty="0" err="1">
                <a:latin typeface="Arial Black" panose="020B0A04020102020204" pitchFamily="34" charset="0"/>
              </a:rPr>
              <a:t>argL</a:t>
            </a:r>
            <a:r>
              <a:rPr lang="en-US" altLang="ko-KR" sz="1400" dirty="0">
                <a:latin typeface="Arial Black" panose="020B0A04020102020204" pitchFamily="34" charset="0"/>
              </a:rPr>
              <a:t>, const Point&amp; </a:t>
            </a:r>
            <a:r>
              <a:rPr lang="en-US" altLang="ko-KR" sz="1400" dirty="0" err="1">
                <a:latin typeface="Arial Black" panose="020B0A04020102020204" pitchFamily="34" charset="0"/>
              </a:rPr>
              <a:t>argR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return Point( </a:t>
            </a:r>
            <a:r>
              <a:rPr lang="en-US" altLang="ko-KR" sz="1400" dirty="0" err="1">
                <a:latin typeface="Arial Black" panose="020B0A04020102020204" pitchFamily="34" charset="0"/>
              </a:rPr>
              <a:t>argL.GetX</a:t>
            </a:r>
            <a:r>
              <a:rPr lang="en-US" altLang="ko-KR" sz="1400" dirty="0">
                <a:latin typeface="Arial Black" panose="020B0A04020102020204" pitchFamily="34" charset="0"/>
              </a:rPr>
              <a:t>()-</a:t>
            </a:r>
            <a:r>
              <a:rPr lang="en-US" altLang="ko-KR" sz="1400" dirty="0" err="1">
                <a:latin typeface="Arial Black" panose="020B0A04020102020204" pitchFamily="34" charset="0"/>
              </a:rPr>
              <a:t>argR.GetX</a:t>
            </a:r>
            <a:r>
              <a:rPr lang="en-US" altLang="ko-KR" sz="1400" dirty="0">
                <a:latin typeface="Arial Black" panose="020B0A04020102020204" pitchFamily="34" charset="0"/>
              </a:rPr>
              <a:t>(), </a:t>
            </a:r>
            <a:r>
              <a:rPr lang="en-US" altLang="ko-KR" sz="1400" dirty="0" err="1">
                <a:latin typeface="Arial Black" panose="020B0A04020102020204" pitchFamily="34" charset="0"/>
              </a:rPr>
              <a:t>argL.GetY</a:t>
            </a:r>
            <a:r>
              <a:rPr lang="en-US" altLang="ko-KR" sz="1400" dirty="0">
                <a:latin typeface="Arial Black" panose="020B0A04020102020204" pitchFamily="34" charset="0"/>
              </a:rPr>
              <a:t>()-</a:t>
            </a:r>
            <a:r>
              <a:rPr lang="en-US" altLang="ko-KR" sz="1400" dirty="0" err="1">
                <a:latin typeface="Arial Black" panose="020B0A04020102020204" pitchFamily="34" charset="0"/>
              </a:rPr>
              <a:t>argR.GetY</a:t>
            </a:r>
            <a:r>
              <a:rPr lang="en-US" altLang="ko-KR" sz="1400" dirty="0">
                <a:latin typeface="Arial Black" panose="020B0A04020102020204" pitchFamily="34" charset="0"/>
              </a:rPr>
              <a:t>());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Point p1(2,3), p2(5,5);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Point p3;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p3 = p1 - p2; </a:t>
            </a:r>
            <a:r>
              <a:rPr lang="en-US" altLang="ko-KR" sz="1400" dirty="0">
                <a:latin typeface="Arial Black" panose="020B0A04020102020204" pitchFamily="34" charset="0"/>
                <a:sym typeface="Wingdings" panose="05000000000000000000" pitchFamily="2" charset="2"/>
              </a:rPr>
              <a:t>operator- (p1, p2);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p3.Print();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D65EA4C-CDAE-4233-B8C0-6790AD159488}"/>
              </a:ext>
            </a:extLst>
          </p:cNvPr>
          <p:cNvSpPr/>
          <p:nvPr/>
        </p:nvSpPr>
        <p:spPr>
          <a:xfrm>
            <a:off x="3886195" y="5742155"/>
            <a:ext cx="287383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B3DF76D-25FF-448D-A92C-1658DD504423}"/>
              </a:ext>
            </a:extLst>
          </p:cNvPr>
          <p:cNvSpPr/>
          <p:nvPr/>
        </p:nvSpPr>
        <p:spPr>
          <a:xfrm>
            <a:off x="4246515" y="5740853"/>
            <a:ext cx="287383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89089F-3775-4CCC-8385-66FCD77E7732}"/>
              </a:ext>
            </a:extLst>
          </p:cNvPr>
          <p:cNvSpPr/>
          <p:nvPr/>
        </p:nvSpPr>
        <p:spPr>
          <a:xfrm>
            <a:off x="4700448" y="3813750"/>
            <a:ext cx="500740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E769C5-FE1C-49B4-82A7-33B1C7DB6E6D}"/>
              </a:ext>
            </a:extLst>
          </p:cNvPr>
          <p:cNvSpPr/>
          <p:nvPr/>
        </p:nvSpPr>
        <p:spPr>
          <a:xfrm>
            <a:off x="6588031" y="3797694"/>
            <a:ext cx="500740" cy="2947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4C3A537-7B98-440F-8FA3-0794DB3991FC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rot="5400000" flipH="1" flipV="1">
            <a:off x="3673516" y="4464854"/>
            <a:ext cx="1633673" cy="920931"/>
          </a:xfrm>
          <a:prstGeom prst="bent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69D6302-2C0D-46B6-83A7-E9B9BCBCA80B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rot="5400000" flipH="1" flipV="1">
            <a:off x="4790091" y="3692543"/>
            <a:ext cx="1648427" cy="2448194"/>
          </a:xfrm>
          <a:prstGeom prst="bentConnector3">
            <a:avLst>
              <a:gd name="adj1" fmla="val 3467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76F1D3-EEF6-44DE-B9D6-7CE478773A88}"/>
              </a:ext>
            </a:extLst>
          </p:cNvPr>
          <p:cNvSpPr txBox="1"/>
          <p:nvPr/>
        </p:nvSpPr>
        <p:spPr>
          <a:xfrm>
            <a:off x="6122149" y="3205834"/>
            <a:ext cx="491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friend const Point operator- (const Point&amp; </a:t>
            </a:r>
            <a:r>
              <a:rPr lang="en-US" altLang="ko-KR" sz="1400" dirty="0" err="1">
                <a:latin typeface="Arial Black" panose="020B0A04020102020204" pitchFamily="34" charset="0"/>
              </a:rPr>
              <a:t>argL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				const Point&amp; </a:t>
            </a:r>
            <a:r>
              <a:rPr lang="en-US" altLang="ko-KR" sz="1400" dirty="0" err="1">
                <a:latin typeface="Arial Black" panose="020B0A04020102020204" pitchFamily="34" charset="0"/>
              </a:rPr>
              <a:t>argR</a:t>
            </a:r>
            <a:r>
              <a:rPr lang="en-US" altLang="ko-KR" sz="1400" dirty="0">
                <a:latin typeface="Arial Black" panose="020B0A04020102020204" pitchFamily="34" charset="0"/>
              </a:rPr>
              <a:t>);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ABF21-D864-4ED4-A450-3FA04E993806}"/>
              </a:ext>
            </a:extLst>
          </p:cNvPr>
          <p:cNvSpPr txBox="1"/>
          <p:nvPr/>
        </p:nvSpPr>
        <p:spPr>
          <a:xfrm>
            <a:off x="4883156" y="5450809"/>
            <a:ext cx="61557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friend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함수를 이용한 방법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const Point operator- (const Point&amp; </a:t>
            </a:r>
            <a:r>
              <a:rPr lang="en-US" altLang="ko-KR" sz="1400" dirty="0" err="1">
                <a:latin typeface="Arial Black" panose="020B0A04020102020204" pitchFamily="34" charset="0"/>
              </a:rPr>
              <a:t>argL</a:t>
            </a:r>
            <a:r>
              <a:rPr lang="en-US" altLang="ko-KR" sz="1400" dirty="0">
                <a:latin typeface="Arial Black" panose="020B0A04020102020204" pitchFamily="34" charset="0"/>
              </a:rPr>
              <a:t>, const Point&amp; </a:t>
            </a:r>
            <a:r>
              <a:rPr lang="en-US" altLang="ko-KR" sz="1400" dirty="0" err="1">
                <a:latin typeface="Arial Black" panose="020B0A04020102020204" pitchFamily="34" charset="0"/>
              </a:rPr>
              <a:t>argR</a:t>
            </a:r>
            <a:r>
              <a:rPr lang="en-US" altLang="ko-KR" sz="1400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return Point( </a:t>
            </a:r>
            <a:r>
              <a:rPr lang="en-US" altLang="ko-KR" sz="1400" dirty="0" err="1">
                <a:latin typeface="Arial Black" panose="020B0A04020102020204" pitchFamily="34" charset="0"/>
              </a:rPr>
              <a:t>argL.x-argR.x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argL.y-argR.y</a:t>
            </a:r>
            <a:r>
              <a:rPr lang="en-US" altLang="ko-KR" sz="1400" dirty="0">
                <a:latin typeface="Arial Black" panose="020B0A04020102020204" pitchFamily="34" charset="0"/>
              </a:rPr>
              <a:t> 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9A5B79B-1D22-476A-A0E5-91787AF5F753}"/>
              </a:ext>
            </a:extLst>
          </p:cNvPr>
          <p:cNvSpPr/>
          <p:nvPr/>
        </p:nvSpPr>
        <p:spPr>
          <a:xfrm rot="5400000">
            <a:off x="6993540" y="4782199"/>
            <a:ext cx="679246" cy="26888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B21DAE2-0371-459F-B918-E0E5856222C2}"/>
              </a:ext>
            </a:extLst>
          </p:cNvPr>
          <p:cNvSpPr/>
          <p:nvPr/>
        </p:nvSpPr>
        <p:spPr>
          <a:xfrm>
            <a:off x="5543006" y="3446959"/>
            <a:ext cx="679246" cy="26888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8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6E10A-47FE-40A0-A987-BB7A9FAA366D}"/>
              </a:ext>
            </a:extLst>
          </p:cNvPr>
          <p:cNvSpPr txBox="1"/>
          <p:nvPr/>
        </p:nvSpPr>
        <p:spPr>
          <a:xfrm>
            <a:off x="1132946" y="668867"/>
            <a:ext cx="9905998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호출 연산자 오버로딩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()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</a:t>
            </a:r>
            <a:r>
              <a:rPr lang="en-US" altLang="ko-KR" sz="1600" dirty="0" err="1">
                <a:latin typeface="Arial Black" panose="020B0A04020102020204" pitchFamily="34" charset="0"/>
              </a:rPr>
              <a:t>FuncObject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operator()( int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arg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) const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</a:t>
            </a:r>
            <a:r>
              <a:rPr lang="ko-KR" altLang="en-US" sz="1600" dirty="0">
                <a:latin typeface="Arial Black" panose="020B0A04020102020204" pitchFamily="34" charset="0"/>
              </a:rPr>
              <a:t>정수 </a:t>
            </a:r>
            <a:r>
              <a:rPr lang="en-US" altLang="ko-KR" sz="1600" dirty="0">
                <a:latin typeface="Arial Black" panose="020B0A04020102020204" pitchFamily="34" charset="0"/>
              </a:rPr>
              <a:t>: 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arg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Print1( 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arg</a:t>
            </a:r>
            <a:r>
              <a:rPr lang="en-US" altLang="ko-KR" sz="1600" dirty="0">
                <a:latin typeface="Arial Black" panose="020B0A04020102020204" pitchFamily="34" charset="0"/>
              </a:rPr>
              <a:t>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</a:t>
            </a:r>
            <a:r>
              <a:rPr lang="ko-KR" altLang="en-US" sz="1600" dirty="0">
                <a:latin typeface="Arial Black" panose="020B0A04020102020204" pitchFamily="34" charset="0"/>
              </a:rPr>
              <a:t>정수 </a:t>
            </a:r>
            <a:r>
              <a:rPr lang="en-US" altLang="ko-KR" sz="1600" dirty="0">
                <a:latin typeface="Arial Black" panose="020B0A04020102020204" pitchFamily="34" charset="0"/>
              </a:rPr>
              <a:t>: 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arg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void (*Print2)(int) = Print1;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600" dirty="0">
                <a:latin typeface="Arial Black" panose="020B0A04020102020204" pitchFamily="34" charset="0"/>
              </a:rPr>
              <a:t> Print3;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Print1(10);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호출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Print2(10);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둘째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호출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Print3(10);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호출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Print3.operator(10)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호출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2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97DFB8-93AF-4190-88A6-1B7BF32B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4B9A9-7664-4440-8A4B-8128709BF41A}"/>
              </a:ext>
            </a:extLst>
          </p:cNvPr>
          <p:cNvSpPr txBox="1"/>
          <p:nvPr/>
        </p:nvSpPr>
        <p:spPr>
          <a:xfrm>
            <a:off x="1153056" y="668867"/>
            <a:ext cx="9885888" cy="572464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class </a:t>
            </a:r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void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operator()(int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arg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ko-KR" altLang="en-US" sz="1200" dirty="0">
                <a:latin typeface="Arial Black" panose="020B0A04020102020204" pitchFamily="34" charset="0"/>
              </a:rPr>
              <a:t>정수 </a:t>
            </a:r>
            <a:r>
              <a:rPr lang="en-US" altLang="ko-KR" sz="1200" dirty="0">
                <a:latin typeface="Arial Black" panose="020B0A04020102020204" pitchFamily="34" charset="0"/>
              </a:rPr>
              <a:t>: 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 err="1">
                <a:latin typeface="Arial Black" panose="020B0A04020102020204" pitchFamily="34" charset="0"/>
              </a:rPr>
              <a:t>arg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void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operator()(int arg1, int arg2)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ko-KR" altLang="en-US" sz="1200" dirty="0">
                <a:latin typeface="Arial Black" panose="020B0A04020102020204" pitchFamily="34" charset="0"/>
              </a:rPr>
              <a:t>정수 </a:t>
            </a:r>
            <a:r>
              <a:rPr lang="en-US" altLang="ko-KR" sz="1200" dirty="0">
                <a:latin typeface="Arial Black" panose="020B0A04020102020204" pitchFamily="34" charset="0"/>
              </a:rPr>
              <a:t>: 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arg1 &lt;&lt; ',’; 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arg2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	void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operator()(int arg1, int arg2, int arg3)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"</a:t>
            </a:r>
            <a:r>
              <a:rPr lang="ko-KR" altLang="en-US" sz="1200" dirty="0">
                <a:latin typeface="Arial Black" panose="020B0A04020102020204" pitchFamily="34" charset="0"/>
              </a:rPr>
              <a:t>정수 </a:t>
            </a:r>
            <a:r>
              <a:rPr lang="en-US" altLang="ko-KR" sz="1200" dirty="0">
                <a:latin typeface="Arial Black" panose="020B0A04020102020204" pitchFamily="34" charset="0"/>
              </a:rPr>
              <a:t>: "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&lt;&lt;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  <a:r>
              <a:rPr lang="en-US" altLang="ko-KR" sz="1200" dirty="0">
                <a:latin typeface="Arial Black" panose="020B0A04020102020204" pitchFamily="34" charset="0"/>
              </a:rPr>
              <a:t>arg1 &lt;&lt; ',' &lt;&lt; arg2 &lt;&lt; ‘,’ 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arg3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27301-4B9F-4E6E-9541-7681701508D6}"/>
              </a:ext>
            </a:extLst>
          </p:cNvPr>
          <p:cNvSpPr txBox="1"/>
          <p:nvPr/>
        </p:nvSpPr>
        <p:spPr>
          <a:xfrm>
            <a:off x="6096000" y="1870651"/>
            <a:ext cx="4945585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 print;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print(10); //</a:t>
            </a:r>
            <a:r>
              <a:rPr lang="ko-KR" altLang="en-US" sz="1200" dirty="0">
                <a:latin typeface="Arial Black" panose="020B0A04020102020204" pitchFamily="34" charset="0"/>
              </a:rPr>
              <a:t>객체 생성 후 호출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latin typeface="Arial Black" panose="020B0A04020102020204" pitchFamily="34" charset="0"/>
              </a:rPr>
              <a:t>암시적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print(10, 20);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print(10, 20, 30);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print.operator</a:t>
            </a:r>
            <a:r>
              <a:rPr lang="en-US" altLang="ko-KR" sz="1200" dirty="0">
                <a:latin typeface="Arial Black" panose="020B0A04020102020204" pitchFamily="34" charset="0"/>
              </a:rPr>
              <a:t>()(10); //</a:t>
            </a:r>
            <a:r>
              <a:rPr lang="ko-KR" altLang="en-US" sz="1200" dirty="0">
                <a:latin typeface="Arial Black" panose="020B0A04020102020204" pitchFamily="34" charset="0"/>
              </a:rPr>
              <a:t>객체 생성 후 호출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latin typeface="Arial Black" panose="020B0A04020102020204" pitchFamily="34" charset="0"/>
              </a:rPr>
              <a:t>명시적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print.operator</a:t>
            </a:r>
            <a:r>
              <a:rPr lang="en-US" altLang="ko-KR" sz="1200" dirty="0">
                <a:latin typeface="Arial Black" panose="020B0A04020102020204" pitchFamily="34" charset="0"/>
              </a:rPr>
              <a:t>()(10, 20);</a:t>
            </a:r>
          </a:p>
          <a:p>
            <a:pPr lvl="1"/>
            <a:r>
              <a:rPr lang="it-IT" altLang="ko-KR" sz="1200" dirty="0">
                <a:latin typeface="Arial Black" panose="020B0A04020102020204" pitchFamily="34" charset="0"/>
              </a:rPr>
              <a:t>print.operator()(10, 20, 30);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()(10); //</a:t>
            </a:r>
            <a:r>
              <a:rPr lang="ko-KR" altLang="en-US" sz="1200" dirty="0">
                <a:latin typeface="Arial Black" panose="020B0A04020102020204" pitchFamily="34" charset="0"/>
              </a:rPr>
              <a:t>임시 객체로 호출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latin typeface="Arial Black" panose="020B0A04020102020204" pitchFamily="34" charset="0"/>
              </a:rPr>
              <a:t>암시적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()(10, 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()(10, 20, 30);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().operator()(10); //</a:t>
            </a:r>
            <a:r>
              <a:rPr lang="ko-KR" altLang="en-US" sz="1200" dirty="0">
                <a:latin typeface="Arial Black" panose="020B0A04020102020204" pitchFamily="34" charset="0"/>
              </a:rPr>
              <a:t>객체 생성 후 호출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latin typeface="Arial Black" panose="020B0A04020102020204" pitchFamily="34" charset="0"/>
              </a:rPr>
              <a:t>명시적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().operator()(10, 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FuncObject</a:t>
            </a:r>
            <a:r>
              <a:rPr lang="en-US" altLang="ko-KR" sz="1200" dirty="0">
                <a:latin typeface="Arial Black" panose="020B0A04020102020204" pitchFamily="34" charset="0"/>
              </a:rPr>
              <a:t>().operator()(10, 20, 30);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14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5EC3681-F4E7-4FCF-A0DF-B7D823D1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80A5F-2E6F-42DD-BDFA-2775A9E3B65F}"/>
              </a:ext>
            </a:extLst>
          </p:cNvPr>
          <p:cNvSpPr txBox="1"/>
          <p:nvPr/>
        </p:nvSpPr>
        <p:spPr>
          <a:xfrm>
            <a:off x="1132946" y="668867"/>
            <a:ext cx="992610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인덱스 연산자 오버로딩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[]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/>
          </a:p>
          <a:p>
            <a:r>
              <a:rPr lang="en-US" altLang="ko-KR" sz="1200" dirty="0">
                <a:latin typeface="Arial Black" panose="020B0A04020102020204" pitchFamily="34" charset="0"/>
              </a:rPr>
              <a:t>class Array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*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size;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capacity;</a:t>
            </a:r>
          </a:p>
          <a:p>
            <a:pPr lvl="1"/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Array(int cap = 100) :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(0), size(0), capacity(cap)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 = new int[capacity];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~Array()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delete[]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void Add(int data)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2"/>
            <a:r>
              <a:rPr lang="en-US" altLang="ko-KR" sz="1200" dirty="0">
                <a:latin typeface="Arial Black" panose="020B0A04020102020204" pitchFamily="34" charset="0"/>
              </a:rPr>
              <a:t>if (size &lt; capacity)</a:t>
            </a:r>
          </a:p>
          <a:p>
            <a:pPr lvl="2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[size++] = data;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Size()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size;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operator[](int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idx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idx</a:t>
            </a:r>
            <a:r>
              <a:rPr lang="en-US" altLang="ko-KR" sz="1200" dirty="0">
                <a:latin typeface="Arial Black" panose="020B0A04020102020204" pitchFamily="34" charset="0"/>
              </a:rPr>
              <a:t>];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C80FC-D401-4F53-A9D6-3993D88F6E1C}"/>
              </a:ext>
            </a:extLst>
          </p:cNvPr>
          <p:cNvSpPr txBox="1"/>
          <p:nvPr/>
        </p:nvSpPr>
        <p:spPr>
          <a:xfrm>
            <a:off x="5773783" y="4110445"/>
            <a:ext cx="48696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Array 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ar.Add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ar.Add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ar.Add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nn-NO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nn-NO" altLang="ko-KR" sz="1200" dirty="0">
                <a:latin typeface="Arial Black" panose="020B0A04020102020204" pitchFamily="34" charset="0"/>
              </a:rPr>
              <a:t>for (int i = 0; i &lt; ar.Size(); i++)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]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 // </a:t>
            </a:r>
            <a:r>
              <a:rPr lang="en-US" altLang="ko-KR" sz="1200" dirty="0" err="1">
                <a:latin typeface="Arial Black" panose="020B0A04020102020204" pitchFamily="34" charset="0"/>
              </a:rPr>
              <a:t>ar.operator</a:t>
            </a:r>
            <a:r>
              <a:rPr lang="en-US" altLang="ko-KR" sz="1200" dirty="0">
                <a:latin typeface="Arial Black" panose="020B0A04020102020204" pitchFamily="34" charset="0"/>
              </a:rPr>
              <a:t>[](</a:t>
            </a:r>
            <a:r>
              <a:rPr lang="en-US" altLang="ko-KR" sz="1200" dirty="0" err="1">
                <a:latin typeface="Arial Black" panose="020B0A04020102020204" pitchFamily="34" charset="0"/>
              </a:rPr>
              <a:t>i</a:t>
            </a:r>
            <a:r>
              <a:rPr lang="en-US" altLang="ko-KR" sz="1200" dirty="0">
                <a:latin typeface="Arial Black" panose="020B0A04020102020204" pitchFamily="34" charset="0"/>
              </a:rPr>
              <a:t>) </a:t>
            </a:r>
            <a:r>
              <a:rPr lang="ko-KR" altLang="en-US" sz="1200" dirty="0">
                <a:latin typeface="Arial Black" panose="020B0A04020102020204" pitchFamily="34" charset="0"/>
              </a:rPr>
              <a:t>와 같다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9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0955EAB-C50F-4917-BB32-4F72B289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6A0BB-C793-4B81-83A8-692B0B428E93}"/>
              </a:ext>
            </a:extLst>
          </p:cNvPr>
          <p:cNvSpPr txBox="1"/>
          <p:nvPr/>
        </p:nvSpPr>
        <p:spPr>
          <a:xfrm>
            <a:off x="1132946" y="668867"/>
            <a:ext cx="10423328" cy="637097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class Array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*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size;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capacity;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// </a:t>
            </a:r>
            <a:r>
              <a:rPr lang="ko-KR" altLang="en-US" sz="1200" dirty="0">
                <a:latin typeface="Arial Black" panose="020B0A04020102020204" pitchFamily="34" charset="0"/>
              </a:rPr>
              <a:t>복사 함수 생략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latin typeface="Arial Black" panose="020B0A04020102020204" pitchFamily="34" charset="0"/>
              </a:rPr>
              <a:t>복사 생성자</a:t>
            </a:r>
            <a:r>
              <a:rPr lang="en-US" altLang="ko-KR" sz="1200" dirty="0">
                <a:latin typeface="Arial Black" panose="020B0A04020102020204" pitchFamily="34" charset="0"/>
              </a:rPr>
              <a:t>,</a:t>
            </a:r>
            <a:r>
              <a:rPr lang="ko-KR" altLang="en-US" sz="1200" dirty="0">
                <a:latin typeface="Arial Black" panose="020B0A04020102020204" pitchFamily="34" charset="0"/>
              </a:rPr>
              <a:t>복사 대입 연산자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Array(int cap = 100) :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(0), size(0), capacity(cap)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 = new int[capacity];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~Array()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delete[]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void Add(int data)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if (size &lt; capacity)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	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[size++] = data;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int Size()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size;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operator[](int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idx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const //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읽기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쓰기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idx</a:t>
            </a:r>
            <a:r>
              <a:rPr lang="en-US" altLang="ko-KR" sz="1200" dirty="0">
                <a:latin typeface="Arial Black" panose="020B0A04020102020204" pitchFamily="34" charset="0"/>
              </a:rPr>
              <a:t>];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int&amp; operator[](int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idx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 //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읽기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</a:t>
            </a:r>
            <a:r>
              <a:rPr lang="en-US" altLang="ko-KR" sz="1200" dirty="0" err="1">
                <a:latin typeface="Arial Black" panose="020B0A04020102020204" pitchFamily="34" charset="0"/>
              </a:rPr>
              <a:t>idx</a:t>
            </a:r>
            <a:r>
              <a:rPr lang="en-US" altLang="ko-KR" sz="1200" dirty="0">
                <a:latin typeface="Arial Black" panose="020B0A04020102020204" pitchFamily="34" charset="0"/>
              </a:rPr>
              <a:t>];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E6C01-FE74-4BDE-8E04-80A01BAB88C6}"/>
              </a:ext>
            </a:extLst>
          </p:cNvPr>
          <p:cNvSpPr txBox="1"/>
          <p:nvPr/>
        </p:nvSpPr>
        <p:spPr>
          <a:xfrm>
            <a:off x="6085945" y="3257013"/>
            <a:ext cx="55637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Array 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ar.Add</a:t>
            </a:r>
            <a:r>
              <a:rPr lang="en-US" altLang="ko-KR" sz="12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ar.Add</a:t>
            </a:r>
            <a:r>
              <a:rPr lang="en-US" altLang="ko-KR" sz="1200" dirty="0">
                <a:latin typeface="Arial Black" panose="020B0A04020102020204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ar.Add</a:t>
            </a:r>
            <a:r>
              <a:rPr lang="en-US" altLang="ko-KR" sz="1200" dirty="0">
                <a:latin typeface="Arial Black" panose="020B0A04020102020204" pitchFamily="34" charset="0"/>
              </a:rPr>
              <a:t>(30);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[0]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 // </a:t>
            </a:r>
            <a:r>
              <a:rPr lang="en-US" altLang="ko-KR" sz="1200" dirty="0" err="1">
                <a:latin typeface="Arial Black" panose="020B0A04020102020204" pitchFamily="34" charset="0"/>
              </a:rPr>
              <a:t>ar.operator</a:t>
            </a:r>
            <a:r>
              <a:rPr lang="en-US" altLang="ko-KR" sz="1200" dirty="0">
                <a:latin typeface="Arial Black" panose="020B0A04020102020204" pitchFamily="34" charset="0"/>
              </a:rPr>
              <a:t>[](int) </a:t>
            </a:r>
            <a:r>
              <a:rPr lang="ko-KR" altLang="en-US" sz="1200" dirty="0">
                <a:latin typeface="Arial Black" panose="020B0A04020102020204" pitchFamily="34" charset="0"/>
              </a:rPr>
              <a:t>를 호출한다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const Array&amp; ar2 = 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;// 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ko-KR" altLang="en-US" sz="1200" dirty="0">
                <a:latin typeface="Arial Black" panose="020B0A04020102020204" pitchFamily="34" charset="0"/>
              </a:rPr>
              <a:t>을 참조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ar2[0]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 // </a:t>
            </a:r>
            <a:r>
              <a:rPr lang="en-US" altLang="ko-KR" sz="1200" dirty="0" err="1">
                <a:latin typeface="Arial Black" panose="020B0A04020102020204" pitchFamily="34" charset="0"/>
              </a:rPr>
              <a:t>ar.operator</a:t>
            </a:r>
            <a:r>
              <a:rPr lang="en-US" altLang="ko-KR" sz="1200" dirty="0">
                <a:latin typeface="Arial Black" panose="020B0A04020102020204" pitchFamily="34" charset="0"/>
              </a:rPr>
              <a:t>[](int) const </a:t>
            </a:r>
            <a:r>
              <a:rPr lang="ko-KR" altLang="en-US" sz="1200" dirty="0">
                <a:latin typeface="Arial Black" panose="020B0A04020102020204" pitchFamily="34" charset="0"/>
              </a:rPr>
              <a:t>를 호출한다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[0] = 100; // </a:t>
            </a:r>
            <a:r>
              <a:rPr lang="en-US" altLang="ko-KR" sz="1200" dirty="0" err="1">
                <a:latin typeface="Arial Black" panose="020B0A04020102020204" pitchFamily="34" charset="0"/>
              </a:rPr>
              <a:t>ar.operator</a:t>
            </a:r>
            <a:r>
              <a:rPr lang="en-US" altLang="ko-KR" sz="1200" dirty="0">
                <a:latin typeface="Arial Black" panose="020B0A04020102020204" pitchFamily="34" charset="0"/>
              </a:rPr>
              <a:t>[](int) </a:t>
            </a:r>
            <a:r>
              <a:rPr lang="ko-KR" altLang="en-US" sz="1200" dirty="0">
                <a:latin typeface="Arial Black" panose="020B0A04020102020204" pitchFamily="34" charset="0"/>
              </a:rPr>
              <a:t>를 호출합니다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</a:t>
            </a:r>
            <a:r>
              <a:rPr lang="en-US" altLang="ko-KR" sz="1200" dirty="0" err="1">
                <a:latin typeface="Arial Black" panose="020B0A04020102020204" pitchFamily="34" charset="0"/>
              </a:rPr>
              <a:t>ar</a:t>
            </a:r>
            <a:r>
              <a:rPr lang="en-US" altLang="ko-KR" sz="1200" dirty="0">
                <a:latin typeface="Arial Black" panose="020B0A04020102020204" pitchFamily="34" charset="0"/>
              </a:rPr>
              <a:t>[1] = 100; </a:t>
            </a:r>
            <a:r>
              <a:rPr lang="ko-KR" altLang="en-US" sz="1200" dirty="0">
                <a:latin typeface="Arial Black" panose="020B0A04020102020204" pitchFamily="34" charset="0"/>
              </a:rPr>
              <a:t>에러</a:t>
            </a:r>
            <a:r>
              <a:rPr lang="en-US" altLang="ko-KR" sz="1200" dirty="0">
                <a:latin typeface="Arial Black" panose="020B0A04020102020204" pitchFamily="34" charset="0"/>
              </a:rPr>
              <a:t>! </a:t>
            </a:r>
            <a:r>
              <a:rPr lang="ko-KR" altLang="en-US" sz="1200" dirty="0">
                <a:latin typeface="Arial Black" panose="020B0A04020102020204" pitchFamily="34" charset="0"/>
              </a:rPr>
              <a:t>상수 객체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latin typeface="Arial Black" panose="020B0A04020102020204" pitchFamily="34" charset="0"/>
              </a:rPr>
              <a:t>값</a:t>
            </a:r>
            <a:r>
              <a:rPr lang="en-US" altLang="ko-KR" sz="1200" dirty="0">
                <a:latin typeface="Arial Black" panose="020B0A04020102020204" pitchFamily="34" charset="0"/>
              </a:rPr>
              <a:t>)</a:t>
            </a:r>
            <a:r>
              <a:rPr lang="ko-KR" altLang="en-US" sz="1200" dirty="0">
                <a:latin typeface="Arial Black" panose="020B0A04020102020204" pitchFamily="34" charset="0"/>
              </a:rPr>
              <a:t>를 </a:t>
            </a:r>
            <a:r>
              <a:rPr lang="ko-KR" altLang="en-US" sz="1200" dirty="0" err="1">
                <a:latin typeface="Arial Black" panose="020B0A04020102020204" pitchFamily="34" charset="0"/>
              </a:rPr>
              <a:t>리턴하므로</a:t>
            </a:r>
            <a:r>
              <a:rPr lang="ko-KR" altLang="en-US" sz="1200" dirty="0">
                <a:latin typeface="Arial Black" panose="020B0A04020102020204" pitchFamily="34" charset="0"/>
              </a:rPr>
              <a:t> 대입할 수 없다</a:t>
            </a:r>
            <a:r>
              <a:rPr lang="en-US" altLang="ko-KR" sz="1200" dirty="0">
                <a:latin typeface="Arial Black" panose="020B0A04020102020204" pitchFamily="34" charset="0"/>
              </a:rPr>
              <a:t>.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A7F7B2D-03BE-40A3-B692-71E98E00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B7E9C-E291-4D0C-A811-700F71427C8C}"/>
              </a:ext>
            </a:extLst>
          </p:cNvPr>
          <p:cNvSpPr txBox="1"/>
          <p:nvPr/>
        </p:nvSpPr>
        <p:spPr>
          <a:xfrm>
            <a:off x="1132946" y="668867"/>
            <a:ext cx="9905998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접근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클래스 멤버 접근 연산자 오버로딩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*, -&gt;</a:t>
            </a:r>
            <a:r>
              <a:rPr lang="ko-KR" altLang="en-US" sz="1600" dirty="0">
                <a:latin typeface="Arial Black" panose="020B0A04020102020204" pitchFamily="34" charset="0"/>
              </a:rPr>
              <a:t>연산자는 스마트 포인터나 반복자 등의 특수한 객체에 사용된다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x;</a:t>
            </a: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y;</a:t>
            </a:r>
          </a:p>
          <a:p>
            <a:pPr lvl="1"/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Point(int _x = 0, int _y = 0) :x(_x), y(_y) { }</a:t>
            </a:r>
          </a:p>
          <a:p>
            <a:pPr lvl="1"/>
            <a:r>
              <a:rPr lang="fr-FR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Print() const { cout &lt;&lt; x &lt;&lt; ',' &lt;&lt; y &lt;&lt; endl; }</a:t>
            </a:r>
          </a:p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class </a:t>
            </a:r>
            <a:r>
              <a:rPr lang="en-US" altLang="ko-KR" sz="1200" dirty="0" err="1">
                <a:latin typeface="Arial Black" panose="020B0A04020102020204" pitchFamily="34" charset="0"/>
              </a:rPr>
              <a:t>PointPtr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Point *</a:t>
            </a:r>
            <a:r>
              <a:rPr lang="en-US" altLang="ko-KR" sz="1200" dirty="0" err="1">
                <a:latin typeface="Arial Black" panose="020B0A04020102020204" pitchFamily="34" charset="0"/>
              </a:rPr>
              <a:t>ptr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PointPtr</a:t>
            </a:r>
            <a:r>
              <a:rPr lang="en-US" altLang="ko-KR" sz="1200" dirty="0">
                <a:latin typeface="Arial Black" panose="020B0A04020102020204" pitchFamily="34" charset="0"/>
              </a:rPr>
              <a:t>(Point *p) : </a:t>
            </a:r>
            <a:r>
              <a:rPr lang="en-US" altLang="ko-KR" sz="1200" dirty="0" err="1">
                <a:latin typeface="Arial Black" panose="020B0A04020102020204" pitchFamily="34" charset="0"/>
              </a:rPr>
              <a:t>ptr</a:t>
            </a:r>
            <a:r>
              <a:rPr lang="en-US" altLang="ko-KR" sz="1200" dirty="0">
                <a:latin typeface="Arial Black" panose="020B0A04020102020204" pitchFamily="34" charset="0"/>
              </a:rPr>
              <a:t>(p) { }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~</a:t>
            </a:r>
            <a:r>
              <a:rPr lang="en-US" altLang="ko-KR" sz="1200" dirty="0" err="1">
                <a:latin typeface="Arial Black" panose="020B0A04020102020204" pitchFamily="34" charset="0"/>
              </a:rPr>
              <a:t>PointPtr</a:t>
            </a:r>
            <a:r>
              <a:rPr lang="en-US" altLang="ko-KR" sz="1200" dirty="0">
                <a:latin typeface="Arial Black" panose="020B0A04020102020204" pitchFamily="34" charset="0"/>
              </a:rPr>
              <a:t>()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delete </a:t>
            </a:r>
            <a:r>
              <a:rPr lang="en-US" altLang="ko-KR" sz="1200" dirty="0" err="1">
                <a:latin typeface="Arial Black" panose="020B0A04020102020204" pitchFamily="34" charset="0"/>
              </a:rPr>
              <a:t>ptr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Point* operator-&gt;()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</a:t>
            </a:r>
            <a:r>
              <a:rPr lang="en-US" altLang="ko-KR" sz="1200" dirty="0" err="1">
                <a:latin typeface="Arial Black" panose="020B0A04020102020204" pitchFamily="34" charset="0"/>
              </a:rPr>
              <a:t>ptr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Point&amp; operator*() const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	return *</a:t>
            </a:r>
            <a:r>
              <a:rPr lang="en-US" altLang="ko-KR" sz="1200" dirty="0" err="1">
                <a:latin typeface="Arial Black" panose="020B0A04020102020204" pitchFamily="34" charset="0"/>
              </a:rPr>
              <a:t>ptr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};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DEEC0-7F86-447F-AFC6-05B084A1B6F0}"/>
              </a:ext>
            </a:extLst>
          </p:cNvPr>
          <p:cNvSpPr txBox="1"/>
          <p:nvPr/>
        </p:nvSpPr>
        <p:spPr>
          <a:xfrm>
            <a:off x="5381898" y="3792799"/>
            <a:ext cx="50634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Point* p1 = new Point(2, 3);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일반 포인터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PointPtr</a:t>
            </a:r>
            <a:r>
              <a:rPr lang="en-US" altLang="ko-KR" sz="1200" dirty="0">
                <a:latin typeface="Arial Black" panose="020B0A04020102020204" pitchFamily="34" charset="0"/>
              </a:rPr>
              <a:t> p2 = new Point(5, 5);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스마트 포인터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p1-&gt;Print();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//p1-&gt;Print()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호출 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p2-&gt;Print();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//p2.operator-&gt;()-&gt;Print()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호출</a:t>
            </a:r>
            <a:r>
              <a:rPr lang="ko-KR" altLang="en-US" sz="1200" dirty="0">
                <a:latin typeface="Arial Black" panose="020B0A04020102020204" pitchFamily="34" charset="0"/>
              </a:rPr>
              <a:t> </a:t>
            </a:r>
          </a:p>
          <a:p>
            <a:pPr lvl="1"/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(*p1).Print();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//(*p1).Print()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호출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(*p2).Print();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//p1.operator*().Print()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호출</a:t>
            </a:r>
          </a:p>
          <a:p>
            <a:pPr lvl="1"/>
            <a:endParaRPr lang="ko-KR" altLang="en-US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delete p1;</a:t>
            </a:r>
          </a:p>
          <a:p>
            <a:pPr lvl="1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p2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소멸자에서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Point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동적 객체를 자동 메모리 제거합니다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3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F6E32FF-5736-4D45-8326-EFC112BC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9C6A2-D9DE-40A1-AC65-C4F5DBD44367}"/>
              </a:ext>
            </a:extLst>
          </p:cNvPr>
          <p:cNvSpPr txBox="1"/>
          <p:nvPr/>
        </p:nvSpPr>
        <p:spPr>
          <a:xfrm>
            <a:off x="1153056" y="991084"/>
            <a:ext cx="9885888" cy="544764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타입변환 연산자 오버로딩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 정의로 사용할 수 있는 타입변환 방법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생성자를 이용한 타입 변환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타입 변환 연산자 오버로딩을 이용한 타입 변환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생성자를 이용한 타입변환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암시적으로 형변환이 이루어진다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형 인자를 받는 변환 생성자가 </a:t>
            </a:r>
            <a:r>
              <a:rPr lang="en-US" altLang="ko-KR" sz="1600" dirty="0"/>
              <a:t>char</a:t>
            </a:r>
            <a:r>
              <a:rPr lang="ko-KR" altLang="en-US" sz="1600" dirty="0"/>
              <a:t>형이나 </a:t>
            </a:r>
            <a:r>
              <a:rPr lang="en-US" altLang="ko-KR" sz="1600" dirty="0"/>
              <a:t>float</a:t>
            </a:r>
            <a:r>
              <a:rPr lang="ko-KR" altLang="en-US" sz="1600" dirty="0"/>
              <a:t>을 받았을 때 </a:t>
            </a:r>
            <a:r>
              <a:rPr lang="en-US" altLang="ko-KR" sz="1600" dirty="0"/>
              <a:t>Error</a:t>
            </a:r>
            <a:r>
              <a:rPr lang="ko-KR" altLang="en-US" sz="1600" dirty="0"/>
              <a:t>는 발생하지 않지만 결과는 버그다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explicit</a:t>
            </a:r>
            <a:r>
              <a:rPr lang="ko-KR" altLang="en-US" sz="1600" dirty="0"/>
              <a:t>키워드를 지정해서 명시적인 변환이 이루어지게 만들자</a:t>
            </a:r>
            <a:r>
              <a:rPr lang="en-US" altLang="ko-KR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1837E-BE6A-4DBE-889F-6D99F488AD98}"/>
              </a:ext>
            </a:extLst>
          </p:cNvPr>
          <p:cNvSpPr txBox="1"/>
          <p:nvPr/>
        </p:nvSpPr>
        <p:spPr>
          <a:xfrm>
            <a:off x="1153056" y="3751217"/>
            <a:ext cx="561564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A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B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B() {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"B() </a:t>
            </a:r>
            <a:r>
              <a:rPr lang="ko-KR" altLang="en-US" sz="1400" dirty="0">
                <a:latin typeface="Arial Black" panose="020B0A04020102020204" pitchFamily="34" charset="0"/>
              </a:rPr>
              <a:t>생성자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B(A&amp; _a) {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"B(A _a) </a:t>
            </a:r>
            <a:r>
              <a:rPr lang="ko-KR" altLang="en-US" sz="1400" dirty="0">
                <a:latin typeface="Arial Black" panose="020B0A04020102020204" pitchFamily="34" charset="0"/>
              </a:rPr>
              <a:t>생성자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B(int n) {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"B(int n) </a:t>
            </a:r>
            <a:r>
              <a:rPr lang="ko-KR" altLang="en-US" sz="1400" dirty="0">
                <a:latin typeface="Arial Black" panose="020B0A04020102020204" pitchFamily="34" charset="0"/>
              </a:rPr>
              <a:t>생성자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B(double d) { 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"B(double d) </a:t>
            </a:r>
            <a:r>
              <a:rPr lang="ko-KR" altLang="en-US" sz="1400" dirty="0">
                <a:latin typeface="Arial Black" panose="020B0A04020102020204" pitchFamily="34" charset="0"/>
              </a:rPr>
              <a:t>생성자</a:t>
            </a:r>
            <a:r>
              <a:rPr lang="en-US" altLang="ko-KR" sz="1400" dirty="0">
                <a:latin typeface="Arial Black" panose="020B0A04020102020204" pitchFamily="34" charset="0"/>
              </a:rPr>
              <a:t>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8FF49-8742-454E-9261-47912ADF1E88}"/>
              </a:ext>
            </a:extLst>
          </p:cNvPr>
          <p:cNvSpPr txBox="1"/>
          <p:nvPr/>
        </p:nvSpPr>
        <p:spPr>
          <a:xfrm>
            <a:off x="6768696" y="3730295"/>
            <a:ext cx="443102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A </a:t>
            </a:r>
            <a:r>
              <a:rPr lang="en-US" altLang="ko-KR" sz="1400" dirty="0" err="1">
                <a:latin typeface="Arial Black" panose="020B0A04020102020204" pitchFamily="34" charset="0"/>
              </a:rPr>
              <a:t>a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n = 10;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double d = 5.5;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 </a:t>
            </a:r>
            <a:r>
              <a:rPr lang="en-US" altLang="ko-KR" sz="1400" dirty="0" err="1">
                <a:latin typeface="Arial Black" panose="020B0A04020102020204" pitchFamily="34" charset="0"/>
              </a:rPr>
              <a:t>b</a:t>
            </a:r>
            <a:r>
              <a:rPr lang="en-US" altLang="ko-KR" sz="1400" dirty="0">
                <a:latin typeface="Arial Black" panose="020B0A04020102020204" pitchFamily="34" charset="0"/>
              </a:rPr>
              <a:t>;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B()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생성자 호출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 = a;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 = B(a)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생성자 호출 후 대입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 = n;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 = B(n)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생성자 호출 후 대입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b = d;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b = B(d)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생성자 호출 후 대입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15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BBF35D-7E1F-4A0B-AE6A-7E79E636155E}"/>
              </a:ext>
            </a:extLst>
          </p:cNvPr>
          <p:cNvSpPr txBox="1"/>
          <p:nvPr/>
        </p:nvSpPr>
        <p:spPr>
          <a:xfrm>
            <a:off x="1263575" y="1438172"/>
            <a:ext cx="51557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int x;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int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Point(int _x =0 , int _y =0 ):x(_x),y(_y) { }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    void Print( ) const { cout &lt;&lt; x &lt;&lt;',' &lt;&lt; y &lt;&lt; endl; 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911CA-F83B-44E9-A672-36202CD19632}"/>
              </a:ext>
            </a:extLst>
          </p:cNvPr>
          <p:cNvSpPr txBox="1"/>
          <p:nvPr/>
        </p:nvSpPr>
        <p:spPr>
          <a:xfrm>
            <a:off x="6419345" y="1438172"/>
            <a:ext cx="4057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Point 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pt.Print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10;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Point(10,0)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생성자 호출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 err="1">
                <a:latin typeface="Arial Black" panose="020B0A04020102020204" pitchFamily="34" charset="0"/>
              </a:rPr>
              <a:t>pt.Print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26D9F5-554E-4AF9-A4B6-C7314A33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25B1B-09A7-4F33-AA08-06EA1C6B4DDB}"/>
              </a:ext>
            </a:extLst>
          </p:cNvPr>
          <p:cNvSpPr txBox="1"/>
          <p:nvPr/>
        </p:nvSpPr>
        <p:spPr>
          <a:xfrm>
            <a:off x="1132946" y="3840480"/>
            <a:ext cx="53835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x;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y;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explicit</a:t>
            </a:r>
            <a:r>
              <a:rPr lang="fr-FR" altLang="ko-KR" sz="1400" dirty="0">
                <a:latin typeface="Arial Black" panose="020B0A04020102020204" pitchFamily="34" charset="0"/>
              </a:rPr>
              <a:t> Point(int _x = 0, int _y = 0) :x(_x), y(_y) { }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void Print() const { cout &lt;&lt; x &lt;&lt; ',' &lt;&lt; y &lt;&lt; endl; 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E2327-678A-41F4-A022-ADF39A28E0DD}"/>
              </a:ext>
            </a:extLst>
          </p:cNvPr>
          <p:cNvSpPr txBox="1"/>
          <p:nvPr/>
        </p:nvSpPr>
        <p:spPr>
          <a:xfrm>
            <a:off x="6419345" y="3840480"/>
            <a:ext cx="5057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pt.Print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 = 10; // </a:t>
            </a:r>
            <a:r>
              <a:rPr lang="ko-KR" altLang="en-US" sz="1400" dirty="0">
                <a:latin typeface="Arial Black" panose="020B0A04020102020204" pitchFamily="34" charset="0"/>
              </a:rPr>
              <a:t>에러</a:t>
            </a:r>
            <a:r>
              <a:rPr lang="en-US" altLang="ko-KR" sz="1400" dirty="0">
                <a:latin typeface="Arial Black" panose="020B0A04020102020204" pitchFamily="34" charset="0"/>
              </a:rPr>
              <a:t>! </a:t>
            </a:r>
            <a:r>
              <a:rPr lang="ko-KR" altLang="en-US" sz="1400" dirty="0">
                <a:latin typeface="Arial Black" panose="020B0A04020102020204" pitchFamily="34" charset="0"/>
              </a:rPr>
              <a:t>암시적 생성자 호출이 불가능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 =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Point(10); // </a:t>
            </a:r>
            <a:r>
              <a:rPr lang="ko-KR" altLang="en-US" sz="1400" dirty="0">
                <a:latin typeface="Arial Black" panose="020B0A04020102020204" pitchFamily="34" charset="0"/>
              </a:rPr>
              <a:t>이렇게 명시적 생성자 호출만 가능</a:t>
            </a:r>
            <a:r>
              <a:rPr lang="en-US" altLang="ko-KR" sz="1400" dirty="0">
                <a:latin typeface="Arial Black" panose="020B0A04020102020204" pitchFamily="34" charset="0"/>
              </a:rPr>
              <a:t>!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pt.Print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41C3D-80A6-4192-8AD5-7C55F9E5B2F7}"/>
              </a:ext>
            </a:extLst>
          </p:cNvPr>
          <p:cNvSpPr txBox="1"/>
          <p:nvPr/>
        </p:nvSpPr>
        <p:spPr>
          <a:xfrm>
            <a:off x="1153056" y="668867"/>
            <a:ext cx="10220337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355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4ECA5BF-D30B-4F07-AF4E-91537552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84FF1-6B55-4CE1-9673-4A402C2E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연산자 오버로딩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함수 포인터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함수 객체</a:t>
            </a:r>
            <a:endParaRPr lang="en-US" altLang="ko-KR" sz="18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Arial Black" panose="020B0A04020102020204" pitchFamily="34" charset="0"/>
              </a:rPr>
              <a:t>템플릿</a:t>
            </a:r>
            <a:endParaRPr lang="en-US" altLang="ko-KR" sz="1800" dirty="0">
              <a:latin typeface="Arial Black" panose="020B0A040201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107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AEACE6-16EC-4FCC-8C50-8940825D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21EC8-487D-4C99-8ECF-AE23BFC1A72B}"/>
              </a:ext>
            </a:extLst>
          </p:cNvPr>
          <p:cNvSpPr txBox="1"/>
          <p:nvPr/>
        </p:nvSpPr>
        <p:spPr>
          <a:xfrm>
            <a:off x="1130742" y="668867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타입 변환 연산자 오버로딩을 이용한 타입 변환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A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B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 A()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"operator A() </a:t>
            </a:r>
            <a:r>
              <a:rPr lang="ko-KR" altLang="en-US" sz="1600" dirty="0">
                <a:latin typeface="Arial Black" panose="020B0A04020102020204" pitchFamily="34" charset="0"/>
              </a:rPr>
              <a:t>호출</a:t>
            </a:r>
            <a:r>
              <a:rPr lang="en-US" altLang="ko-KR" sz="1600" dirty="0">
                <a:latin typeface="Arial Black" panose="020B0A04020102020204" pitchFamily="34" charset="0"/>
              </a:rPr>
              <a:t>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A();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 int()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"operator int() </a:t>
            </a:r>
            <a:r>
              <a:rPr lang="ko-KR" altLang="en-US" sz="1600" dirty="0">
                <a:latin typeface="Arial Black" panose="020B0A04020102020204" pitchFamily="34" charset="0"/>
              </a:rPr>
              <a:t>호출</a:t>
            </a:r>
            <a:r>
              <a:rPr lang="en-US" altLang="ko-KR" sz="1600" dirty="0">
                <a:latin typeface="Arial Black" panose="020B0A04020102020204" pitchFamily="34" charset="0"/>
              </a:rPr>
              <a:t>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10;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 double()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"operator double() </a:t>
            </a:r>
            <a:r>
              <a:rPr lang="ko-KR" altLang="en-US" sz="1600" dirty="0">
                <a:latin typeface="Arial Black" panose="020B0A04020102020204" pitchFamily="34" charset="0"/>
              </a:rPr>
              <a:t>호출</a:t>
            </a:r>
            <a:r>
              <a:rPr lang="en-US" altLang="ko-KR" sz="1600" dirty="0">
                <a:latin typeface="Arial Black" panose="020B0A04020102020204" pitchFamily="34" charset="0"/>
              </a:rPr>
              <a:t>"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5.5;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E195B-D21E-41D9-A578-98A1F5054F14}"/>
              </a:ext>
            </a:extLst>
          </p:cNvPr>
          <p:cNvSpPr txBox="1"/>
          <p:nvPr/>
        </p:nvSpPr>
        <p:spPr>
          <a:xfrm>
            <a:off x="6311240" y="1210491"/>
            <a:ext cx="475001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A </a:t>
            </a:r>
            <a:r>
              <a:rPr lang="en-US" altLang="ko-KR" sz="1600" dirty="0" err="1">
                <a:latin typeface="Arial Black" panose="020B0A04020102020204" pitchFamily="34" charset="0"/>
              </a:rPr>
              <a:t>a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n;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double d;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B </a:t>
            </a:r>
            <a:r>
              <a:rPr lang="en-US" altLang="ko-KR" sz="1600" dirty="0" err="1">
                <a:latin typeface="Arial Black" panose="020B0A04020102020204" pitchFamily="34" charset="0"/>
              </a:rPr>
              <a:t>b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a = b;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b.operator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A()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호출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 = b;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b.operator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int()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호출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d = b;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b.operator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double()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호출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a = </a:t>
            </a:r>
            <a:r>
              <a:rPr lang="en-US" altLang="ko-KR" sz="1600" dirty="0" err="1">
                <a:latin typeface="Arial Black" panose="020B0A04020102020204" pitchFamily="34" charset="0"/>
              </a:rPr>
              <a:t>b.operator</a:t>
            </a:r>
            <a:r>
              <a:rPr lang="en-US" altLang="ko-KR" sz="1600" dirty="0">
                <a:latin typeface="Arial Black" panose="020B0A04020102020204" pitchFamily="34" charset="0"/>
              </a:rPr>
              <a:t> A();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명시적 호출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n = </a:t>
            </a:r>
            <a:r>
              <a:rPr lang="en-US" altLang="ko-KR" sz="1600" dirty="0" err="1">
                <a:latin typeface="Arial Black" panose="020B0A04020102020204" pitchFamily="34" charset="0"/>
              </a:rPr>
              <a:t>b.operator</a:t>
            </a:r>
            <a:r>
              <a:rPr lang="en-US" altLang="ko-KR" sz="1600" dirty="0">
                <a:latin typeface="Arial Black" panose="020B0A04020102020204" pitchFamily="34" charset="0"/>
              </a:rPr>
              <a:t> int();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명시적 호출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d = </a:t>
            </a:r>
            <a:r>
              <a:rPr lang="en-US" altLang="ko-KR" sz="1600" dirty="0" err="1">
                <a:latin typeface="Arial Black" panose="020B0A04020102020204" pitchFamily="34" charset="0"/>
              </a:rPr>
              <a:t>b.operator</a:t>
            </a:r>
            <a:r>
              <a:rPr lang="en-US" altLang="ko-KR" sz="1600" dirty="0">
                <a:latin typeface="Arial Black" panose="020B0A04020102020204" pitchFamily="34" charset="0"/>
              </a:rPr>
              <a:t> double();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명시적 호출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5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35523D1-FB59-40A0-BBAB-6AD79E1E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86228-EC9C-4EF3-9027-872C39D958FF}"/>
              </a:ext>
            </a:extLst>
          </p:cNvPr>
          <p:cNvSpPr txBox="1"/>
          <p:nvPr/>
        </p:nvSpPr>
        <p:spPr>
          <a:xfrm>
            <a:off x="1132946" y="668867"/>
            <a:ext cx="990599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int x;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int y;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dirty="0">
                <a:latin typeface="Arial Black" panose="020B0A04020102020204" pitchFamily="34" charset="0"/>
              </a:rPr>
              <a:t>explicit Point(int _x = 0, int _y = 0) :x(_x), y(_y) { }</a:t>
            </a:r>
          </a:p>
          <a:p>
            <a:pPr lvl="1"/>
            <a:r>
              <a:rPr lang="fr-FR" altLang="ko-KR" dirty="0">
                <a:latin typeface="Arial Black" panose="020B0A04020102020204" pitchFamily="34" charset="0"/>
              </a:rPr>
              <a:t>void Print() const { cout &lt;&lt; x &lt;&lt; ',' &lt;&lt; y &lt;&lt; endl; }</a:t>
            </a:r>
          </a:p>
          <a:p>
            <a:pPr lvl="1"/>
            <a:endParaRPr lang="en-US" altLang="ko-KR" dirty="0">
              <a:latin typeface="Arial Black" panose="020B0A04020102020204" pitchFamily="34" charset="0"/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operator int() const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return x;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int n = 10;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Point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(2, 3);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n = </a:t>
            </a:r>
            <a:r>
              <a:rPr lang="en-US" altLang="ko-KR" dirty="0" err="1">
                <a:latin typeface="Arial Black" panose="020B0A04020102020204" pitchFamily="34" charset="0"/>
              </a:rPr>
              <a:t>pt</a:t>
            </a:r>
            <a:r>
              <a:rPr lang="en-US" altLang="ko-KR" dirty="0">
                <a:latin typeface="Arial Black" panose="020B0A04020102020204" pitchFamily="34" charset="0"/>
              </a:rPr>
              <a:t>; // </a:t>
            </a:r>
            <a:r>
              <a:rPr lang="en-US" altLang="ko-KR" dirty="0" err="1">
                <a:latin typeface="Arial Black" panose="020B0A04020102020204" pitchFamily="34" charset="0"/>
              </a:rPr>
              <a:t>pt.operator</a:t>
            </a:r>
            <a:r>
              <a:rPr lang="en-US" altLang="ko-KR" dirty="0">
                <a:latin typeface="Arial Black" panose="020B0A04020102020204" pitchFamily="34" charset="0"/>
              </a:rPr>
              <a:t> int() </a:t>
            </a:r>
            <a:r>
              <a:rPr lang="ko-KR" altLang="en-US" dirty="0">
                <a:latin typeface="Arial Black" panose="020B0A04020102020204" pitchFamily="34" charset="0"/>
              </a:rPr>
              <a:t>암시적 호출</a:t>
            </a:r>
          </a:p>
          <a:p>
            <a:pPr lvl="1"/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n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0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1B529EA-EE54-4149-BE82-25D61882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AC8C2-FD3E-47A1-B0F0-D69437EE70BF}"/>
              </a:ext>
            </a:extLst>
          </p:cNvPr>
          <p:cNvSpPr txBox="1"/>
          <p:nvPr/>
        </p:nvSpPr>
        <p:spPr>
          <a:xfrm>
            <a:off x="1132946" y="2921168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학습과제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단항</a:t>
            </a:r>
            <a:r>
              <a:rPr lang="ko-KR" altLang="en-US" dirty="0">
                <a:latin typeface="Arial Black" panose="020B0A04020102020204" pitchFamily="34" charset="0"/>
              </a:rPr>
              <a:t> 연산자</a:t>
            </a:r>
            <a:r>
              <a:rPr lang="en-US" altLang="ko-KR" dirty="0">
                <a:latin typeface="Arial Black" panose="020B0A04020102020204" pitchFamily="34" charset="0"/>
              </a:rPr>
              <a:t>(!, &amp;, ~, *, +, -, --)</a:t>
            </a:r>
            <a:r>
              <a:rPr lang="ko-KR" altLang="en-US" dirty="0">
                <a:latin typeface="Arial Black" panose="020B0A04020102020204" pitchFamily="34" charset="0"/>
              </a:rPr>
              <a:t>를 연산자 오버로딩 기능을 구현하자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이항 연산자</a:t>
            </a:r>
            <a:r>
              <a:rPr lang="en-US" altLang="ko-KR" dirty="0">
                <a:latin typeface="Arial Black" panose="020B0A04020102020204" pitchFamily="34" charset="0"/>
              </a:rPr>
              <a:t>(+, -, *, /, &lt;, &lt;=)</a:t>
            </a:r>
            <a:r>
              <a:rPr lang="ko-KR" altLang="en-US" dirty="0">
                <a:latin typeface="Arial Black" panose="020B0A04020102020204" pitchFamily="34" charset="0"/>
              </a:rPr>
              <a:t>를 연산자 </a:t>
            </a:r>
            <a:r>
              <a:rPr lang="ko-KR" altLang="en-US" dirty="0" err="1">
                <a:latin typeface="Arial Black" panose="020B0A04020102020204" pitchFamily="34" charset="0"/>
              </a:rPr>
              <a:t>오버오딩</a:t>
            </a:r>
            <a:r>
              <a:rPr lang="ko-KR" altLang="en-US" dirty="0">
                <a:latin typeface="Arial Black" panose="020B0A04020102020204" pitchFamily="34" charset="0"/>
              </a:rPr>
              <a:t> 기능을 구현하자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88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함수 포인터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7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D91764F-A4F0-46E4-8798-B6169458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함수 포인터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F56B2-AABC-42A0-BF87-D80616FEE96E}"/>
              </a:ext>
            </a:extLst>
          </p:cNvPr>
          <p:cNvSpPr txBox="1"/>
          <p:nvPr/>
        </p:nvSpPr>
        <p:spPr>
          <a:xfrm>
            <a:off x="1132946" y="747245"/>
            <a:ext cx="9905998" cy="578619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함수의 시작 주소를 지정하는 포인터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Int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 err="1">
                <a:latin typeface="Arial Black" panose="020B0A04020102020204" pitchFamily="34" charset="0"/>
              </a:rPr>
              <a:t>func</a:t>
            </a:r>
            <a:r>
              <a:rPr lang="en-US" altLang="ko-KR" sz="1600" dirty="0">
                <a:latin typeface="Arial Black" panose="020B0A04020102020204" pitchFamily="34" charset="0"/>
              </a:rPr>
              <a:t>(int a, int b)</a:t>
            </a:r>
            <a:r>
              <a:rPr lang="ko-KR" altLang="en-US" sz="1600" dirty="0">
                <a:latin typeface="Arial Black" panose="020B0A04020102020204" pitchFamily="34" charset="0"/>
              </a:rPr>
              <a:t>를</a:t>
            </a:r>
            <a:r>
              <a:rPr lang="en-US" altLang="ko-KR" sz="1600" dirty="0">
                <a:latin typeface="Arial Black" panose="020B0A04020102020204" pitchFamily="34" charset="0"/>
              </a:rPr>
              <a:t> </a:t>
            </a:r>
            <a:r>
              <a:rPr lang="ko-KR" altLang="en-US" sz="1600" dirty="0" err="1">
                <a:latin typeface="Arial Black" panose="020B0A04020102020204" pitchFamily="34" charset="0"/>
              </a:rPr>
              <a:t>시그니처로</a:t>
            </a:r>
            <a:r>
              <a:rPr lang="ko-KR" altLang="en-US" sz="1600" dirty="0">
                <a:latin typeface="Arial Black" panose="020B0A04020102020204" pitchFamily="34" charset="0"/>
              </a:rPr>
              <a:t> 갖는 함수의 함수 포인터는 </a:t>
            </a:r>
            <a:r>
              <a:rPr lang="en-US" altLang="ko-KR" sz="1600" dirty="0">
                <a:latin typeface="Arial Black" panose="020B0A04020102020204" pitchFamily="34" charset="0"/>
              </a:rPr>
              <a:t>int (*pf)(int, int)</a:t>
            </a:r>
            <a:r>
              <a:rPr lang="ko-KR" altLang="en-US" sz="1600" dirty="0">
                <a:latin typeface="Arial Black" panose="020B0A04020102020204" pitchFamily="34" charset="0"/>
              </a:rPr>
              <a:t>와 같이 선언</a:t>
            </a:r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Print(int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&lt;&lt;"</a:t>
            </a:r>
            <a:r>
              <a:rPr lang="ko-KR" altLang="en-US" sz="1600" dirty="0">
                <a:latin typeface="Arial Black" panose="020B0A04020102020204" pitchFamily="34" charset="0"/>
              </a:rPr>
              <a:t>정수</a:t>
            </a:r>
            <a:r>
              <a:rPr lang="en-US" altLang="ko-KR" sz="1600" dirty="0">
                <a:latin typeface="Arial Black" panose="020B0A04020102020204" pitchFamily="34" charset="0"/>
              </a:rPr>
              <a:t>: "&lt;&lt;</a:t>
            </a:r>
            <a:r>
              <a:rPr lang="ko-KR" altLang="en-US" sz="1600" dirty="0">
                <a:latin typeface="Arial Black" panose="020B0A04020102020204" pitchFamily="34" charset="0"/>
              </a:rPr>
              <a:t> </a:t>
            </a:r>
            <a:r>
              <a:rPr lang="en-US" altLang="ko-KR" sz="1600" dirty="0">
                <a:latin typeface="Arial Black" panose="020B0A04020102020204" pitchFamily="34" charset="0"/>
              </a:rPr>
              <a:t>n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void Print(int n)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함수 포인터 선언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void (*pf)(int );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함수의 이름은 함수의 시작 주소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pf=Print;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Print( 10 );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//1.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호출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pf( 10 );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//2.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포인터를 이용한 함수 호출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 번째 방법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(*pf)( 10 );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//3.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포인터를 이용한 함수 호출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번째 방법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Print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pf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*pf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  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401A66-8235-46A3-AAC9-36502EEF3318}"/>
              </a:ext>
            </a:extLst>
          </p:cNvPr>
          <p:cNvSpPr/>
          <p:nvPr/>
        </p:nvSpPr>
        <p:spPr>
          <a:xfrm>
            <a:off x="7968343" y="2847703"/>
            <a:ext cx="1645920" cy="2786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0x5678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A3BEA4-7604-4EA0-B4EC-1AB409A8688D}"/>
              </a:ext>
            </a:extLst>
          </p:cNvPr>
          <p:cNvSpPr/>
          <p:nvPr/>
        </p:nvSpPr>
        <p:spPr>
          <a:xfrm>
            <a:off x="7968343" y="3126378"/>
            <a:ext cx="164592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244D42-B29B-4907-A20F-78F7B2D5250E}"/>
              </a:ext>
            </a:extLst>
          </p:cNvPr>
          <p:cNvSpPr/>
          <p:nvPr/>
        </p:nvSpPr>
        <p:spPr>
          <a:xfrm>
            <a:off x="7968342" y="3753395"/>
            <a:ext cx="1645920" cy="80989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…</a:t>
            </a: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Print()</a:t>
            </a:r>
            <a:r>
              <a:rPr lang="ko-KR" altLang="en-US" sz="1400" dirty="0">
                <a:latin typeface="Arial Black" panose="020B0A04020102020204" pitchFamily="34" charset="0"/>
              </a:rPr>
              <a:t>함수구현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latin typeface="Arial Black" panose="020B0A04020102020204" pitchFamily="34" charset="0"/>
              </a:rPr>
              <a:t>…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80268-34F2-4DD0-849B-78DC72D3B5F8}"/>
              </a:ext>
            </a:extLst>
          </p:cNvPr>
          <p:cNvSpPr txBox="1"/>
          <p:nvPr/>
        </p:nvSpPr>
        <p:spPr>
          <a:xfrm>
            <a:off x="9614262" y="3987037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Print()</a:t>
            </a:r>
            <a:r>
              <a:rPr lang="ko-KR" altLang="en-US" sz="1400" dirty="0">
                <a:latin typeface="Arial Black" panose="020B0A04020102020204" pitchFamily="34" charset="0"/>
              </a:rPr>
              <a:t> 함수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D9F11-E100-492E-A14C-E2D1A23987B1}"/>
              </a:ext>
            </a:extLst>
          </p:cNvPr>
          <p:cNvSpPr txBox="1"/>
          <p:nvPr/>
        </p:nvSpPr>
        <p:spPr>
          <a:xfrm>
            <a:off x="9614262" y="28331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pf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DCA74A5-9B18-477F-807B-19B706E46AA3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7968343" y="2987040"/>
            <a:ext cx="1" cy="1171303"/>
          </a:xfrm>
          <a:prstGeom prst="bentConnector3">
            <a:avLst>
              <a:gd name="adj1" fmla="val 2286010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26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EF9DF6-034C-435C-BA88-CE29DC81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함수 포인터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B685B2-637E-49ED-814D-FC2FC223377D}"/>
              </a:ext>
            </a:extLst>
          </p:cNvPr>
          <p:cNvSpPr txBox="1"/>
          <p:nvPr/>
        </p:nvSpPr>
        <p:spPr>
          <a:xfrm>
            <a:off x="1132946" y="668867"/>
            <a:ext cx="9905998" cy="640175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 포인터의 종류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정적 함수 호출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정적 함수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객체로 멤버 함수 호출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멤버 함수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객체의 주소로 멤버 함수 호출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멤버 함수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C++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함수의 호출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Print(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ko-KR" altLang="en-US" sz="1400" dirty="0">
                <a:latin typeface="Arial Black" panose="020B0A04020102020204" pitchFamily="34" charset="0"/>
              </a:rPr>
              <a:t>정적 함수 </a:t>
            </a:r>
            <a:r>
              <a:rPr lang="en-US" altLang="ko-KR" sz="1400" dirty="0">
                <a:latin typeface="Arial Black" panose="020B0A04020102020204" pitchFamily="34" charset="0"/>
              </a:rPr>
              <a:t>Print()"&lt;&lt;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 Print( 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&lt;&lt;"</a:t>
            </a:r>
            <a:r>
              <a:rPr lang="ko-KR" altLang="en-US" sz="1400" dirty="0">
                <a:latin typeface="Arial Black" panose="020B0A04020102020204" pitchFamily="34" charset="0"/>
              </a:rPr>
              <a:t>멤버 함수 </a:t>
            </a:r>
            <a:r>
              <a:rPr lang="en-US" altLang="ko-KR" sz="1400" dirty="0">
                <a:latin typeface="Arial Black" panose="020B0A04020102020204" pitchFamily="34" charset="0"/>
              </a:rPr>
              <a:t>Print()"&lt;&lt;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Point 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Point * p = &amp;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Print();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첫째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정적 함수 호출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pt.Print</a:t>
            </a:r>
            <a:r>
              <a:rPr lang="en-US" altLang="ko-KR" sz="1400" dirty="0">
                <a:latin typeface="Arial Black" panose="020B0A04020102020204" pitchFamily="34" charset="0"/>
              </a:rPr>
              <a:t>();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둘째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객체로 멤버함수 호출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p-&gt;Print();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셋째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주소로 멤버함수 호출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03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FB0D1D-724D-4130-A8C7-8D087D2E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함수 포인터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8DD1F-04B5-46E6-A8F2-1BEF7CC92FF4}"/>
              </a:ext>
            </a:extLst>
          </p:cNvPr>
          <p:cNvSpPr txBox="1"/>
          <p:nvPr/>
        </p:nvSpPr>
        <p:spPr>
          <a:xfrm>
            <a:off x="1132946" y="668867"/>
            <a:ext cx="9905998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정적 함수 호출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정적 함수인 전역 함수</a:t>
            </a:r>
            <a:r>
              <a:rPr lang="en-US" altLang="ko-KR" dirty="0">
                <a:latin typeface="Arial Black" panose="020B0A04020102020204" pitchFamily="34" charset="0"/>
              </a:rPr>
              <a:t>, namespace </a:t>
            </a:r>
            <a:r>
              <a:rPr lang="ko-KR" altLang="en-US" dirty="0">
                <a:latin typeface="Arial Black" panose="020B0A04020102020204" pitchFamily="34" charset="0"/>
              </a:rPr>
              <a:t>내의 전역 함수</a:t>
            </a:r>
            <a:r>
              <a:rPr lang="en-US" altLang="ko-KR" dirty="0">
                <a:latin typeface="Arial Black" panose="020B0A04020102020204" pitchFamily="34" charset="0"/>
              </a:rPr>
              <a:t>, static</a:t>
            </a:r>
            <a:r>
              <a:rPr lang="ko-KR" altLang="en-US" dirty="0">
                <a:latin typeface="Arial Black" panose="020B0A04020102020204" pitchFamily="34" charset="0"/>
              </a:rPr>
              <a:t> 멤버 함수는 모두 함수 호출 규약이 같아서 함수 포인터가 같다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Print(int n)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전역 함수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namespace A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 Print(int n)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"namespace A </a:t>
            </a:r>
            <a:r>
              <a:rPr lang="ko-KR" altLang="en-US" sz="1400" dirty="0">
                <a:latin typeface="Arial Black" panose="020B0A04020102020204" pitchFamily="34" charset="0"/>
              </a:rPr>
              <a:t>전역 함수</a:t>
            </a:r>
            <a:r>
              <a:rPr lang="en-US" altLang="ko-KR" sz="1400" dirty="0">
                <a:latin typeface="Arial Black" panose="020B0A04020102020204" pitchFamily="34" charset="0"/>
              </a:rPr>
              <a:t>: “;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 &lt;&lt; </a:t>
            </a:r>
            <a:r>
              <a:rPr lang="ko-KR" altLang="en-US" sz="1400" dirty="0">
                <a:latin typeface="Arial Black" panose="020B0A04020102020204" pitchFamily="34" charset="0"/>
              </a:rPr>
              <a:t>두이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Static void Print(int n)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“Point </a:t>
            </a:r>
            <a:r>
              <a:rPr lang="ko-KR" altLang="en-US" sz="1400" dirty="0">
                <a:latin typeface="Arial Black" panose="020B0A04020102020204" pitchFamily="34" charset="0"/>
              </a:rPr>
              <a:t>클래스의 정적 멤버 함수</a:t>
            </a:r>
            <a:r>
              <a:rPr lang="en-US" altLang="ko-KR" sz="1400" dirty="0">
                <a:latin typeface="Arial Black" panose="020B0A04020102020204" pitchFamily="34" charset="0"/>
              </a:rPr>
              <a:t>: “;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0E359-D96F-451E-8038-5FFFF5D44882}"/>
              </a:ext>
            </a:extLst>
          </p:cNvPr>
          <p:cNvSpPr txBox="1"/>
          <p:nvPr/>
        </p:nvSpPr>
        <p:spPr>
          <a:xfrm>
            <a:off x="5869224" y="1747036"/>
            <a:ext cx="4550476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void(*pf)(int);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1. namespace </a:t>
            </a:r>
            <a:r>
              <a:rPr lang="ko-KR" altLang="en-US" sz="1400" dirty="0">
                <a:latin typeface="Arial Black" panose="020B0A04020102020204" pitchFamily="34" charset="0"/>
              </a:rPr>
              <a:t>없는 전역 함수 호출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Print(10);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2, namespace A</a:t>
            </a:r>
            <a:r>
              <a:rPr lang="ko-KR" altLang="en-US" sz="1400" dirty="0">
                <a:latin typeface="Arial Black" panose="020B0A04020102020204" pitchFamily="34" charset="0"/>
              </a:rPr>
              <a:t>의 전역 함수 호출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A::Print(10);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 3, Point </a:t>
            </a:r>
            <a:r>
              <a:rPr lang="ko-KR" altLang="en-US" sz="1400" dirty="0">
                <a:latin typeface="Arial Black" panose="020B0A04020102020204" pitchFamily="34" charset="0"/>
              </a:rPr>
              <a:t>클래스의 정적 멤버 함수 호출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Point::Print(10);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 = Print;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 1. </a:t>
            </a:r>
            <a:r>
              <a:rPr lang="ko-KR" altLang="en-US" sz="1200" dirty="0">
                <a:latin typeface="Arial Black" panose="020B0A04020102020204" pitchFamily="34" charset="0"/>
              </a:rPr>
              <a:t>함수 포인터로 </a:t>
            </a:r>
            <a:r>
              <a:rPr lang="en-US" altLang="ko-KR" sz="1200" dirty="0">
                <a:latin typeface="Arial Black" panose="020B0A04020102020204" pitchFamily="34" charset="0"/>
              </a:rPr>
              <a:t>namespace </a:t>
            </a:r>
            <a:r>
              <a:rPr lang="ko-KR" altLang="en-US" sz="1200" dirty="0">
                <a:latin typeface="Arial Black" panose="020B0A04020102020204" pitchFamily="34" charset="0"/>
              </a:rPr>
              <a:t>없는 전역 함수 호출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pf(10); 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 = A::Print;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 2. </a:t>
            </a:r>
            <a:r>
              <a:rPr lang="ko-KR" altLang="en-US" sz="1200" dirty="0">
                <a:latin typeface="Arial Black" panose="020B0A04020102020204" pitchFamily="34" charset="0"/>
              </a:rPr>
              <a:t>함수 포인터로 </a:t>
            </a:r>
            <a:r>
              <a:rPr lang="en-US" altLang="ko-KR" sz="1200" dirty="0">
                <a:latin typeface="Arial Black" panose="020B0A04020102020204" pitchFamily="34" charset="0"/>
              </a:rPr>
              <a:t>namespace A</a:t>
            </a:r>
            <a:r>
              <a:rPr lang="ko-KR" altLang="en-US" sz="1200" dirty="0">
                <a:latin typeface="Arial Black" panose="020B0A04020102020204" pitchFamily="34" charset="0"/>
              </a:rPr>
              <a:t>의 전역 함수 호출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pf(10);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 = Point::Print;</a:t>
            </a:r>
          </a:p>
          <a:p>
            <a:pPr lvl="1"/>
            <a:r>
              <a:rPr lang="en-US" altLang="ko-KR" sz="1200" dirty="0">
                <a:latin typeface="Arial Black" panose="020B0A04020102020204" pitchFamily="34" charset="0"/>
              </a:rPr>
              <a:t>// 3. </a:t>
            </a:r>
            <a:r>
              <a:rPr lang="ko-KR" altLang="en-US" sz="1200" dirty="0">
                <a:latin typeface="Arial Black" panose="020B0A04020102020204" pitchFamily="34" charset="0"/>
              </a:rPr>
              <a:t>함수 포인터로 </a:t>
            </a:r>
            <a:r>
              <a:rPr lang="en-US" altLang="ko-KR" sz="1200" dirty="0">
                <a:latin typeface="Arial Black" panose="020B0A04020102020204" pitchFamily="34" charset="0"/>
              </a:rPr>
              <a:t>Point </a:t>
            </a:r>
            <a:r>
              <a:rPr lang="ko-KR" altLang="en-US" sz="1200" dirty="0">
                <a:latin typeface="Arial Black" panose="020B0A04020102020204" pitchFamily="34" charset="0"/>
              </a:rPr>
              <a:t>클래스의 정적 멤버 함수 호출</a:t>
            </a:r>
            <a:endParaRPr lang="en-US" altLang="ko-KR" sz="12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pf(10); 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0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B810DB7-D5F5-452C-8E2A-54F830B7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함수 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E6429-6D5D-4BDA-ADF0-645E15FDB7EA}"/>
              </a:ext>
            </a:extLst>
          </p:cNvPr>
          <p:cNvSpPr txBox="1"/>
          <p:nvPr/>
        </p:nvSpPr>
        <p:spPr>
          <a:xfrm>
            <a:off x="1071154" y="668867"/>
            <a:ext cx="9967790" cy="578619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객체와 주소로 멤버 함수 호출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(2, 3);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Point *p = &amp;</a:t>
            </a:r>
            <a:r>
              <a:rPr lang="en-US" altLang="ko-KR" sz="1400" dirty="0" err="1">
                <a:latin typeface="Arial Black" panose="020B0A04020102020204" pitchFamily="34" charset="0"/>
              </a:rPr>
              <a:t>pt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포인터 선언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(Point::*pf1)() const;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pf1 = &amp;Point::Print;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포인터 선언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(Point::*pf2)(int); 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pf2 = &amp;Point::</a:t>
            </a:r>
            <a:r>
              <a:rPr lang="en-US" altLang="ko-KR" sz="14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pt.Print</a:t>
            </a:r>
            <a:r>
              <a:rPr lang="en-US" altLang="ko-KR" sz="1400" dirty="0">
                <a:latin typeface="Arial Black" panose="020B0A04020102020204" pitchFamily="34" charset="0"/>
              </a:rPr>
              <a:t>();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pt.PrintInt</a:t>
            </a:r>
            <a:r>
              <a:rPr lang="en-US" altLang="ko-KR" sz="1400" dirty="0">
                <a:latin typeface="Arial Black" panose="020B0A04020102020204" pitchFamily="34" charset="0"/>
              </a:rPr>
              <a:t>(10);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(pt.*pf1)();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객체로 멤버 함수 포인터를 이용한 호출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(pt.*pf2)(10);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객체로 멤버 함수 포인터를 이용한 호출</a:t>
            </a:r>
            <a:r>
              <a:rPr lang="ko-KR" altLang="en-US" sz="1400" dirty="0">
                <a:latin typeface="Arial Black" panose="020B0A04020102020204" pitchFamily="34" charset="0"/>
              </a:rPr>
              <a:t>  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(p-&gt;*pf1)();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주소로 멤버 함수 포인터를 이용한 호출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(p-&gt;*pf2)(10);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주소로 멤버 함수 포인터를 이용한 호출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F49E2-2A2F-4742-871D-D66EA0D4B95A}"/>
              </a:ext>
            </a:extLst>
          </p:cNvPr>
          <p:cNvSpPr txBox="1"/>
          <p:nvPr/>
        </p:nvSpPr>
        <p:spPr>
          <a:xfrm>
            <a:off x="5677946" y="816960"/>
            <a:ext cx="544290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x;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y;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explicit Point(int _x = 0, int _y = 0) : x(_x), y(_y) { }</a:t>
            </a:r>
          </a:p>
          <a:p>
            <a:pPr lvl="1"/>
            <a:endParaRPr lang="fr-FR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void Print() const 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{ 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	cout &lt;&lt; x &lt;&lt; ',' &lt;&lt; y &lt;&lt; endl; </a:t>
            </a:r>
          </a:p>
          <a:p>
            <a:pPr lvl="1"/>
            <a:r>
              <a:rPr lang="fr-FR" altLang="ko-KR" sz="1400" dirty="0">
                <a:latin typeface="Arial Black" panose="020B0A04020102020204" pitchFamily="34" charset="0"/>
              </a:rPr>
              <a:t>}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 </a:t>
            </a:r>
            <a:r>
              <a:rPr lang="en-US" altLang="ko-KR" sz="14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400" dirty="0">
                <a:latin typeface="Arial Black" panose="020B0A04020102020204" pitchFamily="34" charset="0"/>
              </a:rPr>
              <a:t>(int n)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테스트 정수 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8816669-8ADA-462F-B4D8-B5E96BCA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7095E-8FC2-45AC-945F-EC3AF84FE77B}"/>
              </a:ext>
            </a:extLst>
          </p:cNvPr>
          <p:cNvSpPr txBox="1"/>
          <p:nvPr/>
        </p:nvSpPr>
        <p:spPr>
          <a:xfrm>
            <a:off x="1153056" y="668867"/>
            <a:ext cx="9905998" cy="6001643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함수자</a:t>
            </a:r>
            <a:r>
              <a:rPr lang="en-US" altLang="ko-KR" dirty="0"/>
              <a:t>(</a:t>
            </a:r>
            <a:r>
              <a:rPr lang="en-US" altLang="ko-KR" dirty="0" err="1"/>
              <a:t>Functor</a:t>
            </a:r>
            <a:r>
              <a:rPr lang="en-US" altLang="ko-KR" dirty="0"/>
              <a:t>)</a:t>
            </a:r>
            <a:r>
              <a:rPr lang="ko-KR" altLang="en-US" dirty="0"/>
              <a:t> 라고 불린다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함수처럼 동작하는 객체를 말한다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 리스트를 갖는 함수 객체도 만들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함수처럼 동작하려면 </a:t>
            </a:r>
            <a:r>
              <a:rPr lang="en-US" altLang="ko-KR" dirty="0"/>
              <a:t>()</a:t>
            </a:r>
            <a:r>
              <a:rPr lang="ko-KR" altLang="en-US" dirty="0"/>
              <a:t>연산자를 정의해야 하기때문에 </a:t>
            </a:r>
            <a:r>
              <a:rPr lang="en-US" altLang="ko-KR" dirty="0"/>
              <a:t>()</a:t>
            </a:r>
            <a:r>
              <a:rPr lang="ko-KR" altLang="en-US" dirty="0"/>
              <a:t>연산자를 오버로딩 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Print()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전역 함수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</a:t>
            </a:r>
            <a:r>
              <a:rPr lang="en-US" altLang="ko-KR" sz="1400" dirty="0" err="1">
                <a:latin typeface="Arial Black" panose="020B0A04020102020204" pitchFamily="34" charset="0"/>
              </a:rPr>
              <a:t>Functor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operator( )()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함수 객체</a:t>
            </a:r>
            <a:r>
              <a:rPr lang="en-US" altLang="ko-KR" sz="1400" dirty="0">
                <a:latin typeface="Arial Black" panose="020B0A04020102020204" pitchFamily="34" charset="0"/>
              </a:rPr>
              <a:t>!"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Print(); 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전역 함수 호출</a:t>
            </a: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();</a:t>
            </a:r>
            <a:r>
              <a:rPr lang="en-US" altLang="ko-KR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호출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functor.operator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()( 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같다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5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연산자 오버로딩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CFCA9DD-20BB-4439-B4B9-16E3E236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FD72B-AC35-4EC7-985B-3CA0CCC7C3AE}"/>
              </a:ext>
            </a:extLst>
          </p:cNvPr>
          <p:cNvSpPr txBox="1"/>
          <p:nvPr/>
        </p:nvSpPr>
        <p:spPr>
          <a:xfrm>
            <a:off x="1153056" y="668867"/>
            <a:ext cx="9905998" cy="590931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void Print(int a, int b)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"</a:t>
            </a:r>
            <a:r>
              <a:rPr lang="ko-KR" altLang="en-US" dirty="0">
                <a:latin typeface="Arial Black" panose="020B0A04020102020204" pitchFamily="34" charset="0"/>
              </a:rPr>
              <a:t>전역 함수</a:t>
            </a:r>
            <a:r>
              <a:rPr lang="en-US" altLang="ko-KR" dirty="0">
                <a:latin typeface="Arial Black" panose="020B0A04020102020204" pitchFamily="34" charset="0"/>
              </a:rPr>
              <a:t>: "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&lt;&lt;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a &lt;&lt; ',' &lt;&lt; b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</a:t>
            </a:r>
            <a:r>
              <a:rPr lang="en-US" altLang="ko-KR" dirty="0" err="1">
                <a:latin typeface="Arial Black" panose="020B0A04020102020204" pitchFamily="34" charset="0"/>
              </a:rPr>
              <a:t>Functor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operator( )(int a, int b)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cout</a:t>
            </a:r>
            <a:r>
              <a:rPr lang="en-US" altLang="ko-KR" dirty="0">
                <a:latin typeface="Arial Black" panose="020B0A04020102020204" pitchFamily="34" charset="0"/>
              </a:rPr>
              <a:t> &lt;&lt; "</a:t>
            </a:r>
            <a:r>
              <a:rPr lang="ko-KR" altLang="en-US" dirty="0">
                <a:latin typeface="Arial Black" panose="020B0A04020102020204" pitchFamily="34" charset="0"/>
              </a:rPr>
              <a:t>함수 객체</a:t>
            </a:r>
            <a:r>
              <a:rPr lang="en-US" altLang="ko-KR" dirty="0">
                <a:latin typeface="Arial Black" panose="020B0A04020102020204" pitchFamily="34" charset="0"/>
              </a:rPr>
              <a:t>: "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&lt;&lt;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a &lt;&lt; ',' &lt;&lt; b &lt;&lt; </a:t>
            </a:r>
            <a:r>
              <a:rPr lang="en-US" altLang="ko-KR" dirty="0" err="1">
                <a:latin typeface="Arial Black" panose="020B0A04020102020204" pitchFamily="34" charset="0"/>
              </a:rPr>
              <a:t>endl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dirty="0">
              <a:latin typeface="Arial Black" panose="020B0A04020102020204" pitchFamily="34" charset="0"/>
            </a:endParaRPr>
          </a:p>
          <a:p>
            <a:pPr lvl="1"/>
            <a:r>
              <a:rPr lang="en-US" altLang="ko-KR" dirty="0">
                <a:latin typeface="Arial Black" panose="020B0A04020102020204" pitchFamily="34" charset="0"/>
              </a:rPr>
              <a:t>Print(10, 20);  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전역 함수 호출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(10, 20);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멤버 함수 호출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functor.operator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()(10, 20)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 같다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07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8823C7-14A5-401E-80A2-4874742F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1BECA-7078-4C02-94D2-80C1D5631049}"/>
              </a:ext>
            </a:extLst>
          </p:cNvPr>
          <p:cNvSpPr txBox="1"/>
          <p:nvPr/>
        </p:nvSpPr>
        <p:spPr>
          <a:xfrm>
            <a:off x="1132946" y="668867"/>
            <a:ext cx="9905998" cy="63094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객체의 장점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일반 함수보다 속도가 빠르다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 객체의 서명이 같더라도 객체 타입이 다르면 서로 전혀 다른 타입으로 인식한다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함수 객체는 인라인 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컴파일러가 쉽게 최적화 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Adder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total;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pt-BR" altLang="ko-KR" sz="1600" dirty="0">
                <a:latin typeface="Arial Black" panose="020B0A04020102020204" pitchFamily="34" charset="0"/>
              </a:rPr>
              <a:t>explicit Adder(int n=0):total(n) { }</a:t>
            </a:r>
          </a:p>
          <a:p>
            <a:pPr lvl="1"/>
            <a:r>
              <a:rPr lang="pt-BR" altLang="ko-KR" sz="1600" dirty="0">
                <a:latin typeface="Arial Black" panose="020B0A04020102020204" pitchFamily="34" charset="0"/>
              </a:rPr>
              <a:t>        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 operator( )(int n)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클래스 내부에서 암묵적으로 인라인 함수가 된다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total += n;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Adder add(0); //</a:t>
            </a:r>
            <a:r>
              <a:rPr lang="ko-KR" altLang="en-US" sz="1600" dirty="0">
                <a:latin typeface="Arial Black" panose="020B0A04020102020204" pitchFamily="34" charset="0"/>
              </a:rPr>
              <a:t>초기값 </a:t>
            </a:r>
            <a:r>
              <a:rPr lang="en-US" altLang="ko-KR" sz="1600" dirty="0">
                <a:latin typeface="Arial Black" panose="020B0A04020102020204" pitchFamily="34" charset="0"/>
              </a:rPr>
              <a:t>0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add(10)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//10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누적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=&gt;10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add(20)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//20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누적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=&gt;30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>
                <a:solidFill>
                  <a:srgbClr val="00B0F0"/>
                </a:solidFill>
                <a:latin typeface="Arial Black" panose="020B0A04020102020204" pitchFamily="34" charset="0"/>
              </a:rPr>
              <a:t>add(30) </a:t>
            </a:r>
            <a:r>
              <a:rPr lang="en-US" altLang="ko-KR" sz="1600" dirty="0">
                <a:latin typeface="Arial Black" panose="020B0A04020102020204" pitchFamily="34" charset="0"/>
              </a:rPr>
              <a:t>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//30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누적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=&gt;60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en-US" altLang="ko-K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18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2B31A98-E6EB-4959-B8CA-F1D3528A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0E5E3-657A-469F-963D-F8D5C3B222D9}"/>
              </a:ext>
            </a:extLst>
          </p:cNvPr>
          <p:cNvSpPr txBox="1"/>
          <p:nvPr/>
        </p:nvSpPr>
        <p:spPr>
          <a:xfrm>
            <a:off x="1132946" y="668867"/>
            <a:ext cx="9905998" cy="569386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#include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&lt;algorithm&gt;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fo_each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알고리즘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서버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사용하기 위한 헤더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Functor1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공백을 이용하여 원소를 출력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operator()(int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n &lt;&lt; ' ';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Functor2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각 원소를 제곱하여 출력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operator()(int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n * n &lt;&lt; " ";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struct Functor3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문자열과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endl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을 이용하여 원소를 출력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void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operator()(int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n)</a:t>
            </a:r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"</a:t>
            </a:r>
            <a:r>
              <a:rPr lang="ko-KR" altLang="en-US" sz="1400" dirty="0">
                <a:latin typeface="Arial Black" panose="020B0A04020102020204" pitchFamily="34" charset="0"/>
              </a:rPr>
              <a:t>정수 </a:t>
            </a:r>
            <a:r>
              <a:rPr lang="en-US" altLang="ko-KR" sz="1400" dirty="0">
                <a:latin typeface="Arial Black" panose="020B0A04020102020204" pitchFamily="34" charset="0"/>
              </a:rPr>
              <a:t>: "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n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7A4A5-9964-454C-8C7B-52245A50A8F9}"/>
              </a:ext>
            </a:extLst>
          </p:cNvPr>
          <p:cNvSpPr txBox="1"/>
          <p:nvPr/>
        </p:nvSpPr>
        <p:spPr>
          <a:xfrm>
            <a:off x="5980420" y="3515800"/>
            <a:ext cx="50786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int 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[5] = { 10,20,30,40,50 };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임시 </a:t>
            </a:r>
            <a:r>
              <a:rPr lang="ko-KR" altLang="en-US" sz="1400" dirty="0" err="1">
                <a:latin typeface="Arial Black" panose="020B0A04020102020204" pitchFamily="34" charset="0"/>
              </a:rPr>
              <a:t>함수자</a:t>
            </a:r>
            <a:r>
              <a:rPr lang="ko-KR" altLang="en-US" sz="1400" dirty="0">
                <a:latin typeface="Arial Black" panose="020B0A04020102020204" pitchFamily="34" charset="0"/>
              </a:rPr>
              <a:t> 객체</a:t>
            </a:r>
            <a:r>
              <a:rPr lang="en-US" altLang="ko-KR" sz="1400" dirty="0">
                <a:latin typeface="Arial Black" panose="020B0A04020102020204" pitchFamily="34" charset="0"/>
              </a:rPr>
              <a:t>(Functor1())</a:t>
            </a:r>
            <a:r>
              <a:rPr lang="ko-KR" altLang="en-US" sz="1400" dirty="0">
                <a:latin typeface="Arial Black" panose="020B0A04020102020204" pitchFamily="34" charset="0"/>
              </a:rPr>
              <a:t>를 만들어 함수로 전달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 + 5, Functor1()); 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임시 </a:t>
            </a:r>
            <a:r>
              <a:rPr lang="ko-KR" altLang="en-US" sz="1400" dirty="0" err="1">
                <a:latin typeface="Arial Black" panose="020B0A04020102020204" pitchFamily="34" charset="0"/>
              </a:rPr>
              <a:t>함수자</a:t>
            </a:r>
            <a:r>
              <a:rPr lang="ko-KR" altLang="en-US" sz="1400" dirty="0">
                <a:latin typeface="Arial Black" panose="020B0A04020102020204" pitchFamily="34" charset="0"/>
              </a:rPr>
              <a:t> 객체</a:t>
            </a:r>
            <a:r>
              <a:rPr lang="en-US" altLang="ko-KR" sz="1400" dirty="0">
                <a:latin typeface="Arial Black" panose="020B0A04020102020204" pitchFamily="34" charset="0"/>
              </a:rPr>
              <a:t>(Functor2())</a:t>
            </a:r>
            <a:r>
              <a:rPr lang="ko-KR" altLang="en-US" sz="1400" dirty="0">
                <a:latin typeface="Arial Black" panose="020B0A04020102020204" pitchFamily="34" charset="0"/>
              </a:rPr>
              <a:t>를 만들어 함수로 전달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 + 5, Functor2()); 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//</a:t>
            </a:r>
            <a:r>
              <a:rPr lang="ko-KR" altLang="en-US" sz="1400" dirty="0">
                <a:latin typeface="Arial Black" panose="020B0A04020102020204" pitchFamily="34" charset="0"/>
              </a:rPr>
              <a:t>임시 </a:t>
            </a:r>
            <a:r>
              <a:rPr lang="ko-KR" altLang="en-US" sz="1400" dirty="0" err="1">
                <a:latin typeface="Arial Black" panose="020B0A04020102020204" pitchFamily="34" charset="0"/>
              </a:rPr>
              <a:t>함수자</a:t>
            </a:r>
            <a:r>
              <a:rPr lang="ko-KR" altLang="en-US" sz="1400" dirty="0">
                <a:latin typeface="Arial Black" panose="020B0A04020102020204" pitchFamily="34" charset="0"/>
              </a:rPr>
              <a:t> 객체</a:t>
            </a:r>
            <a:r>
              <a:rPr lang="en-US" altLang="ko-KR" sz="1400" dirty="0">
                <a:latin typeface="Arial Black" panose="020B0A04020102020204" pitchFamily="34" charset="0"/>
              </a:rPr>
              <a:t>(Functor3())</a:t>
            </a:r>
            <a:r>
              <a:rPr lang="ko-KR" altLang="en-US" sz="1400" dirty="0">
                <a:latin typeface="Arial Black" panose="020B0A04020102020204" pitchFamily="34" charset="0"/>
              </a:rPr>
              <a:t>를 만들어 함수로 전달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 + 5, Functor3());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56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6E42778-4EF5-418A-B259-71800990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B86AD-5C90-4FC1-A0E8-732FCF47E9B9}"/>
              </a:ext>
            </a:extLst>
          </p:cNvPr>
          <p:cNvSpPr txBox="1"/>
          <p:nvPr/>
        </p:nvSpPr>
        <p:spPr>
          <a:xfrm>
            <a:off x="1132946" y="668866"/>
            <a:ext cx="9905998" cy="606319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객체 구현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두 정수를 입력 받아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‘&lt;‘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연산을 수행하는 함수와 함수객체를 구현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sz="2000" dirty="0"/>
          </a:p>
          <a:p>
            <a:r>
              <a:rPr lang="en-US" altLang="ko-KR" sz="1400" dirty="0">
                <a:latin typeface="Arial Black" panose="020B0A04020102020204" pitchFamily="34" charset="0"/>
              </a:rPr>
              <a:t>bool </a:t>
            </a:r>
            <a:r>
              <a:rPr lang="en-US" altLang="ko-KR" sz="1400" dirty="0" err="1">
                <a:latin typeface="Arial Black" panose="020B0A04020102020204" pitchFamily="34" charset="0"/>
              </a:rPr>
              <a:t>Pred_less</a:t>
            </a:r>
            <a:r>
              <a:rPr lang="en-US" altLang="ko-KR" sz="1400" dirty="0">
                <a:latin typeface="Arial Black" panose="020B0A04020102020204" pitchFamily="34" charset="0"/>
              </a:rPr>
              <a:t>(int a, int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return a &lt; b;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Less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bool operator()(int a, int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	return a &lt; b;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  <a:p>
            <a:endParaRPr lang="en-US" altLang="ko-KR" sz="12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071C7-9FF2-4898-9774-8F80146C9FEE}"/>
              </a:ext>
            </a:extLst>
          </p:cNvPr>
          <p:cNvSpPr txBox="1"/>
          <p:nvPr/>
        </p:nvSpPr>
        <p:spPr>
          <a:xfrm>
            <a:off x="4692335" y="2977190"/>
            <a:ext cx="634660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Less </a:t>
            </a:r>
            <a:r>
              <a:rPr lang="en-US" altLang="ko-KR" sz="1400" dirty="0" err="1">
                <a:latin typeface="Arial Black" panose="020B0A04020102020204" pitchFamily="34" charset="0"/>
              </a:rPr>
              <a:t>less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Pred_less</a:t>
            </a:r>
            <a:r>
              <a:rPr lang="en-US" altLang="ko-KR" sz="1400" dirty="0">
                <a:latin typeface="Arial Black" panose="020B0A04020102020204" pitchFamily="34" charset="0"/>
              </a:rPr>
              <a:t>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Pred_less</a:t>
            </a:r>
            <a:r>
              <a:rPr lang="en-US" altLang="ko-KR" sz="1400" dirty="0">
                <a:latin typeface="Arial Black" panose="020B0A04020102020204" pitchFamily="34" charset="0"/>
              </a:rPr>
              <a:t>(20, 10)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less(10,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// less </a:t>
            </a:r>
            <a:r>
              <a:rPr lang="ko-KR" altLang="en-US" sz="1400" dirty="0">
                <a:latin typeface="Arial Black" panose="020B0A04020102020204" pitchFamily="34" charset="0"/>
              </a:rPr>
              <a:t>객체로 암묵적 함수 호출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less(20, 10)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// less </a:t>
            </a:r>
            <a:r>
              <a:rPr lang="ko-KR" altLang="en-US" sz="1400" dirty="0">
                <a:latin typeface="Arial Black" panose="020B0A04020102020204" pitchFamily="34" charset="0"/>
              </a:rPr>
              <a:t>객체로 암묵적 함수 호출   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Less()(10, 20)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임시객체로 암묵적 함수 호출   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Less()(20, 10)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&lt;&lt;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임시객체로 암묵적 함수 호출   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4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less.operator</a:t>
            </a:r>
            <a:r>
              <a:rPr lang="en-US" altLang="ko-KR" sz="1400" dirty="0">
                <a:latin typeface="Arial Black" panose="020B0A04020102020204" pitchFamily="34" charset="0"/>
              </a:rPr>
              <a:t>()(10,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명시적 호출</a:t>
            </a:r>
          </a:p>
          <a:p>
            <a:pPr lvl="1"/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Less().operator()(10, 20)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 // </a:t>
            </a:r>
            <a:r>
              <a:rPr lang="ko-KR" altLang="en-US" sz="1400" dirty="0">
                <a:latin typeface="Arial Black" panose="020B0A04020102020204" pitchFamily="34" charset="0"/>
              </a:rPr>
              <a:t>명시적 호출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4932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098B8EF-2CB8-4C29-A439-C6CCBFAE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A955B-4D94-4FDA-A7E8-16FC3D107139}"/>
              </a:ext>
            </a:extLst>
          </p:cNvPr>
          <p:cNvSpPr txBox="1"/>
          <p:nvPr/>
        </p:nvSpPr>
        <p:spPr>
          <a:xfrm>
            <a:off x="1132946" y="1173963"/>
            <a:ext cx="9905998" cy="5016758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&lt;functional&gt; //STL less&lt;&gt;, greater&lt;&gt;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Less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bool operator()(int a, int b)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a &lt; b;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Greater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bool operator()(int a, int b)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a &gt; b;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E0F5A-F7E1-4A3B-90FB-9F536E45D5E6}"/>
              </a:ext>
            </a:extLst>
          </p:cNvPr>
          <p:cNvSpPr txBox="1"/>
          <p:nvPr/>
        </p:nvSpPr>
        <p:spPr>
          <a:xfrm>
            <a:off x="6129908" y="2128070"/>
            <a:ext cx="490903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Less, Greater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Less()(10, 20)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Less()(20, 10)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Greater()(10, 20)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Greater()(20, 10)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//STL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less, greater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less&lt;int&gt;()(10, 20)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less&lt;int&gt;()(20, 10)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greater&lt;int&gt;()(10, 20)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greater&lt;int&gt;()(20, 10)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819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44F8F16-B415-4A49-BB4A-0746AB8E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함수 객체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1E9C4-5C2E-4A5F-93AC-B0D1FCB4D1F6}"/>
              </a:ext>
            </a:extLst>
          </p:cNvPr>
          <p:cNvSpPr txBox="1"/>
          <p:nvPr/>
        </p:nvSpPr>
        <p:spPr>
          <a:xfrm>
            <a:off x="1143001" y="1280451"/>
            <a:ext cx="9905998" cy="504753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#include &lt;functional&gt; //plus&lt;&gt;, minus&lt;&gt;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Plus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operator()(int a, int b)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a + b;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class Minus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public: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int operator()(int a, int b)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return a - b;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CF6E1-396B-459A-9F1E-1C84E1732B9C}"/>
              </a:ext>
            </a:extLst>
          </p:cNvPr>
          <p:cNvSpPr txBox="1"/>
          <p:nvPr/>
        </p:nvSpPr>
        <p:spPr>
          <a:xfrm>
            <a:off x="6290965" y="2298983"/>
            <a:ext cx="4758034" cy="40318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사용자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Plus, Minus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Plus()(10, 20)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Plus()(20, 10) &lt;&lt; endl;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Minus()(10, 20) &lt;&lt; endl;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Minus()(20, 10) &lt;&lt; endl;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en-US" altLang="ko-KR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//STL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의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plus, minus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사용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plus&lt;int&gt;()(10, 20)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 </a:t>
            </a:r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plus&lt;int&gt;()(20, 10) &lt;&lt; endl;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minus&lt;int&gt;()(10, 20) &lt;&lt; endl;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cout &lt;&lt; minus&lt;int&gt;()(20, 10) &lt;&lt; endl;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90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A047-B84B-4D51-8636-F9C5B735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46167"/>
            <a:ext cx="9905998" cy="765665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ko-KR" altLang="en-US" dirty="0">
                <a:latin typeface="Arial Black" panose="020B0A04020102020204" pitchFamily="34" charset="0"/>
              </a:rPr>
              <a:t>템플릿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3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E88062B-63DA-4E63-8641-361CDE20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A0F2E-43C7-4BFE-BE59-DD0A28B14812}"/>
              </a:ext>
            </a:extLst>
          </p:cNvPr>
          <p:cNvSpPr txBox="1"/>
          <p:nvPr/>
        </p:nvSpPr>
        <p:spPr>
          <a:xfrm>
            <a:off x="1132946" y="668866"/>
            <a:ext cx="9905998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타입의 함수나 클래스를 쉽게 구현 가능하게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프로그램의 속도에 영향을 주지 않지만</a:t>
            </a:r>
            <a:r>
              <a:rPr lang="en-US" altLang="ko-KR" dirty="0"/>
              <a:t>,</a:t>
            </a:r>
            <a:r>
              <a:rPr lang="ko-KR" altLang="en-US" dirty="0"/>
              <a:t> 컴파일하는 도중에 클래스나 함수를 생성해야 하므로 컴파일이 느려 지는 단점은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템플릿과 클래스 템플릿이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템플릿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Print(int a, int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a &lt;&lt; ", " &lt;&lt; b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fr-FR" altLang="ko-KR" sz="1400" dirty="0">
                <a:latin typeface="Arial Black" panose="020B0A04020102020204" pitchFamily="34" charset="0"/>
              </a:rPr>
              <a:t>void Print(double a, double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a &lt;&lt; ", " &lt;&lt; b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Print(const char* a, const char*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a &lt;&lt; ", " &lt;&lt; b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Print(10, 20);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Print(0.123, 1.123);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실수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Print("ABC", "</a:t>
            </a:r>
            <a:r>
              <a:rPr lang="en-US" altLang="ko-KR" sz="1400" dirty="0" err="1">
                <a:latin typeface="Arial Black" panose="020B0A04020102020204" pitchFamily="34" charset="0"/>
              </a:rPr>
              <a:t>abcde</a:t>
            </a:r>
            <a:r>
              <a:rPr lang="en-US" altLang="ko-KR" sz="1400" dirty="0">
                <a:latin typeface="Arial Black" panose="020B0A04020102020204" pitchFamily="34" charset="0"/>
              </a:rPr>
              <a:t>");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C9C85-2642-44AD-904F-72C1AEB65919}"/>
              </a:ext>
            </a:extLst>
          </p:cNvPr>
          <p:cNvSpPr txBox="1"/>
          <p:nvPr/>
        </p:nvSpPr>
        <p:spPr>
          <a:xfrm>
            <a:off x="5629461" y="1590631"/>
            <a:ext cx="53535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Arial Black" panose="020B0A04020102020204" pitchFamily="34" charset="0"/>
              </a:rPr>
              <a:t>함수앞에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>
                <a:latin typeface="Arial Black" panose="020B0A04020102020204" pitchFamily="34" charset="0"/>
              </a:rPr>
              <a:t>template&lt;T&gt;</a:t>
            </a:r>
            <a:r>
              <a:rPr lang="ko-KR" altLang="en-US" sz="1400" dirty="0">
                <a:latin typeface="Arial Black" panose="020B0A04020102020204" pitchFamily="34" charset="0"/>
              </a:rPr>
              <a:t>키워드를 붙이면 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매개 변수도 </a:t>
            </a:r>
            <a:r>
              <a:rPr lang="en-US" altLang="ko-KR" sz="1400" dirty="0">
                <a:latin typeface="Arial Black" panose="020B0A04020102020204" pitchFamily="34" charset="0"/>
              </a:rPr>
              <a:t>&lt;T&gt;</a:t>
            </a:r>
            <a:r>
              <a:rPr lang="ko-KR" altLang="en-US" sz="1400" dirty="0">
                <a:latin typeface="Arial Black" panose="020B0A04020102020204" pitchFamily="34" charset="0"/>
              </a:rPr>
              <a:t>여야 한다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 Black" panose="020B0A04020102020204" pitchFamily="34" charset="0"/>
              </a:rPr>
              <a:t>명시적</a:t>
            </a:r>
            <a:r>
              <a:rPr lang="en-US" altLang="ko-KR" sz="1400" dirty="0">
                <a:latin typeface="Arial Black" panose="020B0A04020102020204" pitchFamily="34" charset="0"/>
              </a:rPr>
              <a:t>, </a:t>
            </a:r>
            <a:r>
              <a:rPr lang="ko-KR" altLang="en-US" sz="1400" dirty="0">
                <a:latin typeface="Arial Black" panose="020B0A04020102020204" pitchFamily="34" charset="0"/>
              </a:rPr>
              <a:t>암시적 호출 둘 다 알맞은 형태의 함수로 변형 시키기 때문에 구분할 필요 없다</a:t>
            </a:r>
            <a:r>
              <a:rPr lang="en-US" altLang="ko-KR" sz="1400" dirty="0"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T&gt;</a:t>
            </a:r>
          </a:p>
          <a:p>
            <a:r>
              <a:rPr lang="fr-FR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Print(T a, T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a &lt;&lt; ", " &lt;&lt; b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암시적 호출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Print&lt;int&gt;(10, 20);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출력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Print&lt;double&gt;(0.123, 1.123);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실수 출력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Print&lt;const char*&gt;("ABC", "</a:t>
            </a:r>
            <a:r>
              <a:rPr lang="en-US" altLang="ko-KR" sz="1400" dirty="0" err="1">
                <a:latin typeface="Arial Black" panose="020B0A04020102020204" pitchFamily="34" charset="0"/>
              </a:rPr>
              <a:t>abcde</a:t>
            </a:r>
            <a:r>
              <a:rPr lang="en-US" altLang="ko-KR" sz="1400" dirty="0">
                <a:latin typeface="Arial Black" panose="020B0A04020102020204" pitchFamily="34" charset="0"/>
              </a:rPr>
              <a:t>");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명시적 호출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Print&lt;int&gt;(10, 20);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출력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Print&lt;double&gt;(0.123, 1.123);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실수 출력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Print&lt;const char*&gt;("ABC", "</a:t>
            </a:r>
            <a:r>
              <a:rPr lang="en-US" altLang="ko-KR" sz="1400" dirty="0" err="1">
                <a:latin typeface="Arial Black" panose="020B0A04020102020204" pitchFamily="34" charset="0"/>
              </a:rPr>
              <a:t>abcde</a:t>
            </a:r>
            <a:r>
              <a:rPr lang="en-US" altLang="ko-KR" sz="1400" dirty="0">
                <a:latin typeface="Arial Black" panose="020B0A04020102020204" pitchFamily="34" charset="0"/>
              </a:rPr>
              <a:t>");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8E1AB99-CA63-4BA9-B1FA-7B081B1613B4}"/>
              </a:ext>
            </a:extLst>
          </p:cNvPr>
          <p:cNvSpPr/>
          <p:nvPr/>
        </p:nvSpPr>
        <p:spPr>
          <a:xfrm>
            <a:off x="4807131" y="3521641"/>
            <a:ext cx="766354" cy="553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5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8AE2A-5ECE-4213-8BD8-223BBC395937}"/>
              </a:ext>
            </a:extLst>
          </p:cNvPr>
          <p:cNvSpPr txBox="1"/>
          <p:nvPr/>
        </p:nvSpPr>
        <p:spPr>
          <a:xfrm>
            <a:off x="1153056" y="668866"/>
            <a:ext cx="988588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둘 이상 여러 매개변수를 가지는 경우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ko-KR" altLang="en-US" dirty="0"/>
              <a:t> </a:t>
            </a:r>
            <a:endParaRPr lang="fr-FR" altLang="ko-KR" dirty="0"/>
          </a:p>
          <a:p>
            <a:r>
              <a:rPr lang="fr-FR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&lt;typename T1, typename T2&gt;</a:t>
            </a:r>
          </a:p>
          <a:p>
            <a:r>
              <a:rPr lang="fr-FR" altLang="ko-KR" sz="1400" dirty="0">
                <a:latin typeface="Arial Black" panose="020B0A04020102020204" pitchFamily="34" charset="0"/>
              </a:rPr>
              <a:t>void Print(T1 a, T2 b)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a &lt;&lt; ", " &lt;&lt; b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Print(10, 1.5);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실수 출력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Print("Hello!", 100);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출력</a:t>
            </a:r>
          </a:p>
          <a:p>
            <a:pPr lvl="1"/>
            <a:r>
              <a:rPr lang="en-US" altLang="ko-KR" sz="1400" dirty="0">
                <a:latin typeface="Arial Black" panose="020B0A04020102020204" pitchFamily="34" charset="0"/>
              </a:rPr>
              <a:t>Print(1.5, "Hello!");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E9871-42E7-4B9C-A9B7-C2C79944372E}"/>
              </a:ext>
            </a:extLst>
          </p:cNvPr>
          <p:cNvSpPr txBox="1"/>
          <p:nvPr/>
        </p:nvSpPr>
        <p:spPr>
          <a:xfrm>
            <a:off x="6816313" y="1201783"/>
            <a:ext cx="422263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template &lt;</a:t>
            </a:r>
            <a:r>
              <a:rPr lang="en-US" altLang="ko-KR" sz="16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600" dirty="0">
                <a:latin typeface="Arial Black" panose="020B0A04020102020204" pitchFamily="34" charset="0"/>
              </a:rPr>
              <a:t> T&gt;</a:t>
            </a:r>
          </a:p>
          <a:p>
            <a:r>
              <a:rPr lang="fr-FR" altLang="ko-KR" sz="1600" dirty="0">
                <a:latin typeface="Arial Black" panose="020B0A04020102020204" pitchFamily="34" charset="0"/>
              </a:rPr>
              <a:t>void Swap(T &amp;a, T &amp;b)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T temp = a;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a = b;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b = temp;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pt-BR" altLang="ko-KR" sz="1600" dirty="0">
                <a:latin typeface="Arial Black" panose="020B0A04020102020204" pitchFamily="34" charset="0"/>
              </a:rPr>
              <a:t>int n1 = 10, n2 = 20;</a:t>
            </a:r>
          </a:p>
          <a:p>
            <a:pPr lvl="1"/>
            <a:r>
              <a:rPr lang="fr-FR" altLang="ko-KR" sz="1600" dirty="0">
                <a:latin typeface="Arial Black" panose="020B0A04020102020204" pitchFamily="34" charset="0"/>
              </a:rPr>
              <a:t>double d1 = 1.1, d2 = 2.2;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n1 &lt;&lt; ", " &lt;&lt; n2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Swap(n1, n2);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n1 &lt;&lt; ", " &lt;&lt; n2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anose="020B0A04020102020204" pitchFamily="34" charset="0"/>
            </a:endParaRP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d1 &lt;&lt; ", " &lt;&lt; d2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Swap(d1, d2);</a:t>
            </a:r>
          </a:p>
          <a:p>
            <a:pPr lvl="1"/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d1 &lt;&lt; ", " &lt;&lt; d2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3E43-0695-4A3A-A934-2F09EB95E60D}"/>
              </a:ext>
            </a:extLst>
          </p:cNvPr>
          <p:cNvSpPr txBox="1"/>
          <p:nvPr/>
        </p:nvSpPr>
        <p:spPr>
          <a:xfrm>
            <a:off x="1385176" y="4763589"/>
            <a:ext cx="5199017" cy="116955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템플릿 함수 정의의 연산이 가능한 객체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즉 인터페이스를 지원하는 객체라면 모두 올 수 있다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다시 말해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 temp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문장에서 복사 생성자를 호출하므로 복사 생성자를 지원해야 하며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 = temp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문장에서 대입 연산자를 호출하므로 대입 연산자를 지원해야한다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08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726" y="677635"/>
            <a:ext cx="9892553" cy="535531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배열을 템플릿으로 사용하는 경우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정수도 가능하다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 &lt;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T,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size&gt;</a:t>
            </a:r>
          </a:p>
          <a:p>
            <a:r>
              <a:rPr lang="en-US" altLang="ko-KR" dirty="0">
                <a:latin typeface="Arial Black" pitchFamily="34" charset="0"/>
              </a:rPr>
              <a:t>void </a:t>
            </a:r>
            <a:r>
              <a:rPr lang="en-US" altLang="ko-KR" dirty="0" err="1">
                <a:latin typeface="Arial Black" pitchFamily="34" charset="0"/>
              </a:rPr>
              <a:t>PrintArray</a:t>
            </a:r>
            <a:r>
              <a:rPr lang="en-US" altLang="ko-KR" dirty="0">
                <a:latin typeface="Arial Black" pitchFamily="34" charset="0"/>
              </a:rPr>
              <a:t>(T* </a:t>
            </a:r>
            <a:r>
              <a:rPr lang="en-US" altLang="ko-KR" dirty="0" err="1">
                <a:latin typeface="Arial Black" pitchFamily="34" charset="0"/>
              </a:rPr>
              <a:t>arr</a:t>
            </a:r>
            <a:r>
              <a:rPr lang="en-US" altLang="ko-KR" dirty="0">
                <a:latin typeface="Arial Black" pitchFamily="34" charset="0"/>
              </a:rPr>
              <a:t>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lvl="1"/>
            <a:r>
              <a:rPr lang="nn-NO" altLang="ko-KR" dirty="0">
                <a:latin typeface="Arial Black" pitchFamily="34" charset="0"/>
              </a:rPr>
              <a:t>for(int i = 0 ; i &lt; size ; ++i)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"["&lt;&lt; i &lt;&lt; "]: " &lt;&lt; </a:t>
            </a:r>
            <a:r>
              <a:rPr lang="en-US" altLang="ko-KR" dirty="0" err="1">
                <a:latin typeface="Arial Black" pitchFamily="34" charset="0"/>
              </a:rPr>
              <a:t>arr</a:t>
            </a:r>
            <a:r>
              <a:rPr lang="en-US" altLang="ko-KR" dirty="0">
                <a:latin typeface="Arial Black" pitchFamily="34" charset="0"/>
              </a:rPr>
              <a:t>[i] &lt;&lt; </a:t>
            </a:r>
            <a:r>
              <a:rPr lang="en-US" altLang="ko-KR" dirty="0" err="1">
                <a:latin typeface="Arial Black" pitchFamily="34" charset="0"/>
              </a:rPr>
              <a:t>endl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dirty="0">
                <a:latin typeface="Arial Black" pitchFamily="34" charset="0"/>
              </a:rPr>
              <a:t>}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cout</a:t>
            </a:r>
            <a:r>
              <a:rPr lang="en-US" altLang="ko-KR" dirty="0">
                <a:latin typeface="Arial Black" pitchFamily="34" charset="0"/>
              </a:rPr>
              <a:t> &lt;&lt; </a:t>
            </a:r>
            <a:r>
              <a:rPr lang="en-US" altLang="ko-KR" dirty="0" err="1">
                <a:latin typeface="Arial Black" pitchFamily="34" charset="0"/>
              </a:rPr>
              <a:t>endl</a:t>
            </a:r>
            <a:r>
              <a:rPr lang="en-US" altLang="ko-KR" dirty="0">
                <a:latin typeface="Arial Black" pitchFamily="34" charset="0"/>
              </a:rPr>
              <a:t>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r>
              <a:rPr lang="en-US" altLang="ko-KR" dirty="0">
                <a:latin typeface="Arial Black" pitchFamily="34" charset="0"/>
              </a:rPr>
              <a:t>void main( 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 arr1[5] = { 10, 20, 30, 40, 50};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PrintArray</a:t>
            </a:r>
            <a:r>
              <a:rPr lang="en-US" altLang="ko-KR" dirty="0">
                <a:latin typeface="Arial Black" pitchFamily="34" charset="0"/>
              </a:rPr>
              <a:t>&lt;</a:t>
            </a:r>
            <a:r>
              <a:rPr lang="en-US" altLang="ko-KR" dirty="0" err="1">
                <a:latin typeface="Arial Black" pitchFamily="34" charset="0"/>
              </a:rPr>
              <a:t>int</a:t>
            </a:r>
            <a:r>
              <a:rPr lang="en-US" altLang="ko-KR" dirty="0">
                <a:latin typeface="Arial Black" pitchFamily="34" charset="0"/>
              </a:rPr>
              <a:t>, 5&gt;(arr1);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명시적 호출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fr-FR" altLang="ko-KR" dirty="0">
                <a:latin typeface="Arial Black" pitchFamily="34" charset="0"/>
              </a:rPr>
              <a:t>double arr2[3] = { 1.1, 2.2, 3.3};</a:t>
            </a:r>
          </a:p>
          <a:p>
            <a:pPr lvl="1"/>
            <a:r>
              <a:rPr lang="en-US" altLang="ko-KR" dirty="0" err="1">
                <a:latin typeface="Arial Black" pitchFamily="34" charset="0"/>
              </a:rPr>
              <a:t>PrintArray</a:t>
            </a:r>
            <a:r>
              <a:rPr lang="en-US" altLang="ko-KR" dirty="0">
                <a:latin typeface="Arial Black" pitchFamily="34" charset="0"/>
              </a:rPr>
              <a:t>&lt;double, 3&gt;(arr2);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명시적 호출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  <a:endParaRPr lang="ko-KR" altLang="en-US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9056" y="3110593"/>
            <a:ext cx="5298622" cy="1077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 인자가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arr1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이라는 정보만을 제공하므로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5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라는 템플릿 매개변수 인자를 컴파일러가 추론할 수 없기 때문에 명시적으로 호출해 컴파일러가 함수 템플릿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인스턴스를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생성하게 한다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304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4534" y="677335"/>
            <a:ext cx="9921399" cy="60939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사용자 정의 타입</a:t>
            </a:r>
            <a:r>
              <a:rPr lang="en-US" altLang="ko-KR" dirty="0"/>
              <a:t>(Class)</a:t>
            </a:r>
            <a:r>
              <a:rPr lang="ko-KR" altLang="en-US" dirty="0"/>
              <a:t>에서도 연산자를 사용할 수 있게 하는 문법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사용자 정의 타입</a:t>
            </a:r>
            <a:r>
              <a:rPr lang="en-US" altLang="ko-KR" dirty="0"/>
              <a:t>(Class)</a:t>
            </a:r>
            <a:r>
              <a:rPr lang="ko-KR" altLang="en-US" dirty="0"/>
              <a:t>은 기본적으로 컴파일 내부 연산이 정의 되어 있지 않다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r>
              <a:rPr lang="en-US" altLang="ko-KR" sz="1600" dirty="0">
                <a:latin typeface="Arial Black" pitchFamily="34" charset="0"/>
              </a:rPr>
              <a:t>//Exam_1</a:t>
            </a: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pt-BR" altLang="ko-KR" sz="1600" dirty="0">
                <a:latin typeface="Arial Black" pitchFamily="34" charset="0"/>
              </a:rPr>
              <a:t>	int n1 = 10, n2 = 20;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n1 + n2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//Exam2</a:t>
            </a:r>
          </a:p>
          <a:p>
            <a:r>
              <a:rPr lang="en-US" altLang="ko-KR" sz="1600" dirty="0">
                <a:latin typeface="Arial Black" pitchFamily="34" charset="0"/>
              </a:rPr>
              <a:t>//</a:t>
            </a:r>
            <a:r>
              <a:rPr lang="ko-KR" altLang="en-US" sz="1600" dirty="0">
                <a:latin typeface="Arial Black" pitchFamily="34" charset="0"/>
              </a:rPr>
              <a:t>사용자가 정의한 클래스</a:t>
            </a:r>
          </a:p>
          <a:p>
            <a:r>
              <a:rPr lang="en-US" altLang="ko-KR" sz="1600" dirty="0">
                <a:latin typeface="Arial Black" pitchFamily="34" charset="0"/>
              </a:rPr>
              <a:t>class Point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	….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};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void main()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pPr lvl="1"/>
            <a:r>
              <a:rPr lang="fr-FR" altLang="ko-KR" sz="1600" dirty="0">
                <a:latin typeface="Arial Black" pitchFamily="34" charset="0"/>
              </a:rPr>
              <a:t>Point p1(2, 3), p2(5, 5);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p1 + p2; // </a:t>
            </a:r>
            <a:r>
              <a:rPr lang="ko-KR" altLang="en-US" sz="1600" dirty="0">
                <a:latin typeface="Arial Black" pitchFamily="34" charset="0"/>
              </a:rPr>
              <a:t>컴파일러는 두 객체의 연산을 알고 있지 않다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에러</a:t>
            </a:r>
            <a:r>
              <a:rPr lang="en-US" altLang="ko-KR" sz="1600" dirty="0">
                <a:latin typeface="Arial Black" pitchFamily="34" charset="0"/>
              </a:rPr>
              <a:t>!!</a:t>
            </a:r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685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4836" y="677635"/>
            <a:ext cx="9911443" cy="624786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연산자 오버로딩의 지원이 불가능한 경우</a:t>
            </a:r>
            <a:endParaRPr lang="en-US" altLang="ko-KR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class Point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   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x;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y;</a:t>
            </a:r>
          </a:p>
          <a:p>
            <a:r>
              <a:rPr lang="en-US" altLang="ko-KR" sz="1600" dirty="0">
                <a:latin typeface="Arial Black" pitchFamily="34" charset="0"/>
              </a:rPr>
              <a:t>public:</a:t>
            </a:r>
          </a:p>
          <a:p>
            <a:r>
              <a:rPr lang="fr-FR" altLang="ko-KR" sz="1600" dirty="0">
                <a:latin typeface="Arial Black" pitchFamily="34" charset="0"/>
              </a:rPr>
              <a:t>    explicit Point(int _x =0 , int _y =0 ):x(_x),y(_y) { }</a:t>
            </a:r>
          </a:p>
          <a:p>
            <a:r>
              <a:rPr lang="fr-FR" altLang="ko-KR" sz="1600" dirty="0">
                <a:latin typeface="Arial Black" pitchFamily="34" charset="0"/>
              </a:rPr>
              <a:t>    void Print( ) const { cout &lt;&lt; x &lt;&lt;',' &lt;&lt; y &lt;&lt; endl; }</a:t>
            </a:r>
          </a:p>
          <a:p>
            <a:r>
              <a:rPr lang="en-US" altLang="ko-KR" sz="1600" dirty="0">
                <a:latin typeface="Arial Black" pitchFamily="34" charset="0"/>
              </a:rPr>
              <a:t>};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 &lt;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T&gt;</a:t>
            </a:r>
          </a:p>
          <a:p>
            <a:r>
              <a:rPr lang="en-US" altLang="ko-KR" sz="1600" dirty="0">
                <a:latin typeface="Arial Black" pitchFamily="34" charset="0"/>
              </a:rPr>
              <a:t>void Print(T a)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    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en-US" altLang="ko-KR" sz="1600" dirty="0">
                <a:latin typeface="Arial Black" pitchFamily="34" charset="0"/>
              </a:rPr>
              <a:t> &lt;&lt; a &lt;&lt; </a:t>
            </a:r>
            <a:r>
              <a:rPr lang="en-US" altLang="ko-KR" sz="1600" dirty="0" err="1">
                <a:latin typeface="Arial Black" pitchFamily="34" charset="0"/>
              </a:rPr>
              <a:t>endl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</a:p>
          <a:p>
            <a:r>
              <a:rPr lang="en-US" altLang="ko-KR" sz="16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itchFamily="34" charset="0"/>
              </a:rPr>
              <a:t>{</a:t>
            </a:r>
          </a:p>
          <a:p>
            <a:r>
              <a:rPr lang="en-US" altLang="ko-KR" sz="1600" dirty="0">
                <a:latin typeface="Arial Black" pitchFamily="34" charset="0"/>
              </a:rPr>
              <a:t>   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n = 10;</a:t>
            </a:r>
          </a:p>
          <a:p>
            <a:r>
              <a:rPr lang="en-US" altLang="ko-KR" sz="1600" dirty="0">
                <a:latin typeface="Arial Black" pitchFamily="34" charset="0"/>
              </a:rPr>
              <a:t>    double d = 2.5;</a:t>
            </a:r>
          </a:p>
          <a:p>
            <a:r>
              <a:rPr lang="en-US" altLang="ko-KR" sz="1600" dirty="0">
                <a:latin typeface="Arial Black" pitchFamily="34" charset="0"/>
              </a:rPr>
              <a:t>    Point </a:t>
            </a:r>
            <a:r>
              <a:rPr lang="en-US" altLang="ko-KR" sz="1600" dirty="0" err="1">
                <a:latin typeface="Arial Black" pitchFamily="34" charset="0"/>
              </a:rPr>
              <a:t>pt</a:t>
            </a:r>
            <a:r>
              <a:rPr lang="en-US" altLang="ko-KR" sz="1600" dirty="0">
                <a:latin typeface="Arial Black" pitchFamily="34" charset="0"/>
              </a:rPr>
              <a:t>(2,3);</a:t>
            </a: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    Print( n );</a:t>
            </a:r>
          </a:p>
          <a:p>
            <a:r>
              <a:rPr lang="en-US" altLang="ko-KR" sz="1600" dirty="0">
                <a:latin typeface="Arial Black" pitchFamily="34" charset="0"/>
              </a:rPr>
              <a:t>    Print( d );</a:t>
            </a:r>
          </a:p>
          <a:p>
            <a:r>
              <a:rPr lang="ko-KR" altLang="en-US" sz="1600" dirty="0">
                <a:latin typeface="Arial Black" pitchFamily="34" charset="0"/>
              </a:rPr>
              <a:t>    </a:t>
            </a:r>
            <a:r>
              <a:rPr lang="en-US" altLang="ko-KR" sz="1600" dirty="0">
                <a:latin typeface="Arial Black" pitchFamily="34" charset="0"/>
              </a:rPr>
              <a:t>Print( </a:t>
            </a:r>
            <a:r>
              <a:rPr lang="en-US" altLang="ko-KR" sz="1600" dirty="0" err="1">
                <a:latin typeface="Arial Black" pitchFamily="34" charset="0"/>
              </a:rPr>
              <a:t>pt</a:t>
            </a:r>
            <a:r>
              <a:rPr lang="en-US" altLang="ko-KR" sz="1600" dirty="0">
                <a:latin typeface="Arial Black" pitchFamily="34" charset="0"/>
              </a:rPr>
              <a:t> ); //</a:t>
            </a:r>
            <a:r>
              <a:rPr lang="ko-KR" altLang="en-US" sz="1600" dirty="0">
                <a:latin typeface="Arial Black" pitchFamily="34" charset="0"/>
              </a:rPr>
              <a:t>에러</a:t>
            </a:r>
            <a:r>
              <a:rPr lang="en-US" altLang="ko-KR" sz="1600" dirty="0">
                <a:latin typeface="Arial Black" pitchFamily="34" charset="0"/>
              </a:rPr>
              <a:t>!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cout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&lt;&lt;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;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연산이 불가능하므로</a:t>
            </a:r>
          </a:p>
          <a:p>
            <a:r>
              <a:rPr lang="en-US" altLang="ko-KR" sz="1600" dirty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9971" y="4057650"/>
            <a:ext cx="6042908" cy="10772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ial Black" pitchFamily="34" charset="0"/>
              </a:rPr>
              <a:t>템플릿의 매개변수 타입 객체인 </a:t>
            </a:r>
            <a:r>
              <a:rPr lang="en-US" altLang="ko-KR" sz="1600" dirty="0">
                <a:latin typeface="Arial Black" pitchFamily="34" charset="0"/>
              </a:rPr>
              <a:t>a</a:t>
            </a:r>
            <a:r>
              <a:rPr lang="ko-KR" altLang="en-US" sz="1600" dirty="0">
                <a:latin typeface="Arial Black" pitchFamily="34" charset="0"/>
              </a:rPr>
              <a:t>가 템플릿 함수 정의의 연산을 지원해야 하는데 </a:t>
            </a:r>
            <a:r>
              <a:rPr lang="en-US" altLang="ko-KR" sz="1600" dirty="0" err="1">
                <a:latin typeface="Arial Black" pitchFamily="34" charset="0"/>
              </a:rPr>
              <a:t>pt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 err="1">
                <a:latin typeface="Arial Black" pitchFamily="34" charset="0"/>
              </a:rPr>
              <a:t>cout</a:t>
            </a:r>
            <a:r>
              <a:rPr lang="ko-KR" altLang="en-US" sz="1600" dirty="0">
                <a:latin typeface="Arial Black" pitchFamily="34" charset="0"/>
              </a:rPr>
              <a:t>의 </a:t>
            </a:r>
            <a:r>
              <a:rPr lang="en-US" altLang="ko-KR" sz="1600" dirty="0">
                <a:latin typeface="Arial Black" pitchFamily="34" charset="0"/>
              </a:rPr>
              <a:t>&lt;&lt; </a:t>
            </a:r>
            <a:r>
              <a:rPr lang="ko-KR" altLang="en-US" sz="1600" dirty="0">
                <a:latin typeface="Arial Black" pitchFamily="34" charset="0"/>
              </a:rPr>
              <a:t>연산을 지원하지 않는다</a:t>
            </a:r>
            <a:r>
              <a:rPr lang="en-US" altLang="ko-KR" sz="1600" dirty="0">
                <a:latin typeface="Arial Black" pitchFamily="34" charset="0"/>
              </a:rPr>
              <a:t>. </a:t>
            </a:r>
            <a:r>
              <a:rPr lang="ko-KR" altLang="en-US" sz="1600" dirty="0">
                <a:latin typeface="Arial Black" pitchFamily="34" charset="0"/>
              </a:rPr>
              <a:t>그래서 연산자 오버로딩 함수를 추가하거나 </a:t>
            </a:r>
            <a:r>
              <a:rPr lang="ko-KR" altLang="en-US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특수화된 함수 템플릿을 지원</a:t>
            </a:r>
            <a:r>
              <a:rPr lang="ko-KR" altLang="en-US" sz="1600" dirty="0">
                <a:latin typeface="Arial Black" pitchFamily="34" charset="0"/>
              </a:rPr>
              <a:t>하는 방법이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84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4835" y="906236"/>
            <a:ext cx="9935936" cy="544764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x;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y;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public:</a:t>
            </a:r>
          </a:p>
          <a:p>
            <a:r>
              <a:rPr lang="fr-FR" altLang="ko-KR" sz="1400" dirty="0">
                <a:latin typeface="Arial Black" pitchFamily="34" charset="0"/>
              </a:rPr>
              <a:t>	explicit Point(int _x =0 , int _y =0 ):x(_x),y(_y) { }</a:t>
            </a:r>
          </a:p>
          <a:p>
            <a:r>
              <a:rPr lang="fr-FR" altLang="ko-KR" sz="1400" dirty="0">
                <a:latin typeface="Arial Black" pitchFamily="34" charset="0"/>
              </a:rPr>
              <a:t>	void Print( ) const { cout &lt;&lt; x &lt;&lt;',' &lt;&lt; y &lt;&lt; endl; }</a:t>
            </a:r>
          </a:p>
          <a:p>
            <a:r>
              <a:rPr lang="en-US" altLang="ko-KR" sz="1400" dirty="0">
                <a:latin typeface="Arial Black" pitchFamily="34" charset="0"/>
              </a:rPr>
              <a:t>};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함수 템플릿</a:t>
            </a:r>
          </a:p>
          <a:p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 &lt;</a:t>
            </a:r>
            <a:r>
              <a:rPr lang="en-US" altLang="ko-KR" sz="1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T&gt;</a:t>
            </a:r>
          </a:p>
          <a:p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void Print(T a)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a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특수화 함수 템플릿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 &lt; &gt;</a:t>
            </a: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명시적인 코드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void Print&lt;Point&gt;(Point a)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void Print(Point a) 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"Print </a:t>
            </a:r>
            <a:r>
              <a:rPr lang="ko-KR" altLang="en-US" sz="1400" dirty="0">
                <a:latin typeface="Arial Black" pitchFamily="34" charset="0"/>
              </a:rPr>
              <a:t>특수화 버전</a:t>
            </a:r>
            <a:r>
              <a:rPr lang="en-US" altLang="ko-KR" sz="1400" dirty="0">
                <a:latin typeface="Arial Black" pitchFamily="34" charset="0"/>
              </a:rPr>
              <a:t>: ";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a.Print</a:t>
            </a:r>
            <a:r>
              <a:rPr lang="en-US" altLang="ko-KR" sz="1400" dirty="0">
                <a:latin typeface="Arial Black" pitchFamily="34" charset="0"/>
              </a:rPr>
              <a:t>();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056257" y="2506673"/>
            <a:ext cx="50145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n = 10;</a:t>
            </a:r>
          </a:p>
          <a:p>
            <a:r>
              <a:rPr lang="en-US" altLang="ko-KR" sz="1400" dirty="0">
                <a:latin typeface="Arial Black" pitchFamily="34" charset="0"/>
              </a:rPr>
              <a:t>	double d = 2.5;</a:t>
            </a:r>
          </a:p>
          <a:p>
            <a:r>
              <a:rPr lang="en-US" altLang="ko-KR" sz="1400" dirty="0">
                <a:latin typeface="Arial Black" pitchFamily="34" charset="0"/>
              </a:rPr>
              <a:t>	Point </a:t>
            </a:r>
            <a:r>
              <a:rPr lang="en-US" altLang="ko-KR" sz="1400" dirty="0" err="1">
                <a:latin typeface="Arial Black" pitchFamily="34" charset="0"/>
              </a:rPr>
              <a:t>pt</a:t>
            </a:r>
            <a:r>
              <a:rPr lang="en-US" altLang="ko-KR" sz="1400" dirty="0">
                <a:latin typeface="Arial Black" pitchFamily="34" charset="0"/>
              </a:rPr>
              <a:t>(2,3);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Print( n );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Print&lt;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&gt;( n )   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버전 호출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	Print( d );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Print&lt;double&gt;( d 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일반화 버전 호출</a:t>
            </a:r>
          </a:p>
          <a:p>
            <a:r>
              <a:rPr lang="en-US" altLang="ko-KR" sz="1400" dirty="0">
                <a:latin typeface="Arial Black" pitchFamily="34" charset="0"/>
              </a:rPr>
              <a:t>	Print( </a:t>
            </a:r>
            <a:r>
              <a:rPr lang="en-US" altLang="ko-KR" sz="1400" dirty="0" err="1">
                <a:latin typeface="Arial Black" pitchFamily="34" charset="0"/>
              </a:rPr>
              <a:t>pt</a:t>
            </a:r>
            <a:r>
              <a:rPr lang="en-US" altLang="ko-KR" sz="1400" dirty="0">
                <a:latin typeface="Arial Black" pitchFamily="34" charset="0"/>
              </a:rPr>
              <a:t> 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Print&lt;Point&gt;(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pt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특수화 버전 호출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383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4836" y="680748"/>
            <a:ext cx="991960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템플릿</a:t>
            </a:r>
            <a:endParaRPr lang="en-US" altLang="ko-K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클래스를 정의하기 위한 메타 클래스 코드</a:t>
            </a: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템플릿 매개변수 인자를 통해 클래스에 사용될 타입을 결정할 수 있다</a:t>
            </a:r>
            <a:r>
              <a:rPr lang="en-US" altLang="ko-KR" dirty="0"/>
              <a:t>.</a:t>
            </a:r>
          </a:p>
          <a:p>
            <a:r>
              <a:rPr lang="en-US" altLang="ko-KR" sz="1050" dirty="0">
                <a:latin typeface="Arial Black" pitchFamily="34" charset="0"/>
              </a:rPr>
              <a:t>class </a:t>
            </a:r>
            <a:r>
              <a:rPr lang="en-US" altLang="ko-KR" sz="1050" dirty="0" err="1">
                <a:latin typeface="Arial Black" pitchFamily="34" charset="0"/>
              </a:rPr>
              <a:t>IntArray</a:t>
            </a:r>
            <a:r>
              <a:rPr lang="en-US" altLang="ko-KR" sz="1050" dirty="0">
                <a:latin typeface="Arial Black" pitchFamily="34" charset="0"/>
              </a:rPr>
              <a:t>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정수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</a:t>
            </a:r>
          </a:p>
          <a:p>
            <a:r>
              <a:rPr lang="en-US" altLang="ko-KR" sz="105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*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size;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capacity;</a:t>
            </a:r>
          </a:p>
          <a:p>
            <a:r>
              <a:rPr lang="en-US" altLang="ko-KR" sz="1050" dirty="0">
                <a:latin typeface="Arial Black" pitchFamily="34" charset="0"/>
              </a:rPr>
              <a:t>public: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explicit </a:t>
            </a:r>
            <a:r>
              <a:rPr lang="en-US" altLang="ko-KR" sz="1050" dirty="0" err="1">
                <a:latin typeface="Arial Black" pitchFamily="34" charset="0"/>
              </a:rPr>
              <a:t>IntArray</a:t>
            </a:r>
            <a:r>
              <a:rPr lang="en-US" altLang="ko-KR" sz="1050" dirty="0">
                <a:latin typeface="Arial Black" pitchFamily="34" charset="0"/>
              </a:rPr>
              <a:t>(</a:t>
            </a:r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cap = 100) :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(0), size(0), capacity(cap)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	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 = new </a:t>
            </a:r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[capacity];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}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~</a:t>
            </a:r>
            <a:r>
              <a:rPr lang="en-US" altLang="ko-KR" sz="1050" dirty="0" err="1">
                <a:latin typeface="Arial Black" pitchFamily="34" charset="0"/>
              </a:rPr>
              <a:t>IntArray</a:t>
            </a:r>
            <a:r>
              <a:rPr lang="en-US" altLang="ko-KR" sz="1050" dirty="0">
                <a:latin typeface="Arial Black" pitchFamily="34" charset="0"/>
              </a:rPr>
              <a:t>() { delete[] 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; }</a:t>
            </a:r>
          </a:p>
          <a:p>
            <a:pPr lvl="1"/>
            <a:endParaRPr lang="en-US" altLang="ko-KR" sz="1050" dirty="0">
              <a:latin typeface="Arial Black" pitchFamily="34" charset="0"/>
            </a:endParaRPr>
          </a:p>
          <a:p>
            <a:pPr lvl="1"/>
            <a:r>
              <a:rPr lang="en-US" altLang="ko-KR" sz="1050" dirty="0">
                <a:latin typeface="Arial Black" pitchFamily="34" charset="0"/>
              </a:rPr>
              <a:t>void Add(</a:t>
            </a:r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data) { 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[size++] = data; }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operator[](</a:t>
            </a:r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</a:t>
            </a:r>
            <a:r>
              <a:rPr lang="en-US" altLang="ko-KR" sz="1050" dirty="0" err="1">
                <a:latin typeface="Arial Black" pitchFamily="34" charset="0"/>
              </a:rPr>
              <a:t>idx</a:t>
            </a:r>
            <a:r>
              <a:rPr lang="en-US" altLang="ko-KR" sz="1050" dirty="0">
                <a:latin typeface="Arial Black" pitchFamily="34" charset="0"/>
              </a:rPr>
              <a:t>) </a:t>
            </a:r>
            <a:r>
              <a:rPr lang="en-US" altLang="ko-KR" sz="1050" dirty="0" err="1">
                <a:latin typeface="Arial Black" pitchFamily="34" charset="0"/>
              </a:rPr>
              <a:t>const</a:t>
            </a:r>
            <a:r>
              <a:rPr lang="en-US" altLang="ko-KR" sz="1050" dirty="0">
                <a:latin typeface="Arial Black" pitchFamily="34" charset="0"/>
              </a:rPr>
              <a:t> { return 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[</a:t>
            </a:r>
            <a:r>
              <a:rPr lang="en-US" altLang="ko-KR" sz="1050" dirty="0" err="1">
                <a:latin typeface="Arial Black" pitchFamily="34" charset="0"/>
              </a:rPr>
              <a:t>idx</a:t>
            </a:r>
            <a:r>
              <a:rPr lang="en-US" altLang="ko-KR" sz="1050" dirty="0">
                <a:latin typeface="Arial Black" pitchFamily="34" charset="0"/>
              </a:rPr>
              <a:t>]; }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</a:t>
            </a:r>
            <a:r>
              <a:rPr lang="en-US" altLang="ko-KR" sz="1050" dirty="0" err="1">
                <a:latin typeface="Arial Black" pitchFamily="34" charset="0"/>
              </a:rPr>
              <a:t>GetSize</a:t>
            </a:r>
            <a:r>
              <a:rPr lang="en-US" altLang="ko-KR" sz="1050" dirty="0">
                <a:latin typeface="Arial Black" pitchFamily="34" charset="0"/>
              </a:rPr>
              <a:t>() </a:t>
            </a:r>
            <a:r>
              <a:rPr lang="en-US" altLang="ko-KR" sz="1050" dirty="0" err="1">
                <a:latin typeface="Arial Black" pitchFamily="34" charset="0"/>
              </a:rPr>
              <a:t>const</a:t>
            </a:r>
            <a:r>
              <a:rPr lang="en-US" altLang="ko-KR" sz="1050" dirty="0">
                <a:latin typeface="Arial Black" pitchFamily="34" charset="0"/>
              </a:rPr>
              <a:t> { return size; }</a:t>
            </a:r>
          </a:p>
          <a:p>
            <a:r>
              <a:rPr lang="en-US" altLang="ko-KR" sz="1050" dirty="0">
                <a:latin typeface="Arial Black" pitchFamily="34" charset="0"/>
              </a:rPr>
              <a:t>};</a:t>
            </a:r>
          </a:p>
          <a:p>
            <a:r>
              <a:rPr lang="en-US" altLang="ko-KR" sz="1050" dirty="0">
                <a:latin typeface="Arial Black" pitchFamily="34" charset="0"/>
              </a:rPr>
              <a:t>class </a:t>
            </a:r>
            <a:r>
              <a:rPr lang="en-US" altLang="ko-KR" sz="1050" dirty="0" err="1">
                <a:latin typeface="Arial Black" pitchFamily="34" charset="0"/>
              </a:rPr>
              <a:t>StringArray</a:t>
            </a:r>
            <a:r>
              <a:rPr lang="en-US" altLang="ko-KR" sz="1050" dirty="0">
                <a:latin typeface="Arial Black" pitchFamily="34" charset="0"/>
              </a:rPr>
              <a:t>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문자열 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</a:t>
            </a:r>
          </a:p>
          <a:p>
            <a:r>
              <a:rPr lang="en-US" altLang="ko-KR" sz="105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string *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size;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capacity;</a:t>
            </a:r>
          </a:p>
          <a:p>
            <a:r>
              <a:rPr lang="en-US" altLang="ko-KR" sz="1050" dirty="0">
                <a:latin typeface="Arial Black" pitchFamily="34" charset="0"/>
              </a:rPr>
              <a:t>public: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explicit </a:t>
            </a:r>
            <a:r>
              <a:rPr lang="en-US" altLang="ko-KR" sz="1050" dirty="0" err="1">
                <a:latin typeface="Arial Black" pitchFamily="34" charset="0"/>
              </a:rPr>
              <a:t>StringArray</a:t>
            </a:r>
            <a:r>
              <a:rPr lang="en-US" altLang="ko-KR" sz="1050" dirty="0">
                <a:latin typeface="Arial Black" pitchFamily="34" charset="0"/>
              </a:rPr>
              <a:t>(</a:t>
            </a:r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cap = 100) :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(0), size(0), capacity(cap)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	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 = new string[capacity];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}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~</a:t>
            </a:r>
            <a:r>
              <a:rPr lang="en-US" altLang="ko-KR" sz="1050" dirty="0" err="1">
                <a:latin typeface="Arial Black" pitchFamily="34" charset="0"/>
              </a:rPr>
              <a:t>StringArray</a:t>
            </a:r>
            <a:r>
              <a:rPr lang="en-US" altLang="ko-KR" sz="1050" dirty="0">
                <a:latin typeface="Arial Black" pitchFamily="34" charset="0"/>
              </a:rPr>
              <a:t>() { delete[] 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; }</a:t>
            </a:r>
          </a:p>
          <a:p>
            <a:pPr lvl="1"/>
            <a:endParaRPr lang="en-US" altLang="ko-KR" sz="1050" dirty="0">
              <a:latin typeface="Arial Black" pitchFamily="34" charset="0"/>
            </a:endParaRPr>
          </a:p>
          <a:p>
            <a:pPr lvl="1"/>
            <a:r>
              <a:rPr lang="en-US" altLang="ko-KR" sz="1050" dirty="0">
                <a:latin typeface="Arial Black" pitchFamily="34" charset="0"/>
              </a:rPr>
              <a:t>void Add(string data) { 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[size++] = data; }</a:t>
            </a:r>
          </a:p>
          <a:p>
            <a:pPr lvl="1"/>
            <a:r>
              <a:rPr lang="en-US" altLang="ko-KR" sz="1050" dirty="0">
                <a:latin typeface="Arial Black" pitchFamily="34" charset="0"/>
              </a:rPr>
              <a:t>string operator[](</a:t>
            </a:r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</a:t>
            </a:r>
            <a:r>
              <a:rPr lang="en-US" altLang="ko-KR" sz="1050" dirty="0" err="1">
                <a:latin typeface="Arial Black" pitchFamily="34" charset="0"/>
              </a:rPr>
              <a:t>idx</a:t>
            </a:r>
            <a:r>
              <a:rPr lang="en-US" altLang="ko-KR" sz="1050" dirty="0">
                <a:latin typeface="Arial Black" pitchFamily="34" charset="0"/>
              </a:rPr>
              <a:t>) </a:t>
            </a:r>
            <a:r>
              <a:rPr lang="en-US" altLang="ko-KR" sz="1050" dirty="0" err="1">
                <a:latin typeface="Arial Black" pitchFamily="34" charset="0"/>
              </a:rPr>
              <a:t>const</a:t>
            </a:r>
            <a:r>
              <a:rPr lang="en-US" altLang="ko-KR" sz="1050" dirty="0">
                <a:latin typeface="Arial Black" pitchFamily="34" charset="0"/>
              </a:rPr>
              <a:t> { return </a:t>
            </a:r>
            <a:r>
              <a:rPr lang="en-US" altLang="ko-KR" sz="1050" dirty="0" err="1">
                <a:latin typeface="Arial Black" pitchFamily="34" charset="0"/>
              </a:rPr>
              <a:t>buf</a:t>
            </a:r>
            <a:r>
              <a:rPr lang="en-US" altLang="ko-KR" sz="1050" dirty="0">
                <a:latin typeface="Arial Black" pitchFamily="34" charset="0"/>
              </a:rPr>
              <a:t>[</a:t>
            </a:r>
            <a:r>
              <a:rPr lang="en-US" altLang="ko-KR" sz="1050" dirty="0" err="1">
                <a:latin typeface="Arial Black" pitchFamily="34" charset="0"/>
              </a:rPr>
              <a:t>idx</a:t>
            </a:r>
            <a:r>
              <a:rPr lang="en-US" altLang="ko-KR" sz="1050" dirty="0">
                <a:latin typeface="Arial Black" pitchFamily="34" charset="0"/>
              </a:rPr>
              <a:t>]; }</a:t>
            </a:r>
          </a:p>
          <a:p>
            <a:pPr lvl="1"/>
            <a:r>
              <a:rPr lang="en-US" altLang="ko-KR" sz="1050" dirty="0" err="1">
                <a:latin typeface="Arial Black" pitchFamily="34" charset="0"/>
              </a:rPr>
              <a:t>int</a:t>
            </a:r>
            <a:r>
              <a:rPr lang="en-US" altLang="ko-KR" sz="1050" dirty="0">
                <a:latin typeface="Arial Black" pitchFamily="34" charset="0"/>
              </a:rPr>
              <a:t> </a:t>
            </a:r>
            <a:r>
              <a:rPr lang="en-US" altLang="ko-KR" sz="1050" dirty="0" err="1">
                <a:latin typeface="Arial Black" pitchFamily="34" charset="0"/>
              </a:rPr>
              <a:t>GetSize</a:t>
            </a:r>
            <a:r>
              <a:rPr lang="en-US" altLang="ko-KR" sz="1050" dirty="0">
                <a:latin typeface="Arial Black" pitchFamily="34" charset="0"/>
              </a:rPr>
              <a:t>() </a:t>
            </a:r>
            <a:r>
              <a:rPr lang="en-US" altLang="ko-KR" sz="1050" dirty="0" err="1">
                <a:latin typeface="Arial Black" pitchFamily="34" charset="0"/>
              </a:rPr>
              <a:t>const</a:t>
            </a:r>
            <a:r>
              <a:rPr lang="en-US" altLang="ko-KR" sz="1050" dirty="0">
                <a:latin typeface="Arial Black" pitchFamily="34" charset="0"/>
              </a:rPr>
              <a:t> { return size; }</a:t>
            </a:r>
          </a:p>
          <a:p>
            <a:r>
              <a:rPr lang="en-US" altLang="ko-KR" sz="1050" dirty="0">
                <a:latin typeface="Arial Black" pitchFamily="34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35485" y="1632856"/>
            <a:ext cx="330731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Arial Black" pitchFamily="34" charset="0"/>
              </a:rPr>
              <a:t>void main()</a:t>
            </a:r>
          </a:p>
          <a:p>
            <a:r>
              <a:rPr lang="en-US" altLang="ko-KR" sz="11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IntArray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iarr</a:t>
            </a:r>
            <a:r>
              <a:rPr lang="en-US" altLang="ko-KR" sz="1100" dirty="0">
                <a:latin typeface="Arial Black" pitchFamily="34" charset="0"/>
              </a:rPr>
              <a:t>;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정수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iarr.Add</a:t>
            </a:r>
            <a:r>
              <a:rPr lang="en-US" altLang="ko-KR" sz="1100" dirty="0">
                <a:latin typeface="Arial Black" pitchFamily="34" charset="0"/>
              </a:rPr>
              <a:t>(10);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iarr.Add</a:t>
            </a:r>
            <a:r>
              <a:rPr lang="en-US" altLang="ko-KR" sz="1100" dirty="0">
                <a:latin typeface="Arial Black" pitchFamily="34" charset="0"/>
              </a:rPr>
              <a:t>(20);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iarr.Add</a:t>
            </a:r>
            <a:r>
              <a:rPr lang="en-US" altLang="ko-KR" sz="1100" dirty="0">
                <a:latin typeface="Arial Black" pitchFamily="34" charset="0"/>
              </a:rPr>
              <a:t>(30);</a:t>
            </a:r>
          </a:p>
          <a:p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nn-NO" altLang="ko-KR" sz="1100" dirty="0">
                <a:latin typeface="Arial Black" pitchFamily="34" charset="0"/>
              </a:rPr>
              <a:t>for (int i = 0; i &lt; iarr.GetSize(); ++i)</a:t>
            </a:r>
          </a:p>
          <a:p>
            <a:pPr lvl="1"/>
            <a:r>
              <a:rPr lang="en-US" altLang="ko-KR" sz="1100" dirty="0">
                <a:latin typeface="Arial Black" pitchFamily="34" charset="0"/>
              </a:rPr>
              <a:t>	</a:t>
            </a:r>
            <a:r>
              <a:rPr lang="en-US" altLang="ko-KR" sz="1100" dirty="0" err="1">
                <a:latin typeface="Arial Black" pitchFamily="34" charset="0"/>
              </a:rPr>
              <a:t>cout</a:t>
            </a:r>
            <a:r>
              <a:rPr lang="en-US" altLang="ko-KR" sz="1100" dirty="0">
                <a:latin typeface="Arial Black" pitchFamily="34" charset="0"/>
              </a:rPr>
              <a:t> &lt;&lt; </a:t>
            </a:r>
            <a:r>
              <a:rPr lang="en-US" altLang="ko-KR" sz="1100" dirty="0" err="1">
                <a:latin typeface="Arial Black" pitchFamily="34" charset="0"/>
              </a:rPr>
              <a:t>iarr</a:t>
            </a:r>
            <a:r>
              <a:rPr lang="en-US" altLang="ko-KR" sz="1100" dirty="0">
                <a:latin typeface="Arial Black" pitchFamily="34" charset="0"/>
              </a:rPr>
              <a:t>[i] &lt;&lt; " ";</a:t>
            </a:r>
          </a:p>
          <a:p>
            <a:pPr lvl="1"/>
            <a:endParaRPr lang="en-US" altLang="ko-KR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cout</a:t>
            </a:r>
            <a:r>
              <a:rPr lang="en-US" altLang="ko-KR" sz="1100" dirty="0">
                <a:latin typeface="Arial Black" pitchFamily="34" charset="0"/>
              </a:rPr>
              <a:t> &lt;&lt; </a:t>
            </a:r>
            <a:r>
              <a:rPr lang="en-US" altLang="ko-KR" sz="1100" dirty="0" err="1">
                <a:latin typeface="Arial Black" pitchFamily="34" charset="0"/>
              </a:rPr>
              <a:t>endl</a:t>
            </a:r>
            <a:r>
              <a:rPr lang="en-US" altLang="ko-KR" sz="1100" dirty="0">
                <a:latin typeface="Arial Black" pitchFamily="34" charset="0"/>
              </a:rPr>
              <a:t>;</a:t>
            </a:r>
          </a:p>
          <a:p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StringArray</a:t>
            </a:r>
            <a:r>
              <a:rPr lang="en-US" altLang="ko-KR" sz="1100" dirty="0">
                <a:latin typeface="Arial Black" pitchFamily="34" charset="0"/>
              </a:rPr>
              <a:t> </a:t>
            </a:r>
            <a:r>
              <a:rPr lang="en-US" altLang="ko-KR" sz="1100" dirty="0" err="1">
                <a:latin typeface="Arial Black" pitchFamily="34" charset="0"/>
              </a:rPr>
              <a:t>sarr</a:t>
            </a:r>
            <a:r>
              <a:rPr lang="en-US" altLang="ko-KR" sz="1100" dirty="0">
                <a:latin typeface="Arial Black" pitchFamily="34" charset="0"/>
              </a:rPr>
              <a:t>;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문자열 </a:t>
            </a:r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 </a:t>
            </a:r>
            <a:r>
              <a:rPr lang="ko-KR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객체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sarr.Add</a:t>
            </a:r>
            <a:r>
              <a:rPr lang="en-US" altLang="ko-KR" sz="1100" dirty="0">
                <a:latin typeface="Arial Black" pitchFamily="34" charset="0"/>
              </a:rPr>
              <a:t>("</a:t>
            </a:r>
            <a:r>
              <a:rPr lang="en-US" altLang="ko-KR" sz="1100" dirty="0" err="1">
                <a:latin typeface="Arial Black" pitchFamily="34" charset="0"/>
              </a:rPr>
              <a:t>abc</a:t>
            </a:r>
            <a:r>
              <a:rPr lang="en-US" altLang="ko-KR" sz="1100" dirty="0">
                <a:latin typeface="Arial Black" pitchFamily="34" charset="0"/>
              </a:rPr>
              <a:t>");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sarr.Add</a:t>
            </a:r>
            <a:r>
              <a:rPr lang="en-US" altLang="ko-KR" sz="1100" dirty="0">
                <a:latin typeface="Arial Black" pitchFamily="34" charset="0"/>
              </a:rPr>
              <a:t>("ABC");</a:t>
            </a: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sarr.Add</a:t>
            </a:r>
            <a:r>
              <a:rPr lang="en-US" altLang="ko-KR" sz="1100" dirty="0">
                <a:latin typeface="Arial Black" pitchFamily="34" charset="0"/>
              </a:rPr>
              <a:t>("Hello!");</a:t>
            </a:r>
          </a:p>
          <a:p>
            <a:endParaRPr lang="ko-KR" altLang="en-US" sz="1100" dirty="0">
              <a:latin typeface="Arial Black" pitchFamily="34" charset="0"/>
            </a:endParaRPr>
          </a:p>
          <a:p>
            <a:pPr lvl="1"/>
            <a:r>
              <a:rPr lang="nn-NO" altLang="ko-KR" sz="1100" dirty="0">
                <a:latin typeface="Arial Black" pitchFamily="34" charset="0"/>
              </a:rPr>
              <a:t>for (int i = 0; i &lt; sarr.GetSize(); ++i)</a:t>
            </a:r>
          </a:p>
          <a:p>
            <a:pPr lvl="1"/>
            <a:r>
              <a:rPr lang="en-US" altLang="ko-KR" sz="1100" dirty="0">
                <a:latin typeface="Arial Black" pitchFamily="34" charset="0"/>
              </a:rPr>
              <a:t>	</a:t>
            </a:r>
            <a:r>
              <a:rPr lang="en-US" altLang="ko-KR" sz="1100" dirty="0" err="1">
                <a:latin typeface="Arial Black" pitchFamily="34" charset="0"/>
              </a:rPr>
              <a:t>cout</a:t>
            </a:r>
            <a:r>
              <a:rPr lang="en-US" altLang="ko-KR" sz="1100" dirty="0">
                <a:latin typeface="Arial Black" pitchFamily="34" charset="0"/>
              </a:rPr>
              <a:t> &lt;&lt; </a:t>
            </a:r>
            <a:r>
              <a:rPr lang="en-US" altLang="ko-KR" sz="1100" dirty="0" err="1">
                <a:latin typeface="Arial Black" pitchFamily="34" charset="0"/>
              </a:rPr>
              <a:t>sarr</a:t>
            </a:r>
            <a:r>
              <a:rPr lang="en-US" altLang="ko-KR" sz="1100" dirty="0">
                <a:latin typeface="Arial Black" pitchFamily="34" charset="0"/>
              </a:rPr>
              <a:t>[i] &lt;&lt; " ";</a:t>
            </a:r>
          </a:p>
          <a:p>
            <a:pPr lvl="1"/>
            <a:endParaRPr lang="en-US" altLang="ko-KR" sz="1100" dirty="0">
              <a:latin typeface="Arial Black" pitchFamily="34" charset="0"/>
            </a:endParaRPr>
          </a:p>
          <a:p>
            <a:pPr lvl="1"/>
            <a:r>
              <a:rPr lang="en-US" altLang="ko-KR" sz="1100" dirty="0" err="1">
                <a:latin typeface="Arial Black" pitchFamily="34" charset="0"/>
              </a:rPr>
              <a:t>cout</a:t>
            </a:r>
            <a:r>
              <a:rPr lang="en-US" altLang="ko-KR" sz="1100" dirty="0">
                <a:latin typeface="Arial Black" pitchFamily="34" charset="0"/>
              </a:rPr>
              <a:t> &lt;&lt; </a:t>
            </a:r>
            <a:r>
              <a:rPr lang="en-US" altLang="ko-KR" sz="1100" dirty="0" err="1">
                <a:latin typeface="Arial Black" pitchFamily="34" charset="0"/>
              </a:rPr>
              <a:t>endl</a:t>
            </a:r>
            <a:r>
              <a:rPr lang="en-US" altLang="ko-KR" sz="1100" dirty="0">
                <a:latin typeface="Arial Black" pitchFamily="34" charset="0"/>
              </a:rPr>
              <a:t>;</a:t>
            </a:r>
          </a:p>
          <a:p>
            <a:r>
              <a:rPr lang="en-US" altLang="ko-KR" sz="1100" dirty="0">
                <a:latin typeface="Arial Black" pitchFamily="34" charset="0"/>
              </a:rPr>
              <a:t>}</a:t>
            </a:r>
            <a:endParaRPr lang="ko-KR" altLang="en-US" sz="11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46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6672" y="1020535"/>
            <a:ext cx="9927771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 &lt;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T&gt; //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클래스 템플릿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 </a:t>
            </a:r>
            <a:r>
              <a:rPr lang="ko-KR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정의</a:t>
            </a:r>
          </a:p>
          <a:p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class Array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 *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buf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size;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capacity;</a:t>
            </a:r>
          </a:p>
          <a:p>
            <a:r>
              <a:rPr lang="en-US" altLang="ko-KR" sz="1200" dirty="0">
                <a:latin typeface="Arial Black" pitchFamily="34" charset="0"/>
              </a:rPr>
              <a:t>public: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explicit Array(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cap = 100) : 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(0), size(0), capacity(cap)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 = new T[capacity];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~Array() { delete[] 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; }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void Add(T data)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[size++] = data;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 operator[](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idx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endParaRPr lang="en-US" altLang="ko-KR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return 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[</a:t>
            </a:r>
            <a:r>
              <a:rPr lang="en-US" altLang="ko-KR" sz="1200" dirty="0" err="1">
                <a:latin typeface="Arial Black" pitchFamily="34" charset="0"/>
              </a:rPr>
              <a:t>idx</a:t>
            </a:r>
            <a:r>
              <a:rPr lang="en-US" altLang="ko-KR" sz="1200" dirty="0">
                <a:latin typeface="Arial Black" pitchFamily="34" charset="0"/>
              </a:rPr>
              <a:t>];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GetSize</a:t>
            </a:r>
            <a:r>
              <a:rPr lang="en-US" altLang="ko-KR" sz="1200" dirty="0">
                <a:latin typeface="Arial Black" pitchFamily="34" charset="0"/>
              </a:rPr>
              <a:t>() 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return size;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r>
              <a:rPr lang="en-US" altLang="ko-KR" sz="1200" dirty="0">
                <a:latin typeface="Arial Black" pitchFamily="34" charset="0"/>
              </a:rPr>
              <a:t>};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endParaRPr lang="en-US" altLang="ko-KR" sz="1200" dirty="0">
              <a:latin typeface="Arial Black" pitchFamily="34" charset="0"/>
            </a:endParaRPr>
          </a:p>
          <a:p>
            <a:endParaRPr lang="en-US" altLang="ko-KR" sz="12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3705" y="2179865"/>
            <a:ext cx="39912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marL="0" lvl="1"/>
            <a:r>
              <a:rPr lang="en-US" altLang="ko-KR" sz="1200" dirty="0">
                <a:latin typeface="Arial Black" pitchFamily="34" charset="0"/>
              </a:rPr>
              <a:t>	//</a:t>
            </a:r>
            <a:r>
              <a:rPr lang="ko-KR" altLang="en-US" sz="1200" dirty="0">
                <a:latin typeface="Arial Black" pitchFamily="34" charset="0"/>
              </a:rPr>
              <a:t>정수</a:t>
            </a:r>
            <a:r>
              <a:rPr lang="en-US" altLang="ko-KR" sz="1200" dirty="0">
                <a:latin typeface="Arial Black" pitchFamily="34" charset="0"/>
              </a:rPr>
              <a:t>(</a:t>
            </a:r>
            <a:r>
              <a:rPr lang="ko-KR" altLang="en-US" sz="1200" dirty="0">
                <a:latin typeface="Arial Black" pitchFamily="34" charset="0"/>
              </a:rPr>
              <a:t>클라이언트가 </a:t>
            </a:r>
            <a:r>
              <a:rPr lang="en-US" altLang="ko-KR" sz="1200" dirty="0">
                <a:latin typeface="Arial Black" pitchFamily="34" charset="0"/>
              </a:rPr>
              <a:t>T </a:t>
            </a:r>
            <a:r>
              <a:rPr lang="ko-KR" altLang="en-US" sz="1200" dirty="0">
                <a:latin typeface="Arial Black" pitchFamily="34" charset="0"/>
              </a:rPr>
              <a:t>타입 결정</a:t>
            </a:r>
            <a:r>
              <a:rPr lang="en-US" altLang="ko-KR" sz="1200" dirty="0">
                <a:latin typeface="Arial Black" pitchFamily="34" charset="0"/>
              </a:rPr>
              <a:t>) Array </a:t>
            </a:r>
            <a:r>
              <a:rPr lang="ko-KR" altLang="en-US" sz="1200" dirty="0">
                <a:latin typeface="Arial Black" pitchFamily="34" charset="0"/>
              </a:rPr>
              <a:t>객체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Array&lt;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&gt;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iarr</a:t>
            </a:r>
            <a:r>
              <a:rPr lang="en-US" altLang="ko-KR" sz="1200" dirty="0">
                <a:latin typeface="Arial Black" pitchFamily="34" charset="0"/>
              </a:rPr>
              <a:t>; 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iarr.Add</a:t>
            </a:r>
            <a:r>
              <a:rPr lang="en-US" altLang="ko-KR" sz="1200" dirty="0">
                <a:latin typeface="Arial Black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iarr.Add</a:t>
            </a:r>
            <a:r>
              <a:rPr lang="en-US" altLang="ko-KR" sz="1200" dirty="0">
                <a:latin typeface="Arial Black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iarr.Add</a:t>
            </a:r>
            <a:r>
              <a:rPr lang="en-US" altLang="ko-KR" sz="1200" dirty="0">
                <a:latin typeface="Arial Black" pitchFamily="34" charset="0"/>
              </a:rPr>
              <a:t>(30);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nn-NO" altLang="ko-KR" sz="1200" dirty="0">
                <a:latin typeface="Arial Black" pitchFamily="34" charset="0"/>
              </a:rPr>
              <a:t>for (int i = 0; i &lt; iarr.GetSize(); ++i)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iarr</a:t>
            </a:r>
            <a:r>
              <a:rPr lang="en-US" altLang="ko-KR" sz="1200" dirty="0">
                <a:latin typeface="Arial Black" pitchFamily="34" charset="0"/>
              </a:rPr>
              <a:t>[i] &lt;&lt; " ";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pPr marL="0" lvl="1"/>
            <a:r>
              <a:rPr lang="en-US" altLang="ko-KR" sz="1200" dirty="0">
                <a:latin typeface="Arial Black" pitchFamily="34" charset="0"/>
              </a:rPr>
              <a:t>	//</a:t>
            </a:r>
            <a:r>
              <a:rPr lang="ko-KR" altLang="en-US" sz="1200" dirty="0">
                <a:latin typeface="Arial Black" pitchFamily="34" charset="0"/>
              </a:rPr>
              <a:t>문자열</a:t>
            </a:r>
            <a:r>
              <a:rPr lang="en-US" altLang="ko-KR" sz="1200" dirty="0">
                <a:latin typeface="Arial Black" pitchFamily="34" charset="0"/>
              </a:rPr>
              <a:t>(</a:t>
            </a:r>
            <a:r>
              <a:rPr lang="ko-KR" altLang="en-US" sz="1200" dirty="0">
                <a:latin typeface="Arial Black" pitchFamily="34" charset="0"/>
              </a:rPr>
              <a:t>클라이언트가 </a:t>
            </a:r>
            <a:r>
              <a:rPr lang="en-US" altLang="ko-KR" sz="1200" dirty="0">
                <a:latin typeface="Arial Black" pitchFamily="34" charset="0"/>
              </a:rPr>
              <a:t>T </a:t>
            </a:r>
            <a:r>
              <a:rPr lang="ko-KR" altLang="en-US" sz="1200" dirty="0">
                <a:latin typeface="Arial Black" pitchFamily="34" charset="0"/>
              </a:rPr>
              <a:t>타입 결정</a:t>
            </a:r>
            <a:r>
              <a:rPr lang="en-US" altLang="ko-KR" sz="1200" dirty="0">
                <a:latin typeface="Arial Black" pitchFamily="34" charset="0"/>
              </a:rPr>
              <a:t>) Array </a:t>
            </a:r>
            <a:r>
              <a:rPr lang="ko-KR" altLang="en-US" sz="1200" dirty="0">
                <a:latin typeface="Arial Black" pitchFamily="34" charset="0"/>
              </a:rPr>
              <a:t>객체</a:t>
            </a: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Array&lt;string&gt;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sarr</a:t>
            </a:r>
            <a:r>
              <a:rPr lang="en-US" altLang="ko-KR" sz="1200" dirty="0">
                <a:latin typeface="Arial Black" pitchFamily="34" charset="0"/>
              </a:rPr>
              <a:t>; 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sarr.Add</a:t>
            </a:r>
            <a:r>
              <a:rPr lang="en-US" altLang="ko-KR" sz="1200" dirty="0">
                <a:latin typeface="Arial Black" pitchFamily="34" charset="0"/>
              </a:rPr>
              <a:t>("</a:t>
            </a:r>
            <a:r>
              <a:rPr lang="en-US" altLang="ko-KR" sz="1200" dirty="0" err="1">
                <a:latin typeface="Arial Black" pitchFamily="34" charset="0"/>
              </a:rPr>
              <a:t>abc</a:t>
            </a:r>
            <a:r>
              <a:rPr lang="en-US" altLang="ko-KR" sz="1200" dirty="0">
                <a:latin typeface="Arial Black" pitchFamily="34" charset="0"/>
              </a:rPr>
              <a:t>");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sarr.Add</a:t>
            </a:r>
            <a:r>
              <a:rPr lang="en-US" altLang="ko-KR" sz="1200" dirty="0">
                <a:latin typeface="Arial Black" pitchFamily="34" charset="0"/>
              </a:rPr>
              <a:t>("ABC");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sarr.Add</a:t>
            </a:r>
            <a:r>
              <a:rPr lang="en-US" altLang="ko-KR" sz="1200" dirty="0">
                <a:latin typeface="Arial Black" pitchFamily="34" charset="0"/>
              </a:rPr>
              <a:t>("Hello!");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nn-NO" altLang="ko-KR" sz="1200" dirty="0">
                <a:latin typeface="Arial Black" pitchFamily="34" charset="0"/>
              </a:rPr>
              <a:t>for (int i = 0; i &lt; sarr.GetSize(); ++i)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sarr</a:t>
            </a:r>
            <a:r>
              <a:rPr lang="en-US" altLang="ko-KR" sz="1200" dirty="0">
                <a:latin typeface="Arial Black" pitchFamily="34" charset="0"/>
              </a:rPr>
              <a:t>[i] &lt;&lt; " ";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16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4835" y="672584"/>
            <a:ext cx="9919608" cy="581697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디폴트 매개 변수로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template &lt;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typename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T =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capT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= 100&gt;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100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디폴트 매개 변수 값 지정</a:t>
            </a:r>
          </a:p>
          <a:p>
            <a:r>
              <a:rPr lang="en-US" altLang="ko-KR" sz="1200" dirty="0">
                <a:latin typeface="Arial Black" pitchFamily="34" charset="0"/>
              </a:rPr>
              <a:t>class Array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T *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size;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capacity;</a:t>
            </a:r>
          </a:p>
          <a:p>
            <a:r>
              <a:rPr lang="en-US" altLang="ko-KR" sz="1200" dirty="0">
                <a:latin typeface="Arial Black" pitchFamily="34" charset="0"/>
              </a:rPr>
              <a:t>public: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explicit Array(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cap = </a:t>
            </a:r>
            <a:r>
              <a:rPr lang="en-US" altLang="ko-KR" sz="1200" dirty="0" err="1">
                <a:latin typeface="Arial Black" pitchFamily="34" charset="0"/>
              </a:rPr>
              <a:t>capT</a:t>
            </a:r>
            <a:r>
              <a:rPr lang="en-US" altLang="ko-KR" sz="1200" dirty="0">
                <a:latin typeface="Arial Black" pitchFamily="34" charset="0"/>
              </a:rPr>
              <a:t>) : 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(0), size(0), capacity(cap)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 = new T[capacity];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~Array() { delete[] 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; }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void Add(T data)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[size++] = data;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T operator[](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idx</a:t>
            </a:r>
            <a:r>
              <a:rPr lang="en-US" altLang="ko-KR" sz="1200" dirty="0">
                <a:latin typeface="Arial Black" pitchFamily="34" charset="0"/>
              </a:rPr>
              <a:t>) 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return </a:t>
            </a:r>
            <a:r>
              <a:rPr lang="en-US" altLang="ko-KR" sz="1200" dirty="0" err="1">
                <a:latin typeface="Arial Black" pitchFamily="34" charset="0"/>
              </a:rPr>
              <a:t>buf</a:t>
            </a:r>
            <a:r>
              <a:rPr lang="en-US" altLang="ko-KR" sz="1200" dirty="0">
                <a:latin typeface="Arial Black" pitchFamily="34" charset="0"/>
              </a:rPr>
              <a:t>[</a:t>
            </a:r>
            <a:r>
              <a:rPr lang="en-US" altLang="ko-KR" sz="1200" dirty="0" err="1">
                <a:latin typeface="Arial Black" pitchFamily="34" charset="0"/>
              </a:rPr>
              <a:t>idx</a:t>
            </a:r>
            <a:r>
              <a:rPr lang="en-US" altLang="ko-KR" sz="1200" dirty="0">
                <a:latin typeface="Arial Black" pitchFamily="34" charset="0"/>
              </a:rPr>
              <a:t>];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pPr lvl="1"/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GetSize</a:t>
            </a:r>
            <a:r>
              <a:rPr lang="en-US" altLang="ko-KR" sz="1200" dirty="0">
                <a:latin typeface="Arial Black" pitchFamily="34" charset="0"/>
              </a:rPr>
              <a:t>() 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return size;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r>
              <a:rPr lang="en-US" altLang="ko-KR" sz="1200" dirty="0">
                <a:latin typeface="Arial Black" pitchFamily="34" charset="0"/>
              </a:rPr>
              <a:t>};</a:t>
            </a:r>
            <a:endParaRPr lang="ko-KR" altLang="en-US" sz="12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867" y="1820636"/>
            <a:ext cx="35366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디폴트 매개 변수 값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100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사용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Array&lt;&gt; </a:t>
            </a:r>
            <a:r>
              <a:rPr lang="en-US" altLang="ko-KR" sz="1200" dirty="0" err="1">
                <a:latin typeface="Arial Black" pitchFamily="34" charset="0"/>
              </a:rPr>
              <a:t>iarr</a:t>
            </a:r>
            <a:r>
              <a:rPr lang="en-US" altLang="ko-KR" sz="1200" dirty="0">
                <a:latin typeface="Arial Black" pitchFamily="34" charset="0"/>
              </a:rPr>
              <a:t>; </a:t>
            </a:r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iarr.Add</a:t>
            </a:r>
            <a:r>
              <a:rPr lang="en-US" altLang="ko-KR" sz="1200" dirty="0">
                <a:latin typeface="Arial Black" pitchFamily="34" charset="0"/>
              </a:rPr>
              <a:t>(10);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iarr.Add</a:t>
            </a:r>
            <a:r>
              <a:rPr lang="en-US" altLang="ko-KR" sz="1200" dirty="0">
                <a:latin typeface="Arial Black" pitchFamily="34" charset="0"/>
              </a:rPr>
              <a:t>(20);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iarr.Add</a:t>
            </a:r>
            <a:r>
              <a:rPr lang="en-US" altLang="ko-KR" sz="1200" dirty="0">
                <a:latin typeface="Arial Black" pitchFamily="34" charset="0"/>
              </a:rPr>
              <a:t>(30);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nn-NO" altLang="ko-KR" sz="1200" dirty="0">
                <a:latin typeface="Arial Black" pitchFamily="34" charset="0"/>
              </a:rPr>
              <a:t>for (int i = 0; i &lt; iarr.GetSize(); ++i)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iarr</a:t>
            </a:r>
            <a:r>
              <a:rPr lang="en-US" altLang="ko-KR" sz="1200" dirty="0">
                <a:latin typeface="Arial Black" pitchFamily="34" charset="0"/>
              </a:rPr>
              <a:t>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endParaRPr lang="en-US" altLang="ko-KR" sz="1200" dirty="0">
              <a:latin typeface="Arial Black" pitchFamily="34" charset="0"/>
            </a:endParaRPr>
          </a:p>
          <a:p>
            <a:pPr marL="0"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디폴트 매개 변수 값 사용하지 않음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Array&lt;string, 10&gt; </a:t>
            </a:r>
            <a:r>
              <a:rPr lang="en-US" altLang="ko-KR" sz="1200" dirty="0" err="1">
                <a:latin typeface="Arial Black" pitchFamily="34" charset="0"/>
              </a:rPr>
              <a:t>sarr</a:t>
            </a:r>
            <a:r>
              <a:rPr lang="en-US" altLang="ko-KR" sz="1200" dirty="0">
                <a:latin typeface="Arial Black" pitchFamily="34" charset="0"/>
              </a:rPr>
              <a:t>; 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sarr.Add</a:t>
            </a:r>
            <a:r>
              <a:rPr lang="en-US" altLang="ko-KR" sz="1200" dirty="0">
                <a:latin typeface="Arial Black" pitchFamily="34" charset="0"/>
              </a:rPr>
              <a:t>("</a:t>
            </a:r>
            <a:r>
              <a:rPr lang="en-US" altLang="ko-KR" sz="1200" dirty="0" err="1">
                <a:latin typeface="Arial Black" pitchFamily="34" charset="0"/>
              </a:rPr>
              <a:t>abc</a:t>
            </a:r>
            <a:r>
              <a:rPr lang="en-US" altLang="ko-KR" sz="1200" dirty="0">
                <a:latin typeface="Arial Black" pitchFamily="34" charset="0"/>
              </a:rPr>
              <a:t>");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sarr.Add</a:t>
            </a:r>
            <a:r>
              <a:rPr lang="en-US" altLang="ko-KR" sz="1200" dirty="0">
                <a:latin typeface="Arial Black" pitchFamily="34" charset="0"/>
              </a:rPr>
              <a:t>("ABC");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sarr.Add</a:t>
            </a:r>
            <a:r>
              <a:rPr lang="en-US" altLang="ko-KR" sz="1200" dirty="0">
                <a:latin typeface="Arial Black" pitchFamily="34" charset="0"/>
              </a:rPr>
              <a:t>("Hello!");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nn-NO" altLang="ko-KR" sz="1200" dirty="0">
                <a:latin typeface="Arial Black" pitchFamily="34" charset="0"/>
              </a:rPr>
              <a:t>for (int i = 0; i &lt; sarr.GetSize(); ++i)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	</a:t>
            </a:r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sarr</a:t>
            </a:r>
            <a:r>
              <a:rPr lang="en-US" altLang="ko-KR" sz="1200" dirty="0">
                <a:latin typeface="Arial Black" pitchFamily="34" charset="0"/>
              </a:rPr>
              <a:t>[i] &lt;&lt; " ";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cout</a:t>
            </a:r>
            <a:r>
              <a:rPr lang="en-US" altLang="ko-KR" sz="1200" dirty="0">
                <a:latin typeface="Arial Black" pitchFamily="34" charset="0"/>
              </a:rPr>
              <a:t> &lt;&lt; </a:t>
            </a:r>
            <a:r>
              <a:rPr lang="en-US" altLang="ko-KR" sz="1200" dirty="0" err="1">
                <a:latin typeface="Arial Black" pitchFamily="34" charset="0"/>
              </a:rPr>
              <a:t>endl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5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27E1D97-B873-4B8D-8817-528F7E2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FBFC4-9652-4FF8-BA90-096621962827}"/>
              </a:ext>
            </a:extLst>
          </p:cNvPr>
          <p:cNvSpPr txBox="1"/>
          <p:nvPr/>
        </p:nvSpPr>
        <p:spPr>
          <a:xfrm>
            <a:off x="1143001" y="966787"/>
            <a:ext cx="9905998" cy="53860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템플릿</a:t>
            </a:r>
            <a:r>
              <a:rPr lang="en-US" altLang="ko-KR" dirty="0"/>
              <a:t>, </a:t>
            </a:r>
            <a:r>
              <a:rPr lang="ko-KR" altLang="en-US" dirty="0"/>
              <a:t>템플릿 함수</a:t>
            </a:r>
            <a:r>
              <a:rPr lang="en-US" altLang="ko-KR" dirty="0"/>
              <a:t>, </a:t>
            </a:r>
            <a:r>
              <a:rPr lang="ko-KR" altLang="en-US" dirty="0"/>
              <a:t>템플릿 함수 객체를 추가하는 예제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Arial Black" panose="020B0A04020102020204" pitchFamily="34" charset="0"/>
              </a:rPr>
              <a:t>//begin</a:t>
            </a:r>
            <a:r>
              <a:rPr lang="ko-KR" altLang="en-US" sz="1600" dirty="0">
                <a:latin typeface="Arial Black" panose="020B0A04020102020204" pitchFamily="34" charset="0"/>
              </a:rPr>
              <a:t>은 배열의 시작 주소</a:t>
            </a:r>
            <a:r>
              <a:rPr lang="en-US" altLang="ko-KR" sz="1600" dirty="0">
                <a:latin typeface="Arial Black" panose="020B0A04020102020204" pitchFamily="34" charset="0"/>
              </a:rPr>
              <a:t>, end</a:t>
            </a:r>
            <a:r>
              <a:rPr lang="ko-KR" altLang="en-US" sz="1600" dirty="0">
                <a:latin typeface="Arial Black" panose="020B0A04020102020204" pitchFamily="34" charset="0"/>
              </a:rPr>
              <a:t>는 배열의 끝 주소</a:t>
            </a:r>
            <a:r>
              <a:rPr lang="en-US" altLang="ko-KR" sz="1600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//pf</a:t>
            </a:r>
            <a:r>
              <a:rPr lang="ko-KR" altLang="en-US" sz="1600" dirty="0">
                <a:latin typeface="Arial Black" panose="020B0A04020102020204" pitchFamily="34" charset="0"/>
              </a:rPr>
              <a:t>는 클라이언트 함수 포인터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600" dirty="0">
                <a:latin typeface="Arial Black" panose="020B0A04020102020204" pitchFamily="34" charset="0"/>
              </a:rPr>
              <a:t>(int *begin, int *end, void (*pf)(int )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while( begin != end )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	pf( *begin++ ); 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600" dirty="0">
                <a:latin typeface="Arial Black" panose="020B0A04020102020204" pitchFamily="34" charset="0"/>
              </a:rPr>
              <a:t>(int n)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n &lt;&lt;"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[5] = {10, 20, 30, 40, 50};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arr+5,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600" dirty="0">
                <a:latin typeface="Arial Black" panose="020B0A04020102020204" pitchFamily="34" charset="0"/>
              </a:rPr>
              <a:t>); // </a:t>
            </a:r>
            <a:r>
              <a:rPr lang="ko-KR" altLang="en-US" sz="1600" dirty="0">
                <a:latin typeface="Arial Black" panose="020B0A04020102020204" pitchFamily="34" charset="0"/>
              </a:rPr>
              <a:t>정수 출력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4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1A49FF-5745-4422-A884-1CF36FA2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521AB-AEE1-4F9A-B48F-5514AB1F6FDB}"/>
              </a:ext>
            </a:extLst>
          </p:cNvPr>
          <p:cNvSpPr txBox="1"/>
          <p:nvPr/>
        </p:nvSpPr>
        <p:spPr>
          <a:xfrm>
            <a:off x="1132946" y="668866"/>
            <a:ext cx="9905998" cy="6124754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함수 템플릿으로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…</a:t>
            </a:r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begin,IterT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end,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pf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while( begin != end )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pf( *begin++ ); 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600" dirty="0">
                <a:latin typeface="Arial Black" panose="020B0A04020102020204" pitchFamily="34" charset="0"/>
              </a:rPr>
              <a:t>(int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data &lt;&lt;"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PrintString</a:t>
            </a:r>
            <a:r>
              <a:rPr lang="en-US" altLang="ko-KR" sz="1600" dirty="0">
                <a:latin typeface="Arial Black" panose="020B0A04020102020204" pitchFamily="34" charset="0"/>
              </a:rPr>
              <a:t>(string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data &lt;&lt;"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7D99-CE8F-4DE7-967C-175F1ED1E262}"/>
              </a:ext>
            </a:extLst>
          </p:cNvPr>
          <p:cNvSpPr txBox="1"/>
          <p:nvPr/>
        </p:nvSpPr>
        <p:spPr>
          <a:xfrm>
            <a:off x="5353605" y="4023631"/>
            <a:ext cx="56853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int 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[5] = {10, 20, 30, 40, 50};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arr</a:t>
            </a:r>
            <a:r>
              <a:rPr lang="en-US" altLang="ko-KR" sz="1600" dirty="0">
                <a:latin typeface="Arial Black" panose="020B0A04020102020204" pitchFamily="34" charset="0"/>
              </a:rPr>
              <a:t>, arr+5,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600" dirty="0">
                <a:latin typeface="Arial Black" panose="020B0A04020102020204" pitchFamily="34" charset="0"/>
              </a:rPr>
              <a:t>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출력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string </a:t>
            </a:r>
            <a:r>
              <a:rPr lang="en-US" altLang="ko-KR" sz="1600" dirty="0" err="1">
                <a:latin typeface="Arial Black" panose="020B0A04020102020204" pitchFamily="34" charset="0"/>
              </a:rPr>
              <a:t>sarr</a:t>
            </a:r>
            <a:r>
              <a:rPr lang="en-US" altLang="ko-KR" sz="1600" dirty="0">
                <a:latin typeface="Arial Black" panose="020B0A04020102020204" pitchFamily="34" charset="0"/>
              </a:rPr>
              <a:t>[3] = {"</a:t>
            </a:r>
            <a:r>
              <a:rPr lang="en-US" altLang="ko-KR" sz="1600" dirty="0" err="1">
                <a:latin typeface="Arial Black" panose="020B0A04020102020204" pitchFamily="34" charset="0"/>
              </a:rPr>
              <a:t>abc</a:t>
            </a:r>
            <a:r>
              <a:rPr lang="en-US" altLang="ko-KR" sz="1600" dirty="0">
                <a:latin typeface="Arial Black" panose="020B0A04020102020204" pitchFamily="34" charset="0"/>
              </a:rPr>
              <a:t>","</a:t>
            </a:r>
            <a:r>
              <a:rPr lang="en-US" altLang="ko-KR" sz="1600" dirty="0" err="1">
                <a:latin typeface="Arial Black" panose="020B0A04020102020204" pitchFamily="34" charset="0"/>
              </a:rPr>
              <a:t>ABCDE","Hello</a:t>
            </a:r>
            <a:r>
              <a:rPr lang="en-US" altLang="ko-KR" sz="1600" dirty="0">
                <a:latin typeface="Arial Black" panose="020B0A04020102020204" pitchFamily="34" charset="0"/>
              </a:rPr>
              <a:t>!"};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600" dirty="0">
                <a:latin typeface="Arial Black" panose="020B0A04020102020204" pitchFamily="34" charset="0"/>
              </a:rPr>
              <a:t>(</a:t>
            </a:r>
            <a:r>
              <a:rPr lang="en-US" altLang="ko-KR" sz="1600" dirty="0" err="1">
                <a:latin typeface="Arial Black" panose="020B0A04020102020204" pitchFamily="34" charset="0"/>
              </a:rPr>
              <a:t>sarr</a:t>
            </a:r>
            <a:r>
              <a:rPr lang="en-US" altLang="ko-KR" sz="1600" dirty="0">
                <a:latin typeface="Arial Black" panose="020B0A04020102020204" pitchFamily="34" charset="0"/>
              </a:rPr>
              <a:t>, sarr+3,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PrintString</a:t>
            </a:r>
            <a:r>
              <a:rPr lang="en-US" altLang="ko-KR" sz="1600" dirty="0">
                <a:latin typeface="Arial Black" panose="020B0A04020102020204" pitchFamily="34" charset="0"/>
              </a:rPr>
              <a:t>);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44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1D75A0E-4D17-40D6-B64A-3AE2213E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B5DA4-3E2B-457B-AF2F-A393EEBCA378}"/>
              </a:ext>
            </a:extLst>
          </p:cNvPr>
          <p:cNvSpPr txBox="1"/>
          <p:nvPr/>
        </p:nvSpPr>
        <p:spPr>
          <a:xfrm>
            <a:off x="1132946" y="668866"/>
            <a:ext cx="9905998" cy="655564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명시적 </a:t>
            </a:r>
            <a:r>
              <a:rPr lang="en-US" altLang="ko-KR" dirty="0" err="1"/>
              <a:t>For_each</a:t>
            </a:r>
            <a:r>
              <a:rPr lang="en-US" altLang="ko-KR" dirty="0"/>
              <a:t>()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begin,IterT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end,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pf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while( begin != end )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	pf( *begin++ ); </a:t>
            </a:r>
          </a:p>
          <a:p>
            <a:pPr lvl="1"/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PrintInt</a:t>
            </a:r>
            <a:r>
              <a:rPr lang="en-US" altLang="ko-KR" sz="1600" dirty="0">
                <a:latin typeface="Arial Black" panose="020B0A04020102020204" pitchFamily="34" charset="0"/>
              </a:rPr>
              <a:t>(int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data &lt;&lt;"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</a:t>
            </a:r>
            <a:r>
              <a:rPr lang="en-US" altLang="ko-KR" sz="1600" dirty="0" err="1">
                <a:latin typeface="Arial Black" panose="020B0A04020102020204" pitchFamily="34" charset="0"/>
              </a:rPr>
              <a:t>PrintString</a:t>
            </a:r>
            <a:r>
              <a:rPr lang="en-US" altLang="ko-KR" sz="1600" dirty="0">
                <a:latin typeface="Arial Black" panose="020B0A04020102020204" pitchFamily="34" charset="0"/>
              </a:rPr>
              <a:t>(string data)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data &lt;&lt;" ";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endParaRPr lang="en-US" altLang="ko-KR" sz="1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B6C46-FCA7-49BE-AA9C-4B310A688D76}"/>
              </a:ext>
            </a:extLst>
          </p:cNvPr>
          <p:cNvSpPr txBox="1"/>
          <p:nvPr/>
        </p:nvSpPr>
        <p:spPr>
          <a:xfrm>
            <a:off x="4280106" y="4516073"/>
            <a:ext cx="675883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int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[5] = {10, 20, 30, 40, 50};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&lt;int* , void (*)(int) &gt;(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arr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arr+5,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PrintInt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 </a:t>
            </a:r>
            <a:r>
              <a:rPr lang="en-US" altLang="ko-KR" sz="1200" dirty="0">
                <a:latin typeface="Arial Black" panose="020B0A04020102020204" pitchFamily="34" charset="0"/>
              </a:rPr>
              <a:t>// </a:t>
            </a:r>
            <a:r>
              <a:rPr lang="ko-KR" altLang="en-US" sz="1200" dirty="0">
                <a:latin typeface="Arial Black" panose="020B0A04020102020204" pitchFamily="34" charset="0"/>
              </a:rPr>
              <a:t>정수 출력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string </a:t>
            </a:r>
            <a:r>
              <a:rPr lang="en-US" altLang="ko-KR" sz="1200" dirty="0" err="1">
                <a:latin typeface="Arial Black" panose="020B0A04020102020204" pitchFamily="34" charset="0"/>
              </a:rPr>
              <a:t>sarr</a:t>
            </a:r>
            <a:r>
              <a:rPr lang="en-US" altLang="ko-KR" sz="1200" dirty="0">
                <a:latin typeface="Arial Black" panose="020B0A04020102020204" pitchFamily="34" charset="0"/>
              </a:rPr>
              <a:t>[3] = {"</a:t>
            </a:r>
            <a:r>
              <a:rPr lang="en-US" altLang="ko-KR" sz="1200" dirty="0" err="1">
                <a:latin typeface="Arial Black" panose="020B0A04020102020204" pitchFamily="34" charset="0"/>
              </a:rPr>
              <a:t>abc</a:t>
            </a:r>
            <a:r>
              <a:rPr lang="en-US" altLang="ko-KR" sz="1200" dirty="0">
                <a:latin typeface="Arial Black" panose="020B0A04020102020204" pitchFamily="34" charset="0"/>
              </a:rPr>
              <a:t>","</a:t>
            </a:r>
            <a:r>
              <a:rPr lang="en-US" altLang="ko-KR" sz="1200" dirty="0" err="1">
                <a:latin typeface="Arial Black" panose="020B0A04020102020204" pitchFamily="34" charset="0"/>
              </a:rPr>
              <a:t>ABCDE","Hello</a:t>
            </a:r>
            <a:r>
              <a:rPr lang="en-US" altLang="ko-KR" sz="1200" dirty="0">
                <a:latin typeface="Arial Black" panose="020B0A04020102020204" pitchFamily="34" charset="0"/>
              </a:rPr>
              <a:t>!"};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&lt;string* , void (*)(string) &gt;(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sarr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sarr+3,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PrintString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); </a:t>
            </a:r>
            <a:r>
              <a:rPr lang="en-US" altLang="ko-KR" sz="1200" dirty="0">
                <a:latin typeface="Arial Black" panose="020B0A04020102020204" pitchFamily="34" charset="0"/>
              </a:rPr>
              <a:t>// </a:t>
            </a:r>
            <a:r>
              <a:rPr lang="ko-KR" altLang="en-US" sz="1200" dirty="0"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40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D7322A2-25AB-4118-8336-71913CE8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68746-C240-49A1-969B-5FA067F181D3}"/>
              </a:ext>
            </a:extLst>
          </p:cNvPr>
          <p:cNvSpPr txBox="1"/>
          <p:nvPr/>
        </p:nvSpPr>
        <p:spPr>
          <a:xfrm>
            <a:off x="1132946" y="668866"/>
            <a:ext cx="9905998" cy="603242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Print()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함수도 템플릿 함수로 변경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..</a:t>
            </a:r>
          </a:p>
          <a:p>
            <a:endParaRPr lang="en-US" altLang="ko-KR" dirty="0"/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begin,IterT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end,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pf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while( begin != end )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		pf( *begin++ ); 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Print(T data)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data &lt;&lt;" ";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int 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[5] = {10, 20, 30, 40, 50};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arr</a:t>
            </a:r>
            <a:r>
              <a:rPr lang="en-US" altLang="ko-KR" sz="1400" dirty="0">
                <a:latin typeface="Arial Black" panose="020B0A04020102020204" pitchFamily="34" charset="0"/>
              </a:rPr>
              <a:t>, arr+5,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Print&lt;int&gt;</a:t>
            </a:r>
            <a:r>
              <a:rPr lang="en-US" altLang="ko-KR" sz="1400" dirty="0">
                <a:latin typeface="Arial Black" panose="020B0A04020102020204" pitchFamily="34" charset="0"/>
              </a:rPr>
              <a:t>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정수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	string </a:t>
            </a:r>
            <a:r>
              <a:rPr lang="en-US" altLang="ko-KR" sz="1400" dirty="0" err="1">
                <a:latin typeface="Arial Black" panose="020B0A04020102020204" pitchFamily="34" charset="0"/>
              </a:rPr>
              <a:t>sarr</a:t>
            </a:r>
            <a:r>
              <a:rPr lang="en-US" altLang="ko-KR" sz="1400" dirty="0">
                <a:latin typeface="Arial Black" panose="020B0A04020102020204" pitchFamily="34" charset="0"/>
              </a:rPr>
              <a:t>[3] = {"</a:t>
            </a:r>
            <a:r>
              <a:rPr lang="en-US" altLang="ko-KR" sz="1400" dirty="0" err="1">
                <a:latin typeface="Arial Black" panose="020B0A04020102020204" pitchFamily="34" charset="0"/>
              </a:rPr>
              <a:t>abc</a:t>
            </a:r>
            <a:r>
              <a:rPr lang="en-US" altLang="ko-KR" sz="1400" dirty="0">
                <a:latin typeface="Arial Black" panose="020B0A04020102020204" pitchFamily="34" charset="0"/>
              </a:rPr>
              <a:t>","</a:t>
            </a:r>
            <a:r>
              <a:rPr lang="en-US" altLang="ko-KR" sz="1400" dirty="0" err="1">
                <a:latin typeface="Arial Black" panose="020B0A04020102020204" pitchFamily="34" charset="0"/>
              </a:rPr>
              <a:t>ABCDE","Hello</a:t>
            </a:r>
            <a:r>
              <a:rPr lang="en-US" altLang="ko-KR" sz="1400" dirty="0">
                <a:latin typeface="Arial Black" panose="020B0A04020102020204" pitchFamily="34" charset="0"/>
              </a:rPr>
              <a:t>!"};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400" dirty="0">
                <a:latin typeface="Arial Black" panose="020B0A04020102020204" pitchFamily="34" charset="0"/>
              </a:rPr>
              <a:t>(</a:t>
            </a:r>
            <a:r>
              <a:rPr lang="en-US" altLang="ko-KR" sz="1400" dirty="0" err="1">
                <a:latin typeface="Arial Black" panose="020B0A04020102020204" pitchFamily="34" charset="0"/>
              </a:rPr>
              <a:t>sarr</a:t>
            </a:r>
            <a:r>
              <a:rPr lang="en-US" altLang="ko-KR" sz="1400" dirty="0">
                <a:latin typeface="Arial Black" panose="020B0A04020102020204" pitchFamily="34" charset="0"/>
              </a:rPr>
              <a:t>, sarr+3, </a:t>
            </a:r>
            <a:r>
              <a:rPr lang="en-US" altLang="ko-KR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Print&lt;string&gt;</a:t>
            </a:r>
            <a:r>
              <a:rPr lang="en-US" altLang="ko-KR" sz="1400" dirty="0">
                <a:latin typeface="Arial Black" panose="020B0A04020102020204" pitchFamily="34" charset="0"/>
              </a:rPr>
              <a:t>);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문자열 출력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</a:t>
            </a:r>
            <a:r>
              <a:rPr lang="en-US" altLang="ko-KR" sz="1400" dirty="0" err="1">
                <a:latin typeface="Arial Black" panose="020B0A04020102020204" pitchFamily="34" charset="0"/>
              </a:rPr>
              <a:t>endl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25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2CA13E-4F03-4E4E-874B-5DE3C4BF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B52A-2EF6-461D-96C5-A8107CEBD95A}"/>
              </a:ext>
            </a:extLst>
          </p:cNvPr>
          <p:cNvSpPr txBox="1"/>
          <p:nvPr/>
        </p:nvSpPr>
        <p:spPr>
          <a:xfrm>
            <a:off x="1132946" y="668866"/>
            <a:ext cx="9905998" cy="597086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함수객체를 사용해서 만들어 보자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void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For_each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IterT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begin,IterT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end,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pf )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while( begin != end )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pf( *begin++ ); 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template &lt;</a:t>
            </a:r>
            <a:r>
              <a:rPr lang="en-US" altLang="ko-KR" sz="1400" dirty="0" err="1">
                <a:latin typeface="Arial Black" panose="020B0A04020102020204" pitchFamily="34" charset="0"/>
              </a:rPr>
              <a:t>typename</a:t>
            </a:r>
            <a:r>
              <a:rPr lang="en-US" altLang="ko-KR" sz="1400" dirty="0">
                <a:latin typeface="Arial Black" panose="020B0A04020102020204" pitchFamily="34" charset="0"/>
              </a:rPr>
              <a:t> T&gt;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class </a:t>
            </a:r>
            <a:r>
              <a:rPr lang="en-US" altLang="ko-KR" sz="1400" dirty="0" err="1">
                <a:latin typeface="Arial Black" panose="020B0A04020102020204" pitchFamily="34" charset="0"/>
              </a:rPr>
              <a:t>PrintFunctor</a:t>
            </a:r>
            <a:endParaRPr lang="en-US" altLang="ko-KR" sz="1400" dirty="0"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	string</a:t>
            </a:r>
            <a:r>
              <a:rPr lang="ko-KR" altLang="en-US" sz="1400" dirty="0">
                <a:latin typeface="Arial Black" panose="020B0A04020102020204" pitchFamily="34" charset="0"/>
              </a:rPr>
              <a:t> </a:t>
            </a:r>
            <a:r>
              <a:rPr lang="en-US" altLang="ko-KR" sz="1400" dirty="0" err="1">
                <a:latin typeface="Arial Black" panose="020B0A04020102020204" pitchFamily="34" charset="0"/>
              </a:rPr>
              <a:t>sep</a:t>
            </a:r>
            <a:r>
              <a:rPr lang="en-US" altLang="ko-KR" sz="1400" dirty="0">
                <a:latin typeface="Arial Black" panose="020B0A04020102020204" pitchFamily="34" charset="0"/>
              </a:rPr>
              <a:t>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//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출력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구분자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정보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400" dirty="0">
                <a:latin typeface="Arial Black" panose="020B0A04020102020204" pitchFamily="34" charset="0"/>
              </a:rPr>
              <a:t>public: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explicit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PrintFunctor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(const string&amp; s=" ") :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sep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(s) { 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	void operator()(T data) const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        	</a:t>
            </a:r>
            <a:r>
              <a:rPr lang="en-US" altLang="ko-KR" sz="1400" dirty="0" err="1">
                <a:latin typeface="Arial Black" panose="020B0A04020102020204" pitchFamily="34" charset="0"/>
              </a:rPr>
              <a:t>cout</a:t>
            </a:r>
            <a:r>
              <a:rPr lang="en-US" altLang="ko-KR" sz="1400" dirty="0">
                <a:latin typeface="Arial Black" panose="020B0A04020102020204" pitchFamily="34" charset="0"/>
              </a:rPr>
              <a:t> &lt;&lt; data &lt;&lt;</a:t>
            </a:r>
            <a:r>
              <a:rPr lang="en-US" altLang="ko-KR" sz="1400" dirty="0" err="1">
                <a:latin typeface="Arial Black" panose="020B0A04020102020204" pitchFamily="34" charset="0"/>
              </a:rPr>
              <a:t>sep</a:t>
            </a:r>
            <a:r>
              <a:rPr lang="en-US" altLang="ko-KR" sz="1400" dirty="0">
                <a:latin typeface="Arial Black" panose="020B0A04020102020204" pitchFamily="34" charset="0"/>
              </a:rPr>
              <a:t>;</a:t>
            </a:r>
          </a:p>
          <a:p>
            <a:r>
              <a:rPr lang="ko-KR" altLang="en-US" sz="1400" dirty="0">
                <a:latin typeface="Arial Black" panose="020B0A04020102020204" pitchFamily="34" charset="0"/>
              </a:rPr>
              <a:t>    </a:t>
            </a:r>
            <a:r>
              <a:rPr lang="en-US" altLang="ko-KR" sz="14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4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  <a:p>
            <a:endParaRPr lang="en-US" altLang="ko-KR" sz="1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206F3-CA64-4562-A43A-15C4AA5180FD}"/>
              </a:ext>
            </a:extLst>
          </p:cNvPr>
          <p:cNvSpPr txBox="1"/>
          <p:nvPr/>
        </p:nvSpPr>
        <p:spPr>
          <a:xfrm>
            <a:off x="6140424" y="1715306"/>
            <a:ext cx="4898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	int 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[5] = {10, 20, 30, 40, 50};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en-US" altLang="ko-KR" sz="1200" dirty="0" err="1">
                <a:latin typeface="Arial Black" panose="020B0A04020102020204" pitchFamily="34" charset="0"/>
              </a:rPr>
              <a:t>arr</a:t>
            </a:r>
            <a:r>
              <a:rPr lang="en-US" altLang="ko-KR" sz="1200" dirty="0">
                <a:latin typeface="Arial Black" panose="020B0A04020102020204" pitchFamily="34" charset="0"/>
              </a:rPr>
              <a:t>, arr+5, </a:t>
            </a:r>
            <a:r>
              <a:rPr lang="en-US" altLang="ko-KR" sz="1200" dirty="0" err="1">
                <a:latin typeface="Arial Black" panose="020B0A04020102020204" pitchFamily="34" charset="0"/>
              </a:rPr>
              <a:t>PrintFunctor</a:t>
            </a:r>
            <a:r>
              <a:rPr lang="en-US" altLang="ko-KR" sz="1200" dirty="0">
                <a:latin typeface="Arial Black" panose="020B0A04020102020204" pitchFamily="34" charset="0"/>
              </a:rPr>
              <a:t>&lt;int&gt;()); 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endParaRPr lang="ko-KR" altLang="en-US" sz="1200" dirty="0">
              <a:latin typeface="Arial Black" panose="020B0A04020102020204" pitchFamily="34" charset="0"/>
            </a:endParaRP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string </a:t>
            </a:r>
            <a:r>
              <a:rPr lang="en-US" altLang="ko-KR" sz="1200" dirty="0" err="1">
                <a:latin typeface="Arial Black" panose="020B0A04020102020204" pitchFamily="34" charset="0"/>
              </a:rPr>
              <a:t>sarr</a:t>
            </a:r>
            <a:r>
              <a:rPr lang="en-US" altLang="ko-KR" sz="1200" dirty="0">
                <a:latin typeface="Arial Black" panose="020B0A04020102020204" pitchFamily="34" charset="0"/>
              </a:rPr>
              <a:t>[3] = {"</a:t>
            </a:r>
            <a:r>
              <a:rPr lang="en-US" altLang="ko-KR" sz="1200" dirty="0" err="1">
                <a:latin typeface="Arial Black" panose="020B0A04020102020204" pitchFamily="34" charset="0"/>
              </a:rPr>
              <a:t>abc</a:t>
            </a:r>
            <a:r>
              <a:rPr lang="en-US" altLang="ko-KR" sz="1200" dirty="0">
                <a:latin typeface="Arial Black" panose="020B0A04020102020204" pitchFamily="34" charset="0"/>
              </a:rPr>
              <a:t>","</a:t>
            </a:r>
            <a:r>
              <a:rPr lang="en-US" altLang="ko-KR" sz="1200" dirty="0" err="1">
                <a:latin typeface="Arial Black" panose="020B0A04020102020204" pitchFamily="34" charset="0"/>
              </a:rPr>
              <a:t>ABCDE","Hello</a:t>
            </a:r>
            <a:r>
              <a:rPr lang="en-US" altLang="ko-KR" sz="1200" dirty="0">
                <a:latin typeface="Arial Black" panose="020B0A04020102020204" pitchFamily="34" charset="0"/>
              </a:rPr>
              <a:t>!"};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For_each</a:t>
            </a:r>
            <a:r>
              <a:rPr lang="en-US" altLang="ko-KR" sz="1200" dirty="0">
                <a:latin typeface="Arial Black" panose="020B0A04020102020204" pitchFamily="34" charset="0"/>
              </a:rPr>
              <a:t>(</a:t>
            </a:r>
            <a:r>
              <a:rPr lang="en-US" altLang="ko-KR" sz="1200" dirty="0" err="1">
                <a:latin typeface="Arial Black" panose="020B0A04020102020204" pitchFamily="34" charset="0"/>
              </a:rPr>
              <a:t>sarr</a:t>
            </a:r>
            <a:r>
              <a:rPr lang="en-US" altLang="ko-KR" sz="1200" dirty="0">
                <a:latin typeface="Arial Black" panose="020B0A04020102020204" pitchFamily="34" charset="0"/>
              </a:rPr>
              <a:t>, sarr+3, </a:t>
            </a:r>
            <a:r>
              <a:rPr lang="en-US" altLang="ko-KR" sz="1200" dirty="0" err="1">
                <a:latin typeface="Arial Black" panose="020B0A04020102020204" pitchFamily="34" charset="0"/>
              </a:rPr>
              <a:t>PrintFunctor</a:t>
            </a:r>
            <a:r>
              <a:rPr lang="en-US" altLang="ko-KR" sz="1200" dirty="0">
                <a:latin typeface="Arial Black" panose="020B0A04020102020204" pitchFamily="34" charset="0"/>
              </a:rPr>
              <a:t>&lt;string&gt;("*\n"));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    	</a:t>
            </a:r>
            <a:r>
              <a:rPr lang="en-US" altLang="ko-KR" sz="1200" dirty="0" err="1">
                <a:latin typeface="Arial Black" panose="020B0A04020102020204" pitchFamily="34" charset="0"/>
              </a:rPr>
              <a:t>cout</a:t>
            </a:r>
            <a:r>
              <a:rPr lang="en-US" altLang="ko-KR" sz="1200" dirty="0">
                <a:latin typeface="Arial Black" panose="020B0A04020102020204" pitchFamily="34" charset="0"/>
              </a:rPr>
              <a:t> &lt;&lt; </a:t>
            </a:r>
            <a:r>
              <a:rPr lang="en-US" altLang="ko-KR" sz="1200" dirty="0" err="1">
                <a:latin typeface="Arial Black" panose="020B0A04020102020204" pitchFamily="34" charset="0"/>
              </a:rPr>
              <a:t>endl</a:t>
            </a:r>
            <a:r>
              <a:rPr lang="en-US" altLang="ko-KR" sz="12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200" dirty="0">
                <a:latin typeface="Arial Black" panose="020B0A04020102020204" pitchFamily="34" charset="0"/>
              </a:rPr>
              <a:t>}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97" y="1017601"/>
            <a:ext cx="9931403" cy="535531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사용자 정의 타입에서 연산을 실행하면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operator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연산자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()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형식의 함수</a:t>
            </a:r>
            <a:r>
              <a:rPr lang="ko-KR" altLang="en-US" dirty="0">
                <a:latin typeface="Arial Black" pitchFamily="34" charset="0"/>
              </a:rPr>
              <a:t>를 호출하기 때문에 멤버 함수로 선언되어 있지 않으면 에러가 발생한다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142997" y="2362200"/>
            <a:ext cx="53801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x;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y;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public: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fr-FR" altLang="ko-KR" sz="1400" dirty="0">
                <a:latin typeface="Arial Black" pitchFamily="34" charset="0"/>
              </a:rPr>
              <a:t>Point(int _x = 0, int _y = 0) :x(_x), y(_y) { }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fr-FR" altLang="ko-KR" sz="1400" dirty="0">
                <a:latin typeface="Arial Black" pitchFamily="34" charset="0"/>
              </a:rPr>
              <a:t>void Print() const { cout &lt;&lt; x &lt;&lt; ',' &lt;&lt; y &lt;&lt; endl; }</a:t>
            </a:r>
          </a:p>
          <a:p>
            <a:r>
              <a:rPr lang="en-US" altLang="ko-KR" sz="1400" dirty="0">
                <a:latin typeface="Arial Black" pitchFamily="34" charset="0"/>
              </a:rPr>
              <a:t>};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fr-FR" altLang="ko-KR" sz="1400" dirty="0">
                <a:latin typeface="Arial Black" pitchFamily="34" charset="0"/>
              </a:rPr>
              <a:t>Point p1(2, 3), p2(5, 5);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p1 + p2; // =&gt; p1.operator+( p2 ); </a:t>
            </a:r>
            <a:r>
              <a:rPr lang="ko-KR" altLang="en-US" sz="1400" dirty="0">
                <a:latin typeface="Arial Black" pitchFamily="34" charset="0"/>
              </a:rPr>
              <a:t>와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22" y="2015066"/>
            <a:ext cx="48574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x;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y;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public:</a:t>
            </a:r>
          </a:p>
          <a:p>
            <a:r>
              <a:rPr lang="fr-FR" altLang="ko-KR" sz="1400" dirty="0">
                <a:latin typeface="Arial Black" pitchFamily="34" charset="0"/>
              </a:rPr>
              <a:t>    	Point(int _x =0 , int _y = 0 ):x(_x),y(_y) { }</a:t>
            </a:r>
          </a:p>
          <a:p>
            <a:r>
              <a:rPr lang="fr-FR" altLang="ko-KR" sz="1400" dirty="0">
                <a:latin typeface="Arial Black" pitchFamily="34" charset="0"/>
              </a:rPr>
              <a:t>    	void Print( ) { cout &lt;&lt; x &lt;&lt;',' &lt;&lt; y &lt;&lt; endl; }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</a:p>
          <a:p>
            <a:r>
              <a:rPr lang="en-US" altLang="ko-KR" sz="1400" dirty="0">
                <a:latin typeface="Arial Black" pitchFamily="34" charset="0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void operator+( Point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arg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	{</a:t>
            </a:r>
          </a:p>
          <a:p>
            <a:r>
              <a:rPr lang="en-US" altLang="ko-KR" sz="1400" dirty="0">
                <a:latin typeface="Arial Black" pitchFamily="34" charset="0"/>
              </a:rPr>
              <a:t>      		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"operator+() </a:t>
            </a:r>
            <a:r>
              <a:rPr lang="ko-KR" altLang="en-US" sz="1400" dirty="0">
                <a:latin typeface="Arial Black" pitchFamily="34" charset="0"/>
              </a:rPr>
              <a:t>함수 호출</a:t>
            </a:r>
            <a:r>
              <a:rPr lang="en-US" altLang="ko-KR" sz="1400" dirty="0">
                <a:latin typeface="Arial Black" pitchFamily="34" charset="0"/>
              </a:rPr>
              <a:t>"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>
                <a:latin typeface="Arial Black" pitchFamily="34" charset="0"/>
              </a:rPr>
              <a:t>&lt;&lt;</a:t>
            </a:r>
            <a:r>
              <a:rPr lang="ko-KR" altLang="en-US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	}</a:t>
            </a:r>
          </a:p>
          <a:p>
            <a:r>
              <a:rPr lang="en-US" altLang="ko-KR" sz="1400" dirty="0">
                <a:latin typeface="Arial Black" pitchFamily="34" charset="0"/>
              </a:rPr>
              <a:t>};</a:t>
            </a:r>
          </a:p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	Point p1(2,3), p2(5,5);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	p1+p2; // =&gt; p1.operator+( p2 ); </a:t>
            </a:r>
            <a:r>
              <a:rPr lang="ko-KR" altLang="en-US" sz="1400" dirty="0">
                <a:latin typeface="Arial Black" pitchFamily="34" charset="0"/>
              </a:rPr>
              <a:t>와 같다</a:t>
            </a:r>
            <a:r>
              <a:rPr lang="en-US" altLang="ko-KR" sz="1400" dirty="0">
                <a:latin typeface="Arial Black" pitchFamily="34" charset="0"/>
              </a:rPr>
              <a:t>.</a:t>
            </a:r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46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C29013-5565-478A-AC9E-ADF9A48C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46" y="0"/>
            <a:ext cx="9905998" cy="66886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템플릿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BA1CC-84EA-48B1-85B0-A21ED9281E78}"/>
              </a:ext>
            </a:extLst>
          </p:cNvPr>
          <p:cNvSpPr txBox="1"/>
          <p:nvPr/>
        </p:nvSpPr>
        <p:spPr>
          <a:xfrm>
            <a:off x="1153056" y="843677"/>
            <a:ext cx="9905998" cy="517064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객체의 반환 타입과 매개변수 타입을 결정하여 함수객체를 만드는 예제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template &lt;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RetType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typename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ArgType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 </a:t>
            </a:r>
            <a:r>
              <a:rPr lang="en-US" altLang="ko-K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Functor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public :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RetType</a:t>
            </a:r>
            <a:r>
              <a:rPr lang="en-US" altLang="ko-KR" sz="1600" dirty="0">
                <a:latin typeface="Arial Black" panose="020B0A04020102020204" pitchFamily="34" charset="0"/>
              </a:rPr>
              <a:t> operator( ) (</a:t>
            </a:r>
            <a:r>
              <a:rPr lang="en-US" altLang="ko-KR" sz="1600" dirty="0" err="1">
                <a:latin typeface="Arial Black" panose="020B0A04020102020204" pitchFamily="34" charset="0"/>
              </a:rPr>
              <a:t>ArgType</a:t>
            </a:r>
            <a:r>
              <a:rPr lang="en-US" altLang="ko-KR" sz="1600" dirty="0">
                <a:latin typeface="Arial Black" panose="020B0A04020102020204" pitchFamily="34" charset="0"/>
              </a:rPr>
              <a:t> data)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</a:t>
            </a:r>
            <a:r>
              <a:rPr lang="en-US" altLang="ko-KR" sz="1600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</a:t>
            </a:r>
            <a:r>
              <a:rPr lang="en-US" altLang="ko-KR" sz="1600" dirty="0" err="1">
                <a:latin typeface="Arial Black" panose="020B0A04020102020204" pitchFamily="34" charset="0"/>
              </a:rPr>
              <a:t>cout</a:t>
            </a:r>
            <a:r>
              <a:rPr lang="en-US" altLang="ko-KR" sz="1600" dirty="0">
                <a:latin typeface="Arial Black" panose="020B0A04020102020204" pitchFamily="34" charset="0"/>
              </a:rPr>
              <a:t> &lt;&lt; data &lt;&lt; </a:t>
            </a:r>
            <a:r>
              <a:rPr lang="en-US" altLang="ko-KR" sz="1600" dirty="0" err="1">
                <a:latin typeface="Arial Black" panose="020B0A04020102020204" pitchFamily="34" charset="0"/>
              </a:rPr>
              <a:t>endl</a:t>
            </a:r>
            <a:r>
              <a:rPr lang="en-US" altLang="ko-KR" sz="1600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    	return </a:t>
            </a:r>
            <a:r>
              <a:rPr lang="en-US" altLang="ko-KR" sz="1600" dirty="0" err="1">
                <a:latin typeface="Arial Black" panose="020B0A04020102020204" pitchFamily="34" charset="0"/>
              </a:rPr>
              <a:t>RetType</a:t>
            </a:r>
            <a:r>
              <a:rPr lang="en-US" altLang="ko-KR" sz="1600" dirty="0">
                <a:latin typeface="Arial Black" panose="020B0A04020102020204" pitchFamily="34" charset="0"/>
              </a:rPr>
              <a:t>();</a:t>
            </a:r>
          </a:p>
          <a:p>
            <a:r>
              <a:rPr lang="ko-KR" altLang="en-US" sz="1600" dirty="0">
                <a:latin typeface="Arial Black" panose="020B0A04020102020204" pitchFamily="34" charset="0"/>
              </a:rPr>
              <a:t>    </a:t>
            </a:r>
            <a:r>
              <a:rPr lang="en-US" altLang="ko-KR" sz="1600" dirty="0">
                <a:latin typeface="Arial Black" panose="020B0A04020102020204" pitchFamily="34" charset="0"/>
              </a:rPr>
              <a:t>	}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sz="1600" dirty="0">
              <a:latin typeface="Arial Black" panose="020B0A04020102020204" pitchFamily="34" charset="0"/>
            </a:endParaRPr>
          </a:p>
          <a:p>
            <a:r>
              <a:rPr lang="en-US" altLang="ko-KR" sz="1600" dirty="0">
                <a:latin typeface="Arial Black" panose="020B0A04020102020204" pitchFamily="34" charset="0"/>
              </a:rPr>
              <a:t>void main( )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	</a:t>
            </a:r>
            <a:r>
              <a:rPr lang="en-US" altLang="ko-KR" sz="1600" dirty="0" err="1">
                <a:latin typeface="Arial Black" panose="020B0A04020102020204" pitchFamily="34" charset="0"/>
              </a:rPr>
              <a:t>Functor</a:t>
            </a:r>
            <a:r>
              <a:rPr lang="en-US" altLang="ko-KR" sz="1600" dirty="0">
                <a:latin typeface="Arial Black" panose="020B0A04020102020204" pitchFamily="34" charset="0"/>
              </a:rPr>
              <a:t>&lt; void, int &gt; functor1;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functor1( 10 );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</a:t>
            </a:r>
            <a:r>
              <a:rPr lang="en-US" altLang="ko-KR" sz="1600" dirty="0" err="1">
                <a:latin typeface="Arial Black" panose="020B0A04020102020204" pitchFamily="34" charset="0"/>
              </a:rPr>
              <a:t>Functor</a:t>
            </a:r>
            <a:r>
              <a:rPr lang="en-US" altLang="ko-KR" sz="1600" dirty="0">
                <a:latin typeface="Arial Black" panose="020B0A04020102020204" pitchFamily="34" charset="0"/>
              </a:rPr>
              <a:t>&lt; bool, string &gt; functor2;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    	functor2( "Hello!" );</a:t>
            </a:r>
          </a:p>
          <a:p>
            <a:r>
              <a:rPr lang="en-US" altLang="ko-KR" sz="1600" dirty="0">
                <a:latin typeface="Arial Black" panose="020B0A04020102020204" pitchFamily="34" charset="0"/>
              </a:rPr>
              <a:t>}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1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0695" y="678934"/>
            <a:ext cx="9915238" cy="618630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/>
              <a:t>사용자 정의 타입에서 연산을 실행 했을 때 취해야 할 행동을 미리 정해두는 함수가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그냥 일반 함수지만 연산자처럼 사용하게 만들어 주는 것이다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</a:t>
            </a:r>
            <a:r>
              <a:rPr lang="ko-KR" altLang="en-US" dirty="0">
                <a:sym typeface="Wingdings" pitchFamily="2" charset="2"/>
              </a:rPr>
              <a:t>원래는 </a:t>
            </a:r>
            <a:r>
              <a:rPr lang="en-US" altLang="ko-KR" dirty="0">
                <a:sym typeface="Wingdings" pitchFamily="2" charset="2"/>
              </a:rPr>
              <a:t>“ + ”</a:t>
            </a:r>
            <a:r>
              <a:rPr lang="ko-KR" altLang="en-US" dirty="0">
                <a:sym typeface="Wingdings" pitchFamily="2" charset="2"/>
              </a:rPr>
              <a:t>를 하려고 만들었지만 실제 내부는 </a:t>
            </a:r>
            <a:r>
              <a:rPr lang="en-US" altLang="ko-KR" dirty="0">
                <a:sym typeface="Wingdings" pitchFamily="2" charset="2"/>
              </a:rPr>
              <a:t>“ * ”</a:t>
            </a:r>
            <a:r>
              <a:rPr lang="ko-KR" altLang="en-US" dirty="0">
                <a:sym typeface="Wingdings" pitchFamily="2" charset="2"/>
              </a:rPr>
              <a:t>를 해주고 있어도 문제가 되지 않는다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sz="1200" dirty="0">
                <a:latin typeface="Arial Black" pitchFamily="34" charset="0"/>
              </a:rPr>
              <a:t>class Point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x;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y;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public: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fr-FR" altLang="ko-KR" sz="1200" dirty="0">
                <a:latin typeface="Arial Black" pitchFamily="34" charset="0"/>
              </a:rPr>
              <a:t>Point(int _x = 0, int _y = 0) :x(_x), y(_y) { }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fr-FR" altLang="ko-KR" sz="1200" dirty="0">
                <a:latin typeface="Arial Black" pitchFamily="34" charset="0"/>
              </a:rPr>
              <a:t>void Print() const { cout &lt;&lt; x &lt;&lt; ',' &lt;&lt; y &lt;&lt; endl; }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void operator+(Point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arg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2"/>
            <a:r>
              <a:rPr lang="en-US" altLang="ko-KR" sz="1200" dirty="0">
                <a:latin typeface="Arial Black" pitchFamily="34" charset="0"/>
              </a:rPr>
              <a:t>Point </a:t>
            </a:r>
            <a:r>
              <a:rPr lang="en-US" altLang="ko-KR" sz="1200" dirty="0" err="1">
                <a:latin typeface="Arial Black" pitchFamily="34" charset="0"/>
              </a:rPr>
              <a:t>pt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2"/>
            <a:r>
              <a:rPr lang="en-US" altLang="ko-KR" sz="1200" dirty="0" err="1">
                <a:latin typeface="Arial Black" pitchFamily="34" charset="0"/>
              </a:rPr>
              <a:t>pt.x</a:t>
            </a:r>
            <a:r>
              <a:rPr lang="en-US" altLang="ko-KR" sz="1200" dirty="0">
                <a:latin typeface="Arial Black" pitchFamily="34" charset="0"/>
              </a:rPr>
              <a:t> = this-&gt;x + </a:t>
            </a:r>
            <a:r>
              <a:rPr lang="en-US" altLang="ko-KR" sz="1200" dirty="0" err="1">
                <a:latin typeface="Arial Black" pitchFamily="34" charset="0"/>
              </a:rPr>
              <a:t>arg.x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2"/>
            <a:r>
              <a:rPr lang="en-US" altLang="ko-KR" sz="1200" dirty="0" err="1">
                <a:latin typeface="Arial Black" pitchFamily="34" charset="0"/>
              </a:rPr>
              <a:t>pt.y</a:t>
            </a:r>
            <a:r>
              <a:rPr lang="en-US" altLang="ko-KR" sz="1200" dirty="0">
                <a:latin typeface="Arial Black" pitchFamily="34" charset="0"/>
              </a:rPr>
              <a:t> = this-&gt;y + </a:t>
            </a:r>
            <a:r>
              <a:rPr lang="en-US" altLang="ko-KR" sz="1200" dirty="0" err="1">
                <a:latin typeface="Arial Black" pitchFamily="34" charset="0"/>
              </a:rPr>
              <a:t>arg.y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2"/>
            <a:endParaRPr lang="ko-KR" altLang="en-US" sz="1200" dirty="0">
              <a:latin typeface="Arial Black" pitchFamily="34" charset="0"/>
            </a:endParaRPr>
          </a:p>
          <a:p>
            <a:pPr lvl="2"/>
            <a:r>
              <a:rPr lang="fr-FR" altLang="ko-KR" sz="1200" dirty="0">
                <a:latin typeface="Arial Black" pitchFamily="34" charset="0"/>
              </a:rPr>
              <a:t>cout &lt;&lt; "X : " &lt;&lt; pt.x &lt;&lt; ", Y : " &lt;&lt; pt.y &lt;&lt; endl;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r>
              <a:rPr lang="en-US" altLang="ko-KR" sz="1200" dirty="0">
                <a:latin typeface="Arial Black" pitchFamily="34" charset="0"/>
              </a:rPr>
              <a:t>};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fr-FR" altLang="ko-KR" sz="1200" dirty="0">
                <a:latin typeface="Arial Black" pitchFamily="34" charset="0"/>
              </a:rPr>
              <a:t>Point p1(2, 3), p2(5, 5);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p1 + p2; // =&gt; p1.operator+( p2 ); </a:t>
            </a:r>
            <a:r>
              <a:rPr lang="ko-KR" altLang="en-US" sz="1200" dirty="0">
                <a:latin typeface="Arial Black" pitchFamily="34" charset="0"/>
              </a:rPr>
              <a:t>와 같다</a:t>
            </a:r>
            <a:r>
              <a:rPr lang="en-US" altLang="ko-KR" sz="1200" dirty="0">
                <a:latin typeface="Arial Black" pitchFamily="34" charset="0"/>
              </a:rPr>
              <a:t>.</a:t>
            </a:r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8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6067" y="685800"/>
            <a:ext cx="9931400" cy="56323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Black" pitchFamily="34" charset="0"/>
              </a:rPr>
              <a:t>class Point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x;</a:t>
            </a: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y;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public:</a:t>
            </a:r>
          </a:p>
          <a:p>
            <a:pPr lvl="1"/>
            <a:r>
              <a:rPr lang="fr-FR" altLang="ko-KR" sz="1200" dirty="0">
                <a:latin typeface="Arial Black" pitchFamily="34" charset="0"/>
              </a:rPr>
              <a:t>Point(int _x = 0, int _y = 0) :x(_x), y(_y) { }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fr-FR" altLang="ko-KR" sz="1200" dirty="0">
                <a:latin typeface="Arial Black" pitchFamily="34" charset="0"/>
              </a:rPr>
              <a:t>void Print() const { cout &lt;&lt; x &lt;&lt; ',' &lt;&lt; y &lt;&lt; endl; }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Point operator+(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r>
              <a:rPr lang="en-US" altLang="ko-KR" sz="1200" dirty="0">
                <a:latin typeface="Arial Black" pitchFamily="34" charset="0"/>
              </a:rPr>
              <a:t> Point&amp; </a:t>
            </a:r>
            <a:r>
              <a:rPr lang="en-US" altLang="ko-KR" sz="1200" dirty="0" err="1">
                <a:latin typeface="Arial Black" pitchFamily="34" charset="0"/>
              </a:rPr>
              <a:t>arg</a:t>
            </a:r>
            <a:r>
              <a:rPr lang="en-US" altLang="ko-KR" sz="1200" dirty="0">
                <a:latin typeface="Arial Black" pitchFamily="34" charset="0"/>
              </a:rPr>
              <a:t>) </a:t>
            </a:r>
            <a:r>
              <a:rPr lang="en-US" altLang="ko-KR" sz="1200" dirty="0" err="1">
                <a:latin typeface="Arial Black" pitchFamily="34" charset="0"/>
              </a:rPr>
              <a:t>const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2"/>
            <a:r>
              <a:rPr lang="en-US" altLang="ko-KR" sz="1200" dirty="0">
                <a:latin typeface="Arial Black" pitchFamily="34" charset="0"/>
              </a:rPr>
              <a:t>Point </a:t>
            </a:r>
            <a:r>
              <a:rPr lang="en-US" altLang="ko-KR" sz="1200" dirty="0" err="1">
                <a:latin typeface="Arial Black" pitchFamily="34" charset="0"/>
              </a:rPr>
              <a:t>pt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2"/>
            <a:r>
              <a:rPr lang="en-US" altLang="ko-KR" sz="1200" dirty="0" err="1">
                <a:latin typeface="Arial Black" pitchFamily="34" charset="0"/>
              </a:rPr>
              <a:t>pt.x</a:t>
            </a:r>
            <a:r>
              <a:rPr lang="en-US" altLang="ko-KR" sz="1200" dirty="0">
                <a:latin typeface="Arial Black" pitchFamily="34" charset="0"/>
              </a:rPr>
              <a:t> = this-&gt;x + </a:t>
            </a:r>
            <a:r>
              <a:rPr lang="en-US" altLang="ko-KR" sz="1200" dirty="0" err="1">
                <a:latin typeface="Arial Black" pitchFamily="34" charset="0"/>
              </a:rPr>
              <a:t>arg.x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2"/>
            <a:r>
              <a:rPr lang="en-US" altLang="ko-KR" sz="1200" dirty="0" err="1">
                <a:latin typeface="Arial Black" pitchFamily="34" charset="0"/>
              </a:rPr>
              <a:t>pt.y</a:t>
            </a:r>
            <a:r>
              <a:rPr lang="en-US" altLang="ko-KR" sz="1200" dirty="0">
                <a:latin typeface="Arial Black" pitchFamily="34" charset="0"/>
              </a:rPr>
              <a:t> = this-&gt;y + </a:t>
            </a:r>
            <a:r>
              <a:rPr lang="en-US" altLang="ko-KR" sz="1200" dirty="0" err="1">
                <a:latin typeface="Arial Black" pitchFamily="34" charset="0"/>
              </a:rPr>
              <a:t>arg.y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2"/>
            <a:endParaRPr lang="ko-KR" altLang="en-US" sz="1200" dirty="0">
              <a:latin typeface="Arial Black" pitchFamily="34" charset="0"/>
            </a:endParaRPr>
          </a:p>
          <a:p>
            <a:pPr lvl="2"/>
            <a:r>
              <a:rPr lang="en-US" altLang="ko-KR" sz="1200" dirty="0">
                <a:latin typeface="Arial Black" pitchFamily="34" charset="0"/>
              </a:rPr>
              <a:t>return </a:t>
            </a:r>
            <a:r>
              <a:rPr lang="en-US" altLang="ko-KR" sz="1200" dirty="0" err="1">
                <a:latin typeface="Arial Black" pitchFamily="34" charset="0"/>
              </a:rPr>
              <a:t>pt</a:t>
            </a:r>
            <a:r>
              <a:rPr lang="en-US" altLang="ko-KR" sz="1200" dirty="0">
                <a:latin typeface="Arial Black" pitchFamily="34" charset="0"/>
              </a:rPr>
              <a:t>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}</a:t>
            </a:r>
          </a:p>
          <a:p>
            <a:r>
              <a:rPr lang="en-US" altLang="ko-KR" sz="1200" dirty="0">
                <a:latin typeface="Arial Black" pitchFamily="34" charset="0"/>
              </a:rPr>
              <a:t>};</a:t>
            </a:r>
          </a:p>
          <a:p>
            <a:endParaRPr lang="ko-KR" altLang="en-US" sz="1200" dirty="0">
              <a:latin typeface="Arial Black" pitchFamily="34" charset="0"/>
            </a:endParaRPr>
          </a:p>
          <a:p>
            <a:r>
              <a:rPr lang="en-US" altLang="ko-KR" sz="1200" dirty="0">
                <a:latin typeface="Arial Black" pitchFamily="34" charset="0"/>
              </a:rPr>
              <a:t>void main()</a:t>
            </a:r>
          </a:p>
          <a:p>
            <a:r>
              <a:rPr lang="en-US" altLang="ko-KR" sz="1200" dirty="0">
                <a:latin typeface="Arial Black" pitchFamily="34" charset="0"/>
              </a:rPr>
              <a:t>{</a:t>
            </a:r>
          </a:p>
          <a:p>
            <a:pPr lvl="1"/>
            <a:r>
              <a:rPr lang="fr-FR" altLang="ko-KR" sz="1200" dirty="0">
                <a:latin typeface="Arial Black" pitchFamily="34" charset="0"/>
              </a:rPr>
              <a:t>Point p1(2, 3), p2(5, 5);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Point p3;</a:t>
            </a: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p3 =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p1 +</a:t>
            </a:r>
            <a:r>
              <a:rPr lang="ko-KR" altLang="en-US" sz="1200" dirty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p2;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컴파일러가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p1.operator+(p2)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로 해석해서 호출함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p3.Print();</a:t>
            </a:r>
          </a:p>
          <a:p>
            <a:pPr lvl="1"/>
            <a:r>
              <a:rPr lang="en-US" altLang="ko-KR" sz="1200" dirty="0">
                <a:latin typeface="Arial Black" pitchFamily="34" charset="0"/>
              </a:rPr>
              <a:t>p3 = p1.operator+(p2);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직접 호출함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!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200" dirty="0">
                <a:latin typeface="Arial Black" pitchFamily="34" charset="0"/>
              </a:rPr>
              <a:t>p3.Print();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ko-KR" altLang="en-US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0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997" y="670468"/>
            <a:ext cx="9914469" cy="627864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단항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연산자 오버로딩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Arial Black" pitchFamily="34" charset="0"/>
              </a:rPr>
              <a:t>오버로딩이 가능한 </a:t>
            </a:r>
            <a:r>
              <a:rPr lang="ko-KR" altLang="en-US" dirty="0" err="1">
                <a:latin typeface="Arial Black" pitchFamily="34" charset="0"/>
              </a:rPr>
              <a:t>단항</a:t>
            </a:r>
            <a:r>
              <a:rPr lang="ko-KR" altLang="en-US" dirty="0">
                <a:latin typeface="Arial Black" pitchFamily="34" charset="0"/>
              </a:rPr>
              <a:t> 연산자는 </a:t>
            </a:r>
            <a:r>
              <a:rPr lang="en-US" altLang="ko-KR" dirty="0">
                <a:latin typeface="Arial Black" pitchFamily="34" charset="0"/>
              </a:rPr>
              <a:t>!, &amp;, ~, *, +, -, ++, -- </a:t>
            </a:r>
            <a:r>
              <a:rPr lang="ko-KR" altLang="en-US" dirty="0">
                <a:latin typeface="Arial Black" pitchFamily="34" charset="0"/>
              </a:rPr>
              <a:t>형 변환 연산자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+, -</a:t>
            </a:r>
            <a:r>
              <a:rPr lang="ko-KR" altLang="en-US" dirty="0">
                <a:latin typeface="Arial Black" pitchFamily="34" charset="0"/>
              </a:rPr>
              <a:t>는 부호연산자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++, --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연산자 오버로딩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–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전위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후위연산자가 있다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270000" y="1870797"/>
            <a:ext cx="5380191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x;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y;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public:</a:t>
            </a:r>
            <a:endParaRPr lang="ko-KR" altLang="en-US" sz="1400" dirty="0">
              <a:latin typeface="Arial Black" pitchFamily="34" charset="0"/>
            </a:endParaRPr>
          </a:p>
          <a:p>
            <a:r>
              <a:rPr lang="fr-FR" altLang="ko-KR" sz="1400" dirty="0">
                <a:latin typeface="Arial Black" pitchFamily="34" charset="0"/>
              </a:rPr>
              <a:t>	Point(int _x = 0, int _y = 0) :x(_x), y(_y) { }</a:t>
            </a:r>
          </a:p>
          <a:p>
            <a:r>
              <a:rPr lang="fr-FR" altLang="ko-KR" sz="1400" dirty="0">
                <a:latin typeface="Arial Black" pitchFamily="34" charset="0"/>
              </a:rPr>
              <a:t>	void Print() const { cout &lt;&lt; x &lt;&lt; ',' &lt;&lt; y &lt;&lt; endl; }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Point operator++ () 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전위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++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++x;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++y;</a:t>
            </a:r>
            <a:endParaRPr lang="ko-KR" altLang="en-US" sz="1400" dirty="0">
              <a:latin typeface="Arial Black" pitchFamily="34" charset="0"/>
            </a:endParaRPr>
          </a:p>
          <a:p>
            <a:pPr lvl="2"/>
            <a:r>
              <a:rPr lang="en-US" altLang="ko-KR" sz="1400" dirty="0">
                <a:latin typeface="Arial Black" pitchFamily="34" charset="0"/>
              </a:rPr>
              <a:t>return *this;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Point operator++(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 // 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후위 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++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x++;</a:t>
            </a:r>
          </a:p>
          <a:p>
            <a:pPr lvl="2"/>
            <a:r>
              <a:rPr lang="en-US" altLang="ko-KR" sz="1400" dirty="0">
                <a:latin typeface="Arial Black" pitchFamily="34" charset="0"/>
              </a:rPr>
              <a:t>y++;</a:t>
            </a:r>
            <a:endParaRPr lang="ko-KR" altLang="en-US" sz="1400" dirty="0">
              <a:latin typeface="Arial Black" pitchFamily="34" charset="0"/>
            </a:endParaRPr>
          </a:p>
          <a:p>
            <a:pPr lvl="2"/>
            <a:r>
              <a:rPr lang="en-US" altLang="ko-KR" sz="1400" dirty="0">
                <a:latin typeface="Arial Black" pitchFamily="34" charset="0"/>
              </a:rPr>
              <a:t>return *this;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r>
              <a:rPr lang="en-US" altLang="ko-KR" sz="1400" dirty="0">
                <a:latin typeface="Arial Black" pitchFamily="34" charset="0"/>
              </a:rPr>
              <a:t>};</a:t>
            </a:r>
            <a:endParaRPr lang="ko-KR" altLang="en-US" sz="1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8526" y="1870797"/>
            <a:ext cx="46855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itchFamily="34" charset="0"/>
              </a:rPr>
              <a:t>void main()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pPr lvl="1"/>
            <a:r>
              <a:rPr lang="fr-FR" altLang="ko-KR" sz="1400" dirty="0">
                <a:latin typeface="Arial Black" pitchFamily="34" charset="0"/>
              </a:rPr>
              <a:t>Point p1(2, 3), p2(2, 3);</a:t>
            </a:r>
          </a:p>
          <a:p>
            <a:pPr lvl="1"/>
            <a:r>
              <a:rPr lang="en-US" altLang="ko-KR" sz="1400" dirty="0">
                <a:latin typeface="Arial Black" pitchFamily="34" charset="0"/>
              </a:rPr>
              <a:t>Point result;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result = ++p1;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p1.operator++();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p1.Print();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result.Print</a:t>
            </a:r>
            <a:r>
              <a:rPr lang="en-US" altLang="ko-KR" sz="1400" dirty="0">
                <a:latin typeface="Arial Black" pitchFamily="34" charset="0"/>
              </a:rPr>
              <a:t>();</a:t>
            </a:r>
          </a:p>
          <a:p>
            <a:pPr lvl="1"/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result = p2++;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p2.operator++(0);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r>
              <a:rPr lang="en-US" altLang="ko-KR" sz="1400" dirty="0">
                <a:latin typeface="Arial Black" pitchFamily="34" charset="0"/>
              </a:rPr>
              <a:t> </a:t>
            </a:r>
            <a:endParaRPr lang="ko-KR" altLang="en-US" sz="1400" dirty="0">
              <a:latin typeface="Arial Black" pitchFamily="34" charset="0"/>
            </a:endParaRPr>
          </a:p>
          <a:p>
            <a:pPr lvl="1"/>
            <a:r>
              <a:rPr lang="en-US" altLang="ko-KR" sz="1400" dirty="0">
                <a:latin typeface="Arial Black" pitchFamily="34" charset="0"/>
              </a:rPr>
              <a:t>p2.Print();</a:t>
            </a:r>
          </a:p>
          <a:p>
            <a:pPr lvl="1"/>
            <a:r>
              <a:rPr lang="en-US" altLang="ko-KR" sz="1400" dirty="0" err="1">
                <a:latin typeface="Arial Black" pitchFamily="34" charset="0"/>
              </a:rPr>
              <a:t>result.Print</a:t>
            </a:r>
            <a:r>
              <a:rPr lang="en-US" altLang="ko-KR" sz="1400" dirty="0">
                <a:latin typeface="Arial Black" pitchFamily="34" charset="0"/>
              </a:rPr>
              <a:t>();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12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32946" y="1"/>
            <a:ext cx="9905998" cy="668866"/>
          </a:xfrm>
          <a:noFill/>
          <a:ln>
            <a:noFill/>
          </a:ln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연산자 오버로딩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99" y="678933"/>
            <a:ext cx="9914467" cy="643253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이항 연산자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오버로딩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anose="020B0A04020102020204" pitchFamily="34" charset="0"/>
              </a:rPr>
              <a:t>오버로딩 가능한 이항 연산자로는 </a:t>
            </a:r>
            <a:r>
              <a:rPr lang="en-US" altLang="ko-KR" sz="1600" dirty="0">
                <a:latin typeface="Arial Black" panose="020B0A04020102020204" pitchFamily="34" charset="0"/>
              </a:rPr>
              <a:t>+, -, *, /, ==, &lt;, &lt;= </a:t>
            </a:r>
            <a:r>
              <a:rPr lang="ko-KR" altLang="en-US" sz="1600" dirty="0">
                <a:latin typeface="Arial Black" panose="020B0A04020102020204" pitchFamily="34" charset="0"/>
              </a:rPr>
              <a:t>등이 있다</a:t>
            </a:r>
            <a:r>
              <a:rPr lang="en-US" altLang="ko-KR" sz="1600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anose="020B0A04020102020204" pitchFamily="34" charset="0"/>
              </a:rPr>
              <a:t>+(</a:t>
            </a:r>
            <a:r>
              <a:rPr lang="ko-KR" altLang="en-US" sz="1600" dirty="0">
                <a:latin typeface="Arial Black" panose="020B0A04020102020204" pitchFamily="34" charset="0"/>
              </a:rPr>
              <a:t>덧셈</a:t>
            </a:r>
            <a:r>
              <a:rPr lang="en-US" altLang="ko-KR" sz="1600" dirty="0">
                <a:latin typeface="Arial Black" panose="020B0A04020102020204" pitchFamily="34" charset="0"/>
              </a:rPr>
              <a:t>), -(</a:t>
            </a:r>
            <a:r>
              <a:rPr lang="ko-KR" altLang="en-US" sz="1600" dirty="0">
                <a:latin typeface="Arial Black" panose="020B0A04020102020204" pitchFamily="34" charset="0"/>
              </a:rPr>
              <a:t>뺄셈</a:t>
            </a:r>
            <a:r>
              <a:rPr lang="en-US" altLang="ko-KR" sz="1600" dirty="0">
                <a:latin typeface="Arial Black" panose="020B0A04020102020204" pitchFamily="34" charset="0"/>
              </a:rPr>
              <a:t>)</a:t>
            </a:r>
            <a:endParaRPr lang="en-US" altLang="ko-KR" sz="1400" dirty="0"/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오버로딩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dirty="0"/>
          </a:p>
          <a:p>
            <a:r>
              <a:rPr lang="en-US" altLang="ko-KR" sz="1400" dirty="0">
                <a:latin typeface="Arial Black" pitchFamily="34" charset="0"/>
              </a:rPr>
              <a:t>class Point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x;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y;</a:t>
            </a:r>
          </a:p>
          <a:p>
            <a:r>
              <a:rPr lang="en-US" altLang="ko-KR" sz="1400" dirty="0">
                <a:latin typeface="Arial Black" pitchFamily="34" charset="0"/>
              </a:rPr>
              <a:t>public:</a:t>
            </a:r>
          </a:p>
          <a:p>
            <a:r>
              <a:rPr lang="fr-FR" altLang="ko-KR" sz="1400" dirty="0">
                <a:latin typeface="Arial Black" pitchFamily="34" charset="0"/>
              </a:rPr>
              <a:t>    Point(int _x =0 , int _y =0 ):x(_x),y(_y) { }</a:t>
            </a:r>
          </a:p>
          <a:p>
            <a:r>
              <a:rPr lang="fr-FR" altLang="ko-KR" sz="1400" dirty="0">
                <a:latin typeface="Arial Black" pitchFamily="34" charset="0"/>
              </a:rPr>
              <a:t>    void Print( ) const { cout &lt;&lt; x &lt;&lt;',' &lt;&lt; y &lt;&lt; endl; }</a:t>
            </a:r>
          </a:p>
          <a:p>
            <a:r>
              <a:rPr lang="en-US" altLang="ko-KR" sz="1400" dirty="0">
                <a:latin typeface="Arial Black" pitchFamily="34" charset="0"/>
              </a:rPr>
              <a:t>   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operator== (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Point&amp;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arg</a:t>
            </a:r>
            <a:r>
              <a:rPr lang="en-US" altLang="ko-K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 </a:t>
            </a:r>
            <a:r>
              <a:rPr lang="en-US" altLang="ko-K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const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  return x == </a:t>
            </a:r>
            <a:r>
              <a:rPr lang="en-US" altLang="ko-KR" sz="1400" dirty="0" err="1">
                <a:latin typeface="Arial Black" pitchFamily="34" charset="0"/>
              </a:rPr>
              <a:t>arg.x</a:t>
            </a:r>
            <a:r>
              <a:rPr lang="en-US" altLang="ko-KR" sz="1400" dirty="0">
                <a:latin typeface="Arial Black" pitchFamily="34" charset="0"/>
              </a:rPr>
              <a:t> &amp;&amp; y == </a:t>
            </a:r>
            <a:r>
              <a:rPr lang="en-US" altLang="ko-KR" sz="1400" dirty="0" err="1">
                <a:latin typeface="Arial Black" pitchFamily="34" charset="0"/>
              </a:rPr>
              <a:t>arg.y</a:t>
            </a:r>
            <a:r>
              <a:rPr lang="en-US" altLang="ko-KR" sz="1400" dirty="0">
                <a:latin typeface="Arial Black" pitchFamily="34" charset="0"/>
              </a:rPr>
              <a:t> ? true : false;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  <a:r>
              <a:rPr lang="en-US" altLang="ko-KR" sz="1400" dirty="0">
                <a:latin typeface="Arial Black" pitchFamily="34" charset="0"/>
              </a:rPr>
              <a:t>}</a:t>
            </a:r>
          </a:p>
          <a:p>
            <a:r>
              <a:rPr lang="en-US" altLang="ko-KR" sz="1400" dirty="0">
                <a:latin typeface="Arial Black" pitchFamily="34" charset="0"/>
              </a:rPr>
              <a:t>};</a:t>
            </a:r>
          </a:p>
          <a:p>
            <a:r>
              <a:rPr lang="en-US" altLang="ko-KR" sz="1400" dirty="0">
                <a:latin typeface="Arial Black" pitchFamily="34" charset="0"/>
              </a:rPr>
              <a:t>void main( )</a:t>
            </a:r>
          </a:p>
          <a:p>
            <a:r>
              <a:rPr lang="en-US" altLang="ko-KR" sz="1400" dirty="0">
                <a:latin typeface="Arial Black" pitchFamily="34" charset="0"/>
              </a:rPr>
              <a:t>{</a:t>
            </a:r>
          </a:p>
          <a:p>
            <a:r>
              <a:rPr lang="en-US" altLang="ko-KR" sz="1400" dirty="0">
                <a:latin typeface="Arial Black" pitchFamily="34" charset="0"/>
              </a:rPr>
              <a:t>    Point p1(2,3), p2(5,5), p3(2,3);</a:t>
            </a:r>
          </a:p>
          <a:p>
            <a:r>
              <a:rPr lang="ko-KR" altLang="en-US" sz="1400" dirty="0">
                <a:latin typeface="Arial Black" pitchFamily="34" charset="0"/>
              </a:rPr>
              <a:t>    </a:t>
            </a:r>
          </a:p>
          <a:p>
            <a:r>
              <a:rPr lang="en-US" altLang="ko-KR" sz="1400" dirty="0">
                <a:latin typeface="Arial Black" pitchFamily="34" charset="0"/>
              </a:rPr>
              <a:t>    if( p1 == p2 )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p1.operator== (p2)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"p1 == p2"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if( p1 == p3 ) 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 p1.operator== (p3)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와 같다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      </a:t>
            </a:r>
            <a:r>
              <a:rPr lang="en-US" altLang="ko-KR" sz="1400" dirty="0" err="1">
                <a:latin typeface="Arial Black" pitchFamily="34" charset="0"/>
              </a:rPr>
              <a:t>cout</a:t>
            </a:r>
            <a:r>
              <a:rPr lang="en-US" altLang="ko-KR" sz="1400" dirty="0">
                <a:latin typeface="Arial Black" pitchFamily="34" charset="0"/>
              </a:rPr>
              <a:t> &lt;&lt; "p1 == p3" &lt;&lt; </a:t>
            </a:r>
            <a:r>
              <a:rPr lang="en-US" altLang="ko-KR" sz="1400" dirty="0" err="1">
                <a:latin typeface="Arial Black" pitchFamily="34" charset="0"/>
              </a:rPr>
              <a:t>endl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r>
              <a:rPr lang="en-US" altLang="ko-KR" sz="1400" dirty="0">
                <a:latin typeface="Arial Black" pitchFamily="34" charset="0"/>
              </a:rPr>
              <a:t>}</a:t>
            </a:r>
            <a:endParaRPr lang="ko-KR" alt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5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8055</Words>
  <Application>Microsoft Office PowerPoint</Application>
  <PresentationFormat>와이드스크린</PresentationFormat>
  <Paragraphs>1614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Arial Black</vt:lpstr>
      <vt:lpstr>Tw Cen MT</vt:lpstr>
      <vt:lpstr>회로</vt:lpstr>
      <vt:lpstr>STL -프롤로그-</vt:lpstr>
      <vt:lpstr>목차</vt:lpstr>
      <vt:lpstr>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1. 연산자 오버로딩</vt:lpstr>
      <vt:lpstr>함수 포인터</vt:lpstr>
      <vt:lpstr>2. 함수 포인터</vt:lpstr>
      <vt:lpstr>2. 함수 포인터</vt:lpstr>
      <vt:lpstr>2. 함수 포인터</vt:lpstr>
      <vt:lpstr>2. 함수 포인터</vt:lpstr>
      <vt:lpstr>함수 객체</vt:lpstr>
      <vt:lpstr>3. 함수 객체</vt:lpstr>
      <vt:lpstr>3. 함수 객체</vt:lpstr>
      <vt:lpstr>3. 함수 객체</vt:lpstr>
      <vt:lpstr>3. 함수 객체</vt:lpstr>
      <vt:lpstr>3. 함수 객체</vt:lpstr>
      <vt:lpstr>3. 함수 객체</vt:lpstr>
      <vt:lpstr>3. 함수 객체</vt:lpstr>
      <vt:lpstr>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  <vt:lpstr>4. 템플릿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자료구조와 알고리즘 -CHAPTER3-</dc:title>
  <dc:creator>Ji Hyeon Choi</dc:creator>
  <cp:lastModifiedBy>Choi Ji Hyeon</cp:lastModifiedBy>
  <cp:revision>409</cp:revision>
  <dcterms:created xsi:type="dcterms:W3CDTF">2019-03-03T04:04:47Z</dcterms:created>
  <dcterms:modified xsi:type="dcterms:W3CDTF">2020-01-03T08:53:54Z</dcterms:modified>
</cp:coreProperties>
</file>