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/>
              <a:t>STL</a:t>
            </a:r>
            <a:br>
              <a:rPr lang="en-US" altLang="ko-KR" dirty="0"/>
            </a:br>
            <a:r>
              <a:rPr lang="en-US" altLang="ko-KR" sz="3200"/>
              <a:t>-CHAPTER1-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5415" y="720969"/>
            <a:ext cx="9935308" cy="600164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#include &lt;</a:t>
            </a:r>
            <a:r>
              <a:rPr lang="en-US" altLang="ko-KR" sz="1600" dirty="0" err="1">
                <a:latin typeface="Arial Black" panose="020B0A04020102020204" pitchFamily="34" charset="0"/>
              </a:rPr>
              <a:t>iostream</a:t>
            </a:r>
            <a:r>
              <a:rPr lang="en-US" altLang="ko-KR" sz="16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#include &lt;vector&gt;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using namespace </a:t>
            </a:r>
            <a:r>
              <a:rPr lang="en-US" altLang="ko-KR" sz="1600" dirty="0" err="1">
                <a:latin typeface="Arial Black" panose="020B0A04020102020204" pitchFamily="34" charset="0"/>
              </a:rPr>
              <a:t>std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	v;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&gt;::iterator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생성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아직 원소를 가리키지 않음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!=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(); ++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&lt;&lt; *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endl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반복자가 가리키는 원소를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역참조</a:t>
            </a:r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: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컨테이너의 시작 원소를 가리키는 반복자를 반환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: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컨테이너의 끝 표시 반복자를 반환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++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반복자를 다음 원소를 가리키도록 이동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가리키는 원소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객체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반환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역참조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57801" y="2444263"/>
            <a:ext cx="747346" cy="279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10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71847" y="2444263"/>
            <a:ext cx="747346" cy="279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20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9" name="직선 연결선 8"/>
          <p:cNvCxnSpPr>
            <a:stCxn id="7" idx="3"/>
            <a:endCxn id="8" idx="1"/>
          </p:cNvCxnSpPr>
          <p:nvPr/>
        </p:nvCxnSpPr>
        <p:spPr>
          <a:xfrm>
            <a:off x="6005147" y="2584208"/>
            <a:ext cx="26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277101" y="2447197"/>
            <a:ext cx="747346" cy="2769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30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직선 연결선 10"/>
          <p:cNvCxnSpPr>
            <a:stCxn id="8" idx="3"/>
            <a:endCxn id="10" idx="1"/>
          </p:cNvCxnSpPr>
          <p:nvPr/>
        </p:nvCxnSpPr>
        <p:spPr>
          <a:xfrm>
            <a:off x="7019193" y="2584208"/>
            <a:ext cx="257908" cy="1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288216" y="2455988"/>
            <a:ext cx="747346" cy="2681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40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3" name="직선 연결선 12"/>
          <p:cNvCxnSpPr>
            <a:stCxn id="10" idx="3"/>
            <a:endCxn id="12" idx="1"/>
          </p:cNvCxnSpPr>
          <p:nvPr/>
        </p:nvCxnSpPr>
        <p:spPr>
          <a:xfrm>
            <a:off x="8024447" y="2585675"/>
            <a:ext cx="263769" cy="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316916" y="2453055"/>
            <a:ext cx="747346" cy="279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50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5" name="직선 연결선 14"/>
          <p:cNvCxnSpPr>
            <a:stCxn id="12" idx="3"/>
            <a:endCxn id="14" idx="1"/>
          </p:cNvCxnSpPr>
          <p:nvPr/>
        </p:nvCxnSpPr>
        <p:spPr>
          <a:xfrm>
            <a:off x="9035562" y="2590071"/>
            <a:ext cx="281354" cy="2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24451" y="1818543"/>
            <a:ext cx="1014046" cy="2681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begin()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83566" y="1818542"/>
            <a:ext cx="1014046" cy="2681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end()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43751" y="3102220"/>
            <a:ext cx="1014046" cy="2681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/>
          <p:cNvCxnSpPr>
            <a:stCxn id="18" idx="0"/>
            <a:endCxn id="10" idx="2"/>
          </p:cNvCxnSpPr>
          <p:nvPr/>
        </p:nvCxnSpPr>
        <p:spPr>
          <a:xfrm flipV="1">
            <a:off x="7650774" y="2724153"/>
            <a:ext cx="0" cy="3780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631474" y="2057401"/>
            <a:ext cx="0" cy="3575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2"/>
            <a:endCxn id="14" idx="0"/>
          </p:cNvCxnSpPr>
          <p:nvPr/>
        </p:nvCxnSpPr>
        <p:spPr>
          <a:xfrm>
            <a:off x="9690589" y="2086707"/>
            <a:ext cx="0" cy="3663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38829" y="205740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3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34208" y="1225678"/>
            <a:ext cx="9908930" cy="458587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반복자의 범주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입력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(input iterator)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현 위치의 원소를 한 번만 읽을 수 있는 반복자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출력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(output iterator)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현 위치의 원소를 한번 만 쓸 수 있는 반복자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순방향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(forward iterator)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입력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출력 반복자 기능에 순방향으로 이동</a:t>
            </a:r>
            <a:r>
              <a:rPr lang="en-US" altLang="ko-KR" sz="1600" dirty="0">
                <a:latin typeface="Arial Black" panose="020B0A04020102020204" pitchFamily="34" charset="0"/>
              </a:rPr>
              <a:t>(++)</a:t>
            </a:r>
            <a:r>
              <a:rPr lang="ko-KR" altLang="en-US" sz="1600" dirty="0">
                <a:latin typeface="Arial Black" panose="020B0A04020102020204" pitchFamily="34" charset="0"/>
              </a:rPr>
              <a:t>이 가능한 반복자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양방향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(bidirectional iterator)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순방향 반복자 기능에 역방향으로 이동</a:t>
            </a:r>
            <a:r>
              <a:rPr lang="en-US" altLang="ko-KR" sz="1600" dirty="0">
                <a:latin typeface="Arial Black" panose="020B0A04020102020204" pitchFamily="34" charset="0"/>
              </a:rPr>
              <a:t>(--)</a:t>
            </a:r>
            <a:r>
              <a:rPr lang="ko-KR" altLang="en-US" sz="1600" dirty="0">
                <a:latin typeface="Arial Black" panose="020B0A04020102020204" pitchFamily="34" charset="0"/>
              </a:rPr>
              <a:t>이 가능한 반복자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임의 접근 반복자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(random access iterator)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양방향 반복자 기능에 </a:t>
            </a:r>
            <a:r>
              <a:rPr lang="en-US" altLang="ko-KR" sz="1600" dirty="0">
                <a:latin typeface="Arial Black" panose="020B0A04020102020204" pitchFamily="34" charset="0"/>
              </a:rPr>
              <a:t>+, -, +=, -=, []</a:t>
            </a:r>
            <a:r>
              <a:rPr lang="ko-KR" altLang="en-US" sz="1600" dirty="0">
                <a:latin typeface="Arial Black" panose="020B0A04020102020204" pitchFamily="34" charset="0"/>
              </a:rPr>
              <a:t>연산이 가능한 반복자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07811" y="1407331"/>
            <a:ext cx="3932245" cy="2371148"/>
            <a:chOff x="4378569" y="1394890"/>
            <a:chExt cx="4380253" cy="2529410"/>
          </a:xfrm>
        </p:grpSpPr>
        <p:sp>
          <p:nvSpPr>
            <p:cNvPr id="42" name="직사각형 41"/>
            <p:cNvSpPr/>
            <p:nvPr/>
          </p:nvSpPr>
          <p:spPr>
            <a:xfrm>
              <a:off x="4378569" y="1732085"/>
              <a:ext cx="1318846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입력 반복자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972907" y="1743808"/>
              <a:ext cx="1318846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출력 반복자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85237" y="2359268"/>
              <a:ext cx="1743809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순방향 반복자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85238" y="2965938"/>
              <a:ext cx="1743808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양방향 반복자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85237" y="3607777"/>
              <a:ext cx="1743809" cy="316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임의 접근 반복자</a:t>
              </a:r>
            </a:p>
          </p:txBody>
        </p:sp>
        <p:cxnSp>
          <p:nvCxnSpPr>
            <p:cNvPr id="47" name="직선 화살표 연결선 46"/>
            <p:cNvCxnSpPr>
              <a:stCxn id="44" idx="0"/>
              <a:endCxn id="43" idx="2"/>
            </p:cNvCxnSpPr>
            <p:nvPr/>
          </p:nvCxnSpPr>
          <p:spPr>
            <a:xfrm flipV="1">
              <a:off x="5857142" y="2060331"/>
              <a:ext cx="775188" cy="298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4" idx="0"/>
              <a:endCxn id="42" idx="2"/>
            </p:cNvCxnSpPr>
            <p:nvPr/>
          </p:nvCxnSpPr>
          <p:spPr>
            <a:xfrm flipH="1" flipV="1">
              <a:off x="5037992" y="2048608"/>
              <a:ext cx="819150" cy="3106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5" idx="0"/>
              <a:endCxn id="44" idx="2"/>
            </p:cNvCxnSpPr>
            <p:nvPr/>
          </p:nvCxnSpPr>
          <p:spPr>
            <a:xfrm flipV="1">
              <a:off x="5857142" y="2675791"/>
              <a:ext cx="0" cy="2901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6" idx="0"/>
              <a:endCxn id="45" idx="2"/>
            </p:cNvCxnSpPr>
            <p:nvPr/>
          </p:nvCxnSpPr>
          <p:spPr>
            <a:xfrm flipV="1">
              <a:off x="5857142" y="3282461"/>
              <a:ext cx="0" cy="3253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78605" y="1409573"/>
              <a:ext cx="93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istream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94685" y="1394890"/>
              <a:ext cx="99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ostream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93219" y="3607776"/>
              <a:ext cx="1517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vector, </a:t>
              </a:r>
              <a:r>
                <a:rPr lang="en-US" altLang="ko-KR" sz="1400" dirty="0" err="1">
                  <a:latin typeface="Arial Black" panose="020B0A04020102020204" pitchFamily="34" charset="0"/>
                </a:rPr>
                <a:t>deque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93219" y="2862589"/>
              <a:ext cx="1965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list, set, multiset, 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map, </a:t>
              </a:r>
              <a:r>
                <a:rPr lang="en-US" altLang="ko-KR" sz="1400" dirty="0" err="1">
                  <a:latin typeface="Arial Black" panose="020B0A04020102020204" pitchFamily="34" charset="0"/>
                </a:rPr>
                <a:t>multimap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10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2999" y="711200"/>
            <a:ext cx="9906001" cy="563231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itchFamily="34" charset="0"/>
              </a:rPr>
              <a:t>#include &lt;</a:t>
            </a:r>
            <a:r>
              <a:rPr lang="en-US" altLang="ko-KR" sz="1200" dirty="0" err="1">
                <a:latin typeface="Arial Black" pitchFamily="34" charset="0"/>
              </a:rPr>
              <a:t>iostream</a:t>
            </a:r>
            <a:r>
              <a:rPr lang="en-US" altLang="ko-KR" sz="1200" dirty="0">
                <a:latin typeface="Arial Black" pitchFamily="34" charset="0"/>
              </a:rPr>
              <a:t>&gt;</a:t>
            </a:r>
          </a:p>
          <a:p>
            <a:r>
              <a:rPr lang="en-US" altLang="ko-KR" sz="1200" dirty="0">
                <a:latin typeface="Arial Black" pitchFamily="34" charset="0"/>
              </a:rPr>
              <a:t>#include &lt;</a:t>
            </a:r>
            <a:r>
              <a:rPr lang="en-US" altLang="ko-KR" sz="1200" dirty="0" err="1">
                <a:latin typeface="Arial Black" pitchFamily="34" charset="0"/>
              </a:rPr>
              <a:t>deque</a:t>
            </a:r>
            <a:r>
              <a:rPr lang="en-US" altLang="ko-KR" sz="1200" dirty="0">
                <a:latin typeface="Arial Black" pitchFamily="34" charset="0"/>
              </a:rPr>
              <a:t>&gt;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deque</a:t>
            </a:r>
            <a:r>
              <a:rPr lang="en-US" altLang="ko-KR" sz="1200" dirty="0">
                <a:latin typeface="Arial Black" pitchFamily="34" charset="0"/>
              </a:rPr>
              <a:t>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 </a:t>
            </a:r>
            <a:r>
              <a:rPr lang="en-US" altLang="ko-KR" sz="1200" dirty="0" err="1">
                <a:latin typeface="Arial Black" pitchFamily="34" charset="0"/>
              </a:rPr>
              <a:t>dq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dq.push_back</a:t>
            </a:r>
            <a:r>
              <a:rPr lang="en-US" altLang="ko-KR" sz="1200" dirty="0">
                <a:latin typeface="Arial Black" pitchFamily="34" charset="0"/>
              </a:rPr>
              <a:t>(10);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dq.push_back</a:t>
            </a:r>
            <a:r>
              <a:rPr lang="en-US" altLang="ko-KR" sz="1200" dirty="0">
                <a:latin typeface="Arial Black" pitchFamily="34" charset="0"/>
              </a:rPr>
              <a:t>(20);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dq.push_back</a:t>
            </a:r>
            <a:r>
              <a:rPr lang="en-US" altLang="ko-KR" sz="1200" dirty="0">
                <a:latin typeface="Arial Black" pitchFamily="34" charset="0"/>
              </a:rPr>
              <a:t>(30);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dq.push_back</a:t>
            </a:r>
            <a:r>
              <a:rPr lang="en-US" altLang="ko-KR" sz="1200" dirty="0">
                <a:latin typeface="Arial Black" pitchFamily="34" charset="0"/>
              </a:rPr>
              <a:t>(40);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dq.push_back</a:t>
            </a:r>
            <a:r>
              <a:rPr lang="en-US" altLang="ko-KR" sz="1200" dirty="0">
                <a:latin typeface="Arial Black" pitchFamily="34" charset="0"/>
              </a:rPr>
              <a:t>(50);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deque</a:t>
            </a:r>
            <a:r>
              <a:rPr lang="en-US" altLang="ko-KR" sz="1200" dirty="0">
                <a:latin typeface="Arial Black" pitchFamily="34" charset="0"/>
              </a:rPr>
              <a:t>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&gt;:::iterator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 = </a:t>
            </a:r>
            <a:r>
              <a:rPr lang="en-US" altLang="ko-KR" sz="1200" dirty="0" err="1">
                <a:latin typeface="Arial Black" pitchFamily="34" charset="0"/>
              </a:rPr>
              <a:t>dq.begin</a:t>
            </a:r>
            <a:r>
              <a:rPr lang="en-US" altLang="ko-KR" sz="1200" dirty="0">
                <a:latin typeface="Arial Black" pitchFamily="34" charset="0"/>
              </a:rPr>
              <a:t>();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시작 원소를 가리키는 반복자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[0]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[]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연산자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[1]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[2]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[3]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[4]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 += 2;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+=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연산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*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deque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&gt;:::iterator iter2 =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iter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+ 2;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+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연산을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통해서 임의의 접근을 수행했다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*iter2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return 0;	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9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793" y="720968"/>
            <a:ext cx="9900137" cy="569386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순차열의 원소를 조사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변경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관리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처리할 목적으로 구성해서 제공하고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한 쌍의 반복자</a:t>
            </a:r>
            <a:r>
              <a:rPr lang="en-US" altLang="ko-KR" sz="1600" dirty="0">
                <a:latin typeface="Arial Black" pitchFamily="34" charset="0"/>
              </a:rPr>
              <a:t>([begin, end))</a:t>
            </a:r>
            <a:r>
              <a:rPr lang="ko-KR" altLang="en-US" sz="1600" dirty="0">
                <a:latin typeface="Arial Black" pitchFamily="34" charset="0"/>
              </a:rPr>
              <a:t>이 필요하며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순방향 반복자를 요구</a:t>
            </a:r>
            <a:r>
              <a:rPr lang="ko-KR" altLang="en-US" sz="1600" dirty="0">
                <a:latin typeface="Arial Black" pitchFamily="34" charset="0"/>
              </a:rPr>
              <a:t>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몇몇의 알고리즘은 순방향이 아닌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임의의 접근 반복자를 요구</a:t>
            </a:r>
            <a:r>
              <a:rPr lang="ko-KR" altLang="en-US" sz="1600" dirty="0">
                <a:latin typeface="Arial Black" pitchFamily="34" charset="0"/>
              </a:rPr>
              <a:t>하기도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같은 기능을 수행하는 알고리즘들이 </a:t>
            </a:r>
            <a:r>
              <a:rPr lang="ko-KR" altLang="en-US" sz="1600" dirty="0" err="1">
                <a:latin typeface="Arial Black" pitchFamily="34" charset="0"/>
              </a:rPr>
              <a:t>오버로딩되어</a:t>
            </a:r>
            <a:r>
              <a:rPr lang="ko-KR" altLang="en-US" sz="1600" dirty="0">
                <a:latin typeface="Arial Black" pitchFamily="34" charset="0"/>
              </a:rPr>
              <a:t> 많은 수를 이루고 있지만 그 범주는 </a:t>
            </a:r>
            <a:r>
              <a:rPr lang="en-US" altLang="ko-KR" sz="1600" dirty="0">
                <a:latin typeface="Arial Black" pitchFamily="34" charset="0"/>
              </a:rPr>
              <a:t>7</a:t>
            </a:r>
            <a:r>
              <a:rPr lang="ko-KR" altLang="en-US" sz="1600" dirty="0">
                <a:latin typeface="Arial Black" pitchFamily="34" charset="0"/>
              </a:rPr>
              <a:t>가지 정도 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일반적이며 특정 컨테이너나 원소 타입에 종속적이지 않다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알고리즘의 분류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원소를 수정하지 않는 알고리즘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nonmodifying</a:t>
            </a:r>
            <a:r>
              <a:rPr lang="en-US" altLang="ko-KR" sz="1600" dirty="0">
                <a:latin typeface="Arial Black" pitchFamily="34" charset="0"/>
              </a:rPr>
              <a:t> algorithms)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원소를 수정하는 알고리즘</a:t>
            </a:r>
            <a:r>
              <a:rPr lang="en-US" altLang="ko-KR" sz="1600" dirty="0">
                <a:latin typeface="Arial Black" pitchFamily="34" charset="0"/>
              </a:rPr>
              <a:t>(modifying algorithms)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제거 알고리즘</a:t>
            </a:r>
            <a:r>
              <a:rPr lang="en-US" altLang="ko-KR" sz="1600" dirty="0">
                <a:latin typeface="Arial Black" pitchFamily="34" charset="0"/>
              </a:rPr>
              <a:t>(removing algorithms)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변경 알고리즘</a:t>
            </a:r>
            <a:r>
              <a:rPr lang="en-US" altLang="ko-KR" sz="1600" dirty="0">
                <a:latin typeface="Arial Black" pitchFamily="34" charset="0"/>
              </a:rPr>
              <a:t>(mutating algorithms)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정렬 알고리즘</a:t>
            </a:r>
            <a:r>
              <a:rPr lang="en-US" altLang="ko-KR" sz="1600" dirty="0">
                <a:latin typeface="Arial Black" pitchFamily="34" charset="0"/>
              </a:rPr>
              <a:t>(sorting algorithms)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정렬된 범위 알고리즘</a:t>
            </a:r>
            <a:r>
              <a:rPr lang="en-US" altLang="ko-KR" sz="1600" dirty="0">
                <a:latin typeface="Arial Black" pitchFamily="34" charset="0"/>
              </a:rPr>
              <a:t>(sorted range algorithms)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수치 알고리즘</a:t>
            </a:r>
            <a:r>
              <a:rPr lang="en-US" altLang="ko-KR" sz="1600" dirty="0">
                <a:latin typeface="Arial Black" pitchFamily="34" charset="0"/>
              </a:rPr>
              <a:t>(numeric algorithms)</a:t>
            </a:r>
          </a:p>
        </p:txBody>
      </p:sp>
    </p:spTree>
    <p:extLst>
      <p:ext uri="{BB962C8B-B14F-4D97-AF65-F5344CB8AC3E}">
        <p14:creationId xmlns:p14="http://schemas.microsoft.com/office/powerpoint/2010/main" val="264134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720942"/>
            <a:ext cx="990013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Arial Black" pitchFamily="34" charset="0"/>
              </a:rPr>
              <a:t>Find </a:t>
            </a:r>
            <a:r>
              <a:rPr lang="ko-KR" altLang="en-US" sz="2000" b="1" dirty="0">
                <a:solidFill>
                  <a:srgbClr val="00B0F0"/>
                </a:solidFill>
                <a:latin typeface="Arial Black" pitchFamily="34" charset="0"/>
              </a:rPr>
              <a:t>알고리즘 예제</a:t>
            </a:r>
            <a:endParaRPr lang="en-US" altLang="ko-KR" sz="2000" b="1" dirty="0">
              <a:solidFill>
                <a:srgbClr val="00B0F0"/>
              </a:solidFill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#include &lt;</a:t>
            </a:r>
            <a:r>
              <a:rPr lang="en-US" altLang="ko-KR" sz="1400" dirty="0" err="1">
                <a:latin typeface="Arial Black" pitchFamily="34" charset="0"/>
              </a:rPr>
              <a:t>iostream</a:t>
            </a:r>
            <a:r>
              <a:rPr lang="en-US" altLang="ko-KR" sz="1400" dirty="0">
                <a:latin typeface="Arial Black" pitchFamily="34" charset="0"/>
              </a:rPr>
              <a:t>&gt;</a:t>
            </a:r>
          </a:p>
          <a:p>
            <a:r>
              <a:rPr lang="en-US" altLang="ko-KR" sz="1400" dirty="0">
                <a:latin typeface="Arial Black" pitchFamily="34" charset="0"/>
              </a:rPr>
              <a:t>#include &lt;vector&gt;</a:t>
            </a:r>
          </a:p>
          <a:p>
            <a:r>
              <a:rPr lang="en-US" altLang="ko-KR" sz="1400" dirty="0">
                <a:latin typeface="Arial Black" pitchFamily="34" charset="0"/>
              </a:rPr>
              <a:t>#include &lt;algorithm&gt;</a:t>
            </a:r>
          </a:p>
          <a:p>
            <a:r>
              <a:rPr lang="en-US" altLang="ko-KR" sz="1400" dirty="0">
                <a:latin typeface="Arial Black" pitchFamily="34" charset="0"/>
              </a:rPr>
              <a:t>using namespace </a:t>
            </a:r>
            <a:r>
              <a:rPr lang="en-US" altLang="ko-KR" sz="1400" dirty="0" err="1">
                <a:latin typeface="Arial Black" pitchFamily="34" charset="0"/>
              </a:rPr>
              <a:t>std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main()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vector&lt;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 v;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(10);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(20);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(30);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(40);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(50);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</a:p>
          <a:p>
            <a:r>
              <a:rPr lang="en-US" altLang="ko-KR" sz="1400" dirty="0">
                <a:latin typeface="Arial Black" pitchFamily="34" charset="0"/>
              </a:rPr>
              <a:t>	vector(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)::iterator 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 = find(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(),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(), 20);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[begin, end)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20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찾기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*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 = find(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(),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(), 100)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[begin, end)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100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찾기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</a:p>
          <a:p>
            <a:r>
              <a:rPr lang="en-US" altLang="ko-KR" sz="1400" dirty="0">
                <a:latin typeface="Arial Black" pitchFamily="34" charset="0"/>
              </a:rPr>
              <a:t>	if(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 ==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())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100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이 없으면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iter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==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가 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r>
              <a:rPr lang="en-US" altLang="ko-KR" sz="1400" dirty="0">
                <a:latin typeface="Arial Black" pitchFamily="34" charset="0"/>
              </a:rPr>
              <a:t>		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“100</a:t>
            </a:r>
            <a:r>
              <a:rPr lang="ko-KR" altLang="en-US" sz="1400" dirty="0">
                <a:latin typeface="Arial Black" pitchFamily="34" charset="0"/>
              </a:rPr>
              <a:t>이 없음</a:t>
            </a:r>
            <a:r>
              <a:rPr lang="en-US" altLang="ko-KR" sz="1400" dirty="0">
                <a:latin typeface="Arial Black" pitchFamily="34" charset="0"/>
              </a:rPr>
              <a:t>”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return 0;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32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1" y="720969"/>
            <a:ext cx="9908929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함수객체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클라이언트가 정의한 동작을 다른 구성 요소에 반영하려 할 때 사용한다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sz="1200" dirty="0">
                <a:latin typeface="Arial Black" pitchFamily="34" charset="0"/>
              </a:rPr>
              <a:t>#include &lt;</a:t>
            </a:r>
            <a:r>
              <a:rPr lang="en-US" altLang="ko-KR" sz="1200" dirty="0" err="1">
                <a:latin typeface="Arial Black" pitchFamily="34" charset="0"/>
              </a:rPr>
              <a:t>iostream</a:t>
            </a:r>
            <a:r>
              <a:rPr lang="en-US" altLang="ko-KR" sz="1200" dirty="0">
                <a:latin typeface="Arial Black" pitchFamily="34" charset="0"/>
              </a:rPr>
              <a:t>&gt;</a:t>
            </a:r>
          </a:p>
          <a:p>
            <a:r>
              <a:rPr lang="en-US" altLang="ko-KR" sz="1200" dirty="0">
                <a:latin typeface="Arial Black" pitchFamily="34" charset="0"/>
              </a:rPr>
              <a:t>#include &lt;vector&gt;</a:t>
            </a:r>
          </a:p>
          <a:p>
            <a:r>
              <a:rPr lang="en-US" altLang="ko-KR" sz="1200" dirty="0">
                <a:latin typeface="Arial Black" pitchFamily="34" charset="0"/>
              </a:rPr>
              <a:t>#include &lt;list&gt;</a:t>
            </a:r>
          </a:p>
          <a:p>
            <a:r>
              <a:rPr lang="en-US" altLang="ko-KR" sz="1200" dirty="0">
                <a:latin typeface="Arial Black" pitchFamily="34" charset="0"/>
              </a:rPr>
              <a:t>#include &lt;algorithm&gt;</a:t>
            </a:r>
          </a:p>
          <a:p>
            <a:r>
              <a:rPr lang="en-US" altLang="ko-KR" sz="1200" dirty="0">
                <a:latin typeface="Arial Black" pitchFamily="34" charset="0"/>
              </a:rPr>
              <a:t>using namespace </a:t>
            </a:r>
            <a:r>
              <a:rPr lang="en-US" altLang="ko-KR" sz="1200" dirty="0" err="1">
                <a:latin typeface="Arial Black" pitchFamily="34" charset="0"/>
              </a:rPr>
              <a:t>std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</a:rPr>
              <a:t>	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 v;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v.push_back</a:t>
            </a:r>
            <a:r>
              <a:rPr lang="en-US" altLang="ko-KR" sz="1200" dirty="0">
                <a:latin typeface="Arial Black" pitchFamily="34" charset="0"/>
              </a:rPr>
              <a:t>(50);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v.push_back</a:t>
            </a:r>
            <a:r>
              <a:rPr lang="en-US" altLang="ko-KR" sz="1200" dirty="0">
                <a:latin typeface="Arial Black" pitchFamily="34" charset="0"/>
              </a:rPr>
              <a:t>(30);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v.push_back</a:t>
            </a:r>
            <a:r>
              <a:rPr lang="en-US" altLang="ko-KR" sz="1200" dirty="0">
                <a:latin typeface="Arial Black" pitchFamily="34" charset="0"/>
              </a:rPr>
              <a:t>(10);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v.push_back</a:t>
            </a:r>
            <a:r>
              <a:rPr lang="en-US" altLang="ko-KR" sz="1200" dirty="0">
                <a:latin typeface="Arial Black" pitchFamily="34" charset="0"/>
              </a:rPr>
              <a:t>(40);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v.push_back</a:t>
            </a:r>
            <a:r>
              <a:rPr lang="en-US" altLang="ko-KR" sz="1200" dirty="0">
                <a:latin typeface="Arial Black" pitchFamily="34" charset="0"/>
              </a:rPr>
              <a:t>(20);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sort(</a:t>
            </a:r>
            <a:r>
              <a:rPr lang="en-US" altLang="ko-KR" sz="1200" dirty="0" err="1">
                <a:latin typeface="Arial Black" pitchFamily="34" charset="0"/>
              </a:rPr>
              <a:t>v.begin</a:t>
            </a:r>
            <a:r>
              <a:rPr lang="en-US" altLang="ko-KR" sz="1200" dirty="0">
                <a:latin typeface="Arial Black" pitchFamily="34" charset="0"/>
              </a:rPr>
              <a:t>(), </a:t>
            </a:r>
            <a:r>
              <a:rPr lang="en-US" altLang="ko-KR" sz="1200" dirty="0" err="1">
                <a:latin typeface="Arial Black" pitchFamily="34" charset="0"/>
              </a:rPr>
              <a:t>v.end</a:t>
            </a:r>
            <a:r>
              <a:rPr lang="en-US" altLang="ko-KR" sz="1200" dirty="0">
                <a:latin typeface="Arial Black" pitchFamily="34" charset="0"/>
              </a:rPr>
              <a:t>(),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less&lt;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200" dirty="0">
                <a:latin typeface="Arial Black" pitchFamily="34" charset="0"/>
              </a:rPr>
              <a:t>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오름차순 정렬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for(vector&lt;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&gt;::iterator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 = </a:t>
            </a:r>
            <a:r>
              <a:rPr lang="en-US" altLang="ko-KR" sz="1200" dirty="0" err="1">
                <a:latin typeface="Arial Black" pitchFamily="34" charset="0"/>
              </a:rPr>
              <a:t>v.begin</a:t>
            </a:r>
            <a:r>
              <a:rPr lang="en-US" altLang="ko-KR" sz="1200" dirty="0">
                <a:latin typeface="Arial Black" pitchFamily="34" charset="0"/>
              </a:rPr>
              <a:t>();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 != </a:t>
            </a:r>
            <a:r>
              <a:rPr lang="en-US" altLang="ko-KR" sz="1200" dirty="0" err="1">
                <a:latin typeface="Arial Black" pitchFamily="34" charset="0"/>
              </a:rPr>
              <a:t>v.end</a:t>
            </a:r>
            <a:r>
              <a:rPr lang="en-US" altLang="ko-KR" sz="1200" dirty="0">
                <a:latin typeface="Arial Black" pitchFamily="34" charset="0"/>
              </a:rPr>
              <a:t>(); ++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)</a:t>
            </a:r>
          </a:p>
          <a:p>
            <a:r>
              <a:rPr lang="en-US" altLang="ko-KR" sz="1200" dirty="0">
                <a:latin typeface="Arial Black" pitchFamily="34" charset="0"/>
              </a:rPr>
              <a:t>	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*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 &lt;&lt; “ ”;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</a:p>
          <a:p>
            <a:r>
              <a:rPr lang="en-US" altLang="ko-KR" sz="1200" dirty="0">
                <a:latin typeface="Arial Black" pitchFamily="34" charset="0"/>
              </a:rPr>
              <a:t>	sort(</a:t>
            </a:r>
            <a:r>
              <a:rPr lang="en-US" altLang="ko-KR" sz="1200" dirty="0" err="1">
                <a:latin typeface="Arial Black" pitchFamily="34" charset="0"/>
              </a:rPr>
              <a:t>v.begin</a:t>
            </a:r>
            <a:r>
              <a:rPr lang="en-US" altLang="ko-KR" sz="1200" dirty="0">
                <a:latin typeface="Arial Black" pitchFamily="34" charset="0"/>
              </a:rPr>
              <a:t>(), </a:t>
            </a:r>
            <a:r>
              <a:rPr lang="en-US" altLang="ko-KR" sz="1200" dirty="0" err="1">
                <a:latin typeface="Arial Black" pitchFamily="34" charset="0"/>
              </a:rPr>
              <a:t>v.end</a:t>
            </a:r>
            <a:r>
              <a:rPr lang="en-US" altLang="ko-KR" sz="1200" dirty="0">
                <a:latin typeface="Arial Black" pitchFamily="34" charset="0"/>
              </a:rPr>
              <a:t>(),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greater&lt;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&gt;()</a:t>
            </a:r>
            <a:r>
              <a:rPr lang="en-US" altLang="ko-KR" sz="1200" dirty="0">
                <a:latin typeface="Arial Black" pitchFamily="34" charset="0"/>
              </a:rPr>
              <a:t>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내림차순 정렬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	for(vector&lt;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&gt;::iterator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 = </a:t>
            </a:r>
            <a:r>
              <a:rPr lang="en-US" altLang="ko-KR" sz="1200" dirty="0" err="1">
                <a:latin typeface="Arial Black" pitchFamily="34" charset="0"/>
              </a:rPr>
              <a:t>v.begin</a:t>
            </a:r>
            <a:r>
              <a:rPr lang="en-US" altLang="ko-KR" sz="1200" dirty="0">
                <a:latin typeface="Arial Black" pitchFamily="34" charset="0"/>
              </a:rPr>
              <a:t>(); 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 != </a:t>
            </a:r>
            <a:r>
              <a:rPr lang="en-US" altLang="ko-KR" sz="1200" dirty="0" err="1">
                <a:latin typeface="Arial Black" pitchFamily="34" charset="0"/>
              </a:rPr>
              <a:t>v.end</a:t>
            </a:r>
            <a:r>
              <a:rPr lang="en-US" altLang="ko-KR" sz="1200" dirty="0">
                <a:latin typeface="Arial Black" pitchFamily="34" charset="0"/>
              </a:rPr>
              <a:t>(); ++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)</a:t>
            </a:r>
          </a:p>
          <a:p>
            <a:r>
              <a:rPr lang="en-US" altLang="ko-KR" sz="1200" dirty="0">
                <a:latin typeface="Arial Black" pitchFamily="34" charset="0"/>
              </a:rPr>
              <a:t>	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*</a:t>
            </a:r>
            <a:r>
              <a:rPr lang="en-US" altLang="ko-KR" sz="1200" dirty="0" err="1">
                <a:latin typeface="Arial Black" pitchFamily="34" charset="0"/>
              </a:rPr>
              <a:t>iter</a:t>
            </a:r>
            <a:r>
              <a:rPr lang="en-US" altLang="ko-KR" sz="1200" dirty="0">
                <a:latin typeface="Arial Black" pitchFamily="34" charset="0"/>
              </a:rPr>
              <a:t> &lt;&lt; “ ”;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</a:p>
          <a:p>
            <a:r>
              <a:rPr lang="en-US" altLang="ko-KR" sz="1200" dirty="0">
                <a:latin typeface="Arial Black" pitchFamily="34" charset="0"/>
              </a:rPr>
              <a:t>	return 0;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6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408" y="1705451"/>
            <a:ext cx="9900134" cy="34470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어탭터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구성 요소의 인터페이스를 바꾼다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컨테이너 어댑터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반복자 어댑터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함수 어댑터가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컨테이너 어댑터</a:t>
            </a:r>
            <a:r>
              <a:rPr lang="en-US" altLang="ko-KR" dirty="0">
                <a:latin typeface="Arial Black" pitchFamily="34" charset="0"/>
              </a:rPr>
              <a:t>(container adaptor)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 Black" pitchFamily="34" charset="0"/>
              </a:rPr>
              <a:t>stack, queue, </a:t>
            </a:r>
            <a:r>
              <a:rPr lang="en-US" altLang="ko-KR" sz="1600" dirty="0" err="1">
                <a:latin typeface="Arial Black" pitchFamily="34" charset="0"/>
              </a:rPr>
              <a:t>priority_queue</a:t>
            </a:r>
            <a:endParaRPr lang="en-US" altLang="ko-KR" sz="1600" dirty="0">
              <a:latin typeface="Arial Black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반복자 어댑터</a:t>
            </a:r>
            <a:r>
              <a:rPr lang="en-US" altLang="ko-KR" sz="1600" dirty="0">
                <a:latin typeface="Arial Black" pitchFamily="34" charset="0"/>
              </a:rPr>
              <a:t>(iterator adaptor)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>
                <a:latin typeface="Arial Black" pitchFamily="34" charset="0"/>
              </a:rPr>
              <a:t>reverse_iterator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back_insert_iterator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front_insert_iterator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insert_iterator</a:t>
            </a:r>
            <a:endParaRPr lang="en-US" altLang="ko-KR" sz="1600" dirty="0">
              <a:latin typeface="Arial Black" pitchFamily="34" charset="0"/>
            </a:endParaRP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함수 어댑터</a:t>
            </a:r>
            <a:r>
              <a:rPr lang="en-US" altLang="ko-KR" sz="1600" dirty="0">
                <a:latin typeface="Arial Black" pitchFamily="34" charset="0"/>
              </a:rPr>
              <a:t>(function adapter)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itchFamily="34" charset="0"/>
              </a:rPr>
              <a:t>바인더</a:t>
            </a:r>
            <a:r>
              <a:rPr lang="en-US" altLang="ko-KR" sz="1600" dirty="0">
                <a:latin typeface="Arial Black" pitchFamily="34" charset="0"/>
              </a:rPr>
              <a:t>(binder), </a:t>
            </a:r>
            <a:r>
              <a:rPr lang="ko-KR" altLang="en-US" sz="1600" dirty="0" err="1">
                <a:latin typeface="Arial Black" pitchFamily="34" charset="0"/>
              </a:rPr>
              <a:t>부정자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negator</a:t>
            </a:r>
            <a:r>
              <a:rPr lang="en-US" altLang="ko-KR" sz="1600" dirty="0">
                <a:latin typeface="Arial Black" pitchFamily="34" charset="0"/>
              </a:rPr>
              <a:t>), </a:t>
            </a:r>
            <a:r>
              <a:rPr lang="ko-KR" altLang="en-US" sz="1600" dirty="0">
                <a:latin typeface="Arial Black" pitchFamily="34" charset="0"/>
              </a:rPr>
              <a:t>함수 포인터 어댑터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adator</a:t>
            </a:r>
            <a:r>
              <a:rPr lang="en-US" altLang="ko-KR" sz="1600" dirty="0">
                <a:latin typeface="Arial Black" pitchFamily="34" charset="0"/>
              </a:rPr>
              <a:t> for </a:t>
            </a:r>
            <a:r>
              <a:rPr lang="en-US" altLang="ko-KR" sz="1600" dirty="0" err="1">
                <a:latin typeface="Arial Black" pitchFamily="34" charset="0"/>
              </a:rPr>
              <a:t>poiners</a:t>
            </a:r>
            <a:r>
              <a:rPr lang="en-US" altLang="ko-KR" sz="1600" dirty="0">
                <a:latin typeface="Arial Black" pitchFamily="34" charset="0"/>
              </a:rPr>
              <a:t> to functions)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2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95" y="720966"/>
            <a:ext cx="9891251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Stack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의 예제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#include &lt;</a:t>
            </a:r>
            <a:r>
              <a:rPr lang="en-US" altLang="ko-KR" sz="1600" dirty="0" err="1">
                <a:latin typeface="Arial Black" pitchFamily="34" charset="0"/>
              </a:rPr>
              <a:t>iostream</a:t>
            </a:r>
            <a:r>
              <a:rPr lang="en-US" altLang="ko-KR" sz="1600" dirty="0">
                <a:latin typeface="Arial Black" pitchFamily="34" charset="0"/>
              </a:rPr>
              <a:t>&gt;</a:t>
            </a:r>
          </a:p>
          <a:p>
            <a:r>
              <a:rPr lang="en-US" altLang="ko-KR" sz="1600" dirty="0">
                <a:latin typeface="Arial Black" pitchFamily="34" charset="0"/>
              </a:rPr>
              <a:t>#include &lt;stack&gt;</a:t>
            </a:r>
          </a:p>
          <a:p>
            <a:r>
              <a:rPr lang="en-US" altLang="ko-KR" sz="1600" dirty="0">
                <a:latin typeface="Arial Black" pitchFamily="34" charset="0"/>
              </a:rPr>
              <a:t>using namespace </a:t>
            </a:r>
            <a:r>
              <a:rPr lang="en-US" altLang="ko-KR" sz="1600" dirty="0" err="1">
                <a:latin typeface="Arial Black" pitchFamily="34" charset="0"/>
              </a:rPr>
              <a:t>std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stack&lt;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&gt; </a:t>
            </a:r>
            <a:r>
              <a:rPr lang="en-US" altLang="ko-KR" sz="1600" dirty="0" err="1">
                <a:latin typeface="Arial Black" pitchFamily="34" charset="0"/>
              </a:rPr>
              <a:t>st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st.push</a:t>
            </a:r>
            <a:r>
              <a:rPr lang="en-US" altLang="ko-KR" sz="1600" dirty="0">
                <a:latin typeface="Arial Black" pitchFamily="34" charset="0"/>
              </a:rPr>
              <a:t>(10);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st.push</a:t>
            </a:r>
            <a:r>
              <a:rPr lang="en-US" altLang="ko-KR" sz="1600" dirty="0">
                <a:latin typeface="Arial Black" pitchFamily="34" charset="0"/>
              </a:rPr>
              <a:t>(20);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st.push</a:t>
            </a:r>
            <a:r>
              <a:rPr lang="en-US" altLang="ko-KR" sz="1600" dirty="0">
                <a:latin typeface="Arial Black" pitchFamily="34" charset="0"/>
              </a:rPr>
              <a:t>(30);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st.top</a:t>
            </a:r>
            <a:r>
              <a:rPr lang="en-US" altLang="ko-KR" sz="1600" dirty="0">
                <a:latin typeface="Arial Black" pitchFamily="34" charset="0"/>
              </a:rPr>
              <a:t>()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st.pop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st.top</a:t>
            </a:r>
            <a:r>
              <a:rPr lang="en-US" altLang="ko-KR" sz="1600" dirty="0">
                <a:latin typeface="Arial Black" pitchFamily="34" charset="0"/>
              </a:rPr>
              <a:t>()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st.pop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</a:t>
            </a:r>
            <a:r>
              <a:rPr lang="en-US" altLang="ko-KR" sz="1600" dirty="0" err="1">
                <a:latin typeface="Arial Black" pitchFamily="34" charset="0"/>
              </a:rPr>
              <a:t>st.top</a:t>
            </a:r>
            <a:r>
              <a:rPr lang="en-US" altLang="ko-KR" sz="1600" dirty="0">
                <a:latin typeface="Arial Black" pitchFamily="34" charset="0"/>
              </a:rPr>
              <a:t>()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st.pop</a:t>
            </a:r>
            <a:r>
              <a:rPr lang="en-US" altLang="ko-KR" sz="1600" dirty="0">
                <a:latin typeface="Arial Black" pitchFamily="34" charset="0"/>
              </a:rPr>
              <a:t>();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if(</a:t>
            </a:r>
            <a:r>
              <a:rPr lang="en-US" altLang="ko-KR" sz="1600" dirty="0" err="1">
                <a:latin typeface="Arial Black" pitchFamily="34" charset="0"/>
              </a:rPr>
              <a:t>st.empty</a:t>
            </a:r>
            <a:r>
              <a:rPr lang="en-US" altLang="ko-KR" sz="1600" dirty="0">
                <a:latin typeface="Arial Black" pitchFamily="34" charset="0"/>
              </a:rPr>
              <a:t>())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“stack</a:t>
            </a:r>
            <a:r>
              <a:rPr lang="ko-KR" altLang="en-US" sz="1600" dirty="0">
                <a:latin typeface="Arial Black" pitchFamily="34" charset="0"/>
              </a:rPr>
              <a:t>에 데이터 없음</a:t>
            </a:r>
            <a:r>
              <a:rPr lang="en-US" altLang="ko-KR" sz="1600" dirty="0">
                <a:latin typeface="Arial Black" pitchFamily="34" charset="0"/>
              </a:rPr>
              <a:t>”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return 0;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84248" y="868429"/>
            <a:ext cx="4081429" cy="4741200"/>
            <a:chOff x="3609440" y="1243025"/>
            <a:chExt cx="4081429" cy="4741200"/>
          </a:xfrm>
        </p:grpSpPr>
        <p:sp>
          <p:nvSpPr>
            <p:cNvPr id="7" name="직사각형 6"/>
            <p:cNvSpPr/>
            <p:nvPr/>
          </p:nvSpPr>
          <p:spPr>
            <a:xfrm>
              <a:off x="3789583" y="3511467"/>
              <a:ext cx="1371600" cy="22684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26971" y="4707222"/>
              <a:ext cx="580293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30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26971" y="5000299"/>
              <a:ext cx="580293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20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26971" y="5281653"/>
              <a:ext cx="580293" cy="2813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10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50167" y="3880743"/>
              <a:ext cx="923193" cy="1406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1182" y="3603744"/>
              <a:ext cx="1190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itchFamily="34" charset="0"/>
                </a:rPr>
                <a:t>push_back</a:t>
              </a:r>
              <a:r>
                <a:rPr lang="en-US" altLang="ko-KR" sz="1200" dirty="0">
                  <a:latin typeface="Arial Black" pitchFamily="34" charset="0"/>
                </a:rPr>
                <a:t>()</a:t>
              </a:r>
              <a:endParaRPr lang="ko-KR" altLang="en-US" sz="1200" dirty="0">
                <a:latin typeface="Arial Black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50167" y="4471334"/>
              <a:ext cx="923193" cy="1406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1182" y="4194335"/>
              <a:ext cx="1095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itchFamily="34" charset="0"/>
                </a:rPr>
                <a:t>pop_back</a:t>
              </a:r>
              <a:r>
                <a:rPr lang="en-US" altLang="ko-KR" sz="1200" dirty="0">
                  <a:latin typeface="Arial Black" pitchFamily="34" charset="0"/>
                </a:rPr>
                <a:t>()</a:t>
              </a:r>
              <a:endParaRPr lang="ko-KR" altLang="en-US" sz="1200" dirty="0">
                <a:latin typeface="Arial Black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6200000">
              <a:off x="4145668" y="3210308"/>
              <a:ext cx="923193" cy="1406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00735" y="2808750"/>
              <a:ext cx="711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itchFamily="34" charset="0"/>
                </a:rPr>
                <a:t>back()</a:t>
              </a:r>
              <a:endParaRPr lang="ko-KR" altLang="en-US" sz="1200" dirty="0"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1321" y="3511467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itchFamily="34" charset="0"/>
                </a:rPr>
                <a:t>deque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18131" y="2262958"/>
              <a:ext cx="2932235" cy="37212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09440" y="2283474"/>
              <a:ext cx="80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itchFamily="34" charset="0"/>
                </a:rPr>
                <a:t>stack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5351699" y="2158717"/>
              <a:ext cx="923193" cy="208479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01417" y="1801360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itchFamily="34" charset="0"/>
                </a:rPr>
                <a:t>top()</a:t>
              </a:r>
              <a:endParaRPr lang="ko-KR" altLang="en-US" sz="1200" dirty="0">
                <a:latin typeface="Arial Black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54438" y="3680744"/>
              <a:ext cx="923193" cy="1692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1989" y="3366352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itchFamily="34" charset="0"/>
                </a:rPr>
                <a:t>push()</a:t>
              </a:r>
              <a:endParaRPr lang="ko-KR" altLang="en-US" sz="1200" dirty="0">
                <a:latin typeface="Arial Black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54438" y="4332834"/>
              <a:ext cx="923193" cy="16555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6566" y="4021420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itchFamily="34" charset="0"/>
                </a:rPr>
                <a:t>pop()</a:t>
              </a:r>
              <a:endParaRPr lang="ko-KR" altLang="en-US" sz="1200" dirty="0">
                <a:latin typeface="Arial Black" pitchFamily="34" charset="0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5863619" y="3951081"/>
              <a:ext cx="357986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5901417" y="4541672"/>
              <a:ext cx="35505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277631" y="3776351"/>
              <a:ext cx="41323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3"/>
            </p:cNvCxnSpPr>
            <p:nvPr/>
          </p:nvCxnSpPr>
          <p:spPr>
            <a:xfrm>
              <a:off x="7277631" y="4415609"/>
              <a:ext cx="41323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0" idx="3"/>
            </p:cNvCxnSpPr>
            <p:nvPr/>
          </p:nvCxnSpPr>
          <p:spPr>
            <a:xfrm flipH="1" flipV="1">
              <a:off x="5813295" y="1243025"/>
              <a:ext cx="1" cy="558335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5" idx="3"/>
            </p:cNvCxnSpPr>
            <p:nvPr/>
          </p:nvCxnSpPr>
          <p:spPr>
            <a:xfrm flipH="1" flipV="1">
              <a:off x="4607264" y="2368467"/>
              <a:ext cx="1" cy="450583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114971" y="5851606"/>
            <a:ext cx="2743199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stack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은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deque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이용해서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stack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컨테이너를 생성한다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92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079" y="720943"/>
            <a:ext cx="9917721" cy="560153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vector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컨테이너를 적용한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스택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#include &lt;</a:t>
            </a:r>
            <a:r>
              <a:rPr lang="en-US" altLang="ko-KR" sz="1400" dirty="0" err="1">
                <a:latin typeface="Arial Black" pitchFamily="34" charset="0"/>
              </a:rPr>
              <a:t>iostream</a:t>
            </a:r>
            <a:r>
              <a:rPr lang="en-US" altLang="ko-KR" sz="1400" dirty="0">
                <a:latin typeface="Arial Black" pitchFamily="34" charset="0"/>
              </a:rPr>
              <a:t>&gt;</a:t>
            </a:r>
          </a:p>
          <a:p>
            <a:r>
              <a:rPr lang="en-US" altLang="ko-KR" sz="1400" dirty="0">
                <a:latin typeface="Arial Black" pitchFamily="34" charset="0"/>
              </a:rPr>
              <a:t>#include &lt;vector&gt;</a:t>
            </a:r>
          </a:p>
          <a:p>
            <a:r>
              <a:rPr lang="en-US" altLang="ko-KR" sz="1400" dirty="0">
                <a:latin typeface="Arial Black" pitchFamily="34" charset="0"/>
              </a:rPr>
              <a:t>#include &lt;stack&gt;</a:t>
            </a:r>
          </a:p>
          <a:p>
            <a:r>
              <a:rPr lang="en-US" altLang="ko-KR" sz="1400" dirty="0">
                <a:latin typeface="Arial Black" pitchFamily="34" charset="0"/>
              </a:rPr>
              <a:t>using namespace </a:t>
            </a:r>
            <a:r>
              <a:rPr lang="en-US" altLang="ko-KR" sz="1400" dirty="0" err="1">
                <a:latin typeface="Arial Black" pitchFamily="34" charset="0"/>
              </a:rPr>
              <a:t>std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stack&lt;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vector&lt;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</a:t>
            </a:r>
            <a:r>
              <a:rPr lang="en-US" altLang="ko-KR" sz="1400" dirty="0">
                <a:latin typeface="Arial Black" pitchFamily="34" charset="0"/>
              </a:rPr>
              <a:t> &gt; </a:t>
            </a:r>
            <a:r>
              <a:rPr lang="en-US" altLang="ko-KR" sz="1400" dirty="0" err="1">
                <a:latin typeface="Arial Black" pitchFamily="34" charset="0"/>
              </a:rPr>
              <a:t>st</a:t>
            </a:r>
            <a:r>
              <a:rPr lang="en-US" altLang="ko-KR" sz="1400" dirty="0">
                <a:latin typeface="Arial Black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vector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컨테이너를 이용한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stack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컨테이너 생성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st.push</a:t>
            </a:r>
            <a:r>
              <a:rPr lang="en-US" altLang="ko-KR" sz="1400" dirty="0">
                <a:latin typeface="Arial Black" pitchFamily="34" charset="0"/>
              </a:rPr>
              <a:t>( 10 );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데이터 추가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입력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st.push</a:t>
            </a:r>
            <a:r>
              <a:rPr lang="en-US" altLang="ko-KR" sz="1400" dirty="0">
                <a:latin typeface="Arial Black" pitchFamily="34" charset="0"/>
              </a:rPr>
              <a:t>( 20 );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st.push</a:t>
            </a:r>
            <a:r>
              <a:rPr lang="en-US" altLang="ko-KR" sz="1400" dirty="0">
                <a:latin typeface="Arial Black" pitchFamily="34" charset="0"/>
              </a:rPr>
              <a:t>( 30 );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dirty="0" err="1">
                <a:latin typeface="Arial Black" pitchFamily="34" charset="0"/>
              </a:rPr>
              <a:t>st.top</a:t>
            </a:r>
            <a:r>
              <a:rPr lang="en-US" altLang="ko-KR" sz="1400" dirty="0">
                <a:latin typeface="Arial Black" pitchFamily="34" charset="0"/>
              </a:rPr>
              <a:t>()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top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데이터 출력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st.pop</a:t>
            </a:r>
            <a:r>
              <a:rPr lang="en-US" altLang="ko-KR" sz="1400" dirty="0">
                <a:latin typeface="Arial Black" pitchFamily="34" charset="0"/>
              </a:rPr>
              <a:t>();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top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데이터 삭제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dirty="0" err="1">
                <a:latin typeface="Arial Black" pitchFamily="34" charset="0"/>
              </a:rPr>
              <a:t>st.top</a:t>
            </a:r>
            <a:r>
              <a:rPr lang="en-US" altLang="ko-KR" sz="1400" dirty="0">
                <a:latin typeface="Arial Black" pitchFamily="34" charset="0"/>
              </a:rPr>
              <a:t>()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st.pop</a:t>
            </a:r>
            <a:r>
              <a:rPr lang="en-US" altLang="ko-KR" sz="1400" dirty="0">
                <a:latin typeface="Arial Black" pitchFamily="34" charset="0"/>
              </a:rPr>
              <a:t>();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dirty="0" err="1">
                <a:latin typeface="Arial Black" pitchFamily="34" charset="0"/>
              </a:rPr>
              <a:t>st.top</a:t>
            </a:r>
            <a:r>
              <a:rPr lang="en-US" altLang="ko-KR" sz="1400" dirty="0">
                <a:latin typeface="Arial Black" pitchFamily="34" charset="0"/>
              </a:rPr>
              <a:t>()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st.pop</a:t>
            </a:r>
            <a:r>
              <a:rPr lang="en-US" altLang="ko-KR" sz="1400" dirty="0">
                <a:latin typeface="Arial Black" pitchFamily="34" charset="0"/>
              </a:rPr>
              <a:t>();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>
                <a:latin typeface="Arial Black" pitchFamily="34" charset="0"/>
              </a:rPr>
              <a:t>if( </a:t>
            </a:r>
            <a:r>
              <a:rPr lang="en-US" altLang="ko-KR" sz="1400" dirty="0" err="1">
                <a:latin typeface="Arial Black" pitchFamily="34" charset="0"/>
              </a:rPr>
              <a:t>st.empty</a:t>
            </a:r>
            <a:r>
              <a:rPr lang="en-US" altLang="ko-KR" sz="1400" dirty="0">
                <a:latin typeface="Arial Black" pitchFamily="34" charset="0"/>
              </a:rPr>
              <a:t>() )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스택이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비었는지 확인</a:t>
            </a:r>
          </a:p>
          <a:p>
            <a:r>
              <a:rPr lang="ko-KR" altLang="en-US" sz="1400" dirty="0">
                <a:latin typeface="Arial Black" pitchFamily="34" charset="0"/>
              </a:rPr>
              <a:t>    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"stack</a:t>
            </a:r>
            <a:r>
              <a:rPr lang="ko-KR" altLang="en-US" sz="1400" dirty="0">
                <a:latin typeface="Arial Black" pitchFamily="34" charset="0"/>
              </a:rPr>
              <a:t>이 데이터 없음</a:t>
            </a:r>
            <a:r>
              <a:rPr lang="en-US" altLang="ko-KR" sz="1400" dirty="0">
                <a:latin typeface="Arial Black" pitchFamily="34" charset="0"/>
              </a:rPr>
              <a:t>"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&lt;&lt;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5033486" y="3321253"/>
            <a:ext cx="5811938" cy="2532259"/>
            <a:chOff x="2230396" y="1585496"/>
            <a:chExt cx="5811938" cy="2532259"/>
          </a:xfrm>
        </p:grpSpPr>
        <p:sp>
          <p:nvSpPr>
            <p:cNvPr id="39" name="직사각형 38"/>
            <p:cNvSpPr/>
            <p:nvPr/>
          </p:nvSpPr>
          <p:spPr>
            <a:xfrm>
              <a:off x="3766039" y="2655277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10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030416" y="2653811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1" name="직선 연결선 40"/>
            <p:cNvCxnSpPr>
              <a:stCxn id="40" idx="3"/>
              <a:endCxn id="39" idx="1"/>
            </p:cNvCxnSpPr>
            <p:nvPr/>
          </p:nvCxnSpPr>
          <p:spPr>
            <a:xfrm>
              <a:off x="3540370" y="2807677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4516316" y="2652346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20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290647" y="2804746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5222632" y="2650880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30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5" name="직선 연결선 44"/>
            <p:cNvCxnSpPr>
              <a:endCxn id="44" idx="1"/>
            </p:cNvCxnSpPr>
            <p:nvPr/>
          </p:nvCxnSpPr>
          <p:spPr>
            <a:xfrm>
              <a:off x="4996963" y="2803280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5940669" y="2655277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40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7" name="직선 연결선 46"/>
            <p:cNvCxnSpPr>
              <a:endCxn id="46" idx="1"/>
            </p:cNvCxnSpPr>
            <p:nvPr/>
          </p:nvCxnSpPr>
          <p:spPr>
            <a:xfrm>
              <a:off x="5715000" y="2807677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6655777" y="2662603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50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9" name="직선 연결선 48"/>
            <p:cNvCxnSpPr>
              <a:endCxn id="48" idx="1"/>
            </p:cNvCxnSpPr>
            <p:nvPr/>
          </p:nvCxnSpPr>
          <p:spPr>
            <a:xfrm>
              <a:off x="6430108" y="2815003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7391400" y="2609116"/>
              <a:ext cx="615462" cy="388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N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7165731" y="2809142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3766039" y="1893276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85800" y="1585499"/>
              <a:ext cx="870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begin()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30396" y="1893277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정방향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반복자</a:t>
              </a:r>
            </a:p>
          </p:txBody>
        </p:sp>
        <p:cxnSp>
          <p:nvCxnSpPr>
            <p:cNvPr id="55" name="직선 화살표 연결선 54"/>
            <p:cNvCxnSpPr>
              <a:stCxn id="52" idx="2"/>
              <a:endCxn id="39" idx="0"/>
            </p:cNvCxnSpPr>
            <p:nvPr/>
          </p:nvCxnSpPr>
          <p:spPr>
            <a:xfrm>
              <a:off x="4021016" y="2201007"/>
              <a:ext cx="0" cy="4542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7444154" y="1893275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5928" y="1585496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end()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56" idx="2"/>
            </p:cNvCxnSpPr>
            <p:nvPr/>
          </p:nvCxnSpPr>
          <p:spPr>
            <a:xfrm>
              <a:off x="7699131" y="2201006"/>
              <a:ext cx="0" cy="4542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3761341" y="3429000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8237" y="3809978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end_riter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49143" y="3429001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역방향 반복자</a:t>
              </a:r>
            </a:p>
          </p:txBody>
        </p:sp>
        <p:cxnSp>
          <p:nvCxnSpPr>
            <p:cNvPr id="62" name="직선 화살표 연결선 61"/>
            <p:cNvCxnSpPr>
              <a:stCxn id="59" idx="0"/>
              <a:endCxn id="39" idx="2"/>
            </p:cNvCxnSpPr>
            <p:nvPr/>
          </p:nvCxnSpPr>
          <p:spPr>
            <a:xfrm flipV="1">
              <a:off x="4016318" y="2963008"/>
              <a:ext cx="4698" cy="4659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7449557" y="3459750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02208" y="3807022"/>
              <a:ext cx="604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riter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65" name="직선 화살표 연결선 64"/>
            <p:cNvCxnSpPr>
              <a:stCxn id="63" idx="0"/>
            </p:cNvCxnSpPr>
            <p:nvPr/>
          </p:nvCxnSpPr>
          <p:spPr>
            <a:xfrm flipV="1">
              <a:off x="7704534" y="3009875"/>
              <a:ext cx="0" cy="44987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3" idx="1"/>
              <a:endCxn id="48" idx="2"/>
            </p:cNvCxnSpPr>
            <p:nvPr/>
          </p:nvCxnSpPr>
          <p:spPr>
            <a:xfrm flipH="1" flipV="1">
              <a:off x="6910754" y="2970334"/>
              <a:ext cx="538803" cy="643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 flipV="1">
              <a:off x="3227236" y="2974776"/>
              <a:ext cx="538803" cy="643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655777" y="3182751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value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26460" y="3152001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value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793535" y="1591408"/>
            <a:ext cx="5020926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반복자는 가리키는 위치의 다음 위치의 값을 참조하기 때문에</a:t>
            </a:r>
            <a:endParaRPr lang="en-US" altLang="ko-KR" sz="1400" dirty="0"/>
          </a:p>
          <a:p>
            <a:r>
              <a:rPr lang="ko-KR" altLang="en-US" sz="1400" dirty="0"/>
              <a:t>반복자의 위치와 참조하는 값은 다르다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45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2" y="720976"/>
            <a:ext cx="9891343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역방향 반복자로 전환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sz="1400" dirty="0">
                <a:latin typeface="Arial Black" pitchFamily="34" charset="0"/>
              </a:rPr>
              <a:t>#include &lt;</a:t>
            </a:r>
            <a:r>
              <a:rPr lang="en-US" altLang="ko-KR" sz="1400" dirty="0" err="1">
                <a:latin typeface="Arial Black" pitchFamily="34" charset="0"/>
              </a:rPr>
              <a:t>iostream</a:t>
            </a:r>
            <a:r>
              <a:rPr lang="en-US" altLang="ko-KR" sz="1400" dirty="0">
                <a:latin typeface="Arial Black" pitchFamily="34" charset="0"/>
              </a:rPr>
              <a:t>&gt;</a:t>
            </a:r>
          </a:p>
          <a:p>
            <a:r>
              <a:rPr lang="en-US" altLang="ko-KR" sz="1400" dirty="0">
                <a:latin typeface="Arial Black" pitchFamily="34" charset="0"/>
              </a:rPr>
              <a:t>#include &lt;vector&gt;</a:t>
            </a:r>
          </a:p>
          <a:p>
            <a:r>
              <a:rPr lang="en-US" altLang="ko-KR" sz="1400" dirty="0">
                <a:latin typeface="Arial Black" pitchFamily="34" charset="0"/>
              </a:rPr>
              <a:t>using namespace </a:t>
            </a:r>
            <a:r>
              <a:rPr lang="en-US" altLang="ko-KR" sz="1400" dirty="0" err="1">
                <a:latin typeface="Arial Black" pitchFamily="34" charset="0"/>
              </a:rPr>
              <a:t>std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vector&lt;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 v;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(10);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(20);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(30);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(40);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(50);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for( vector&lt;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&gt;::iterator 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= 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(); 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 !=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(); ++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r>
              <a:rPr lang="en-US" altLang="ko-KR" sz="1400" dirty="0">
                <a:latin typeface="Arial Black" pitchFamily="34" charset="0"/>
              </a:rPr>
              <a:t>    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*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 &lt;&lt; " ";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 반복자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iterator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역방향 반복자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reverse_iterator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로 변환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reverse_iterator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 vector&lt;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&gt;::iterator &gt;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riter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v.end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());</a:t>
            </a:r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reverse_iterator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&lt; vector&lt;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&gt;::iterator &gt;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end_riter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v.begin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for(   ; </a:t>
            </a:r>
            <a:r>
              <a:rPr lang="en-US" altLang="ko-KR" sz="1400" dirty="0" err="1">
                <a:latin typeface="Arial Black" pitchFamily="34" charset="0"/>
              </a:rPr>
              <a:t>riter</a:t>
            </a:r>
            <a:r>
              <a:rPr lang="en-US" altLang="ko-KR" sz="1400" dirty="0">
                <a:latin typeface="Arial Black" pitchFamily="34" charset="0"/>
              </a:rPr>
              <a:t> != </a:t>
            </a:r>
            <a:r>
              <a:rPr lang="en-US" altLang="ko-KR" sz="1400" dirty="0" err="1">
                <a:latin typeface="Arial Black" pitchFamily="34" charset="0"/>
              </a:rPr>
              <a:t>end_riter</a:t>
            </a:r>
            <a:r>
              <a:rPr lang="en-US" altLang="ko-KR" sz="1400" dirty="0">
                <a:latin typeface="Arial Black" pitchFamily="34" charset="0"/>
              </a:rPr>
              <a:t> ; ++</a:t>
            </a:r>
            <a:r>
              <a:rPr lang="en-US" altLang="ko-KR" sz="1400" dirty="0" err="1">
                <a:latin typeface="Arial Black" pitchFamily="34" charset="0"/>
              </a:rPr>
              <a:t>riter</a:t>
            </a:r>
            <a:r>
              <a:rPr lang="en-US" altLang="ko-KR" sz="1400" dirty="0">
                <a:latin typeface="Arial Black" pitchFamily="34" charset="0"/>
              </a:rPr>
              <a:t> )</a:t>
            </a:r>
          </a:p>
          <a:p>
            <a:r>
              <a:rPr lang="en-US" altLang="ko-KR" sz="1400" dirty="0">
                <a:latin typeface="Arial Black" pitchFamily="34" charset="0"/>
              </a:rPr>
              <a:t>    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*</a:t>
            </a:r>
            <a:r>
              <a:rPr lang="en-US" altLang="ko-KR" sz="1400" dirty="0" err="1">
                <a:latin typeface="Arial Black" pitchFamily="34" charset="0"/>
              </a:rPr>
              <a:t>riter</a:t>
            </a:r>
            <a:r>
              <a:rPr lang="en-US" altLang="ko-KR" sz="1400" dirty="0">
                <a:latin typeface="Arial Black" pitchFamily="34" charset="0"/>
              </a:rPr>
              <a:t> &lt;&lt; " ";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48280" y="1389147"/>
            <a:ext cx="5949430" cy="2532259"/>
            <a:chOff x="2230396" y="1585496"/>
            <a:chExt cx="5949430" cy="2532259"/>
          </a:xfrm>
        </p:grpSpPr>
        <p:sp>
          <p:nvSpPr>
            <p:cNvPr id="7" name="직사각형 6"/>
            <p:cNvSpPr/>
            <p:nvPr/>
          </p:nvSpPr>
          <p:spPr>
            <a:xfrm>
              <a:off x="3766039" y="2655277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10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30416" y="2653811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9" name="직선 연결선 8"/>
            <p:cNvCxnSpPr>
              <a:stCxn id="8" idx="3"/>
              <a:endCxn id="7" idx="1"/>
            </p:cNvCxnSpPr>
            <p:nvPr/>
          </p:nvCxnSpPr>
          <p:spPr>
            <a:xfrm>
              <a:off x="3540370" y="2807677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516316" y="2652346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20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290647" y="2804746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222632" y="2650880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30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3" name="직선 연결선 12"/>
            <p:cNvCxnSpPr>
              <a:endCxn id="12" idx="1"/>
            </p:cNvCxnSpPr>
            <p:nvPr/>
          </p:nvCxnSpPr>
          <p:spPr>
            <a:xfrm>
              <a:off x="4996963" y="2803280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5940669" y="2655277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40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5" name="직선 연결선 14"/>
            <p:cNvCxnSpPr>
              <a:endCxn id="14" idx="1"/>
            </p:cNvCxnSpPr>
            <p:nvPr/>
          </p:nvCxnSpPr>
          <p:spPr>
            <a:xfrm>
              <a:off x="5715000" y="2807677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6655777" y="2662603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50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7" name="직선 연결선 16"/>
            <p:cNvCxnSpPr>
              <a:endCxn id="16" idx="1"/>
            </p:cNvCxnSpPr>
            <p:nvPr/>
          </p:nvCxnSpPr>
          <p:spPr>
            <a:xfrm>
              <a:off x="6430108" y="2815003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391400" y="2609116"/>
              <a:ext cx="615462" cy="388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N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7165731" y="2809142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766039" y="1893276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5800" y="1585499"/>
              <a:ext cx="870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begin()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0396" y="1893277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정방향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반복자</a:t>
              </a:r>
            </a:p>
          </p:txBody>
        </p:sp>
        <p:cxnSp>
          <p:nvCxnSpPr>
            <p:cNvPr id="23" name="직선 화살표 연결선 22"/>
            <p:cNvCxnSpPr>
              <a:stCxn id="20" idx="2"/>
              <a:endCxn id="7" idx="0"/>
            </p:cNvCxnSpPr>
            <p:nvPr/>
          </p:nvCxnSpPr>
          <p:spPr>
            <a:xfrm>
              <a:off x="4021016" y="2201007"/>
              <a:ext cx="0" cy="4542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444154" y="1893275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55928" y="1585496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end()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26" name="직선 화살표 연결선 25"/>
            <p:cNvCxnSpPr>
              <a:stCxn id="24" idx="2"/>
            </p:cNvCxnSpPr>
            <p:nvPr/>
          </p:nvCxnSpPr>
          <p:spPr>
            <a:xfrm>
              <a:off x="7699131" y="2201006"/>
              <a:ext cx="0" cy="4542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761341" y="3429000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31596" y="3809978"/>
              <a:ext cx="76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rend()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9143" y="3429001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역방향 반복자</a:t>
              </a:r>
            </a:p>
          </p:txBody>
        </p:sp>
        <p:cxnSp>
          <p:nvCxnSpPr>
            <p:cNvPr id="30" name="직선 화살표 연결선 29"/>
            <p:cNvCxnSpPr>
              <a:stCxn id="27" idx="0"/>
              <a:endCxn id="7" idx="2"/>
            </p:cNvCxnSpPr>
            <p:nvPr/>
          </p:nvCxnSpPr>
          <p:spPr>
            <a:xfrm flipV="1">
              <a:off x="4016318" y="2963008"/>
              <a:ext cx="4698" cy="4659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7449557" y="3459750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9245" y="3807022"/>
              <a:ext cx="950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rbegin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 flipV="1">
              <a:off x="7704534" y="3009875"/>
              <a:ext cx="0" cy="44987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1" idx="1"/>
              <a:endCxn id="16" idx="2"/>
            </p:cNvCxnSpPr>
            <p:nvPr/>
          </p:nvCxnSpPr>
          <p:spPr>
            <a:xfrm flipH="1" flipV="1">
              <a:off x="6910754" y="2970334"/>
              <a:ext cx="538803" cy="643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 flipV="1">
              <a:off x="3227236" y="2974776"/>
              <a:ext cx="538803" cy="643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55777" y="3182751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value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460" y="3152001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value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15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STL</a:t>
            </a:r>
            <a:r>
              <a:rPr lang="ko-KR" altLang="en-US" sz="1800" dirty="0">
                <a:latin typeface="Arial Black" panose="020B0A04020102020204" pitchFamily="34" charset="0"/>
              </a:rPr>
              <a:t>의 이해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vector – </a:t>
            </a:r>
            <a:r>
              <a:rPr lang="ko-KR" altLang="en-US" sz="1800" dirty="0">
                <a:latin typeface="Arial Black" panose="020B0A04020102020204" pitchFamily="34" charset="0"/>
              </a:rPr>
              <a:t>시퀀스 컨테이너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415" y="703384"/>
            <a:ext cx="993530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latin typeface="Arial Black" pitchFamily="34" charset="0"/>
              </a:rPr>
              <a:t>vector</a:t>
            </a:r>
            <a:r>
              <a:rPr lang="ko-KR" altLang="en-US" b="1" dirty="0">
                <a:solidFill>
                  <a:srgbClr val="00B0F0"/>
                </a:solidFill>
                <a:latin typeface="Arial Black" pitchFamily="34" charset="0"/>
              </a:rPr>
              <a:t>의 역방향 반복자</a:t>
            </a:r>
            <a:r>
              <a:rPr lang="en-US" altLang="ko-KR" b="1" dirty="0">
                <a:solidFill>
                  <a:srgbClr val="00B0F0"/>
                </a:solidFill>
                <a:latin typeface="Arial Black" pitchFamily="34" charset="0"/>
              </a:rPr>
              <a:t>.</a:t>
            </a:r>
          </a:p>
          <a:p>
            <a:endParaRPr lang="en-US" altLang="ko-KR" b="1" dirty="0">
              <a:solidFill>
                <a:srgbClr val="00B0F0"/>
              </a:solidFill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#include &lt;</a:t>
            </a:r>
            <a:r>
              <a:rPr lang="en-US" altLang="ko-KR" sz="1400" dirty="0" err="1">
                <a:latin typeface="Arial Black" pitchFamily="34" charset="0"/>
              </a:rPr>
              <a:t>iostream</a:t>
            </a:r>
            <a:r>
              <a:rPr lang="en-US" altLang="ko-KR" sz="1400" dirty="0">
                <a:latin typeface="Arial Black" pitchFamily="34" charset="0"/>
              </a:rPr>
              <a:t>&gt;</a:t>
            </a:r>
          </a:p>
          <a:p>
            <a:r>
              <a:rPr lang="en-US" altLang="ko-KR" sz="1400" dirty="0">
                <a:latin typeface="Arial Black" pitchFamily="34" charset="0"/>
              </a:rPr>
              <a:t>#include &lt;vector&gt;</a:t>
            </a:r>
          </a:p>
          <a:p>
            <a:r>
              <a:rPr lang="en-US" altLang="ko-KR" sz="1400" dirty="0">
                <a:latin typeface="Arial Black" pitchFamily="34" charset="0"/>
              </a:rPr>
              <a:t>using namespace </a:t>
            </a:r>
            <a:r>
              <a:rPr lang="en-US" altLang="ko-KR" sz="1400" dirty="0" err="1">
                <a:latin typeface="Arial Black" pitchFamily="34" charset="0"/>
              </a:rPr>
              <a:t>std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vector&lt;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 v;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(10);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(20);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(30);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(40);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v.push_back</a:t>
            </a:r>
            <a:r>
              <a:rPr lang="en-US" altLang="ko-KR" sz="1400" dirty="0">
                <a:latin typeface="Arial Black" pitchFamily="34" charset="0"/>
              </a:rPr>
              <a:t>(50);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for( vector&lt;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&gt;::iterator 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= </a:t>
            </a:r>
            <a:r>
              <a:rPr lang="en-US" altLang="ko-KR" sz="1400" dirty="0" err="1">
                <a:latin typeface="Arial Black" pitchFamily="34" charset="0"/>
              </a:rPr>
              <a:t>v.begin</a:t>
            </a:r>
            <a:r>
              <a:rPr lang="en-US" altLang="ko-KR" sz="1400" dirty="0">
                <a:latin typeface="Arial Black" pitchFamily="34" charset="0"/>
              </a:rPr>
              <a:t>(); 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 != </a:t>
            </a:r>
            <a:r>
              <a:rPr lang="en-US" altLang="ko-KR" sz="1400" dirty="0" err="1">
                <a:latin typeface="Arial Black" pitchFamily="34" charset="0"/>
              </a:rPr>
              <a:t>v.end</a:t>
            </a:r>
            <a:r>
              <a:rPr lang="en-US" altLang="ko-KR" sz="1400" dirty="0">
                <a:latin typeface="Arial Black" pitchFamily="34" charset="0"/>
              </a:rPr>
              <a:t>(); ++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r>
              <a:rPr lang="en-US" altLang="ko-KR" sz="1400" dirty="0">
                <a:latin typeface="Arial Black" pitchFamily="34" charset="0"/>
              </a:rPr>
              <a:t>    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*</a:t>
            </a:r>
            <a:r>
              <a:rPr lang="en-US" altLang="ko-KR" sz="1400" dirty="0" err="1">
                <a:latin typeface="Arial Black" pitchFamily="34" charset="0"/>
              </a:rPr>
              <a:t>iter</a:t>
            </a:r>
            <a:r>
              <a:rPr lang="en-US" altLang="ko-KR" sz="1400" dirty="0">
                <a:latin typeface="Arial Black" pitchFamily="34" charset="0"/>
              </a:rPr>
              <a:t> &lt;&lt; " ";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STL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모든 컨테이너는 반복자 어댑터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reverse_iterator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typedef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타입으로 정의하며</a:t>
            </a: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rbegin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(), rend()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로 컨테이너의 역방향 반복자를 반환함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vector&lt;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&gt;::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reverse_iterator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riter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v.rbegin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());</a:t>
            </a:r>
          </a:p>
          <a:p>
            <a:r>
              <a:rPr lang="en-US" altLang="ko-KR" sz="1400" dirty="0">
                <a:latin typeface="Arial Black" pitchFamily="34" charset="0"/>
              </a:rPr>
              <a:t> </a:t>
            </a:r>
          </a:p>
          <a:p>
            <a:r>
              <a:rPr lang="en-US" altLang="ko-KR" sz="1400" dirty="0">
                <a:latin typeface="Arial Black" pitchFamily="34" charset="0"/>
              </a:rPr>
              <a:t>    for(   ; </a:t>
            </a:r>
            <a:r>
              <a:rPr lang="en-US" altLang="ko-KR" sz="1400" dirty="0" err="1">
                <a:latin typeface="Arial Black" pitchFamily="34" charset="0"/>
              </a:rPr>
              <a:t>riter</a:t>
            </a:r>
            <a:r>
              <a:rPr lang="en-US" altLang="ko-KR" sz="1400" dirty="0">
                <a:latin typeface="Arial Black" pitchFamily="34" charset="0"/>
              </a:rPr>
              <a:t> != </a:t>
            </a:r>
            <a:r>
              <a:rPr lang="en-US" altLang="ko-KR" sz="1400" dirty="0" err="1">
                <a:latin typeface="Arial Black" pitchFamily="34" charset="0"/>
              </a:rPr>
              <a:t>v.rend</a:t>
            </a:r>
            <a:r>
              <a:rPr lang="en-US" altLang="ko-KR" sz="1400" dirty="0">
                <a:latin typeface="Arial Black" pitchFamily="34" charset="0"/>
              </a:rPr>
              <a:t>() ; ++</a:t>
            </a:r>
            <a:r>
              <a:rPr lang="en-US" altLang="ko-KR" sz="1400" dirty="0" err="1">
                <a:latin typeface="Arial Black" pitchFamily="34" charset="0"/>
              </a:rPr>
              <a:t>riter</a:t>
            </a:r>
            <a:r>
              <a:rPr lang="en-US" altLang="ko-KR" sz="1400" dirty="0">
                <a:latin typeface="Arial Black" pitchFamily="34" charset="0"/>
              </a:rPr>
              <a:t> )</a:t>
            </a:r>
          </a:p>
          <a:p>
            <a:r>
              <a:rPr lang="en-US" altLang="ko-KR" sz="1400" dirty="0">
                <a:latin typeface="Arial Black" pitchFamily="34" charset="0"/>
              </a:rPr>
              <a:t>    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*</a:t>
            </a:r>
            <a:r>
              <a:rPr lang="en-US" altLang="ko-KR" sz="1400" dirty="0" err="1">
                <a:latin typeface="Arial Black" pitchFamily="34" charset="0"/>
              </a:rPr>
              <a:t>riter</a:t>
            </a:r>
            <a:r>
              <a:rPr lang="en-US" altLang="ko-KR" sz="1400" dirty="0">
                <a:latin typeface="Arial Black" pitchFamily="34" charset="0"/>
              </a:rPr>
              <a:t> &lt;&lt; " ";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87767" y="1035892"/>
            <a:ext cx="5776466" cy="2927974"/>
            <a:chOff x="2230396" y="1393498"/>
            <a:chExt cx="5776466" cy="2927974"/>
          </a:xfrm>
        </p:grpSpPr>
        <p:sp>
          <p:nvSpPr>
            <p:cNvPr id="7" name="직사각형 6"/>
            <p:cNvSpPr/>
            <p:nvPr/>
          </p:nvSpPr>
          <p:spPr>
            <a:xfrm>
              <a:off x="3766039" y="2655277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10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30416" y="2653811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9" name="직선 연결선 8"/>
            <p:cNvCxnSpPr>
              <a:stCxn id="8" idx="3"/>
              <a:endCxn id="7" idx="1"/>
            </p:cNvCxnSpPr>
            <p:nvPr/>
          </p:nvCxnSpPr>
          <p:spPr>
            <a:xfrm>
              <a:off x="3540370" y="2807677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516316" y="2652346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20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290647" y="2804746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222632" y="2650880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30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3" name="직선 연결선 12"/>
            <p:cNvCxnSpPr>
              <a:endCxn id="12" idx="1"/>
            </p:cNvCxnSpPr>
            <p:nvPr/>
          </p:nvCxnSpPr>
          <p:spPr>
            <a:xfrm>
              <a:off x="4996963" y="2803280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5940669" y="2655277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40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5" name="직선 연결선 14"/>
            <p:cNvCxnSpPr>
              <a:endCxn id="14" idx="1"/>
            </p:cNvCxnSpPr>
            <p:nvPr/>
          </p:nvCxnSpPr>
          <p:spPr>
            <a:xfrm>
              <a:off x="5715000" y="2807677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6655777" y="2662603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50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7" name="직선 연결선 16"/>
            <p:cNvCxnSpPr>
              <a:endCxn id="16" idx="1"/>
            </p:cNvCxnSpPr>
            <p:nvPr/>
          </p:nvCxnSpPr>
          <p:spPr>
            <a:xfrm>
              <a:off x="6430108" y="2815003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391400" y="2609116"/>
              <a:ext cx="615462" cy="388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N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7165731" y="2809142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766039" y="1893276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5800" y="1585499"/>
              <a:ext cx="870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begin()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0396" y="1893277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정방향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반복자</a:t>
              </a:r>
            </a:p>
          </p:txBody>
        </p:sp>
        <p:cxnSp>
          <p:nvCxnSpPr>
            <p:cNvPr id="23" name="직선 화살표 연결선 22"/>
            <p:cNvCxnSpPr>
              <a:stCxn id="20" idx="2"/>
              <a:endCxn id="7" idx="0"/>
            </p:cNvCxnSpPr>
            <p:nvPr/>
          </p:nvCxnSpPr>
          <p:spPr>
            <a:xfrm>
              <a:off x="4021016" y="2201007"/>
              <a:ext cx="0" cy="4542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5944762" y="1905042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15260" y="1393498"/>
              <a:ext cx="1368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nomal_iter</a:t>
              </a:r>
              <a:endParaRPr lang="en-US" altLang="ko-KR" sz="1400" dirty="0">
                <a:latin typeface="Arial Black" pitchFamily="34" charset="0"/>
              </a:endParaRPr>
            </a:p>
            <a:p>
              <a:pPr algn="ctr"/>
              <a:r>
                <a:rPr lang="en-US" altLang="ko-KR" sz="1400" dirty="0">
                  <a:latin typeface="Arial Black" pitchFamily="34" charset="0"/>
                </a:rPr>
                <a:t>(begin() + 3)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26" name="직선 화살표 연결선 25"/>
            <p:cNvCxnSpPr>
              <a:stCxn id="24" idx="2"/>
            </p:cNvCxnSpPr>
            <p:nvPr/>
          </p:nvCxnSpPr>
          <p:spPr>
            <a:xfrm>
              <a:off x="6199739" y="2212773"/>
              <a:ext cx="0" cy="4542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761341" y="3429000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31596" y="3809978"/>
              <a:ext cx="76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rend()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9143" y="3429001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역방향 반복자</a:t>
              </a:r>
            </a:p>
          </p:txBody>
        </p:sp>
        <p:cxnSp>
          <p:nvCxnSpPr>
            <p:cNvPr id="30" name="직선 화살표 연결선 29"/>
            <p:cNvCxnSpPr>
              <a:stCxn id="27" idx="0"/>
              <a:endCxn id="7" idx="2"/>
            </p:cNvCxnSpPr>
            <p:nvPr/>
          </p:nvCxnSpPr>
          <p:spPr>
            <a:xfrm flipV="1">
              <a:off x="4016318" y="2963008"/>
              <a:ext cx="4698" cy="4659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5944762" y="3450980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315" y="3798252"/>
              <a:ext cx="1490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reverse_riter</a:t>
              </a:r>
              <a:r>
                <a:rPr lang="en-US" altLang="ko-KR" sz="1400" dirty="0">
                  <a:latin typeface="Arial Black" pitchFamily="34" charset="0"/>
                </a:rPr>
                <a:t> </a:t>
              </a:r>
            </a:p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riter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 flipV="1">
              <a:off x="6199739" y="3001105"/>
              <a:ext cx="0" cy="44987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1" idx="1"/>
            </p:cNvCxnSpPr>
            <p:nvPr/>
          </p:nvCxnSpPr>
          <p:spPr>
            <a:xfrm flipH="1" flipV="1">
              <a:off x="5405959" y="2961564"/>
              <a:ext cx="538803" cy="643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 flipV="1">
              <a:off x="3227236" y="2974776"/>
              <a:ext cx="538803" cy="643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50982" y="3173981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value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460" y="3152001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value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49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Vector – </a:t>
            </a:r>
            <a:r>
              <a:rPr lang="ko-KR" altLang="en-US" dirty="0">
                <a:latin typeface="Arial Black" panose="020B0A04020102020204" pitchFamily="34" charset="0"/>
              </a:rPr>
              <a:t>시퀀스 컨테이너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5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34207" y="720944"/>
            <a:ext cx="9908931" cy="594008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특징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임의의 접근 반복자를 지원하는 배열 기반 컨테이너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원소가 하나의 메모리 블록에 연속하게 저장되어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배열의 특징인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원소로의 접근이 빠르다는 장점</a:t>
            </a:r>
            <a:r>
              <a:rPr lang="ko-KR" altLang="en-US" sz="1600" dirty="0"/>
              <a:t>을 그대로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원소가 추가되거나 삽입될 때 메모리 재할당이 발생할 수도 있고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상당한 비용을 쓰게 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메모리 할당크기를 알 수 있는 </a:t>
            </a:r>
            <a:r>
              <a:rPr lang="en-US" altLang="ko-KR" sz="1600" dirty="0"/>
              <a:t>capacity()</a:t>
            </a:r>
            <a:r>
              <a:rPr lang="ko-KR" altLang="en-US" sz="1600" dirty="0"/>
              <a:t>와 예약할당으로 미리 크게 할당을 할 수 있는 </a:t>
            </a:r>
            <a:r>
              <a:rPr lang="en-US" altLang="ko-KR" sz="1600" dirty="0"/>
              <a:t>reserve()</a:t>
            </a:r>
            <a:r>
              <a:rPr lang="ko-KR" altLang="en-US" sz="1600" dirty="0"/>
              <a:t>함수를</a:t>
            </a:r>
            <a:r>
              <a:rPr lang="en-US" altLang="ko-KR" sz="1600" dirty="0"/>
              <a:t> </a:t>
            </a:r>
            <a:r>
              <a:rPr lang="ko-KR" altLang="en-US" sz="1600" dirty="0"/>
              <a:t>제공한다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반환 같은 것이 빈번하게 발생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하는 프로그램이라면 사용하지 않는 것이 좋다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템플릿 형식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Template&lt;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typename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T,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typename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Allocator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= allocator&lt;T&gt;&gt;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class vector</a:t>
            </a: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35860" y="35960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할당기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58482"/>
              </p:ext>
            </p:extLst>
          </p:nvPr>
        </p:nvGraphicFramePr>
        <p:xfrm>
          <a:off x="3095869" y="4192628"/>
          <a:ext cx="657566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u="non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생성자</a:t>
                      </a:r>
                      <a:endParaRPr lang="ko-KR" altLang="en-US" sz="1600" u="non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vector v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빈 컨테이너이다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vector v(n)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기본값으로 초기화된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개의 원소를 갖는다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vector v(n,</a:t>
                      </a:r>
                      <a:r>
                        <a:rPr lang="en-US" altLang="ko-KR" sz="16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 x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값으로 초기화된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개의 원소를 갖는다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vector v(v2)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v2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컨테이너의 복사본이다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.(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복사 </a:t>
                      </a:r>
                      <a:r>
                        <a:rPr lang="ko-KR" altLang="en-US" sz="1600" dirty="0" err="1">
                          <a:latin typeface="Arial Black" pitchFamily="34" charset="0"/>
                        </a:rPr>
                        <a:t>생성자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 호출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vector v(b, e)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반복자 구간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로 초기화 된 원소를 갖는다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943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90691"/>
              </p:ext>
            </p:extLst>
          </p:nvPr>
        </p:nvGraphicFramePr>
        <p:xfrm>
          <a:off x="1558924" y="782516"/>
          <a:ext cx="9055101" cy="29487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v1 == v2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모든 원소가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 같은가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baseline="0" dirty="0" err="1">
                          <a:latin typeface="Arial Black" pitchFamily="34" charset="0"/>
                        </a:rPr>
                        <a:t>bool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v1 != v2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모든 원소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 중 하나라도 다른 원소가 있는가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baseline="0" dirty="0" err="1">
                          <a:latin typeface="Arial Black" pitchFamily="34" charset="0"/>
                        </a:rPr>
                        <a:t>bool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v1 &lt;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보다 큰가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v1 &lt;= v2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보다 크거나 같은가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v1 &gt; v2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이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보다 큰가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v1 &gt;= v2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v1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이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보다 크거나 같은가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?(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bool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v[i]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i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번째 원소를 참조한다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비 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버전이 있으며 범위 점검이 없다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78178"/>
              </p:ext>
            </p:extLst>
          </p:nvPr>
        </p:nvGraphicFramePr>
        <p:xfrm>
          <a:off x="1568449" y="3768579"/>
          <a:ext cx="9055101" cy="29487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멤버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allocator_type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itchFamily="34" charset="0"/>
                        </a:rPr>
                        <a:t>메모리 관리자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const_iterator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반복자 형식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const_pointer</a:t>
                      </a:r>
                      <a:endParaRPr lang="en-US" altLang="ko-K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en-US" altLang="ko-KR" sz="1600" baseline="0" dirty="0" err="1">
                          <a:latin typeface="Arial Black" pitchFamily="34" charset="0"/>
                        </a:rPr>
                        <a:t>value_type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*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형식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const_reference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en-US" altLang="ko-KR" sz="1600" baseline="0" dirty="0" err="1">
                          <a:latin typeface="Arial Black" pitchFamily="34" charset="0"/>
                        </a:rPr>
                        <a:t>value_type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&amp;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형식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const_reverse_iterator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역 반복자 형식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difference_type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itchFamily="34" charset="0"/>
                        </a:rPr>
                        <a:t>두 반복자 차이의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iterator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itchFamily="34" charset="0"/>
                        </a:rPr>
                        <a:t>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8649" y="720971"/>
            <a:ext cx="9904489" cy="612475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906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27533"/>
              </p:ext>
            </p:extLst>
          </p:nvPr>
        </p:nvGraphicFramePr>
        <p:xfrm>
          <a:off x="1143977" y="816382"/>
          <a:ext cx="9916746" cy="556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멤버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v.assign(n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, x)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에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값으로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개의 원소를 할당한다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v.assign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(b, e)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를 반복자 구간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로 할당한다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v.at(i)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i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번째 원소를 참조한다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,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비 </a:t>
                      </a:r>
                      <a:r>
                        <a:rPr lang="en-US" altLang="ko-KR" sz="1600" baseline="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버전이 있으며 범위 점검을 포함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v.back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마지막 원소를 참조한다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비 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p=</a:t>
                      </a:r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v.begin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첫 원소를 가리키는 반복자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,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비 </a:t>
                      </a:r>
                      <a:r>
                        <a:rPr lang="en-US" altLang="ko-KR" sz="1600" baseline="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x=</a:t>
                      </a:r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v.capacity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에 할당된 공간의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v.clear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모든 원소를 제거한다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v.empty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비었는지 조사한다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p=</a:t>
                      </a:r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v.end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끝을 표시하는 반복자다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,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비 </a:t>
                      </a:r>
                      <a:r>
                        <a:rPr lang="en-US" altLang="ko-KR" sz="1600" baseline="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q=</a:t>
                      </a:r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v.erase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(p)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가리키는 원소를 제거한다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 q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다음 원소를 가리킨다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q=</a:t>
                      </a:r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v.erase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b.e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itchFamily="34" charset="0"/>
                        </a:rPr>
                        <a:t>반복자 구간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모든 원소를 제거한다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 q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다음 원소를 가리킨다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v.front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첫 번째 원소를 참조한다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비 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q=</a:t>
                      </a:r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v.insert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(p, x)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가리키는 위치에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값을 삽입한다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 q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삽입한 원소를 가리키는 반복자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v.insert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(p,</a:t>
                      </a:r>
                      <a:r>
                        <a:rPr lang="en-US" altLang="ko-KR" sz="16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 n, x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가리키는 위치에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개의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c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값을 삽입한다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7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9542"/>
              </p:ext>
            </p:extLst>
          </p:nvPr>
        </p:nvGraphicFramePr>
        <p:xfrm>
          <a:off x="1231900" y="1299959"/>
          <a:ext cx="10087561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7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멤버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 err="1">
                          <a:latin typeface="Arial Black" pitchFamily="34" charset="0"/>
                        </a:rPr>
                        <a:t>v.insert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(p, b, e)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가리키는 위치에 반복자 구간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원소를 삽입한다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latin typeface="Arial Black" pitchFamily="34" charset="0"/>
                        </a:rPr>
                        <a:t>x=</a:t>
                      </a:r>
                      <a:r>
                        <a:rPr lang="en-US" altLang="ko-KR" sz="1600" b="1" dirty="0" err="1">
                          <a:latin typeface="Arial Black" pitchFamily="34" charset="0"/>
                        </a:rPr>
                        <a:t>v.max_size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가 담을 수 있는 최대 원소의 개수다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메모리의 크기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 err="1">
                          <a:latin typeface="Arial Black" pitchFamily="34" charset="0"/>
                        </a:rPr>
                        <a:t>v.pop_back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마지막 원소를 제거한다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 err="1">
                          <a:latin typeface="Arial Black" pitchFamily="34" charset="0"/>
                        </a:rPr>
                        <a:t>v.push_back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(x)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끝에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를 추가한다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latin typeface="Arial Black" pitchFamily="34" charset="0"/>
                        </a:rPr>
                        <a:t>p=</a:t>
                      </a:r>
                      <a:r>
                        <a:rPr lang="en-US" altLang="ko-KR" sz="1600" b="1" dirty="0" err="1">
                          <a:latin typeface="Arial Black" pitchFamily="34" charset="0"/>
                        </a:rPr>
                        <a:t>v.regin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역 순차열의 첫 원소를 가리키는 반복자다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비 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latin typeface="Arial Black" pitchFamily="34" charset="0"/>
                        </a:rPr>
                        <a:t>p=</a:t>
                      </a:r>
                      <a:r>
                        <a:rPr lang="en-US" altLang="ko-KR" sz="1600" b="1" dirty="0" err="1">
                          <a:latin typeface="Arial Black" pitchFamily="34" charset="0"/>
                        </a:rPr>
                        <a:t>v.rend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역 순차열의 끝을 표시하는 반복자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,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비 </a:t>
                      </a:r>
                      <a:r>
                        <a:rPr lang="en-US" altLang="ko-KR" sz="1600" baseline="0" dirty="0" err="1">
                          <a:latin typeface="Arial Black" pitchFamily="34" charset="0"/>
                        </a:rPr>
                        <a:t>const</a:t>
                      </a:r>
                      <a:r>
                        <a:rPr lang="en-US" altLang="ko-KR" sz="1600" baseline="0" dirty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itchFamily="34" charset="0"/>
                        </a:rPr>
                        <a:t>버전이 있음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 err="1">
                          <a:latin typeface="Arial Black" pitchFamily="34" charset="0"/>
                        </a:rPr>
                        <a:t>v.reserve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(n)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개의 원소를 저장할 공간을 예약한다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 err="1">
                          <a:latin typeface="Arial Black" pitchFamily="34" charset="0"/>
                        </a:rPr>
                        <a:t>v.resize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(n)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크기를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으로 변경하고 확장되는 공간의 값을 기본값으로 초기화 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 err="1">
                          <a:latin typeface="Arial Black" pitchFamily="34" charset="0"/>
                        </a:rPr>
                        <a:t>v.resize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(n, x)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크기를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으로 변경하고 확장되는 공간의 값을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값으로 초기화 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 err="1">
                          <a:latin typeface="Arial Black" pitchFamily="34" charset="0"/>
                        </a:rPr>
                        <a:t>v.size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의 원소의 개수다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1" dirty="0" err="1">
                          <a:latin typeface="Arial Black" pitchFamily="34" charset="0"/>
                        </a:rPr>
                        <a:t>v.swap</a:t>
                      </a:r>
                      <a:r>
                        <a:rPr lang="en-US" altLang="ko-KR" sz="1600" b="1" dirty="0">
                          <a:latin typeface="Arial Black" pitchFamily="34" charset="0"/>
                        </a:rPr>
                        <a:t>(v2)</a:t>
                      </a:r>
                      <a:endParaRPr lang="ko-KR" altLang="en-US" sz="1600" b="1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Arial Black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와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v2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를 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swap</a:t>
                      </a:r>
                      <a:r>
                        <a:rPr lang="ko-KR" altLang="en-US" sz="1600" dirty="0">
                          <a:latin typeface="Arial Black" pitchFamily="34" charset="0"/>
                        </a:rPr>
                        <a:t>한다</a:t>
                      </a:r>
                      <a:r>
                        <a:rPr lang="en-US" altLang="ko-KR" sz="1600" dirty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0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360969" y="1356200"/>
            <a:ext cx="6123549" cy="1411139"/>
            <a:chOff x="2800643" y="2215659"/>
            <a:chExt cx="6123549" cy="1411139"/>
          </a:xfrm>
        </p:grpSpPr>
        <p:sp>
          <p:nvSpPr>
            <p:cNvPr id="2" name="직사각형 1"/>
            <p:cNvSpPr/>
            <p:nvPr/>
          </p:nvSpPr>
          <p:spPr>
            <a:xfrm>
              <a:off x="2857500" y="2963008"/>
              <a:ext cx="545123" cy="369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02623" y="2960077"/>
              <a:ext cx="545123" cy="369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47746" y="2963008"/>
              <a:ext cx="545123" cy="369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92869" y="2960076"/>
              <a:ext cx="545123" cy="369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37992" y="2963008"/>
              <a:ext cx="545123" cy="369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83115" y="2963008"/>
              <a:ext cx="545123" cy="369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endCxn id="5" idx="0"/>
            </p:cNvCxnSpPr>
            <p:nvPr/>
          </p:nvCxnSpPr>
          <p:spPr>
            <a:xfrm>
              <a:off x="3675184" y="2532185"/>
              <a:ext cx="1" cy="427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84483" y="2215659"/>
              <a:ext cx="1381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insert():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삽입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0643" y="2655231"/>
              <a:ext cx="65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front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4432" y="2652299"/>
              <a:ext cx="662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back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6310013" y="2806186"/>
              <a:ext cx="67987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6310013" y="3472910"/>
              <a:ext cx="65942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89883" y="2655231"/>
              <a:ext cx="1934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push_back</a:t>
              </a:r>
              <a:r>
                <a:rPr lang="en-US" altLang="ko-KR" sz="1400" dirty="0">
                  <a:latin typeface="Arial Black" panose="020B0A04020102020204" pitchFamily="34" charset="0"/>
                </a:rPr>
                <a:t>() :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추가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89883" y="3319021"/>
              <a:ext cx="1802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pop_back</a:t>
              </a:r>
              <a:r>
                <a:rPr lang="en-US" altLang="ko-KR" sz="1400" dirty="0">
                  <a:latin typeface="Arial Black" panose="020B0A04020102020204" pitchFamily="34" charset="0"/>
                </a:rPr>
                <a:t>() :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삭제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34207" y="716588"/>
            <a:ext cx="9908929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주요 구성도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push_back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size(), []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연산자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&lt;</a:t>
            </a:r>
            <a:r>
              <a:rPr lang="en-US" altLang="ko-KR" sz="1400" dirty="0" err="1">
                <a:latin typeface="Arial Black" panose="020B0A04020102020204" pitchFamily="34" charset="0"/>
              </a:rPr>
              <a:t>iostream</a:t>
            </a:r>
            <a:r>
              <a:rPr lang="en-US" altLang="ko-KR" sz="14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#include &lt;vector&gt;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using namespace </a:t>
            </a:r>
            <a:r>
              <a:rPr lang="en-US" altLang="ko-KR" sz="1400" dirty="0" err="1">
                <a:latin typeface="Arial Black" panose="020B0A04020102020204" pitchFamily="34" charset="0"/>
              </a:rPr>
              <a:t>std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v; 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v.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nn-NO" altLang="ko-KR" sz="1400" dirty="0">
                <a:latin typeface="Arial Black" panose="020B0A04020102020204" pitchFamily="34" charset="0"/>
              </a:rPr>
              <a:t>    	for(int i = 0 ; i &lt; </a:t>
            </a:r>
            <a:r>
              <a:rPr lang="nn-NO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v.size() </a:t>
            </a:r>
            <a:r>
              <a:rPr lang="nn-NO" altLang="ko-KR" sz="1400" dirty="0">
                <a:latin typeface="Arial Black" panose="020B0A04020102020204" pitchFamily="34" charset="0"/>
              </a:rPr>
              <a:t>; ++i)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v[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]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1012" y="4956619"/>
            <a:ext cx="5261569" cy="9541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: 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형식의 원소를 저장하는 컨테이너 </a:t>
            </a:r>
            <a:r>
              <a:rPr lang="en-US" altLang="ko-KR" sz="1400" dirty="0">
                <a:latin typeface="Arial Black" panose="020B0A04020102020204" pitchFamily="34" charset="0"/>
              </a:rPr>
              <a:t>v</a:t>
            </a:r>
            <a:r>
              <a:rPr lang="ko-KR" altLang="en-US" sz="1400" dirty="0">
                <a:latin typeface="Arial Black" panose="020B0A04020102020204" pitchFamily="34" charset="0"/>
              </a:rPr>
              <a:t>를 생성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(x) : v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</a:rPr>
              <a:t>x</a:t>
            </a:r>
            <a:r>
              <a:rPr lang="ko-KR" altLang="en-US" sz="1400" dirty="0">
                <a:latin typeface="Arial Black" panose="020B0A04020102020204" pitchFamily="34" charset="0"/>
              </a:rPr>
              <a:t>를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추가한다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v.size</a:t>
            </a:r>
            <a:r>
              <a:rPr lang="en-US" altLang="ko-KR" sz="1400" dirty="0">
                <a:latin typeface="Arial Black" panose="020B0A04020102020204" pitchFamily="34" charset="0"/>
              </a:rPr>
              <a:t>() : v</a:t>
            </a:r>
            <a:r>
              <a:rPr lang="ko-KR" altLang="en-US" sz="1400" dirty="0">
                <a:latin typeface="Arial Black" panose="020B0A04020102020204" pitchFamily="34" charset="0"/>
              </a:rPr>
              <a:t>의 원소의 개수를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: v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ko-KR" altLang="en-US" sz="1400" dirty="0">
                <a:latin typeface="Arial Black" panose="020B0A04020102020204" pitchFamily="34" charset="0"/>
              </a:rPr>
              <a:t>번째 원소를 참조한다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87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0584" y="1213338"/>
            <a:ext cx="9926516" cy="492442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size() </a:t>
            </a:r>
            <a:r>
              <a:rPr lang="ko-KR" altLang="en-US" dirty="0">
                <a:latin typeface="Arial Black" panose="020B0A04020102020204" pitchFamily="34" charset="0"/>
              </a:rPr>
              <a:t>함수의 경우 </a:t>
            </a:r>
            <a:r>
              <a:rPr lang="en-US" altLang="ko-KR" dirty="0">
                <a:latin typeface="Arial Black" panose="020B0A04020102020204" pitchFamily="34" charset="0"/>
              </a:rPr>
              <a:t>unsigned </a:t>
            </a:r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타입을 반환 </a:t>
            </a:r>
            <a:r>
              <a:rPr lang="en-US" altLang="ko-KR" dirty="0" err="1">
                <a:latin typeface="Arial Black" panose="020B0A04020102020204" pitchFamily="34" charset="0"/>
              </a:rPr>
              <a:t>size_type</a:t>
            </a:r>
            <a:r>
              <a:rPr lang="ko-KR" altLang="en-US" dirty="0">
                <a:latin typeface="Arial Black" panose="020B0A04020102020204" pitchFamily="34" charset="0"/>
              </a:rPr>
              <a:t>을 쓰는 것을 권장한다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Size_type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v; 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&gt;::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size_type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 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  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typeid</a:t>
            </a:r>
            <a:r>
              <a:rPr lang="en-US" altLang="ko-KR" sz="1600" dirty="0">
                <a:latin typeface="Arial Black" panose="020B0A04020102020204" pitchFamily="34" charset="0"/>
              </a:rPr>
              <a:t>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).name()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8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1" y="984737"/>
            <a:ext cx="9908930" cy="532453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크기 반환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v; 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 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  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v.size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v.capacity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en-US" altLang="ko-KR" sz="1600" dirty="0">
                <a:latin typeface="Arial Black" panose="020B0A04020102020204" pitchFamily="34" charset="0"/>
              </a:rPr>
              <a:t>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v.max_size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en-US" altLang="ko-KR" sz="1600" dirty="0">
                <a:latin typeface="Arial Black" panose="020B0A04020102020204" pitchFamily="34" charset="0"/>
              </a:rPr>
              <a:t>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8276" y="2393804"/>
            <a:ext cx="7192108" cy="132343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size(), </a:t>
            </a:r>
            <a:r>
              <a:rPr lang="en-US" altLang="ko-KR" sz="1600" dirty="0" err="1">
                <a:latin typeface="Arial Black" panose="020B0A04020102020204" pitchFamily="34" charset="0"/>
              </a:rPr>
              <a:t>max_size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와 달리 </a:t>
            </a:r>
            <a:r>
              <a:rPr lang="en-US" altLang="ko-KR" sz="1600" dirty="0">
                <a:latin typeface="Arial Black" panose="020B0A04020102020204" pitchFamily="34" charset="0"/>
              </a:rPr>
              <a:t>capacity()</a:t>
            </a:r>
            <a:r>
              <a:rPr lang="ko-KR" altLang="en-US" sz="1600" dirty="0">
                <a:latin typeface="Arial Black" panose="020B0A04020102020204" pitchFamily="34" charset="0"/>
              </a:rPr>
              <a:t>는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배열기반인 </a:t>
            </a: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에만 존재한다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데이터가 추가 될 때마다 배열은 크기가 증가해야 하기 때문에 재 </a:t>
            </a:r>
            <a:r>
              <a:rPr lang="ko-KR" altLang="en-US" sz="1600" dirty="0" err="1">
                <a:latin typeface="Arial Black" panose="020B0A04020102020204" pitchFamily="34" charset="0"/>
              </a:rPr>
              <a:t>항당과</a:t>
            </a:r>
            <a:r>
              <a:rPr lang="ko-KR" altLang="en-US" sz="1600" dirty="0">
                <a:latin typeface="Arial Black" panose="020B0A04020102020204" pitchFamily="34" charset="0"/>
              </a:rPr>
              <a:t> 원소 복사를 반복한다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이런 과정을 조금이라도 줄이기 위해 한번 할당 할 때마다 조금 여유를 가지면서 할당을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이 때</a:t>
            </a:r>
            <a:r>
              <a:rPr lang="en-US" altLang="ko-KR" sz="1600" dirty="0">
                <a:latin typeface="Arial Black" panose="020B0A04020102020204" pitchFamily="34" charset="0"/>
              </a:rPr>
              <a:t>, capacity</a:t>
            </a:r>
            <a:r>
              <a:rPr lang="ko-KR" altLang="en-US" sz="1600" dirty="0">
                <a:latin typeface="Arial Black" panose="020B0A04020102020204" pitchFamily="34" charset="0"/>
              </a:rPr>
              <a:t>는 할당된 값을 가지고 있는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94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2999" y="720943"/>
            <a:ext cx="9908932" cy="600164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Capacity()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이해를 돕는 예제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vector&lt;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 v; 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(10);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(50);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(60);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(70);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(80);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(90);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for(vector&lt;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 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	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C:\Users\OGN13\Desktop\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301" y="2465266"/>
            <a:ext cx="26193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2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STL</a:t>
            </a:r>
            <a:r>
              <a:rPr lang="ko-KR" altLang="en-US" dirty="0">
                <a:latin typeface="Arial Black" panose="020B0A04020102020204" pitchFamily="34" charset="0"/>
              </a:rPr>
              <a:t>의 이해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9320585" y="4687322"/>
            <a:ext cx="597878" cy="1657376"/>
            <a:chOff x="10146322" y="4004889"/>
            <a:chExt cx="597878" cy="1657376"/>
          </a:xfrm>
        </p:grpSpPr>
        <p:sp>
          <p:nvSpPr>
            <p:cNvPr id="5" name="직사각형 4"/>
            <p:cNvSpPr/>
            <p:nvPr/>
          </p:nvSpPr>
          <p:spPr>
            <a:xfrm>
              <a:off x="10146322" y="4004889"/>
              <a:ext cx="597878" cy="180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10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146322" y="4182202"/>
              <a:ext cx="597878" cy="180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20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146322" y="4360981"/>
              <a:ext cx="597878" cy="180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30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146322" y="4555878"/>
              <a:ext cx="597878" cy="180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40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46322" y="4741984"/>
              <a:ext cx="597878" cy="180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50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46322" y="4928089"/>
              <a:ext cx="597878" cy="180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60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146322" y="5106868"/>
              <a:ext cx="597878" cy="180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70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146322" y="5292973"/>
              <a:ext cx="597878" cy="180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80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146322" y="5482010"/>
              <a:ext cx="597878" cy="1802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90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4208" y="720941"/>
            <a:ext cx="9917723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capacity()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동작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13440" y="1176707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013439" y="4054312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61815" y="1266094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size:0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capacity:0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678116" y="1176707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26490" y="1247687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size:1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capacity:1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35315" y="1789314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1552" y="328319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최초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메모리 할당</a:t>
            </a:r>
          </a:p>
        </p:txBody>
      </p:sp>
      <p:sp>
        <p:nvSpPr>
          <p:cNvPr id="27" name="타원 26"/>
          <p:cNvSpPr/>
          <p:nvPr/>
        </p:nvSpPr>
        <p:spPr>
          <a:xfrm>
            <a:off x="5336931" y="1090280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048501" y="1090273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780586" y="1090273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85306" y="1194931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size:2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94129" y="1718151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7311" y="3098532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메모리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재할당과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원소복사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94129" y="1897665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20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6876" y="1176707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size:3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capacity:3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05699" y="1699927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78881" y="3080308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메모리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재할당과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원소복사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05699" y="1879441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20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05700" y="2060336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30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30796" y="1194108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size:4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capacity:4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239619" y="1717328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12801" y="3097709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메모리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재할당과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원소복사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39619" y="1896842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20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239620" y="2077737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30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39620" y="2272467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40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61814" y="4161990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size:5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capacity:6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70637" y="4685210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3819" y="6065591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메모리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재할당과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원소복사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70637" y="4864724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20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70638" y="504561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30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70638" y="524034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40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70638" y="5420604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50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70638" y="560085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678116" y="4054312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826491" y="4161990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size:6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capacity:6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35314" y="4685210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35314" y="4864724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20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35315" y="504561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30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35315" y="524034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40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35315" y="5420604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50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35315" y="560085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60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336930" y="3979017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485305" y="4086695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size:7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capacity:9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794128" y="4609915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14991" y="6221040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메모리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재할당과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원소복사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94128" y="478942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20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94129" y="4970324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30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94129" y="5165054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40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794129" y="534530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50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794129" y="5525564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60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048501" y="4019350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196876" y="4127028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size:8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capacity:9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505699" y="4650248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10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05699" y="4829762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20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505700" y="5010657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30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05700" y="5205387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40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505700" y="5385642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50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05700" y="5565897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60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8863386" y="4054312"/>
            <a:ext cx="1512276" cy="2762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011761" y="4161990"/>
            <a:ext cx="121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size:9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capacity:9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794128" y="5703663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70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94130" y="5890844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794130" y="607109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05700" y="5757529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70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505702" y="5944710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 Black" panose="020B0A04020102020204" pitchFamily="34" charset="0"/>
              </a:rPr>
              <a:t>80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505702" y="6124965"/>
            <a:ext cx="597878" cy="180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72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1" y="729735"/>
            <a:ext cx="9917721" cy="609397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reserve()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사용 메모리를 예약하는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vector&lt;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 v; 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v.reserve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(8);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(10);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(50);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(60);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(70);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(80);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(90);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for(vector&lt;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 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   </a:t>
            </a: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0415" y="5926016"/>
            <a:ext cx="4088423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reserve()</a:t>
            </a:r>
            <a:r>
              <a:rPr lang="ko-KR" altLang="en-US" sz="1400" dirty="0">
                <a:latin typeface="Arial Black" panose="020B0A04020102020204" pitchFamily="34" charset="0"/>
              </a:rPr>
              <a:t>를 통해 메모리를 미리 할당 받았기 때문에 그 범위가 넘어가지 않는 이상</a:t>
            </a:r>
            <a:r>
              <a:rPr lang="en-US" altLang="ko-KR" sz="1400" dirty="0">
                <a:latin typeface="Arial Black" panose="020B0A04020102020204" pitchFamily="34" charset="0"/>
              </a:rPr>
              <a:t> capacity</a:t>
            </a:r>
            <a:r>
              <a:rPr lang="ko-KR" altLang="en-US" sz="1400" dirty="0">
                <a:latin typeface="Arial Black" panose="020B0A04020102020204" pitchFamily="34" charset="0"/>
              </a:rPr>
              <a:t>는 할당된 크기의 값을 가지고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86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1793" y="720942"/>
            <a:ext cx="9917722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생성자를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통한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확보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v1(5)</a:t>
            </a:r>
            <a:r>
              <a:rPr lang="en-US" altLang="ko-KR" sz="1400" dirty="0">
                <a:latin typeface="Arial Black" panose="020B0A04020102020204" pitchFamily="34" charset="0"/>
              </a:rPr>
              <a:t>;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초기화된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컨테이너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	v1.push_back(10);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//10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v1.push_back(20);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//20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v1.push_back(30);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//30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v1.push_back(40);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//40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v1.push_back(50);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//50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 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v1.size()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v1[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v2(5)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초기화된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컨테이너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v2[0]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= 10;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수정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v2[1]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= 20;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수정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v2[2]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= 30;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수정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v2[3]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= 40;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수정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v2[4]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= 50;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수정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for(vector&lt;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</a:t>
            </a:r>
            <a:r>
              <a:rPr lang="en-US" altLang="ko-KR" sz="1400" dirty="0">
                <a:latin typeface="Arial Black" panose="020B0A04020102020204" pitchFamily="34" charset="0"/>
              </a:rPr>
              <a:t>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= 0 ; 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 &lt; v2.size()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v2[</a:t>
            </a:r>
            <a:r>
              <a:rPr lang="en-US" altLang="ko-KR" sz="1400" dirty="0" err="1">
                <a:latin typeface="Arial Black" panose="020B0A04020102020204" pitchFamily="34" charset="0"/>
              </a:rPr>
              <a:t>i</a:t>
            </a:r>
            <a:r>
              <a:rPr lang="en-US" altLang="ko-KR" sz="1400" dirty="0">
                <a:latin typeface="Arial Black" panose="020B0A04020102020204" pitchFamily="34" charset="0"/>
              </a:rPr>
              <a:t>] &lt;&lt; " ";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38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415" y="712177"/>
            <a:ext cx="9926516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생성자에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원소의 크기와 최소값을 지정하는 예제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v1(5)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기본값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초기화된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컨테이너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v1.size();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v1[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v2(5, 0)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지정값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초기화된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컨테이너    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v2.size();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v2[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v3(5, 10)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지정값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초기화된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컨테이너    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v3.size();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v3[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2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209" y="729735"/>
            <a:ext cx="9926514" cy="587853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resize()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이용해서 컨테이너 크기 변경하는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 v(5);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기본값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초기화된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컨테이너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v[0] = 10;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v[1] = 20;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v[2] = 30;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v[3] = 40;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v[4] = 50;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"size: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 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v.resize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(10)</a:t>
            </a:r>
            <a:r>
              <a:rPr lang="en-US" altLang="ko-KR" sz="1200" dirty="0">
                <a:latin typeface="Arial Black" panose="020B0A04020102020204" pitchFamily="34" charset="0"/>
              </a:rPr>
              <a:t>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기본값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초기화된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size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컨테이너로 확장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"size: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 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v.resize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(5)</a:t>
            </a:r>
            <a:r>
              <a:rPr lang="en-US" altLang="ko-KR" sz="1200" dirty="0">
                <a:latin typeface="Arial Black" panose="020B0A04020102020204" pitchFamily="34" charset="0"/>
              </a:rPr>
              <a:t>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//size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컨테이너로 축소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capacity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는 변화 없음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200" dirty="0" err="1">
                <a:latin typeface="Arial Black" panose="020B0A04020102020204" pitchFamily="34" charset="0"/>
              </a:rPr>
              <a:t>int</a:t>
            </a:r>
            <a:r>
              <a:rPr lang="en-US" altLang="ko-KR" sz="1200" dirty="0">
                <a:latin typeface="Arial Black" panose="020B0A04020102020204" pitchFamily="34" charset="0"/>
              </a:rPr>
              <a:t>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"size: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&lt;&lt; "  capacity: 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200" dirty="0">
                <a:latin typeface="Arial Black" panose="020B0A04020102020204" pitchFamily="34" charset="0"/>
              </a:rPr>
              <a:t>()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87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792" y="729735"/>
            <a:ext cx="9917721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clear()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empty()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사용하는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v(5);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v[0] = 10;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v[1] = 20;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v[2] = 30;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v[3] = 40;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v[4] = 50;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 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  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600" dirty="0">
                <a:latin typeface="Arial Black" panose="020B0A04020102020204" pitchFamily="34" charset="0"/>
              </a:rPr>
              <a:t>() &lt;&lt;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v.clear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비운다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600" dirty="0">
                <a:latin typeface="Arial Black" panose="020B0A04020102020204" pitchFamily="34" charset="0"/>
              </a:rPr>
              <a:t>() &lt;&lt;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if(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v.empty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en-US" altLang="ko-KR" sz="1600" dirty="0">
                <a:latin typeface="Arial Black" panose="020B0A04020102020204" pitchFamily="34" charset="0"/>
              </a:rPr>
              <a:t> )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비었는가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    </a:t>
            </a:r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"v</a:t>
            </a:r>
            <a:r>
              <a:rPr lang="ko-KR" altLang="en-US" sz="1600" dirty="0">
                <a:latin typeface="Arial Black" panose="020B0A04020102020204" pitchFamily="34" charset="0"/>
              </a:rPr>
              <a:t>에 원소가 없습니다</a:t>
            </a:r>
            <a:r>
              <a:rPr lang="en-US" altLang="ko-KR" sz="1600" dirty="0">
                <a:latin typeface="Arial Black" panose="020B0A04020102020204" pitchFamily="34" charset="0"/>
              </a:rPr>
              <a:t>."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96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1" y="2101306"/>
            <a:ext cx="9917722" cy="310854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Swap()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이용해서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capacity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만드는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v(5);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600" dirty="0">
                <a:latin typeface="Arial Black" panose="020B0A04020102020204" pitchFamily="34" charset="0"/>
              </a:rPr>
              <a:t>() &lt;&lt;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&gt;().swap(v)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기본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생성자로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만든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컨테이너와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컨테어너를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swap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&lt;&lt;"size: "&lt;&lt;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&lt;&lt;"  capacity: 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600" dirty="0">
                <a:latin typeface="Arial Black" panose="020B0A04020102020204" pitchFamily="34" charset="0"/>
              </a:rPr>
              <a:t>() &lt;&lt;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90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2" y="729735"/>
            <a:ext cx="9917721" cy="64633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swap()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이용한 값 교체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v1;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	v1.push_back(10);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	v1.push_back(20);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v1.push_back(30);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v2;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v2.push_back(100);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v2.push_back(200);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v2.push_back(300);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 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v1.size()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v1[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", " &lt;&lt; v2[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v1.swap(v2)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v1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swap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합니다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 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v1.size()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v1[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", " &lt;&lt; v2[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2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1" y="1477108"/>
            <a:ext cx="9917722" cy="483209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front()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back()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이용한 첫 번째 원소와 마지막 원소를 출력한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v[0] &lt;&lt; ", "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v.front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en-US" altLang="ko-KR" sz="1600" dirty="0">
                <a:latin typeface="Arial Black" panose="020B0A04020102020204" pitchFamily="34" charset="0"/>
              </a:rPr>
              <a:t>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// </a:t>
            </a:r>
            <a:r>
              <a:rPr lang="ko-KR" altLang="en-US" sz="1600" dirty="0">
                <a:latin typeface="Arial Black" panose="020B0A04020102020204" pitchFamily="34" charset="0"/>
              </a:rPr>
              <a:t>첫 번째 원소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v[4] &lt;&lt; ", "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v.back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en-US" altLang="ko-KR" sz="1600" dirty="0">
                <a:latin typeface="Arial Black" panose="020B0A04020102020204" pitchFamily="34" charset="0"/>
              </a:rPr>
              <a:t>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// </a:t>
            </a:r>
            <a:r>
              <a:rPr lang="ko-KR" altLang="en-US" sz="1600" dirty="0">
                <a:latin typeface="Arial Black" panose="020B0A04020102020204" pitchFamily="34" charset="0"/>
              </a:rPr>
              <a:t>마지막 원소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78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45CA9-9FC9-4F11-B001-D20A4E63B092}"/>
              </a:ext>
            </a:extLst>
          </p:cNvPr>
          <p:cNvSpPr txBox="1"/>
          <p:nvPr/>
        </p:nvSpPr>
        <p:spPr>
          <a:xfrm>
            <a:off x="1134206" y="720943"/>
            <a:ext cx="9905997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front()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back()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참조를 이용해 원소를 수정하는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vector&lt;int&gt; v;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 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v.front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= 100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첫 번째 원소를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v.back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= 500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마지막 원소를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500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 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0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9765" y="720970"/>
            <a:ext cx="9922166" cy="600164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Standard Template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프로그램에 필요한 자료구조와 알고리즘을 템플릿으로 제공하는 라이브러리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자료구조와 알고리즘은 서로 반복자라는 구성 요소를 통해 연결한다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효율선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일반화 프로그램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 err="1">
                <a:latin typeface="Arial Black" panose="020B0A04020102020204" pitchFamily="34" charset="0"/>
              </a:rPr>
              <a:t>재활용성</a:t>
            </a:r>
            <a:r>
              <a:rPr lang="en-US" altLang="ko-KR" sz="1600" dirty="0">
                <a:latin typeface="Arial Black" panose="020B0A04020102020204" pitchFamily="34" charset="0"/>
              </a:rPr>
              <a:t>), </a:t>
            </a:r>
            <a:r>
              <a:rPr lang="ko-KR" altLang="en-US" sz="1600" dirty="0" err="1">
                <a:latin typeface="Arial Black" panose="020B0A04020102020204" pitchFamily="34" charset="0"/>
              </a:rPr>
              <a:t>확장성이</a:t>
            </a:r>
            <a:r>
              <a:rPr lang="ko-KR" altLang="en-US" sz="1600" dirty="0">
                <a:latin typeface="Arial Black" panose="020B0A04020102020204" pitchFamily="34" charset="0"/>
              </a:rPr>
              <a:t> 특징이다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구성 요소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컨테이너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(Container)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객체를 저장하는 객체로 컬렉션 혹은 자료구조라고도 한다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(Iterator)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포인터와 비슷한 개념으로 컨테이너의 원소를 가리키고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가리키는 원소에 접근하여 다음 원소를 가리키게 하는 기능을 한다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(Algorithm)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정렬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삭제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검색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연산 등을 해결하는 일반화된 방법을 제공하는 함수 템플릿이다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 객체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(Function Object)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함수처럼 동작하는 객체로 </a:t>
            </a:r>
            <a:r>
              <a:rPr lang="en-US" altLang="ko-KR" sz="1400" dirty="0">
                <a:latin typeface="Arial Black" panose="020B0A04020102020204" pitchFamily="34" charset="0"/>
              </a:rPr>
              <a:t>operator() </a:t>
            </a:r>
            <a:r>
              <a:rPr lang="ko-KR" altLang="en-US" sz="1400" dirty="0">
                <a:latin typeface="Arial Black" panose="020B0A04020102020204" pitchFamily="34" charset="0"/>
              </a:rPr>
              <a:t>연산자를 </a:t>
            </a:r>
            <a:r>
              <a:rPr lang="ko-KR" altLang="en-US" sz="1400" dirty="0" err="1">
                <a:latin typeface="Arial Black" panose="020B0A04020102020204" pitchFamily="34" charset="0"/>
              </a:rPr>
              <a:t>오버로딩한</a:t>
            </a:r>
            <a:r>
              <a:rPr lang="ko-KR" altLang="en-US" sz="1400" dirty="0">
                <a:latin typeface="Arial Black" panose="020B0A04020102020204" pitchFamily="34" charset="0"/>
              </a:rPr>
              <a:t> 객체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컨테이너와 알고리즘 등에 클라이언트 정책을 반영한다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어댑터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(Adaptor)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구성요소의 인터페이스를 변경해 새로운 인터페이스를 갖는 구성 요소로 변경한다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할당기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(Allocator)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컨테이너의 메모리 할당 정책을 캡슐화한 클래스 객체로 모든 컨테이너는 자신만의 기본 </a:t>
            </a:r>
            <a:r>
              <a:rPr lang="ko-KR" altLang="en-US" sz="1400" dirty="0" err="1">
                <a:latin typeface="Arial Black" panose="020B0A04020102020204" pitchFamily="34" charset="0"/>
              </a:rPr>
              <a:t>할당기를</a:t>
            </a:r>
            <a:r>
              <a:rPr lang="ko-KR" altLang="en-US" sz="1400" dirty="0">
                <a:latin typeface="Arial Black" panose="020B0A04020102020204" pitchFamily="34" charset="0"/>
              </a:rPr>
              <a:t> 가지고 있다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61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F2841C-5B11-4FFF-8AE3-A058AD9F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446C-FF06-4BA0-AAC4-8EE627AA54B3}"/>
              </a:ext>
            </a:extLst>
          </p:cNvPr>
          <p:cNvSpPr txBox="1"/>
          <p:nvPr/>
        </p:nvSpPr>
        <p:spPr>
          <a:xfrm>
            <a:off x="1134207" y="720943"/>
            <a:ext cx="9905998" cy="621708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[]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연산자와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vector&lt;int&gt; v;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for(vector&lt;int&gt;::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 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	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v[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" "; 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v[0]</a:t>
            </a:r>
            <a:r>
              <a:rPr lang="ko-KR" alt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= 100;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범위 점검 없는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 index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참조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v[4]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= 500;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범위 점검 없는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 index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참조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for(vector&lt;int&gt;::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 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	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v[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]</a:t>
            </a:r>
            <a:r>
              <a:rPr lang="en-US" altLang="ko-KR" sz="1200" dirty="0">
                <a:latin typeface="Arial Black" panose="020B0A04020102020204" pitchFamily="34" charset="0"/>
              </a:rPr>
              <a:t> &lt;&lt; " ";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v.at(0)</a:t>
            </a:r>
            <a:r>
              <a:rPr lang="en-US" altLang="ko-KR" sz="1200" dirty="0">
                <a:latin typeface="Arial Black" panose="020B0A04020102020204" pitchFamily="34" charset="0"/>
              </a:rPr>
              <a:t> = 1000;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범위 점검 있는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 index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참조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v.at(4)</a:t>
            </a:r>
            <a:r>
              <a:rPr lang="en-US" altLang="ko-KR" sz="1200" dirty="0">
                <a:latin typeface="Arial Black" panose="020B0A04020102020204" pitchFamily="34" charset="0"/>
              </a:rPr>
              <a:t> = 5000;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범위 점검 있는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 index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참조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for(vector&lt;int&gt;::</a:t>
            </a:r>
            <a:r>
              <a:rPr lang="en-US" altLang="ko-KR" sz="12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= 0 ; 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 &lt; </a:t>
            </a:r>
            <a:r>
              <a:rPr lang="en-US" altLang="ko-KR" sz="1200" dirty="0" err="1">
                <a:latin typeface="Arial Black" panose="020B0A04020102020204" pitchFamily="34" charset="0"/>
              </a:rPr>
              <a:t>v.size</a:t>
            </a:r>
            <a:r>
              <a:rPr lang="en-US" altLang="ko-KR" sz="1200" dirty="0">
                <a:latin typeface="Arial Black" panose="020B0A04020102020204" pitchFamily="34" charset="0"/>
              </a:rPr>
              <a:t>() ; ++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	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v.at(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</a:t>
            </a:r>
            <a:r>
              <a:rPr lang="en-US" altLang="ko-KR" sz="1200" dirty="0">
                <a:latin typeface="Arial Black" panose="020B0A04020102020204" pitchFamily="34" charset="0"/>
              </a:rPr>
              <a:t>&lt;&lt; " ";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73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2374A-DD1B-4F45-9955-4A59AD10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85042-8FE0-4B37-B668-1DBAABE17343}"/>
              </a:ext>
            </a:extLst>
          </p:cNvPr>
          <p:cNvSpPr txBox="1"/>
          <p:nvPr/>
        </p:nvSpPr>
        <p:spPr>
          <a:xfrm>
            <a:off x="1134207" y="720943"/>
            <a:ext cx="9905998" cy="569386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at()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함수의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out_of_range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범위 오류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try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	cout &lt;&lt; v.at(0) &lt;&lt; endl;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	cout &lt;&lt; v.at(3) &lt;&lt; endl;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v.at(6)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//throw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out_of_range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예외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catch 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out_of_range</a:t>
            </a:r>
            <a:r>
              <a:rPr lang="en-US" altLang="ko-KR" sz="1600" dirty="0">
                <a:latin typeface="Arial Black" panose="020B0A04020102020204" pitchFamily="34" charset="0"/>
              </a:rPr>
              <a:t> &amp;e)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e.what</a:t>
            </a:r>
            <a:r>
              <a:rPr lang="en-US" altLang="ko-KR" sz="1600" dirty="0">
                <a:latin typeface="Arial Black" panose="020B0A04020102020204" pitchFamily="34" charset="0"/>
              </a:rPr>
              <a:t>()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4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49A474-A552-4C41-8423-5C0515D2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DB2A9-052F-4B48-AD63-BDEFEA955321}"/>
              </a:ext>
            </a:extLst>
          </p:cNvPr>
          <p:cNvSpPr txBox="1"/>
          <p:nvPr/>
        </p:nvSpPr>
        <p:spPr>
          <a:xfrm>
            <a:off x="1143001" y="1142633"/>
            <a:ext cx="9905998" cy="492442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Arial Black" panose="020B0A04020102020204" pitchFamily="34" charset="0"/>
              </a:rPr>
              <a:t>assign() </a:t>
            </a:r>
            <a:r>
              <a:rPr lang="ko-KR" alt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멤버 함수를 사용한 원소 값 할당 예제</a:t>
            </a:r>
            <a:r>
              <a:rPr lang="en-US" altLang="ko-KR" dirty="0">
                <a:solidFill>
                  <a:srgbClr val="00B0F0"/>
                </a:solidFill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vector&lt;int&gt; v(5, 1);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초기값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개의 원소를 갖는 컨테이너 생성</a:t>
            </a:r>
          </a:p>
          <a:p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v.assign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(5, 2)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5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개의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원소값을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할당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&lt;&lt; ','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v.capacity</a:t>
            </a:r>
            <a:r>
              <a:rPr lang="en-US" altLang="ko-KR" sz="1600" dirty="0">
                <a:latin typeface="Arial Black" panose="020B0A04020102020204" pitchFamily="34" charset="0"/>
              </a:rPr>
              <a:t>()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 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9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6756461-68D1-4CAF-B605-F1C9560B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96AC3-E9DB-4E14-BCDB-62018BABBD62}"/>
              </a:ext>
            </a:extLst>
          </p:cNvPr>
          <p:cNvSpPr txBox="1"/>
          <p:nvPr/>
        </p:nvSpPr>
        <p:spPr>
          <a:xfrm>
            <a:off x="1151795" y="817659"/>
            <a:ext cx="9888410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반복자를 이용한 출력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vector&lt;int&gt; v;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for(vector&lt;int&gt;::</a:t>
            </a:r>
            <a:r>
              <a:rPr lang="en-US" altLang="ko-KR" sz="1600" dirty="0" err="1">
                <a:latin typeface="Arial Black" panose="020B0A04020102020204" pitchFamily="34" charset="0"/>
              </a:rPr>
              <a:t>size_type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 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v[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 &lt;&lt; " ";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for(vector&lt;int&gt;::iterator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!=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; ++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 " ";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B69BC-F041-4015-A9E7-7B8EC937E7BC}"/>
              </a:ext>
            </a:extLst>
          </p:cNvPr>
          <p:cNvSpPr txBox="1"/>
          <p:nvPr/>
        </p:nvSpPr>
        <p:spPr>
          <a:xfrm>
            <a:off x="5978770" y="5489231"/>
            <a:ext cx="4923692" cy="12772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vector&lt;int&gt;::iterator : </a:t>
            </a:r>
            <a:r>
              <a:rPr lang="ko-KR" altLang="en-US" sz="1100" dirty="0">
                <a:latin typeface="Arial Black" panose="020B0A04020102020204" pitchFamily="34" charset="0"/>
              </a:rPr>
              <a:t>반복자 클래스다</a:t>
            </a:r>
            <a:r>
              <a:rPr lang="en-US" altLang="ko-KR" sz="1100" dirty="0">
                <a:latin typeface="Arial Black" panose="020B0A04020102020204" pitchFamily="34" charset="0"/>
              </a:rPr>
              <a:t>. Vector</a:t>
            </a:r>
            <a:r>
              <a:rPr lang="ko-KR" altLang="en-US" sz="1100" dirty="0">
                <a:latin typeface="Arial Black" panose="020B0A04020102020204" pitchFamily="34" charset="0"/>
              </a:rPr>
              <a:t>내에 정의 되어 있다</a:t>
            </a:r>
            <a:r>
              <a:rPr lang="en-US" altLang="ko-KR" sz="11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: 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ko-KR" altLang="en-US" sz="1100" dirty="0">
                <a:latin typeface="Arial Black" panose="020B0A04020102020204" pitchFamily="34" charset="0"/>
              </a:rPr>
              <a:t>라는 반복자 객체를 생성한다</a:t>
            </a:r>
            <a:r>
              <a:rPr lang="en-US" altLang="ko-KR" sz="11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1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100" dirty="0">
                <a:latin typeface="Arial Black" panose="020B0A04020102020204" pitchFamily="34" charset="0"/>
              </a:rPr>
              <a:t>() : v</a:t>
            </a:r>
            <a:r>
              <a:rPr lang="ko-KR" altLang="en-US" sz="1100" dirty="0">
                <a:latin typeface="Arial Black" panose="020B0A04020102020204" pitchFamily="34" charset="0"/>
              </a:rPr>
              <a:t>의 첫 번째 원소를 가리키는 반복자를 반환한다</a:t>
            </a:r>
            <a:r>
              <a:rPr lang="en-US" altLang="ko-KR" sz="11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100" dirty="0" err="1">
                <a:latin typeface="Arial Black" panose="020B0A04020102020204" pitchFamily="34" charset="0"/>
              </a:rPr>
              <a:t>v.end</a:t>
            </a:r>
            <a:r>
              <a:rPr lang="en-US" altLang="ko-KR" sz="1100" dirty="0">
                <a:latin typeface="Arial Black" panose="020B0A04020102020204" pitchFamily="34" charset="0"/>
              </a:rPr>
              <a:t>() : v</a:t>
            </a:r>
            <a:r>
              <a:rPr lang="ko-KR" altLang="en-US" sz="1100" dirty="0">
                <a:latin typeface="Arial Black" panose="020B0A04020102020204" pitchFamily="34" charset="0"/>
              </a:rPr>
              <a:t>의 끝을 </a:t>
            </a:r>
            <a:r>
              <a:rPr lang="ko-KR" altLang="en-US" sz="1100" dirty="0" err="1">
                <a:latin typeface="Arial Black" panose="020B0A04020102020204" pitchFamily="34" charset="0"/>
              </a:rPr>
              <a:t>표식하는</a:t>
            </a:r>
            <a:r>
              <a:rPr lang="ko-KR" altLang="en-US" sz="1100" dirty="0">
                <a:latin typeface="Arial Black" panose="020B0A04020102020204" pitchFamily="34" charset="0"/>
              </a:rPr>
              <a:t> 반복자를 반환</a:t>
            </a:r>
            <a:endParaRPr lang="en-US" altLang="ko-KR" sz="1100" dirty="0">
              <a:latin typeface="Arial Black" panose="020B0A04020102020204" pitchFamily="34" charset="0"/>
            </a:endParaRPr>
          </a:p>
          <a:p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!= </a:t>
            </a:r>
            <a:r>
              <a:rPr lang="en-US" altLang="ko-KR" sz="1100" dirty="0" err="1">
                <a:latin typeface="Arial Black" panose="020B0A04020102020204" pitchFamily="34" charset="0"/>
              </a:rPr>
              <a:t>v.end</a:t>
            </a:r>
            <a:r>
              <a:rPr lang="en-US" altLang="ko-KR" sz="1100" dirty="0">
                <a:latin typeface="Arial Black" panose="020B0A04020102020204" pitchFamily="34" charset="0"/>
              </a:rPr>
              <a:t>() : 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ko-KR" altLang="en-US" sz="1100" dirty="0">
                <a:latin typeface="Arial Black" panose="020B0A04020102020204" pitchFamily="34" charset="0"/>
              </a:rPr>
              <a:t>가 끝을 </a:t>
            </a:r>
            <a:r>
              <a:rPr lang="ko-KR" altLang="en-US" sz="1100" dirty="0" err="1">
                <a:latin typeface="Arial Black" panose="020B0A04020102020204" pitchFamily="34" charset="0"/>
              </a:rPr>
              <a:t>표식하는</a:t>
            </a:r>
            <a:r>
              <a:rPr lang="ko-KR" altLang="en-US" sz="1100" dirty="0">
                <a:latin typeface="Arial Black" panose="020B0A04020102020204" pitchFamily="34" charset="0"/>
              </a:rPr>
              <a:t> 반복자가 아니면 참</a:t>
            </a:r>
            <a:r>
              <a:rPr lang="en-US" altLang="ko-KR" sz="11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++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ko-KR" altLang="en-US" sz="1100" dirty="0">
                <a:latin typeface="Arial Black" panose="020B0A04020102020204" pitchFamily="34" charset="0"/>
              </a:rPr>
              <a:t> </a:t>
            </a:r>
            <a:r>
              <a:rPr lang="en-US" altLang="ko-KR" sz="1100" dirty="0">
                <a:latin typeface="Arial Black" panose="020B0A04020102020204" pitchFamily="34" charset="0"/>
              </a:rPr>
              <a:t>:</a:t>
            </a:r>
            <a:r>
              <a:rPr lang="ko-KR" altLang="en-US" sz="1100" dirty="0">
                <a:latin typeface="Arial Black" panose="020B0A04020102020204" pitchFamily="34" charset="0"/>
              </a:rPr>
              <a:t> 반복자를 다음 원소를 가리키도록 이동한다</a:t>
            </a:r>
            <a:r>
              <a:rPr lang="en-US" altLang="ko-KR" sz="11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*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: </a:t>
            </a:r>
            <a:r>
              <a:rPr lang="ko-KR" altLang="en-US" sz="1100" dirty="0">
                <a:latin typeface="Arial Black" panose="020B0A04020102020204" pitchFamily="34" charset="0"/>
              </a:rPr>
              <a:t>반복자가 가리키는 원소의 참조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059237-D6A3-443B-B622-502AEDA08557}"/>
              </a:ext>
            </a:extLst>
          </p:cNvPr>
          <p:cNvGrpSpPr/>
          <p:nvPr/>
        </p:nvGrpSpPr>
        <p:grpSpPr>
          <a:xfrm>
            <a:off x="5061252" y="1105592"/>
            <a:ext cx="5527780" cy="2538121"/>
            <a:chOff x="6388890" y="3321253"/>
            <a:chExt cx="5527780" cy="253812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5D31F-938B-4C87-AEFF-372AC89CBA72}"/>
                </a:ext>
              </a:extLst>
            </p:cNvPr>
            <p:cNvSpPr/>
            <p:nvPr/>
          </p:nvSpPr>
          <p:spPr>
            <a:xfrm>
              <a:off x="6569129" y="4391034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10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C50C37-2047-4246-B942-65F1121F7FA5}"/>
                </a:ext>
              </a:extLst>
            </p:cNvPr>
            <p:cNvSpPr/>
            <p:nvPr/>
          </p:nvSpPr>
          <p:spPr>
            <a:xfrm>
              <a:off x="7319406" y="4388103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20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973C0D4-76E0-4B03-BD83-26FA08EDFDB8}"/>
                </a:ext>
              </a:extLst>
            </p:cNvPr>
            <p:cNvCxnSpPr/>
            <p:nvPr/>
          </p:nvCxnSpPr>
          <p:spPr>
            <a:xfrm>
              <a:off x="7835997" y="4546365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DA2EB5-2FE7-4A0A-A20B-637D05023515}"/>
                </a:ext>
              </a:extLst>
            </p:cNvPr>
            <p:cNvSpPr/>
            <p:nvPr/>
          </p:nvSpPr>
          <p:spPr>
            <a:xfrm>
              <a:off x="8025722" y="4386637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30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2E732B-9E2B-41F9-9876-DF4A8F0A7458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7800053" y="4539037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F43FC9-4536-49A0-9F97-ED1320E9FBC7}"/>
                </a:ext>
              </a:extLst>
            </p:cNvPr>
            <p:cNvSpPr/>
            <p:nvPr/>
          </p:nvSpPr>
          <p:spPr>
            <a:xfrm>
              <a:off x="8743759" y="4391034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40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6558D72-CCA0-4138-92E0-A7968DD3A907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8518090" y="4543434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ED760B-F8CE-44C1-A1BC-15737C666BEF}"/>
                </a:ext>
              </a:extLst>
            </p:cNvPr>
            <p:cNvSpPr/>
            <p:nvPr/>
          </p:nvSpPr>
          <p:spPr>
            <a:xfrm>
              <a:off x="9458867" y="4398360"/>
              <a:ext cx="509954" cy="307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50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9A3CA20-A666-4DBB-8C80-6A8B803FDB81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9233198" y="4550760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986BB2-0F70-4FD5-A915-C2576526BD91}"/>
                </a:ext>
              </a:extLst>
            </p:cNvPr>
            <p:cNvSpPr/>
            <p:nvPr/>
          </p:nvSpPr>
          <p:spPr>
            <a:xfrm>
              <a:off x="10194490" y="4344873"/>
              <a:ext cx="615462" cy="388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N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CE54B1B-3F82-4243-9AA7-955CB47F3310}"/>
                </a:ext>
              </a:extLst>
            </p:cNvPr>
            <p:cNvCxnSpPr/>
            <p:nvPr/>
          </p:nvCxnSpPr>
          <p:spPr>
            <a:xfrm>
              <a:off x="9968821" y="4544899"/>
              <a:ext cx="225669" cy="14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31A1EC-11CF-451D-9716-4A83245DC4FF}"/>
                </a:ext>
              </a:extLst>
            </p:cNvPr>
            <p:cNvSpPr/>
            <p:nvPr/>
          </p:nvSpPr>
          <p:spPr>
            <a:xfrm>
              <a:off x="6569129" y="3629033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0FE91-7C67-4899-ABDC-8CC4A5E01457}"/>
                </a:ext>
              </a:extLst>
            </p:cNvPr>
            <p:cNvSpPr txBox="1"/>
            <p:nvPr/>
          </p:nvSpPr>
          <p:spPr>
            <a:xfrm>
              <a:off x="6388890" y="3321256"/>
              <a:ext cx="870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begin()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85F76EC-9362-4F4B-8681-D1F90500A320}"/>
                </a:ext>
              </a:extLst>
            </p:cNvPr>
            <p:cNvCxnSpPr>
              <a:stCxn id="19" idx="2"/>
              <a:endCxn id="8" idx="0"/>
            </p:cNvCxnSpPr>
            <p:nvPr/>
          </p:nvCxnSpPr>
          <p:spPr>
            <a:xfrm>
              <a:off x="6824106" y="3936764"/>
              <a:ext cx="0" cy="4542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ECE56E-2F55-4E2E-B535-A97D46473540}"/>
                </a:ext>
              </a:extLst>
            </p:cNvPr>
            <p:cNvSpPr/>
            <p:nvPr/>
          </p:nvSpPr>
          <p:spPr>
            <a:xfrm>
              <a:off x="10247244" y="3629032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22EA4C-8CAD-41BE-A0F1-731F46C9F1DB}"/>
                </a:ext>
              </a:extLst>
            </p:cNvPr>
            <p:cNvSpPr txBox="1"/>
            <p:nvPr/>
          </p:nvSpPr>
          <p:spPr>
            <a:xfrm>
              <a:off x="10159018" y="3321253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end()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9CA690C-3F7A-4868-9FFC-C2C4231F7F6A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10502221" y="3936763"/>
              <a:ext cx="0" cy="4542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6896922-E3F9-4E7F-96A9-042619A706CE}"/>
                </a:ext>
              </a:extLst>
            </p:cNvPr>
            <p:cNvSpPr/>
            <p:nvPr/>
          </p:nvSpPr>
          <p:spPr>
            <a:xfrm>
              <a:off x="7306691" y="5170619"/>
              <a:ext cx="509954" cy="30773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6F5CBE-3937-4894-887F-8210338DD7F1}"/>
                </a:ext>
              </a:extLst>
            </p:cNvPr>
            <p:cNvSpPr txBox="1"/>
            <p:nvPr/>
          </p:nvSpPr>
          <p:spPr>
            <a:xfrm>
              <a:off x="7299415" y="5551597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iter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6E0D1A7-E095-47DB-B2B5-2461AC71621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7561668" y="4704627"/>
              <a:ext cx="4698" cy="4659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1662A1D-3207-4A73-9DB1-392EDD63953F}"/>
                </a:ext>
              </a:extLst>
            </p:cNvPr>
            <p:cNvCxnSpPr/>
            <p:nvPr/>
          </p:nvCxnSpPr>
          <p:spPr>
            <a:xfrm flipH="1" flipV="1">
              <a:off x="6772586" y="4716395"/>
              <a:ext cx="538803" cy="643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55140F-0BBF-40C0-A686-A449591C155C}"/>
                </a:ext>
              </a:extLst>
            </p:cNvPr>
            <p:cNvSpPr txBox="1"/>
            <p:nvPr/>
          </p:nvSpPr>
          <p:spPr>
            <a:xfrm>
              <a:off x="6418942" y="4937623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++</a:t>
              </a:r>
              <a:r>
                <a:rPr lang="en-US" altLang="ko-KR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iter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0BAD60-1088-42B4-BA58-F204B47E16E7}"/>
                </a:ext>
              </a:extLst>
            </p:cNvPr>
            <p:cNvSpPr txBox="1"/>
            <p:nvPr/>
          </p:nvSpPr>
          <p:spPr>
            <a:xfrm>
              <a:off x="7935452" y="4911927"/>
              <a:ext cx="3981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Arial Black" panose="020B0A04020102020204" pitchFamily="34" charset="0"/>
                </a:rPr>
                <a:t>구간</a:t>
              </a:r>
              <a:r>
                <a:rPr lang="en-US" altLang="ko-KR" sz="1200" dirty="0">
                  <a:latin typeface="Arial Black" panose="020B0A04020102020204" pitchFamily="34" charset="0"/>
                </a:rPr>
                <a:t>[begin(), end())</a:t>
              </a:r>
              <a:r>
                <a:rPr lang="ko-KR" altLang="en-US" sz="1200" dirty="0">
                  <a:latin typeface="Arial Black" panose="020B0A04020102020204" pitchFamily="34" charset="0"/>
                </a:rPr>
                <a:t>의 </a:t>
              </a:r>
              <a:r>
                <a:rPr lang="ko-KR" altLang="en-US" sz="1200" dirty="0" err="1">
                  <a:latin typeface="Arial Black" panose="020B0A04020102020204" pitchFamily="34" charset="0"/>
                </a:rPr>
                <a:t>순차열</a:t>
              </a:r>
              <a:r>
                <a:rPr lang="ko-KR" altLang="en-US" sz="1200" dirty="0">
                  <a:latin typeface="Arial Black" panose="020B0A04020102020204" pitchFamily="34" charset="0"/>
                </a:rPr>
                <a:t> </a:t>
              </a:r>
              <a:r>
                <a:rPr lang="en-US" altLang="ko-KR" sz="1200" dirty="0">
                  <a:latin typeface="Arial Black" panose="020B0A04020102020204" pitchFamily="34" charset="0"/>
                </a:rPr>
                <a:t>:</a:t>
              </a:r>
              <a:r>
                <a:rPr lang="ko-KR" altLang="en-US" sz="1200" dirty="0">
                  <a:latin typeface="Arial Black" panose="020B0A04020102020204" pitchFamily="34" charset="0"/>
                </a:rPr>
                <a:t> </a:t>
              </a:r>
              <a:r>
                <a:rPr lang="en-US" altLang="ko-KR" sz="1200" dirty="0">
                  <a:latin typeface="Arial Black" panose="020B0A04020102020204" pitchFamily="34" charset="0"/>
                </a:rPr>
                <a:t>10,</a:t>
              </a:r>
              <a:r>
                <a:rPr lang="ko-KR" altLang="en-US" sz="1200" dirty="0">
                  <a:latin typeface="Arial Black" panose="020B0A04020102020204" pitchFamily="34" charset="0"/>
                </a:rPr>
                <a:t> </a:t>
              </a:r>
              <a:r>
                <a:rPr lang="en-US" altLang="ko-KR" sz="1200" dirty="0">
                  <a:latin typeface="Arial Black" panose="020B0A04020102020204" pitchFamily="34" charset="0"/>
                </a:rPr>
                <a:t>20,</a:t>
              </a:r>
              <a:r>
                <a:rPr lang="ko-KR" altLang="en-US" sz="1200" dirty="0">
                  <a:latin typeface="Arial Black" panose="020B0A04020102020204" pitchFamily="34" charset="0"/>
                </a:rPr>
                <a:t> </a:t>
              </a:r>
              <a:r>
                <a:rPr lang="en-US" altLang="ko-KR" sz="1200" dirty="0">
                  <a:latin typeface="Arial Black" panose="020B0A04020102020204" pitchFamily="34" charset="0"/>
                </a:rPr>
                <a:t>30,</a:t>
              </a:r>
              <a:r>
                <a:rPr lang="ko-KR" altLang="en-US" sz="1200" dirty="0">
                  <a:latin typeface="Arial Black" panose="020B0A04020102020204" pitchFamily="34" charset="0"/>
                </a:rPr>
                <a:t> </a:t>
              </a:r>
              <a:r>
                <a:rPr lang="en-US" altLang="ko-KR" sz="1200" dirty="0">
                  <a:latin typeface="Arial Black" panose="020B0A04020102020204" pitchFamily="34" charset="0"/>
                </a:rPr>
                <a:t>40,</a:t>
              </a:r>
              <a:r>
                <a:rPr lang="ko-KR" altLang="en-US" sz="1200" dirty="0">
                  <a:latin typeface="Arial Black" panose="020B0A04020102020204" pitchFamily="34" charset="0"/>
                </a:rPr>
                <a:t> </a:t>
              </a:r>
              <a:r>
                <a:rPr lang="en-US" altLang="ko-KR" sz="1200" dirty="0">
                  <a:latin typeface="Arial Black" panose="020B0A04020102020204" pitchFamily="34" charset="0"/>
                </a:rPr>
                <a:t>50</a:t>
              </a:r>
            </a:p>
            <a:p>
              <a:r>
                <a:rPr lang="ko-KR" altLang="en-US" sz="1200" dirty="0">
                  <a:latin typeface="Arial Black" panose="020B0A04020102020204" pitchFamily="34" charset="0"/>
                </a:rPr>
                <a:t>구간</a:t>
              </a:r>
              <a:r>
                <a:rPr lang="en-US" altLang="ko-KR" sz="1200" dirty="0">
                  <a:latin typeface="Arial Black" panose="020B0A04020102020204" pitchFamily="34" charset="0"/>
                </a:rPr>
                <a:t>[begin(), </a:t>
              </a:r>
              <a:r>
                <a:rPr lang="en-US" altLang="ko-KR" sz="1200" dirty="0" err="1">
                  <a:latin typeface="Arial Black" panose="020B0A04020102020204" pitchFamily="34" charset="0"/>
                </a:rPr>
                <a:t>iter</a:t>
              </a:r>
              <a:r>
                <a:rPr lang="en-US" altLang="ko-KR" sz="1200" dirty="0">
                  <a:latin typeface="Arial Black" panose="020B0A04020102020204" pitchFamily="34" charset="0"/>
                </a:rPr>
                <a:t>)</a:t>
              </a:r>
              <a:r>
                <a:rPr lang="ko-KR" altLang="en-US" sz="1200" dirty="0">
                  <a:latin typeface="Arial Black" panose="020B0A04020102020204" pitchFamily="34" charset="0"/>
                </a:rPr>
                <a:t>의 </a:t>
              </a:r>
              <a:r>
                <a:rPr lang="ko-KR" altLang="en-US" sz="1200" dirty="0" err="1">
                  <a:latin typeface="Arial Black" panose="020B0A04020102020204" pitchFamily="34" charset="0"/>
                </a:rPr>
                <a:t>순차열</a:t>
              </a:r>
              <a:r>
                <a:rPr lang="ko-KR" altLang="en-US" sz="1200" dirty="0">
                  <a:latin typeface="Arial Black" panose="020B0A04020102020204" pitchFamily="34" charset="0"/>
                </a:rPr>
                <a:t> </a:t>
              </a:r>
              <a:r>
                <a:rPr lang="en-US" altLang="ko-KR" sz="1200" dirty="0">
                  <a:latin typeface="Arial Black" panose="020B0A04020102020204" pitchFamily="34" charset="0"/>
                </a:rPr>
                <a:t>: 10</a:t>
              </a:r>
            </a:p>
            <a:p>
              <a:r>
                <a:rPr lang="ko-KR" altLang="en-US" sz="1200" dirty="0">
                  <a:latin typeface="Arial Black" panose="020B0A04020102020204" pitchFamily="34" charset="0"/>
                </a:rPr>
                <a:t>구간</a:t>
              </a:r>
              <a:r>
                <a:rPr lang="en-US" altLang="ko-KR" sz="1200" dirty="0">
                  <a:latin typeface="Arial Black" panose="020B0A04020102020204" pitchFamily="34" charset="0"/>
                </a:rPr>
                <a:t>[</a:t>
              </a:r>
              <a:r>
                <a:rPr lang="en-US" altLang="ko-KR" sz="1200" dirty="0" err="1">
                  <a:latin typeface="Arial Black" panose="020B0A04020102020204" pitchFamily="34" charset="0"/>
                </a:rPr>
                <a:t>iter</a:t>
              </a:r>
              <a:r>
                <a:rPr lang="en-US" altLang="ko-KR" sz="1200" dirty="0">
                  <a:latin typeface="Arial Black" panose="020B0A04020102020204" pitchFamily="34" charset="0"/>
                </a:rPr>
                <a:t>, end())</a:t>
              </a:r>
              <a:r>
                <a:rPr lang="ko-KR" altLang="en-US" sz="1200" dirty="0">
                  <a:latin typeface="Arial Black" panose="020B0A04020102020204" pitchFamily="34" charset="0"/>
                </a:rPr>
                <a:t>의 </a:t>
              </a:r>
              <a:r>
                <a:rPr lang="ko-KR" altLang="en-US" sz="1200" dirty="0" err="1">
                  <a:latin typeface="Arial Black" panose="020B0A04020102020204" pitchFamily="34" charset="0"/>
                </a:rPr>
                <a:t>순차열</a:t>
              </a:r>
              <a:r>
                <a:rPr lang="ko-KR" altLang="en-US" sz="1200" dirty="0">
                  <a:latin typeface="Arial Black" panose="020B0A04020102020204" pitchFamily="34" charset="0"/>
                </a:rPr>
                <a:t> </a:t>
              </a:r>
              <a:r>
                <a:rPr lang="en-US" altLang="ko-KR" sz="1200" dirty="0">
                  <a:latin typeface="Arial Black" panose="020B0A04020102020204" pitchFamily="34" charset="0"/>
                </a:rPr>
                <a:t>: 20, 30, 40, 50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853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B540C5-2412-4E93-802F-F943F03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89E81-CE67-4B9E-9C2B-3A880478EF51}"/>
              </a:ext>
            </a:extLst>
          </p:cNvPr>
          <p:cNvSpPr txBox="1"/>
          <p:nvPr/>
        </p:nvSpPr>
        <p:spPr>
          <a:xfrm>
            <a:off x="1134207" y="720943"/>
            <a:ext cx="9905998" cy="541686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반복자에 </a:t>
            </a:r>
            <a:r>
              <a:rPr lang="en-US" altLang="ko-KR" dirty="0">
                <a:solidFill>
                  <a:srgbClr val="00B0F0"/>
                </a:solidFill>
                <a:latin typeface="Arial Black" panose="020B0A04020102020204" pitchFamily="34" charset="0"/>
              </a:rPr>
              <a:t>+=, -=</a:t>
            </a:r>
            <a:r>
              <a:rPr lang="ko-KR" alt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연산하는 예제</a:t>
            </a:r>
            <a:r>
              <a:rPr lang="en-US" altLang="ko-KR" dirty="0">
                <a:solidFill>
                  <a:srgbClr val="00B0F0"/>
                </a:solidFill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vector&lt;int&gt; v;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시작 원소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(10)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가리킨다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+=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2;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+2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한 위치의 원소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(30)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가리킨다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-=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1;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-1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한 위치의 원소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(20)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가리킨다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68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EB3F717-2ED8-451C-A6E8-3AA5050D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CA814-83F3-4540-A455-DCEC41B4AD42}"/>
              </a:ext>
            </a:extLst>
          </p:cNvPr>
          <p:cNvSpPr txBox="1"/>
          <p:nvPr/>
        </p:nvSpPr>
        <p:spPr>
          <a:xfrm>
            <a:off x="1134206" y="720943"/>
            <a:ext cx="9905997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vector&lt;int&gt;::iterator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vector&lt;int&gt;::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const_iterator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비교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vector&lt;int&gt; v;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= 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vector&lt;int&gt;::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const_iterator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citer = 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가리키는 원소의 참조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*</a:t>
            </a:r>
            <a:r>
              <a:rPr lang="en-US" altLang="ko-KR" sz="1600" dirty="0">
                <a:latin typeface="Arial Black" panose="020B0A04020102020204" pitchFamily="34" charset="0"/>
              </a:rPr>
              <a:t>citer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가리키는 원소의 상수 참조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++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다음 원소로 이동한 원소의 참조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++citer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다음 원소로 이동한 원소의 상수 참조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ko-KR" altLang="en-US" sz="1600" dirty="0">
                <a:latin typeface="Arial Black" panose="020B0A04020102020204" pitchFamily="34" charset="0"/>
              </a:rPr>
              <a:t>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100; 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일반 반복자는 가리키는 원소를 변경할 수 있음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//*citer = 100; 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상수 반복자는 가리키는 원소를 변경할 수 없음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78EA29-7EB4-470F-A637-841F32F012C9}"/>
              </a:ext>
            </a:extLst>
          </p:cNvPr>
          <p:cNvSpPr txBox="1"/>
          <p:nvPr/>
        </p:nvSpPr>
        <p:spPr>
          <a:xfrm>
            <a:off x="4563207" y="2180492"/>
            <a:ext cx="6110654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vector&lt;int&gt;::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const_iterator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const int* </a:t>
            </a:r>
            <a:r>
              <a:rPr lang="ko-KR" altLang="en-US" sz="1400" dirty="0">
                <a:latin typeface="Arial Black" panose="020B0A04020102020204" pitchFamily="34" charset="0"/>
              </a:rPr>
              <a:t>처럼 동작하여 읽기가 가능하지만</a:t>
            </a:r>
            <a:r>
              <a:rPr lang="en-US" altLang="ko-KR" sz="1400" dirty="0">
                <a:latin typeface="Arial Black" panose="020B0A04020102020204" pitchFamily="34" charset="0"/>
              </a:rPr>
              <a:t>, const vector&lt;int&gt;::iterator</a:t>
            </a:r>
            <a:r>
              <a:rPr lang="ko-KR" altLang="en-US" sz="1400" dirty="0">
                <a:latin typeface="Arial Black" panose="020B0A04020102020204" pitchFamily="34" charset="0"/>
              </a:rPr>
              <a:t>은 </a:t>
            </a:r>
            <a:r>
              <a:rPr lang="en-US" altLang="ko-KR" sz="1400" dirty="0">
                <a:latin typeface="Arial Black" panose="020B0A04020102020204" pitchFamily="34" charset="0"/>
              </a:rPr>
              <a:t>int*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const</a:t>
            </a:r>
            <a:r>
              <a:rPr lang="ko-KR" altLang="en-US" sz="1400" dirty="0">
                <a:latin typeface="Arial Black" panose="020B0A04020102020204" pitchFamily="34" charset="0"/>
              </a:rPr>
              <a:t>처럼 동작하기 때문에 참조의 변형자체가 안되므로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반복자를 이동할 수 없게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88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0A22DA-82E6-4A2C-9E18-5B556BA0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0132F-D117-4D87-ACE1-732BAC684C7D}"/>
              </a:ext>
            </a:extLst>
          </p:cNvPr>
          <p:cNvSpPr txBox="1"/>
          <p:nvPr/>
        </p:nvSpPr>
        <p:spPr>
          <a:xfrm>
            <a:off x="1134206" y="720943"/>
            <a:ext cx="9905997" cy="63094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Iterator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reverse_iterator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사용하는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vector&lt;int&gt; v;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 //</a:t>
            </a:r>
            <a:r>
              <a:rPr lang="ko-KR" altLang="en-US" sz="1600" dirty="0" err="1">
                <a:latin typeface="Arial Black" panose="020B0A04020102020204" pitchFamily="34" charset="0"/>
              </a:rPr>
              <a:t>정방향</a:t>
            </a:r>
            <a:r>
              <a:rPr lang="ko-KR" altLang="en-US" sz="1600" dirty="0">
                <a:latin typeface="Arial Black" panose="020B0A04020102020204" pitchFamily="34" charset="0"/>
              </a:rPr>
              <a:t> 반복자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vector&lt;int&gt;::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reverse</a:t>
            </a:r>
            <a:r>
              <a:rPr lang="en-US" altLang="ko-KR" sz="1600" dirty="0" err="1">
                <a:latin typeface="Arial Black" panose="020B0A04020102020204" pitchFamily="34" charset="0"/>
              </a:rPr>
              <a:t>_iterator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riter</a:t>
            </a:r>
            <a:r>
              <a:rPr lang="en-US" altLang="ko-KR" sz="1600" dirty="0">
                <a:latin typeface="Arial Black" panose="020B0A04020102020204" pitchFamily="34" charset="0"/>
              </a:rPr>
              <a:t>; //</a:t>
            </a:r>
            <a:r>
              <a:rPr lang="ko-KR" altLang="en-US" sz="1600" dirty="0">
                <a:latin typeface="Arial Black" panose="020B0A04020102020204" pitchFamily="34" charset="0"/>
              </a:rPr>
              <a:t>역방향 반복자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for(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v.end</a:t>
            </a:r>
            <a:r>
              <a:rPr lang="en-US" altLang="ko-KR" sz="1600" dirty="0">
                <a:latin typeface="Arial Black" panose="020B0A04020102020204" pitchFamily="34" charset="0"/>
              </a:rPr>
              <a:t>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" ";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for(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v.rbegin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!=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v.rend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; ++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riter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 " ";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25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065F24-978E-4CD3-8787-71BD46B5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152A-6B9A-4631-819A-FC9AC1ED1C80}"/>
              </a:ext>
            </a:extLst>
          </p:cNvPr>
          <p:cNvSpPr txBox="1"/>
          <p:nvPr/>
        </p:nvSpPr>
        <p:spPr>
          <a:xfrm>
            <a:off x="1134207" y="879204"/>
            <a:ext cx="9905998" cy="560153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 + 2;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iter2;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가리키는 위치에 정수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삽입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iter2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는 삽입한 정수를 가리키는 반복자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iter2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100);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"iter2: " &lt;&lt; *iter2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A1DDBA-63C6-468A-A5FA-BC752D9C0E48}"/>
              </a:ext>
            </a:extLst>
          </p:cNvPr>
          <p:cNvGrpSpPr/>
          <p:nvPr/>
        </p:nvGrpSpPr>
        <p:grpSpPr>
          <a:xfrm>
            <a:off x="6456796" y="2595113"/>
            <a:ext cx="3408172" cy="1335049"/>
            <a:chOff x="1541896" y="994913"/>
            <a:chExt cx="3408172" cy="13350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DF213A-4558-49D1-B17E-702069684D09}"/>
                </a:ext>
              </a:extLst>
            </p:cNvPr>
            <p:cNvSpPr/>
            <p:nvPr/>
          </p:nvSpPr>
          <p:spPr>
            <a:xfrm>
              <a:off x="2734408" y="2013438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8729BE-764F-4A39-96F5-E19FB919A0F8}"/>
                </a:ext>
              </a:extLst>
            </p:cNvPr>
            <p:cNvSpPr/>
            <p:nvPr/>
          </p:nvSpPr>
          <p:spPr>
            <a:xfrm>
              <a:off x="2180493" y="2013438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4AF351-211A-4AE9-8E45-F59A587C571D}"/>
                </a:ext>
              </a:extLst>
            </p:cNvPr>
            <p:cNvSpPr/>
            <p:nvPr/>
          </p:nvSpPr>
          <p:spPr>
            <a:xfrm>
              <a:off x="1626578" y="2013438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1B8C74-C8A1-4007-8614-DED61CE2D07E}"/>
                </a:ext>
              </a:extLst>
            </p:cNvPr>
            <p:cNvSpPr/>
            <p:nvPr/>
          </p:nvSpPr>
          <p:spPr>
            <a:xfrm>
              <a:off x="3842238" y="2013438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2400C0-CFC6-4A35-BA5A-F1FF200CDCE6}"/>
                </a:ext>
              </a:extLst>
            </p:cNvPr>
            <p:cNvSpPr/>
            <p:nvPr/>
          </p:nvSpPr>
          <p:spPr>
            <a:xfrm>
              <a:off x="3288323" y="2013438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59E3B9-3861-422C-925B-8A6B736CC33B}"/>
                </a:ext>
              </a:extLst>
            </p:cNvPr>
            <p:cNvSpPr/>
            <p:nvPr/>
          </p:nvSpPr>
          <p:spPr>
            <a:xfrm>
              <a:off x="2734408" y="1295399"/>
              <a:ext cx="553915" cy="3165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1D316AA-CAD2-4F4C-A674-996B814F6752}"/>
                </a:ext>
              </a:extLst>
            </p:cNvPr>
            <p:cNvCxnSpPr>
              <a:stCxn id="12" idx="2"/>
              <a:endCxn id="7" idx="0"/>
            </p:cNvCxnSpPr>
            <p:nvPr/>
          </p:nvCxnSpPr>
          <p:spPr>
            <a:xfrm>
              <a:off x="3011366" y="1611923"/>
              <a:ext cx="0" cy="4015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D2AAB6-59B4-48CC-8F4B-93865DFC81C9}"/>
                </a:ext>
              </a:extLst>
            </p:cNvPr>
            <p:cNvSpPr txBox="1"/>
            <p:nvPr/>
          </p:nvSpPr>
          <p:spPr>
            <a:xfrm>
              <a:off x="2785801" y="994913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5FD356-FE51-4A75-9566-79D022438C99}"/>
                </a:ext>
              </a:extLst>
            </p:cNvPr>
            <p:cNvSpPr/>
            <p:nvPr/>
          </p:nvSpPr>
          <p:spPr>
            <a:xfrm>
              <a:off x="4396153" y="2013438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BD023A-1BF4-4C8F-8787-0977EDB56322}"/>
                </a:ext>
              </a:extLst>
            </p:cNvPr>
            <p:cNvSpPr txBox="1"/>
            <p:nvPr/>
          </p:nvSpPr>
          <p:spPr>
            <a:xfrm>
              <a:off x="1541896" y="174382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삽입전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79D867-7BC5-4166-AB08-43926B3A51E2}"/>
              </a:ext>
            </a:extLst>
          </p:cNvPr>
          <p:cNvGrpSpPr/>
          <p:nvPr/>
        </p:nvGrpSpPr>
        <p:grpSpPr>
          <a:xfrm>
            <a:off x="6456797" y="4170497"/>
            <a:ext cx="3962086" cy="1336505"/>
            <a:chOff x="1541897" y="2570297"/>
            <a:chExt cx="3962086" cy="133650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C17AE3-D0BA-48DA-82B0-B71D326A06B2}"/>
                </a:ext>
              </a:extLst>
            </p:cNvPr>
            <p:cNvSpPr/>
            <p:nvPr/>
          </p:nvSpPr>
          <p:spPr>
            <a:xfrm>
              <a:off x="3288323" y="3584502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B89B01-DB14-403D-9262-E36E96A704F9}"/>
                </a:ext>
              </a:extLst>
            </p:cNvPr>
            <p:cNvSpPr/>
            <p:nvPr/>
          </p:nvSpPr>
          <p:spPr>
            <a:xfrm>
              <a:off x="2180493" y="3590278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20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766C14E-5A8C-4EE5-B989-2D6B4B6E5B1B}"/>
                </a:ext>
              </a:extLst>
            </p:cNvPr>
            <p:cNvSpPr/>
            <p:nvPr/>
          </p:nvSpPr>
          <p:spPr>
            <a:xfrm>
              <a:off x="1626578" y="3590278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9ABE35-C9AE-4852-8949-811804F821F9}"/>
                </a:ext>
              </a:extLst>
            </p:cNvPr>
            <p:cNvSpPr/>
            <p:nvPr/>
          </p:nvSpPr>
          <p:spPr>
            <a:xfrm>
              <a:off x="4396153" y="3584502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99C4BD8-5C68-4BEB-9234-84AD45C77CC2}"/>
                </a:ext>
              </a:extLst>
            </p:cNvPr>
            <p:cNvSpPr/>
            <p:nvPr/>
          </p:nvSpPr>
          <p:spPr>
            <a:xfrm>
              <a:off x="3842238" y="3584502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CC201E-C796-4D91-A373-069320B8CAB3}"/>
                </a:ext>
              </a:extLst>
            </p:cNvPr>
            <p:cNvSpPr/>
            <p:nvPr/>
          </p:nvSpPr>
          <p:spPr>
            <a:xfrm>
              <a:off x="2734408" y="2872239"/>
              <a:ext cx="553915" cy="3165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4F7D0B1-C61F-4A49-BAE3-B0EF545743A3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3011366" y="3188763"/>
              <a:ext cx="0" cy="3869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C3288-0435-4207-964C-6250F3E41F24}"/>
                </a:ext>
              </a:extLst>
            </p:cNvPr>
            <p:cNvSpPr txBox="1"/>
            <p:nvPr/>
          </p:nvSpPr>
          <p:spPr>
            <a:xfrm>
              <a:off x="2689001" y="2570297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iter2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202C895-C5F4-4705-A395-B70DD3140798}"/>
                </a:ext>
              </a:extLst>
            </p:cNvPr>
            <p:cNvSpPr/>
            <p:nvPr/>
          </p:nvSpPr>
          <p:spPr>
            <a:xfrm>
              <a:off x="4950068" y="3584502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8FE489-6081-4E07-8929-6CADFB15ADDB}"/>
                </a:ext>
              </a:extLst>
            </p:cNvPr>
            <p:cNvSpPr/>
            <p:nvPr/>
          </p:nvSpPr>
          <p:spPr>
            <a:xfrm>
              <a:off x="2737444" y="3584502"/>
              <a:ext cx="553915" cy="316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4C5AEC-529C-44B8-9C43-E9E6B0AD14CD}"/>
                </a:ext>
              </a:extLst>
            </p:cNvPr>
            <p:cNvSpPr txBox="1"/>
            <p:nvPr/>
          </p:nvSpPr>
          <p:spPr>
            <a:xfrm>
              <a:off x="1541897" y="331474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삽입후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864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4EA783-2629-4CF7-AB1A-ABDD9F4D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D680C5-688B-433B-8C6E-A629144A6A8C}"/>
              </a:ext>
            </a:extLst>
          </p:cNvPr>
          <p:cNvSpPr txBox="1"/>
          <p:nvPr/>
        </p:nvSpPr>
        <p:spPr>
          <a:xfrm>
            <a:off x="1134207" y="720943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2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200" dirty="0">
                <a:latin typeface="Arial Black" panose="020B0A04020102020204" pitchFamily="34" charset="0"/>
              </a:rPr>
              <a:t>() + 2;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가리키는 위치에 정수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100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 삽입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  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v.insert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, 3, 100);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200" dirty="0">
                <a:latin typeface="Arial Black" panose="020B0A04020102020204" pitchFamily="34" charset="0"/>
              </a:rPr>
              <a:t>();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</a:t>
            </a:r>
            <a:r>
              <a:rPr lang="en-US" altLang="ko-KR" sz="1200" dirty="0" err="1">
                <a:latin typeface="Arial Black" panose="020B0A04020102020204" pitchFamily="34" charset="0"/>
              </a:rPr>
              <a:t>v.end</a:t>
            </a:r>
            <a:r>
              <a:rPr lang="en-US" altLang="ko-KR" sz="1200" dirty="0">
                <a:latin typeface="Arial Black" panose="020B0A04020102020204" pitchFamily="34" charset="0"/>
              </a:rPr>
              <a:t>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/////////////////////////////////////////////////////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v2.push_back(100);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v2.push_back(200);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v2.push_back(300);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v2.begin() + 1;</a:t>
            </a:r>
          </a:p>
          <a:p>
            <a:pPr lvl="1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가리키는 위치에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구간의 원소를 삽입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  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de-DE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v2.insert(iter, v.begin(), v.end());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v2.begin();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v2.end();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172F4-39F4-442D-9F61-6A6A570F115D}"/>
              </a:ext>
            </a:extLst>
          </p:cNvPr>
          <p:cNvSpPr txBox="1"/>
          <p:nvPr/>
        </p:nvSpPr>
        <p:spPr>
          <a:xfrm>
            <a:off x="4791809" y="4237892"/>
            <a:ext cx="6066691" cy="9541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v.insert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, 3, 100) :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ko-KR" altLang="en-US" sz="1400" dirty="0">
                <a:latin typeface="Arial Black" panose="020B0A04020102020204" pitchFamily="34" charset="0"/>
              </a:rPr>
              <a:t>가 가리키는 위치의 </a:t>
            </a:r>
            <a:r>
              <a:rPr lang="en-US" altLang="ko-KR" sz="1400" dirty="0">
                <a:latin typeface="Arial Black" panose="020B0A04020102020204" pitchFamily="34" charset="0"/>
              </a:rPr>
              <a:t>v </a:t>
            </a:r>
            <a:r>
              <a:rPr lang="ko-KR" altLang="en-US" sz="1400" dirty="0">
                <a:latin typeface="Arial Black" panose="020B0A04020102020204" pitchFamily="34" charset="0"/>
              </a:rPr>
              <a:t>컨테이너의 </a:t>
            </a:r>
            <a:r>
              <a:rPr lang="en-US" altLang="ko-KR" sz="1400" dirty="0">
                <a:latin typeface="Arial Black" panose="020B0A04020102020204" pitchFamily="34" charset="0"/>
              </a:rPr>
              <a:t>3</a:t>
            </a:r>
            <a:r>
              <a:rPr lang="ko-KR" altLang="en-US" sz="1400" dirty="0">
                <a:latin typeface="Arial Black" panose="020B0A04020102020204" pitchFamily="34" charset="0"/>
              </a:rPr>
              <a:t>개의 </a:t>
            </a:r>
            <a:r>
              <a:rPr lang="en-US" altLang="ko-KR" sz="1400" dirty="0">
                <a:latin typeface="Arial Black" panose="020B0A04020102020204" pitchFamily="34" charset="0"/>
              </a:rPr>
              <a:t>100 </a:t>
            </a:r>
            <a:r>
              <a:rPr lang="ko-KR" altLang="en-US" sz="1400" dirty="0">
                <a:latin typeface="Arial Black" panose="020B0A04020102020204" pitchFamily="34" charset="0"/>
              </a:rPr>
              <a:t>값을 삽입한다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v2.insert(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,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 :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ko-KR" altLang="en-US" sz="1400" dirty="0">
                <a:latin typeface="Arial Black" panose="020B0A04020102020204" pitchFamily="34" charset="0"/>
              </a:rPr>
              <a:t>가 가리키는 위치의 </a:t>
            </a:r>
            <a:r>
              <a:rPr lang="en-US" altLang="ko-KR" sz="1400" dirty="0">
                <a:latin typeface="Arial Black" panose="020B0A04020102020204" pitchFamily="34" charset="0"/>
              </a:rPr>
              <a:t>v2 </a:t>
            </a:r>
            <a:r>
              <a:rPr lang="ko-KR" altLang="en-US" sz="1400" dirty="0">
                <a:latin typeface="Arial Black" panose="020B0A04020102020204" pitchFamily="34" charset="0"/>
              </a:rPr>
              <a:t>컨테이너에 구간 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v.end</a:t>
            </a:r>
            <a:r>
              <a:rPr lang="en-US" altLang="ko-KR" sz="1400" dirty="0">
                <a:latin typeface="Arial Black" panose="020B0A04020102020204" pitchFamily="34" charset="0"/>
              </a:rPr>
              <a:t>())</a:t>
            </a:r>
            <a:r>
              <a:rPr lang="ko-KR" altLang="en-US" sz="1400" dirty="0">
                <a:latin typeface="Arial Black" panose="020B0A04020102020204" pitchFamily="34" charset="0"/>
              </a:rPr>
              <a:t>의 원소를 삽입한다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3806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47F2A2B-A34C-4139-B2E4-E5AB85B0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129DB-8DE5-4D3C-A51D-841DC1DC34FE}"/>
              </a:ext>
            </a:extLst>
          </p:cNvPr>
          <p:cNvSpPr txBox="1"/>
          <p:nvPr/>
        </p:nvSpPr>
        <p:spPr>
          <a:xfrm>
            <a:off x="1151795" y="720943"/>
            <a:ext cx="9888410" cy="629403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erase()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1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1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1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1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1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vector&lt;int&gt;::iterator iter2;</a:t>
            </a:r>
          </a:p>
          <a:p>
            <a:pPr lvl="1"/>
            <a:endParaRPr lang="en-US" altLang="ko-KR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for (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= </a:t>
            </a:r>
            <a:r>
              <a:rPr lang="en-US" altLang="ko-KR" sz="11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100" dirty="0">
                <a:latin typeface="Arial Black" panose="020B0A04020102020204" pitchFamily="34" charset="0"/>
              </a:rPr>
              <a:t>(); 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!= </a:t>
            </a:r>
            <a:r>
              <a:rPr lang="en-US" altLang="ko-KR" sz="1100" dirty="0" err="1">
                <a:latin typeface="Arial Black" panose="020B0A04020102020204" pitchFamily="34" charset="0"/>
              </a:rPr>
              <a:t>v.end</a:t>
            </a:r>
            <a:r>
              <a:rPr lang="en-US" altLang="ko-KR" sz="1100" dirty="0">
                <a:latin typeface="Arial Black" panose="020B0A04020102020204" pitchFamily="34" charset="0"/>
              </a:rPr>
              <a:t>(); ++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	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*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</a:t>
            </a:r>
            <a:r>
              <a:rPr lang="en-US" altLang="ko-KR" sz="1100" dirty="0" err="1">
                <a:latin typeface="Arial Black" panose="020B0A04020102020204" pitchFamily="34" charset="0"/>
              </a:rPr>
              <a:t>endl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= </a:t>
            </a:r>
            <a:r>
              <a:rPr lang="en-US" altLang="ko-KR" sz="11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100" dirty="0">
                <a:latin typeface="Arial Black" panose="020B0A04020102020204" pitchFamily="34" charset="0"/>
              </a:rPr>
              <a:t>() + 2;</a:t>
            </a:r>
          </a:p>
          <a:p>
            <a:pPr lvl="1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가리키는 위치의 원소를 제거합니다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iter2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는 다음 원소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40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iter2 = </a:t>
            </a:r>
            <a:r>
              <a:rPr lang="en-US" altLang="ko-KR" sz="1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v.erase</a:t>
            </a:r>
            <a:r>
              <a:rPr lang="en-US" altLang="ko-KR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</a:t>
            </a:r>
            <a:r>
              <a:rPr lang="en-US" altLang="ko-KR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for (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= </a:t>
            </a:r>
            <a:r>
              <a:rPr lang="en-US" altLang="ko-KR" sz="11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100" dirty="0">
                <a:latin typeface="Arial Black" panose="020B0A04020102020204" pitchFamily="34" charset="0"/>
              </a:rPr>
              <a:t>(); 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!= </a:t>
            </a:r>
            <a:r>
              <a:rPr lang="en-US" altLang="ko-KR" sz="1100" dirty="0" err="1">
                <a:latin typeface="Arial Black" panose="020B0A04020102020204" pitchFamily="34" charset="0"/>
              </a:rPr>
              <a:t>v.end</a:t>
            </a:r>
            <a:r>
              <a:rPr lang="en-US" altLang="ko-KR" sz="1100" dirty="0">
                <a:latin typeface="Arial Black" panose="020B0A04020102020204" pitchFamily="34" charset="0"/>
              </a:rPr>
              <a:t>(); ++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	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*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</a:t>
            </a:r>
            <a:r>
              <a:rPr lang="en-US" altLang="ko-KR" sz="1100" dirty="0" err="1">
                <a:latin typeface="Arial Black" panose="020B0A04020102020204" pitchFamily="34" charset="0"/>
              </a:rPr>
              <a:t>endl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[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()+1,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구간의 원소를 제거합니다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  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iter2 = </a:t>
            </a:r>
            <a:r>
              <a:rPr lang="en-US" altLang="ko-KR" sz="1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v.erase</a:t>
            </a:r>
            <a:r>
              <a:rPr lang="en-US" altLang="ko-KR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+ 1, </a:t>
            </a:r>
            <a:r>
              <a:rPr lang="en-US" altLang="ko-KR" sz="1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());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iter2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는 다음 원소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for (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= </a:t>
            </a:r>
            <a:r>
              <a:rPr lang="en-US" altLang="ko-KR" sz="1100" dirty="0" err="1">
                <a:latin typeface="Arial Black" panose="020B0A04020102020204" pitchFamily="34" charset="0"/>
              </a:rPr>
              <a:t>v.begin</a:t>
            </a:r>
            <a:r>
              <a:rPr lang="en-US" altLang="ko-KR" sz="1100" dirty="0">
                <a:latin typeface="Arial Black" panose="020B0A04020102020204" pitchFamily="34" charset="0"/>
              </a:rPr>
              <a:t>(); 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!= </a:t>
            </a:r>
            <a:r>
              <a:rPr lang="en-US" altLang="ko-KR" sz="1100" dirty="0" err="1">
                <a:latin typeface="Arial Black" panose="020B0A04020102020204" pitchFamily="34" charset="0"/>
              </a:rPr>
              <a:t>v.end</a:t>
            </a:r>
            <a:r>
              <a:rPr lang="en-US" altLang="ko-KR" sz="1100" dirty="0">
                <a:latin typeface="Arial Black" panose="020B0A04020102020204" pitchFamily="34" charset="0"/>
              </a:rPr>
              <a:t>(); ++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100" dirty="0">
                <a:latin typeface="Arial Black" panose="020B0A04020102020204" pitchFamily="34" charset="0"/>
              </a:rPr>
              <a:t>	</a:t>
            </a:r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*</a:t>
            </a:r>
            <a:r>
              <a:rPr lang="en-US" altLang="ko-KR" sz="1100" dirty="0" err="1">
                <a:latin typeface="Arial Black" panose="020B0A04020102020204" pitchFamily="34" charset="0"/>
              </a:rPr>
              <a:t>iter</a:t>
            </a:r>
            <a:r>
              <a:rPr lang="en-US" altLang="ko-KR" sz="11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ko-KR" altLang="en-US" sz="11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100" dirty="0" err="1">
                <a:latin typeface="Arial Black" panose="020B0A04020102020204" pitchFamily="34" charset="0"/>
              </a:rPr>
              <a:t>cout</a:t>
            </a:r>
            <a:r>
              <a:rPr lang="en-US" altLang="ko-KR" sz="1100" dirty="0">
                <a:latin typeface="Arial Black" panose="020B0A04020102020204" pitchFamily="34" charset="0"/>
              </a:rPr>
              <a:t> &lt;&lt; </a:t>
            </a:r>
            <a:r>
              <a:rPr lang="en-US" altLang="ko-KR" sz="1100" dirty="0" err="1">
                <a:latin typeface="Arial Black" panose="020B0A04020102020204" pitchFamily="34" charset="0"/>
              </a:rPr>
              <a:t>endl</a:t>
            </a:r>
            <a:r>
              <a:rPr lang="en-US" altLang="ko-KR" sz="11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100" dirty="0">
                <a:latin typeface="Arial Black" panose="020B0A04020102020204" pitchFamily="34" charset="0"/>
              </a:rPr>
              <a:t>}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1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37892" y="1746737"/>
            <a:ext cx="2031023" cy="9583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정렬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37891" y="2705099"/>
            <a:ext cx="2031023" cy="479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37890" y="3184279"/>
            <a:ext cx="2031023" cy="479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삭제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37889" y="3670786"/>
            <a:ext cx="2031023" cy="479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복사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37888" y="4149966"/>
            <a:ext cx="2031023" cy="479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병합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37887" y="4618888"/>
            <a:ext cx="2031023" cy="479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220808" y="1679331"/>
            <a:ext cx="2602523" cy="35345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22069" y="2050806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522069" y="2373923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522069" y="2689713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522069" y="3016493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522069" y="3330819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522069" y="3647341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522069" y="3974121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522069" y="4295037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812823" y="4295040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804030" y="3968257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804030" y="3644406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04030" y="3320561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812823" y="2995978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812823" y="2689713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812823" y="2362932"/>
            <a:ext cx="709246" cy="326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cxnSp>
        <p:nvCxnSpPr>
          <p:cNvPr id="31" name="직선 연결선 30"/>
          <p:cNvCxnSpPr>
            <a:endCxn id="14" idx="2"/>
          </p:cNvCxnSpPr>
          <p:nvPr/>
        </p:nvCxnSpPr>
        <p:spPr>
          <a:xfrm>
            <a:off x="6268915" y="2705099"/>
            <a:ext cx="1951893" cy="7414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268915" y="1740877"/>
            <a:ext cx="2127739" cy="79643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823563" y="2430843"/>
            <a:ext cx="1018442" cy="326780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/>
          <p:cNvCxnSpPr>
            <a:stCxn id="34" idx="3"/>
            <a:endCxn id="28" idx="1"/>
          </p:cNvCxnSpPr>
          <p:nvPr/>
        </p:nvCxnSpPr>
        <p:spPr>
          <a:xfrm>
            <a:off x="7842005" y="2594233"/>
            <a:ext cx="970818" cy="25887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97522" y="24403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96561" y="1815978"/>
            <a:ext cx="1148862" cy="398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less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96561" y="2208335"/>
            <a:ext cx="1148862" cy="398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greater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6560" y="2606553"/>
            <a:ext cx="1148863" cy="398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…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01997" y="12631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94739" y="137448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객체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70663" y="12190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컨테이너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43000" y="720942"/>
            <a:ext cx="9917723" cy="563231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472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401F09-43E6-4CD5-96BF-5645F122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47B35-91A2-4138-9412-D8AE828974E6}"/>
              </a:ext>
            </a:extLst>
          </p:cNvPr>
          <p:cNvSpPr txBox="1"/>
          <p:nvPr/>
        </p:nvSpPr>
        <p:spPr>
          <a:xfrm>
            <a:off x="1134207" y="720943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반복자로 동작하는 생성자와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assign()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vector&lt;int&gt; v2(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());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순차열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초기화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v2.begin();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v2.end();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v2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출력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v3;</a:t>
            </a:r>
          </a:p>
          <a:p>
            <a:pPr lvl="1"/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v3.assign(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());</a:t>
            </a:r>
            <a:r>
              <a:rPr lang="en-US" altLang="ko-KR" sz="1400" dirty="0">
                <a:latin typeface="Arial Black" panose="020B0A04020102020204" pitchFamily="34" charset="0"/>
              </a:rPr>
              <a:t>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순차열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v.end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할당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v3.begin();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v3.end();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v3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출력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65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697E8B1-C678-48EF-A58A-4FC37FAB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6C19D-CCF3-486A-B0EC-E089A8257DB9}"/>
              </a:ext>
            </a:extLst>
          </p:cNvPr>
          <p:cNvSpPr txBox="1"/>
          <p:nvPr/>
        </p:nvSpPr>
        <p:spPr>
          <a:xfrm>
            <a:off x="1151795" y="720943"/>
            <a:ext cx="9888410" cy="560153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vector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비교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v1;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v1.push_back(30);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v1.push_back(40);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v1.push_back(50);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vector&lt;int&gt; v2;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v2.push_back(10);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v2.push_back(20);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v2.push_back(50);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(v1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==</a:t>
            </a:r>
            <a:r>
              <a:rPr lang="en-US" altLang="ko-KR" sz="1400" dirty="0">
                <a:latin typeface="Arial Black" panose="020B0A04020102020204" pitchFamily="34" charset="0"/>
              </a:rPr>
              <a:t> v2)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== v2"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(v1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!=</a:t>
            </a:r>
            <a:r>
              <a:rPr lang="en-US" altLang="ko-KR" sz="1400" dirty="0">
                <a:latin typeface="Arial Black" panose="020B0A04020102020204" pitchFamily="34" charset="0"/>
              </a:rPr>
              <a:t> v2)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!= v2"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(v1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</a:t>
            </a:r>
            <a:r>
              <a:rPr lang="en-US" altLang="ko-KR" sz="1400" dirty="0">
                <a:latin typeface="Arial Black" panose="020B0A04020102020204" pitchFamily="34" charset="0"/>
              </a:rPr>
              <a:t> v2)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"v1 &lt; v2"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5526C19-56D2-4E0F-AC56-8E8195DFE3F2}"/>
              </a:ext>
            </a:extLst>
          </p:cNvPr>
          <p:cNvGrpSpPr/>
          <p:nvPr/>
        </p:nvGrpSpPr>
        <p:grpSpPr>
          <a:xfrm>
            <a:off x="6541477" y="1493859"/>
            <a:ext cx="3021620" cy="2532799"/>
            <a:chOff x="6541477" y="1493859"/>
            <a:chExt cx="3021620" cy="253279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3E1294-0EF7-4DE8-B877-79FE2FEE0C40}"/>
                </a:ext>
              </a:extLst>
            </p:cNvPr>
            <p:cNvSpPr/>
            <p:nvPr/>
          </p:nvSpPr>
          <p:spPr>
            <a:xfrm>
              <a:off x="6814038" y="2188985"/>
              <a:ext cx="483577" cy="270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6EB620-744E-49AA-92E0-D68E804FC4DE}"/>
                </a:ext>
              </a:extLst>
            </p:cNvPr>
            <p:cNvSpPr/>
            <p:nvPr/>
          </p:nvSpPr>
          <p:spPr>
            <a:xfrm>
              <a:off x="6814038" y="2459148"/>
              <a:ext cx="483577" cy="270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C22BD4-BFFD-40BC-BAAA-7CAAD1C5812D}"/>
                </a:ext>
              </a:extLst>
            </p:cNvPr>
            <p:cNvSpPr/>
            <p:nvPr/>
          </p:nvSpPr>
          <p:spPr>
            <a:xfrm>
              <a:off x="6814038" y="2729311"/>
              <a:ext cx="483577" cy="270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E60B6A-2046-41D3-A52A-AFA5BE0E553B}"/>
                </a:ext>
              </a:extLst>
            </p:cNvPr>
            <p:cNvSpPr/>
            <p:nvPr/>
          </p:nvSpPr>
          <p:spPr>
            <a:xfrm>
              <a:off x="6814037" y="3009728"/>
              <a:ext cx="483577" cy="270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1AC41A-87C0-4F85-BD16-73FB779C30AC}"/>
                </a:ext>
              </a:extLst>
            </p:cNvPr>
            <p:cNvSpPr/>
            <p:nvPr/>
          </p:nvSpPr>
          <p:spPr>
            <a:xfrm>
              <a:off x="6814037" y="3279891"/>
              <a:ext cx="483577" cy="270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B8A183-523D-4E5E-906A-83B6D4501C09}"/>
                </a:ext>
              </a:extLst>
            </p:cNvPr>
            <p:cNvSpPr/>
            <p:nvPr/>
          </p:nvSpPr>
          <p:spPr>
            <a:xfrm>
              <a:off x="6541477" y="1793412"/>
              <a:ext cx="1072661" cy="22332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37187F-B6AE-4101-949C-981F1F9F01D6}"/>
                </a:ext>
              </a:extLst>
            </p:cNvPr>
            <p:cNvSpPr txBox="1"/>
            <p:nvPr/>
          </p:nvSpPr>
          <p:spPr>
            <a:xfrm>
              <a:off x="6848877" y="149431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v1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10C7B1-32CB-45EB-984C-ABED79A2C911}"/>
                </a:ext>
              </a:extLst>
            </p:cNvPr>
            <p:cNvSpPr/>
            <p:nvPr/>
          </p:nvSpPr>
          <p:spPr>
            <a:xfrm>
              <a:off x="8762997" y="2188985"/>
              <a:ext cx="483577" cy="270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D624BA3-448D-4D9B-87EC-096DE2AFBA00}"/>
                </a:ext>
              </a:extLst>
            </p:cNvPr>
            <p:cNvSpPr/>
            <p:nvPr/>
          </p:nvSpPr>
          <p:spPr>
            <a:xfrm>
              <a:off x="8762997" y="2459148"/>
              <a:ext cx="483577" cy="270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256D2F0-7FC4-4ED4-81BE-D762028C2C5F}"/>
                </a:ext>
              </a:extLst>
            </p:cNvPr>
            <p:cNvSpPr/>
            <p:nvPr/>
          </p:nvSpPr>
          <p:spPr>
            <a:xfrm>
              <a:off x="8762997" y="2729311"/>
              <a:ext cx="483577" cy="270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FFD405A-CE45-41B5-992A-08AD50B507C9}"/>
                </a:ext>
              </a:extLst>
            </p:cNvPr>
            <p:cNvSpPr/>
            <p:nvPr/>
          </p:nvSpPr>
          <p:spPr>
            <a:xfrm>
              <a:off x="8490436" y="1793412"/>
              <a:ext cx="1072661" cy="22332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5739FB-6A4A-4345-AFCD-6C3FEE5520FF}"/>
                </a:ext>
              </a:extLst>
            </p:cNvPr>
            <p:cNvSpPr txBox="1"/>
            <p:nvPr/>
          </p:nvSpPr>
          <p:spPr>
            <a:xfrm>
              <a:off x="8797836" y="149431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v2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6311AB3-BE1F-4753-8F6F-4E955F235C69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7297615" y="2324067"/>
              <a:ext cx="146538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DAA51B0-04AC-45AE-9E49-905B3AFD01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7297615" y="2594230"/>
              <a:ext cx="146538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33B1505-334B-4CB8-8BCD-A1478C4393B5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7297615" y="2864393"/>
              <a:ext cx="146538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34E77A-B052-4606-B34B-5AF59EE526CD}"/>
                </a:ext>
              </a:extLst>
            </p:cNvPr>
            <p:cNvSpPr txBox="1"/>
            <p:nvPr/>
          </p:nvSpPr>
          <p:spPr>
            <a:xfrm>
              <a:off x="7781192" y="207666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==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219DA-A58A-4567-88E9-D5E6E1CF8DB9}"/>
                </a:ext>
              </a:extLst>
            </p:cNvPr>
            <p:cNvSpPr txBox="1"/>
            <p:nvPr/>
          </p:nvSpPr>
          <p:spPr>
            <a:xfrm>
              <a:off x="7781192" y="235195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==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42C576-02B3-4173-819D-E91E7C776296}"/>
                </a:ext>
              </a:extLst>
            </p:cNvPr>
            <p:cNvSpPr txBox="1"/>
            <p:nvPr/>
          </p:nvSpPr>
          <p:spPr>
            <a:xfrm>
              <a:off x="7840503" y="263258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&lt;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C6C99A-7C81-4BFF-BEC1-4BF1FF714655}"/>
                </a:ext>
              </a:extLst>
            </p:cNvPr>
            <p:cNvSpPr txBox="1"/>
            <p:nvPr/>
          </p:nvSpPr>
          <p:spPr>
            <a:xfrm>
              <a:off x="7835783" y="1493859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&lt;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1E4BB3-2196-4D0B-85B6-A978F71D1BD5}"/>
              </a:ext>
            </a:extLst>
          </p:cNvPr>
          <p:cNvSpPr txBox="1"/>
          <p:nvPr/>
        </p:nvSpPr>
        <p:spPr>
          <a:xfrm>
            <a:off x="5445367" y="4886717"/>
            <a:ext cx="5169877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v1 == v2 : v1</a:t>
            </a:r>
            <a:r>
              <a:rPr lang="ko-KR" altLang="en-US" sz="1200" dirty="0">
                <a:latin typeface="Arial Black" panose="020B0A04020102020204" pitchFamily="34" charset="0"/>
              </a:rPr>
              <a:t>과 </a:t>
            </a:r>
            <a:r>
              <a:rPr lang="en-US" altLang="ko-KR" sz="1200" dirty="0">
                <a:latin typeface="Arial Black" panose="020B0A04020102020204" pitchFamily="34" charset="0"/>
              </a:rPr>
              <a:t>v2</a:t>
            </a:r>
            <a:r>
              <a:rPr lang="ko-KR" altLang="en-US" sz="1200" dirty="0">
                <a:latin typeface="Arial Black" panose="020B0A04020102020204" pitchFamily="34" charset="0"/>
              </a:rPr>
              <a:t>의 모든 원소가 같다면 참 아니면 거짓이다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v1 != v2 : v1</a:t>
            </a:r>
            <a:r>
              <a:rPr lang="ko-KR" altLang="en-US" sz="1200" dirty="0">
                <a:latin typeface="Arial Black" panose="020B0A04020102020204" pitchFamily="34" charset="0"/>
              </a:rPr>
              <a:t>과 </a:t>
            </a:r>
            <a:r>
              <a:rPr lang="en-US" altLang="ko-KR" sz="1200" dirty="0">
                <a:latin typeface="Arial Black" panose="020B0A04020102020204" pitchFamily="34" charset="0"/>
              </a:rPr>
              <a:t>v2</a:t>
            </a:r>
            <a:r>
              <a:rPr lang="ko-KR" altLang="en-US" sz="1200" dirty="0">
                <a:latin typeface="Arial Black" panose="020B0A04020102020204" pitchFamily="34" charset="0"/>
              </a:rPr>
              <a:t>의 모든 원소가 같다면 거짓 아니면 참이다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v1 &lt; v2 : v1</a:t>
            </a:r>
            <a:r>
              <a:rPr lang="ko-KR" altLang="en-US" sz="1200" dirty="0">
                <a:latin typeface="Arial Black" panose="020B0A04020102020204" pitchFamily="34" charset="0"/>
              </a:rPr>
              <a:t>과 </a:t>
            </a:r>
            <a:r>
              <a:rPr lang="en-US" altLang="ko-KR" sz="1200" dirty="0">
                <a:latin typeface="Arial Black" panose="020B0A04020102020204" pitchFamily="34" charset="0"/>
              </a:rPr>
              <a:t>v2</a:t>
            </a:r>
            <a:r>
              <a:rPr lang="ko-KR" altLang="en-US" sz="1200" dirty="0">
                <a:latin typeface="Arial Black" panose="020B0A04020102020204" pitchFamily="34" charset="0"/>
              </a:rPr>
              <a:t>의 순차열의 원소를 하나씩 순서대로 비교하여 </a:t>
            </a:r>
            <a:r>
              <a:rPr lang="en-US" altLang="ko-KR" sz="1200" dirty="0">
                <a:latin typeface="Arial Black" panose="020B0A04020102020204" pitchFamily="34" charset="0"/>
              </a:rPr>
              <a:t>v2</a:t>
            </a:r>
            <a:r>
              <a:rPr lang="ko-KR" altLang="en-US" sz="1200" dirty="0">
                <a:latin typeface="Arial Black" panose="020B0A04020102020204" pitchFamily="34" charset="0"/>
              </a:rPr>
              <a:t>의 원소가 크다면 참 아니면 거짓이다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13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D2EB53-A6EE-4640-A2DC-82752BD2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07" y="8766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Vector – </a:t>
            </a:r>
            <a:r>
              <a:rPr lang="ko-KR" altLang="en-US" dirty="0"/>
              <a:t>시퀀스 컨테이너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9B919-F626-4456-9D15-C6FEF3E3C70D}"/>
              </a:ext>
            </a:extLst>
          </p:cNvPr>
          <p:cNvSpPr txBox="1"/>
          <p:nvPr/>
        </p:nvSpPr>
        <p:spPr>
          <a:xfrm>
            <a:off x="1134207" y="2921168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err="1"/>
              <a:t>미로찾기</a:t>
            </a:r>
            <a:r>
              <a:rPr lang="ko-KR" altLang="en-US" dirty="0"/>
              <a:t> </a:t>
            </a:r>
            <a:r>
              <a:rPr lang="ko-KR" altLang="en-US" dirty="0" err="1"/>
              <a:t>맵을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로 생성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출력하는 프로그램을 만들어 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미로찾기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맵을</a:t>
            </a:r>
            <a:r>
              <a:rPr lang="ko-KR" altLang="en-US" dirty="0">
                <a:sym typeface="Wingdings" panose="05000000000000000000" pitchFamily="2" charset="2"/>
              </a:rPr>
              <a:t> 그리는 </a:t>
            </a:r>
            <a:r>
              <a:rPr lang="ko-KR" altLang="en-US" dirty="0" err="1">
                <a:sym typeface="Wingdings" panose="05000000000000000000" pitchFamily="2" charset="2"/>
              </a:rPr>
              <a:t>부분까지만</a:t>
            </a:r>
            <a:r>
              <a:rPr lang="ko-KR" altLang="en-US" dirty="0">
                <a:sym typeface="Wingdings" panose="05000000000000000000" pitchFamily="2" charset="2"/>
              </a:rPr>
              <a:t> 만들면 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77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712150"/>
            <a:ext cx="9900138" cy="621708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컨테이너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같은 타입을 저장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관리할 목적으로 만들어진 클래스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시퀀스 컨테이너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연관 컨테이너 두 가지가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데이터 저장 방식에 따라 배열 기반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 err="1">
                <a:latin typeface="Arial Black" panose="020B0A04020102020204" pitchFamily="34" charset="0"/>
              </a:rPr>
              <a:t>노드</a:t>
            </a:r>
            <a:r>
              <a:rPr lang="ko-KR" altLang="en-US" sz="1600" dirty="0">
                <a:latin typeface="Arial Black" panose="020B0A04020102020204" pitchFamily="34" charset="0"/>
              </a:rPr>
              <a:t> 기반으로 나뉜다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b="1" dirty="0">
                <a:latin typeface="Arial Black" panose="020B0A04020102020204" pitchFamily="34" charset="0"/>
              </a:rPr>
              <a:t>시퀀스 컨테이너</a:t>
            </a:r>
            <a:r>
              <a:rPr lang="en-US" altLang="ko-KR" b="1" dirty="0">
                <a:latin typeface="Arial Black" panose="020B0A04020102020204" pitchFamily="34" charset="0"/>
              </a:rPr>
              <a:t>(sequence container)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컨테이너 원소가 자신만의 삽입위치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순서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를 가지는 컨테이너 </a:t>
            </a:r>
            <a:r>
              <a:rPr lang="en-US" altLang="ko-KR" sz="1600" dirty="0">
                <a:latin typeface="Arial Black" panose="020B0A04020102020204" pitchFamily="34" charset="0"/>
              </a:rPr>
              <a:t>– vector, </a:t>
            </a:r>
            <a:r>
              <a:rPr lang="en-US" altLang="ko-KR" sz="1600" dirty="0" err="1">
                <a:latin typeface="Arial Black" panose="020B0A04020102020204" pitchFamily="34" charset="0"/>
              </a:rPr>
              <a:t>deque</a:t>
            </a:r>
            <a:r>
              <a:rPr lang="en-US" altLang="ko-KR" sz="1600" dirty="0">
                <a:latin typeface="Arial Black" panose="020B0A04020102020204" pitchFamily="34" charset="0"/>
              </a:rPr>
              <a:t>, list :</a:t>
            </a:r>
            <a:r>
              <a:rPr lang="ko-KR" altLang="en-US" sz="1600" dirty="0">
                <a:latin typeface="Arial Black" panose="020B0A04020102020204" pitchFamily="34" charset="0"/>
              </a:rPr>
              <a:t>선형적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연관 컨테이너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(associative container)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저장 원소가 삽입 순서와 다르게 특정 기준에 의해 자동 정렬되는 컨테이너 </a:t>
            </a:r>
            <a:r>
              <a:rPr lang="en-US" altLang="ko-KR" sz="1600" dirty="0">
                <a:latin typeface="Arial Black" panose="020B0A04020102020204" pitchFamily="34" charset="0"/>
              </a:rPr>
              <a:t>– set, multiset, map, </a:t>
            </a:r>
            <a:r>
              <a:rPr lang="en-US" altLang="ko-KR" sz="1600" dirty="0" err="1">
                <a:latin typeface="Arial Black" panose="020B0A04020102020204" pitchFamily="34" charset="0"/>
              </a:rPr>
              <a:t>multimap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비선형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569425" y="3455567"/>
            <a:ext cx="9047285" cy="1191388"/>
            <a:chOff x="1266092" y="3420208"/>
            <a:chExt cx="9047285" cy="1191388"/>
          </a:xfrm>
        </p:grpSpPr>
        <p:sp>
          <p:nvSpPr>
            <p:cNvPr id="6" name="직사각형 5"/>
            <p:cNvSpPr/>
            <p:nvPr/>
          </p:nvSpPr>
          <p:spPr>
            <a:xfrm>
              <a:off x="1380392" y="4151481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67254" y="4150032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54116" y="4150032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49772" y="4148582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36634" y="4147149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323496" y="4150031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029807" y="4150032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16669" y="4148583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03531" y="4148583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319345" y="4151562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06207" y="4150129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93069" y="4153011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01608" y="4150030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388470" y="4150030"/>
              <a:ext cx="193431" cy="27256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08177" y="4150029"/>
              <a:ext cx="193431" cy="27256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250116" y="4150045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636978" y="4150045"/>
              <a:ext cx="193431" cy="27256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56685" y="4150044"/>
              <a:ext cx="193431" cy="27256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481039" y="4153011"/>
              <a:ext cx="386862" cy="2725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867901" y="4153011"/>
              <a:ext cx="193431" cy="27256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287608" y="4153010"/>
              <a:ext cx="193431" cy="272561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>
              <a:stCxn id="28" idx="3"/>
              <a:endCxn id="33" idx="1"/>
            </p:cNvCxnSpPr>
            <p:nvPr/>
          </p:nvCxnSpPr>
          <p:spPr>
            <a:xfrm>
              <a:off x="7581901" y="4286311"/>
              <a:ext cx="474784" cy="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3"/>
              <a:endCxn id="36" idx="1"/>
            </p:cNvCxnSpPr>
            <p:nvPr/>
          </p:nvCxnSpPr>
          <p:spPr>
            <a:xfrm>
              <a:off x="8830409" y="4286326"/>
              <a:ext cx="457199" cy="2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1266092" y="3420208"/>
              <a:ext cx="9047285" cy="11913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시퀀스 컨테이너</a:t>
              </a:r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93035" y="3783734"/>
              <a:ext cx="895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vector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31" y="3766857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deque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74082" y="3774060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list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5641729" y="5225812"/>
            <a:ext cx="386862" cy="2725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28591" y="5225812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448298" y="5225811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061436" y="5757996"/>
            <a:ext cx="386862" cy="2725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48298" y="5757996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868005" y="5757995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81143" y="6231814"/>
            <a:ext cx="386862" cy="2725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868005" y="6231814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287712" y="6231813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222022" y="5764108"/>
            <a:ext cx="386862" cy="2725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608884" y="5764108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28591" y="5764107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21363" y="6231812"/>
            <a:ext cx="386862" cy="2725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208225" y="6231812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627932" y="6231811"/>
            <a:ext cx="193431" cy="27256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47" idx="2"/>
            <a:endCxn id="55" idx="0"/>
          </p:cNvCxnSpPr>
          <p:nvPr/>
        </p:nvCxnSpPr>
        <p:spPr>
          <a:xfrm>
            <a:off x="6125307" y="5498373"/>
            <a:ext cx="290146" cy="2657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6" idx="2"/>
            <a:endCxn id="58" idx="0"/>
          </p:cNvCxnSpPr>
          <p:nvPr/>
        </p:nvCxnSpPr>
        <p:spPr>
          <a:xfrm>
            <a:off x="6705600" y="6036669"/>
            <a:ext cx="309194" cy="1951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2"/>
            <a:endCxn id="49" idx="0"/>
          </p:cNvCxnSpPr>
          <p:nvPr/>
        </p:nvCxnSpPr>
        <p:spPr>
          <a:xfrm flipH="1">
            <a:off x="5254867" y="5498372"/>
            <a:ext cx="290147" cy="2596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2"/>
            <a:endCxn id="52" idx="0"/>
          </p:cNvCxnSpPr>
          <p:nvPr/>
        </p:nvCxnSpPr>
        <p:spPr>
          <a:xfrm flipH="1">
            <a:off x="4674574" y="6030556"/>
            <a:ext cx="290147" cy="2012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569425" y="4870938"/>
            <a:ext cx="9047285" cy="1820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115151" y="4870938"/>
            <a:ext cx="1470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연관 컨테이너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14175" y="6183646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set, multiset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85857" y="6161903"/>
            <a:ext cx="1850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map, </a:t>
            </a:r>
            <a:r>
              <a:rPr lang="en-US" altLang="ko-KR" sz="1600" dirty="0" err="1">
                <a:latin typeface="Arial Black" panose="020B0A04020102020204" pitchFamily="34" charset="0"/>
              </a:rPr>
              <a:t>multimap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4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1980546" y="2691008"/>
            <a:ext cx="7730890" cy="3217984"/>
            <a:chOff x="1734362" y="1829124"/>
            <a:chExt cx="7730890" cy="3217984"/>
          </a:xfrm>
        </p:grpSpPr>
        <p:grpSp>
          <p:nvGrpSpPr>
            <p:cNvPr id="108" name="그룹 107"/>
            <p:cNvGrpSpPr/>
            <p:nvPr/>
          </p:nvGrpSpPr>
          <p:grpSpPr>
            <a:xfrm>
              <a:off x="2265336" y="2757035"/>
              <a:ext cx="2329966" cy="279920"/>
              <a:chOff x="2265336" y="2757035"/>
              <a:chExt cx="2329966" cy="2799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265336" y="2759934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652198" y="2758485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039060" y="2758485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434716" y="2757035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821578" y="2764394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08440" y="2758484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56467" y="2383395"/>
              <a:ext cx="895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vector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6128733" y="2670050"/>
              <a:ext cx="3253155" cy="275543"/>
              <a:chOff x="6128733" y="2670050"/>
              <a:chExt cx="3253155" cy="275543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6322164" y="2670051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709026" y="2670051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128733" y="2670050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570672" y="2670066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957534" y="2670066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377241" y="2670065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8801595" y="2673032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9188457" y="2673032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8608164" y="2673031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화살표 연결선 48"/>
              <p:cNvCxnSpPr>
                <a:stCxn id="41" idx="3"/>
                <a:endCxn id="45" idx="1"/>
              </p:cNvCxnSpPr>
              <p:nvPr/>
            </p:nvCxnSpPr>
            <p:spPr>
              <a:xfrm>
                <a:off x="6902457" y="2806332"/>
                <a:ext cx="474784" cy="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>
                <a:stCxn id="44" idx="3"/>
                <a:endCxn id="48" idx="1"/>
              </p:cNvCxnSpPr>
              <p:nvPr/>
            </p:nvCxnSpPr>
            <p:spPr>
              <a:xfrm>
                <a:off x="8150965" y="2806347"/>
                <a:ext cx="457199" cy="29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>
              <a:off x="6216655" y="3261612"/>
              <a:ext cx="3113944" cy="1278564"/>
              <a:chOff x="6216655" y="3261612"/>
              <a:chExt cx="3113944" cy="127856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570672" y="3261613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957534" y="3261613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7377241" y="3261612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990379" y="3793797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377241" y="3793797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796948" y="3793796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410086" y="4267615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6796948" y="4267615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6216655" y="4267614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8150965" y="3799909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8537827" y="3799909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57534" y="3799908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8750306" y="4267613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9137168" y="4267613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556875" y="4267612"/>
                <a:ext cx="193431" cy="272561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화살표 연결선 86"/>
              <p:cNvCxnSpPr>
                <a:stCxn id="73" idx="2"/>
                <a:endCxn id="81" idx="0"/>
              </p:cNvCxnSpPr>
              <p:nvPr/>
            </p:nvCxnSpPr>
            <p:spPr>
              <a:xfrm>
                <a:off x="8054250" y="3534174"/>
                <a:ext cx="290146" cy="2657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>
                <a:stCxn id="82" idx="2"/>
                <a:endCxn id="84" idx="0"/>
              </p:cNvCxnSpPr>
              <p:nvPr/>
            </p:nvCxnSpPr>
            <p:spPr>
              <a:xfrm>
                <a:off x="8634543" y="4072470"/>
                <a:ext cx="309194" cy="1951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/>
              <p:cNvCxnSpPr>
                <a:stCxn id="74" idx="2"/>
                <a:endCxn id="75" idx="0"/>
              </p:cNvCxnSpPr>
              <p:nvPr/>
            </p:nvCxnSpPr>
            <p:spPr>
              <a:xfrm flipH="1">
                <a:off x="7183810" y="3534173"/>
                <a:ext cx="290147" cy="2596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/>
              <p:cNvCxnSpPr>
                <a:stCxn id="77" idx="2"/>
                <a:endCxn id="78" idx="0"/>
              </p:cNvCxnSpPr>
              <p:nvPr/>
            </p:nvCxnSpPr>
            <p:spPr>
              <a:xfrm flipH="1">
                <a:off x="6603517" y="4066357"/>
                <a:ext cx="290147" cy="2012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2198561" y="4092981"/>
              <a:ext cx="2523397" cy="289895"/>
              <a:chOff x="2198561" y="4092981"/>
              <a:chExt cx="2523397" cy="289895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198561" y="4102972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585423" y="4110315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972285" y="4110315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561372" y="4100324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948234" y="4098891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4335096" y="4092981"/>
                <a:ext cx="386862" cy="272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034766" y="3661854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deque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515319" y="2317095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list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62974" y="4641941"/>
              <a:ext cx="3402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set, multiset, map, </a:t>
              </a:r>
              <a:r>
                <a:rPr lang="en-US" altLang="ko-KR" sz="1600" dirty="0" err="1">
                  <a:latin typeface="Arial Black" panose="020B0A04020102020204" pitchFamily="34" charset="0"/>
                </a:rPr>
                <a:t>multimap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998502" y="1829124"/>
              <a:ext cx="3466750" cy="321798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48590" y="1903803"/>
              <a:ext cx="19351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노드</a:t>
              </a:r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기반 컨테이너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734362" y="1829124"/>
              <a:ext cx="3466750" cy="321798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84450" y="1903803"/>
              <a:ext cx="1986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배열</a:t>
              </a:r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기반 컨테이너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34209" y="720967"/>
            <a:ext cx="9900137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배열 기반 컨테이너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(array based container)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데이터 여러 개가 하나의 메모리 단위에 저장된다</a:t>
            </a:r>
            <a:r>
              <a:rPr lang="en-US" altLang="ko-KR" sz="1600" dirty="0">
                <a:latin typeface="Arial Black" panose="020B0A04020102020204" pitchFamily="34" charset="0"/>
              </a:rPr>
              <a:t>.(vector, </a:t>
            </a:r>
            <a:r>
              <a:rPr lang="en-US" altLang="ko-KR" sz="1600" dirty="0" err="1">
                <a:latin typeface="Arial Black" panose="020B0A04020102020204" pitchFamily="34" charset="0"/>
              </a:rPr>
              <a:t>deque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노드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기반 컨테이너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(node based container)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데이터 하나를 하나의 메모리 단위에 저장한다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1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1" y="703385"/>
            <a:ext cx="9917722" cy="550920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#include &lt;</a:t>
            </a:r>
            <a:r>
              <a:rPr lang="en-US" altLang="ko-KR" sz="1600" dirty="0" err="1">
                <a:latin typeface="Arial Black" panose="020B0A04020102020204" pitchFamily="34" charset="0"/>
              </a:rPr>
              <a:t>iostream</a:t>
            </a:r>
            <a:r>
              <a:rPr lang="en-US" altLang="ko-KR" sz="1600" dirty="0"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#include &lt;vector&gt;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using namespace </a:t>
            </a:r>
            <a:r>
              <a:rPr lang="en-US" altLang="ko-KR" sz="1600" dirty="0" err="1">
                <a:latin typeface="Arial Black" panose="020B0A04020102020204" pitchFamily="34" charset="0"/>
              </a:rPr>
              <a:t>std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타입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저장하는 컨테이너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생성한다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vector&lt;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&gt; v;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(20);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v.push_back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for(unsigned </a:t>
            </a:r>
            <a:r>
              <a:rPr lang="en-US" altLang="ko-KR" sz="1600" dirty="0" err="1">
                <a:latin typeface="Arial Black" panose="020B0A04020102020204" pitchFamily="34" charset="0"/>
              </a:rPr>
              <a:t>int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= 0; 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 &lt; </a:t>
            </a:r>
            <a:r>
              <a:rPr lang="en-US" altLang="ko-KR" sz="1600" dirty="0" err="1">
                <a:latin typeface="Arial Black" panose="020B0A04020102020204" pitchFamily="34" charset="0"/>
              </a:rPr>
              <a:t>v.size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v[1]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v[1]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는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번째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index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정수 반환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return 0;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추가한 순서대로 출력되며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operator[]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통해 저장 원소에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접근 할 수 있다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5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1.Stl</a:t>
            </a:r>
            <a:r>
              <a:rPr lang="ko-KR" altLang="en-US" dirty="0"/>
              <a:t>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415" y="720943"/>
            <a:ext cx="9917723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포인터와 비슷하다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컨테이너의 저장된 원소를 순회하고 접근하는 일반화된 방법을 제공한다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컨테이너와 알고리즘이 하나로 동작하게 묶어주는 인터페이스 역할을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컨테이너마다 자신만의 반복자를 가지고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특징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컨테이너 내부의 원소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객체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를 가리키고 접근할 수 있어야 한다</a:t>
            </a:r>
            <a:r>
              <a:rPr lang="en-US" altLang="ko-KR" sz="1600" dirty="0">
                <a:latin typeface="Arial Black" panose="020B0A04020102020204" pitchFamily="34" charset="0"/>
              </a:rPr>
              <a:t>.(*</a:t>
            </a:r>
            <a:r>
              <a:rPr lang="ko-KR" altLang="en-US" sz="1600" dirty="0">
                <a:latin typeface="Arial Black" panose="020B0A04020102020204" pitchFamily="34" charset="0"/>
              </a:rPr>
              <a:t>연산자 제공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다음 원소로 이동하고 컨테이너의 모든 원소를 순회할 수 있어야 한다</a:t>
            </a:r>
            <a:r>
              <a:rPr lang="en-US" altLang="ko-KR" sz="1600" dirty="0">
                <a:latin typeface="Arial Black" panose="020B0A04020102020204" pitchFamily="34" charset="0"/>
              </a:rPr>
              <a:t>.(++, !=, == </a:t>
            </a:r>
            <a:r>
              <a:rPr lang="ko-KR" altLang="en-US" sz="1600" dirty="0">
                <a:latin typeface="Arial Black" panose="020B0A04020102020204" pitchFamily="34" charset="0"/>
              </a:rPr>
              <a:t>연산자 제공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순차열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원소의 순서가 있는 집합을 의미한다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순차열의 시작과 끝에서 반복자를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끝은 실제 원소가 아닌 끝을 표시한다</a:t>
            </a:r>
            <a:r>
              <a:rPr lang="en-US" altLang="ko-KR" sz="1600" dirty="0">
                <a:latin typeface="Arial Black" panose="020B0A04020102020204" pitchFamily="34" charset="0"/>
              </a:rPr>
              <a:t>. – </a:t>
            </a:r>
            <a:r>
              <a:rPr lang="ko-KR" altLang="en-US" sz="1600" dirty="0" err="1">
                <a:latin typeface="Arial Black" panose="020B0A04020102020204" pitchFamily="34" charset="0"/>
              </a:rPr>
              <a:t>반개구간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[begin,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95954" y="5530363"/>
            <a:ext cx="747346" cy="536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객체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(A)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0000" y="5530363"/>
            <a:ext cx="747346" cy="536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객체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(B)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>
            <a:off x="3543300" y="5798528"/>
            <a:ext cx="26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815254" y="5542088"/>
            <a:ext cx="747346" cy="536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객체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(C)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5" name="직선 연결선 14"/>
          <p:cNvCxnSpPr>
            <a:endCxn id="14" idx="1"/>
          </p:cNvCxnSpPr>
          <p:nvPr/>
        </p:nvCxnSpPr>
        <p:spPr>
          <a:xfrm>
            <a:off x="4548554" y="5810253"/>
            <a:ext cx="26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26369" y="5542088"/>
            <a:ext cx="747346" cy="536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객체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(D)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7" name="직선 연결선 16"/>
          <p:cNvCxnSpPr>
            <a:endCxn id="16" idx="1"/>
          </p:cNvCxnSpPr>
          <p:nvPr/>
        </p:nvCxnSpPr>
        <p:spPr>
          <a:xfrm>
            <a:off x="5559669" y="5810253"/>
            <a:ext cx="26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855069" y="5530363"/>
            <a:ext cx="747346" cy="536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객체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(E)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19" name="직선 연결선 18"/>
          <p:cNvCxnSpPr>
            <a:endCxn id="18" idx="1"/>
          </p:cNvCxnSpPr>
          <p:nvPr/>
        </p:nvCxnSpPr>
        <p:spPr>
          <a:xfrm>
            <a:off x="6588369" y="5798528"/>
            <a:ext cx="26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62604" y="4904643"/>
            <a:ext cx="1014046" cy="2681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begin()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21719" y="4904642"/>
            <a:ext cx="1014046" cy="2681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end()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7989" y="45968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반복자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903" y="48694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컨테이너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81904" y="6437435"/>
            <a:ext cx="1014046" cy="2681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27" name="직선 화살표 연결선 26"/>
          <p:cNvCxnSpPr>
            <a:stCxn id="25" idx="0"/>
            <a:endCxn id="14" idx="2"/>
          </p:cNvCxnSpPr>
          <p:nvPr/>
        </p:nvCxnSpPr>
        <p:spPr>
          <a:xfrm flipV="1">
            <a:off x="5188927" y="6078418"/>
            <a:ext cx="0" cy="3590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69627" y="5143501"/>
            <a:ext cx="0" cy="3575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2"/>
            <a:endCxn id="18" idx="0"/>
          </p:cNvCxnSpPr>
          <p:nvPr/>
        </p:nvCxnSpPr>
        <p:spPr>
          <a:xfrm>
            <a:off x="7228742" y="5172807"/>
            <a:ext cx="0" cy="3575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99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</TotalTime>
  <Words>8931</Words>
  <Application>Microsoft Office PowerPoint</Application>
  <PresentationFormat>와이드스크린</PresentationFormat>
  <Paragraphs>1525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Arial</vt:lpstr>
      <vt:lpstr>Arial Black</vt:lpstr>
      <vt:lpstr>Tw Cen MT</vt:lpstr>
      <vt:lpstr>회로</vt:lpstr>
      <vt:lpstr>STL -CHAPTER1-</vt:lpstr>
      <vt:lpstr>목차</vt:lpstr>
      <vt:lpstr>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1.Stl의 이해</vt:lpstr>
      <vt:lpstr>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  <vt:lpstr>1. Vector – 시퀀스 컨테이너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480</cp:revision>
  <dcterms:created xsi:type="dcterms:W3CDTF">2019-03-03T04:04:47Z</dcterms:created>
  <dcterms:modified xsi:type="dcterms:W3CDTF">2020-01-03T08:32:14Z</dcterms:modified>
</cp:coreProperties>
</file>