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/>
              <a:t>STL</a:t>
            </a:r>
            <a:br>
              <a:rPr lang="en-US" altLang="ko-KR" dirty="0"/>
            </a:br>
            <a:r>
              <a:rPr lang="en-US" altLang="ko-KR" sz="3200"/>
              <a:t>-CHAPTER2-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711258" y="1896213"/>
            <a:ext cx="2162908" cy="322384"/>
            <a:chOff x="4501220" y="3387970"/>
            <a:chExt cx="2162908" cy="322384"/>
          </a:xfrm>
        </p:grpSpPr>
        <p:sp>
          <p:nvSpPr>
            <p:cNvPr id="5" name="직사각형 4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19005" y="338797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/>
          <p:cNvSpPr/>
          <p:nvPr/>
        </p:nvSpPr>
        <p:spPr>
          <a:xfrm>
            <a:off x="3727938" y="804496"/>
            <a:ext cx="3868616" cy="7825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42238" y="1041864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size : 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27938" y="1669079"/>
            <a:ext cx="3868616" cy="7825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42238" y="1906447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size : 1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8" name="직선 화살표 연결선 17"/>
          <p:cNvCxnSpPr>
            <a:endCxn id="9" idx="3"/>
          </p:cNvCxnSpPr>
          <p:nvPr/>
        </p:nvCxnSpPr>
        <p:spPr>
          <a:xfrm flipH="1">
            <a:off x="6874166" y="2054474"/>
            <a:ext cx="907026" cy="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81192" y="1804586"/>
            <a:ext cx="1603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(10)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메모리 할당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747942" y="2793038"/>
            <a:ext cx="2162908" cy="322384"/>
            <a:chOff x="4501220" y="3393831"/>
            <a:chExt cx="2162908" cy="322384"/>
          </a:xfrm>
        </p:grpSpPr>
        <p:sp>
          <p:nvSpPr>
            <p:cNvPr id="21" name="직사각형 20"/>
            <p:cNvSpPr/>
            <p:nvPr/>
          </p:nvSpPr>
          <p:spPr>
            <a:xfrm>
              <a:off x="4501220" y="339969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19005" y="339676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764622" y="2560043"/>
            <a:ext cx="3868616" cy="7825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8922" y="2797411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size : 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27" name="직선 화살표 연결선 26"/>
          <p:cNvCxnSpPr>
            <a:endCxn id="24" idx="3"/>
          </p:cNvCxnSpPr>
          <p:nvPr/>
        </p:nvCxnSpPr>
        <p:spPr>
          <a:xfrm flipH="1">
            <a:off x="6910850" y="2954230"/>
            <a:ext cx="907026" cy="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17876" y="2800342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(20)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764016" y="3672282"/>
            <a:ext cx="2162908" cy="322384"/>
            <a:chOff x="4501220" y="3393831"/>
            <a:chExt cx="2162908" cy="322384"/>
          </a:xfrm>
        </p:grpSpPr>
        <p:sp>
          <p:nvSpPr>
            <p:cNvPr id="30" name="직사각형 29"/>
            <p:cNvSpPr/>
            <p:nvPr/>
          </p:nvSpPr>
          <p:spPr>
            <a:xfrm>
              <a:off x="4501220" y="339969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19005" y="339676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3780696" y="3439287"/>
            <a:ext cx="3868616" cy="7825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94996" y="3676655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size : 3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36" name="직선 화살표 연결선 35"/>
          <p:cNvCxnSpPr>
            <a:endCxn id="33" idx="3"/>
          </p:cNvCxnSpPr>
          <p:nvPr/>
        </p:nvCxnSpPr>
        <p:spPr>
          <a:xfrm flipH="1">
            <a:off x="6926924" y="3833474"/>
            <a:ext cx="907026" cy="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61953" y="3666421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(30)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800700" y="4579324"/>
            <a:ext cx="2162908" cy="322384"/>
            <a:chOff x="4501220" y="3393831"/>
            <a:chExt cx="2162908" cy="322384"/>
          </a:xfrm>
        </p:grpSpPr>
        <p:sp>
          <p:nvSpPr>
            <p:cNvPr id="48" name="직사각형 47"/>
            <p:cNvSpPr/>
            <p:nvPr/>
          </p:nvSpPr>
          <p:spPr>
            <a:xfrm>
              <a:off x="4501220" y="339969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19005" y="339676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3817380" y="4346329"/>
            <a:ext cx="3868616" cy="7825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931680" y="4583697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size : 4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54" name="직선 화살표 연결선 53"/>
          <p:cNvCxnSpPr>
            <a:endCxn id="51" idx="3"/>
          </p:cNvCxnSpPr>
          <p:nvPr/>
        </p:nvCxnSpPr>
        <p:spPr>
          <a:xfrm flipH="1">
            <a:off x="6963608" y="4740516"/>
            <a:ext cx="907026" cy="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70634" y="4586628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(40)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4830317" y="5448296"/>
            <a:ext cx="2162908" cy="322384"/>
            <a:chOff x="4501220" y="3387970"/>
            <a:chExt cx="2162908" cy="322384"/>
          </a:xfrm>
        </p:grpSpPr>
        <p:sp>
          <p:nvSpPr>
            <p:cNvPr id="76" name="직사각형 75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119005" y="338797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3846997" y="5221162"/>
            <a:ext cx="3868616" cy="12411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961297" y="5458530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size : 5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82" name="직선 화살표 연결선 81"/>
          <p:cNvCxnSpPr>
            <a:endCxn id="79" idx="3"/>
          </p:cNvCxnSpPr>
          <p:nvPr/>
        </p:nvCxnSpPr>
        <p:spPr>
          <a:xfrm flipH="1">
            <a:off x="6993225" y="5606557"/>
            <a:ext cx="907026" cy="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900251" y="5461461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(50)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4839109" y="5844684"/>
            <a:ext cx="2162908" cy="322385"/>
            <a:chOff x="4501220" y="3390900"/>
            <a:chExt cx="2162908" cy="322385"/>
          </a:xfrm>
        </p:grpSpPr>
        <p:sp>
          <p:nvSpPr>
            <p:cNvPr id="85" name="직사각형 84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19005" y="339676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0" name="직선 화살표 연결선 89"/>
          <p:cNvCxnSpPr>
            <a:endCxn id="88" idx="3"/>
          </p:cNvCxnSpPr>
          <p:nvPr/>
        </p:nvCxnSpPr>
        <p:spPr>
          <a:xfrm flipH="1">
            <a:off x="7002017" y="6008807"/>
            <a:ext cx="868617" cy="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00251" y="5864445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rial Black" panose="020B0A04020102020204" pitchFamily="34" charset="0"/>
              </a:rPr>
              <a:t>메모리 할당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5417" y="720971"/>
            <a:ext cx="9935306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96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208" y="1142997"/>
            <a:ext cx="9917723" cy="507831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deque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비교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v(4, 100);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//100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초기화한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개의 원소를 갖는 컨테이너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deque</a:t>
            </a:r>
            <a:r>
              <a:rPr lang="en-US" altLang="ko-KR" sz="1600" dirty="0">
                <a:latin typeface="Arial Black" panose="020B0A04020102020204" pitchFamily="34" charset="0"/>
              </a:rPr>
              <a:t>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en-US" altLang="ko-KR" sz="1600" dirty="0" err="1">
                <a:latin typeface="Arial Black" panose="020B0A04020102020204" pitchFamily="34" charset="0"/>
              </a:rPr>
              <a:t>dq</a:t>
            </a:r>
            <a:r>
              <a:rPr lang="en-US" altLang="ko-KR" sz="1600" dirty="0">
                <a:latin typeface="Arial Black" panose="020B0A04020102020204" pitchFamily="34" charset="0"/>
              </a:rPr>
              <a:t>(4, 100);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//100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초기화한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개의 원소를 갖는 컨테이너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dq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(200);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200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600" dirty="0">
                <a:latin typeface="Arial Black" panose="020B0A04020102020204" pitchFamily="34" charset="0"/>
              </a:rPr>
              <a:t>(200);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dq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200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</a:t>
            </a:r>
            <a:r>
              <a:rPr lang="en-US" altLang="ko-KR" sz="1600" dirty="0" err="1">
                <a:latin typeface="Arial Black" panose="020B0A04020102020204" pitchFamily="34" charset="0"/>
              </a:rPr>
              <a:t>deque</a:t>
            </a:r>
            <a:r>
              <a:rPr lang="en-US" altLang="ko-KR" sz="1600" dirty="0">
                <a:latin typeface="Arial Black" panose="020B0A04020102020204" pitchFamily="34" charset="0"/>
              </a:rPr>
              <a:t>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dq.size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dq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0124" y="5319346"/>
            <a:ext cx="4668714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vector</a:t>
            </a:r>
            <a:r>
              <a:rPr lang="ko-KR" altLang="en-US" sz="1400" dirty="0">
                <a:latin typeface="Arial Black" panose="020B0A04020102020204" pitchFamily="34" charset="0"/>
              </a:rPr>
              <a:t>은 할당이 넘어서면 원소들을 재할당한 뒤 복사를 하는데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새로 추가 할당만 하고 새로운 원소만 추가</a:t>
            </a:r>
            <a:r>
              <a:rPr lang="ko-KR" altLang="en-US" sz="1400" dirty="0">
                <a:latin typeface="Arial Black" panose="020B0A04020102020204" pitchFamily="34" charset="0"/>
              </a:rPr>
              <a:t>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6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4209" y="720941"/>
            <a:ext cx="9917722" cy="560153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push_front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사용하는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deque</a:t>
            </a:r>
            <a:r>
              <a:rPr lang="en-US" altLang="ko-KR" sz="1400" dirty="0">
                <a:latin typeface="Arial Black" panose="020B0A04020102020204" pitchFamily="34" charset="0"/>
              </a:rPr>
              <a:t>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en-US" altLang="ko-KR" sz="1400" dirty="0" err="1">
                <a:latin typeface="Arial Black" panose="020B0A04020102020204" pitchFamily="34" charset="0"/>
              </a:rPr>
              <a:t>dq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deque</a:t>
            </a:r>
            <a:r>
              <a:rPr lang="en-US" altLang="ko-KR" sz="1400" dirty="0">
                <a:latin typeface="Arial Black" panose="020B0A04020102020204" pitchFamily="34" charset="0"/>
              </a:rPr>
              <a:t>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dq.size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dq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dq.push_front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(100)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앞쪽에 추가합니다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dq.push_front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(200)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deque</a:t>
            </a:r>
            <a:r>
              <a:rPr lang="en-US" altLang="ko-KR" sz="1400" dirty="0">
                <a:latin typeface="Arial Black" panose="020B0A04020102020204" pitchFamily="34" charset="0"/>
              </a:rPr>
              <a:t>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dq.size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dq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385827" y="1525571"/>
            <a:ext cx="1975284" cy="263029"/>
            <a:chOff x="4501220" y="3390900"/>
            <a:chExt cx="2162908" cy="325201"/>
          </a:xfrm>
        </p:grpSpPr>
        <p:sp>
          <p:nvSpPr>
            <p:cNvPr id="9" name="직사각형 8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20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30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19005" y="3399578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40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6558587" y="1341771"/>
            <a:ext cx="3533029" cy="10038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75316" y="1652008"/>
            <a:ext cx="109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size : 5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394619" y="1831816"/>
            <a:ext cx="1975284" cy="260752"/>
            <a:chOff x="4501220" y="3390900"/>
            <a:chExt cx="2162908" cy="322385"/>
          </a:xfrm>
        </p:grpSpPr>
        <p:sp>
          <p:nvSpPr>
            <p:cNvPr id="16" name="직사각형 15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19005" y="339676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311352" y="2888767"/>
            <a:ext cx="1975284" cy="251296"/>
            <a:chOff x="4501220" y="3387970"/>
            <a:chExt cx="2162908" cy="322384"/>
          </a:xfrm>
        </p:grpSpPr>
        <p:sp>
          <p:nvSpPr>
            <p:cNvPr id="21" name="직사각형 20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20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30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19005" y="3387970"/>
              <a:ext cx="545123" cy="3165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40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6558588" y="2443762"/>
            <a:ext cx="3533028" cy="12309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58588" y="2920723"/>
            <a:ext cx="1091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size : 6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320144" y="3197235"/>
            <a:ext cx="1975284" cy="251297"/>
            <a:chOff x="4501220" y="3390900"/>
            <a:chExt cx="2162908" cy="322385"/>
          </a:xfrm>
        </p:grpSpPr>
        <p:sp>
          <p:nvSpPr>
            <p:cNvPr id="28" name="직사각형 27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19005" y="339676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311352" y="2589547"/>
            <a:ext cx="1985782" cy="253492"/>
            <a:chOff x="4501220" y="3385154"/>
            <a:chExt cx="2174402" cy="325200"/>
          </a:xfrm>
        </p:grpSpPr>
        <p:sp>
          <p:nvSpPr>
            <p:cNvPr id="33" name="직사각형 32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19007" y="3385154"/>
              <a:ext cx="556615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>
            <a:off x="9458570" y="2719675"/>
            <a:ext cx="1072661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58570" y="2232745"/>
            <a:ext cx="149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Arial Black" panose="020B0A04020102020204" pitchFamily="34" charset="0"/>
              </a:rPr>
              <a:t>push_front</a:t>
            </a:r>
            <a:r>
              <a:rPr lang="en-US" altLang="ko-KR" sz="1200" dirty="0">
                <a:latin typeface="Arial Black" panose="020B0A04020102020204" pitchFamily="34" charset="0"/>
              </a:rPr>
              <a:t>(100)</a:t>
            </a:r>
          </a:p>
          <a:p>
            <a:pPr algn="ctr"/>
            <a:r>
              <a:rPr lang="ko-KR" altLang="en-US" sz="1200" dirty="0">
                <a:latin typeface="Arial Black" panose="020B0A04020102020204" pitchFamily="34" charset="0"/>
              </a:rPr>
              <a:t>메모리 할당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7311352" y="4221512"/>
            <a:ext cx="1975284" cy="251296"/>
            <a:chOff x="4501220" y="3387970"/>
            <a:chExt cx="2162908" cy="322384"/>
          </a:xfrm>
        </p:grpSpPr>
        <p:sp>
          <p:nvSpPr>
            <p:cNvPr id="40" name="직사각형 39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20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30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19005" y="3387970"/>
              <a:ext cx="545123" cy="3165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40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6558588" y="3776507"/>
            <a:ext cx="3533028" cy="12309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558588" y="4253468"/>
            <a:ext cx="1091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size : 6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320144" y="4529980"/>
            <a:ext cx="1975284" cy="251297"/>
            <a:chOff x="4501220" y="3390900"/>
            <a:chExt cx="2162908" cy="322385"/>
          </a:xfrm>
        </p:grpSpPr>
        <p:sp>
          <p:nvSpPr>
            <p:cNvPr id="47" name="직사각형 46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119005" y="339676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311352" y="3922292"/>
            <a:ext cx="1985782" cy="253492"/>
            <a:chOff x="4501220" y="3385154"/>
            <a:chExt cx="2174402" cy="325200"/>
          </a:xfrm>
        </p:grpSpPr>
        <p:sp>
          <p:nvSpPr>
            <p:cNvPr id="52" name="직사각형 51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200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119007" y="3385154"/>
              <a:ext cx="556615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56" name="직선 화살표 연결선 55"/>
          <p:cNvCxnSpPr/>
          <p:nvPr/>
        </p:nvCxnSpPr>
        <p:spPr>
          <a:xfrm flipH="1">
            <a:off x="9458570" y="4052420"/>
            <a:ext cx="1072661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58570" y="3703989"/>
            <a:ext cx="1495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Arial Black" panose="020B0A04020102020204" pitchFamily="34" charset="0"/>
              </a:rPr>
              <a:t>push_front</a:t>
            </a:r>
            <a:r>
              <a:rPr lang="en-US" altLang="ko-KR" sz="1200" dirty="0">
                <a:latin typeface="Arial Black" panose="020B0A04020102020204" pitchFamily="34" charset="0"/>
              </a:rPr>
              <a:t>(200)</a:t>
            </a:r>
          </a:p>
        </p:txBody>
      </p:sp>
    </p:spTree>
    <p:extLst>
      <p:ext uri="{BB962C8B-B14F-4D97-AF65-F5344CB8AC3E}">
        <p14:creationId xmlns:p14="http://schemas.microsoft.com/office/powerpoint/2010/main" val="190576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43001" y="720943"/>
            <a:ext cx="9908930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deque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반복자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deque</a:t>
            </a:r>
            <a:r>
              <a:rPr lang="en-US" altLang="ko-KR" sz="1400" dirty="0">
                <a:latin typeface="Arial Black" panose="020B0A04020102020204" pitchFamily="34" charset="0"/>
              </a:rPr>
              <a:t>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en-US" altLang="ko-KR" sz="1400" dirty="0" err="1">
                <a:latin typeface="Arial Black" panose="020B0A04020102020204" pitchFamily="34" charset="0"/>
              </a:rPr>
              <a:t>dq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( 10 );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( 20 );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( 30 );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( 40 );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( 50 );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deque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&gt;::iterator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dq.begin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dq.end</a:t>
            </a:r>
            <a:r>
              <a:rPr lang="en-US" altLang="ko-KR" sz="1400" dirty="0">
                <a:latin typeface="Arial Black" panose="020B0A04020102020204" pitchFamily="34" charset="0"/>
              </a:rPr>
              <a:t>()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 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dq.begin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()+2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반복자에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합니다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</a:t>
            </a:r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+=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반복자에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합니다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-=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반복자에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합니다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208" y="720913"/>
            <a:ext cx="9917723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Deque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deque</a:t>
            </a:r>
            <a:r>
              <a:rPr lang="en-US" altLang="ko-KR" sz="1400" dirty="0">
                <a:latin typeface="Arial Black" panose="020B0A04020102020204" pitchFamily="34" charset="0"/>
              </a:rPr>
              <a:t>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en-US" altLang="ko-KR" sz="1400" dirty="0" err="1">
                <a:latin typeface="Arial Black" panose="020B0A04020102020204" pitchFamily="34" charset="0"/>
              </a:rPr>
              <a:t>dq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nn-NO" altLang="ko-KR" sz="1400" dirty="0">
                <a:latin typeface="Arial Black" panose="020B0A04020102020204" pitchFamily="34" charset="0"/>
              </a:rPr>
              <a:t>    for(int i = 0 ; i &lt; 10 ; i++)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</a:t>
            </a:r>
            <a:r>
              <a:rPr lang="en-US" altLang="ko-KR" sz="1400" dirty="0" err="1">
                <a:latin typeface="Arial Black" panose="020B0A04020102020204" pitchFamily="34" charset="0"/>
              </a:rPr>
              <a:t>dq.push_back</a:t>
            </a:r>
            <a:r>
              <a:rPr lang="en-US" altLang="ko-KR" sz="1400" dirty="0">
                <a:latin typeface="Arial Black" panose="020B0A04020102020204" pitchFamily="34" charset="0"/>
              </a:rPr>
              <a:t>( (i+1)*10 );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deque</a:t>
            </a:r>
            <a:r>
              <a:rPr lang="en-US" altLang="ko-KR" sz="1400" dirty="0">
                <a:latin typeface="Arial Black" panose="020B0A04020102020204" pitchFamily="34" charset="0"/>
              </a:rPr>
              <a:t>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deque</a:t>
            </a:r>
            <a:r>
              <a:rPr lang="en-US" altLang="ko-KR" sz="1400" dirty="0">
                <a:latin typeface="Arial Black" panose="020B0A04020102020204" pitchFamily="34" charset="0"/>
              </a:rPr>
              <a:t>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 iter2;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for(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dq.begin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dq.end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dq.begin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()+2;</a:t>
            </a:r>
          </a:p>
          <a:p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iter2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dq.insert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, 500);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*iter2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for(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dq.begin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dq.end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86137" y="2715895"/>
            <a:ext cx="1975284" cy="253235"/>
            <a:chOff x="4501220" y="3390900"/>
            <a:chExt cx="2162908" cy="324871"/>
          </a:xfrm>
        </p:grpSpPr>
        <p:sp>
          <p:nvSpPr>
            <p:cNvPr id="7" name="직사각형 6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60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70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19005" y="3399249"/>
              <a:ext cx="545123" cy="3165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80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794929" y="3022075"/>
            <a:ext cx="1975284" cy="251297"/>
            <a:chOff x="4501220" y="3390900"/>
            <a:chExt cx="2162908" cy="322385"/>
          </a:xfrm>
        </p:grpSpPr>
        <p:sp>
          <p:nvSpPr>
            <p:cNvPr id="12" name="직사각형 11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90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19005" y="339676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786137" y="2418863"/>
            <a:ext cx="1985782" cy="251041"/>
            <a:chOff x="4501220" y="3390900"/>
            <a:chExt cx="2174402" cy="322056"/>
          </a:xfrm>
        </p:grpSpPr>
        <p:sp>
          <p:nvSpPr>
            <p:cNvPr id="17" name="직사각형 16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20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30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19007" y="3396433"/>
              <a:ext cx="556615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40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765749" y="1817409"/>
            <a:ext cx="497836" cy="24672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22" name="직선 화살표 연결선 21"/>
          <p:cNvCxnSpPr>
            <a:stCxn id="21" idx="2"/>
            <a:endCxn id="19" idx="0"/>
          </p:cNvCxnSpPr>
          <p:nvPr/>
        </p:nvCxnSpPr>
        <p:spPr>
          <a:xfrm>
            <a:off x="9014667" y="2064137"/>
            <a:ext cx="8031" cy="35701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55904" y="153779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803721" y="5105689"/>
            <a:ext cx="1975284" cy="253235"/>
            <a:chOff x="4501220" y="3390900"/>
            <a:chExt cx="2162908" cy="324871"/>
          </a:xfrm>
        </p:grpSpPr>
        <p:sp>
          <p:nvSpPr>
            <p:cNvPr id="25" name="직사각형 24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60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70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9005" y="3399249"/>
              <a:ext cx="545123" cy="3165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80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12513" y="5414158"/>
            <a:ext cx="1975284" cy="253236"/>
            <a:chOff x="4501220" y="3393831"/>
            <a:chExt cx="2162908" cy="324872"/>
          </a:xfrm>
        </p:grpSpPr>
        <p:sp>
          <p:nvSpPr>
            <p:cNvPr id="30" name="직사각형 29"/>
            <p:cNvSpPr/>
            <p:nvPr/>
          </p:nvSpPr>
          <p:spPr>
            <a:xfrm>
              <a:off x="4501220" y="3402179"/>
              <a:ext cx="545123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90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19005" y="3396762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803721" y="4808657"/>
            <a:ext cx="1985782" cy="251041"/>
            <a:chOff x="4501220" y="3390900"/>
            <a:chExt cx="2174402" cy="322056"/>
          </a:xfrm>
        </p:grpSpPr>
        <p:sp>
          <p:nvSpPr>
            <p:cNvPr id="35" name="직사각형 34"/>
            <p:cNvSpPr/>
            <p:nvPr/>
          </p:nvSpPr>
          <p:spPr>
            <a:xfrm>
              <a:off x="4501220" y="3390900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20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500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30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19007" y="3396433"/>
              <a:ext cx="556615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40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8293527" y="3804225"/>
            <a:ext cx="497836" cy="24672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40" name="직선 화살표 연결선 39"/>
          <p:cNvCxnSpPr>
            <a:stCxn id="39" idx="2"/>
            <a:endCxn id="36" idx="0"/>
          </p:cNvCxnSpPr>
          <p:nvPr/>
        </p:nvCxnSpPr>
        <p:spPr>
          <a:xfrm>
            <a:off x="8542445" y="4050953"/>
            <a:ext cx="8030" cy="759989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36903" y="352461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iter2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802959" y="4499957"/>
            <a:ext cx="1975284" cy="259743"/>
            <a:chOff x="4501220" y="3385483"/>
            <a:chExt cx="2162908" cy="333220"/>
          </a:xfrm>
        </p:grpSpPr>
        <p:sp>
          <p:nvSpPr>
            <p:cNvPr id="43" name="직사각형 42"/>
            <p:cNvSpPr/>
            <p:nvPr/>
          </p:nvSpPr>
          <p:spPr>
            <a:xfrm>
              <a:off x="4501220" y="3402179"/>
              <a:ext cx="545123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46343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82674" y="3393831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19005" y="3385483"/>
              <a:ext cx="545123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47" name="직선 화살표 연결선 46"/>
          <p:cNvCxnSpPr>
            <a:stCxn id="35" idx="1"/>
          </p:cNvCxnSpPr>
          <p:nvPr/>
        </p:nvCxnSpPr>
        <p:spPr>
          <a:xfrm flipH="1">
            <a:off x="7344622" y="4932021"/>
            <a:ext cx="459099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46" idx="3"/>
          </p:cNvCxnSpPr>
          <p:nvPr/>
        </p:nvCxnSpPr>
        <p:spPr>
          <a:xfrm flipH="1">
            <a:off x="9778243" y="4623321"/>
            <a:ext cx="432671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>
                <a:latin typeface="Arial Black" panose="020B0A04020102020204" pitchFamily="34" charset="0"/>
              </a:rPr>
              <a:t>LIST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5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4836" y="721570"/>
            <a:ext cx="9911443" cy="600164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특징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Arial Black" pitchFamily="34" charset="0"/>
              </a:rPr>
              <a:t>노드</a:t>
            </a:r>
            <a:r>
              <a:rPr lang="ko-KR" altLang="en-US" dirty="0">
                <a:latin typeface="Arial Black" pitchFamily="34" charset="0"/>
              </a:rPr>
              <a:t> 기반의 컨테이너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이중 연결 리스트 기반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인덱스 접근 연산자를 지원하지 않는다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다른 </a:t>
            </a:r>
            <a:r>
              <a:rPr lang="en-US" altLang="ko-KR" dirty="0">
                <a:latin typeface="Arial Black" pitchFamily="34" charset="0"/>
              </a:rPr>
              <a:t>list</a:t>
            </a:r>
            <a:r>
              <a:rPr lang="ko-KR" altLang="en-US" dirty="0">
                <a:latin typeface="Arial Black" pitchFamily="34" charset="0"/>
              </a:rPr>
              <a:t>와 결합할 때 좋은 컨테이너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Arial Black" pitchFamily="34" charset="0"/>
              </a:rPr>
              <a:t>순차열</a:t>
            </a:r>
            <a:r>
              <a:rPr lang="ko-KR" altLang="en-US" dirty="0">
                <a:latin typeface="Arial Black" pitchFamily="34" charset="0"/>
              </a:rPr>
              <a:t> 중간에 삽입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제거가 빈번하게 발생하며 원소의 상대적인 순서가 중요하면 </a:t>
            </a:r>
            <a:r>
              <a:rPr lang="en-US" altLang="ko-KR" dirty="0">
                <a:latin typeface="Arial Black" pitchFamily="34" charset="0"/>
              </a:rPr>
              <a:t>list </a:t>
            </a:r>
            <a:r>
              <a:rPr lang="ko-KR" altLang="en-US" dirty="0">
                <a:latin typeface="Arial Black" pitchFamily="34" charset="0"/>
              </a:rPr>
              <a:t>컨테이너를 사용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371797" y="2786776"/>
            <a:ext cx="9358960" cy="3176178"/>
            <a:chOff x="1412904" y="2786776"/>
            <a:chExt cx="9358960" cy="3176178"/>
          </a:xfrm>
        </p:grpSpPr>
        <p:sp>
          <p:nvSpPr>
            <p:cNvPr id="3" name="직사각형 2"/>
            <p:cNvSpPr/>
            <p:nvPr/>
          </p:nvSpPr>
          <p:spPr>
            <a:xfrm>
              <a:off x="4048941" y="4005542"/>
              <a:ext cx="481693" cy="318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66605" y="4005542"/>
              <a:ext cx="182336" cy="31840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30634" y="4005542"/>
              <a:ext cx="182336" cy="31840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54534" y="4005542"/>
              <a:ext cx="481693" cy="318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72198" y="4005542"/>
              <a:ext cx="182336" cy="31840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36227" y="4005542"/>
              <a:ext cx="182336" cy="31840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460126" y="4005542"/>
              <a:ext cx="481693" cy="318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77790" y="4005542"/>
              <a:ext cx="182336" cy="31840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1819" y="4005542"/>
              <a:ext cx="182336" cy="31840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50297" y="3998738"/>
              <a:ext cx="481693" cy="318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67961" y="3998738"/>
              <a:ext cx="182336" cy="31840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31990" y="3998738"/>
              <a:ext cx="182336" cy="31840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3575413" y="4074939"/>
              <a:ext cx="291194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 flipV="1">
              <a:off x="4721589" y="4070859"/>
              <a:ext cx="335188" cy="4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737238" y="4227792"/>
              <a:ext cx="31953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 flipV="1">
              <a:off x="5918563" y="4075167"/>
              <a:ext cx="335188" cy="4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5934212" y="4232100"/>
              <a:ext cx="31953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 flipV="1">
              <a:off x="7132773" y="4061108"/>
              <a:ext cx="335188" cy="4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7148422" y="4218041"/>
              <a:ext cx="31953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8314326" y="4218041"/>
              <a:ext cx="31953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3309257" y="3538001"/>
              <a:ext cx="5562600" cy="1173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05397" y="3789461"/>
              <a:ext cx="76200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2905397" y="4482881"/>
              <a:ext cx="762000" cy="762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8711837" y="3789461"/>
              <a:ext cx="76200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8711837" y="4482881"/>
              <a:ext cx="762000" cy="762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6051277" y="4232100"/>
              <a:ext cx="7824" cy="7151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5495380" y="3248441"/>
              <a:ext cx="0" cy="69342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412904" y="3481684"/>
              <a:ext cx="1896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itchFamily="34" charset="0"/>
                </a:rPr>
                <a:t>push_front</a:t>
              </a:r>
              <a:r>
                <a:rPr lang="en-US" altLang="ko-KR" sz="1400" dirty="0">
                  <a:latin typeface="Arial Black" pitchFamily="34" charset="0"/>
                </a:rPr>
                <a:t>() : </a:t>
              </a:r>
              <a:r>
                <a:rPr lang="ko-KR" altLang="en-US" sz="1400" dirty="0">
                  <a:latin typeface="Arial Black" pitchFamily="34" charset="0"/>
                </a:rPr>
                <a:t>추가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99048" y="4164746"/>
              <a:ext cx="1787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itchFamily="34" charset="0"/>
                </a:rPr>
                <a:t>pop_front</a:t>
              </a:r>
              <a:r>
                <a:rPr lang="en-US" altLang="ko-KR" sz="1400" dirty="0">
                  <a:latin typeface="Arial Black" pitchFamily="34" charset="0"/>
                </a:rPr>
                <a:t>() : </a:t>
              </a:r>
              <a:r>
                <a:rPr lang="ko-KR" altLang="en-US" sz="1400" dirty="0">
                  <a:latin typeface="Arial Black" pitchFamily="34" charset="0"/>
                </a:rPr>
                <a:t>제거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871857" y="3481684"/>
              <a:ext cx="1900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itchFamily="34" charset="0"/>
                </a:rPr>
                <a:t>push_back</a:t>
              </a:r>
              <a:r>
                <a:rPr lang="en-US" altLang="ko-KR" sz="1400" dirty="0">
                  <a:latin typeface="Arial Black" pitchFamily="34" charset="0"/>
                </a:rPr>
                <a:t>() : </a:t>
              </a:r>
              <a:r>
                <a:rPr lang="ko-KR" altLang="en-US" sz="1400" dirty="0">
                  <a:latin typeface="Arial Black" pitchFamily="34" charset="0"/>
                </a:rPr>
                <a:t>추가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71857" y="4178914"/>
              <a:ext cx="1791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itchFamily="34" charset="0"/>
                </a:rPr>
                <a:t>pop_back</a:t>
              </a:r>
              <a:r>
                <a:rPr lang="en-US" altLang="ko-KR" sz="1400" dirty="0">
                  <a:latin typeface="Arial Black" pitchFamily="34" charset="0"/>
                </a:rPr>
                <a:t>() : </a:t>
              </a:r>
              <a:r>
                <a:rPr lang="ko-KR" altLang="en-US" sz="1400" dirty="0">
                  <a:latin typeface="Arial Black" pitchFamily="34" charset="0"/>
                </a:rPr>
                <a:t>제거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64598" y="2786776"/>
              <a:ext cx="126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itchFamily="34" charset="0"/>
                </a:rPr>
                <a:t>insert() : </a:t>
              </a:r>
              <a:r>
                <a:rPr lang="ko-KR" altLang="en-US" sz="1200" dirty="0">
                  <a:latin typeface="Arial Black" pitchFamily="34" charset="0"/>
                </a:rPr>
                <a:t>삽입</a:t>
              </a:r>
              <a:endParaRPr lang="en-US" altLang="ko-KR" sz="1200" dirty="0">
                <a:latin typeface="Arial Black" pitchFamily="34" charset="0"/>
              </a:endParaRPr>
            </a:p>
            <a:p>
              <a:r>
                <a:rPr lang="en-US" altLang="ko-KR" sz="1200" dirty="0">
                  <a:latin typeface="Arial Black" pitchFamily="34" charset="0"/>
                </a:rPr>
                <a:t>erase() : </a:t>
              </a:r>
              <a:r>
                <a:rPr lang="ko-KR" altLang="en-US" sz="1200" dirty="0">
                  <a:latin typeface="Arial Black" pitchFamily="34" charset="0"/>
                </a:rPr>
                <a:t>제거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31511" y="4947291"/>
              <a:ext cx="20473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itchFamily="34" charset="0"/>
                </a:rPr>
                <a:t>spice() : </a:t>
              </a:r>
              <a:r>
                <a:rPr lang="ko-KR" altLang="en-US" sz="1200" dirty="0">
                  <a:latin typeface="Arial Black" pitchFamily="34" charset="0"/>
                </a:rPr>
                <a:t>잘라 붙이기</a:t>
              </a:r>
              <a:endParaRPr lang="en-US" altLang="ko-KR" sz="1200" dirty="0">
                <a:latin typeface="Arial Black" pitchFamily="34" charset="0"/>
              </a:endParaRPr>
            </a:p>
            <a:p>
              <a:r>
                <a:rPr lang="en-US" altLang="ko-KR" sz="1200" dirty="0">
                  <a:latin typeface="Arial Black" pitchFamily="34" charset="0"/>
                </a:rPr>
                <a:t>merge() : </a:t>
              </a:r>
              <a:r>
                <a:rPr lang="ko-KR" altLang="en-US" sz="1200" dirty="0">
                  <a:latin typeface="Arial Black" pitchFamily="34" charset="0"/>
                </a:rPr>
                <a:t>합병 정렬</a:t>
              </a:r>
              <a:endParaRPr lang="en-US" altLang="ko-KR" sz="1200" dirty="0">
                <a:latin typeface="Arial Black" pitchFamily="34" charset="0"/>
              </a:endParaRPr>
            </a:p>
            <a:p>
              <a:r>
                <a:rPr lang="en-US" altLang="ko-KR" sz="1200" dirty="0">
                  <a:latin typeface="Arial Black" pitchFamily="34" charset="0"/>
                </a:rPr>
                <a:t>unique() : </a:t>
              </a:r>
              <a:r>
                <a:rPr lang="ko-KR" altLang="en-US" sz="1200" dirty="0">
                  <a:latin typeface="Arial Black" pitchFamily="34" charset="0"/>
                </a:rPr>
                <a:t>중복 원소 제거</a:t>
              </a:r>
              <a:endParaRPr lang="en-US" altLang="ko-KR" sz="1200" dirty="0">
                <a:latin typeface="Arial Black" pitchFamily="34" charset="0"/>
              </a:endParaRPr>
            </a:p>
            <a:p>
              <a:r>
                <a:rPr lang="en-US" altLang="ko-KR" sz="1200" dirty="0">
                  <a:latin typeface="Arial Black" pitchFamily="34" charset="0"/>
                </a:rPr>
                <a:t>sort() : </a:t>
              </a:r>
              <a:r>
                <a:rPr lang="ko-KR" altLang="en-US" sz="1200" dirty="0">
                  <a:latin typeface="Arial Black" pitchFamily="34" charset="0"/>
                </a:rPr>
                <a:t>정렬</a:t>
              </a:r>
              <a:endParaRPr lang="en-US" altLang="ko-KR" sz="1200" dirty="0">
                <a:latin typeface="Arial Black" pitchFamily="34" charset="0"/>
              </a:endParaRPr>
            </a:p>
            <a:p>
              <a:r>
                <a:rPr lang="en-US" altLang="ko-KR" sz="1200" dirty="0">
                  <a:latin typeface="Arial Black" pitchFamily="34" charset="0"/>
                </a:rPr>
                <a:t>remove() : </a:t>
              </a:r>
              <a:r>
                <a:rPr lang="ko-KR" altLang="en-US" sz="1200" dirty="0">
                  <a:latin typeface="Arial Black" pitchFamily="34" charset="0"/>
                </a:rPr>
                <a:t>원소 제거</a:t>
              </a:r>
              <a:r>
                <a:rPr lang="en-US" altLang="ko-KR" sz="1200" dirty="0">
                  <a:latin typeface="Arial Black" pitchFamily="34" charset="0"/>
                </a:rPr>
                <a:t>(</a:t>
              </a:r>
              <a:r>
                <a:rPr lang="ko-KR" altLang="en-US" sz="1200" dirty="0">
                  <a:latin typeface="Arial Black" pitchFamily="34" charset="0"/>
                </a:rPr>
                <a:t>값</a:t>
              </a:r>
              <a:r>
                <a:rPr lang="en-US" altLang="ko-KR" sz="1200" dirty="0">
                  <a:latin typeface="Arial Black" pitchFamily="34" charset="0"/>
                </a:rPr>
                <a:t>)</a:t>
              </a:r>
              <a:endParaRPr lang="ko-KR" altLang="en-US" sz="120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69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16280"/>
            <a:ext cx="9921240" cy="594008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템플릿 형식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Template&lt;</a:t>
            </a:r>
            <a:r>
              <a:rPr lang="en-US" altLang="ko-KR" sz="1600" dirty="0" err="1">
                <a:latin typeface="Arial Black" pitchFamily="34" charset="0"/>
              </a:rPr>
              <a:t>typename</a:t>
            </a:r>
            <a:r>
              <a:rPr lang="en-US" altLang="ko-KR" sz="1600" dirty="0">
                <a:latin typeface="Arial Black" pitchFamily="34" charset="0"/>
              </a:rPr>
              <a:t> T, </a:t>
            </a:r>
            <a:r>
              <a:rPr lang="en-US" altLang="ko-KR" sz="1600" dirty="0" err="1">
                <a:latin typeface="Arial Black" pitchFamily="34" charset="0"/>
              </a:rPr>
              <a:t>typename</a:t>
            </a:r>
            <a:r>
              <a:rPr lang="en-US" altLang="ko-KR" sz="1600" dirty="0">
                <a:latin typeface="Arial Black" pitchFamily="34" charset="0"/>
              </a:rPr>
              <a:t> Allocator = allocator&lt;T&gt;&gt;</a:t>
            </a:r>
          </a:p>
          <a:p>
            <a:r>
              <a:rPr lang="en-US" altLang="ko-KR" sz="1600" dirty="0">
                <a:latin typeface="Arial Black" pitchFamily="34" charset="0"/>
              </a:rPr>
              <a:t>class list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ko-KR" altLang="en-US" sz="1600" dirty="0">
              <a:latin typeface="Arial Black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0003"/>
              </p:ext>
            </p:extLst>
          </p:nvPr>
        </p:nvGraphicFramePr>
        <p:xfrm>
          <a:off x="2329180" y="2025226"/>
          <a:ext cx="8128000" cy="204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생성자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list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en-US" altLang="ko-KR" sz="1600" baseline="0" dirty="0" err="1">
                          <a:latin typeface="Arial Black" pitchFamily="34" charset="0"/>
                        </a:rPr>
                        <a:t>lt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빈 컨테이너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list 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lt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(n)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기본값으로 초기화된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개의 원소를 갖는다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list 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lt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(n,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x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x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값으로 초기화된 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n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개의 원소를 갖는다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list 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lt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(lt2)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lt2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컨테이너의 복사본이다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복사 </a:t>
                      </a:r>
                      <a:r>
                        <a:rPr lang="ko-KR" altLang="en-US" sz="1600" dirty="0" err="1">
                          <a:latin typeface="Arial Black" pitchFamily="34" charset="0"/>
                        </a:rPr>
                        <a:t>생성자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list 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lt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(b, e)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반복자 구간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(b,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e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로 초기화된 원소를 갖는다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39509"/>
              </p:ext>
            </p:extLst>
          </p:nvPr>
        </p:nvGraphicFramePr>
        <p:xfrm>
          <a:off x="2337344" y="4205452"/>
          <a:ext cx="8128000" cy="23824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8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>
                          <a:latin typeface="Arial Black" pitchFamily="34" charset="0"/>
                        </a:rPr>
                        <a:t>Lt1 == lt2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Lt1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모든 원소가 같은가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86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Lt1 != lt2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Lt1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모든 원소 중 하나라도 다른 원소가 있는가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86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Lt1 &lt; lt2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Arial Black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보다 큰가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86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Lt1 &lt;= lt2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보다 크거나 같은가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86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Lt1 &gt; lt2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이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보다 큰가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Lt1 &gt;= v2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이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lt1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보다 크거나 같은가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8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897FB0-1515-4109-9920-6B596B735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13295"/>
              </p:ext>
            </p:extLst>
          </p:nvPr>
        </p:nvGraphicFramePr>
        <p:xfrm>
          <a:off x="1891324" y="1362612"/>
          <a:ext cx="8128000" cy="460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977">
                  <a:extLst>
                    <a:ext uri="{9D8B030D-6E8A-4147-A177-3AD203B41FA5}">
                      <a16:colId xmlns:a16="http://schemas.microsoft.com/office/drawing/2014/main" val="3888192036"/>
                    </a:ext>
                  </a:extLst>
                </a:gridCol>
                <a:gridCol w="5333023">
                  <a:extLst>
                    <a:ext uri="{9D8B030D-6E8A-4147-A177-3AD203B41FA5}">
                      <a16:colId xmlns:a16="http://schemas.microsoft.com/office/drawing/2014/main" val="34676572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allocator_type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메모리 관리자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const_iterator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6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const_pointer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const_reference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6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const_reverse_iterator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역 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difference_type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두 반복자 차이의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0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2992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pointer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0356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reference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6098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reverse_iterator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역 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6964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size_type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첨자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(index)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나 원소의 개수 등의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6297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19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221C4F-BE68-4F8B-9487-0D1D1E032EB5}"/>
              </a:ext>
            </a:extLst>
          </p:cNvPr>
          <p:cNvSpPr txBox="1"/>
          <p:nvPr/>
        </p:nvSpPr>
        <p:spPr>
          <a:xfrm>
            <a:off x="1132621" y="71217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45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E052A07-BD6B-4C8D-AB5D-E9111F6A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3AE00-56EB-4BBF-901E-330226D93F1D}"/>
              </a:ext>
            </a:extLst>
          </p:cNvPr>
          <p:cNvSpPr txBox="1"/>
          <p:nvPr/>
        </p:nvSpPr>
        <p:spPr>
          <a:xfrm>
            <a:off x="1132621" y="71217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634C07-7C2F-4493-8810-239657B82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29507"/>
              </p:ext>
            </p:extLst>
          </p:nvPr>
        </p:nvGraphicFramePr>
        <p:xfrm>
          <a:off x="1257299" y="905852"/>
          <a:ext cx="9697915" cy="5613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3319">
                  <a:extLst>
                    <a:ext uri="{9D8B030D-6E8A-4147-A177-3AD203B41FA5}">
                      <a16:colId xmlns:a16="http://schemas.microsoft.com/office/drawing/2014/main" val="949250967"/>
                    </a:ext>
                  </a:extLst>
                </a:gridCol>
                <a:gridCol w="7464596">
                  <a:extLst>
                    <a:ext uri="{9D8B030D-6E8A-4147-A177-3AD203B41FA5}">
                      <a16:colId xmlns:a16="http://schemas.microsoft.com/office/drawing/2014/main" val="35357243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lt.assign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(n,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값으로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개의 원소를 할당한다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lt.assign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 e)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 할당한다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6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lt.back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마지막 원소를 참조한다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3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lt.begin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첫 원소를 가리키는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8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lt.clear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lt.empty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비었는지 조사한다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7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lt.end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끝을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표식하는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1640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lt.erase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다음 원소를 가리킨다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0574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lt.erase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다음 원소다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94992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lt.front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첫 번째 원소를 참조한다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2651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lt.insert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(p,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위치에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값을 삽입한다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삽입한 원소를 가리키는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0557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lt.insert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(p, n,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위치에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개의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값을 삽입한다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339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lt.insert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(p, b, e)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위치에 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원소를 삽입한다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579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lt.max_size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담을 수 있는 최대 원소의 개수다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메모리의 크기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659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lt.merge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(lt2)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합병 정렬한다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오름차순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: less)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err="1">
                <a:latin typeface="Arial Black" panose="020B0A04020102020204" pitchFamily="34" charset="0"/>
              </a:rPr>
              <a:t>deque</a:t>
            </a:r>
            <a:r>
              <a:rPr lang="en-US" altLang="ko-KR" sz="1800" dirty="0">
                <a:latin typeface="Arial Black" panose="020B0A04020102020204" pitchFamily="34" charset="0"/>
              </a:rPr>
              <a:t> – </a:t>
            </a:r>
            <a:r>
              <a:rPr lang="ko-KR" altLang="en-US" sz="1800" dirty="0">
                <a:latin typeface="Arial Black" panose="020B0A04020102020204" pitchFamily="34" charset="0"/>
              </a:rPr>
              <a:t>시퀀스 컨테이너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 list – </a:t>
            </a:r>
            <a:r>
              <a:rPr lang="ko-KR" altLang="en-US" sz="1800" dirty="0">
                <a:latin typeface="Arial Black" panose="020B0A04020102020204" pitchFamily="34" charset="0"/>
              </a:rPr>
              <a:t>시퀀스 컨테이너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A5CCFA6-3B1A-4847-9E4A-B251673D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938E4-9158-4ECB-9353-24689DA73104}"/>
              </a:ext>
            </a:extLst>
          </p:cNvPr>
          <p:cNvSpPr txBox="1"/>
          <p:nvPr/>
        </p:nvSpPr>
        <p:spPr>
          <a:xfrm>
            <a:off x="1132621" y="71217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5B8B0A-A30C-421B-AC21-4F2815AA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32487"/>
              </p:ext>
            </p:extLst>
          </p:nvPr>
        </p:nvGraphicFramePr>
        <p:xfrm>
          <a:off x="1257299" y="905852"/>
          <a:ext cx="9697915" cy="5613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3319">
                  <a:extLst>
                    <a:ext uri="{9D8B030D-6E8A-4147-A177-3AD203B41FA5}">
                      <a16:colId xmlns:a16="http://schemas.microsoft.com/office/drawing/2014/main" val="949250967"/>
                    </a:ext>
                  </a:extLst>
                </a:gridCol>
                <a:gridCol w="7464596">
                  <a:extLst>
                    <a:ext uri="{9D8B030D-6E8A-4147-A177-3AD203B41FA5}">
                      <a16:colId xmlns:a16="http://schemas.microsoft.com/office/drawing/2014/main" val="35357243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lt.merge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(lt2,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합병 정렬한다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기준으로 합병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이항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lt.pop_back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마지막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6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lt.pop_front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첫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3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lt.push_back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끝에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추가한다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8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lt.push_front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앞쪽에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추가한다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lt.rbegin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역 순차열의 첫 원소를 가리키는 반복자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7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lt.remove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모두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1640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lt.remove_if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단항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‘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’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인 모든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0574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lt.rend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역 순자열의 끝을 표시하는 반복자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.(const,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94992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lt.rsize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크기를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으로 변경하고 확장되는 공간의 값을 기본값으로 초기화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2651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lt.rsize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(n,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크기를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으로 변경하고 확장되는 공간의 값을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초기화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0557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lt.reverse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순차열을 뒤집는다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339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lt.size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개수다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579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lt.sort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오름차순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(less)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으로 정렬한다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659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lt.sort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기준으로 정렬한다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이항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6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31006-27DD-4C72-AD09-DF42F1E88741}"/>
              </a:ext>
            </a:extLst>
          </p:cNvPr>
          <p:cNvSpPr txBox="1"/>
          <p:nvPr/>
        </p:nvSpPr>
        <p:spPr>
          <a:xfrm>
            <a:off x="1143001" y="1521069"/>
            <a:ext cx="9905998" cy="397031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5700C25-3C54-41CC-AF81-DBA2DDEA7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89178"/>
              </p:ext>
            </p:extLst>
          </p:nvPr>
        </p:nvGraphicFramePr>
        <p:xfrm>
          <a:off x="1257422" y="2208288"/>
          <a:ext cx="9697915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6339">
                  <a:extLst>
                    <a:ext uri="{9D8B030D-6E8A-4147-A177-3AD203B41FA5}">
                      <a16:colId xmlns:a16="http://schemas.microsoft.com/office/drawing/2014/main" val="949250967"/>
                    </a:ext>
                  </a:extLst>
                </a:gridCol>
                <a:gridCol w="7341576">
                  <a:extLst>
                    <a:ext uri="{9D8B030D-6E8A-4147-A177-3AD203B41FA5}">
                      <a16:colId xmlns:a16="http://schemas.microsoft.com/office/drawing/2014/main" val="35357243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lt.splice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(p, lt2)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위치에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잘라 붙인다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lt.splice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(p, lt2, q)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위치에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원소를 잘라 붙인다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6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lt.splice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(p, lt2, b, e)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위치에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순자열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을 잘라 붙인다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3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lt.swap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(lt2)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Lt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lt2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swap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8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lt.unique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인접한 원소의 값이 같다면 유일한 원소의 순차열로 만든다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lt.unique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인접한 원소가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이랑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기준에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맞다면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유일한 원소의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수타열로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만든다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7471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602F5DB4-D6BE-4F84-93A0-D999A49A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82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7992334-19DC-443A-BDCC-164CEBEF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A3BDB-3D4E-42D0-AAA1-4F4761B263CB}"/>
              </a:ext>
            </a:extLst>
          </p:cNvPr>
          <p:cNvSpPr txBox="1"/>
          <p:nvPr/>
        </p:nvSpPr>
        <p:spPr>
          <a:xfrm>
            <a:off x="1132621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push_back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push_front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</a:t>
            </a:r>
            <a:r>
              <a:rPr lang="en-US" altLang="ko-KR" sz="1400" dirty="0" err="1">
                <a:latin typeface="Arial Black" panose="020B0A04020102020204" pitchFamily="34" charset="0"/>
              </a:rPr>
              <a:t>lt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lt.end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‘;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push_front</a:t>
            </a:r>
            <a:r>
              <a:rPr lang="en-US" altLang="ko-KR" sz="1400" dirty="0">
                <a:latin typeface="Arial Black" panose="020B0A04020102020204" pitchFamily="34" charset="0"/>
              </a:rPr>
              <a:t>(100);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push_front</a:t>
            </a:r>
            <a:r>
              <a:rPr lang="en-US" altLang="ko-KR" sz="1400" dirty="0">
                <a:latin typeface="Arial Black" panose="020B0A04020102020204" pitchFamily="34" charset="0"/>
              </a:rPr>
              <a:t>(200);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lt.end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‘;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5734-DD5D-4D75-A721-4CE2FF774F50}"/>
              </a:ext>
            </a:extLst>
          </p:cNvPr>
          <p:cNvSpPr txBox="1"/>
          <p:nvPr/>
        </p:nvSpPr>
        <p:spPr>
          <a:xfrm>
            <a:off x="4026878" y="2209304"/>
            <a:ext cx="6901962" cy="9541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양방향 반복자를 제공하기 때문에 </a:t>
            </a:r>
            <a:r>
              <a:rPr lang="en-US" altLang="ko-KR" sz="1400" dirty="0"/>
              <a:t>++</a:t>
            </a:r>
            <a:r>
              <a:rPr lang="ko-KR" altLang="en-US" sz="1400" dirty="0"/>
              <a:t>연산과 </a:t>
            </a:r>
            <a:r>
              <a:rPr lang="en-US" altLang="ko-KR" sz="1400" dirty="0"/>
              <a:t>*</a:t>
            </a:r>
            <a:r>
              <a:rPr lang="ko-KR" altLang="en-US" sz="1400" dirty="0"/>
              <a:t>연산 </a:t>
            </a:r>
            <a:r>
              <a:rPr lang="en-US" altLang="ko-KR" sz="1400" dirty="0"/>
              <a:t>!=</a:t>
            </a:r>
            <a:r>
              <a:rPr lang="ko-KR" altLang="en-US" sz="1400" dirty="0"/>
              <a:t>연산으로 </a:t>
            </a:r>
            <a:r>
              <a:rPr lang="en-US" altLang="ko-KR" sz="1400" dirty="0"/>
              <a:t>list</a:t>
            </a:r>
            <a:r>
              <a:rPr lang="ko-KR" altLang="en-US" sz="1400" dirty="0"/>
              <a:t>의 모든 원소의 출력이 가능하다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순차열</a:t>
            </a:r>
            <a:r>
              <a:rPr lang="ko-KR" altLang="en-US" sz="1400" dirty="0"/>
              <a:t> 중간에 원소를 삽입</a:t>
            </a:r>
            <a:r>
              <a:rPr lang="en-US" altLang="ko-KR" sz="1400" dirty="0"/>
              <a:t>, </a:t>
            </a:r>
            <a:r>
              <a:rPr lang="ko-KR" altLang="en-US" sz="1400" dirty="0"/>
              <a:t>제거하더라도 상수 시간 복잡도의 수행 성능을 보인다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노드 연결만 다시 하기때문에 배열 기반 컨테이너 보다 좋은 성능을 발휘한다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703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0E2ECBE-C88A-4CBB-AABD-D79367E6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B5D50-660C-4498-81F4-461C04AC72C4}"/>
              </a:ext>
            </a:extLst>
          </p:cNvPr>
          <p:cNvSpPr txBox="1"/>
          <p:nvPr/>
        </p:nvSpPr>
        <p:spPr>
          <a:xfrm>
            <a:off x="1132621" y="712177"/>
            <a:ext cx="9905998" cy="609397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erase()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list&lt;int&gt; </a:t>
            </a:r>
            <a:r>
              <a:rPr lang="en-US" altLang="ko-KR" sz="1200" dirty="0" err="1">
                <a:latin typeface="Arial Black" panose="020B0A04020102020204" pitchFamily="34" charset="0"/>
              </a:rPr>
              <a:t>lt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2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2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2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2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2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list&lt;int&gt;::iterator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2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list&lt;int&gt;::iterator iter2;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iter2 =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lt.erase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(30)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원소를 제거합니다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200" dirty="0">
                <a:latin typeface="Arial Black" panose="020B0A04020102020204" pitchFamily="34" charset="0"/>
              </a:rPr>
              <a:t>();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</a:t>
            </a:r>
            <a:r>
              <a:rPr lang="en-US" altLang="ko-KR" sz="1200" dirty="0" err="1">
                <a:latin typeface="Arial Black" panose="020B0A04020102020204" pitchFamily="34" charset="0"/>
              </a:rPr>
              <a:t>lt.end</a:t>
            </a:r>
            <a:r>
              <a:rPr lang="en-US" altLang="ko-KR" sz="1200" dirty="0">
                <a:latin typeface="Arial Black" panose="020B0A04020102020204" pitchFamily="34" charset="0"/>
              </a:rPr>
              <a:t>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"iter2 : " &lt;&lt; *iter2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iter2;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iter2 =</a:t>
            </a:r>
            <a:r>
              <a:rPr lang="ko-KR" alt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lt.insert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300);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//iter2(40)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가리키는 위치에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300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삽입합니다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200" dirty="0">
                <a:latin typeface="Arial Black" panose="020B0A04020102020204" pitchFamily="34" charset="0"/>
              </a:rPr>
              <a:t>();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</a:t>
            </a:r>
            <a:r>
              <a:rPr lang="en-US" altLang="ko-KR" sz="1200" dirty="0" err="1">
                <a:latin typeface="Arial Black" panose="020B0A04020102020204" pitchFamily="34" charset="0"/>
              </a:rPr>
              <a:t>lt.end</a:t>
            </a:r>
            <a:r>
              <a:rPr lang="en-US" altLang="ko-KR" sz="1200" dirty="0">
                <a:latin typeface="Arial Black" panose="020B0A04020102020204" pitchFamily="34" charset="0"/>
              </a:rPr>
              <a:t>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"iter2 : " &lt;&lt; *iter2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54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19302EB-86E4-4B5D-9F07-CE2DA169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2523E-8DCE-4A5A-B53D-97D1D8E51F27}"/>
              </a:ext>
            </a:extLst>
          </p:cNvPr>
          <p:cNvSpPr txBox="1"/>
          <p:nvPr/>
        </p:nvSpPr>
        <p:spPr>
          <a:xfrm>
            <a:off x="1132621" y="712177"/>
            <a:ext cx="9905998" cy="621708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삽입 동작 차이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0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0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list&lt;int&gt; </a:t>
            </a:r>
            <a:r>
              <a:rPr lang="en-US" altLang="ko-KR" sz="1000" dirty="0" err="1">
                <a:latin typeface="Arial Black" panose="020B0A04020102020204" pitchFamily="34" charset="0"/>
              </a:rPr>
              <a:t>lt</a:t>
            </a:r>
            <a:r>
              <a:rPr lang="en-US" altLang="ko-KR" sz="10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0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0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0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0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0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0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0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0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0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0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0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0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000" dirty="0">
              <a:latin typeface="Arial Black" panose="020B0A04020102020204" pitchFamily="34" charset="0"/>
            </a:endParaRPr>
          </a:p>
          <a:p>
            <a:pPr lvl="1"/>
            <a:r>
              <a:rPr lang="sv-SE" altLang="ko-KR" sz="1000" dirty="0">
                <a:latin typeface="Arial Black" panose="020B0A04020102020204" pitchFamily="34" charset="0"/>
              </a:rPr>
              <a:t>vector&lt;int&gt;::iterator viter = v.begin();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++</a:t>
            </a:r>
            <a:r>
              <a:rPr lang="en-US" altLang="ko-KR" sz="1000" dirty="0" err="1">
                <a:latin typeface="Arial Black" panose="020B0A04020102020204" pitchFamily="34" charset="0"/>
              </a:rPr>
              <a:t>viter</a:t>
            </a:r>
            <a:r>
              <a:rPr lang="en-US" altLang="ko-KR" sz="1000" dirty="0">
                <a:latin typeface="Arial Black" panose="020B0A04020102020204" pitchFamily="34" charset="0"/>
              </a:rPr>
              <a:t>; // 20</a:t>
            </a:r>
            <a:r>
              <a:rPr lang="ko-KR" altLang="en-US" sz="1000" dirty="0">
                <a:latin typeface="Arial Black" panose="020B0A04020102020204" pitchFamily="34" charset="0"/>
              </a:rPr>
              <a:t>원소를 가리킴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list&lt;int&gt;::iterator liter = </a:t>
            </a:r>
            <a:r>
              <a:rPr lang="en-US" altLang="ko-KR" sz="10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0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++liter; // 20</a:t>
            </a:r>
            <a:r>
              <a:rPr lang="ko-KR" altLang="en-US" sz="1000" dirty="0">
                <a:latin typeface="Arial Black" panose="020B0A04020102020204" pitchFamily="34" charset="0"/>
              </a:rPr>
              <a:t>원소를 가리킴</a:t>
            </a:r>
          </a:p>
          <a:p>
            <a:pPr lvl="1"/>
            <a:endParaRPr lang="ko-KR" altLang="en-US" sz="10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viter</a:t>
            </a:r>
            <a:r>
              <a:rPr lang="en-US" altLang="ko-KR" sz="1000" dirty="0">
                <a:latin typeface="Arial Black" panose="020B0A04020102020204" pitchFamily="34" charset="0"/>
              </a:rPr>
              <a:t> = </a:t>
            </a:r>
            <a:r>
              <a:rPr lang="en-US" altLang="ko-KR" sz="1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v.insert</a:t>
            </a:r>
            <a:r>
              <a:rPr lang="en-US" altLang="ko-KR" sz="1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viter</a:t>
            </a:r>
            <a:r>
              <a:rPr lang="en-US" altLang="ko-KR" sz="1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600); </a:t>
            </a:r>
            <a:r>
              <a:rPr lang="en-US" altLang="ko-KR" sz="1000" dirty="0">
                <a:latin typeface="Arial Black" panose="020B0A04020102020204" pitchFamily="34" charset="0"/>
              </a:rPr>
              <a:t>// v</a:t>
            </a:r>
            <a:r>
              <a:rPr lang="ko-KR" altLang="en-US" sz="1000" dirty="0">
                <a:latin typeface="Arial Black" panose="020B0A04020102020204" pitchFamily="34" charset="0"/>
              </a:rPr>
              <a:t>의 두 번째 요소로 삽입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liter = </a:t>
            </a:r>
            <a:r>
              <a:rPr lang="en-US" altLang="ko-KR" sz="1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lt.insert</a:t>
            </a:r>
            <a:r>
              <a:rPr lang="en-US" altLang="ko-KR" sz="1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(liter, 600); </a:t>
            </a:r>
            <a:r>
              <a:rPr lang="en-US" altLang="ko-KR" sz="1000" dirty="0">
                <a:latin typeface="Arial Black" panose="020B0A04020102020204" pitchFamily="34" charset="0"/>
              </a:rPr>
              <a:t>// </a:t>
            </a:r>
            <a:r>
              <a:rPr lang="en-US" altLang="ko-KR" sz="1000" dirty="0" err="1">
                <a:latin typeface="Arial Black" panose="020B0A04020102020204" pitchFamily="34" charset="0"/>
              </a:rPr>
              <a:t>lt</a:t>
            </a:r>
            <a:r>
              <a:rPr lang="ko-KR" altLang="en-US" sz="1000" dirty="0">
                <a:latin typeface="Arial Black" panose="020B0A04020102020204" pitchFamily="34" charset="0"/>
              </a:rPr>
              <a:t>의 두 번째 요소로 삽입</a:t>
            </a:r>
          </a:p>
          <a:p>
            <a:pPr lvl="1"/>
            <a:endParaRPr lang="ko-KR" altLang="en-US" sz="10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cout</a:t>
            </a:r>
            <a:r>
              <a:rPr lang="en-US" altLang="ko-KR" sz="1000" dirty="0">
                <a:latin typeface="Arial Black" panose="020B0A04020102020204" pitchFamily="34" charset="0"/>
              </a:rPr>
              <a:t> &lt;&lt; "vector: " &lt;&lt; *</a:t>
            </a:r>
            <a:r>
              <a:rPr lang="en-US" altLang="ko-KR" sz="1000" dirty="0" err="1">
                <a:latin typeface="Arial Black" panose="020B0A04020102020204" pitchFamily="34" charset="0"/>
              </a:rPr>
              <a:t>viter</a:t>
            </a:r>
            <a:r>
              <a:rPr lang="en-US" altLang="ko-KR" sz="1000" dirty="0">
                <a:latin typeface="Arial Black" panose="020B0A04020102020204" pitchFamily="34" charset="0"/>
              </a:rPr>
              <a:t> &lt;&lt; </a:t>
            </a:r>
            <a:r>
              <a:rPr lang="en-US" altLang="ko-KR" sz="1000" dirty="0" err="1">
                <a:latin typeface="Arial Black" panose="020B0A04020102020204" pitchFamily="34" charset="0"/>
              </a:rPr>
              <a:t>endl</a:t>
            </a:r>
            <a:r>
              <a:rPr lang="en-US" altLang="ko-KR" sz="10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cout</a:t>
            </a:r>
            <a:r>
              <a:rPr lang="en-US" altLang="ko-KR" sz="1000" dirty="0">
                <a:latin typeface="Arial Black" panose="020B0A04020102020204" pitchFamily="34" charset="0"/>
              </a:rPr>
              <a:t> &lt;&lt; "list: " &lt;&lt; *liter &lt;&lt; </a:t>
            </a:r>
            <a:r>
              <a:rPr lang="en-US" altLang="ko-KR" sz="1000" dirty="0" err="1">
                <a:latin typeface="Arial Black" panose="020B0A04020102020204" pitchFamily="34" charset="0"/>
              </a:rPr>
              <a:t>endl</a:t>
            </a:r>
            <a:r>
              <a:rPr lang="en-US" altLang="ko-KR" sz="10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0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cout</a:t>
            </a:r>
            <a:r>
              <a:rPr lang="en-US" altLang="ko-KR" sz="1000" dirty="0">
                <a:latin typeface="Arial Black" panose="020B0A04020102020204" pitchFamily="34" charset="0"/>
              </a:rPr>
              <a:t> &lt;&lt; "vector : ";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for (</a:t>
            </a:r>
            <a:r>
              <a:rPr lang="en-US" altLang="ko-KR" sz="1000" dirty="0" err="1">
                <a:latin typeface="Arial Black" panose="020B0A04020102020204" pitchFamily="34" charset="0"/>
              </a:rPr>
              <a:t>viter</a:t>
            </a:r>
            <a:r>
              <a:rPr lang="en-US" altLang="ko-KR" sz="1000" dirty="0">
                <a:latin typeface="Arial Black" panose="020B0A04020102020204" pitchFamily="34" charset="0"/>
              </a:rPr>
              <a:t> = </a:t>
            </a:r>
            <a:r>
              <a:rPr lang="en-US" altLang="ko-KR" sz="10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000" dirty="0">
                <a:latin typeface="Arial Black" panose="020B0A04020102020204" pitchFamily="34" charset="0"/>
              </a:rPr>
              <a:t>(); </a:t>
            </a:r>
            <a:r>
              <a:rPr lang="en-US" altLang="ko-KR" sz="1000" dirty="0" err="1">
                <a:latin typeface="Arial Black" panose="020B0A04020102020204" pitchFamily="34" charset="0"/>
              </a:rPr>
              <a:t>viter</a:t>
            </a:r>
            <a:r>
              <a:rPr lang="en-US" altLang="ko-KR" sz="1000" dirty="0">
                <a:latin typeface="Arial Black" panose="020B0A04020102020204" pitchFamily="34" charset="0"/>
              </a:rPr>
              <a:t> != </a:t>
            </a:r>
            <a:r>
              <a:rPr lang="en-US" altLang="ko-KR" sz="1000" dirty="0" err="1">
                <a:latin typeface="Arial Black" panose="020B0A04020102020204" pitchFamily="34" charset="0"/>
              </a:rPr>
              <a:t>v.end</a:t>
            </a:r>
            <a:r>
              <a:rPr lang="en-US" altLang="ko-KR" sz="1000" dirty="0">
                <a:latin typeface="Arial Black" panose="020B0A04020102020204" pitchFamily="34" charset="0"/>
              </a:rPr>
              <a:t>(); ++</a:t>
            </a:r>
            <a:r>
              <a:rPr lang="en-US" altLang="ko-KR" sz="1000" dirty="0" err="1">
                <a:latin typeface="Arial Black" panose="020B0A04020102020204" pitchFamily="34" charset="0"/>
              </a:rPr>
              <a:t>viter</a:t>
            </a:r>
            <a:r>
              <a:rPr lang="en-US" altLang="ko-KR" sz="10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	</a:t>
            </a:r>
            <a:r>
              <a:rPr lang="en-US" altLang="ko-KR" sz="1000" dirty="0" err="1">
                <a:latin typeface="Arial Black" panose="020B0A04020102020204" pitchFamily="34" charset="0"/>
              </a:rPr>
              <a:t>cout</a:t>
            </a:r>
            <a:r>
              <a:rPr lang="en-US" altLang="ko-KR" sz="1000" dirty="0">
                <a:latin typeface="Arial Black" panose="020B0A04020102020204" pitchFamily="34" charset="0"/>
              </a:rPr>
              <a:t> &lt;&lt; *</a:t>
            </a:r>
            <a:r>
              <a:rPr lang="en-US" altLang="ko-KR" sz="1000" dirty="0" err="1">
                <a:latin typeface="Arial Black" panose="020B0A04020102020204" pitchFamily="34" charset="0"/>
              </a:rPr>
              <a:t>viter</a:t>
            </a:r>
            <a:r>
              <a:rPr lang="en-US" altLang="ko-KR" sz="10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cout</a:t>
            </a:r>
            <a:r>
              <a:rPr lang="en-US" altLang="ko-KR" sz="1000" dirty="0">
                <a:latin typeface="Arial Black" panose="020B0A04020102020204" pitchFamily="34" charset="0"/>
              </a:rPr>
              <a:t> &lt;&lt; </a:t>
            </a:r>
            <a:r>
              <a:rPr lang="en-US" altLang="ko-KR" sz="1000" dirty="0" err="1">
                <a:latin typeface="Arial Black" panose="020B0A04020102020204" pitchFamily="34" charset="0"/>
              </a:rPr>
              <a:t>endl</a:t>
            </a:r>
            <a:r>
              <a:rPr lang="en-US" altLang="ko-KR" sz="10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0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cout</a:t>
            </a:r>
            <a:r>
              <a:rPr lang="en-US" altLang="ko-KR" sz="1000" dirty="0">
                <a:latin typeface="Arial Black" panose="020B0A04020102020204" pitchFamily="34" charset="0"/>
              </a:rPr>
              <a:t> &lt;&lt; "list : ";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for (liter = </a:t>
            </a:r>
            <a:r>
              <a:rPr lang="en-US" altLang="ko-KR" sz="10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000" dirty="0">
                <a:latin typeface="Arial Black" panose="020B0A04020102020204" pitchFamily="34" charset="0"/>
              </a:rPr>
              <a:t>(); liter != </a:t>
            </a:r>
            <a:r>
              <a:rPr lang="en-US" altLang="ko-KR" sz="1000" dirty="0" err="1">
                <a:latin typeface="Arial Black" panose="020B0A04020102020204" pitchFamily="34" charset="0"/>
              </a:rPr>
              <a:t>lt.end</a:t>
            </a:r>
            <a:r>
              <a:rPr lang="en-US" altLang="ko-KR" sz="1000" dirty="0">
                <a:latin typeface="Arial Black" panose="020B0A04020102020204" pitchFamily="34" charset="0"/>
              </a:rPr>
              <a:t>(); ++liter)</a:t>
            </a:r>
          </a:p>
          <a:p>
            <a:pPr lvl="1"/>
            <a:r>
              <a:rPr lang="en-US" altLang="ko-KR" sz="1000" dirty="0">
                <a:latin typeface="Arial Black" panose="020B0A04020102020204" pitchFamily="34" charset="0"/>
              </a:rPr>
              <a:t>	</a:t>
            </a:r>
            <a:r>
              <a:rPr lang="en-US" altLang="ko-KR" sz="1000" dirty="0" err="1">
                <a:latin typeface="Arial Black" panose="020B0A04020102020204" pitchFamily="34" charset="0"/>
              </a:rPr>
              <a:t>cout</a:t>
            </a:r>
            <a:r>
              <a:rPr lang="en-US" altLang="ko-KR" sz="1000" dirty="0">
                <a:latin typeface="Arial Black" panose="020B0A04020102020204" pitchFamily="34" charset="0"/>
              </a:rPr>
              <a:t> &lt;&lt; *liter &lt;&lt; ' ';</a:t>
            </a:r>
          </a:p>
          <a:p>
            <a:pPr lvl="1"/>
            <a:r>
              <a:rPr lang="en-US" altLang="ko-KR" sz="1000" dirty="0" err="1">
                <a:latin typeface="Arial Black" panose="020B0A04020102020204" pitchFamily="34" charset="0"/>
              </a:rPr>
              <a:t>cout</a:t>
            </a:r>
            <a:r>
              <a:rPr lang="en-US" altLang="ko-KR" sz="1000" dirty="0">
                <a:latin typeface="Arial Black" panose="020B0A04020102020204" pitchFamily="34" charset="0"/>
              </a:rPr>
              <a:t> &lt;&lt; </a:t>
            </a:r>
            <a:r>
              <a:rPr lang="en-US" altLang="ko-KR" sz="1000" dirty="0" err="1">
                <a:latin typeface="Arial Black" panose="020B0A04020102020204" pitchFamily="34" charset="0"/>
              </a:rPr>
              <a:t>endl</a:t>
            </a:r>
            <a:r>
              <a:rPr lang="en-US" altLang="ko-KR" sz="10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000" dirty="0">
                <a:latin typeface="Arial Black" panose="020B0A04020102020204" pitchFamily="34" charset="0"/>
              </a:rPr>
              <a:t>}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BB36BA6-8672-4AB8-897D-CD3413F9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F6347-4F3D-4755-84FE-916DCD318DAE}"/>
              </a:ext>
            </a:extLst>
          </p:cNvPr>
          <p:cNvSpPr txBox="1"/>
          <p:nvPr/>
        </p:nvSpPr>
        <p:spPr>
          <a:xfrm>
            <a:off x="1153381" y="712177"/>
            <a:ext cx="9885238" cy="63094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list&lt;int&gt; </a:t>
            </a:r>
            <a:r>
              <a:rPr lang="en-US" altLang="ko-KR" sz="1600" dirty="0" err="1">
                <a:latin typeface="Arial Black" panose="020B0A04020102020204" pitchFamily="34" charset="0"/>
              </a:rPr>
              <a:t>lt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list&lt;int&gt;::iterator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lt.end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</a:t>
            </a:r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lt.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(10)</a:t>
            </a:r>
            <a:r>
              <a:rPr lang="en-US" altLang="ko-KR" sz="1600" dirty="0">
                <a:latin typeface="Arial Black" panose="020B0A04020102020204" pitchFamily="34" charset="0"/>
              </a:rPr>
              <a:t>; // 10 </a:t>
            </a:r>
            <a:r>
              <a:rPr lang="ko-KR" altLang="en-US" sz="1600" dirty="0">
                <a:latin typeface="Arial Black" panose="020B0A04020102020204" pitchFamily="34" charset="0"/>
              </a:rPr>
              <a:t>원소의 노드를 모두 제거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lt.end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54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A78ECD6-C52B-41E2-9BB2-BA0B0E4E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4698C-9136-458E-80EC-4BBDCC688B82}"/>
              </a:ext>
            </a:extLst>
          </p:cNvPr>
          <p:cNvSpPr txBox="1"/>
          <p:nvPr/>
        </p:nvSpPr>
        <p:spPr>
          <a:xfrm>
            <a:off x="1132621" y="71217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remove_if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Predicate(int n)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단항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pt-BR" altLang="ko-KR" sz="1400" dirty="0">
                <a:latin typeface="Arial Black" panose="020B0A04020102020204" pitchFamily="34" charset="0"/>
              </a:rPr>
              <a:t>    	return 10 &lt;= n &amp;&amp;  n &lt;= 30;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list&lt;int&gt; </a:t>
            </a:r>
            <a:r>
              <a:rPr lang="en-US" altLang="ko-KR" sz="1400" dirty="0" err="1">
                <a:latin typeface="Arial Black" panose="020B0A04020102020204" pitchFamily="34" charset="0"/>
              </a:rPr>
              <a:t>lt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list&lt;int&gt;::iterator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lt.end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remove_if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(Predicate);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조건자가 참인 모든 원소를 제거합니다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lt.end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2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32DE1C-92E0-4095-8951-91726E97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7F102-DD36-4F2C-9EE1-0996BCE0E498}"/>
              </a:ext>
            </a:extLst>
          </p:cNvPr>
          <p:cNvSpPr txBox="1"/>
          <p:nvPr/>
        </p:nvSpPr>
        <p:spPr>
          <a:xfrm>
            <a:off x="1153381" y="712177"/>
            <a:ext cx="988523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splice()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list&lt;int&gt; lt1;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list&lt;int&gt; lt2;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lt1.push_back(10);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lt1.push_back(20);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lt1.push_back(30);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lt1.push_back(40);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lt1.push_back(50);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lt2.push_back(100);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lt2.push_back(200);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lt2.push_back(300);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lt2.push_back(400);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lt2.push_back(500);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list&lt;int&gt;::iterator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"lt1: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lt1.begin();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lt1.end();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"lt2: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lt2.begin();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lt2.end();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 &lt;&lt; "============="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CB059-0448-45FB-8857-87A1A94632E4}"/>
              </a:ext>
            </a:extLst>
          </p:cNvPr>
          <p:cNvSpPr txBox="1"/>
          <p:nvPr/>
        </p:nvSpPr>
        <p:spPr>
          <a:xfrm>
            <a:off x="4194358" y="1336431"/>
            <a:ext cx="68650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lt1.begin();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30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위치를 가리킴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lt1.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splice(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lt2)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가리키는 위치에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모든 원소를 잘라 붙임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"lt1: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lt1.begin();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lt1.end();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	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"lt2: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lt2.begin();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lt2.end();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84AAD-38FD-4494-A541-EB663672F2D7}"/>
              </a:ext>
            </a:extLst>
          </p:cNvPr>
          <p:cNvSpPr txBox="1"/>
          <p:nvPr/>
        </p:nvSpPr>
        <p:spPr>
          <a:xfrm>
            <a:off x="5706208" y="5500115"/>
            <a:ext cx="5108331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리스트에 </a:t>
            </a:r>
            <a:r>
              <a:rPr lang="en-US" altLang="ko-KR" sz="1400" dirty="0"/>
              <a:t>splice</a:t>
            </a:r>
            <a:r>
              <a:rPr lang="ko-KR" altLang="en-US" sz="1400" dirty="0"/>
              <a:t>를 통해 한 쪽 리스트에 붙이게 되면  붙이고 난 후의 옮겨진 리스트는 빈 컨테이너가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6506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B5E26F1-E28F-44B9-B81C-821AAA4C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70AE7-A480-433C-89D3-78A00B87D587}"/>
              </a:ext>
            </a:extLst>
          </p:cNvPr>
          <p:cNvSpPr txBox="1"/>
          <p:nvPr/>
        </p:nvSpPr>
        <p:spPr>
          <a:xfrm>
            <a:off x="1169377" y="800100"/>
            <a:ext cx="9869242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splice()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list&lt;int&gt; lt1;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list&lt;int&gt; lt2;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lt1.push_back(10);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lt1.push_back(20);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lt1.push_back(30);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lt1.push_back(40);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lt1.push_back(50);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lt2.push_back(100);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lt2.push_back(200);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lt2.push_back(300);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lt2.push_back(400);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lt2.push_back(500);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list&lt;int&gt;::iterator iter1;  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list&lt;int&gt;::iterator iter2;  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"lt1: ";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for(iter1 = lt1.begin(); iter1 != lt1.end(); ++iter1)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	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*iter1 &lt;&lt; ' ';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"lt2: ";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for(iter2 = lt2.begin(); iter2 != lt2.end(); ++iter2)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	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*iter2 &lt;&lt; ' ';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 &lt;&lt; "============="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92A37-2D09-4CF8-A94F-28EA66473246}"/>
              </a:ext>
            </a:extLst>
          </p:cNvPr>
          <p:cNvSpPr txBox="1"/>
          <p:nvPr/>
        </p:nvSpPr>
        <p:spPr>
          <a:xfrm>
            <a:off x="5783654" y="1030932"/>
            <a:ext cx="5254965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    iter1 = lt1.begin();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++iter1;</a:t>
            </a:r>
          </a:p>
          <a:p>
            <a:r>
              <a:rPr lang="ko-KR" altLang="en-US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>
                <a:latin typeface="Arial Black" panose="020B0A04020102020204" pitchFamily="34" charset="0"/>
              </a:rPr>
              <a:t>++iter1;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30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위치를 가리킴</a:t>
            </a:r>
          </a:p>
          <a:p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iter2 = lt2.begin();</a:t>
            </a:r>
          </a:p>
          <a:p>
            <a:r>
              <a:rPr lang="ko-KR" altLang="en-US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>
                <a:latin typeface="Arial Black" panose="020B0A04020102020204" pitchFamily="34" charset="0"/>
              </a:rPr>
              <a:t>++iter2;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200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위치를 가리킴</a:t>
            </a:r>
          </a:p>
          <a:p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ko-KR" altLang="en-US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//iter1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가리키는 위치에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iter2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가리키는 위치의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lt2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원소를 잘라 붙임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lt1.</a:t>
            </a:r>
            <a:r>
              <a:rPr lang="en-US" altLang="ko-KR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splice(iter1, lt2, iter2); </a:t>
            </a:r>
          </a:p>
          <a:p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"lt1: ";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for(iter1 = lt1.begin(); iter1 != lt1.end(); ++iter1)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*iter1 &lt;&lt; ' ';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</a:t>
            </a:r>
            <a:r>
              <a:rPr lang="en-US" altLang="ko-KR" sz="1100" dirty="0" err="1">
                <a:latin typeface="Arial Black" panose="020B0A04020102020204" pitchFamily="34" charset="0"/>
              </a:rPr>
              <a:t>endl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"lt2: ";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for(iter2 = lt2.begin(); iter2 != lt2.end(); ++iter2)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*iter2 &lt;&lt; ' ';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</a:t>
            </a:r>
            <a:r>
              <a:rPr lang="en-US" altLang="ko-KR" sz="1100" dirty="0" err="1">
                <a:latin typeface="Arial Black" panose="020B0A04020102020204" pitchFamily="34" charset="0"/>
              </a:rPr>
              <a:t>endl</a:t>
            </a:r>
            <a:r>
              <a:rPr lang="en-US" altLang="ko-KR" sz="1100" dirty="0">
                <a:latin typeface="Arial Black" panose="020B0A04020102020204" pitchFamily="34" charset="0"/>
              </a:rPr>
              <a:t> &lt;&lt; "=============" &lt;&lt; </a:t>
            </a:r>
            <a:r>
              <a:rPr lang="en-US" altLang="ko-KR" sz="1100" dirty="0" err="1">
                <a:latin typeface="Arial Black" panose="020B0A04020102020204" pitchFamily="34" charset="0"/>
              </a:rPr>
              <a:t>endl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ko-KR" altLang="en-US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//lt1.end()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가리키는 위치에 </a:t>
            </a:r>
            <a:r>
              <a:rPr lang="ko-KR" alt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순차열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[lt2.begin(), lt2.end())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잘라 붙임</a:t>
            </a:r>
          </a:p>
          <a:p>
            <a:r>
              <a:rPr lang="da-DK" altLang="ko-KR" sz="1100" dirty="0">
                <a:latin typeface="Arial Black" panose="020B0A04020102020204" pitchFamily="34" charset="0"/>
              </a:rPr>
              <a:t>    lt1.</a:t>
            </a:r>
            <a:r>
              <a:rPr lang="da-DK" altLang="ko-KR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splice(lt1.end(), lt2, lt2.begin(), lt2.end())</a:t>
            </a:r>
            <a:r>
              <a:rPr lang="da-DK" altLang="ko-KR" sz="11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1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"lt1: ";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for(iter1 = lt1.begin(); iter1 != lt1.end(); ++iter1)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*iter1 &lt;&lt; ' ';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</a:t>
            </a:r>
            <a:r>
              <a:rPr lang="en-US" altLang="ko-KR" sz="1100" dirty="0" err="1">
                <a:latin typeface="Arial Black" panose="020B0A04020102020204" pitchFamily="34" charset="0"/>
              </a:rPr>
              <a:t>endl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"lt2: ";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for(iter2 = lt2.begin(); iter2 != lt2.end(); ++iter2)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*iter2 &lt;&lt; ' ';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    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</a:t>
            </a:r>
            <a:r>
              <a:rPr lang="en-US" altLang="ko-KR" sz="1100" dirty="0" err="1">
                <a:latin typeface="Arial Black" panose="020B0A04020102020204" pitchFamily="34" charset="0"/>
              </a:rPr>
              <a:t>endl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8220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BF27453-D715-4DF8-8C3C-1E749FDC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672B1-39CA-416F-9128-4A024A2F9836}"/>
              </a:ext>
            </a:extLst>
          </p:cNvPr>
          <p:cNvSpPr txBox="1"/>
          <p:nvPr/>
        </p:nvSpPr>
        <p:spPr>
          <a:xfrm>
            <a:off x="1132621" y="712177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list&lt;int&gt; </a:t>
            </a:r>
            <a:r>
              <a:rPr lang="en-US" altLang="ko-KR" sz="1600" dirty="0" err="1">
                <a:latin typeface="Arial Black" panose="020B0A04020102020204" pitchFamily="34" charset="0"/>
              </a:rPr>
              <a:t>lt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list&lt;int&gt;::iterator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for(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lt.end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lt.reverse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for(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lt.end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 err="1">
                <a:latin typeface="Arial Black" panose="020B0A04020102020204" pitchFamily="34" charset="0"/>
              </a:rPr>
              <a:t>deque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1408769-37D4-4862-830F-ED1E57A6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54D96-3F13-47BA-BBFC-715185ED0558}"/>
              </a:ext>
            </a:extLst>
          </p:cNvPr>
          <p:cNvSpPr txBox="1"/>
          <p:nvPr/>
        </p:nvSpPr>
        <p:spPr>
          <a:xfrm>
            <a:off x="1132621" y="71217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unique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list&lt;int&gt; </a:t>
            </a:r>
            <a:r>
              <a:rPr lang="en-US" altLang="ko-KR" sz="1600" dirty="0" err="1">
                <a:latin typeface="Arial Black" panose="020B0A04020102020204" pitchFamily="34" charset="0"/>
              </a:rPr>
              <a:t>lt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list&lt;int&gt;::iterator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lt.end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lt.unique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lt.end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AD863-7A4B-4761-B620-14126A2C40C3}"/>
              </a:ext>
            </a:extLst>
          </p:cNvPr>
          <p:cNvSpPr txBox="1"/>
          <p:nvPr/>
        </p:nvSpPr>
        <p:spPr>
          <a:xfrm>
            <a:off x="6708530" y="6022731"/>
            <a:ext cx="4062047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서로 인접한 원소들과 비교를 한 후 같은 것이 있다면 모두 소거하고 한 개만 남긴다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3464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0B73BF0-658E-49F4-A11A-A46E85A3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2DA4A-9A43-47B7-B8BE-D6CD94187445}"/>
              </a:ext>
            </a:extLst>
          </p:cNvPr>
          <p:cNvSpPr txBox="1"/>
          <p:nvPr/>
        </p:nvSpPr>
        <p:spPr>
          <a:xfrm>
            <a:off x="1132621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list&lt;int&gt; </a:t>
            </a:r>
            <a:r>
              <a:rPr lang="en-US" altLang="ko-KR" sz="1600" dirty="0" err="1">
                <a:latin typeface="Arial Black" panose="020B0A04020102020204" pitchFamily="34" charset="0"/>
              </a:rPr>
              <a:t>lt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list&lt;int&gt;::iterator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lt.end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lt.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)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오름차순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less, &lt;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lt.end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' ';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981FB-1E3E-4351-8806-A87FF0E2E953}"/>
              </a:ext>
            </a:extLst>
          </p:cNvPr>
          <p:cNvSpPr txBox="1"/>
          <p:nvPr/>
        </p:nvSpPr>
        <p:spPr>
          <a:xfrm>
            <a:off x="6453554" y="5767754"/>
            <a:ext cx="4237893" cy="9541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List</a:t>
            </a:r>
            <a:r>
              <a:rPr lang="ko-KR" altLang="en-US" sz="1400" dirty="0">
                <a:latin typeface="Arial Black" panose="020B0A04020102020204" pitchFamily="34" charset="0"/>
              </a:rPr>
              <a:t>는 임의의 접근자를 쓸 수 없기 때문에 </a:t>
            </a:r>
            <a:r>
              <a:rPr lang="en-US" altLang="ko-KR" sz="1400" dirty="0" err="1">
                <a:latin typeface="Arial Black" panose="020B0A04020102020204" pitchFamily="34" charset="0"/>
              </a:rPr>
              <a:t>slt</a:t>
            </a:r>
            <a:r>
              <a:rPr lang="ko-KR" altLang="en-US" sz="1400" dirty="0">
                <a:latin typeface="Arial Black" panose="020B0A04020102020204" pitchFamily="34" charset="0"/>
              </a:rPr>
              <a:t>이 제공하는 </a:t>
            </a:r>
            <a:r>
              <a:rPr lang="en-US" altLang="ko-KR" sz="1400" dirty="0">
                <a:latin typeface="Arial Black" panose="020B0A04020102020204" pitchFamily="34" charset="0"/>
              </a:rPr>
              <a:t>sort</a:t>
            </a:r>
            <a:r>
              <a:rPr lang="ko-KR" altLang="en-US" sz="1400" dirty="0">
                <a:latin typeface="Arial Black" panose="020B0A04020102020204" pitchFamily="34" charset="0"/>
              </a:rPr>
              <a:t>알고리즘을 사용할 수 없고 스스로 멤버 함수로 가지고 있고 </a:t>
            </a:r>
            <a:r>
              <a:rPr lang="ko-KR" alt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퀵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정렬</a:t>
            </a:r>
            <a:r>
              <a:rPr lang="ko-KR" altLang="en-US" sz="1400" dirty="0">
                <a:latin typeface="Arial Black" panose="020B0A04020102020204" pitchFamily="34" charset="0"/>
              </a:rPr>
              <a:t>을 이용한 </a:t>
            </a:r>
            <a:r>
              <a:rPr lang="en-US" altLang="ko-KR" sz="1400" dirty="0">
                <a:latin typeface="Arial Black" panose="020B0A04020102020204" pitchFamily="34" charset="0"/>
              </a:rPr>
              <a:t>sort </a:t>
            </a:r>
            <a:r>
              <a:rPr lang="ko-KR" altLang="en-US" sz="1400" dirty="0">
                <a:latin typeface="Arial Black" panose="020B0A04020102020204" pitchFamily="34" charset="0"/>
              </a:rPr>
              <a:t>함수이다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4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19CF48-EB2D-4054-A27D-A3FFBC8E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7882-6F48-45A0-8D11-4F9219F31488}"/>
              </a:ext>
            </a:extLst>
          </p:cNvPr>
          <p:cNvSpPr txBox="1"/>
          <p:nvPr/>
        </p:nvSpPr>
        <p:spPr>
          <a:xfrm>
            <a:off x="1132621" y="712177"/>
            <a:ext cx="990599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struct Greater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bool operator () (int left, int right) const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left &gt; right;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</a:t>
            </a:r>
            <a:r>
              <a:rPr lang="en-US" altLang="ko-KR" sz="1400" dirty="0" err="1">
                <a:latin typeface="Arial Black" panose="020B0A04020102020204" pitchFamily="34" charset="0"/>
              </a:rPr>
              <a:t>lt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lt.end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(greater&lt;int&gt;())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greater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사용하여 내림차순 정렬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lt.end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AE047-906D-4048-B4E8-54E704D835C1}"/>
              </a:ext>
            </a:extLst>
          </p:cNvPr>
          <p:cNvSpPr txBox="1"/>
          <p:nvPr/>
        </p:nvSpPr>
        <p:spPr>
          <a:xfrm>
            <a:off x="4774468" y="2167116"/>
            <a:ext cx="626415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(less&lt;int&gt;())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사용하여 다시 오름차순 정렬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lt.end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(Greater())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사용자 정의 조건자를 사용하여 내림차순 정렬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lt.end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23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676B4D-AFC3-472B-8476-48DB688F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97048-F2E6-4B19-9ED0-9D13F28F9F16}"/>
              </a:ext>
            </a:extLst>
          </p:cNvPr>
          <p:cNvSpPr txBox="1"/>
          <p:nvPr/>
        </p:nvSpPr>
        <p:spPr>
          <a:xfrm>
            <a:off x="1132621" y="712177"/>
            <a:ext cx="9905998" cy="64633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Merage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lt1;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lt2;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lt2.push_back(25);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lt2.push_back(35);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lt2.push_back(60);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"lt1: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lt1.begin();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lt1.end();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"lt2: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lt2.begin();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lt2.end();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 &lt;&lt; "==============="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FBF6C-D61D-4CB7-82F6-596F1D7FA9F9}"/>
              </a:ext>
            </a:extLst>
          </p:cNvPr>
          <p:cNvSpPr txBox="1"/>
          <p:nvPr/>
        </p:nvSpPr>
        <p:spPr>
          <a:xfrm>
            <a:off x="4745229" y="1345223"/>
            <a:ext cx="62933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merge(lt2)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lt2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lt1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합병 정렬합니다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기준은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"lt1: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lt1.begin();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lt1.end();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"lt2: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lt2.begin();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lt2.end();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3E35D-D2A2-4CB6-AEBB-E668E6D0F49A}"/>
              </a:ext>
            </a:extLst>
          </p:cNvPr>
          <p:cNvSpPr txBox="1"/>
          <p:nvPr/>
        </p:nvSpPr>
        <p:spPr>
          <a:xfrm>
            <a:off x="6096000" y="5512777"/>
            <a:ext cx="4554414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Merge</a:t>
            </a:r>
            <a:r>
              <a:rPr lang="ko-KR" altLang="en-US" sz="1400" dirty="0">
                <a:latin typeface="Arial Black" panose="020B0A04020102020204" pitchFamily="34" charset="0"/>
              </a:rPr>
              <a:t>는 서로 정렬된 순서의 기준이 다르다면 정렬을 시켜준 뒤 </a:t>
            </a:r>
            <a:r>
              <a:rPr lang="en-US" altLang="ko-KR" sz="1400" dirty="0">
                <a:latin typeface="Arial Black" panose="020B0A04020102020204" pitchFamily="34" charset="0"/>
              </a:rPr>
              <a:t>merge</a:t>
            </a:r>
            <a:r>
              <a:rPr lang="ko-KR" altLang="en-US" sz="1400" dirty="0">
                <a:latin typeface="Arial Black" panose="020B0A04020102020204" pitchFamily="34" charset="0"/>
              </a:rPr>
              <a:t>를 하게 되면 오류가 발생한다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16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2BD9B9-46A0-4B10-8A3A-6E805C62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1.LIST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9271-BF98-4907-96C7-5A0064256BDC}"/>
              </a:ext>
            </a:extLst>
          </p:cNvPr>
          <p:cNvSpPr txBox="1"/>
          <p:nvPr/>
        </p:nvSpPr>
        <p:spPr>
          <a:xfrm>
            <a:off x="1132621" y="712177"/>
            <a:ext cx="990599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lt1;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lt2;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lt1.push_back(50);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lt1.push_back(10);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//lt1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정렬 방식이 다르므로 오류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//lt2.push_back(25); 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//lt2.push_back(35);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//lt2.push_back(60);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lt1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는 정렬 방식이 같다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greater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기준을 사용함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lt2.push_back(60);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lt2.push_back(35);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lt2.push_back(25);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"lt1: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lt1.begin();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lt1.end();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C5341-A573-41D1-9E8D-B9DAD73BDFE6}"/>
              </a:ext>
            </a:extLst>
          </p:cNvPr>
          <p:cNvSpPr txBox="1"/>
          <p:nvPr/>
        </p:nvSpPr>
        <p:spPr>
          <a:xfrm>
            <a:off x="4872251" y="793238"/>
            <a:ext cx="61663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"lt2: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lt2.begin();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lt2.end();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 &lt;&lt; "==============="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lt2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lt1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합병 정렬합니다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두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정렬 기준이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연산인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greater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라는 것을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predicate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지정합니다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lt1.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merge(lt2, greater&lt;int&gt;())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"lt1: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lt1.begin();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lt1.end();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"lt2: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lt2.begin();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lt2.end();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' ';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849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4113" y="720968"/>
            <a:ext cx="991781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특징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배열 기반의 컨테이너이다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임의의 접근 반복자를 지원한다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와 다르게 원소가 메모리 블록 한군데가 아닌 여러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블록으로 나뉘어 저장된다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앞쪽과 뒤쪽으로 모두 추가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삭제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보다 조금 효율적이다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인터페이스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템플릿 형식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Template&lt;</a:t>
            </a:r>
            <a:r>
              <a:rPr lang="en-US" altLang="ko-KR" dirty="0" err="1">
                <a:latin typeface="Arial Black" panose="020B0A04020102020204" pitchFamily="34" charset="0"/>
              </a:rPr>
              <a:t>typename</a:t>
            </a:r>
            <a:r>
              <a:rPr lang="en-US" altLang="ko-KR" dirty="0">
                <a:latin typeface="Arial Black" panose="020B0A04020102020204" pitchFamily="34" charset="0"/>
              </a:rPr>
              <a:t> T, </a:t>
            </a:r>
            <a:r>
              <a:rPr lang="en-US" altLang="ko-KR" dirty="0" err="1">
                <a:latin typeface="Arial Black" panose="020B0A04020102020204" pitchFamily="34" charset="0"/>
              </a:rPr>
              <a:t>typename</a:t>
            </a:r>
            <a:r>
              <a:rPr lang="en-US" altLang="ko-KR" dirty="0">
                <a:latin typeface="Arial Black" panose="020B0A04020102020204" pitchFamily="34" charset="0"/>
              </a:rPr>
              <a:t> Allocator = allocator&lt;T&gt;&gt;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class </a:t>
            </a:r>
            <a:r>
              <a:rPr lang="en-US" altLang="ko-KR" dirty="0" err="1">
                <a:latin typeface="Arial Black" panose="020B0A04020102020204" pitchFamily="34" charset="0"/>
              </a:rPr>
              <a:t>deque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0276"/>
              </p:ext>
            </p:extLst>
          </p:nvPr>
        </p:nvGraphicFramePr>
        <p:xfrm>
          <a:off x="2029022" y="4315720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Arial Black" panose="020B0A04020102020204" pitchFamily="34" charset="0"/>
                        </a:rPr>
                        <a:t>생성자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Deque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dq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빈 컨테이너이다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Deque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(n)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기본값으로 초기화된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개의 원소를 갖는다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Deque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(n,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값을로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초기화된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개의 원소를 갖는다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Deque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(dq2)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dq2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컨테이너의 복사본이다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복사 </a:t>
                      </a:r>
                      <a:r>
                        <a:rPr lang="ko-KR" altLang="en-US" sz="1600" baseline="0" dirty="0" err="1">
                          <a:latin typeface="Arial Black" panose="020B0A04020102020204" pitchFamily="34" charset="0"/>
                        </a:rPr>
                        <a:t>생성자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 호출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Deque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 e)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초기화된 원소를 갖는다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6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724"/>
              </p:ext>
            </p:extLst>
          </p:nvPr>
        </p:nvGraphicFramePr>
        <p:xfrm>
          <a:off x="1318845" y="1871460"/>
          <a:ext cx="9645161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8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 == dq2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원소가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!= dq2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 중 하나라도 다른 원소가 있는가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?(bool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 &lt; dq2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큰가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 &lt;= dq2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크거나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 &gt; dq2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문자열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비교처럼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큰가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 &gt;= dq2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크거나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]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번째 원소를 참조한다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버전이 있으며 범위 점검이 없음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5417" y="703385"/>
            <a:ext cx="9926514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2387"/>
              </p:ext>
            </p:extLst>
          </p:nvPr>
        </p:nvGraphicFramePr>
        <p:xfrm>
          <a:off x="1389183" y="1255997"/>
          <a:ext cx="9442940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멤버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allocator_type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메모리 관리자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const_pointer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*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형식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const_reference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_type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&amp;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형식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const_reverse_iterator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역 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defference_type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두 반복자 차이의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pointer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reference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reverse_iterator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역 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size_type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첨자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(index)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나 원소의 개수 등의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8653" y="720967"/>
            <a:ext cx="991327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5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88082"/>
              </p:ext>
            </p:extLst>
          </p:nvPr>
        </p:nvGraphicFramePr>
        <p:xfrm>
          <a:off x="1257299" y="825174"/>
          <a:ext cx="9689124" cy="556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Arial Black" panose="020B0A04020102020204" pitchFamily="34" charset="0"/>
                        </a:rPr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dq.assign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값으로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개의 원소를 할당한다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dq.assign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 e)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할당한다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dq.at(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번째 원소를 참조한다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버전이 있으며 범위 점검 포함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dq.back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마지막 원소를 참조한다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dq.begin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첫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 원소를 가리키는 반복자다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버전이 있음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dq.clear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dq.empty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비었는지 조사한다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dq.end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끝을 표시하는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dq.erase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가리키는 원소를 제거한다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 q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는 다음 원소를 가리킨다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dq.erase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다음원소를 가리킨다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dq.front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첫 번째 원소를 참조한다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dq.insert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(p,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위치에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값을 삽입한다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삽입한 원소를 가리키는 반복자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dq.insert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(p, n,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위치에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개의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값을 삽입한다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dq.insert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(p,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b, 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위치에 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원소를 삽입한다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1791" y="720940"/>
            <a:ext cx="9917723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22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83435"/>
              </p:ext>
            </p:extLst>
          </p:nvPr>
        </p:nvGraphicFramePr>
        <p:xfrm>
          <a:off x="1389186" y="1449428"/>
          <a:ext cx="9407768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8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dq.max_size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담을 수 있는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 최대 원소의 개수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메모리의 크기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dq.pop_back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마지막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dq.pop_front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첫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dq.push_back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끝에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추가한다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dq.push_front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앞쪽에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추가한다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dq.rbegin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역 순차열의 첫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 원소를 가리키는 반복자다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dq.rend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역 순차의 끝을 표시하는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dq.rsize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(n)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크기를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으로 변경하고 확장되는 공간의 값을 기본값으로 초기화한다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dq.rsize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(n,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크기를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으로 변경하고 확장되는 공간의 값을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값으로 초기화한다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dq.size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개수다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dq.swap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(dq2)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dq2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swap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4209" y="720969"/>
            <a:ext cx="9917722" cy="563231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03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1.deque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208" y="720914"/>
            <a:ext cx="9908930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deque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구조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deque</a:t>
            </a:r>
            <a:r>
              <a:rPr lang="en-US" altLang="ko-KR" sz="1600" dirty="0">
                <a:latin typeface="Arial Black" panose="020B0A04020102020204" pitchFamily="34" charset="0"/>
              </a:rPr>
              <a:t>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en-US" altLang="ko-KR" sz="1600" dirty="0" err="1">
                <a:latin typeface="Arial Black" panose="020B0A04020102020204" pitchFamily="34" charset="0"/>
              </a:rPr>
              <a:t>dq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 (</a:t>
            </a:r>
            <a:r>
              <a:rPr lang="en-US" altLang="ko-KR" sz="1600" dirty="0" err="1">
                <a:latin typeface="Arial Black" panose="020B0A04020102020204" pitchFamily="34" charset="0"/>
              </a:rPr>
              <a:t>deque</a:t>
            </a:r>
            <a:r>
              <a:rPr lang="en-US" altLang="ko-KR" sz="1600" dirty="0">
                <a:latin typeface="Arial Black" panose="020B0A04020102020204" pitchFamily="34" charset="0"/>
              </a:rPr>
              <a:t>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10;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dq.push_back</a:t>
            </a:r>
            <a:r>
              <a:rPr lang="en-US" altLang="ko-KR" sz="1600" dirty="0">
                <a:latin typeface="Arial Black" panose="020B0A04020102020204" pitchFamily="34" charset="0"/>
              </a:rPr>
              <a:t>((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+ 1) * 10);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 (</a:t>
            </a:r>
            <a:r>
              <a:rPr lang="en-US" altLang="ko-KR" sz="1600" dirty="0" err="1">
                <a:latin typeface="Arial Black" panose="020B0A04020102020204" pitchFamily="34" charset="0"/>
              </a:rPr>
              <a:t>deque</a:t>
            </a:r>
            <a:r>
              <a:rPr lang="en-US" altLang="ko-KR" sz="1600" dirty="0">
                <a:latin typeface="Arial Black" panose="020B0A04020102020204" pitchFamily="34" charset="0"/>
              </a:rPr>
              <a:t>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dq.size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dq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' ';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8559" y="1817077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73682" y="1820008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91467" y="1814147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10013" y="1820008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46344" y="1814147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73682" y="2227387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91467" y="2230318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10013" y="2227387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46344" y="2230318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73681" y="2640624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91466" y="2643555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0012" y="2640624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46343" y="2643555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73682" y="3059723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18805" y="3053862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36590" y="3056793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55136" y="3053862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91467" y="3056793"/>
            <a:ext cx="545123" cy="316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38412" y="1439007"/>
            <a:ext cx="4079631" cy="22772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71702" y="1541538"/>
            <a:ext cx="65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front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2488" y="2784184"/>
            <a:ext cx="662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back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725174" y="1616295"/>
            <a:ext cx="5802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690005" y="2406119"/>
            <a:ext cx="6154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1292" y="1300507"/>
            <a:ext cx="164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push_front</a:t>
            </a:r>
            <a:r>
              <a:rPr lang="en-US" altLang="ko-KR" sz="1200" dirty="0">
                <a:latin typeface="Arial Black" panose="020B0A04020102020204" pitchFamily="34" charset="0"/>
              </a:rPr>
              <a:t>() : </a:t>
            </a:r>
            <a:r>
              <a:rPr lang="ko-KR" altLang="en-US" sz="1200" dirty="0">
                <a:latin typeface="Arial Black" panose="020B0A04020102020204" pitchFamily="34" charset="0"/>
              </a:rPr>
              <a:t>추가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75870" y="2099106"/>
            <a:ext cx="155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Arial Black" panose="020B0A04020102020204" pitchFamily="34" charset="0"/>
              </a:rPr>
              <a:t>pop_front</a:t>
            </a:r>
            <a:r>
              <a:rPr lang="en-US" altLang="ko-KR" sz="1200" dirty="0">
                <a:latin typeface="Arial Black" panose="020B0A04020102020204" pitchFamily="34" charset="0"/>
              </a:rPr>
              <a:t>() : </a:t>
            </a:r>
            <a:r>
              <a:rPr lang="ko-KR" altLang="en-US" sz="1200" dirty="0">
                <a:latin typeface="Arial Black" panose="020B0A04020102020204" pitchFamily="34" charset="0"/>
              </a:rPr>
              <a:t>제거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169434" y="1071907"/>
            <a:ext cx="1" cy="6169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45181" y="834516"/>
            <a:ext cx="126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insert() : </a:t>
            </a:r>
            <a:r>
              <a:rPr lang="ko-KR" altLang="en-US" sz="1200" dirty="0">
                <a:latin typeface="Arial Black" panose="020B0A04020102020204" pitchFamily="34" charset="0"/>
              </a:rPr>
              <a:t>삽입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7027102" y="3617841"/>
            <a:ext cx="5802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6980210" y="3053862"/>
            <a:ext cx="6154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87940" y="2693289"/>
            <a:ext cx="153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push_back</a:t>
            </a:r>
            <a:r>
              <a:rPr lang="en-US" altLang="ko-KR" sz="1200" dirty="0">
                <a:latin typeface="Arial Black" panose="020B0A04020102020204" pitchFamily="34" charset="0"/>
              </a:rPr>
              <a:t> : </a:t>
            </a:r>
            <a:r>
              <a:rPr lang="ko-KR" altLang="en-US" sz="1200" dirty="0">
                <a:latin typeface="Arial Black" panose="020B0A04020102020204" pitchFamily="34" charset="0"/>
              </a:rPr>
              <a:t>추가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20612" y="3237746"/>
            <a:ext cx="1600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Arial Black" panose="020B0A04020102020204" pitchFamily="34" charset="0"/>
              </a:rPr>
              <a:t>pop_back</a:t>
            </a:r>
            <a:r>
              <a:rPr lang="en-US" altLang="ko-KR" sz="1200" dirty="0">
                <a:latin typeface="Arial Black" panose="020B0A04020102020204" pitchFamily="34" charset="0"/>
              </a:rPr>
              <a:t>() : </a:t>
            </a:r>
            <a:r>
              <a:rPr lang="ko-KR" altLang="en-US" sz="1200" dirty="0">
                <a:latin typeface="Arial Black" panose="020B0A04020102020204" pitchFamily="34" charset="0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292308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6120</Words>
  <Application>Microsoft Office PowerPoint</Application>
  <PresentationFormat>와이드스크린</PresentationFormat>
  <Paragraphs>1165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Arial Black</vt:lpstr>
      <vt:lpstr>Tw Cen MT</vt:lpstr>
      <vt:lpstr>회로</vt:lpstr>
      <vt:lpstr>STL -CHAPTER2-</vt:lpstr>
      <vt:lpstr>목차</vt:lpstr>
      <vt:lpstr>deque</vt:lpstr>
      <vt:lpstr>1.deque</vt:lpstr>
      <vt:lpstr>1.deque</vt:lpstr>
      <vt:lpstr>1.deque</vt:lpstr>
      <vt:lpstr>1.deque</vt:lpstr>
      <vt:lpstr>1.deque</vt:lpstr>
      <vt:lpstr>1.deque</vt:lpstr>
      <vt:lpstr>1.deque</vt:lpstr>
      <vt:lpstr>1.deque</vt:lpstr>
      <vt:lpstr>1.deque</vt:lpstr>
      <vt:lpstr>1.deque</vt:lpstr>
      <vt:lpstr>1.deque</vt:lpstr>
      <vt:lpstr>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  <vt:lpstr>1.LIST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517</cp:revision>
  <dcterms:created xsi:type="dcterms:W3CDTF">2019-03-03T04:04:47Z</dcterms:created>
  <dcterms:modified xsi:type="dcterms:W3CDTF">2020-01-03T08:32:45Z</dcterms:modified>
</cp:coreProperties>
</file>