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F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6251" autoAdjust="0"/>
  </p:normalViewPr>
  <p:slideViewPr>
    <p:cSldViewPr snapToGrid="0">
      <p:cViewPr varScale="1">
        <p:scale>
          <a:sx n="109" d="100"/>
          <a:sy n="109" d="100"/>
        </p:scale>
        <p:origin x="618" y="114"/>
      </p:cViewPr>
      <p:guideLst>
        <p:guide orient="horz" pos="2160"/>
        <p:guide pos="3840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EF700-35EF-43D7-9165-FA240BDDAE2C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6D65E-4293-4B03-8AC6-B561B5BA7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26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362A2-F586-4E4F-B665-17F857D14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/>
              <a:t>STL</a:t>
            </a:r>
            <a:br>
              <a:rPr lang="en-US" altLang="ko-KR" dirty="0"/>
            </a:br>
            <a:r>
              <a:rPr lang="en-US" altLang="ko-KR" sz="3200"/>
              <a:t>-CHAPTER3-</a:t>
            </a: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816D0-8216-4476-BFDC-A52B7733E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soulseek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313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800DFD1-4D5E-48BA-99BD-24E584D5B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1.set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AC1F088-416F-4614-90CC-019DC61BC827}"/>
              </a:ext>
            </a:extLst>
          </p:cNvPr>
          <p:cNvSpPr txBox="1"/>
          <p:nvPr/>
        </p:nvSpPr>
        <p:spPr>
          <a:xfrm>
            <a:off x="1132621" y="712177"/>
            <a:ext cx="9905998" cy="609397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insert()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</a:t>
            </a:r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반환값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(pair)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void main( )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set&lt;int&gt; s;</a:t>
            </a:r>
          </a:p>
          <a:p>
            <a:endParaRPr lang="ko-KR" altLang="en-US" sz="1200" dirty="0">
              <a:latin typeface="Arial Black" panose="020B0A04020102020204" pitchFamily="34" charset="0"/>
            </a:endParaRP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pair&lt;set&lt;int&gt;::iterator, bool&gt; </a:t>
            </a:r>
            <a:r>
              <a:rPr lang="en-US" altLang="ko-KR" sz="1200" dirty="0" err="1">
                <a:latin typeface="Arial Black" panose="020B0A04020102020204" pitchFamily="34" charset="0"/>
              </a:rPr>
              <a:t>pr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r>
              <a:rPr lang="ko-KR" altLang="en-US" sz="1200" dirty="0">
                <a:latin typeface="Arial Black" panose="020B0A04020102020204" pitchFamily="34" charset="0"/>
              </a:rPr>
              <a:t>    </a:t>
            </a:r>
          </a:p>
          <a:p>
            <a:r>
              <a:rPr lang="ko-KR" altLang="en-US" sz="1200" dirty="0">
                <a:latin typeface="Arial Black" panose="020B0A04020102020204" pitchFamily="34" charset="0"/>
              </a:rPr>
              <a:t>    </a:t>
            </a:r>
            <a:r>
              <a:rPr lang="en-US" altLang="ko-KR" sz="1200" dirty="0" err="1">
                <a:latin typeface="Arial Black" panose="020B0A04020102020204" pitchFamily="34" charset="0"/>
              </a:rPr>
              <a:t>pr</a:t>
            </a:r>
            <a:r>
              <a:rPr lang="en-US" altLang="ko-KR" sz="1200" dirty="0">
                <a:latin typeface="Arial Black" panose="020B0A04020102020204" pitchFamily="34" charset="0"/>
              </a:rPr>
              <a:t> =</a:t>
            </a:r>
            <a:r>
              <a:rPr lang="ko-KR" altLang="en-US" sz="1200" dirty="0">
                <a:latin typeface="Arial Black" panose="020B0A04020102020204" pitchFamily="34" charset="0"/>
              </a:rPr>
              <a:t> </a:t>
            </a:r>
            <a:r>
              <a:rPr lang="en-US" altLang="ko-KR" sz="1200" dirty="0" err="1">
                <a:latin typeface="Arial Black" panose="020B0A04020102020204" pitchFamily="34" charset="0"/>
              </a:rPr>
              <a:t>s.insert</a:t>
            </a:r>
            <a:r>
              <a:rPr lang="en-US" altLang="ko-KR" sz="1200" dirty="0">
                <a:latin typeface="Arial Black" panose="020B0A04020102020204" pitchFamily="34" charset="0"/>
              </a:rPr>
              <a:t>(50);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50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원소의 첫 번째 삽입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</a:t>
            </a:r>
            <a:r>
              <a:rPr lang="en-US" altLang="ko-KR" sz="1200" dirty="0" err="1">
                <a:latin typeface="Arial Black" panose="020B0A04020102020204" pitchFamily="34" charset="0"/>
              </a:rPr>
              <a:t>s.insert</a:t>
            </a:r>
            <a:r>
              <a:rPr lang="en-US" altLang="ko-KR" sz="1200" dirty="0">
                <a:latin typeface="Arial Black" panose="020B0A04020102020204" pitchFamily="34" charset="0"/>
              </a:rPr>
              <a:t>(40);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</a:t>
            </a:r>
            <a:r>
              <a:rPr lang="en-US" altLang="ko-KR" sz="1200" dirty="0" err="1">
                <a:latin typeface="Arial Black" panose="020B0A04020102020204" pitchFamily="34" charset="0"/>
              </a:rPr>
              <a:t>s.insert</a:t>
            </a:r>
            <a:r>
              <a:rPr lang="en-US" altLang="ko-KR" sz="1200" dirty="0">
                <a:latin typeface="Arial Black" panose="020B0A04020102020204" pitchFamily="34" charset="0"/>
              </a:rPr>
              <a:t>(80);</a:t>
            </a:r>
          </a:p>
          <a:p>
            <a:endParaRPr lang="ko-KR" altLang="en-US" sz="1200" dirty="0">
              <a:latin typeface="Arial Black" panose="020B0A04020102020204" pitchFamily="34" charset="0"/>
            </a:endParaRP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if( true == </a:t>
            </a:r>
            <a:r>
              <a:rPr lang="en-US" altLang="ko-KR" sz="1200" dirty="0" err="1">
                <a:latin typeface="Arial Black" panose="020B0A04020102020204" pitchFamily="34" charset="0"/>
              </a:rPr>
              <a:t>pr.second</a:t>
            </a:r>
            <a:r>
              <a:rPr lang="en-US" altLang="ko-KR" sz="1200" dirty="0">
                <a:latin typeface="Arial Black" panose="020B0A04020102020204" pitchFamily="34" charset="0"/>
              </a:rPr>
              <a:t> )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    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*</a:t>
            </a:r>
            <a:r>
              <a:rPr lang="en-US" altLang="ko-KR" sz="1200" dirty="0" err="1">
                <a:latin typeface="Arial Black" panose="020B0A04020102020204" pitchFamily="34" charset="0"/>
              </a:rPr>
              <a:t>pr.first</a:t>
            </a:r>
            <a:r>
              <a:rPr lang="en-US" altLang="ko-KR" sz="1200" dirty="0">
                <a:latin typeface="Arial Black" panose="020B0A04020102020204" pitchFamily="34" charset="0"/>
              </a:rPr>
              <a:t> &lt;&lt; " </a:t>
            </a:r>
            <a:r>
              <a:rPr lang="ko-KR" altLang="en-US" sz="1200" dirty="0">
                <a:latin typeface="Arial Black" panose="020B0A04020102020204" pitchFamily="34" charset="0"/>
              </a:rPr>
              <a:t>삽입 성공</a:t>
            </a:r>
            <a:r>
              <a:rPr lang="en-US" altLang="ko-KR" sz="1200" dirty="0">
                <a:latin typeface="Arial Black" panose="020B0A04020102020204" pitchFamily="34" charset="0"/>
              </a:rPr>
              <a:t>!"</a:t>
            </a:r>
            <a:r>
              <a:rPr lang="ko-KR" altLang="en-US" sz="1200" dirty="0">
                <a:latin typeface="Arial Black" panose="020B0A04020102020204" pitchFamily="34" charset="0"/>
              </a:rPr>
              <a:t> </a:t>
            </a:r>
            <a:r>
              <a:rPr lang="en-US" altLang="ko-KR" sz="1200" dirty="0">
                <a:latin typeface="Arial Black" panose="020B0A04020102020204" pitchFamily="34" charset="0"/>
              </a:rPr>
              <a:t>&lt;&lt;</a:t>
            </a:r>
            <a:r>
              <a:rPr lang="ko-KR" altLang="en-US" sz="1200" dirty="0">
                <a:latin typeface="Arial Black" panose="020B0A04020102020204" pitchFamily="34" charset="0"/>
              </a:rPr>
              <a:t>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else </a:t>
            </a:r>
          </a:p>
          <a:p>
            <a:r>
              <a:rPr lang="ko-KR" altLang="en-US" sz="1200" dirty="0">
                <a:latin typeface="Arial Black" panose="020B0A04020102020204" pitchFamily="34" charset="0"/>
              </a:rPr>
              <a:t>        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</a:t>
            </a:r>
            <a:r>
              <a:rPr lang="ko-KR" altLang="en-US" sz="1200" dirty="0">
                <a:latin typeface="Arial Black" panose="020B0A04020102020204" pitchFamily="34" charset="0"/>
              </a:rPr>
              <a:t> *</a:t>
            </a:r>
            <a:r>
              <a:rPr lang="en-US" altLang="ko-KR" sz="1200" dirty="0" err="1">
                <a:latin typeface="Arial Black" panose="020B0A04020102020204" pitchFamily="34" charset="0"/>
              </a:rPr>
              <a:t>pr.first</a:t>
            </a:r>
            <a:r>
              <a:rPr lang="en-US" altLang="ko-KR" sz="1200" dirty="0">
                <a:latin typeface="Arial Black" panose="020B0A04020102020204" pitchFamily="34" charset="0"/>
              </a:rPr>
              <a:t> &lt;&lt;</a:t>
            </a:r>
            <a:r>
              <a:rPr lang="ko-KR" altLang="en-US" sz="1200" dirty="0">
                <a:latin typeface="Arial Black" panose="020B0A04020102020204" pitchFamily="34" charset="0"/>
              </a:rPr>
              <a:t> </a:t>
            </a:r>
            <a:r>
              <a:rPr lang="en-US" altLang="ko-KR" sz="1200" dirty="0">
                <a:latin typeface="Arial Black" panose="020B0A04020102020204" pitchFamily="34" charset="0"/>
              </a:rPr>
              <a:t>"</a:t>
            </a:r>
            <a:r>
              <a:rPr lang="ko-KR" altLang="en-US" sz="1200" dirty="0">
                <a:latin typeface="Arial Black" panose="020B0A04020102020204" pitchFamily="34" charset="0"/>
              </a:rPr>
              <a:t>가 이미 있습니다</a:t>
            </a:r>
            <a:r>
              <a:rPr lang="en-US" altLang="ko-KR" sz="1200" dirty="0">
                <a:latin typeface="Arial Black" panose="020B0A04020102020204" pitchFamily="34" charset="0"/>
              </a:rPr>
              <a:t>. </a:t>
            </a:r>
            <a:r>
              <a:rPr lang="ko-KR" altLang="en-US" sz="1200" dirty="0">
                <a:latin typeface="Arial Black" panose="020B0A04020102020204" pitchFamily="34" charset="0"/>
              </a:rPr>
              <a:t>삽입 실패</a:t>
            </a:r>
            <a:r>
              <a:rPr lang="en-US" altLang="ko-KR" sz="1200" dirty="0">
                <a:latin typeface="Arial Black" panose="020B0A04020102020204" pitchFamily="34" charset="0"/>
              </a:rPr>
              <a:t>!"</a:t>
            </a:r>
            <a:r>
              <a:rPr lang="ko-KR" altLang="en-US" sz="1200" dirty="0">
                <a:latin typeface="Arial Black" panose="020B0A04020102020204" pitchFamily="34" charset="0"/>
              </a:rPr>
              <a:t> </a:t>
            </a:r>
            <a:r>
              <a:rPr lang="en-US" altLang="ko-KR" sz="1200" dirty="0">
                <a:latin typeface="Arial Black" panose="020B0A04020102020204" pitchFamily="34" charset="0"/>
              </a:rPr>
              <a:t>&lt;&lt;</a:t>
            </a:r>
            <a:r>
              <a:rPr lang="ko-KR" altLang="en-US" sz="1200" dirty="0">
                <a:latin typeface="Arial Black" panose="020B0A04020102020204" pitchFamily="34" charset="0"/>
              </a:rPr>
              <a:t>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200" dirty="0">
              <a:latin typeface="Arial Black" panose="020B0A04020102020204" pitchFamily="34" charset="0"/>
            </a:endParaRP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set&lt;int&gt;::iterator 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for( 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 = </a:t>
            </a:r>
            <a:r>
              <a:rPr lang="en-US" altLang="ko-KR" sz="1200" dirty="0" err="1">
                <a:latin typeface="Arial Black" panose="020B0A04020102020204" pitchFamily="34" charset="0"/>
              </a:rPr>
              <a:t>s.begin</a:t>
            </a:r>
            <a:r>
              <a:rPr lang="en-US" altLang="ko-KR" sz="1200" dirty="0">
                <a:latin typeface="Arial Black" panose="020B0A04020102020204" pitchFamily="34" charset="0"/>
              </a:rPr>
              <a:t>() ; 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 != </a:t>
            </a:r>
            <a:r>
              <a:rPr lang="en-US" altLang="ko-KR" sz="1200" dirty="0" err="1">
                <a:latin typeface="Arial Black" panose="020B0A04020102020204" pitchFamily="34" charset="0"/>
              </a:rPr>
              <a:t>s.end</a:t>
            </a:r>
            <a:r>
              <a:rPr lang="en-US" altLang="ko-KR" sz="1200" dirty="0">
                <a:latin typeface="Arial Black" panose="020B0A04020102020204" pitchFamily="34" charset="0"/>
              </a:rPr>
              <a:t>() ; ++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    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*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 &lt;&lt; " ";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200" dirty="0">
              <a:latin typeface="Arial Black" panose="020B0A04020102020204" pitchFamily="34" charset="0"/>
            </a:endParaRPr>
          </a:p>
          <a:p>
            <a:r>
              <a:rPr lang="ko-KR" altLang="en-US" sz="1200" dirty="0">
                <a:latin typeface="Arial Black" panose="020B0A04020102020204" pitchFamily="34" charset="0"/>
              </a:rPr>
              <a:t>    </a:t>
            </a:r>
            <a:r>
              <a:rPr lang="en-US" altLang="ko-KR" sz="1200" dirty="0" err="1">
                <a:latin typeface="Arial Black" panose="020B0A04020102020204" pitchFamily="34" charset="0"/>
              </a:rPr>
              <a:t>pr</a:t>
            </a:r>
            <a:r>
              <a:rPr lang="en-US" altLang="ko-KR" sz="1200" dirty="0">
                <a:latin typeface="Arial Black" panose="020B0A04020102020204" pitchFamily="34" charset="0"/>
              </a:rPr>
              <a:t> =</a:t>
            </a:r>
            <a:r>
              <a:rPr lang="ko-KR" altLang="en-US" sz="1200" dirty="0">
                <a:latin typeface="Arial Black" panose="020B0A04020102020204" pitchFamily="34" charset="0"/>
              </a:rPr>
              <a:t> </a:t>
            </a:r>
            <a:r>
              <a:rPr lang="en-US" altLang="ko-KR" sz="1200" dirty="0" err="1">
                <a:latin typeface="Arial Black" panose="020B0A04020102020204" pitchFamily="34" charset="0"/>
              </a:rPr>
              <a:t>s.insert</a:t>
            </a:r>
            <a:r>
              <a:rPr lang="en-US" altLang="ko-KR" sz="1200" dirty="0">
                <a:latin typeface="Arial Black" panose="020B0A04020102020204" pitchFamily="34" charset="0"/>
              </a:rPr>
              <a:t>(50);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50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원소의 두 번째 삽입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실패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!!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ko-KR" altLang="en-US" sz="1200" dirty="0">
                <a:latin typeface="Arial Black" panose="020B0A04020102020204" pitchFamily="34" charset="0"/>
              </a:rPr>
              <a:t>        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if( true == </a:t>
            </a:r>
            <a:r>
              <a:rPr lang="en-US" altLang="ko-KR" sz="1200" dirty="0" err="1">
                <a:latin typeface="Arial Black" panose="020B0A04020102020204" pitchFamily="34" charset="0"/>
              </a:rPr>
              <a:t>pr.second</a:t>
            </a:r>
            <a:r>
              <a:rPr lang="en-US" altLang="ko-KR" sz="1200" dirty="0">
                <a:latin typeface="Arial Black" panose="020B0A04020102020204" pitchFamily="34" charset="0"/>
              </a:rPr>
              <a:t> )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    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*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pr.first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200" dirty="0">
                <a:latin typeface="Arial Black" panose="020B0A04020102020204" pitchFamily="34" charset="0"/>
              </a:rPr>
              <a:t>&lt;&lt; " </a:t>
            </a:r>
            <a:r>
              <a:rPr lang="ko-KR" altLang="en-US" sz="1200" dirty="0">
                <a:latin typeface="Arial Black" panose="020B0A04020102020204" pitchFamily="34" charset="0"/>
              </a:rPr>
              <a:t>삽입 성공</a:t>
            </a:r>
            <a:r>
              <a:rPr lang="en-US" altLang="ko-KR" sz="1200" dirty="0">
                <a:latin typeface="Arial Black" panose="020B0A04020102020204" pitchFamily="34" charset="0"/>
              </a:rPr>
              <a:t>!"</a:t>
            </a:r>
            <a:r>
              <a:rPr lang="ko-KR" altLang="en-US" sz="1200" dirty="0">
                <a:latin typeface="Arial Black" panose="020B0A04020102020204" pitchFamily="34" charset="0"/>
              </a:rPr>
              <a:t> </a:t>
            </a:r>
            <a:r>
              <a:rPr lang="en-US" altLang="ko-KR" sz="1200" dirty="0">
                <a:latin typeface="Arial Black" panose="020B0A04020102020204" pitchFamily="34" charset="0"/>
              </a:rPr>
              <a:t>&lt;&lt;</a:t>
            </a:r>
            <a:r>
              <a:rPr lang="ko-KR" altLang="en-US" sz="1200" dirty="0">
                <a:latin typeface="Arial Black" panose="020B0A04020102020204" pitchFamily="34" charset="0"/>
              </a:rPr>
              <a:t>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else </a:t>
            </a:r>
          </a:p>
          <a:p>
            <a:r>
              <a:rPr lang="ko-KR" altLang="en-US" sz="1200" dirty="0">
                <a:latin typeface="Arial Black" panose="020B0A04020102020204" pitchFamily="34" charset="0"/>
              </a:rPr>
              <a:t>        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</a:t>
            </a:r>
            <a:r>
              <a:rPr lang="ko-KR" altLang="en-US" sz="1200" dirty="0">
                <a:latin typeface="Arial Black" panose="020B0A04020102020204" pitchFamily="34" charset="0"/>
              </a:rPr>
              <a:t> </a:t>
            </a:r>
            <a:r>
              <a:rPr lang="ko-KR" altLang="en-US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*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pr.first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200" dirty="0">
                <a:latin typeface="Arial Black" panose="020B0A04020102020204" pitchFamily="34" charset="0"/>
              </a:rPr>
              <a:t>&lt;&lt;</a:t>
            </a:r>
            <a:r>
              <a:rPr lang="ko-KR" altLang="en-US" sz="1200" dirty="0">
                <a:latin typeface="Arial Black" panose="020B0A04020102020204" pitchFamily="34" charset="0"/>
              </a:rPr>
              <a:t> </a:t>
            </a:r>
            <a:r>
              <a:rPr lang="en-US" altLang="ko-KR" sz="1200" dirty="0">
                <a:latin typeface="Arial Black" panose="020B0A04020102020204" pitchFamily="34" charset="0"/>
              </a:rPr>
              <a:t>"</a:t>
            </a:r>
            <a:r>
              <a:rPr lang="ko-KR" altLang="en-US" sz="1200" dirty="0">
                <a:latin typeface="Arial Black" panose="020B0A04020102020204" pitchFamily="34" charset="0"/>
              </a:rPr>
              <a:t>가 이미 있습니다</a:t>
            </a:r>
            <a:r>
              <a:rPr lang="en-US" altLang="ko-KR" sz="1200" dirty="0">
                <a:latin typeface="Arial Black" panose="020B0A04020102020204" pitchFamily="34" charset="0"/>
              </a:rPr>
              <a:t>. </a:t>
            </a:r>
            <a:r>
              <a:rPr lang="ko-KR" altLang="en-US" sz="1200" dirty="0">
                <a:latin typeface="Arial Black" panose="020B0A04020102020204" pitchFamily="34" charset="0"/>
              </a:rPr>
              <a:t>삽입 실패</a:t>
            </a:r>
            <a:r>
              <a:rPr lang="en-US" altLang="ko-KR" sz="1200" dirty="0">
                <a:latin typeface="Arial Black" panose="020B0A04020102020204" pitchFamily="34" charset="0"/>
              </a:rPr>
              <a:t>!"</a:t>
            </a:r>
            <a:r>
              <a:rPr lang="ko-KR" altLang="en-US" sz="1200" dirty="0">
                <a:latin typeface="Arial Black" panose="020B0A04020102020204" pitchFamily="34" charset="0"/>
              </a:rPr>
              <a:t> </a:t>
            </a:r>
            <a:r>
              <a:rPr lang="en-US" altLang="ko-KR" sz="1200" dirty="0">
                <a:latin typeface="Arial Black" panose="020B0A04020102020204" pitchFamily="34" charset="0"/>
              </a:rPr>
              <a:t>&lt;&lt;</a:t>
            </a:r>
            <a:r>
              <a:rPr lang="ko-KR" altLang="en-US" sz="1200" dirty="0">
                <a:latin typeface="Arial Black" panose="020B0A04020102020204" pitchFamily="34" charset="0"/>
              </a:rPr>
              <a:t>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r>
              <a:rPr lang="ko-KR" altLang="en-US" sz="1200" dirty="0">
                <a:latin typeface="Arial Black" panose="020B0A04020102020204" pitchFamily="34" charset="0"/>
              </a:rPr>
              <a:t>    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for( 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 = </a:t>
            </a:r>
            <a:r>
              <a:rPr lang="en-US" altLang="ko-KR" sz="1200" dirty="0" err="1">
                <a:latin typeface="Arial Black" panose="020B0A04020102020204" pitchFamily="34" charset="0"/>
              </a:rPr>
              <a:t>s.begin</a:t>
            </a:r>
            <a:r>
              <a:rPr lang="en-US" altLang="ko-KR" sz="1200" dirty="0">
                <a:latin typeface="Arial Black" panose="020B0A04020102020204" pitchFamily="34" charset="0"/>
              </a:rPr>
              <a:t>() ; 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 != </a:t>
            </a:r>
            <a:r>
              <a:rPr lang="en-US" altLang="ko-KR" sz="1200" dirty="0" err="1">
                <a:latin typeface="Arial Black" panose="020B0A04020102020204" pitchFamily="34" charset="0"/>
              </a:rPr>
              <a:t>s.end</a:t>
            </a:r>
            <a:r>
              <a:rPr lang="en-US" altLang="ko-KR" sz="1200" dirty="0">
                <a:latin typeface="Arial Black" panose="020B0A04020102020204" pitchFamily="34" charset="0"/>
              </a:rPr>
              <a:t>() ; ++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    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*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 &lt;&lt; " ";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}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7D09540-D28E-4E04-8C49-197ECE86EFA8}"/>
              </a:ext>
            </a:extLst>
          </p:cNvPr>
          <p:cNvSpPr txBox="1"/>
          <p:nvPr/>
        </p:nvSpPr>
        <p:spPr>
          <a:xfrm>
            <a:off x="5495194" y="4712676"/>
            <a:ext cx="5433645" cy="73866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중복된 원소를 삽입하게 될 때</a:t>
            </a:r>
            <a:r>
              <a:rPr lang="en-US" altLang="ko-KR" sz="1400" dirty="0"/>
              <a:t>, Error</a:t>
            </a:r>
            <a:r>
              <a:rPr lang="ko-KR" altLang="en-US" sz="1400" dirty="0"/>
              <a:t>가 발생한다</a:t>
            </a:r>
            <a:r>
              <a:rPr lang="en-US" altLang="ko-KR" sz="1400" dirty="0"/>
              <a:t>. </a:t>
            </a:r>
            <a:r>
              <a:rPr lang="ko-KR" altLang="en-US" sz="1400" dirty="0"/>
              <a:t>삽입 시 반환 값을 받게 하면 반환 받은 값에 </a:t>
            </a:r>
            <a:r>
              <a:rPr lang="en-US" altLang="ko-KR" sz="1400" dirty="0"/>
              <a:t>first</a:t>
            </a:r>
            <a:r>
              <a:rPr lang="ko-KR" altLang="en-US" sz="1400" dirty="0"/>
              <a:t>가 원소가 있는 지점을 가리키고 </a:t>
            </a:r>
            <a:r>
              <a:rPr lang="en-US" altLang="ko-KR" sz="1400" dirty="0"/>
              <a:t>second</a:t>
            </a:r>
            <a:r>
              <a:rPr lang="ko-KR" altLang="en-US" sz="1400" dirty="0"/>
              <a:t>가 삽입 성공 여부를 가지게 되는 것을 이용해보자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1CFAA319-2034-44DB-960F-FFB820974260}"/>
              </a:ext>
            </a:extLst>
          </p:cNvPr>
          <p:cNvGrpSpPr/>
          <p:nvPr/>
        </p:nvGrpSpPr>
        <p:grpSpPr>
          <a:xfrm>
            <a:off x="7315200" y="2854409"/>
            <a:ext cx="2079380" cy="1149182"/>
            <a:chOff x="2716823" y="3153325"/>
            <a:chExt cx="2079380" cy="114918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628F54E-8C3A-4D49-88EB-098B35F267ED}"/>
                </a:ext>
              </a:extLst>
            </p:cNvPr>
            <p:cNvSpPr/>
            <p:nvPr/>
          </p:nvSpPr>
          <p:spPr>
            <a:xfrm>
              <a:off x="2716823" y="4035806"/>
              <a:ext cx="465992" cy="26377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40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BE8060E1-C389-4D07-A92B-04B88F0D7085}"/>
                </a:ext>
              </a:extLst>
            </p:cNvPr>
            <p:cNvSpPr/>
            <p:nvPr/>
          </p:nvSpPr>
          <p:spPr>
            <a:xfrm>
              <a:off x="3254619" y="4038737"/>
              <a:ext cx="465992" cy="26377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50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E770235-49BC-4901-844B-B7F759090A2B}"/>
                </a:ext>
              </a:extLst>
            </p:cNvPr>
            <p:cNvSpPr/>
            <p:nvPr/>
          </p:nvSpPr>
          <p:spPr>
            <a:xfrm>
              <a:off x="3792415" y="4038737"/>
              <a:ext cx="465992" cy="26377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80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1575BB4-A3BA-4C92-BBE0-D524441C6F44}"/>
                </a:ext>
              </a:extLst>
            </p:cNvPr>
            <p:cNvSpPr/>
            <p:nvPr/>
          </p:nvSpPr>
          <p:spPr>
            <a:xfrm>
              <a:off x="4330211" y="4035806"/>
              <a:ext cx="465992" cy="26377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N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E3A6DC38-F52E-47C7-B7E6-60BBC93A00FD}"/>
                </a:ext>
              </a:extLst>
            </p:cNvPr>
            <p:cNvSpPr/>
            <p:nvPr/>
          </p:nvSpPr>
          <p:spPr>
            <a:xfrm>
              <a:off x="3254619" y="3429000"/>
              <a:ext cx="465992" cy="26377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B2B23F08-5761-4C02-A9C6-FAA64AB82D70}"/>
                </a:ext>
              </a:extLst>
            </p:cNvPr>
            <p:cNvSpPr/>
            <p:nvPr/>
          </p:nvSpPr>
          <p:spPr>
            <a:xfrm>
              <a:off x="3864219" y="3429000"/>
              <a:ext cx="742950" cy="26377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false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B350A1A-4542-4377-B97E-FDC3AB83EE88}"/>
                </a:ext>
              </a:extLst>
            </p:cNvPr>
            <p:cNvSpPr txBox="1"/>
            <p:nvPr/>
          </p:nvSpPr>
          <p:spPr>
            <a:xfrm>
              <a:off x="2853696" y="3153325"/>
              <a:ext cx="18774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Arial Black" panose="020B0A04020102020204" pitchFamily="34" charset="0"/>
                </a:rPr>
                <a:t>pr</a:t>
              </a:r>
              <a:r>
                <a:rPr lang="en-US" altLang="ko-KR" sz="1400" dirty="0">
                  <a:latin typeface="Arial Black" panose="020B0A04020102020204" pitchFamily="34" charset="0"/>
                </a:rPr>
                <a:t>  first	 second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59C09537-B7D2-4041-A443-16228E64735E}"/>
                </a:ext>
              </a:extLst>
            </p:cNvPr>
            <p:cNvCxnSpPr>
              <a:stCxn id="87" idx="2"/>
              <a:endCxn id="84" idx="0"/>
            </p:cNvCxnSpPr>
            <p:nvPr/>
          </p:nvCxnSpPr>
          <p:spPr>
            <a:xfrm>
              <a:off x="3487615" y="3692770"/>
              <a:ext cx="0" cy="345967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9917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0FB7C50-815E-4352-BCF5-38B6AACAF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1.set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8E94C2-9BEF-4A79-A488-FE5D755E213A}"/>
              </a:ext>
            </a:extLst>
          </p:cNvPr>
          <p:cNvSpPr txBox="1"/>
          <p:nvPr/>
        </p:nvSpPr>
        <p:spPr>
          <a:xfrm>
            <a:off x="1132621" y="712177"/>
            <a:ext cx="9905998" cy="6032421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insert()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사용해 지정한 곳에 삽입하는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/>
          </a:p>
          <a:p>
            <a:r>
              <a:rPr lang="en-US" altLang="ko-KR" sz="1400" dirty="0">
                <a:latin typeface="Arial Black" panose="020B0A04020102020204" pitchFamily="34" charset="0"/>
                <a:cs typeface="Aharoni" panose="020B0604020202020204" pitchFamily="2" charset="-79"/>
              </a:rPr>
              <a:t>void main( )</a:t>
            </a:r>
          </a:p>
          <a:p>
            <a:r>
              <a:rPr lang="en-US" altLang="ko-KR" sz="1400" dirty="0">
                <a:latin typeface="Arial Black" panose="020B0A04020102020204" pitchFamily="34" charset="0"/>
                <a:cs typeface="Aharoni" panose="020B0604020202020204" pitchFamily="2" charset="-79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  <a:cs typeface="Aharoni" panose="020B0604020202020204" pitchFamily="2" charset="-79"/>
              </a:rPr>
              <a:t>    set&lt;int&gt; s;</a:t>
            </a:r>
          </a:p>
          <a:p>
            <a:r>
              <a:rPr lang="en-US" altLang="ko-KR" sz="1400" dirty="0">
                <a:latin typeface="Arial Black" panose="020B0A04020102020204" pitchFamily="34" charset="0"/>
                <a:cs typeface="Aharoni" panose="020B0604020202020204" pitchFamily="2" charset="-79"/>
              </a:rPr>
              <a:t>    pair&lt;set&lt;int&gt;::iterator, bool&gt; </a:t>
            </a:r>
            <a:r>
              <a:rPr lang="en-US" altLang="ko-KR" sz="1400" dirty="0" err="1">
                <a:latin typeface="Arial Black" panose="020B0A04020102020204" pitchFamily="34" charset="0"/>
                <a:cs typeface="Aharoni" panose="020B0604020202020204" pitchFamily="2" charset="-79"/>
              </a:rPr>
              <a:t>pr</a:t>
            </a:r>
            <a:r>
              <a:rPr lang="en-US" altLang="ko-KR" sz="1400" dirty="0">
                <a:latin typeface="Arial Black" panose="020B0A04020102020204" pitchFamily="34" charset="0"/>
                <a:cs typeface="Aharoni" panose="020B0604020202020204" pitchFamily="2" charset="-79"/>
              </a:rPr>
              <a:t>;</a:t>
            </a:r>
          </a:p>
          <a:p>
            <a:endParaRPr lang="ko-KR" altLang="en-US" sz="1400" dirty="0">
              <a:latin typeface="Arial Black" panose="020B0A04020102020204" pitchFamily="34" charset="0"/>
              <a:cs typeface="Aharoni" panose="020B0604020202020204" pitchFamily="2" charset="-79"/>
            </a:endParaRPr>
          </a:p>
          <a:p>
            <a:r>
              <a:rPr lang="en-US" altLang="ko-KR" sz="1400" dirty="0">
                <a:latin typeface="Arial Black" panose="020B0A04020102020204" pitchFamily="34" charset="0"/>
                <a:cs typeface="Aharoni" panose="020B0604020202020204" pitchFamily="2" charset="-79"/>
              </a:rPr>
              <a:t>    </a:t>
            </a:r>
            <a:r>
              <a:rPr lang="en-US" altLang="ko-KR" sz="1400" dirty="0" err="1">
                <a:latin typeface="Arial Black" panose="020B0A04020102020204" pitchFamily="34" charset="0"/>
                <a:cs typeface="Aharoni" panose="020B0604020202020204" pitchFamily="2" charset="-79"/>
              </a:rPr>
              <a:t>s.insert</a:t>
            </a:r>
            <a:r>
              <a:rPr lang="en-US" altLang="ko-KR" sz="1400" dirty="0">
                <a:latin typeface="Arial Black" panose="020B0A04020102020204" pitchFamily="34" charset="0"/>
                <a:cs typeface="Aharoni" panose="020B0604020202020204" pitchFamily="2" charset="-79"/>
              </a:rPr>
              <a:t>(50);</a:t>
            </a:r>
          </a:p>
          <a:p>
            <a:r>
              <a:rPr lang="en-US" altLang="ko-KR" sz="1400" dirty="0">
                <a:latin typeface="Arial Black" panose="020B0A04020102020204" pitchFamily="34" charset="0"/>
                <a:cs typeface="Aharoni" panose="020B0604020202020204" pitchFamily="2" charset="-79"/>
              </a:rPr>
              <a:t>    </a:t>
            </a:r>
            <a:r>
              <a:rPr lang="en-US" altLang="ko-KR" sz="1400" dirty="0" err="1">
                <a:latin typeface="Arial Black" panose="020B0A04020102020204" pitchFamily="34" charset="0"/>
                <a:cs typeface="Aharoni" panose="020B0604020202020204" pitchFamily="2" charset="-79"/>
              </a:rPr>
              <a:t>s.insert</a:t>
            </a:r>
            <a:r>
              <a:rPr lang="en-US" altLang="ko-KR" sz="1400" dirty="0">
                <a:latin typeface="Arial Black" panose="020B0A04020102020204" pitchFamily="34" charset="0"/>
                <a:cs typeface="Aharoni" panose="020B0604020202020204" pitchFamily="2" charset="-79"/>
              </a:rPr>
              <a:t>(30);</a:t>
            </a:r>
          </a:p>
          <a:p>
            <a:r>
              <a:rPr lang="en-US" altLang="ko-KR" sz="1400" dirty="0">
                <a:latin typeface="Arial Black" panose="020B0A04020102020204" pitchFamily="34" charset="0"/>
                <a:cs typeface="Aharoni" panose="020B0604020202020204" pitchFamily="2" charset="-79"/>
              </a:rPr>
              <a:t>    </a:t>
            </a:r>
            <a:r>
              <a:rPr lang="en-US" altLang="ko-KR" sz="1400" dirty="0" err="1">
                <a:latin typeface="Arial Black" panose="020B0A04020102020204" pitchFamily="34" charset="0"/>
                <a:cs typeface="Aharoni" panose="020B0604020202020204" pitchFamily="2" charset="-79"/>
              </a:rPr>
              <a:t>s.insert</a:t>
            </a:r>
            <a:r>
              <a:rPr lang="en-US" altLang="ko-KR" sz="1400" dirty="0">
                <a:latin typeface="Arial Black" panose="020B0A04020102020204" pitchFamily="34" charset="0"/>
                <a:cs typeface="Aharoni" panose="020B0604020202020204" pitchFamily="2" charset="-79"/>
              </a:rPr>
              <a:t>(80);</a:t>
            </a:r>
          </a:p>
          <a:p>
            <a:r>
              <a:rPr lang="en-US" altLang="ko-KR" sz="1400" dirty="0">
                <a:latin typeface="Arial Black" panose="020B0A04020102020204" pitchFamily="34" charset="0"/>
                <a:cs typeface="Aharoni" panose="020B0604020202020204" pitchFamily="2" charset="-79"/>
              </a:rPr>
              <a:t>    </a:t>
            </a:r>
            <a:r>
              <a:rPr lang="en-US" altLang="ko-KR" sz="1400" dirty="0" err="1">
                <a:latin typeface="Arial Black" panose="020B0A04020102020204" pitchFamily="34" charset="0"/>
                <a:cs typeface="Aharoni" panose="020B0604020202020204" pitchFamily="2" charset="-79"/>
              </a:rPr>
              <a:t>s.insert</a:t>
            </a:r>
            <a:r>
              <a:rPr lang="en-US" altLang="ko-KR" sz="1400" dirty="0">
                <a:latin typeface="Arial Black" panose="020B0A04020102020204" pitchFamily="34" charset="0"/>
                <a:cs typeface="Aharoni" panose="020B0604020202020204" pitchFamily="2" charset="-79"/>
              </a:rPr>
              <a:t>(40);</a:t>
            </a:r>
          </a:p>
          <a:p>
            <a:r>
              <a:rPr lang="en-US" altLang="ko-KR" sz="1400" dirty="0">
                <a:latin typeface="Arial Black" panose="020B0A04020102020204" pitchFamily="34" charset="0"/>
                <a:cs typeface="Aharoni" panose="020B0604020202020204" pitchFamily="2" charset="-79"/>
              </a:rPr>
              <a:t>    </a:t>
            </a:r>
            <a:r>
              <a:rPr lang="en-US" altLang="ko-KR" sz="1400" dirty="0" err="1">
                <a:latin typeface="Arial Black" panose="020B0A04020102020204" pitchFamily="34" charset="0"/>
                <a:cs typeface="Aharoni" panose="020B0604020202020204" pitchFamily="2" charset="-79"/>
              </a:rPr>
              <a:t>s.insert</a:t>
            </a:r>
            <a:r>
              <a:rPr lang="en-US" altLang="ko-KR" sz="1400" dirty="0">
                <a:latin typeface="Arial Black" panose="020B0A04020102020204" pitchFamily="34" charset="0"/>
                <a:cs typeface="Aharoni" panose="020B0604020202020204" pitchFamily="2" charset="-79"/>
              </a:rPr>
              <a:t>(10);</a:t>
            </a:r>
          </a:p>
          <a:p>
            <a:r>
              <a:rPr lang="en-US" altLang="ko-KR" sz="1400" dirty="0">
                <a:latin typeface="Arial Black" panose="020B0A04020102020204" pitchFamily="34" charset="0"/>
                <a:cs typeface="Aharoni" panose="020B0604020202020204" pitchFamily="2" charset="-79"/>
              </a:rPr>
              <a:t>    </a:t>
            </a:r>
            <a:r>
              <a:rPr lang="en-US" altLang="ko-KR" sz="1400" dirty="0" err="1">
                <a:latin typeface="Arial Black" panose="020B0A04020102020204" pitchFamily="34" charset="0"/>
                <a:cs typeface="Aharoni" panose="020B0604020202020204" pitchFamily="2" charset="-79"/>
              </a:rPr>
              <a:t>s.insert</a:t>
            </a:r>
            <a:r>
              <a:rPr lang="en-US" altLang="ko-KR" sz="1400" dirty="0">
                <a:latin typeface="Arial Black" panose="020B0A04020102020204" pitchFamily="34" charset="0"/>
                <a:cs typeface="Aharoni" panose="020B0604020202020204" pitchFamily="2" charset="-79"/>
              </a:rPr>
              <a:t>(70);</a:t>
            </a:r>
          </a:p>
          <a:p>
            <a:r>
              <a:rPr lang="en-US" altLang="ko-KR" sz="1400" dirty="0">
                <a:latin typeface="Arial Black" panose="020B0A04020102020204" pitchFamily="34" charset="0"/>
                <a:cs typeface="Aharoni" panose="020B0604020202020204" pitchFamily="2" charset="-79"/>
              </a:rPr>
              <a:t>   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B0604020202020204" pitchFamily="2" charset="-79"/>
              </a:rPr>
              <a:t>pr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B0604020202020204" pitchFamily="2" charset="-79"/>
              </a:rPr>
              <a:t>=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B0604020202020204" pitchFamily="2" charset="-79"/>
              </a:rPr>
              <a:t>s.insert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B0604020202020204" pitchFamily="2" charset="-79"/>
              </a:rPr>
              <a:t>(90)</a:t>
            </a:r>
            <a:r>
              <a:rPr lang="en-US" altLang="ko-KR" sz="1400" dirty="0">
                <a:latin typeface="Arial Black" panose="020B0A04020102020204" pitchFamily="34" charset="0"/>
                <a:cs typeface="Aharoni" panose="020B0604020202020204" pitchFamily="2" charset="-79"/>
              </a:rPr>
              <a:t>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B0604020202020204" pitchFamily="2" charset="-79"/>
              </a:rPr>
              <a:t>//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B0604020202020204" pitchFamily="2" charset="-79"/>
              </a:rPr>
              <a:t>pr.first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B0604020202020204" pitchFamily="2" charset="-79"/>
              </a:rPr>
              <a:t>는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B0604020202020204" pitchFamily="2" charset="-79"/>
              </a:rPr>
              <a:t>90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B0604020202020204" pitchFamily="2" charset="-79"/>
              </a:rPr>
              <a:t>원소의 반복자</a:t>
            </a:r>
          </a:p>
          <a:p>
            <a:endParaRPr lang="ko-KR" altLang="en-US" sz="1400" dirty="0">
              <a:latin typeface="Arial Black" panose="020B0A04020102020204" pitchFamily="34" charset="0"/>
              <a:cs typeface="Aharoni" panose="020B0604020202020204" pitchFamily="2" charset="-79"/>
            </a:endParaRPr>
          </a:p>
          <a:p>
            <a:endParaRPr lang="ko-KR" altLang="en-US" sz="1400" dirty="0">
              <a:latin typeface="Arial Black" panose="020B0A04020102020204" pitchFamily="34" charset="0"/>
              <a:cs typeface="Aharoni" panose="020B0604020202020204" pitchFamily="2" charset="-79"/>
            </a:endParaRPr>
          </a:p>
          <a:p>
            <a:r>
              <a:rPr lang="en-US" altLang="ko-KR" sz="1400" dirty="0">
                <a:latin typeface="Arial Black" panose="020B0A04020102020204" pitchFamily="34" charset="0"/>
                <a:cs typeface="Aharoni" panose="020B0604020202020204" pitchFamily="2" charset="-79"/>
              </a:rPr>
              <a:t>    set&lt;int&gt;::iterator </a:t>
            </a:r>
            <a:r>
              <a:rPr lang="en-US" altLang="ko-KR" sz="1400" dirty="0" err="1">
                <a:latin typeface="Arial Black" panose="020B0A04020102020204" pitchFamily="34" charset="0"/>
                <a:cs typeface="Aharoni" panose="020B0604020202020204" pitchFamily="2" charset="-79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  <a:cs typeface="Aharoni" panose="020B0604020202020204" pitchFamily="2" charset="-79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  <a:cs typeface="Aharoni" panose="020B0604020202020204" pitchFamily="2" charset="-79"/>
              </a:rPr>
              <a:t>    for( </a:t>
            </a:r>
            <a:r>
              <a:rPr lang="en-US" altLang="ko-KR" sz="1400" dirty="0" err="1">
                <a:latin typeface="Arial Black" panose="020B0A04020102020204" pitchFamily="34" charset="0"/>
                <a:cs typeface="Aharoni" panose="020B0604020202020204" pitchFamily="2" charset="-79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  <a:cs typeface="Aharoni" panose="020B0604020202020204" pitchFamily="2" charset="-79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  <a:cs typeface="Aharoni" panose="020B0604020202020204" pitchFamily="2" charset="-79"/>
              </a:rPr>
              <a:t>s.begin</a:t>
            </a:r>
            <a:r>
              <a:rPr lang="en-US" altLang="ko-KR" sz="1400" dirty="0">
                <a:latin typeface="Arial Black" panose="020B0A04020102020204" pitchFamily="34" charset="0"/>
                <a:cs typeface="Aharoni" panose="020B0604020202020204" pitchFamily="2" charset="-79"/>
              </a:rPr>
              <a:t>() ; </a:t>
            </a:r>
            <a:r>
              <a:rPr lang="en-US" altLang="ko-KR" sz="1400" dirty="0" err="1">
                <a:latin typeface="Arial Black" panose="020B0A04020102020204" pitchFamily="34" charset="0"/>
                <a:cs typeface="Aharoni" panose="020B0604020202020204" pitchFamily="2" charset="-79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  <a:cs typeface="Aharoni" panose="020B0604020202020204" pitchFamily="2" charset="-79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  <a:cs typeface="Aharoni" panose="020B0604020202020204" pitchFamily="2" charset="-79"/>
              </a:rPr>
              <a:t>s.end</a:t>
            </a:r>
            <a:r>
              <a:rPr lang="en-US" altLang="ko-KR" sz="1400" dirty="0">
                <a:latin typeface="Arial Black" panose="020B0A04020102020204" pitchFamily="34" charset="0"/>
                <a:cs typeface="Aharoni" panose="020B0604020202020204" pitchFamily="2" charset="-79"/>
              </a:rPr>
              <a:t>() ; ++</a:t>
            </a:r>
            <a:r>
              <a:rPr lang="en-US" altLang="ko-KR" sz="1400" dirty="0" err="1">
                <a:latin typeface="Arial Black" panose="020B0A04020102020204" pitchFamily="34" charset="0"/>
                <a:cs typeface="Aharoni" panose="020B0604020202020204" pitchFamily="2" charset="-79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  <a:cs typeface="Aharoni" panose="020B0604020202020204" pitchFamily="2" charset="-79"/>
              </a:rPr>
              <a:t>)</a:t>
            </a:r>
          </a:p>
          <a:p>
            <a:r>
              <a:rPr lang="en-US" altLang="ko-KR" sz="1400" dirty="0">
                <a:latin typeface="Arial Black" panose="020B0A04020102020204" pitchFamily="34" charset="0"/>
                <a:cs typeface="Aharoni" panose="020B0604020202020204" pitchFamily="2" charset="-79"/>
              </a:rPr>
              <a:t>        </a:t>
            </a:r>
            <a:r>
              <a:rPr lang="en-US" altLang="ko-KR" sz="1400" dirty="0" err="1">
                <a:latin typeface="Arial Black" panose="020B0A04020102020204" pitchFamily="34" charset="0"/>
                <a:cs typeface="Aharoni" panose="020B0604020202020204" pitchFamily="2" charset="-79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  <a:cs typeface="Aharoni" panose="020B0604020202020204" pitchFamily="2" charset="-79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  <a:cs typeface="Aharoni" panose="020B0604020202020204" pitchFamily="2" charset="-79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  <a:cs typeface="Aharoni" panose="020B0604020202020204" pitchFamily="2" charset="-79"/>
              </a:rPr>
              <a:t> &lt;&lt; " ";</a:t>
            </a:r>
          </a:p>
          <a:p>
            <a:r>
              <a:rPr lang="en-US" altLang="ko-KR" sz="1400" dirty="0">
                <a:latin typeface="Arial Black" panose="020B0A04020102020204" pitchFamily="34" charset="0"/>
                <a:cs typeface="Aharoni" panose="020B0604020202020204" pitchFamily="2" charset="-79"/>
              </a:rPr>
              <a:t>    </a:t>
            </a:r>
            <a:r>
              <a:rPr lang="en-US" altLang="ko-KR" sz="1400" dirty="0" err="1">
                <a:latin typeface="Arial Black" panose="020B0A04020102020204" pitchFamily="34" charset="0"/>
                <a:cs typeface="Aharoni" panose="020B0604020202020204" pitchFamily="2" charset="-79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  <a:cs typeface="Aharoni" panose="020B0604020202020204" pitchFamily="2" charset="-79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  <a:cs typeface="Aharoni" panose="020B0604020202020204" pitchFamily="2" charset="-79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  <a:cs typeface="Aharoni" panose="020B0604020202020204" pitchFamily="2" charset="-79"/>
              </a:rPr>
              <a:t>;</a:t>
            </a:r>
          </a:p>
          <a:p>
            <a:endParaRPr lang="ko-KR" altLang="en-US" sz="1400" dirty="0">
              <a:latin typeface="Arial Black" panose="020B0A04020102020204" pitchFamily="34" charset="0"/>
              <a:cs typeface="Aharoni" panose="020B0604020202020204" pitchFamily="2" charset="-79"/>
            </a:endParaRPr>
          </a:p>
          <a:p>
            <a:r>
              <a:rPr lang="ko-KR" altLang="en-US" sz="1400" dirty="0">
                <a:latin typeface="Arial Black" panose="020B0A04020102020204" pitchFamily="34" charset="0"/>
                <a:cs typeface="Aharoni" panose="020B0604020202020204" pitchFamily="2" charset="-79"/>
              </a:rPr>
              <a:t>   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B0604020202020204" pitchFamily="2" charset="-79"/>
              </a:rPr>
              <a:t>s.insert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B0604020202020204" pitchFamily="2" charset="-79"/>
              </a:rPr>
              <a:t>(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B0604020202020204" pitchFamily="2" charset="-79"/>
              </a:rPr>
              <a:t>pr.first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B0604020202020204" pitchFamily="2" charset="-79"/>
              </a:rPr>
              <a:t>, 85)</a:t>
            </a:r>
            <a:r>
              <a:rPr lang="en-US" altLang="ko-KR" sz="1400" dirty="0">
                <a:latin typeface="Arial Black" panose="020B0A04020102020204" pitchFamily="34" charset="0"/>
                <a:cs typeface="Aharoni" panose="020B0604020202020204" pitchFamily="2" charset="-79"/>
              </a:rPr>
              <a:t>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B0604020202020204" pitchFamily="2" charset="-79"/>
              </a:rPr>
              <a:t>//90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B0604020202020204" pitchFamily="2" charset="-79"/>
              </a:rPr>
              <a:t>원소의 반복자에서 검색 시작 후 삽입한다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B0604020202020204" pitchFamily="2" charset="-79"/>
              </a:rPr>
              <a:t>. 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haroni" panose="020B0604020202020204" pitchFamily="2" charset="-79"/>
            </a:endParaRPr>
          </a:p>
          <a:p>
            <a:r>
              <a:rPr lang="ko-KR" altLang="en-US" sz="1400" dirty="0">
                <a:latin typeface="Arial Black" panose="020B0A04020102020204" pitchFamily="34" charset="0"/>
                <a:cs typeface="Aharoni" panose="020B0604020202020204" pitchFamily="2" charset="-79"/>
              </a:rPr>
              <a:t>    </a:t>
            </a:r>
          </a:p>
          <a:p>
            <a:r>
              <a:rPr lang="en-US" altLang="ko-KR" sz="1400" dirty="0">
                <a:latin typeface="Arial Black" panose="020B0A04020102020204" pitchFamily="34" charset="0"/>
                <a:cs typeface="Aharoni" panose="020B0604020202020204" pitchFamily="2" charset="-79"/>
              </a:rPr>
              <a:t>    for( </a:t>
            </a:r>
            <a:r>
              <a:rPr lang="en-US" altLang="ko-KR" sz="1400" dirty="0" err="1">
                <a:latin typeface="Arial Black" panose="020B0A04020102020204" pitchFamily="34" charset="0"/>
                <a:cs typeface="Aharoni" panose="020B0604020202020204" pitchFamily="2" charset="-79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  <a:cs typeface="Aharoni" panose="020B0604020202020204" pitchFamily="2" charset="-79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  <a:cs typeface="Aharoni" panose="020B0604020202020204" pitchFamily="2" charset="-79"/>
              </a:rPr>
              <a:t>s.begin</a:t>
            </a:r>
            <a:r>
              <a:rPr lang="en-US" altLang="ko-KR" sz="1400" dirty="0">
                <a:latin typeface="Arial Black" panose="020B0A04020102020204" pitchFamily="34" charset="0"/>
                <a:cs typeface="Aharoni" panose="020B0604020202020204" pitchFamily="2" charset="-79"/>
              </a:rPr>
              <a:t>() ; </a:t>
            </a:r>
            <a:r>
              <a:rPr lang="en-US" altLang="ko-KR" sz="1400" dirty="0" err="1">
                <a:latin typeface="Arial Black" panose="020B0A04020102020204" pitchFamily="34" charset="0"/>
                <a:cs typeface="Aharoni" panose="020B0604020202020204" pitchFamily="2" charset="-79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  <a:cs typeface="Aharoni" panose="020B0604020202020204" pitchFamily="2" charset="-79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  <a:cs typeface="Aharoni" panose="020B0604020202020204" pitchFamily="2" charset="-79"/>
              </a:rPr>
              <a:t>s.end</a:t>
            </a:r>
            <a:r>
              <a:rPr lang="en-US" altLang="ko-KR" sz="1400" dirty="0">
                <a:latin typeface="Arial Black" panose="020B0A04020102020204" pitchFamily="34" charset="0"/>
                <a:cs typeface="Aharoni" panose="020B0604020202020204" pitchFamily="2" charset="-79"/>
              </a:rPr>
              <a:t>() ; ++</a:t>
            </a:r>
            <a:r>
              <a:rPr lang="en-US" altLang="ko-KR" sz="1400" dirty="0" err="1">
                <a:latin typeface="Arial Black" panose="020B0A04020102020204" pitchFamily="34" charset="0"/>
                <a:cs typeface="Aharoni" panose="020B0604020202020204" pitchFamily="2" charset="-79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  <a:cs typeface="Aharoni" panose="020B0604020202020204" pitchFamily="2" charset="-79"/>
              </a:rPr>
              <a:t>)</a:t>
            </a:r>
          </a:p>
          <a:p>
            <a:r>
              <a:rPr lang="en-US" altLang="ko-KR" sz="1400" dirty="0">
                <a:latin typeface="Arial Black" panose="020B0A04020102020204" pitchFamily="34" charset="0"/>
                <a:cs typeface="Aharoni" panose="020B0604020202020204" pitchFamily="2" charset="-79"/>
              </a:rPr>
              <a:t>        </a:t>
            </a:r>
            <a:r>
              <a:rPr lang="en-US" altLang="ko-KR" sz="1400" dirty="0" err="1">
                <a:latin typeface="Arial Black" panose="020B0A04020102020204" pitchFamily="34" charset="0"/>
                <a:cs typeface="Aharoni" panose="020B0604020202020204" pitchFamily="2" charset="-79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  <a:cs typeface="Aharoni" panose="020B0604020202020204" pitchFamily="2" charset="-79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  <a:cs typeface="Aharoni" panose="020B0604020202020204" pitchFamily="2" charset="-79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  <a:cs typeface="Aharoni" panose="020B0604020202020204" pitchFamily="2" charset="-79"/>
              </a:rPr>
              <a:t> &lt;&lt; " ";</a:t>
            </a:r>
          </a:p>
          <a:p>
            <a:r>
              <a:rPr lang="en-US" altLang="ko-KR" sz="1400" dirty="0">
                <a:latin typeface="Arial Black" panose="020B0A04020102020204" pitchFamily="34" charset="0"/>
                <a:cs typeface="Aharoni" panose="020B0604020202020204" pitchFamily="2" charset="-79"/>
              </a:rPr>
              <a:t>    </a:t>
            </a:r>
            <a:r>
              <a:rPr lang="en-US" altLang="ko-KR" sz="1400" dirty="0" err="1">
                <a:latin typeface="Arial Black" panose="020B0A04020102020204" pitchFamily="34" charset="0"/>
                <a:cs typeface="Aharoni" panose="020B0604020202020204" pitchFamily="2" charset="-79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  <a:cs typeface="Aharoni" panose="020B0604020202020204" pitchFamily="2" charset="-79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  <a:cs typeface="Aharoni" panose="020B0604020202020204" pitchFamily="2" charset="-79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  <a:cs typeface="Aharoni" panose="020B0604020202020204" pitchFamily="2" charset="-79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  <a:cs typeface="Aharoni" panose="020B0604020202020204" pitchFamily="2" charset="-79"/>
              </a:rPr>
              <a:t>}</a:t>
            </a:r>
            <a:endParaRPr lang="ko-KR" altLang="en-US" sz="1400" dirty="0"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63669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931727C-EF87-4DDE-B0E8-90E9AD1E8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1.set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787C5D-5DFB-4B5E-A127-89F0EC911D8D}"/>
              </a:ext>
            </a:extLst>
          </p:cNvPr>
          <p:cNvSpPr txBox="1"/>
          <p:nvPr/>
        </p:nvSpPr>
        <p:spPr>
          <a:xfrm>
            <a:off x="1153381" y="712177"/>
            <a:ext cx="9885238" cy="578619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정렬 기준을 사용한 생성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 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// </a:t>
            </a:r>
            <a:r>
              <a:rPr lang="ko-KR" altLang="en-US" sz="1600" dirty="0">
                <a:latin typeface="Arial Black" panose="020B0A04020102020204" pitchFamily="34" charset="0"/>
              </a:rPr>
              <a:t>정렬 기준으로 </a:t>
            </a:r>
            <a:r>
              <a:rPr lang="en-US" altLang="ko-KR" sz="1600" dirty="0">
                <a:latin typeface="Arial Black" panose="020B0A04020102020204" pitchFamily="34" charset="0"/>
              </a:rPr>
              <a:t>greater&lt;int&gt; </a:t>
            </a:r>
            <a:r>
              <a:rPr lang="ko-KR" altLang="en-US" sz="1600" dirty="0">
                <a:latin typeface="Arial Black" panose="020B0A04020102020204" pitchFamily="34" charset="0"/>
              </a:rPr>
              <a:t>조건자를 사용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set&lt;int, greater&lt;int&gt;&gt;</a:t>
            </a:r>
            <a:r>
              <a:rPr lang="en-US" altLang="ko-KR" sz="1600" dirty="0">
                <a:latin typeface="Arial Black" panose="020B0A04020102020204" pitchFamily="34" charset="0"/>
              </a:rPr>
              <a:t> s; 	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s.insert</a:t>
            </a:r>
            <a:r>
              <a:rPr lang="en-US" altLang="ko-KR" sz="1600" dirty="0">
                <a:latin typeface="Arial Black" panose="020B0A04020102020204" pitchFamily="34" charset="0"/>
              </a:rPr>
              <a:t>(50);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	</a:t>
            </a:r>
            <a:r>
              <a:rPr lang="en-US" altLang="ko-KR" sz="1600" dirty="0" err="1">
                <a:latin typeface="Arial Black" panose="020B0A04020102020204" pitchFamily="34" charset="0"/>
              </a:rPr>
              <a:t>s.insert</a:t>
            </a:r>
            <a:r>
              <a:rPr lang="en-US" altLang="ko-KR" sz="1600" dirty="0">
                <a:latin typeface="Arial Black" panose="020B0A04020102020204" pitchFamily="34" charset="0"/>
              </a:rPr>
              <a:t>(30);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s.insert</a:t>
            </a:r>
            <a:r>
              <a:rPr lang="en-US" altLang="ko-KR" sz="1600" dirty="0">
                <a:latin typeface="Arial Black" panose="020B0A04020102020204" pitchFamily="34" charset="0"/>
              </a:rPr>
              <a:t>(80);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s.insert</a:t>
            </a:r>
            <a:r>
              <a:rPr lang="en-US" altLang="ko-KR" sz="1600" dirty="0">
                <a:latin typeface="Arial Black" panose="020B0A04020102020204" pitchFamily="34" charset="0"/>
              </a:rPr>
              <a:t>(40);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s.insert</a:t>
            </a:r>
            <a:r>
              <a:rPr lang="en-US" altLang="ko-KR" sz="1600" dirty="0">
                <a:latin typeface="Arial Black" panose="020B0A04020102020204" pitchFamily="34" charset="0"/>
              </a:rPr>
              <a:t>(10);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s.insert</a:t>
            </a:r>
            <a:r>
              <a:rPr lang="en-US" altLang="ko-KR" sz="1600" dirty="0">
                <a:latin typeface="Arial Black" panose="020B0A04020102020204" pitchFamily="34" charset="0"/>
              </a:rPr>
              <a:t>(70);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s.insert</a:t>
            </a:r>
            <a:r>
              <a:rPr lang="en-US" altLang="ko-KR" sz="1600" dirty="0">
                <a:latin typeface="Arial Black" panose="020B0A04020102020204" pitchFamily="34" charset="0"/>
              </a:rPr>
              <a:t>(90);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    </a:t>
            </a:r>
            <a:r>
              <a:rPr lang="en-US" altLang="ko-KR" sz="1600" dirty="0">
                <a:latin typeface="Arial Black" panose="020B0A04020102020204" pitchFamily="34" charset="0"/>
              </a:rPr>
              <a:t>	// greater&lt;int&gt; </a:t>
            </a:r>
            <a:r>
              <a:rPr lang="ko-KR" altLang="en-US" sz="1600" dirty="0">
                <a:latin typeface="Arial Black" panose="020B0A04020102020204" pitchFamily="34" charset="0"/>
              </a:rPr>
              <a:t>조건자를 사용하는 반복자 생성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set&lt;int, greater&lt;int&gt;&gt;::iterator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; 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for( 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= </a:t>
            </a:r>
            <a:r>
              <a:rPr lang="en-US" altLang="ko-KR" sz="1600" dirty="0" err="1">
                <a:latin typeface="Arial Black" panose="020B0A04020102020204" pitchFamily="34" charset="0"/>
              </a:rPr>
              <a:t>s.begin</a:t>
            </a:r>
            <a:r>
              <a:rPr lang="en-US" altLang="ko-KR" sz="1600" dirty="0">
                <a:latin typeface="Arial Black" panose="020B0A04020102020204" pitchFamily="34" charset="0"/>
              </a:rPr>
              <a:t>() ; 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!= </a:t>
            </a:r>
            <a:r>
              <a:rPr lang="en-US" altLang="ko-KR" sz="1600" dirty="0" err="1">
                <a:latin typeface="Arial Black" panose="020B0A04020102020204" pitchFamily="34" charset="0"/>
              </a:rPr>
              <a:t>s.end</a:t>
            </a:r>
            <a:r>
              <a:rPr lang="en-US" altLang="ko-KR" sz="1600" dirty="0">
                <a:latin typeface="Arial Black" panose="020B0A04020102020204" pitchFamily="34" charset="0"/>
              </a:rPr>
              <a:t>() ; ++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    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*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&lt;&lt; " ";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191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C4B9860-B661-414D-96D5-459225CD4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1.set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DFFE4-70D1-4ABB-B305-2B3305F10D51}"/>
              </a:ext>
            </a:extLst>
          </p:cNvPr>
          <p:cNvSpPr txBox="1"/>
          <p:nvPr/>
        </p:nvSpPr>
        <p:spPr>
          <a:xfrm>
            <a:off x="1132621" y="712177"/>
            <a:ext cx="9905998" cy="5970865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key_comp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value_comp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 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set&lt;int, less&lt;int&gt; &gt; </a:t>
            </a:r>
            <a:r>
              <a:rPr lang="en-US" altLang="ko-KR" sz="1400" dirty="0" err="1">
                <a:latin typeface="Arial Black" panose="020B0A04020102020204" pitchFamily="34" charset="0"/>
              </a:rPr>
              <a:t>s_less</a:t>
            </a:r>
            <a:r>
              <a:rPr lang="en-US" altLang="ko-KR" sz="1400" dirty="0">
                <a:latin typeface="Arial Black" panose="020B0A04020102020204" pitchFamily="34" charset="0"/>
              </a:rPr>
              <a:t>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set&lt;int&gt; s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와 같습니다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set&lt;int, greater&lt;int&gt; &gt; </a:t>
            </a:r>
            <a:r>
              <a:rPr lang="en-US" altLang="ko-KR" sz="1400" dirty="0" err="1">
                <a:latin typeface="Arial Black" panose="020B0A04020102020204" pitchFamily="34" charset="0"/>
              </a:rPr>
              <a:t>s_greater</a:t>
            </a:r>
            <a:r>
              <a:rPr lang="en-US" altLang="ko-KR" sz="1400" dirty="0">
                <a:latin typeface="Arial Black" panose="020B0A04020102020204" pitchFamily="34" charset="0"/>
              </a:rPr>
              <a:t>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정렬 기준으로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greater&lt;int&gt;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조건자를 사용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s_less.insert</a:t>
            </a:r>
            <a:r>
              <a:rPr lang="en-US" altLang="ko-KR" sz="1400" dirty="0">
                <a:latin typeface="Arial Black" panose="020B0A04020102020204" pitchFamily="34" charset="0"/>
              </a:rPr>
              <a:t>(50);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s_less.insert</a:t>
            </a:r>
            <a:r>
              <a:rPr lang="en-US" altLang="ko-KR" sz="1400" dirty="0">
                <a:latin typeface="Arial Black" panose="020B0A04020102020204" pitchFamily="34" charset="0"/>
              </a:rPr>
              <a:t>(80);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s_less.insert</a:t>
            </a:r>
            <a:r>
              <a:rPr lang="en-US" altLang="ko-KR" sz="1400" dirty="0">
                <a:latin typeface="Arial Black" panose="020B0A04020102020204" pitchFamily="34" charset="0"/>
              </a:rPr>
              <a:t>(40);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s_greater.insert</a:t>
            </a:r>
            <a:r>
              <a:rPr lang="en-US" altLang="ko-KR" sz="1400" dirty="0">
                <a:latin typeface="Arial Black" panose="020B0A04020102020204" pitchFamily="34" charset="0"/>
              </a:rPr>
              <a:t>(50);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s_greater.insert</a:t>
            </a:r>
            <a:r>
              <a:rPr lang="en-US" altLang="ko-KR" sz="1400" dirty="0">
                <a:latin typeface="Arial Black" panose="020B0A04020102020204" pitchFamily="34" charset="0"/>
              </a:rPr>
              <a:t>(80);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s_greater.insert</a:t>
            </a:r>
            <a:r>
              <a:rPr lang="en-US" altLang="ko-KR" sz="1400" dirty="0">
                <a:latin typeface="Arial Black" panose="020B0A04020102020204" pitchFamily="34" charset="0"/>
              </a:rPr>
              <a:t>(40);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set&lt;int, less&lt;int&gt; &gt;::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key_compare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l_cmp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s_less.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key_comp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l_cmp</a:t>
            </a:r>
            <a:r>
              <a:rPr lang="en-US" altLang="ko-KR" sz="1400" dirty="0">
                <a:latin typeface="Arial Black" panose="020B0A04020102020204" pitchFamily="34" charset="0"/>
              </a:rPr>
              <a:t>(10, 20)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10 &lt; 20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연산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set&lt;int, greater&lt;int&gt; &gt;::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key_compare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g_cmp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s_greater.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key_comp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g_cmp</a:t>
            </a:r>
            <a:r>
              <a:rPr lang="en-US" altLang="ko-KR" sz="1400" dirty="0">
                <a:latin typeface="Arial Black" panose="020B0A04020102020204" pitchFamily="34" charset="0"/>
              </a:rPr>
              <a:t>(10, 20)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10 &gt; 20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연산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key_comp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value_comp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타입을 문자열로 출력한다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&lt;&lt;"</a:t>
            </a:r>
            <a:r>
              <a:rPr lang="en-US" altLang="ko-KR" sz="1400" dirty="0" err="1">
                <a:latin typeface="Arial Black" panose="020B0A04020102020204" pitchFamily="34" charset="0"/>
              </a:rPr>
              <a:t>key_compare</a:t>
            </a:r>
            <a:r>
              <a:rPr lang="en-US" altLang="ko-KR" sz="1400" dirty="0">
                <a:latin typeface="Arial Black" panose="020B0A04020102020204" pitchFamily="34" charset="0"/>
              </a:rPr>
              <a:t> type: "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typeid</a:t>
            </a:r>
            <a:r>
              <a:rPr lang="en-US" altLang="ko-KR" sz="1400" dirty="0">
                <a:latin typeface="Arial Black" panose="020B0A04020102020204" pitchFamily="34" charset="0"/>
              </a:rPr>
              <a:t>(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s_less.key_comp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en-US" altLang="ko-KR" sz="1400" dirty="0">
                <a:latin typeface="Arial Black" panose="020B0A04020102020204" pitchFamily="34" charset="0"/>
              </a:rPr>
              <a:t>).name()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&lt;&lt;"</a:t>
            </a:r>
            <a:r>
              <a:rPr lang="en-US" altLang="ko-KR" sz="1400" dirty="0" err="1">
                <a:latin typeface="Arial Black" panose="020B0A04020102020204" pitchFamily="34" charset="0"/>
              </a:rPr>
              <a:t>key_compare</a:t>
            </a:r>
            <a:r>
              <a:rPr lang="en-US" altLang="ko-KR" sz="1400" dirty="0">
                <a:latin typeface="Arial Black" panose="020B0A04020102020204" pitchFamily="34" charset="0"/>
              </a:rPr>
              <a:t> type: "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typeid</a:t>
            </a:r>
            <a:r>
              <a:rPr lang="en-US" altLang="ko-KR" sz="1400" dirty="0">
                <a:latin typeface="Arial Black" panose="020B0A04020102020204" pitchFamily="34" charset="0"/>
              </a:rPr>
              <a:t>(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s_greater.key_comp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en-US" altLang="ko-KR" sz="1400" dirty="0">
                <a:latin typeface="Arial Black" panose="020B0A04020102020204" pitchFamily="34" charset="0"/>
              </a:rPr>
              <a:t>).name()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&lt;&lt;"</a:t>
            </a:r>
            <a:r>
              <a:rPr lang="en-US" altLang="ko-KR" sz="1400" dirty="0" err="1">
                <a:latin typeface="Arial Black" panose="020B0A04020102020204" pitchFamily="34" charset="0"/>
              </a:rPr>
              <a:t>value_compare</a:t>
            </a:r>
            <a:r>
              <a:rPr lang="en-US" altLang="ko-KR" sz="1400" dirty="0">
                <a:latin typeface="Arial Black" panose="020B0A04020102020204" pitchFamily="34" charset="0"/>
              </a:rPr>
              <a:t> type: "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typeid</a:t>
            </a:r>
            <a:r>
              <a:rPr lang="en-US" altLang="ko-KR" sz="1400" dirty="0">
                <a:latin typeface="Arial Black" panose="020B0A04020102020204" pitchFamily="34" charset="0"/>
              </a:rPr>
              <a:t>(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s_less.value_comp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</a:t>
            </a:r>
            <a:r>
              <a:rPr lang="en-US" altLang="ko-KR" sz="1400" dirty="0">
                <a:latin typeface="Arial Black" panose="020B0A04020102020204" pitchFamily="34" charset="0"/>
              </a:rPr>
              <a:t> ).name()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&lt;&lt;"</a:t>
            </a:r>
            <a:r>
              <a:rPr lang="en-US" altLang="ko-KR" sz="1400" dirty="0" err="1">
                <a:latin typeface="Arial Black" panose="020B0A04020102020204" pitchFamily="34" charset="0"/>
              </a:rPr>
              <a:t>value_compare</a:t>
            </a:r>
            <a:r>
              <a:rPr lang="en-US" altLang="ko-KR" sz="1400" dirty="0">
                <a:latin typeface="Arial Black" panose="020B0A04020102020204" pitchFamily="34" charset="0"/>
              </a:rPr>
              <a:t> type: "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typeid</a:t>
            </a:r>
            <a:r>
              <a:rPr lang="en-US" altLang="ko-KR" sz="1400" dirty="0">
                <a:latin typeface="Arial Black" panose="020B0A04020102020204" pitchFamily="34" charset="0"/>
              </a:rPr>
              <a:t>(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s_greater.value_comp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</a:t>
            </a:r>
            <a:r>
              <a:rPr lang="en-US" altLang="ko-KR" sz="1400" dirty="0">
                <a:latin typeface="Arial Black" panose="020B0A04020102020204" pitchFamily="34" charset="0"/>
              </a:rPr>
              <a:t> ).name()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92394-1B3D-4AE2-8024-99A0EF4CD700}"/>
              </a:ext>
            </a:extLst>
          </p:cNvPr>
          <p:cNvSpPr txBox="1"/>
          <p:nvPr/>
        </p:nvSpPr>
        <p:spPr>
          <a:xfrm>
            <a:off x="6611814" y="2440135"/>
            <a:ext cx="4299439" cy="116955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</a:rPr>
              <a:t>각 조건자를 생성한다</a:t>
            </a:r>
            <a:r>
              <a:rPr lang="en-US" altLang="ko-KR" sz="1400" dirty="0">
                <a:latin typeface="Arial Black" panose="020B0A04020102020204" pitchFamily="34" charset="0"/>
              </a:rPr>
              <a:t>. 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set&lt;int, less&lt;int&gt;&gt;::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key_compare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오름차순 정렬로 생성한 </a:t>
            </a:r>
            <a:r>
              <a:rPr lang="en-US" altLang="ko-KR" sz="1400" dirty="0">
                <a:latin typeface="Arial Black" panose="020B0A04020102020204" pitchFamily="34" charset="0"/>
              </a:rPr>
              <a:t>set</a:t>
            </a:r>
            <a:r>
              <a:rPr lang="ko-KR" altLang="en-US" sz="1400" dirty="0">
                <a:latin typeface="Arial Black" panose="020B0A04020102020204" pitchFamily="34" charset="0"/>
              </a:rPr>
              <a:t>의 조건자를 생성한다</a:t>
            </a:r>
            <a:r>
              <a:rPr lang="en-US" altLang="ko-KR" sz="1400" dirty="0">
                <a:latin typeface="Arial Black" panose="020B0A04020102020204" pitchFamily="34" charset="0"/>
              </a:rPr>
              <a:t>.set&lt;int, greater&lt;int&gt;&gt;::</a:t>
            </a:r>
            <a:r>
              <a:rPr lang="en-US" altLang="ko-KR" sz="1400" dirty="0" err="1">
                <a:latin typeface="Arial Black" panose="020B0A04020102020204" pitchFamily="34" charset="0"/>
              </a:rPr>
              <a:t>key_compare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ko-KR" altLang="en-US" sz="1400" dirty="0">
                <a:latin typeface="Arial Black" panose="020B0A04020102020204" pitchFamily="34" charset="0"/>
              </a:rPr>
              <a:t>내림차순 정렬로 생성한 </a:t>
            </a:r>
            <a:r>
              <a:rPr lang="en-US" altLang="ko-KR" sz="1400" dirty="0">
                <a:latin typeface="Arial Black" panose="020B0A04020102020204" pitchFamily="34" charset="0"/>
              </a:rPr>
              <a:t>set</a:t>
            </a:r>
            <a:r>
              <a:rPr lang="ko-KR" altLang="en-US" sz="1400" dirty="0">
                <a:latin typeface="Arial Black" panose="020B0A04020102020204" pitchFamily="34" charset="0"/>
              </a:rPr>
              <a:t>의 조건자를 생성한다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5715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7C30BF2-4E6C-4C12-ABE1-BA510B16B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1.set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20A1EA-D9D4-4552-8DB4-70AF9624C96A}"/>
              </a:ext>
            </a:extLst>
          </p:cNvPr>
          <p:cNvSpPr txBox="1"/>
          <p:nvPr/>
        </p:nvSpPr>
        <p:spPr>
          <a:xfrm>
            <a:off x="1132621" y="844062"/>
            <a:ext cx="9840179" cy="5755422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find()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사용 예제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 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set&lt;int&gt; s;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s.insert</a:t>
            </a:r>
            <a:r>
              <a:rPr lang="en-US" altLang="ko-KR" sz="1400" dirty="0">
                <a:latin typeface="Arial Black" panose="020B0A04020102020204" pitchFamily="34" charset="0"/>
              </a:rPr>
              <a:t>(50);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s.insert</a:t>
            </a:r>
            <a:r>
              <a:rPr lang="en-US" altLang="ko-KR" sz="14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s.insert</a:t>
            </a:r>
            <a:r>
              <a:rPr lang="en-US" altLang="ko-KR" sz="1400" dirty="0">
                <a:latin typeface="Arial Black" panose="020B0A04020102020204" pitchFamily="34" charset="0"/>
              </a:rPr>
              <a:t>(80);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s.insert</a:t>
            </a:r>
            <a:r>
              <a:rPr lang="en-US" altLang="ko-KR" sz="1400" dirty="0">
                <a:latin typeface="Arial Black" panose="020B0A04020102020204" pitchFamily="34" charset="0"/>
              </a:rPr>
              <a:t>(40);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s.insert</a:t>
            </a:r>
            <a:r>
              <a:rPr lang="en-US" altLang="ko-KR" sz="14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s.insert</a:t>
            </a:r>
            <a:r>
              <a:rPr lang="en-US" altLang="ko-KR" sz="1400" dirty="0">
                <a:latin typeface="Arial Black" panose="020B0A04020102020204" pitchFamily="34" charset="0"/>
              </a:rPr>
              <a:t>(70);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s.insert</a:t>
            </a:r>
            <a:r>
              <a:rPr lang="en-US" altLang="ko-KR" sz="1400" dirty="0">
                <a:latin typeface="Arial Black" panose="020B0A04020102020204" pitchFamily="34" charset="0"/>
              </a:rPr>
              <a:t>(90);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set&lt;int&gt;::iterator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s.begin</a:t>
            </a:r>
            <a:r>
              <a:rPr lang="en-US" altLang="ko-KR" sz="1400" dirty="0">
                <a:latin typeface="Arial Black" panose="020B0A04020102020204" pitchFamily="34" charset="0"/>
              </a:rPr>
              <a:t>();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s.end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s.find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(30)</a:t>
            </a:r>
            <a:r>
              <a:rPr lang="en-US" altLang="ko-KR" sz="1400" dirty="0">
                <a:latin typeface="Arial Black" panose="020B0A04020102020204" pitchFamily="34" charset="0"/>
              </a:rPr>
              <a:t>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30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반복자를 반환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if (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s.end</a:t>
            </a:r>
            <a:r>
              <a:rPr lang="en-US" altLang="ko-KR" sz="1400" dirty="0">
                <a:latin typeface="Arial Black" panose="020B0A04020102020204" pitchFamily="34" charset="0"/>
              </a:rPr>
              <a:t>())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"</a:t>
            </a:r>
            <a:r>
              <a:rPr lang="ko-KR" altLang="en-US" sz="1400" dirty="0">
                <a:latin typeface="Arial Black" panose="020B0A04020102020204" pitchFamily="34" charset="0"/>
              </a:rPr>
              <a:t>가 </a:t>
            </a:r>
            <a:r>
              <a:rPr lang="en-US" altLang="ko-KR" sz="1400" dirty="0">
                <a:latin typeface="Arial Black" panose="020B0A04020102020204" pitchFamily="34" charset="0"/>
              </a:rPr>
              <a:t>s</a:t>
            </a:r>
            <a:r>
              <a:rPr lang="ko-KR" altLang="en-US" sz="1400" dirty="0">
                <a:latin typeface="Arial Black" panose="020B0A04020102020204" pitchFamily="34" charset="0"/>
              </a:rPr>
              <a:t>에 있다</a:t>
            </a:r>
            <a:r>
              <a:rPr lang="en-US" altLang="ko-KR" sz="1400" dirty="0">
                <a:latin typeface="Arial Black" panose="020B0A04020102020204" pitchFamily="34" charset="0"/>
              </a:rPr>
              <a:t>!"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else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“30</a:t>
            </a:r>
            <a:r>
              <a:rPr lang="ko-KR" altLang="en-US" sz="1400" dirty="0">
                <a:latin typeface="Arial Black" panose="020B0A04020102020204" pitchFamily="34" charset="0"/>
              </a:rPr>
              <a:t>이 </a:t>
            </a:r>
            <a:r>
              <a:rPr lang="en-US" altLang="ko-KR" sz="1400" dirty="0">
                <a:latin typeface="Arial Black" panose="020B0A04020102020204" pitchFamily="34" charset="0"/>
              </a:rPr>
              <a:t>s</a:t>
            </a:r>
            <a:r>
              <a:rPr lang="ko-KR" altLang="en-US" sz="1400" dirty="0">
                <a:latin typeface="Arial Black" panose="020B0A04020102020204" pitchFamily="34" charset="0"/>
              </a:rPr>
              <a:t>에 없다</a:t>
            </a:r>
            <a:r>
              <a:rPr lang="en-US" altLang="ko-KR" sz="1400" dirty="0">
                <a:latin typeface="Arial Black" panose="020B0A04020102020204" pitchFamily="34" charset="0"/>
              </a:rPr>
              <a:t>!"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B928BD-1CA6-4D8B-B59D-D6AD535B8448}"/>
              </a:ext>
            </a:extLst>
          </p:cNvPr>
          <p:cNvSpPr txBox="1"/>
          <p:nvPr/>
        </p:nvSpPr>
        <p:spPr>
          <a:xfrm>
            <a:off x="4994030" y="931985"/>
            <a:ext cx="5873261" cy="73866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</a:rPr>
              <a:t>연관 컨테이너에서는 </a:t>
            </a:r>
            <a:r>
              <a:rPr lang="en-US" altLang="ko-KR" sz="1400" dirty="0">
                <a:latin typeface="Arial Black" panose="020B0A04020102020204" pitchFamily="34" charset="0"/>
              </a:rPr>
              <a:t>key</a:t>
            </a:r>
            <a:r>
              <a:rPr lang="ko-KR" altLang="en-US" sz="1400" dirty="0">
                <a:latin typeface="Arial Black" panose="020B0A04020102020204" pitchFamily="34" charset="0"/>
              </a:rPr>
              <a:t>를 찾을 때 </a:t>
            </a:r>
            <a:r>
              <a:rPr lang="en-US" altLang="ko-KR" sz="1400" dirty="0">
                <a:latin typeface="Arial Black" panose="020B0A04020102020204" pitchFamily="34" charset="0"/>
              </a:rPr>
              <a:t>==</a:t>
            </a:r>
            <a:r>
              <a:rPr lang="ko-KR" altLang="en-US" sz="1400" dirty="0">
                <a:latin typeface="Arial Black" panose="020B0A04020102020204" pitchFamily="34" charset="0"/>
              </a:rPr>
              <a:t>연산을 하지 않고 </a:t>
            </a:r>
            <a:r>
              <a:rPr lang="en-US" altLang="ko-KR" sz="1400" dirty="0">
                <a:latin typeface="Arial Black" panose="020B0A04020102020204" pitchFamily="34" charset="0"/>
              </a:rPr>
              <a:t>&lt;</a:t>
            </a:r>
            <a:r>
              <a:rPr lang="ko-KR" altLang="en-US" sz="1400" dirty="0">
                <a:latin typeface="Arial Black" panose="020B0A04020102020204" pitchFamily="34" charset="0"/>
              </a:rPr>
              <a:t>연산을 하기 때문에 두 원소 </a:t>
            </a:r>
            <a:r>
              <a:rPr lang="en-US" altLang="ko-KR" sz="1400" dirty="0">
                <a:latin typeface="Arial Black" panose="020B0A04020102020204" pitchFamily="34" charset="0"/>
              </a:rPr>
              <a:t>a, b</a:t>
            </a:r>
            <a:r>
              <a:rPr lang="ko-KR" altLang="en-US" sz="1400" dirty="0">
                <a:latin typeface="Arial Black" panose="020B0A04020102020204" pitchFamily="34" charset="0"/>
              </a:rPr>
              <a:t>가 </a:t>
            </a:r>
            <a:r>
              <a:rPr lang="en-US" altLang="ko-KR" sz="1400" dirty="0">
                <a:latin typeface="Arial Black" panose="020B0A04020102020204" pitchFamily="34" charset="0"/>
              </a:rPr>
              <a:t>!(a &lt; b) &amp;&amp; !(b &lt; a)</a:t>
            </a:r>
            <a:r>
              <a:rPr lang="ko-KR" altLang="en-US" sz="1400" dirty="0">
                <a:latin typeface="Arial Black" panose="020B0A04020102020204" pitchFamily="34" charset="0"/>
              </a:rPr>
              <a:t>아닌 경우가 </a:t>
            </a:r>
            <a:r>
              <a:rPr lang="en-US" altLang="ko-KR" sz="1400" dirty="0">
                <a:latin typeface="Arial Black" panose="020B0A04020102020204" pitchFamily="34" charset="0"/>
              </a:rPr>
              <a:t>a == b</a:t>
            </a:r>
            <a:r>
              <a:rPr lang="ko-KR" altLang="en-US" sz="1400" dirty="0">
                <a:latin typeface="Arial Black" panose="020B0A04020102020204" pitchFamily="34" charset="0"/>
              </a:rPr>
              <a:t>인 경우가 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2F85145-03FE-4B82-AD29-192F48B6A026}"/>
              </a:ext>
            </a:extLst>
          </p:cNvPr>
          <p:cNvGrpSpPr/>
          <p:nvPr/>
        </p:nvGrpSpPr>
        <p:grpSpPr>
          <a:xfrm>
            <a:off x="6733307" y="4440116"/>
            <a:ext cx="4043396" cy="1290295"/>
            <a:chOff x="2795952" y="4251789"/>
            <a:chExt cx="4043396" cy="129029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C33B4C-AE73-428D-8CC2-8A2593EDF61F}"/>
                </a:ext>
              </a:extLst>
            </p:cNvPr>
            <p:cNvSpPr/>
            <p:nvPr/>
          </p:nvSpPr>
          <p:spPr>
            <a:xfrm>
              <a:off x="2795952" y="5282711"/>
              <a:ext cx="430823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10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FACBD69-F45A-4632-80C2-EB7C13E3B6C7}"/>
                </a:ext>
              </a:extLst>
            </p:cNvPr>
            <p:cNvSpPr/>
            <p:nvPr/>
          </p:nvSpPr>
          <p:spPr>
            <a:xfrm>
              <a:off x="3261944" y="4516299"/>
              <a:ext cx="430823" cy="254977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3D876E4A-D7EA-4D12-A38C-BF5D7D178182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3477356" y="4771276"/>
              <a:ext cx="0" cy="52167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5792CE-A146-4DA1-A510-D32A2C77D569}"/>
                </a:ext>
              </a:extLst>
            </p:cNvPr>
            <p:cNvSpPr txBox="1"/>
            <p:nvPr/>
          </p:nvSpPr>
          <p:spPr>
            <a:xfrm>
              <a:off x="3239150" y="4262032"/>
              <a:ext cx="4764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iter</a:t>
              </a:r>
              <a:endPara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D038DFC-0466-4FED-B94E-557B9A1F290D}"/>
                </a:ext>
              </a:extLst>
            </p:cNvPr>
            <p:cNvSpPr/>
            <p:nvPr/>
          </p:nvSpPr>
          <p:spPr>
            <a:xfrm>
              <a:off x="3288321" y="5282711"/>
              <a:ext cx="430823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30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16F632F-5150-466D-8FDF-F99BF8D0206B}"/>
                </a:ext>
              </a:extLst>
            </p:cNvPr>
            <p:cNvSpPr/>
            <p:nvPr/>
          </p:nvSpPr>
          <p:spPr>
            <a:xfrm>
              <a:off x="3785087" y="5282711"/>
              <a:ext cx="430823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40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314F4C7-4F75-42A3-9C64-21B5EDB0BFAC}"/>
                </a:ext>
              </a:extLst>
            </p:cNvPr>
            <p:cNvSpPr/>
            <p:nvPr/>
          </p:nvSpPr>
          <p:spPr>
            <a:xfrm>
              <a:off x="4277456" y="5285641"/>
              <a:ext cx="430823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50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E6B3154-F55D-45FB-A0F4-E3802A772E5C}"/>
                </a:ext>
              </a:extLst>
            </p:cNvPr>
            <p:cNvSpPr/>
            <p:nvPr/>
          </p:nvSpPr>
          <p:spPr>
            <a:xfrm>
              <a:off x="4769825" y="5287107"/>
              <a:ext cx="430823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70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30E3F11-D687-4382-8AE1-9D5AA638AC33}"/>
                </a:ext>
              </a:extLst>
            </p:cNvPr>
            <p:cNvSpPr/>
            <p:nvPr/>
          </p:nvSpPr>
          <p:spPr>
            <a:xfrm>
              <a:off x="5266591" y="5287107"/>
              <a:ext cx="430823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80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8DCFE1A-47D3-4824-90C6-31C60DB7B150}"/>
                </a:ext>
              </a:extLst>
            </p:cNvPr>
            <p:cNvSpPr/>
            <p:nvPr/>
          </p:nvSpPr>
          <p:spPr>
            <a:xfrm>
              <a:off x="5758960" y="5281245"/>
              <a:ext cx="430823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90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122ECCB-8DF0-4579-812E-F3E5D389D806}"/>
                </a:ext>
              </a:extLst>
            </p:cNvPr>
            <p:cNvSpPr/>
            <p:nvPr/>
          </p:nvSpPr>
          <p:spPr>
            <a:xfrm>
              <a:off x="6251329" y="5281244"/>
              <a:ext cx="430823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N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436AEAD-98DC-48B5-9613-EFE5DE86A52B}"/>
                </a:ext>
              </a:extLst>
            </p:cNvPr>
            <p:cNvSpPr/>
            <p:nvPr/>
          </p:nvSpPr>
          <p:spPr>
            <a:xfrm>
              <a:off x="6245468" y="4506056"/>
              <a:ext cx="430823" cy="254977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6FDA2FFB-87B8-4A64-A109-974343E43DB1}"/>
                </a:ext>
              </a:extLst>
            </p:cNvPr>
            <p:cNvCxnSpPr>
              <a:stCxn id="20" idx="2"/>
            </p:cNvCxnSpPr>
            <p:nvPr/>
          </p:nvCxnSpPr>
          <p:spPr>
            <a:xfrm>
              <a:off x="6460880" y="4761033"/>
              <a:ext cx="0" cy="52167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D7FA57-75C7-48B7-81F2-A8195B066361}"/>
                </a:ext>
              </a:extLst>
            </p:cNvPr>
            <p:cNvSpPr txBox="1"/>
            <p:nvPr/>
          </p:nvSpPr>
          <p:spPr>
            <a:xfrm>
              <a:off x="6082410" y="4251789"/>
              <a:ext cx="7569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s.end</a:t>
              </a:r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()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BA077B6-66EE-4082-BDB0-93AF9A8B3F1D}"/>
              </a:ext>
            </a:extLst>
          </p:cNvPr>
          <p:cNvGrpSpPr/>
          <p:nvPr/>
        </p:nvGrpSpPr>
        <p:grpSpPr>
          <a:xfrm>
            <a:off x="6062209" y="2238257"/>
            <a:ext cx="4551437" cy="1652976"/>
            <a:chOff x="2296171" y="1261322"/>
            <a:chExt cx="4551437" cy="1652976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91689C3-09E8-44ED-802D-D4FD8CCBC711}"/>
                </a:ext>
              </a:extLst>
            </p:cNvPr>
            <p:cNvGrpSpPr/>
            <p:nvPr/>
          </p:nvGrpSpPr>
          <p:grpSpPr>
            <a:xfrm>
              <a:off x="3266207" y="1513391"/>
              <a:ext cx="3581401" cy="1400907"/>
              <a:chOff x="2681653" y="2028093"/>
              <a:chExt cx="3581401" cy="1400907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6B44B00-88A7-4E2E-BE5B-293D2DBBF542}"/>
                  </a:ext>
                </a:extLst>
              </p:cNvPr>
              <p:cNvSpPr/>
              <p:nvPr/>
            </p:nvSpPr>
            <p:spPr>
              <a:xfrm>
                <a:off x="4215911" y="2028093"/>
                <a:ext cx="430823" cy="2549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50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AB2BE88-09C8-460D-B8AA-6D84CD287C46}"/>
                  </a:ext>
                </a:extLst>
              </p:cNvPr>
              <p:cNvSpPr/>
              <p:nvPr/>
            </p:nvSpPr>
            <p:spPr>
              <a:xfrm>
                <a:off x="4646735" y="2028093"/>
                <a:ext cx="114300" cy="2549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E13B0E1-3956-492E-819B-BB4FEE966CB8}"/>
                  </a:ext>
                </a:extLst>
              </p:cNvPr>
              <p:cNvSpPr/>
              <p:nvPr/>
            </p:nvSpPr>
            <p:spPr>
              <a:xfrm>
                <a:off x="4101611" y="2028093"/>
                <a:ext cx="114300" cy="2549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297B11E-F25F-43D0-9EA7-55B142B6EF71}"/>
                  </a:ext>
                </a:extLst>
              </p:cNvPr>
              <p:cNvSpPr/>
              <p:nvPr/>
            </p:nvSpPr>
            <p:spPr>
              <a:xfrm>
                <a:off x="3341076" y="2693377"/>
                <a:ext cx="430823" cy="2549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30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6602B65-D8D1-4887-8A27-60C26C6AA0DE}"/>
                  </a:ext>
                </a:extLst>
              </p:cNvPr>
              <p:cNvSpPr/>
              <p:nvPr/>
            </p:nvSpPr>
            <p:spPr>
              <a:xfrm>
                <a:off x="3771900" y="2693377"/>
                <a:ext cx="114300" cy="2549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D0AB44D6-E4F9-4B5E-ACCC-5085288F57F5}"/>
                  </a:ext>
                </a:extLst>
              </p:cNvPr>
              <p:cNvSpPr/>
              <p:nvPr/>
            </p:nvSpPr>
            <p:spPr>
              <a:xfrm>
                <a:off x="3226776" y="2693377"/>
                <a:ext cx="114300" cy="2549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BD49FE9E-1E79-4A0E-A6AF-42FF34B2D8AC}"/>
                  </a:ext>
                </a:extLst>
              </p:cNvPr>
              <p:cNvSpPr/>
              <p:nvPr/>
            </p:nvSpPr>
            <p:spPr>
              <a:xfrm>
                <a:off x="2795953" y="3174023"/>
                <a:ext cx="430823" cy="2549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10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869EE94-99EC-459E-8B67-2906F3BA7404}"/>
                  </a:ext>
                </a:extLst>
              </p:cNvPr>
              <p:cNvSpPr/>
              <p:nvPr/>
            </p:nvSpPr>
            <p:spPr>
              <a:xfrm>
                <a:off x="3226777" y="3174023"/>
                <a:ext cx="114300" cy="2549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8A1403CE-BEF7-48FB-B762-58BB4A9AEB77}"/>
                  </a:ext>
                </a:extLst>
              </p:cNvPr>
              <p:cNvSpPr/>
              <p:nvPr/>
            </p:nvSpPr>
            <p:spPr>
              <a:xfrm>
                <a:off x="2681653" y="3174023"/>
                <a:ext cx="114300" cy="2549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F802F3F0-F7A0-4033-A878-2F199D6F46ED}"/>
                  </a:ext>
                </a:extLst>
              </p:cNvPr>
              <p:cNvSpPr/>
              <p:nvPr/>
            </p:nvSpPr>
            <p:spPr>
              <a:xfrm>
                <a:off x="3886199" y="3174023"/>
                <a:ext cx="430823" cy="2549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40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B6D4F038-4086-4B6E-AD9A-7D6FE8F0CCA2}"/>
                  </a:ext>
                </a:extLst>
              </p:cNvPr>
              <p:cNvSpPr/>
              <p:nvPr/>
            </p:nvSpPr>
            <p:spPr>
              <a:xfrm>
                <a:off x="4317023" y="3174023"/>
                <a:ext cx="114300" cy="2549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9BBC829-1B2F-45F0-AACF-38D3E20B49B7}"/>
                  </a:ext>
                </a:extLst>
              </p:cNvPr>
              <p:cNvSpPr/>
              <p:nvPr/>
            </p:nvSpPr>
            <p:spPr>
              <a:xfrm>
                <a:off x="3771899" y="3174023"/>
                <a:ext cx="114300" cy="2549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C8BB7E3-3563-41C4-BB4D-39201309083B}"/>
                  </a:ext>
                </a:extLst>
              </p:cNvPr>
              <p:cNvSpPr/>
              <p:nvPr/>
            </p:nvSpPr>
            <p:spPr>
              <a:xfrm>
                <a:off x="5172807" y="2693377"/>
                <a:ext cx="430823" cy="2549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80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6FC9034-8889-4CB7-9F31-AB022BA24C5A}"/>
                  </a:ext>
                </a:extLst>
              </p:cNvPr>
              <p:cNvSpPr/>
              <p:nvPr/>
            </p:nvSpPr>
            <p:spPr>
              <a:xfrm>
                <a:off x="5603631" y="2693377"/>
                <a:ext cx="114300" cy="2549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00BDF032-BE37-4B0A-8F81-3DAE4382460C}"/>
                  </a:ext>
                </a:extLst>
              </p:cNvPr>
              <p:cNvSpPr/>
              <p:nvPr/>
            </p:nvSpPr>
            <p:spPr>
              <a:xfrm>
                <a:off x="5058507" y="2693377"/>
                <a:ext cx="114300" cy="2549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A17ECBC4-5AB0-4990-B5D0-F7698B36C3D2}"/>
                  </a:ext>
                </a:extLst>
              </p:cNvPr>
              <p:cNvSpPr/>
              <p:nvPr/>
            </p:nvSpPr>
            <p:spPr>
              <a:xfrm>
                <a:off x="4627684" y="3174023"/>
                <a:ext cx="430823" cy="2549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70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D90ABC54-E6C4-4113-8209-9B6C7130A0A4}"/>
                  </a:ext>
                </a:extLst>
              </p:cNvPr>
              <p:cNvSpPr/>
              <p:nvPr/>
            </p:nvSpPr>
            <p:spPr>
              <a:xfrm>
                <a:off x="5058508" y="3174023"/>
                <a:ext cx="114300" cy="2549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FDDA0692-8880-4BE8-A481-02D82F470A29}"/>
                  </a:ext>
                </a:extLst>
              </p:cNvPr>
              <p:cNvSpPr/>
              <p:nvPr/>
            </p:nvSpPr>
            <p:spPr>
              <a:xfrm>
                <a:off x="4513384" y="3174023"/>
                <a:ext cx="114300" cy="2549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8B3CAB50-464A-4148-84A8-F18B08CBC0BF}"/>
                  </a:ext>
                </a:extLst>
              </p:cNvPr>
              <p:cNvSpPr/>
              <p:nvPr/>
            </p:nvSpPr>
            <p:spPr>
              <a:xfrm>
                <a:off x="5717930" y="3174023"/>
                <a:ext cx="430823" cy="2549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90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BD9CBD73-3E8D-484C-8839-E9706AC1989C}"/>
                  </a:ext>
                </a:extLst>
              </p:cNvPr>
              <p:cNvSpPr/>
              <p:nvPr/>
            </p:nvSpPr>
            <p:spPr>
              <a:xfrm>
                <a:off x="6148754" y="3174023"/>
                <a:ext cx="114300" cy="2549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261A726-8C90-4CF9-A548-C9FE135FEAA2}"/>
                  </a:ext>
                </a:extLst>
              </p:cNvPr>
              <p:cNvSpPr/>
              <p:nvPr/>
            </p:nvSpPr>
            <p:spPr>
              <a:xfrm>
                <a:off x="5603630" y="3174023"/>
                <a:ext cx="114300" cy="2549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150C3F24-3B88-4B42-B33B-C3BCC3091D6A}"/>
                  </a:ext>
                </a:extLst>
              </p:cNvPr>
              <p:cNvCxnSpPr>
                <a:stCxn id="30" idx="3"/>
                <a:endCxn id="41" idx="0"/>
              </p:cNvCxnSpPr>
              <p:nvPr/>
            </p:nvCxnSpPr>
            <p:spPr>
              <a:xfrm>
                <a:off x="4761035" y="2155582"/>
                <a:ext cx="627184" cy="537795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89073A7C-A189-452F-989C-4BF9E120EFA8}"/>
                  </a:ext>
                </a:extLst>
              </p:cNvPr>
              <p:cNvCxnSpPr>
                <a:stCxn id="31" idx="1"/>
                <a:endCxn id="32" idx="0"/>
              </p:cNvCxnSpPr>
              <p:nvPr/>
            </p:nvCxnSpPr>
            <p:spPr>
              <a:xfrm flipH="1">
                <a:off x="3556488" y="2155582"/>
                <a:ext cx="545123" cy="537795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1929F965-BC42-4D97-9AB5-F6288AB919E7}"/>
                  </a:ext>
                </a:extLst>
              </p:cNvPr>
              <p:cNvCxnSpPr>
                <a:stCxn id="34" idx="1"/>
                <a:endCxn id="35" idx="0"/>
              </p:cNvCxnSpPr>
              <p:nvPr/>
            </p:nvCxnSpPr>
            <p:spPr>
              <a:xfrm flipH="1">
                <a:off x="3011365" y="2820866"/>
                <a:ext cx="215411" cy="353157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>
                <a:extLst>
                  <a:ext uri="{FF2B5EF4-FFF2-40B4-BE49-F238E27FC236}">
                    <a16:creationId xmlns:a16="http://schemas.microsoft.com/office/drawing/2014/main" id="{1F9C1F43-FDE8-4D5E-9742-6103704AF4A2}"/>
                  </a:ext>
                </a:extLst>
              </p:cNvPr>
              <p:cNvCxnSpPr>
                <a:stCxn id="33" idx="3"/>
                <a:endCxn id="38" idx="0"/>
              </p:cNvCxnSpPr>
              <p:nvPr/>
            </p:nvCxnSpPr>
            <p:spPr>
              <a:xfrm>
                <a:off x="3886200" y="2820866"/>
                <a:ext cx="215411" cy="353157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095C5864-ACDD-4911-ABDC-5F5F10A79FAC}"/>
                  </a:ext>
                </a:extLst>
              </p:cNvPr>
              <p:cNvCxnSpPr>
                <a:stCxn id="43" idx="1"/>
                <a:endCxn id="44" idx="0"/>
              </p:cNvCxnSpPr>
              <p:nvPr/>
            </p:nvCxnSpPr>
            <p:spPr>
              <a:xfrm flipH="1">
                <a:off x="4843096" y="2820866"/>
                <a:ext cx="215411" cy="353157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CA499737-689E-49BA-B5CE-1DDDCDB721C8}"/>
                  </a:ext>
                </a:extLst>
              </p:cNvPr>
              <p:cNvCxnSpPr>
                <a:stCxn id="42" idx="3"/>
                <a:endCxn id="47" idx="0"/>
              </p:cNvCxnSpPr>
              <p:nvPr/>
            </p:nvCxnSpPr>
            <p:spPr>
              <a:xfrm>
                <a:off x="5717931" y="2820866"/>
                <a:ext cx="215411" cy="353157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6463AB0-06A0-4F2B-914D-438A7948D0FD}"/>
                </a:ext>
              </a:extLst>
            </p:cNvPr>
            <p:cNvSpPr/>
            <p:nvPr/>
          </p:nvSpPr>
          <p:spPr>
            <a:xfrm>
              <a:off x="3925629" y="1508086"/>
              <a:ext cx="430823" cy="254977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2E2F8296-B17E-4C22-8C31-9E15EFC61A61}"/>
                </a:ext>
              </a:extLst>
            </p:cNvPr>
            <p:cNvCxnSpPr>
              <a:stCxn id="25" idx="2"/>
              <a:endCxn id="32" idx="0"/>
            </p:cNvCxnSpPr>
            <p:nvPr/>
          </p:nvCxnSpPr>
          <p:spPr>
            <a:xfrm>
              <a:off x="4141041" y="1763063"/>
              <a:ext cx="1" cy="4156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54786F9-EFAE-413E-88A5-BE65E4D15F75}"/>
                </a:ext>
              </a:extLst>
            </p:cNvPr>
            <p:cNvSpPr txBox="1"/>
            <p:nvPr/>
          </p:nvSpPr>
          <p:spPr>
            <a:xfrm>
              <a:off x="3881532" y="1261322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Arial Black" panose="020B0A04020102020204" pitchFamily="34" charset="0"/>
                </a:rPr>
                <a:t>iter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74245A-8CBD-40F5-95F4-74D57C616270}"/>
                </a:ext>
              </a:extLst>
            </p:cNvPr>
            <p:cNvSpPr txBox="1"/>
            <p:nvPr/>
          </p:nvSpPr>
          <p:spPr>
            <a:xfrm>
              <a:off x="2296171" y="1855509"/>
              <a:ext cx="15151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Arial Black" panose="020B0A04020102020204" pitchFamily="34" charset="0"/>
                </a:rPr>
                <a:t>!(*</a:t>
              </a:r>
              <a:r>
                <a:rPr lang="en-US" altLang="ko-KR" sz="1200" dirty="0" err="1">
                  <a:latin typeface="Arial Black" panose="020B0A04020102020204" pitchFamily="34" charset="0"/>
                </a:rPr>
                <a:t>iter</a:t>
              </a:r>
              <a:r>
                <a:rPr lang="en-US" altLang="ko-KR" sz="1200" dirty="0">
                  <a:latin typeface="Arial Black" panose="020B0A04020102020204" pitchFamily="34" charset="0"/>
                </a:rPr>
                <a:t> &lt; 30) &amp;&amp; </a:t>
              </a:r>
            </a:p>
            <a:p>
              <a:r>
                <a:rPr lang="en-US" altLang="ko-KR" sz="1200" dirty="0">
                  <a:latin typeface="Arial Black" panose="020B0A04020102020204" pitchFamily="34" charset="0"/>
                </a:rPr>
                <a:t>!(30 &lt; *</a:t>
              </a:r>
              <a:r>
                <a:rPr lang="en-US" altLang="ko-KR" sz="1200" dirty="0" err="1">
                  <a:latin typeface="Arial Black" panose="020B0A04020102020204" pitchFamily="34" charset="0"/>
                </a:rPr>
                <a:t>iter</a:t>
              </a:r>
              <a:r>
                <a:rPr lang="en-US" altLang="ko-KR" sz="1200" dirty="0">
                  <a:latin typeface="Arial Black" panose="020B0A04020102020204" pitchFamily="34" charset="0"/>
                </a:rPr>
                <a:t>)</a:t>
              </a:r>
              <a:r>
                <a:rPr lang="ko-KR" altLang="en-US" sz="1200" dirty="0">
                  <a:latin typeface="Arial Black" panose="020B0A04020102020204" pitchFamily="34" charset="0"/>
                </a:rPr>
                <a:t>가</a:t>
              </a:r>
              <a:endParaRPr lang="en-US" altLang="ko-KR" sz="1200" dirty="0">
                <a:latin typeface="Arial Black" panose="020B0A04020102020204" pitchFamily="34" charset="0"/>
              </a:endParaRPr>
            </a:p>
            <a:p>
              <a:r>
                <a:rPr lang="en-US" altLang="ko-KR" sz="1200" dirty="0">
                  <a:latin typeface="Arial Black" panose="020B0A04020102020204" pitchFamily="34" charset="0"/>
                </a:rPr>
                <a:t>true</a:t>
              </a:r>
              <a:r>
                <a:rPr lang="ko-KR" altLang="en-US" sz="1200" dirty="0">
                  <a:latin typeface="Arial Black" panose="020B0A04020102020204" pitchFamily="34" charset="0"/>
                </a:rPr>
                <a:t>이므로 찾음</a:t>
              </a:r>
              <a:endParaRPr lang="en-US" altLang="ko-KR" sz="1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6045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E88C9CC-ACB1-4EE6-82D8-9501F61BE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1.set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440DDF-7AD9-4587-BA15-8648E7989039}"/>
              </a:ext>
            </a:extLst>
          </p:cNvPr>
          <p:cNvSpPr txBox="1"/>
          <p:nvPr/>
        </p:nvSpPr>
        <p:spPr>
          <a:xfrm>
            <a:off x="1143001" y="1628507"/>
            <a:ext cx="9905997" cy="360098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정렬 기준의 비교로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find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이해해보자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dirty="0"/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set&lt;int, less&lt;int&gt; &gt; s;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정렬 기준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less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30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과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50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비교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(!</a:t>
            </a:r>
            <a:r>
              <a:rPr lang="en-US" altLang="ko-KR" sz="1600" dirty="0" err="1">
                <a:latin typeface="Arial Black" panose="020B0A04020102020204" pitchFamily="34" charset="0"/>
              </a:rPr>
              <a:t>s.key_comp</a:t>
            </a:r>
            <a:r>
              <a:rPr lang="en-US" altLang="ko-KR" sz="1600" dirty="0">
                <a:latin typeface="Arial Black" panose="020B0A04020102020204" pitchFamily="34" charset="0"/>
              </a:rPr>
              <a:t>()(30, 50) 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&amp;&amp; !</a:t>
            </a:r>
            <a:r>
              <a:rPr lang="en-US" altLang="ko-KR" sz="1600" dirty="0" err="1">
                <a:latin typeface="Arial Black" panose="020B0A04020102020204" pitchFamily="34" charset="0"/>
              </a:rPr>
              <a:t>s.key_comp</a:t>
            </a:r>
            <a:r>
              <a:rPr lang="en-US" altLang="ko-KR" sz="1600" dirty="0">
                <a:latin typeface="Arial Black" panose="020B0A04020102020204" pitchFamily="34" charset="0"/>
              </a:rPr>
              <a:t>()(50, 30))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다르다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30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과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30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비교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(!</a:t>
            </a:r>
            <a:r>
              <a:rPr lang="en-US" altLang="ko-KR" sz="1600" dirty="0" err="1">
                <a:latin typeface="Arial Black" panose="020B0A04020102020204" pitchFamily="34" charset="0"/>
              </a:rPr>
              <a:t>s.key_comp</a:t>
            </a:r>
            <a:r>
              <a:rPr lang="en-US" altLang="ko-KR" sz="1600" dirty="0">
                <a:latin typeface="Arial Black" panose="020B0A04020102020204" pitchFamily="34" charset="0"/>
              </a:rPr>
              <a:t>()(30, 30) 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&amp;&amp; !</a:t>
            </a:r>
            <a:r>
              <a:rPr lang="en-US" altLang="ko-KR" sz="1600" dirty="0" err="1">
                <a:latin typeface="Arial Black" panose="020B0A04020102020204" pitchFamily="34" charset="0"/>
              </a:rPr>
              <a:t>s.key_comp</a:t>
            </a:r>
            <a:r>
              <a:rPr lang="en-US" altLang="ko-KR" sz="1600" dirty="0">
                <a:latin typeface="Arial Black" panose="020B0A04020102020204" pitchFamily="34" charset="0"/>
              </a:rPr>
              <a:t>()(30, 30))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같다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(equivalence)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820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en-US" altLang="ko-KR" dirty="0" err="1">
                <a:latin typeface="Arial Black" panose="020B0A04020102020204" pitchFamily="34" charset="0"/>
              </a:rPr>
              <a:t>multiSet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335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50B8A08-045A-47FD-832E-902E232F0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2.multiset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59D623-DE93-488C-9A40-92F3F0AFCBC4}"/>
              </a:ext>
            </a:extLst>
          </p:cNvPr>
          <p:cNvSpPr txBox="1"/>
          <p:nvPr/>
        </p:nvSpPr>
        <p:spPr>
          <a:xfrm>
            <a:off x="1153381" y="1547447"/>
            <a:ext cx="9905998" cy="397031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템플릿 형식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>
                <a:latin typeface="Arial Black" panose="020B0A04020102020204" pitchFamily="34" charset="0"/>
              </a:rPr>
              <a:t>인터페이스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>
                <a:latin typeface="Arial Black" panose="020B0A04020102020204" pitchFamily="34" charset="0"/>
              </a:rPr>
              <a:t>멤버 형식이 모두 </a:t>
            </a:r>
            <a:r>
              <a:rPr lang="en-US" altLang="ko-KR" dirty="0">
                <a:latin typeface="Arial Black" panose="020B0A04020102020204" pitchFamily="34" charset="0"/>
              </a:rPr>
              <a:t>set</a:t>
            </a:r>
            <a:r>
              <a:rPr lang="ko-KR" altLang="en-US" dirty="0">
                <a:latin typeface="Arial Black" panose="020B0A04020102020204" pitchFamily="34" charset="0"/>
              </a:rPr>
              <a:t>과 같다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set</a:t>
            </a:r>
            <a:r>
              <a:rPr lang="ko-KR" altLang="en-US" dirty="0">
                <a:latin typeface="Arial Black" panose="020B0A04020102020204" pitchFamily="34" charset="0"/>
              </a:rPr>
              <a:t>과 다르게 중복</a:t>
            </a:r>
            <a:r>
              <a:rPr lang="en-US" altLang="ko-KR" dirty="0">
                <a:latin typeface="Arial Black" panose="020B0A04020102020204" pitchFamily="34" charset="0"/>
              </a:rPr>
              <a:t>key</a:t>
            </a:r>
            <a:r>
              <a:rPr lang="ko-KR" altLang="en-US" dirty="0">
                <a:latin typeface="Arial Black" panose="020B0A04020102020204" pitchFamily="34" charset="0"/>
              </a:rPr>
              <a:t>가 가능하다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중복이 허용되기 때문에 삽입여부를 반환하는 </a:t>
            </a:r>
            <a:r>
              <a:rPr lang="en-US" altLang="ko-KR" dirty="0">
                <a:latin typeface="Arial Black" panose="020B0A04020102020204" pitchFamily="34" charset="0"/>
              </a:rPr>
              <a:t>pair</a:t>
            </a:r>
            <a:r>
              <a:rPr lang="ko-KR" altLang="en-US" dirty="0">
                <a:latin typeface="Arial Black" panose="020B0A04020102020204" pitchFamily="34" charset="0"/>
              </a:rPr>
              <a:t>대신 위치만을 가리키는 반복자를 반환한다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C5EF68-8E56-4787-9302-D6F8588FE708}"/>
              </a:ext>
            </a:extLst>
          </p:cNvPr>
          <p:cNvGrpSpPr/>
          <p:nvPr/>
        </p:nvGrpSpPr>
        <p:grpSpPr>
          <a:xfrm>
            <a:off x="3990107" y="3584333"/>
            <a:ext cx="3581401" cy="1400907"/>
            <a:chOff x="2681653" y="2028093"/>
            <a:chExt cx="3581401" cy="140090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11B0AA4-2A67-4936-8BD6-2535A335946E}"/>
                </a:ext>
              </a:extLst>
            </p:cNvPr>
            <p:cNvSpPr/>
            <p:nvPr/>
          </p:nvSpPr>
          <p:spPr>
            <a:xfrm>
              <a:off x="4215911" y="2028093"/>
              <a:ext cx="430823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50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143D1D0-98DB-4CFD-9BB9-4194282B27E5}"/>
                </a:ext>
              </a:extLst>
            </p:cNvPr>
            <p:cNvSpPr/>
            <p:nvPr/>
          </p:nvSpPr>
          <p:spPr>
            <a:xfrm>
              <a:off x="4646735" y="2028093"/>
              <a:ext cx="114300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718B3B5-853A-4817-A362-10E95620C827}"/>
                </a:ext>
              </a:extLst>
            </p:cNvPr>
            <p:cNvSpPr/>
            <p:nvPr/>
          </p:nvSpPr>
          <p:spPr>
            <a:xfrm>
              <a:off x="4101611" y="2028093"/>
              <a:ext cx="114300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FFC3151-A4A0-43DC-A9E8-14F3CA912BA4}"/>
                </a:ext>
              </a:extLst>
            </p:cNvPr>
            <p:cNvSpPr/>
            <p:nvPr/>
          </p:nvSpPr>
          <p:spPr>
            <a:xfrm>
              <a:off x="3341076" y="2693377"/>
              <a:ext cx="430823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30</a:t>
              </a:r>
              <a:endPara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90BF952-33F9-4DDE-B88F-340D43A59A55}"/>
                </a:ext>
              </a:extLst>
            </p:cNvPr>
            <p:cNvSpPr/>
            <p:nvPr/>
          </p:nvSpPr>
          <p:spPr>
            <a:xfrm>
              <a:off x="3771900" y="2693377"/>
              <a:ext cx="114300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2910E40-90A9-466B-94A5-2719B8B408D3}"/>
                </a:ext>
              </a:extLst>
            </p:cNvPr>
            <p:cNvSpPr/>
            <p:nvPr/>
          </p:nvSpPr>
          <p:spPr>
            <a:xfrm>
              <a:off x="3226776" y="2693377"/>
              <a:ext cx="114300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AF2B355-64DF-480B-A798-995374DD2477}"/>
                </a:ext>
              </a:extLst>
            </p:cNvPr>
            <p:cNvSpPr/>
            <p:nvPr/>
          </p:nvSpPr>
          <p:spPr>
            <a:xfrm>
              <a:off x="2795953" y="3174023"/>
              <a:ext cx="430823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10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659A4FA-5286-48F4-8246-3EF023DC4585}"/>
                </a:ext>
              </a:extLst>
            </p:cNvPr>
            <p:cNvSpPr/>
            <p:nvPr/>
          </p:nvSpPr>
          <p:spPr>
            <a:xfrm>
              <a:off x="3226777" y="3174023"/>
              <a:ext cx="114300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8A3DFFE-4E7A-41AD-83F2-36FF29074389}"/>
                </a:ext>
              </a:extLst>
            </p:cNvPr>
            <p:cNvSpPr/>
            <p:nvPr/>
          </p:nvSpPr>
          <p:spPr>
            <a:xfrm>
              <a:off x="2681653" y="3174023"/>
              <a:ext cx="114300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EEB5235-4068-418E-9783-712DC9666639}"/>
                </a:ext>
              </a:extLst>
            </p:cNvPr>
            <p:cNvSpPr/>
            <p:nvPr/>
          </p:nvSpPr>
          <p:spPr>
            <a:xfrm>
              <a:off x="3886199" y="3174023"/>
              <a:ext cx="430823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30</a:t>
              </a:r>
              <a:endPara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E79BD98-9F27-4D89-B0EA-A7D44CC80E03}"/>
                </a:ext>
              </a:extLst>
            </p:cNvPr>
            <p:cNvSpPr/>
            <p:nvPr/>
          </p:nvSpPr>
          <p:spPr>
            <a:xfrm>
              <a:off x="4317023" y="3174023"/>
              <a:ext cx="114300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FF3A861-1D45-4D3B-B321-D7DC9DBAA656}"/>
                </a:ext>
              </a:extLst>
            </p:cNvPr>
            <p:cNvSpPr/>
            <p:nvPr/>
          </p:nvSpPr>
          <p:spPr>
            <a:xfrm>
              <a:off x="3771899" y="3174023"/>
              <a:ext cx="114300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085CDE7-3CA8-42E0-8EBE-AB1D374692AF}"/>
                </a:ext>
              </a:extLst>
            </p:cNvPr>
            <p:cNvSpPr/>
            <p:nvPr/>
          </p:nvSpPr>
          <p:spPr>
            <a:xfrm>
              <a:off x="5172807" y="2693377"/>
              <a:ext cx="430823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80</a:t>
              </a:r>
              <a:endPara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E6BAD79-00A5-4566-B7A5-6F2C36A7C28B}"/>
                </a:ext>
              </a:extLst>
            </p:cNvPr>
            <p:cNvSpPr/>
            <p:nvPr/>
          </p:nvSpPr>
          <p:spPr>
            <a:xfrm>
              <a:off x="5603631" y="2693377"/>
              <a:ext cx="114300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A4DC8C7-6F73-4F3C-849B-78D50DCCE007}"/>
                </a:ext>
              </a:extLst>
            </p:cNvPr>
            <p:cNvSpPr/>
            <p:nvPr/>
          </p:nvSpPr>
          <p:spPr>
            <a:xfrm>
              <a:off x="5058507" y="2693377"/>
              <a:ext cx="114300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324E32F-8467-47F2-B3F4-0F09104BAA26}"/>
                </a:ext>
              </a:extLst>
            </p:cNvPr>
            <p:cNvSpPr/>
            <p:nvPr/>
          </p:nvSpPr>
          <p:spPr>
            <a:xfrm>
              <a:off x="4627684" y="3174023"/>
              <a:ext cx="430823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70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2E465B4-B1FB-418F-8866-B4384B996EA5}"/>
                </a:ext>
              </a:extLst>
            </p:cNvPr>
            <p:cNvSpPr/>
            <p:nvPr/>
          </p:nvSpPr>
          <p:spPr>
            <a:xfrm>
              <a:off x="5058508" y="3174023"/>
              <a:ext cx="114300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9455B59-0C63-446B-98BC-6963241F899D}"/>
                </a:ext>
              </a:extLst>
            </p:cNvPr>
            <p:cNvSpPr/>
            <p:nvPr/>
          </p:nvSpPr>
          <p:spPr>
            <a:xfrm>
              <a:off x="4513384" y="3174023"/>
              <a:ext cx="114300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BBC322B-3202-4F0D-BFD3-53B083B3AE57}"/>
                </a:ext>
              </a:extLst>
            </p:cNvPr>
            <p:cNvSpPr/>
            <p:nvPr/>
          </p:nvSpPr>
          <p:spPr>
            <a:xfrm>
              <a:off x="5717930" y="3174023"/>
              <a:ext cx="430823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80</a:t>
              </a:r>
              <a:endPara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A8577C3-30F3-4E4C-9475-8F2ECD35CFA1}"/>
                </a:ext>
              </a:extLst>
            </p:cNvPr>
            <p:cNvSpPr/>
            <p:nvPr/>
          </p:nvSpPr>
          <p:spPr>
            <a:xfrm>
              <a:off x="6148754" y="3174023"/>
              <a:ext cx="114300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9162982-BE2B-40EB-9AE1-085C7EB5709F}"/>
                </a:ext>
              </a:extLst>
            </p:cNvPr>
            <p:cNvSpPr/>
            <p:nvPr/>
          </p:nvSpPr>
          <p:spPr>
            <a:xfrm>
              <a:off x="5603630" y="3174023"/>
              <a:ext cx="114300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DE9338BB-08F5-479D-9C9E-9354AF81CD37}"/>
                </a:ext>
              </a:extLst>
            </p:cNvPr>
            <p:cNvCxnSpPr>
              <a:stCxn id="15" idx="3"/>
              <a:endCxn id="26" idx="0"/>
            </p:cNvCxnSpPr>
            <p:nvPr/>
          </p:nvCxnSpPr>
          <p:spPr>
            <a:xfrm>
              <a:off x="4761035" y="2155582"/>
              <a:ext cx="627184" cy="53779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A2704AC0-13D3-4B3A-847E-99B0C092FD6B}"/>
                </a:ext>
              </a:extLst>
            </p:cNvPr>
            <p:cNvCxnSpPr>
              <a:stCxn id="16" idx="1"/>
              <a:endCxn id="17" idx="0"/>
            </p:cNvCxnSpPr>
            <p:nvPr/>
          </p:nvCxnSpPr>
          <p:spPr>
            <a:xfrm flipH="1">
              <a:off x="3556488" y="2155582"/>
              <a:ext cx="545123" cy="53779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B7EA9612-6280-4E7F-9038-24A328C5D746}"/>
                </a:ext>
              </a:extLst>
            </p:cNvPr>
            <p:cNvCxnSpPr>
              <a:stCxn id="19" idx="1"/>
              <a:endCxn id="20" idx="0"/>
            </p:cNvCxnSpPr>
            <p:nvPr/>
          </p:nvCxnSpPr>
          <p:spPr>
            <a:xfrm flipH="1">
              <a:off x="3011365" y="2820866"/>
              <a:ext cx="215411" cy="353157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3112D30D-9E76-4C7B-9C9C-165D51DBF350}"/>
                </a:ext>
              </a:extLst>
            </p:cNvPr>
            <p:cNvCxnSpPr>
              <a:stCxn id="18" idx="3"/>
              <a:endCxn id="23" idx="0"/>
            </p:cNvCxnSpPr>
            <p:nvPr/>
          </p:nvCxnSpPr>
          <p:spPr>
            <a:xfrm>
              <a:off x="3886200" y="2820866"/>
              <a:ext cx="215411" cy="353157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919A7300-2F71-42A1-9FFD-3C27FE162188}"/>
                </a:ext>
              </a:extLst>
            </p:cNvPr>
            <p:cNvCxnSpPr>
              <a:stCxn id="28" idx="1"/>
              <a:endCxn id="29" idx="0"/>
            </p:cNvCxnSpPr>
            <p:nvPr/>
          </p:nvCxnSpPr>
          <p:spPr>
            <a:xfrm flipH="1">
              <a:off x="4843096" y="2820866"/>
              <a:ext cx="215411" cy="353157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C5661DA2-7EA1-433B-A62A-D8D86726398D}"/>
                </a:ext>
              </a:extLst>
            </p:cNvPr>
            <p:cNvCxnSpPr>
              <a:stCxn id="27" idx="3"/>
              <a:endCxn id="32" idx="0"/>
            </p:cNvCxnSpPr>
            <p:nvPr/>
          </p:nvCxnSpPr>
          <p:spPr>
            <a:xfrm>
              <a:off x="5717931" y="2820866"/>
              <a:ext cx="215411" cy="353157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1AD2367-7F94-40C0-BF5F-EDDAFA0C7BAC}"/>
              </a:ext>
            </a:extLst>
          </p:cNvPr>
          <p:cNvSpPr txBox="1"/>
          <p:nvPr/>
        </p:nvSpPr>
        <p:spPr>
          <a:xfrm>
            <a:off x="5186337" y="3276556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multiset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7AFE0B-7CF9-48BB-B5B8-E0F8B7A6B5AF}"/>
              </a:ext>
            </a:extLst>
          </p:cNvPr>
          <p:cNvSpPr txBox="1"/>
          <p:nvPr/>
        </p:nvSpPr>
        <p:spPr>
          <a:xfrm>
            <a:off x="3591430" y="3547656"/>
            <a:ext cx="1707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Arial Black" panose="020B0A04020102020204" pitchFamily="34" charset="0"/>
              </a:rPr>
              <a:t>기본 정렬 기준 </a:t>
            </a:r>
            <a:r>
              <a:rPr lang="en-US" altLang="ko-KR" sz="1200" dirty="0">
                <a:latin typeface="Arial Black" panose="020B0A04020102020204" pitchFamily="34" charset="0"/>
              </a:rPr>
              <a:t>: less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24A9F05-DE78-47D2-87EB-6AB3F9B43AE5}"/>
              </a:ext>
            </a:extLst>
          </p:cNvPr>
          <p:cNvSpPr/>
          <p:nvPr/>
        </p:nvSpPr>
        <p:spPr>
          <a:xfrm>
            <a:off x="3472962" y="3213850"/>
            <a:ext cx="4589584" cy="1960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AE47CAD-BA4B-424B-B181-D185313F7E8C}"/>
              </a:ext>
            </a:extLst>
          </p:cNvPr>
          <p:cNvCxnSpPr/>
          <p:nvPr/>
        </p:nvCxnSpPr>
        <p:spPr>
          <a:xfrm flipH="1">
            <a:off x="7359162" y="3547656"/>
            <a:ext cx="1143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3F6B6CB-EC23-451B-A4AA-E253B4024449}"/>
              </a:ext>
            </a:extLst>
          </p:cNvPr>
          <p:cNvSpPr txBox="1"/>
          <p:nvPr/>
        </p:nvSpPr>
        <p:spPr>
          <a:xfrm>
            <a:off x="8000323" y="3276556"/>
            <a:ext cx="1440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insert() :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삽입</a:t>
            </a:r>
          </a:p>
        </p:txBody>
      </p:sp>
    </p:spTree>
    <p:extLst>
      <p:ext uri="{BB962C8B-B14F-4D97-AF65-F5344CB8AC3E}">
        <p14:creationId xmlns:p14="http://schemas.microsoft.com/office/powerpoint/2010/main" val="351688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1EA330F-F27B-4C95-848D-D9B64F21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2.multiset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3B266A-7336-4559-A28A-572F3B68D4E5}"/>
              </a:ext>
            </a:extLst>
          </p:cNvPr>
          <p:cNvSpPr txBox="1"/>
          <p:nvPr/>
        </p:nvSpPr>
        <p:spPr>
          <a:xfrm>
            <a:off x="1132621" y="712177"/>
            <a:ext cx="9905998" cy="569386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insert()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/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multiset&lt;int&gt; </a:t>
            </a:r>
            <a:r>
              <a:rPr lang="en-US" altLang="ko-KR" sz="1600" dirty="0" err="1">
                <a:latin typeface="Arial Black" panose="020B0A04020102020204" pitchFamily="34" charset="0"/>
              </a:rPr>
              <a:t>ms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multiset&lt;int&gt;::iterator 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ms.insert</a:t>
            </a:r>
            <a:r>
              <a:rPr lang="en-US" altLang="ko-KR" sz="1600" dirty="0">
                <a:latin typeface="Arial Black" panose="020B0A04020102020204" pitchFamily="34" charset="0"/>
              </a:rPr>
              <a:t>(50);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ms.insert</a:t>
            </a:r>
            <a:r>
              <a:rPr lang="en-US" altLang="ko-KR" sz="16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ms.insert</a:t>
            </a:r>
            <a:r>
              <a:rPr lang="en-US" altLang="ko-KR" sz="1600" dirty="0">
                <a:latin typeface="Arial Black" panose="020B0A04020102020204" pitchFamily="34" charset="0"/>
              </a:rPr>
              <a:t>(80);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ms.insert</a:t>
            </a:r>
            <a:r>
              <a:rPr lang="en-US" altLang="ko-KR" sz="1600" dirty="0">
                <a:latin typeface="Arial Black" panose="020B0A04020102020204" pitchFamily="34" charset="0"/>
              </a:rPr>
              <a:t>(80); // 80 </a:t>
            </a:r>
            <a:r>
              <a:rPr lang="ko-KR" altLang="en-US" sz="1600" dirty="0">
                <a:latin typeface="Arial Black" panose="020B0A04020102020204" pitchFamily="34" charset="0"/>
              </a:rPr>
              <a:t>중복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ms.insert</a:t>
            </a:r>
            <a:r>
              <a:rPr lang="en-US" altLang="ko-KR" sz="1600" dirty="0">
                <a:latin typeface="Arial Black" panose="020B0A04020102020204" pitchFamily="34" charset="0"/>
              </a:rPr>
              <a:t>(30); // 30 </a:t>
            </a:r>
            <a:r>
              <a:rPr lang="ko-KR" altLang="en-US" sz="1600" dirty="0">
                <a:latin typeface="Arial Black" panose="020B0A04020102020204" pitchFamily="34" charset="0"/>
              </a:rPr>
              <a:t>중복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ms.insert</a:t>
            </a:r>
            <a:r>
              <a:rPr lang="en-US" altLang="ko-KR" sz="1600" dirty="0">
                <a:latin typeface="Arial Black" panose="020B0A04020102020204" pitchFamily="34" charset="0"/>
              </a:rPr>
              <a:t>(70);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= </a:t>
            </a:r>
            <a:r>
              <a:rPr lang="en-US" altLang="ko-KR" sz="1600" dirty="0" err="1">
                <a:latin typeface="Arial Black" panose="020B0A04020102020204" pitchFamily="34" charset="0"/>
              </a:rPr>
              <a:t>ms.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insert</a:t>
            </a:r>
            <a:r>
              <a:rPr lang="en-US" altLang="ko-KR" sz="1600" dirty="0">
                <a:latin typeface="Arial Black" panose="020B0A04020102020204" pitchFamily="34" charset="0"/>
              </a:rPr>
              <a:t>(10);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ko-KR" altLang="en-US" sz="1600" dirty="0">
                <a:latin typeface="Arial Black" panose="020B0A04020102020204" pitchFamily="34" charset="0"/>
              </a:rPr>
              <a:t>의 원소</a:t>
            </a:r>
            <a:r>
              <a:rPr lang="en-US" altLang="ko-KR" sz="1600" dirty="0">
                <a:latin typeface="Arial Black" panose="020B0A04020102020204" pitchFamily="34" charset="0"/>
              </a:rPr>
              <a:t>: "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&lt;&lt;</a:t>
            </a:r>
            <a:r>
              <a:rPr lang="ko-KR" altLang="en-US" sz="1600" dirty="0">
                <a:latin typeface="Arial Black" panose="020B0A04020102020204" pitchFamily="34" charset="0"/>
              </a:rPr>
              <a:t> *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for (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= </a:t>
            </a:r>
            <a:r>
              <a:rPr lang="en-US" altLang="ko-KR" sz="1600" dirty="0" err="1">
                <a:latin typeface="Arial Black" panose="020B0A04020102020204" pitchFamily="34" charset="0"/>
              </a:rPr>
              <a:t>ms.begin</a:t>
            </a:r>
            <a:r>
              <a:rPr lang="en-US" altLang="ko-KR" sz="1600" dirty="0">
                <a:latin typeface="Arial Black" panose="020B0A04020102020204" pitchFamily="34" charset="0"/>
              </a:rPr>
              <a:t>(); 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!= </a:t>
            </a:r>
            <a:r>
              <a:rPr lang="en-US" altLang="ko-KR" sz="1600" dirty="0" err="1">
                <a:latin typeface="Arial Black" panose="020B0A04020102020204" pitchFamily="34" charset="0"/>
              </a:rPr>
              <a:t>ms.end</a:t>
            </a:r>
            <a:r>
              <a:rPr lang="en-US" altLang="ko-KR" sz="1600" dirty="0">
                <a:latin typeface="Arial Black" panose="020B0A04020102020204" pitchFamily="34" charset="0"/>
              </a:rPr>
              <a:t>(); ++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*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&lt;&lt; " ";</a:t>
            </a: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485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575E56A-A80C-4149-AA6F-150AF311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2.multiset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7FE25A-E603-41C0-AA7C-16323730687B}"/>
              </a:ext>
            </a:extLst>
          </p:cNvPr>
          <p:cNvSpPr txBox="1"/>
          <p:nvPr/>
        </p:nvSpPr>
        <p:spPr>
          <a:xfrm>
            <a:off x="1132621" y="712177"/>
            <a:ext cx="9905998" cy="6247864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count(),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find(),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lower_bound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upper_bound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사용 예제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multiset&lt;int&gt; </a:t>
            </a:r>
            <a:r>
              <a:rPr lang="en-US" altLang="ko-KR" sz="1400" dirty="0" err="1">
                <a:latin typeface="Arial Black" panose="020B0A04020102020204" pitchFamily="34" charset="0"/>
              </a:rPr>
              <a:t>ms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ms.insert</a:t>
            </a:r>
            <a:r>
              <a:rPr lang="en-US" altLang="ko-KR" sz="1400" dirty="0">
                <a:latin typeface="Arial Black" panose="020B0A04020102020204" pitchFamily="34" charset="0"/>
              </a:rPr>
              <a:t>(50);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ms.insert</a:t>
            </a:r>
            <a:r>
              <a:rPr lang="en-US" altLang="ko-KR" sz="14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ms.insert</a:t>
            </a:r>
            <a:r>
              <a:rPr lang="en-US" altLang="ko-KR" sz="1400" dirty="0">
                <a:latin typeface="Arial Black" panose="020B0A04020102020204" pitchFamily="34" charset="0"/>
              </a:rPr>
              <a:t>(80);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ms.insert</a:t>
            </a:r>
            <a:r>
              <a:rPr lang="en-US" altLang="ko-KR" sz="1400" dirty="0">
                <a:latin typeface="Arial Black" panose="020B0A04020102020204" pitchFamily="34" charset="0"/>
              </a:rPr>
              <a:t>(80); // 80 </a:t>
            </a:r>
            <a:r>
              <a:rPr lang="ko-KR" altLang="en-US" sz="1400" dirty="0">
                <a:latin typeface="Arial Black" panose="020B0A04020102020204" pitchFamily="34" charset="0"/>
              </a:rPr>
              <a:t>중복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ms.insert</a:t>
            </a:r>
            <a:r>
              <a:rPr lang="en-US" altLang="ko-KR" sz="1400" dirty="0">
                <a:latin typeface="Arial Black" panose="020B0A04020102020204" pitchFamily="34" charset="0"/>
              </a:rPr>
              <a:t>(30); // 30 </a:t>
            </a:r>
            <a:r>
              <a:rPr lang="ko-KR" altLang="en-US" sz="1400" dirty="0">
                <a:latin typeface="Arial Black" panose="020B0A04020102020204" pitchFamily="34" charset="0"/>
              </a:rPr>
              <a:t>중복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ms.insert</a:t>
            </a:r>
            <a:r>
              <a:rPr lang="en-US" altLang="ko-KR" sz="1400" dirty="0">
                <a:latin typeface="Arial Black" panose="020B0A04020102020204" pitchFamily="34" charset="0"/>
              </a:rPr>
              <a:t>(70);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ms.insert</a:t>
            </a:r>
            <a:r>
              <a:rPr lang="en-US" altLang="ko-KR" sz="1400" dirty="0">
                <a:latin typeface="Arial Black" panose="020B0A04020102020204" pitchFamily="34" charset="0"/>
              </a:rPr>
              <a:t>(10);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multiset&lt;int&gt;::iterator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ms.begin</a:t>
            </a:r>
            <a:r>
              <a:rPr lang="en-US" altLang="ko-KR" sz="1400" dirty="0">
                <a:latin typeface="Arial Black" panose="020B0A04020102020204" pitchFamily="34" charset="0"/>
              </a:rPr>
              <a:t>();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ms.end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" ";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"30 </a:t>
            </a:r>
            <a:r>
              <a:rPr lang="ko-KR" altLang="en-US" sz="1400" dirty="0">
                <a:latin typeface="Arial Black" panose="020B0A04020102020204" pitchFamily="34" charset="0"/>
              </a:rPr>
              <a:t>원소의 개수</a:t>
            </a:r>
            <a:r>
              <a:rPr lang="en-US" altLang="ko-KR" sz="1400" dirty="0">
                <a:latin typeface="Arial Black" panose="020B0A04020102020204" pitchFamily="34" charset="0"/>
              </a:rPr>
              <a:t>: "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ms.count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(30)</a:t>
            </a:r>
            <a:r>
              <a:rPr lang="en-US" altLang="ko-KR" sz="1400" dirty="0">
                <a:latin typeface="Arial Black" panose="020B0A04020102020204" pitchFamily="34" charset="0"/>
              </a:rPr>
              <a:t> 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30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원소의 개수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ms.find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(30)</a:t>
            </a:r>
            <a:r>
              <a:rPr lang="en-US" altLang="ko-KR" sz="1400" dirty="0">
                <a:latin typeface="Arial Black" panose="020B0A04020102020204" pitchFamily="34" charset="0"/>
              </a:rPr>
              <a:t>; // 30 </a:t>
            </a:r>
            <a:r>
              <a:rPr lang="ko-KR" altLang="en-US" sz="1400" dirty="0">
                <a:latin typeface="Arial Black" panose="020B0A04020102020204" pitchFamily="34" charset="0"/>
              </a:rPr>
              <a:t>첫 번째 원소의 반복자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: "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multiset&lt;int&gt;::iterator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lower_iter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multiset&lt;int&gt;::iterator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upper_iter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59712-D094-43A2-9383-EF5674AAF21B}"/>
              </a:ext>
            </a:extLst>
          </p:cNvPr>
          <p:cNvSpPr txBox="1"/>
          <p:nvPr/>
        </p:nvSpPr>
        <p:spPr>
          <a:xfrm>
            <a:off x="4632698" y="1274883"/>
            <a:ext cx="640592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lower_iter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ms.lower_bound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(30)</a:t>
            </a:r>
            <a:r>
              <a:rPr lang="en-US" altLang="ko-KR" sz="1400" dirty="0">
                <a:latin typeface="Arial Black" panose="020B0A04020102020204" pitchFamily="34" charset="0"/>
              </a:rPr>
              <a:t>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30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순차열의 시작 반복자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upper_iter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ms.upper_bound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(30)</a:t>
            </a:r>
            <a:r>
              <a:rPr lang="en-US" altLang="ko-KR" sz="1400" dirty="0">
                <a:latin typeface="Arial Black" panose="020B0A04020102020204" pitchFamily="34" charset="0"/>
              </a:rPr>
              <a:t>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30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순차열의 끝 표시 반복자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</a:t>
            </a:r>
            <a:r>
              <a:rPr lang="en-US" altLang="ko-KR" sz="1400" dirty="0" err="1">
                <a:latin typeface="Arial Black" panose="020B0A04020102020204" pitchFamily="34" charset="0"/>
              </a:rPr>
              <a:t>lower_iter</a:t>
            </a:r>
            <a:r>
              <a:rPr lang="en-US" altLang="ko-KR" sz="1400" dirty="0">
                <a:latin typeface="Arial Black" panose="020B0A04020102020204" pitchFamily="34" charset="0"/>
              </a:rPr>
              <a:t>: "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lower_iter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",  " 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			&lt;&lt; "</a:t>
            </a:r>
            <a:r>
              <a:rPr lang="en-US" altLang="ko-KR" sz="1400" dirty="0" err="1">
                <a:latin typeface="Arial Black" panose="020B0A04020102020204" pitchFamily="34" charset="0"/>
              </a:rPr>
              <a:t>upper_iter</a:t>
            </a:r>
            <a:r>
              <a:rPr lang="en-US" altLang="ko-KR" sz="1400" dirty="0">
                <a:latin typeface="Arial Black" panose="020B0A04020102020204" pitchFamily="34" charset="0"/>
              </a:rPr>
              <a:t>: "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upper_iter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</a:t>
            </a:r>
            <a:r>
              <a:rPr lang="ko-KR" altLang="en-US" sz="1400" dirty="0">
                <a:latin typeface="Arial Black" panose="020B0A04020102020204" pitchFamily="34" charset="0"/>
              </a:rPr>
              <a:t>구간 </a:t>
            </a:r>
            <a:r>
              <a:rPr lang="en-US" altLang="ko-KR" sz="1400" dirty="0">
                <a:latin typeface="Arial Black" panose="020B0A04020102020204" pitchFamily="34" charset="0"/>
              </a:rPr>
              <a:t>[</a:t>
            </a:r>
            <a:r>
              <a:rPr lang="en-US" altLang="ko-KR" sz="1400" dirty="0" err="1">
                <a:latin typeface="Arial Black" panose="020B0A04020102020204" pitchFamily="34" charset="0"/>
              </a:rPr>
              <a:t>lower_iter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en-US" altLang="ko-KR" sz="1400" dirty="0" err="1">
                <a:latin typeface="Arial Black" panose="020B0A04020102020204" pitchFamily="34" charset="0"/>
              </a:rPr>
              <a:t>upper_iter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  <a:r>
              <a:rPr lang="ko-KR" altLang="en-US" sz="1400" dirty="0">
                <a:latin typeface="Arial Black" panose="020B0A04020102020204" pitchFamily="34" charset="0"/>
              </a:rPr>
              <a:t>의 </a:t>
            </a:r>
            <a:r>
              <a:rPr lang="ko-KR" altLang="en-US" sz="1400" dirty="0" err="1">
                <a:latin typeface="Arial Black" panose="020B0A04020102020204" pitchFamily="34" charset="0"/>
              </a:rPr>
              <a:t>순차열</a:t>
            </a:r>
            <a:r>
              <a:rPr lang="en-US" altLang="ko-KR" sz="1400" dirty="0">
                <a:latin typeface="Arial Black" panose="020B0A04020102020204" pitchFamily="34" charset="0"/>
              </a:rPr>
              <a:t>: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lower_iter</a:t>
            </a:r>
            <a:r>
              <a:rPr lang="en-US" altLang="ko-KR" sz="1400" dirty="0">
                <a:latin typeface="Arial Black" panose="020B0A04020102020204" pitchFamily="34" charset="0"/>
              </a:rPr>
              <a:t>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upper_iter</a:t>
            </a:r>
            <a:r>
              <a:rPr lang="en-US" altLang="ko-KR" sz="1400" dirty="0">
                <a:latin typeface="Arial Black" panose="020B0A04020102020204" pitchFamily="34" charset="0"/>
              </a:rPr>
              <a:t>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" ";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13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4ECA5BF-D30B-4F07-AF4E-91537552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784FF1-6B55-4CE1-9673-4A402C2E1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Arial Black" panose="020B0A04020102020204" pitchFamily="34" charset="0"/>
              </a:rPr>
              <a:t>set – </a:t>
            </a:r>
            <a:r>
              <a:rPr lang="ko-KR" altLang="en-US" sz="1800" dirty="0">
                <a:latin typeface="Arial Black" panose="020B0A04020102020204" pitchFamily="34" charset="0"/>
              </a:rPr>
              <a:t>연관 컨테이너</a:t>
            </a:r>
            <a:endParaRPr lang="en-US" altLang="ko-KR" sz="18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err="1">
                <a:latin typeface="Arial Black" panose="020B0A04020102020204" pitchFamily="34" charset="0"/>
              </a:rPr>
              <a:t>multiset</a:t>
            </a:r>
            <a:r>
              <a:rPr lang="en-US" altLang="ko-KR" sz="1800" dirty="0">
                <a:latin typeface="Arial Black" panose="020B0A04020102020204" pitchFamily="34" charset="0"/>
              </a:rPr>
              <a:t> – </a:t>
            </a:r>
            <a:r>
              <a:rPr lang="ko-KR" altLang="en-US" sz="1800" dirty="0">
                <a:latin typeface="Arial Black" panose="020B0A04020102020204" pitchFamily="34" charset="0"/>
              </a:rPr>
              <a:t>연관 컨테이너</a:t>
            </a:r>
            <a:endParaRPr lang="en-US" altLang="ko-KR" sz="18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Arial Black" panose="020B0A04020102020204" pitchFamily="34" charset="0"/>
              </a:rPr>
              <a:t>map – </a:t>
            </a:r>
            <a:r>
              <a:rPr lang="ko-KR" altLang="en-US" sz="1800" dirty="0">
                <a:latin typeface="Arial Black" panose="020B0A04020102020204" pitchFamily="34" charset="0"/>
              </a:rPr>
              <a:t>연관 컨테이너</a:t>
            </a:r>
            <a:endParaRPr lang="en-US" altLang="ko-KR" sz="18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 err="1">
                <a:latin typeface="Arial Black" panose="020B0A04020102020204" pitchFamily="34" charset="0"/>
              </a:rPr>
              <a:t>multimap</a:t>
            </a:r>
            <a:r>
              <a:rPr lang="en-US" altLang="ko-KR" sz="1800" dirty="0">
                <a:latin typeface="Arial Black" panose="020B0A04020102020204" pitchFamily="34" charset="0"/>
              </a:rPr>
              <a:t> – </a:t>
            </a:r>
            <a:r>
              <a:rPr lang="ko-KR" altLang="en-US" sz="1800" dirty="0">
                <a:latin typeface="Arial Black" panose="020B0A04020102020204" pitchFamily="34" charset="0"/>
              </a:rPr>
              <a:t>연관 컨테이너</a:t>
            </a:r>
            <a:endParaRPr lang="en-US" altLang="ko-KR" sz="1800" dirty="0">
              <a:latin typeface="Arial Black" panose="020B0A04020102020204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1072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41C8C4A-DDA0-49EB-BC25-0A8A7706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2.multiset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3C0D9-5D6A-4FBE-B352-2965AFC29C2F}"/>
              </a:ext>
            </a:extLst>
          </p:cNvPr>
          <p:cNvSpPr txBox="1"/>
          <p:nvPr/>
        </p:nvSpPr>
        <p:spPr>
          <a:xfrm>
            <a:off x="1132621" y="712177"/>
            <a:ext cx="9905998" cy="6032421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equal_range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/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multiset&lt;int&gt; </a:t>
            </a:r>
            <a:r>
              <a:rPr lang="en-US" altLang="ko-KR" sz="1400" dirty="0" err="1">
                <a:latin typeface="Arial Black" panose="020B0A04020102020204" pitchFamily="34" charset="0"/>
              </a:rPr>
              <a:t>ms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ms.insert</a:t>
            </a:r>
            <a:r>
              <a:rPr lang="en-US" altLang="ko-KR" sz="1400" dirty="0">
                <a:latin typeface="Arial Black" panose="020B0A04020102020204" pitchFamily="34" charset="0"/>
              </a:rPr>
              <a:t>(50);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ms.insert</a:t>
            </a:r>
            <a:r>
              <a:rPr lang="en-US" altLang="ko-KR" sz="1400" dirty="0">
                <a:latin typeface="Arial Black" panose="020B0A04020102020204" pitchFamily="34" charset="0"/>
              </a:rPr>
              <a:t>(30);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ms.insert</a:t>
            </a:r>
            <a:r>
              <a:rPr lang="en-US" altLang="ko-KR" sz="1400" dirty="0">
                <a:latin typeface="Arial Black" panose="020B0A04020102020204" pitchFamily="34" charset="0"/>
              </a:rPr>
              <a:t>(80);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ms.insert</a:t>
            </a:r>
            <a:r>
              <a:rPr lang="en-US" altLang="ko-KR" sz="1400" dirty="0">
                <a:latin typeface="Arial Black" panose="020B0A04020102020204" pitchFamily="34" charset="0"/>
              </a:rPr>
              <a:t>(80); // 80 </a:t>
            </a:r>
            <a:r>
              <a:rPr lang="ko-KR" altLang="en-US" sz="1400" dirty="0">
                <a:latin typeface="Arial Black" panose="020B0A04020102020204" pitchFamily="34" charset="0"/>
              </a:rPr>
              <a:t>중복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ms.insert</a:t>
            </a:r>
            <a:r>
              <a:rPr lang="en-US" altLang="ko-KR" sz="1400" dirty="0">
                <a:latin typeface="Arial Black" panose="020B0A04020102020204" pitchFamily="34" charset="0"/>
              </a:rPr>
              <a:t>(30); // 30 </a:t>
            </a:r>
            <a:r>
              <a:rPr lang="ko-KR" altLang="en-US" sz="1400" dirty="0">
                <a:latin typeface="Arial Black" panose="020B0A04020102020204" pitchFamily="34" charset="0"/>
              </a:rPr>
              <a:t>중복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ms.insert</a:t>
            </a:r>
            <a:r>
              <a:rPr lang="en-US" altLang="ko-KR" sz="1400" dirty="0">
                <a:latin typeface="Arial Black" panose="020B0A04020102020204" pitchFamily="34" charset="0"/>
              </a:rPr>
              <a:t>(70);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ms.insert</a:t>
            </a:r>
            <a:r>
              <a:rPr lang="en-US" altLang="ko-KR" sz="1400" dirty="0">
                <a:latin typeface="Arial Black" panose="020B0A04020102020204" pitchFamily="34" charset="0"/>
              </a:rPr>
              <a:t>(10);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multiset&lt;int&gt;::iterator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ms.begin</a:t>
            </a:r>
            <a:r>
              <a:rPr lang="en-US" altLang="ko-KR" sz="1400" dirty="0">
                <a:latin typeface="Arial Black" panose="020B0A04020102020204" pitchFamily="34" charset="0"/>
              </a:rPr>
              <a:t>();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ms.end</a:t>
            </a:r>
            <a:r>
              <a:rPr lang="en-US" altLang="ko-KR" sz="1400" dirty="0">
                <a:latin typeface="Arial Black" panose="020B0A04020102020204" pitchFamily="34" charset="0"/>
              </a:rPr>
              <a:t>();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" ";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//multiset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반복자 쌍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(pair)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객체 생성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pair&lt;multiset&lt;int&gt;::iterator, multiset&lt;int&gt;::iterator&gt;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iter_pair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iter_pair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ms.equal_range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(30)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for (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iter_pair.first</a:t>
            </a:r>
            <a:r>
              <a:rPr lang="en-US" altLang="ko-KR" sz="1400" dirty="0">
                <a:latin typeface="Arial Black" panose="020B0A04020102020204" pitchFamily="34" charset="0"/>
              </a:rPr>
              <a:t>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iter_pair.second</a:t>
            </a:r>
            <a:r>
              <a:rPr lang="en-US" altLang="ko-KR" sz="1400" dirty="0">
                <a:latin typeface="Arial Black" panose="020B0A04020102020204" pitchFamily="34" charset="0"/>
              </a:rPr>
              <a:t>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" "; //[</a:t>
            </a:r>
            <a:r>
              <a:rPr lang="en-US" altLang="ko-KR" sz="1400" dirty="0" err="1">
                <a:latin typeface="Arial Black" panose="020B0A04020102020204" pitchFamily="34" charset="0"/>
              </a:rPr>
              <a:t>iter_pair.first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en-US" altLang="ko-KR" sz="1400" dirty="0" err="1">
                <a:latin typeface="Arial Black" panose="020B0A04020102020204" pitchFamily="34" charset="0"/>
              </a:rPr>
              <a:t>iter_pair.second</a:t>
            </a:r>
            <a:r>
              <a:rPr lang="en-US" altLang="ko-KR" sz="1400" dirty="0">
                <a:latin typeface="Arial Black" panose="020B0A04020102020204" pitchFamily="34" charset="0"/>
              </a:rPr>
              <a:t>) </a:t>
            </a:r>
            <a:r>
              <a:rPr lang="ko-KR" altLang="en-US" sz="1400" dirty="0">
                <a:latin typeface="Arial Black" panose="020B0A04020102020204" pitchFamily="34" charset="0"/>
              </a:rPr>
              <a:t>구간의 </a:t>
            </a:r>
            <a:r>
              <a:rPr lang="ko-KR" altLang="en-US" sz="1400" dirty="0" err="1">
                <a:latin typeface="Arial Black" panose="020B0A04020102020204" pitchFamily="34" charset="0"/>
              </a:rPr>
              <a:t>순차열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58288E-B2F7-41E7-BB9C-26B9F467568B}"/>
              </a:ext>
            </a:extLst>
          </p:cNvPr>
          <p:cNvSpPr txBox="1"/>
          <p:nvPr/>
        </p:nvSpPr>
        <p:spPr>
          <a:xfrm>
            <a:off x="4840990" y="2470693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지정한 원소의 반복 시작 반복자와 끝 반복자를 반환한다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9955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en-US" altLang="ko-KR" dirty="0">
                <a:latin typeface="Arial Black" panose="020B0A04020102020204" pitchFamily="34" charset="0"/>
              </a:rPr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1427378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96F703F-08F1-4AA4-B642-145D29839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3.map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8449BA-0656-406F-89A0-2FF35446BE6D}"/>
              </a:ext>
            </a:extLst>
          </p:cNvPr>
          <p:cNvSpPr txBox="1"/>
          <p:nvPr/>
        </p:nvSpPr>
        <p:spPr>
          <a:xfrm>
            <a:off x="1132620" y="712177"/>
            <a:ext cx="9905997" cy="590931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노드 기반 연관 컨테이너</a:t>
            </a: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특정 정렬을 기준으로 자동 정렬되며</a:t>
            </a:r>
            <a:r>
              <a:rPr lang="en-US" altLang="ko-KR" dirty="0">
                <a:latin typeface="Arial Black" panose="020B0A04020102020204" pitchFamily="34" charset="0"/>
              </a:rPr>
              <a:t> set</a:t>
            </a:r>
            <a:r>
              <a:rPr lang="ko-KR" altLang="en-US" dirty="0">
                <a:latin typeface="Arial Black" panose="020B0A04020102020204" pitchFamily="34" charset="0"/>
              </a:rPr>
              <a:t>과 똑같은 인터페이스와 멤버 함수를 제공한다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set</a:t>
            </a:r>
            <a:r>
              <a:rPr lang="ko-KR" altLang="en-US" dirty="0">
                <a:latin typeface="Arial Black" panose="020B0A04020102020204" pitchFamily="34" charset="0"/>
              </a:rPr>
              <a:t>과 달리 </a:t>
            </a:r>
            <a:r>
              <a:rPr lang="en-US" altLang="ko-KR" dirty="0">
                <a:latin typeface="Arial Black" panose="020B0A04020102020204" pitchFamily="34" charset="0"/>
              </a:rPr>
              <a:t>value</a:t>
            </a:r>
            <a:r>
              <a:rPr lang="ko-KR" altLang="en-US" dirty="0">
                <a:latin typeface="Arial Black" panose="020B0A04020102020204" pitchFamily="34" charset="0"/>
              </a:rPr>
              <a:t>는 </a:t>
            </a:r>
            <a:r>
              <a:rPr lang="en-US" altLang="ko-KR" dirty="0">
                <a:latin typeface="Arial Black" panose="020B0A04020102020204" pitchFamily="34" charset="0"/>
              </a:rPr>
              <a:t>key</a:t>
            </a:r>
            <a:r>
              <a:rPr lang="ko-KR" altLang="en-US" dirty="0">
                <a:latin typeface="Arial Black" panose="020B0A04020102020204" pitchFamily="34" charset="0"/>
              </a:rPr>
              <a:t>에 해당하는 것을 따로 가지고 있고 </a:t>
            </a:r>
            <a:r>
              <a:rPr lang="en-US" altLang="ko-KR" dirty="0">
                <a:latin typeface="Arial Black" panose="020B0A04020102020204" pitchFamily="34" charset="0"/>
              </a:rPr>
              <a:t>key</a:t>
            </a:r>
            <a:r>
              <a:rPr lang="ko-KR" altLang="en-US" dirty="0">
                <a:latin typeface="Arial Black" panose="020B0A04020102020204" pitchFamily="34" charset="0"/>
              </a:rPr>
              <a:t>를 기준으로 검색한다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key</a:t>
            </a:r>
            <a:r>
              <a:rPr lang="ko-KR" altLang="en-US" dirty="0">
                <a:latin typeface="Arial Black" panose="020B0A04020102020204" pitchFamily="34" charset="0"/>
              </a:rPr>
              <a:t>를 이용한 </a:t>
            </a:r>
            <a:r>
              <a:rPr lang="en-US" altLang="ko-KR" dirty="0">
                <a:latin typeface="Arial Black" panose="020B0A04020102020204" pitchFamily="34" charset="0"/>
              </a:rPr>
              <a:t>[]</a:t>
            </a:r>
            <a:r>
              <a:rPr lang="ko-KR" altLang="en-US" dirty="0">
                <a:latin typeface="Arial Black" panose="020B0A04020102020204" pitchFamily="34" charset="0"/>
              </a:rPr>
              <a:t>연산이 가능하다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endParaRPr lang="ko-KR" altLang="en-US" dirty="0">
              <a:latin typeface="Arial Black" panose="020B0A04020102020204" pitchFamily="34" charset="0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08DB1B51-4226-4016-9EF1-89B3205FDB5A}"/>
              </a:ext>
            </a:extLst>
          </p:cNvPr>
          <p:cNvGrpSpPr/>
          <p:nvPr/>
        </p:nvGrpSpPr>
        <p:grpSpPr>
          <a:xfrm>
            <a:off x="1764914" y="1912506"/>
            <a:ext cx="8366618" cy="4006603"/>
            <a:chOff x="1782499" y="1720377"/>
            <a:chExt cx="8366618" cy="4006603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842F6D1-D559-4088-A865-117EF242958B}"/>
                </a:ext>
              </a:extLst>
            </p:cNvPr>
            <p:cNvGrpSpPr/>
            <p:nvPr/>
          </p:nvGrpSpPr>
          <p:grpSpPr>
            <a:xfrm>
              <a:off x="4938344" y="2486936"/>
              <a:ext cx="1113695" cy="312126"/>
              <a:chOff x="3396759" y="2523392"/>
              <a:chExt cx="1113695" cy="312126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8E53424-728D-498F-BE2B-916AB956ADA4}"/>
                  </a:ext>
                </a:extLst>
              </p:cNvPr>
              <p:cNvSpPr/>
              <p:nvPr/>
            </p:nvSpPr>
            <p:spPr>
              <a:xfrm>
                <a:off x="3534507" y="2523392"/>
                <a:ext cx="290147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5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EF5E30A-C69A-4872-8B46-42B7354B96D4}"/>
                  </a:ext>
                </a:extLst>
              </p:cNvPr>
              <p:cNvSpPr/>
              <p:nvPr/>
            </p:nvSpPr>
            <p:spPr>
              <a:xfrm>
                <a:off x="3824655" y="2526322"/>
                <a:ext cx="542191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100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2869A4E-F7BB-48E0-BD1D-B86CEB0196EA}"/>
                  </a:ext>
                </a:extLst>
              </p:cNvPr>
              <p:cNvSpPr/>
              <p:nvPr/>
            </p:nvSpPr>
            <p:spPr>
              <a:xfrm>
                <a:off x="3396759" y="2523392"/>
                <a:ext cx="137747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7809B0D-B4BD-4BCE-86F3-77BCDC7CF196}"/>
                  </a:ext>
                </a:extLst>
              </p:cNvPr>
              <p:cNvSpPr/>
              <p:nvPr/>
            </p:nvSpPr>
            <p:spPr>
              <a:xfrm>
                <a:off x="4372707" y="2527787"/>
                <a:ext cx="137747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FCA8AB6-FF13-4688-ABB0-307E2840BED5}"/>
                </a:ext>
              </a:extLst>
            </p:cNvPr>
            <p:cNvGrpSpPr/>
            <p:nvPr/>
          </p:nvGrpSpPr>
          <p:grpSpPr>
            <a:xfrm>
              <a:off x="2993775" y="3429000"/>
              <a:ext cx="1113695" cy="312126"/>
              <a:chOff x="3396759" y="2523392"/>
              <a:chExt cx="1113695" cy="312126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1353C8F8-0376-4FEF-A2B8-F47040398A20}"/>
                  </a:ext>
                </a:extLst>
              </p:cNvPr>
              <p:cNvSpPr/>
              <p:nvPr/>
            </p:nvSpPr>
            <p:spPr>
              <a:xfrm>
                <a:off x="3534507" y="2523392"/>
                <a:ext cx="290147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3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BA51C9C-6027-4E50-9A37-4474BCF3773F}"/>
                  </a:ext>
                </a:extLst>
              </p:cNvPr>
              <p:cNvSpPr/>
              <p:nvPr/>
            </p:nvSpPr>
            <p:spPr>
              <a:xfrm>
                <a:off x="3824655" y="2526322"/>
                <a:ext cx="542191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100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D577B8A-0B8D-4D70-A666-51312C7C4268}"/>
                  </a:ext>
                </a:extLst>
              </p:cNvPr>
              <p:cNvSpPr/>
              <p:nvPr/>
            </p:nvSpPr>
            <p:spPr>
              <a:xfrm>
                <a:off x="3396759" y="2523392"/>
                <a:ext cx="137747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FA39321E-618C-4470-BE15-2D2322F32CAE}"/>
                  </a:ext>
                </a:extLst>
              </p:cNvPr>
              <p:cNvSpPr/>
              <p:nvPr/>
            </p:nvSpPr>
            <p:spPr>
              <a:xfrm>
                <a:off x="4372707" y="2527787"/>
                <a:ext cx="137747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FC1862E-F2AE-455F-A137-787B98EE7D3D}"/>
                </a:ext>
              </a:extLst>
            </p:cNvPr>
            <p:cNvGrpSpPr/>
            <p:nvPr/>
          </p:nvGrpSpPr>
          <p:grpSpPr>
            <a:xfrm>
              <a:off x="3824649" y="4428392"/>
              <a:ext cx="1113695" cy="313593"/>
              <a:chOff x="3396759" y="2517530"/>
              <a:chExt cx="1113695" cy="313593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7A00699-CEB3-41A1-BE39-7F79D8F45C67}"/>
                  </a:ext>
                </a:extLst>
              </p:cNvPr>
              <p:cNvSpPr/>
              <p:nvPr/>
            </p:nvSpPr>
            <p:spPr>
              <a:xfrm>
                <a:off x="3534507" y="2523392"/>
                <a:ext cx="290147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4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6CF37CB-B229-42E5-B08F-6333E2B4C079}"/>
                  </a:ext>
                </a:extLst>
              </p:cNvPr>
              <p:cNvSpPr/>
              <p:nvPr/>
            </p:nvSpPr>
            <p:spPr>
              <a:xfrm>
                <a:off x="3824655" y="2517530"/>
                <a:ext cx="542191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40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038A5A8-209C-466F-8E2F-7EA4A12E6DE5}"/>
                  </a:ext>
                </a:extLst>
              </p:cNvPr>
              <p:cNvSpPr/>
              <p:nvPr/>
            </p:nvSpPr>
            <p:spPr>
              <a:xfrm>
                <a:off x="3396759" y="2523392"/>
                <a:ext cx="137747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19A6DDE3-648F-4512-9AD4-42E15B0CC2DA}"/>
                  </a:ext>
                </a:extLst>
              </p:cNvPr>
              <p:cNvSpPr/>
              <p:nvPr/>
            </p:nvSpPr>
            <p:spPr>
              <a:xfrm>
                <a:off x="4372707" y="2518995"/>
                <a:ext cx="137747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FDEB075-2BAE-42B2-8D0E-833C2650FE9E}"/>
                </a:ext>
              </a:extLst>
            </p:cNvPr>
            <p:cNvGrpSpPr/>
            <p:nvPr/>
          </p:nvGrpSpPr>
          <p:grpSpPr>
            <a:xfrm>
              <a:off x="1982659" y="4428392"/>
              <a:ext cx="1113695" cy="312126"/>
              <a:chOff x="3396759" y="2523392"/>
              <a:chExt cx="1113695" cy="312126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212BB54-0DDB-4F7D-88B4-BDF428BD43D6}"/>
                  </a:ext>
                </a:extLst>
              </p:cNvPr>
              <p:cNvSpPr/>
              <p:nvPr/>
            </p:nvSpPr>
            <p:spPr>
              <a:xfrm>
                <a:off x="3534507" y="2523392"/>
                <a:ext cx="290147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1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D9325EB-2D56-4AC8-9392-06F9AB7D6861}"/>
                  </a:ext>
                </a:extLst>
              </p:cNvPr>
              <p:cNvSpPr/>
              <p:nvPr/>
            </p:nvSpPr>
            <p:spPr>
              <a:xfrm>
                <a:off x="3824655" y="2526322"/>
                <a:ext cx="542191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70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B9C49EF-97D4-4603-BEB5-018C1AB80492}"/>
                  </a:ext>
                </a:extLst>
              </p:cNvPr>
              <p:cNvSpPr/>
              <p:nvPr/>
            </p:nvSpPr>
            <p:spPr>
              <a:xfrm>
                <a:off x="3396759" y="2523392"/>
                <a:ext cx="137747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6C1AAF15-1E4F-4EC0-B85B-B9E7A76D3031}"/>
                  </a:ext>
                </a:extLst>
              </p:cNvPr>
              <p:cNvSpPr/>
              <p:nvPr/>
            </p:nvSpPr>
            <p:spPr>
              <a:xfrm>
                <a:off x="4372707" y="2527787"/>
                <a:ext cx="137747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BBCCCA85-DDC9-4666-9B63-16D3905D42DE}"/>
                </a:ext>
              </a:extLst>
            </p:cNvPr>
            <p:cNvCxnSpPr>
              <a:stCxn id="17" idx="3"/>
              <a:endCxn id="20" idx="0"/>
            </p:cNvCxnSpPr>
            <p:nvPr/>
          </p:nvCxnSpPr>
          <p:spPr>
            <a:xfrm>
              <a:off x="4107470" y="3587261"/>
              <a:ext cx="416171" cy="84113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582D231D-A0A3-472E-B4D7-BAAE9CB5336F}"/>
                </a:ext>
              </a:extLst>
            </p:cNvPr>
            <p:cNvCxnSpPr>
              <a:cxnSpLocks/>
              <a:stCxn id="16" idx="1"/>
              <a:endCxn id="25" idx="0"/>
            </p:cNvCxnSpPr>
            <p:nvPr/>
          </p:nvCxnSpPr>
          <p:spPr>
            <a:xfrm flipH="1">
              <a:off x="2681651" y="3582866"/>
              <a:ext cx="312124" cy="84845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BBA92919-30A1-4487-92F4-D242F047A980}"/>
                </a:ext>
              </a:extLst>
            </p:cNvPr>
            <p:cNvGrpSpPr/>
            <p:nvPr/>
          </p:nvGrpSpPr>
          <p:grpSpPr>
            <a:xfrm>
              <a:off x="6787661" y="3434862"/>
              <a:ext cx="1113695" cy="312126"/>
              <a:chOff x="3396759" y="2523392"/>
              <a:chExt cx="1113695" cy="31212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1B472FE6-9A4A-482B-B0CC-E528E2889E74}"/>
                  </a:ext>
                </a:extLst>
              </p:cNvPr>
              <p:cNvSpPr/>
              <p:nvPr/>
            </p:nvSpPr>
            <p:spPr>
              <a:xfrm>
                <a:off x="3534507" y="2523392"/>
                <a:ext cx="290147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8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62882C2A-252A-4536-B839-84006A485637}"/>
                  </a:ext>
                </a:extLst>
              </p:cNvPr>
              <p:cNvSpPr/>
              <p:nvPr/>
            </p:nvSpPr>
            <p:spPr>
              <a:xfrm>
                <a:off x="3824655" y="2526322"/>
                <a:ext cx="542191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30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2137A57E-41DA-4E18-9286-CF25A4866E7E}"/>
                  </a:ext>
                </a:extLst>
              </p:cNvPr>
              <p:cNvSpPr/>
              <p:nvPr/>
            </p:nvSpPr>
            <p:spPr>
              <a:xfrm>
                <a:off x="3396759" y="2523392"/>
                <a:ext cx="137747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C7F32DE0-704F-493D-9BE8-1646C6C3A49A}"/>
                  </a:ext>
                </a:extLst>
              </p:cNvPr>
              <p:cNvSpPr/>
              <p:nvPr/>
            </p:nvSpPr>
            <p:spPr>
              <a:xfrm>
                <a:off x="4372707" y="2527787"/>
                <a:ext cx="137747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CC295F5E-4262-46B7-BC3A-2C0C8CD9EC31}"/>
                </a:ext>
              </a:extLst>
            </p:cNvPr>
            <p:cNvGrpSpPr/>
            <p:nvPr/>
          </p:nvGrpSpPr>
          <p:grpSpPr>
            <a:xfrm>
              <a:off x="7618535" y="4440116"/>
              <a:ext cx="1113695" cy="312126"/>
              <a:chOff x="3396759" y="2523392"/>
              <a:chExt cx="1113695" cy="312126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18E447FD-ED45-4BB2-8CAC-F02DB1C57598}"/>
                  </a:ext>
                </a:extLst>
              </p:cNvPr>
              <p:cNvSpPr/>
              <p:nvPr/>
            </p:nvSpPr>
            <p:spPr>
              <a:xfrm>
                <a:off x="3534507" y="2523392"/>
                <a:ext cx="290147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9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A496C9C7-BF4D-4039-8B1B-7BAE3D4E687A}"/>
                  </a:ext>
                </a:extLst>
              </p:cNvPr>
              <p:cNvSpPr/>
              <p:nvPr/>
            </p:nvSpPr>
            <p:spPr>
              <a:xfrm>
                <a:off x="3824655" y="2526322"/>
                <a:ext cx="542191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50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6325B054-0A58-42E4-8E93-95F0F4FDB7C8}"/>
                  </a:ext>
                </a:extLst>
              </p:cNvPr>
              <p:cNvSpPr/>
              <p:nvPr/>
            </p:nvSpPr>
            <p:spPr>
              <a:xfrm>
                <a:off x="3396759" y="2523392"/>
                <a:ext cx="137747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9A6D4A96-4677-4C92-8818-7612D69F7F64}"/>
                  </a:ext>
                </a:extLst>
              </p:cNvPr>
              <p:cNvSpPr/>
              <p:nvPr/>
            </p:nvSpPr>
            <p:spPr>
              <a:xfrm>
                <a:off x="4372707" y="2527787"/>
                <a:ext cx="137747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70D8858B-8F4F-4EDD-81B6-F159F61BCD80}"/>
                </a:ext>
              </a:extLst>
            </p:cNvPr>
            <p:cNvGrpSpPr/>
            <p:nvPr/>
          </p:nvGrpSpPr>
          <p:grpSpPr>
            <a:xfrm>
              <a:off x="5776545" y="4428392"/>
              <a:ext cx="1113695" cy="313593"/>
              <a:chOff x="3396759" y="2517530"/>
              <a:chExt cx="1113695" cy="313593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6BFB6CDC-6E70-4F95-AA77-ABE7B11B15BF}"/>
                  </a:ext>
                </a:extLst>
              </p:cNvPr>
              <p:cNvSpPr/>
              <p:nvPr/>
            </p:nvSpPr>
            <p:spPr>
              <a:xfrm>
                <a:off x="3534507" y="2523392"/>
                <a:ext cx="290147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7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CBFBA951-61DB-4E90-978A-433D80C4B44A}"/>
                  </a:ext>
                </a:extLst>
              </p:cNvPr>
              <p:cNvSpPr/>
              <p:nvPr/>
            </p:nvSpPr>
            <p:spPr>
              <a:xfrm>
                <a:off x="3824655" y="2517530"/>
                <a:ext cx="542191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100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3AE5626-D9F5-455D-A277-37EA376BB440}"/>
                  </a:ext>
                </a:extLst>
              </p:cNvPr>
              <p:cNvSpPr/>
              <p:nvPr/>
            </p:nvSpPr>
            <p:spPr>
              <a:xfrm>
                <a:off x="3396759" y="2523392"/>
                <a:ext cx="137747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84AFD211-8BFF-407C-960A-FB0F34DF88AD}"/>
                  </a:ext>
                </a:extLst>
              </p:cNvPr>
              <p:cNvSpPr/>
              <p:nvPr/>
            </p:nvSpPr>
            <p:spPr>
              <a:xfrm>
                <a:off x="4372707" y="2518995"/>
                <a:ext cx="137747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BF80AD2B-26B3-4EA0-95E9-D32D402AD0AD}"/>
                </a:ext>
              </a:extLst>
            </p:cNvPr>
            <p:cNvCxnSpPr>
              <a:stCxn id="53" idx="3"/>
              <a:endCxn id="56" idx="0"/>
            </p:cNvCxnSpPr>
            <p:nvPr/>
          </p:nvCxnSpPr>
          <p:spPr>
            <a:xfrm>
              <a:off x="7901356" y="3593123"/>
              <a:ext cx="416171" cy="849923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C2E4EA7F-F6FE-4991-A121-33B10EE49A22}"/>
                </a:ext>
              </a:extLst>
            </p:cNvPr>
            <p:cNvCxnSpPr>
              <a:cxnSpLocks/>
              <a:stCxn id="52" idx="1"/>
              <a:endCxn id="61" idx="0"/>
            </p:cNvCxnSpPr>
            <p:nvPr/>
          </p:nvCxnSpPr>
          <p:spPr>
            <a:xfrm flipH="1">
              <a:off x="6475537" y="3588728"/>
              <a:ext cx="312124" cy="839664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69B23323-556A-4528-9078-1C82B3BE0C77}"/>
                </a:ext>
              </a:extLst>
            </p:cNvPr>
            <p:cNvCxnSpPr>
              <a:stCxn id="10" idx="1"/>
              <a:endCxn id="15" idx="0"/>
            </p:cNvCxnSpPr>
            <p:nvPr/>
          </p:nvCxnSpPr>
          <p:spPr>
            <a:xfrm flipH="1">
              <a:off x="3692767" y="2640802"/>
              <a:ext cx="1245577" cy="791128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0537974E-13BC-400C-911D-58B485B9C068}"/>
                </a:ext>
              </a:extLst>
            </p:cNvPr>
            <p:cNvCxnSpPr>
              <a:stCxn id="11" idx="3"/>
              <a:endCxn id="51" idx="0"/>
            </p:cNvCxnSpPr>
            <p:nvPr/>
          </p:nvCxnSpPr>
          <p:spPr>
            <a:xfrm>
              <a:off x="6052039" y="2645197"/>
              <a:ext cx="1434614" cy="79259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4719C19-FA40-4F66-A045-3C34078ECD5B}"/>
                </a:ext>
              </a:extLst>
            </p:cNvPr>
            <p:cNvSpPr/>
            <p:nvPr/>
          </p:nvSpPr>
          <p:spPr>
            <a:xfrm>
              <a:off x="1784838" y="2031023"/>
              <a:ext cx="7165731" cy="291447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743799B-C67A-4181-9B1D-5E9974E74096}"/>
                </a:ext>
              </a:extLst>
            </p:cNvPr>
            <p:cNvSpPr txBox="1"/>
            <p:nvPr/>
          </p:nvSpPr>
          <p:spPr>
            <a:xfrm>
              <a:off x="5112196" y="1720377"/>
              <a:ext cx="6643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map</a:t>
              </a:r>
              <a:endPara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A61AC9F-997A-4485-A469-6B9029E01C80}"/>
                </a:ext>
              </a:extLst>
            </p:cNvPr>
            <p:cNvSpPr txBox="1"/>
            <p:nvPr/>
          </p:nvSpPr>
          <p:spPr>
            <a:xfrm>
              <a:off x="4903771" y="2218903"/>
              <a:ext cx="1160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key, value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D9BDF94-77F8-48FA-A0A4-DF99ACC73A13}"/>
                </a:ext>
              </a:extLst>
            </p:cNvPr>
            <p:cNvSpPr txBox="1"/>
            <p:nvPr/>
          </p:nvSpPr>
          <p:spPr>
            <a:xfrm>
              <a:off x="1782499" y="2053757"/>
              <a:ext cx="1955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기본 정렬 기준 </a:t>
              </a:r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: less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B849D188-CF3B-48A3-9D8A-0D3E6E60DF14}"/>
                </a:ext>
              </a:extLst>
            </p:cNvPr>
            <p:cNvCxnSpPr/>
            <p:nvPr/>
          </p:nvCxnSpPr>
          <p:spPr>
            <a:xfrm flipH="1">
              <a:off x="8519746" y="3036366"/>
              <a:ext cx="144193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D4C08A7-D443-4535-95DF-31FAE0B9660A}"/>
                </a:ext>
              </a:extLst>
            </p:cNvPr>
            <p:cNvSpPr txBox="1"/>
            <p:nvPr/>
          </p:nvSpPr>
          <p:spPr>
            <a:xfrm>
              <a:off x="8938849" y="2574701"/>
              <a:ext cx="12102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insert(): </a:t>
              </a:r>
              <a:r>
                <a:rPr lang="ko-KR" alt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삽입</a:t>
              </a:r>
              <a:endPara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erase(): </a:t>
              </a:r>
              <a:r>
                <a:rPr lang="ko-KR" alt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제거</a:t>
              </a:r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CDA6F021-6CA5-41F4-AAF7-3E4B7A172534}"/>
                </a:ext>
              </a:extLst>
            </p:cNvPr>
            <p:cNvCxnSpPr/>
            <p:nvPr/>
          </p:nvCxnSpPr>
          <p:spPr>
            <a:xfrm flipV="1">
              <a:off x="5354190" y="4185138"/>
              <a:ext cx="20911" cy="101990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CD49EF1-4A53-460C-827D-75D2DAEDD09D}"/>
                </a:ext>
              </a:extLst>
            </p:cNvPr>
            <p:cNvSpPr txBox="1"/>
            <p:nvPr/>
          </p:nvSpPr>
          <p:spPr>
            <a:xfrm>
              <a:off x="3632686" y="5203760"/>
              <a:ext cx="50404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[] </a:t>
              </a:r>
              <a:r>
                <a:rPr lang="ko-KR" altLang="en-US" sz="1400" dirty="0">
                  <a:latin typeface="Arial Black" panose="020B0A04020102020204" pitchFamily="34" charset="0"/>
                </a:rPr>
                <a:t>연산자 오버로딩 지원</a:t>
              </a:r>
              <a:endParaRPr lang="en-US" altLang="ko-KR" sz="1400" dirty="0">
                <a:latin typeface="Arial Black" panose="020B0A04020102020204" pitchFamily="34" charset="0"/>
              </a:endParaRPr>
            </a:p>
            <a:p>
              <a:r>
                <a:rPr lang="en-US" altLang="ko-KR" sz="1400" dirty="0">
                  <a:latin typeface="Arial Black" panose="020B0A04020102020204" pitchFamily="34" charset="0"/>
                </a:rPr>
                <a:t>m[key] = value: </a:t>
              </a:r>
              <a:r>
                <a:rPr lang="ko-KR" altLang="en-US" sz="1400" dirty="0">
                  <a:latin typeface="Arial Black" panose="020B0A04020102020204" pitchFamily="34" charset="0"/>
                </a:rPr>
                <a:t>원소 추가 </a:t>
              </a:r>
              <a:r>
                <a:rPr lang="en-US" altLang="ko-KR" sz="1400" dirty="0">
                  <a:latin typeface="Arial Black" panose="020B0A04020102020204" pitchFamily="34" charset="0"/>
                </a:rPr>
                <a:t>or </a:t>
              </a:r>
              <a:r>
                <a:rPr lang="ko-KR" altLang="en-US" sz="1400" dirty="0">
                  <a:latin typeface="Arial Black" panose="020B0A04020102020204" pitchFamily="34" charset="0"/>
                </a:rPr>
                <a:t>갱신 </a:t>
              </a:r>
              <a:r>
                <a:rPr lang="en-US" altLang="ko-KR" sz="1400" dirty="0">
                  <a:latin typeface="Arial Black" panose="020B0A04020102020204" pitchFamily="34" charset="0"/>
                </a:rPr>
                <a:t>+ </a:t>
              </a:r>
              <a:r>
                <a:rPr lang="ko-KR" altLang="en-US" sz="1400" dirty="0">
                  <a:latin typeface="Arial Black" panose="020B0A04020102020204" pitchFamily="34" charset="0"/>
                </a:rPr>
                <a:t>찾기 관련 멤버 함수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2806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8187A0D-49C5-40C5-9F31-388156157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3.map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E65FC3-111D-469E-9605-147529E0A526}"/>
              </a:ext>
            </a:extLst>
          </p:cNvPr>
          <p:cNvSpPr txBox="1"/>
          <p:nvPr/>
        </p:nvSpPr>
        <p:spPr>
          <a:xfrm>
            <a:off x="1132621" y="712177"/>
            <a:ext cx="9905998" cy="6032421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anose="020B0A04020102020204" pitchFamily="34" charset="0"/>
              </a:rPr>
              <a:t>템플릿 형식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template&lt;</a:t>
            </a:r>
            <a:r>
              <a:rPr lang="en-US" altLang="ko-KR" sz="1600" dirty="0" err="1">
                <a:latin typeface="Arial Black" panose="020B0A04020102020204" pitchFamily="34" charset="0"/>
              </a:rPr>
              <a:t>typename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Key, </a:t>
            </a:r>
            <a:r>
              <a:rPr lang="en-US" altLang="ko-KR" sz="1600" dirty="0" err="1">
                <a:latin typeface="Arial Black" panose="020B0A04020102020204" pitchFamily="34" charset="0"/>
              </a:rPr>
              <a:t>typename</a:t>
            </a:r>
            <a:r>
              <a:rPr lang="en-US" altLang="ko-KR" sz="1600" dirty="0">
                <a:latin typeface="Arial Black" panose="020B0A04020102020204" pitchFamily="34" charset="0"/>
              </a:rPr>
              <a:t> Value, </a:t>
            </a:r>
            <a:r>
              <a:rPr lang="en-US" altLang="ko-KR" sz="1600" dirty="0" err="1">
                <a:latin typeface="Arial Black" panose="020B0A04020102020204" pitchFamily="34" charset="0"/>
              </a:rPr>
              <a:t>typename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Pred</a:t>
            </a:r>
            <a:r>
              <a:rPr lang="en-US" altLang="ko-KR" sz="1600" dirty="0">
                <a:latin typeface="Arial Black" panose="020B0A04020102020204" pitchFamily="34" charset="0"/>
              </a:rPr>
              <a:t>=less&lt;Key&gt;, </a:t>
            </a:r>
            <a:r>
              <a:rPr lang="en-US" altLang="ko-KR" sz="1600" dirty="0" err="1">
                <a:latin typeface="Arial Black" panose="020B0A04020102020204" pitchFamily="34" charset="0"/>
              </a:rPr>
              <a:t>typename</a:t>
            </a:r>
            <a:r>
              <a:rPr lang="en-US" altLang="ko-KR" sz="1600" dirty="0">
                <a:latin typeface="Arial Black" panose="020B0A04020102020204" pitchFamily="34" charset="0"/>
              </a:rPr>
              <a:t> Allocator=allocator&lt;pair&lt;const key, Value&gt;&gt;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ko-KR" altLang="en-US" sz="1600" dirty="0">
              <a:latin typeface="Arial Black" panose="020B0A040201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81E3DAE-79C4-4BEE-A054-B8CF5CB64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645533"/>
              </p:ext>
            </p:extLst>
          </p:nvPr>
        </p:nvGraphicFramePr>
        <p:xfrm>
          <a:off x="1204546" y="1686819"/>
          <a:ext cx="977704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483">
                  <a:extLst>
                    <a:ext uri="{9D8B030D-6E8A-4147-A177-3AD203B41FA5}">
                      <a16:colId xmlns:a16="http://schemas.microsoft.com/office/drawing/2014/main" val="1522645255"/>
                    </a:ext>
                  </a:extLst>
                </a:gridCol>
                <a:gridCol w="8297563">
                  <a:extLst>
                    <a:ext uri="{9D8B030D-6E8A-4147-A177-3AD203B41FA5}">
                      <a16:colId xmlns:a16="http://schemas.microsoft.com/office/drawing/2014/main" val="418062407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연산자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4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m[k] = v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M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컨테이너에 원소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(k, v)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를 추가하거나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key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에 해당하는 원소의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value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를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v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로 갱신한다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68505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62D8ED3-7C98-44B0-9560-43A68E895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349677"/>
              </p:ext>
            </p:extLst>
          </p:nvPr>
        </p:nvGraphicFramePr>
        <p:xfrm>
          <a:off x="1197097" y="2541367"/>
          <a:ext cx="9777046" cy="405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5818">
                  <a:extLst>
                    <a:ext uri="{9D8B030D-6E8A-4147-A177-3AD203B41FA5}">
                      <a16:colId xmlns:a16="http://schemas.microsoft.com/office/drawing/2014/main" val="1522645255"/>
                    </a:ext>
                  </a:extLst>
                </a:gridCol>
                <a:gridCol w="6991228">
                  <a:extLst>
                    <a:ext uri="{9D8B030D-6E8A-4147-A177-3AD203B41FA5}">
                      <a16:colId xmlns:a16="http://schemas.microsoft.com/office/drawing/2014/main" val="418062407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멤버 형식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45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allocator_type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메모리 관리자 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685056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const_iterator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Const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반복자 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05065"/>
                  </a:ext>
                </a:extLst>
              </a:tr>
              <a:tr h="2425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const_pointer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Const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value_type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*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 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432971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const_reference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Const value type&amp;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36197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const_reverse_iterator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Const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역 반복자 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758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diffenrence_type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두 반복자 차이의 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54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iterator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반복자 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538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key_compare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(key) </a:t>
                      </a:r>
                      <a:r>
                        <a:rPr lang="ko-KR" altLang="en-US" sz="1600" dirty="0" err="1">
                          <a:latin typeface="Arial Black" panose="020B0A04020102020204" pitchFamily="34" charset="0"/>
                        </a:rPr>
                        <a:t>조건자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비교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01127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key_type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(key)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96305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mapped_type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값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(value)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98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pointer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value_type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*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972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174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B10DED7-1EA5-46A4-A62C-DB37B16FA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3.map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39F0206-642D-4AED-A069-B3CB48456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845996"/>
              </p:ext>
            </p:extLst>
          </p:nvPr>
        </p:nvGraphicFramePr>
        <p:xfrm>
          <a:off x="1207477" y="2575559"/>
          <a:ext cx="977704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5818">
                  <a:extLst>
                    <a:ext uri="{9D8B030D-6E8A-4147-A177-3AD203B41FA5}">
                      <a16:colId xmlns:a16="http://schemas.microsoft.com/office/drawing/2014/main" val="1522645255"/>
                    </a:ext>
                  </a:extLst>
                </a:gridCol>
                <a:gridCol w="6991228">
                  <a:extLst>
                    <a:ext uri="{9D8B030D-6E8A-4147-A177-3AD203B41FA5}">
                      <a16:colId xmlns:a16="http://schemas.microsoft.com/office/drawing/2014/main" val="4180624078"/>
                    </a:ext>
                  </a:extLst>
                </a:gridCol>
              </a:tblGrid>
              <a:tr h="33293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멤버 형식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45214"/>
                  </a:ext>
                </a:extLst>
              </a:tr>
              <a:tr h="3051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reference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value_type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&amp;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685056"/>
                  </a:ext>
                </a:extLst>
              </a:tr>
              <a:tr h="3051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reverse_iterator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역 반복자 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05065"/>
                  </a:ext>
                </a:extLst>
              </a:tr>
              <a:tr h="3051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size_type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첨자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(index)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나 원소의 개수 등의 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432971"/>
                  </a:ext>
                </a:extLst>
              </a:tr>
              <a:tr h="324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value_type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원소의 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3619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8FA704-1554-4AF7-BC54-15506BD33D87}"/>
              </a:ext>
            </a:extLst>
          </p:cNvPr>
          <p:cNvSpPr txBox="1"/>
          <p:nvPr/>
        </p:nvSpPr>
        <p:spPr>
          <a:xfrm>
            <a:off x="1143001" y="2413337"/>
            <a:ext cx="9905998" cy="2031325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451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DF8A03-562D-4D8D-95E3-72C72775A463}"/>
              </a:ext>
            </a:extLst>
          </p:cNvPr>
          <p:cNvSpPr txBox="1"/>
          <p:nvPr/>
        </p:nvSpPr>
        <p:spPr>
          <a:xfrm>
            <a:off x="1102051" y="685000"/>
            <a:ext cx="9905998" cy="646330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insert()</a:t>
            </a:r>
            <a:r>
              <a:rPr lang="ko-KR" altLang="en-US" dirty="0">
                <a:latin typeface="Arial Black" panose="020B0A04020102020204" pitchFamily="34" charset="0"/>
              </a:rPr>
              <a:t> 사용 예제</a:t>
            </a:r>
            <a:r>
              <a:rPr lang="en-US" altLang="ko-KR" dirty="0">
                <a:latin typeface="Arial Black" panose="020B0A04020102020204" pitchFamily="34" charset="0"/>
              </a:rPr>
              <a:t>..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 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  </a:t>
            </a:r>
          </a:p>
          <a:p>
            <a:r>
              <a:rPr lang="ko-KR" altLang="en-US" sz="1400" dirty="0">
                <a:latin typeface="Arial Black" panose="020B0A04020102020204" pitchFamily="34" charset="0"/>
              </a:rPr>
              <a:t>   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//key, value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모두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정수형인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컨테이너 생성</a:t>
            </a: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  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기본 정렬 기준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less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map&lt;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int,int</a:t>
            </a:r>
            <a:r>
              <a:rPr lang="en-US" altLang="ko-KR" sz="1400" dirty="0">
                <a:latin typeface="Arial Black" panose="020B0A04020102020204" pitchFamily="34" charset="0"/>
              </a:rPr>
              <a:t>&gt; m;</a:t>
            </a:r>
          </a:p>
          <a:p>
            <a:r>
              <a:rPr lang="ko-KR" altLang="en-US" sz="1400" dirty="0">
                <a:latin typeface="Arial Black" panose="020B0A04020102020204" pitchFamily="34" charset="0"/>
              </a:rPr>
              <a:t>    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m.insert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 pair&lt;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int,int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&gt;(5,100) )</a:t>
            </a:r>
            <a:r>
              <a:rPr lang="en-US" altLang="ko-KR" sz="1400" dirty="0">
                <a:latin typeface="Arial Black" panose="020B0A04020102020204" pitchFamily="34" charset="0"/>
              </a:rPr>
              <a:t>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임시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pair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객체 생성 후 저장</a:t>
            </a:r>
          </a:p>
          <a:p>
            <a:r>
              <a:rPr lang="fr-FR" altLang="ko-KR" sz="1400" dirty="0">
                <a:latin typeface="Arial Black" panose="020B0A04020102020204" pitchFamily="34" charset="0"/>
              </a:rPr>
              <a:t>    m.insert( pair&lt;int,int&gt;(3,100) );</a:t>
            </a:r>
          </a:p>
          <a:p>
            <a:r>
              <a:rPr lang="fr-FR" altLang="ko-KR" sz="1400" dirty="0">
                <a:latin typeface="Arial Black" panose="020B0A04020102020204" pitchFamily="34" charset="0"/>
              </a:rPr>
              <a:t>    m.insert( pair&lt;int,int&gt;(8,30) );</a:t>
            </a:r>
          </a:p>
          <a:p>
            <a:r>
              <a:rPr lang="fr-FR" altLang="ko-KR" sz="1400" dirty="0">
                <a:latin typeface="Arial Black" panose="020B0A04020102020204" pitchFamily="34" charset="0"/>
              </a:rPr>
              <a:t>    m.insert( pair&lt;int,int&gt;(4,40) );</a:t>
            </a:r>
          </a:p>
          <a:p>
            <a:r>
              <a:rPr lang="fr-FR" altLang="ko-KR" sz="1400" dirty="0">
                <a:latin typeface="Arial Black" panose="020B0A04020102020204" pitchFamily="34" charset="0"/>
              </a:rPr>
              <a:t>    m.insert( pair&lt;int,int&gt;(1,70) );</a:t>
            </a:r>
          </a:p>
          <a:p>
            <a:r>
              <a:rPr lang="fr-FR" altLang="ko-KR" sz="1400" dirty="0">
                <a:latin typeface="Arial Black" panose="020B0A04020102020204" pitchFamily="34" charset="0"/>
              </a:rPr>
              <a:t>    m.insert( pair&lt;int,int&gt;(7,100) );</a:t>
            </a:r>
          </a:p>
          <a:p>
            <a:r>
              <a:rPr lang="ko-KR" altLang="en-US" sz="1400" dirty="0">
                <a:latin typeface="Arial Black" panose="020B0A04020102020204" pitchFamily="34" charset="0"/>
              </a:rPr>
              <a:t>    </a:t>
            </a:r>
          </a:p>
          <a:p>
            <a:r>
              <a:rPr lang="fr-FR" altLang="ko-KR" sz="1400" dirty="0">
                <a:latin typeface="Arial Black" panose="020B0A04020102020204" pitchFamily="34" charset="0"/>
              </a:rPr>
              <a:t>    </a:t>
            </a:r>
            <a:r>
              <a:rPr lang="fr-FR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pair&lt;int, int&gt; pr(9,50)</a:t>
            </a:r>
            <a:r>
              <a:rPr lang="fr-FR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m.insert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)</a:t>
            </a:r>
            <a:r>
              <a:rPr lang="en-US" altLang="ko-KR" sz="1400" dirty="0">
                <a:latin typeface="Arial Black" panose="020B0A04020102020204" pitchFamily="34" charset="0"/>
              </a:rPr>
              <a:t>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객체 생성 후 저장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map&lt;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int,int</a:t>
            </a:r>
            <a:r>
              <a:rPr lang="en-US" altLang="ko-KR" sz="1400" dirty="0">
                <a:latin typeface="Arial Black" panose="020B0A04020102020204" pitchFamily="34" charset="0"/>
              </a:rPr>
              <a:t>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;    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for(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m.begin</a:t>
            </a:r>
            <a:r>
              <a:rPr lang="en-US" altLang="ko-KR" sz="1400" dirty="0">
                <a:latin typeface="Arial Black" panose="020B0A04020102020204" pitchFamily="34" charset="0"/>
              </a:rPr>
              <a:t>() 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m.end</a:t>
            </a:r>
            <a:r>
              <a:rPr lang="en-US" altLang="ko-KR" sz="1400" dirty="0">
                <a:latin typeface="Arial Black" panose="020B0A04020102020204" pitchFamily="34" charset="0"/>
              </a:rPr>
              <a:t>() 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    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&lt;&lt;"("&lt;&lt; (*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).first &lt;&lt;',' &lt;&lt; (*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).second &lt;&lt;")" &lt;&lt;" ";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ko-KR" altLang="en-US" sz="1400" dirty="0">
                <a:latin typeface="Arial Black" panose="020B0A04020102020204" pitchFamily="34" charset="0"/>
              </a:rPr>
              <a:t>   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반복자는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-&gt;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연산자가 연산자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오버로딩되어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있으므로 </a:t>
            </a: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  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포인터처럼 멤버를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-&gt;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연산자로 접근할 수 있습니다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 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for(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m.begin</a:t>
            </a:r>
            <a:r>
              <a:rPr lang="en-US" altLang="ko-KR" sz="1400" dirty="0">
                <a:latin typeface="Arial Black" panose="020B0A04020102020204" pitchFamily="34" charset="0"/>
              </a:rPr>
              <a:t>() 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m.end</a:t>
            </a:r>
            <a:r>
              <a:rPr lang="en-US" altLang="ko-KR" sz="1400" dirty="0">
                <a:latin typeface="Arial Black" panose="020B0A04020102020204" pitchFamily="34" charset="0"/>
              </a:rPr>
              <a:t>() 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    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&lt;&lt;"("&lt;&lt;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-&gt;first &lt;&lt;','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-&gt;second &lt;&lt;")" &lt;&lt;" ";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E8431BA-9767-44C0-A500-0B1317F0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3.map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8CCBD33-01F2-4A49-A87B-A580BD6A0065}"/>
              </a:ext>
            </a:extLst>
          </p:cNvPr>
          <p:cNvGrpSpPr/>
          <p:nvPr/>
        </p:nvGrpSpPr>
        <p:grpSpPr>
          <a:xfrm>
            <a:off x="7411729" y="4665975"/>
            <a:ext cx="3626890" cy="2192025"/>
            <a:chOff x="3217985" y="1446189"/>
            <a:chExt cx="3626890" cy="219202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5BDD95-B113-4E75-8D41-3B2CA5A6C4E1}"/>
                </a:ext>
              </a:extLst>
            </p:cNvPr>
            <p:cNvSpPr txBox="1"/>
            <p:nvPr/>
          </p:nvSpPr>
          <p:spPr>
            <a:xfrm>
              <a:off x="3217985" y="2101362"/>
              <a:ext cx="36268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Arial Black" panose="020B0A04020102020204" pitchFamily="34" charset="0"/>
                </a:rPr>
                <a:t>map&lt;</a:t>
              </a:r>
              <a:r>
                <a:rPr lang="en-US" altLang="ko-KR" sz="1600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int</a:t>
              </a:r>
              <a:r>
                <a:rPr lang="en-US" altLang="ko-KR" sz="1600" dirty="0">
                  <a:latin typeface="Arial Black" panose="020B0A04020102020204" pitchFamily="34" charset="0"/>
                </a:rPr>
                <a:t>, </a:t>
              </a:r>
              <a:r>
                <a:rPr lang="en-US" altLang="ko-KR" sz="1600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int</a:t>
              </a:r>
              <a:r>
                <a:rPr lang="en-US" altLang="ko-KR" sz="1600" dirty="0">
                  <a:latin typeface="Arial Black" panose="020B0A04020102020204" pitchFamily="34" charset="0"/>
                </a:rPr>
                <a:t>&gt; m;</a:t>
              </a:r>
            </a:p>
            <a:p>
              <a:endParaRPr lang="en-US" altLang="ko-KR" sz="1600" dirty="0">
                <a:latin typeface="Arial Black" panose="020B0A04020102020204" pitchFamily="34" charset="0"/>
              </a:endParaRPr>
            </a:p>
            <a:p>
              <a:r>
                <a:rPr lang="en-US" altLang="ko-KR" sz="1600" dirty="0" err="1">
                  <a:latin typeface="Arial Black" panose="020B0A04020102020204" pitchFamily="34" charset="0"/>
                </a:rPr>
                <a:t>m.insert</a:t>
              </a:r>
              <a:r>
                <a:rPr lang="en-US" altLang="ko-KR" sz="1600" dirty="0">
                  <a:latin typeface="Arial Black" panose="020B0A04020102020204" pitchFamily="34" charset="0"/>
                </a:rPr>
                <a:t>(pair&lt;</a:t>
              </a:r>
              <a:r>
                <a:rPr lang="en-US" altLang="ko-KR" sz="1600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int</a:t>
              </a:r>
              <a:r>
                <a:rPr lang="en-US" altLang="ko-KR" sz="1600" dirty="0">
                  <a:latin typeface="Arial Black" panose="020B0A04020102020204" pitchFamily="34" charset="0"/>
                </a:rPr>
                <a:t>, </a:t>
              </a:r>
              <a:r>
                <a:rPr lang="en-US" altLang="ko-KR" sz="1600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int</a:t>
              </a:r>
              <a:r>
                <a:rPr lang="en-US" altLang="ko-KR" sz="1600" dirty="0">
                  <a:latin typeface="Arial Black" panose="020B0A04020102020204" pitchFamily="34" charset="0"/>
                </a:rPr>
                <a:t>&gt;(5, 100));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6BEF64F2-BCA1-4C3F-977E-D093BA7868E0}"/>
                </a:ext>
              </a:extLst>
            </p:cNvPr>
            <p:cNvCxnSpPr/>
            <p:nvPr/>
          </p:nvCxnSpPr>
          <p:spPr>
            <a:xfrm>
              <a:off x="4044462" y="1688123"/>
              <a:ext cx="0" cy="509954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CA528A45-6C98-441B-BF33-B2C3819102A5}"/>
                </a:ext>
              </a:extLst>
            </p:cNvPr>
            <p:cNvCxnSpPr/>
            <p:nvPr/>
          </p:nvCxnSpPr>
          <p:spPr>
            <a:xfrm>
              <a:off x="4539762" y="1688123"/>
              <a:ext cx="0" cy="509954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410BCD-5996-4435-AB0E-97DCC5D94B0E}"/>
                </a:ext>
              </a:extLst>
            </p:cNvPr>
            <p:cNvSpPr txBox="1"/>
            <p:nvPr/>
          </p:nvSpPr>
          <p:spPr>
            <a:xfrm>
              <a:off x="3330700" y="1459501"/>
              <a:ext cx="8991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dirty="0">
                  <a:latin typeface="Arial Black" panose="020B0A04020102020204" pitchFamily="34" charset="0"/>
                </a:rPr>
                <a:t>key type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798991A-CCE8-4ADD-99CE-2EEA526E9FCA}"/>
                </a:ext>
              </a:extLst>
            </p:cNvPr>
            <p:cNvSpPr txBox="1"/>
            <p:nvPr/>
          </p:nvSpPr>
          <p:spPr>
            <a:xfrm>
              <a:off x="4362499" y="1446189"/>
              <a:ext cx="10583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Arial Black" panose="020B0A04020102020204" pitchFamily="34" charset="0"/>
                </a:rPr>
                <a:t>value type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1083B3A-5E82-4BB5-9672-D969141C81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1430" y="2857500"/>
              <a:ext cx="0" cy="57150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8476542D-9D93-4A0F-8302-296FDD7E4B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0802" y="2857501"/>
              <a:ext cx="1" cy="55646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AB396E-AB11-4703-B209-C2CE3D8B6FFE}"/>
                </a:ext>
              </a:extLst>
            </p:cNvPr>
            <p:cNvSpPr txBox="1"/>
            <p:nvPr/>
          </p:nvSpPr>
          <p:spPr>
            <a:xfrm>
              <a:off x="4280102" y="3361215"/>
              <a:ext cx="89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atin typeface="Arial Black" panose="020B0A04020102020204" pitchFamily="34" charset="0"/>
                </a:rPr>
                <a:t>key type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6B71D6-7076-4528-9848-E3BDA9DC9FD9}"/>
                </a:ext>
              </a:extLst>
            </p:cNvPr>
            <p:cNvSpPr txBox="1"/>
            <p:nvPr/>
          </p:nvSpPr>
          <p:spPr>
            <a:xfrm>
              <a:off x="5300709" y="3341080"/>
              <a:ext cx="1058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 Black" panose="020B0A04020102020204" pitchFamily="34" charset="0"/>
                </a:rPr>
                <a:t>value type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51395785-6C7C-4120-9625-EC20CC5620E9}"/>
                </a:ext>
              </a:extLst>
            </p:cNvPr>
            <p:cNvCxnSpPr/>
            <p:nvPr/>
          </p:nvCxnSpPr>
          <p:spPr>
            <a:xfrm>
              <a:off x="5883172" y="1820008"/>
              <a:ext cx="0" cy="80889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A6D18F5-973D-4854-ADCA-AC1257DDA9A9}"/>
                </a:ext>
              </a:extLst>
            </p:cNvPr>
            <p:cNvCxnSpPr/>
            <p:nvPr/>
          </p:nvCxnSpPr>
          <p:spPr>
            <a:xfrm>
              <a:off x="6327892" y="1811215"/>
              <a:ext cx="0" cy="80889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E46F80-1C1A-4CBA-9DCD-9CBE065C0744}"/>
                </a:ext>
              </a:extLst>
            </p:cNvPr>
            <p:cNvSpPr txBox="1"/>
            <p:nvPr/>
          </p:nvSpPr>
          <p:spPr>
            <a:xfrm>
              <a:off x="5619189" y="1584688"/>
              <a:ext cx="5279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key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7F6853-4504-4900-8424-FAFB8EAA4D0F}"/>
                </a:ext>
              </a:extLst>
            </p:cNvPr>
            <p:cNvSpPr txBox="1"/>
            <p:nvPr/>
          </p:nvSpPr>
          <p:spPr>
            <a:xfrm>
              <a:off x="6021643" y="1593480"/>
              <a:ext cx="713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value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5E1969-DD8E-418A-8D13-5E0722D938FC}"/>
              </a:ext>
            </a:extLst>
          </p:cNvPr>
          <p:cNvGrpSpPr/>
          <p:nvPr/>
        </p:nvGrpSpPr>
        <p:grpSpPr>
          <a:xfrm>
            <a:off x="4812522" y="2142186"/>
            <a:ext cx="6116522" cy="2251822"/>
            <a:chOff x="2283064" y="2411032"/>
            <a:chExt cx="6116522" cy="2251822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DC49915-30C5-41E9-A74E-35F5B3132BD7}"/>
                </a:ext>
              </a:extLst>
            </p:cNvPr>
            <p:cNvGrpSpPr/>
            <p:nvPr/>
          </p:nvGrpSpPr>
          <p:grpSpPr>
            <a:xfrm>
              <a:off x="4920759" y="2674668"/>
              <a:ext cx="1113695" cy="315058"/>
              <a:chOff x="3396759" y="2518995"/>
              <a:chExt cx="1113695" cy="315058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FAFDB7AE-4EA9-4950-B843-B5C14439EA76}"/>
                  </a:ext>
                </a:extLst>
              </p:cNvPr>
              <p:cNvSpPr/>
              <p:nvPr/>
            </p:nvSpPr>
            <p:spPr>
              <a:xfrm>
                <a:off x="3534507" y="2523392"/>
                <a:ext cx="290147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5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E809A300-5D7C-4DB0-B4C1-8B7075DCFB9D}"/>
                  </a:ext>
                </a:extLst>
              </p:cNvPr>
              <p:cNvSpPr/>
              <p:nvPr/>
            </p:nvSpPr>
            <p:spPr>
              <a:xfrm>
                <a:off x="3824655" y="2526322"/>
                <a:ext cx="542191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100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873512E7-0414-4BF5-B4DC-E3F9C9ED7335}"/>
                  </a:ext>
                </a:extLst>
              </p:cNvPr>
              <p:cNvSpPr/>
              <p:nvPr/>
            </p:nvSpPr>
            <p:spPr>
              <a:xfrm>
                <a:off x="3396759" y="2523392"/>
                <a:ext cx="137747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E94774E7-2472-4AEC-9658-AA5AF0BA46C4}"/>
                  </a:ext>
                </a:extLst>
              </p:cNvPr>
              <p:cNvSpPr/>
              <p:nvPr/>
            </p:nvSpPr>
            <p:spPr>
              <a:xfrm>
                <a:off x="4372707" y="2518995"/>
                <a:ext cx="137747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C5AE337-2A5A-4F02-9809-AB46F9D571B3}"/>
                </a:ext>
              </a:extLst>
            </p:cNvPr>
            <p:cNvGrpSpPr/>
            <p:nvPr/>
          </p:nvGrpSpPr>
          <p:grpSpPr>
            <a:xfrm>
              <a:off x="2283064" y="3344007"/>
              <a:ext cx="2955685" cy="1318847"/>
              <a:chOff x="1965074" y="3615267"/>
              <a:chExt cx="2955685" cy="1318847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AB7BDB8D-B2C7-40BB-914C-F76803A8C1A2}"/>
                  </a:ext>
                </a:extLst>
              </p:cNvPr>
              <p:cNvGrpSpPr/>
              <p:nvPr/>
            </p:nvGrpSpPr>
            <p:grpSpPr>
              <a:xfrm>
                <a:off x="2976190" y="3615267"/>
                <a:ext cx="1113695" cy="313593"/>
                <a:chOff x="3396759" y="2517530"/>
                <a:chExt cx="1113695" cy="313593"/>
              </a:xfrm>
            </p:grpSpPr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B627EB7B-CCDC-4874-B5F0-A3FA856AC1A5}"/>
                    </a:ext>
                  </a:extLst>
                </p:cNvPr>
                <p:cNvSpPr/>
                <p:nvPr/>
              </p:nvSpPr>
              <p:spPr>
                <a:xfrm>
                  <a:off x="3534507" y="2523392"/>
                  <a:ext cx="290147" cy="30773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Arial Black" panose="020B0A04020102020204" pitchFamily="34" charset="0"/>
                    </a:rPr>
                    <a:t>3</a:t>
                  </a:r>
                  <a:endParaRPr lang="ko-KR" altLang="en-US" sz="14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E655DCE3-F3D2-4B7C-BF13-5114BBD07D1F}"/>
                    </a:ext>
                  </a:extLst>
                </p:cNvPr>
                <p:cNvSpPr/>
                <p:nvPr/>
              </p:nvSpPr>
              <p:spPr>
                <a:xfrm>
                  <a:off x="3824655" y="2517530"/>
                  <a:ext cx="542191" cy="30773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Arial Black" panose="020B0A04020102020204" pitchFamily="34" charset="0"/>
                    </a:rPr>
                    <a:t>100</a:t>
                  </a:r>
                  <a:endParaRPr lang="ko-KR" altLang="en-US" sz="14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B8FED6C4-89FE-4046-9D8E-CAFAD692543D}"/>
                    </a:ext>
                  </a:extLst>
                </p:cNvPr>
                <p:cNvSpPr/>
                <p:nvPr/>
              </p:nvSpPr>
              <p:spPr>
                <a:xfrm>
                  <a:off x="3396759" y="2523392"/>
                  <a:ext cx="137747" cy="30773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F9BD79ED-D5BC-4371-9D78-50FA8578798D}"/>
                    </a:ext>
                  </a:extLst>
                </p:cNvPr>
                <p:cNvSpPr/>
                <p:nvPr/>
              </p:nvSpPr>
              <p:spPr>
                <a:xfrm>
                  <a:off x="4372707" y="2518995"/>
                  <a:ext cx="137747" cy="30773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latin typeface="Arial Black" panose="020B0A04020102020204" pitchFamily="34" charset="0"/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8FDAD448-20C3-4753-9C97-956C4607B7DE}"/>
                  </a:ext>
                </a:extLst>
              </p:cNvPr>
              <p:cNvGrpSpPr/>
              <p:nvPr/>
            </p:nvGrpSpPr>
            <p:grpSpPr>
              <a:xfrm>
                <a:off x="3807064" y="4620521"/>
                <a:ext cx="1113695" cy="313593"/>
                <a:chOff x="3396759" y="2517530"/>
                <a:chExt cx="1113695" cy="313593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81D041A1-FAA7-4201-BC6E-69842A748850}"/>
                    </a:ext>
                  </a:extLst>
                </p:cNvPr>
                <p:cNvSpPr/>
                <p:nvPr/>
              </p:nvSpPr>
              <p:spPr>
                <a:xfrm>
                  <a:off x="3534507" y="2523392"/>
                  <a:ext cx="290147" cy="30773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Arial Black" panose="020B0A04020102020204" pitchFamily="34" charset="0"/>
                    </a:rPr>
                    <a:t>4</a:t>
                  </a:r>
                  <a:endParaRPr lang="ko-KR" altLang="en-US" sz="14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DDF039B3-C609-459B-A9EF-2301657488DB}"/>
                    </a:ext>
                  </a:extLst>
                </p:cNvPr>
                <p:cNvSpPr/>
                <p:nvPr/>
              </p:nvSpPr>
              <p:spPr>
                <a:xfrm>
                  <a:off x="3824655" y="2517530"/>
                  <a:ext cx="542191" cy="30773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Arial Black" panose="020B0A04020102020204" pitchFamily="34" charset="0"/>
                    </a:rPr>
                    <a:t>40</a:t>
                  </a:r>
                  <a:endParaRPr lang="ko-KR" altLang="en-US" sz="14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36E2A90B-BBDD-417F-A844-397EB1AD599A}"/>
                    </a:ext>
                  </a:extLst>
                </p:cNvPr>
                <p:cNvSpPr/>
                <p:nvPr/>
              </p:nvSpPr>
              <p:spPr>
                <a:xfrm>
                  <a:off x="3396759" y="2523392"/>
                  <a:ext cx="137747" cy="30773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E709668B-5D49-42E4-95FF-8DCF2E4C5829}"/>
                    </a:ext>
                  </a:extLst>
                </p:cNvPr>
                <p:cNvSpPr/>
                <p:nvPr/>
              </p:nvSpPr>
              <p:spPr>
                <a:xfrm>
                  <a:off x="4372707" y="2518995"/>
                  <a:ext cx="137747" cy="30773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latin typeface="Arial Black" panose="020B0A04020102020204" pitchFamily="34" charset="0"/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697E2639-3C3E-42B0-9C7F-59804BBFF72D}"/>
                  </a:ext>
                </a:extLst>
              </p:cNvPr>
              <p:cNvGrpSpPr/>
              <p:nvPr/>
            </p:nvGrpSpPr>
            <p:grpSpPr>
              <a:xfrm>
                <a:off x="1965074" y="4620521"/>
                <a:ext cx="1113695" cy="312126"/>
                <a:chOff x="3396759" y="2523392"/>
                <a:chExt cx="1113695" cy="312126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9ED4EC22-51C3-4455-A4D7-AAEABBFCC328}"/>
                    </a:ext>
                  </a:extLst>
                </p:cNvPr>
                <p:cNvSpPr/>
                <p:nvPr/>
              </p:nvSpPr>
              <p:spPr>
                <a:xfrm>
                  <a:off x="3534507" y="2523392"/>
                  <a:ext cx="290147" cy="30773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Arial Black" panose="020B0A04020102020204" pitchFamily="34" charset="0"/>
                    </a:rPr>
                    <a:t>1</a:t>
                  </a:r>
                  <a:endParaRPr lang="ko-KR" altLang="en-US" sz="14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C01BC9EA-FCB7-4115-AD18-65A7C58B76ED}"/>
                    </a:ext>
                  </a:extLst>
                </p:cNvPr>
                <p:cNvSpPr/>
                <p:nvPr/>
              </p:nvSpPr>
              <p:spPr>
                <a:xfrm>
                  <a:off x="3824655" y="2526322"/>
                  <a:ext cx="542191" cy="30773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Arial Black" panose="020B0A04020102020204" pitchFamily="34" charset="0"/>
                    </a:rPr>
                    <a:t>70</a:t>
                  </a:r>
                  <a:endParaRPr lang="ko-KR" altLang="en-US" sz="14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47050559-28A9-41BA-B522-EF95BEED487B}"/>
                    </a:ext>
                  </a:extLst>
                </p:cNvPr>
                <p:cNvSpPr/>
                <p:nvPr/>
              </p:nvSpPr>
              <p:spPr>
                <a:xfrm>
                  <a:off x="3396759" y="2523392"/>
                  <a:ext cx="137747" cy="30773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0773CFAE-2CB4-459A-B8DB-8557F6449711}"/>
                    </a:ext>
                  </a:extLst>
                </p:cNvPr>
                <p:cNvSpPr/>
                <p:nvPr/>
              </p:nvSpPr>
              <p:spPr>
                <a:xfrm>
                  <a:off x="4372707" y="2527787"/>
                  <a:ext cx="137747" cy="30773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latin typeface="Arial Black" panose="020B0A04020102020204" pitchFamily="34" charset="0"/>
                  </a:endParaRPr>
                </a:p>
              </p:txBody>
            </p:sp>
          </p:grp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FE03BAAE-D735-46C8-BCB0-0144093E83E0}"/>
                  </a:ext>
                </a:extLst>
              </p:cNvPr>
              <p:cNvCxnSpPr>
                <a:cxnSpLocks/>
                <a:stCxn id="60" idx="3"/>
                <a:endCxn id="54" idx="0"/>
              </p:cNvCxnSpPr>
              <p:nvPr/>
            </p:nvCxnSpPr>
            <p:spPr>
              <a:xfrm>
                <a:off x="4089885" y="3770598"/>
                <a:ext cx="416171" cy="849923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98BB35E3-B503-4AD3-A6D3-7768A8454A9D}"/>
                  </a:ext>
                </a:extLst>
              </p:cNvPr>
              <p:cNvCxnSpPr>
                <a:cxnSpLocks/>
                <a:stCxn id="59" idx="1"/>
                <a:endCxn id="50" idx="0"/>
              </p:cNvCxnSpPr>
              <p:nvPr/>
            </p:nvCxnSpPr>
            <p:spPr>
              <a:xfrm flipH="1">
                <a:off x="2664066" y="3774995"/>
                <a:ext cx="312124" cy="848456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C3612E1-6FAC-4423-BF42-CEAE1EA3120C}"/>
                </a:ext>
              </a:extLst>
            </p:cNvPr>
            <p:cNvGrpSpPr/>
            <p:nvPr/>
          </p:nvGrpSpPr>
          <p:grpSpPr>
            <a:xfrm>
              <a:off x="5443901" y="3344007"/>
              <a:ext cx="2955685" cy="1318847"/>
              <a:chOff x="5758960" y="3621129"/>
              <a:chExt cx="2955685" cy="1318847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C7602BD6-190C-49F9-BEFE-68826B72F3E8}"/>
                  </a:ext>
                </a:extLst>
              </p:cNvPr>
              <p:cNvGrpSpPr/>
              <p:nvPr/>
            </p:nvGrpSpPr>
            <p:grpSpPr>
              <a:xfrm>
                <a:off x="6770076" y="3621129"/>
                <a:ext cx="1113695" cy="313593"/>
                <a:chOff x="3396759" y="2517530"/>
                <a:chExt cx="1113695" cy="313593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120639B7-8147-42B5-8261-82CE931E2C79}"/>
                    </a:ext>
                  </a:extLst>
                </p:cNvPr>
                <p:cNvSpPr/>
                <p:nvPr/>
              </p:nvSpPr>
              <p:spPr>
                <a:xfrm>
                  <a:off x="3534507" y="2523392"/>
                  <a:ext cx="290147" cy="30773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Arial Black" panose="020B0A04020102020204" pitchFamily="34" charset="0"/>
                    </a:rPr>
                    <a:t>8</a:t>
                  </a:r>
                  <a:endParaRPr lang="ko-KR" altLang="en-US" sz="14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EDB9A285-1CB1-463F-A8AD-0A71FB4396B5}"/>
                    </a:ext>
                  </a:extLst>
                </p:cNvPr>
                <p:cNvSpPr/>
                <p:nvPr/>
              </p:nvSpPr>
              <p:spPr>
                <a:xfrm>
                  <a:off x="3824655" y="2517530"/>
                  <a:ext cx="542191" cy="30773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Arial Black" panose="020B0A04020102020204" pitchFamily="34" charset="0"/>
                    </a:rPr>
                    <a:t>30</a:t>
                  </a:r>
                  <a:endParaRPr lang="ko-KR" altLang="en-US" sz="14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96EC6EF9-B064-4ECD-AF50-8C77792D137B}"/>
                    </a:ext>
                  </a:extLst>
                </p:cNvPr>
                <p:cNvSpPr/>
                <p:nvPr/>
              </p:nvSpPr>
              <p:spPr>
                <a:xfrm>
                  <a:off x="3396759" y="2523392"/>
                  <a:ext cx="137747" cy="30773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7AFB95E9-9096-419F-A0F1-90980EBA280F}"/>
                    </a:ext>
                  </a:extLst>
                </p:cNvPr>
                <p:cNvSpPr/>
                <p:nvPr/>
              </p:nvSpPr>
              <p:spPr>
                <a:xfrm>
                  <a:off x="4372707" y="2518995"/>
                  <a:ext cx="137747" cy="30773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latin typeface="Arial Black" panose="020B0A04020102020204" pitchFamily="34" charset="0"/>
                  </a:endParaRPr>
                </a:p>
              </p:txBody>
            </p:sp>
          </p:grp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217842C3-B28B-40CB-9FAB-3DB9649675C4}"/>
                  </a:ext>
                </a:extLst>
              </p:cNvPr>
              <p:cNvGrpSpPr/>
              <p:nvPr/>
            </p:nvGrpSpPr>
            <p:grpSpPr>
              <a:xfrm>
                <a:off x="7600950" y="4626383"/>
                <a:ext cx="1113695" cy="313593"/>
                <a:chOff x="3396759" y="2517530"/>
                <a:chExt cx="1113695" cy="313593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E7EBBF60-8026-47E2-AC5C-A27CF936A252}"/>
                    </a:ext>
                  </a:extLst>
                </p:cNvPr>
                <p:cNvSpPr/>
                <p:nvPr/>
              </p:nvSpPr>
              <p:spPr>
                <a:xfrm>
                  <a:off x="3534507" y="2523392"/>
                  <a:ext cx="290147" cy="30773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Arial Black" panose="020B0A04020102020204" pitchFamily="34" charset="0"/>
                    </a:rPr>
                    <a:t>9</a:t>
                  </a:r>
                  <a:endParaRPr lang="ko-KR" altLang="en-US" sz="14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6BE8AF45-65B1-432A-A119-E88CFF519316}"/>
                    </a:ext>
                  </a:extLst>
                </p:cNvPr>
                <p:cNvSpPr/>
                <p:nvPr/>
              </p:nvSpPr>
              <p:spPr>
                <a:xfrm>
                  <a:off x="3824655" y="2517530"/>
                  <a:ext cx="542191" cy="30773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Arial Black" panose="020B0A04020102020204" pitchFamily="34" charset="0"/>
                    </a:rPr>
                    <a:t>50</a:t>
                  </a:r>
                  <a:endParaRPr lang="ko-KR" altLang="en-US" sz="14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B32CDC73-6FA1-4948-B6D9-FCF344284D26}"/>
                    </a:ext>
                  </a:extLst>
                </p:cNvPr>
                <p:cNvSpPr/>
                <p:nvPr/>
              </p:nvSpPr>
              <p:spPr>
                <a:xfrm>
                  <a:off x="3396759" y="2523392"/>
                  <a:ext cx="137747" cy="30773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50DB4330-93F3-4104-BE20-E0524C61AE26}"/>
                    </a:ext>
                  </a:extLst>
                </p:cNvPr>
                <p:cNvSpPr/>
                <p:nvPr/>
              </p:nvSpPr>
              <p:spPr>
                <a:xfrm>
                  <a:off x="4372707" y="2518995"/>
                  <a:ext cx="137747" cy="30773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latin typeface="Arial Black" panose="020B0A04020102020204" pitchFamily="34" charset="0"/>
                  </a:endParaRP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8F4BE47C-5BC8-4E31-81F7-D50951853424}"/>
                  </a:ext>
                </a:extLst>
              </p:cNvPr>
              <p:cNvGrpSpPr/>
              <p:nvPr/>
            </p:nvGrpSpPr>
            <p:grpSpPr>
              <a:xfrm>
                <a:off x="5758960" y="4626383"/>
                <a:ext cx="1113695" cy="312126"/>
                <a:chOff x="3396759" y="2523392"/>
                <a:chExt cx="1113695" cy="312126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0977585F-7407-4558-B31B-2546F807E96C}"/>
                    </a:ext>
                  </a:extLst>
                </p:cNvPr>
                <p:cNvSpPr/>
                <p:nvPr/>
              </p:nvSpPr>
              <p:spPr>
                <a:xfrm>
                  <a:off x="3534507" y="2523392"/>
                  <a:ext cx="290147" cy="30773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Arial Black" panose="020B0A04020102020204" pitchFamily="34" charset="0"/>
                    </a:rPr>
                    <a:t>7</a:t>
                  </a:r>
                  <a:endParaRPr lang="ko-KR" altLang="en-US" sz="14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AF56FA8E-52C9-40D2-B2A5-C5C9DA86A6BF}"/>
                    </a:ext>
                  </a:extLst>
                </p:cNvPr>
                <p:cNvSpPr/>
                <p:nvPr/>
              </p:nvSpPr>
              <p:spPr>
                <a:xfrm>
                  <a:off x="3824655" y="2526322"/>
                  <a:ext cx="542191" cy="30773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Arial Black" panose="020B0A04020102020204" pitchFamily="34" charset="0"/>
                    </a:rPr>
                    <a:t>100</a:t>
                  </a:r>
                  <a:endParaRPr lang="ko-KR" altLang="en-US" sz="14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599E5A17-7006-44F7-AD82-558EE09F3002}"/>
                    </a:ext>
                  </a:extLst>
                </p:cNvPr>
                <p:cNvSpPr/>
                <p:nvPr/>
              </p:nvSpPr>
              <p:spPr>
                <a:xfrm>
                  <a:off x="3396759" y="2523392"/>
                  <a:ext cx="137747" cy="30773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D8E2ED98-EEC6-4DD1-A55A-4703E967E884}"/>
                    </a:ext>
                  </a:extLst>
                </p:cNvPr>
                <p:cNvSpPr/>
                <p:nvPr/>
              </p:nvSpPr>
              <p:spPr>
                <a:xfrm>
                  <a:off x="4372707" y="2527787"/>
                  <a:ext cx="137747" cy="30773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latin typeface="Arial Black" panose="020B0A04020102020204" pitchFamily="34" charset="0"/>
                  </a:endParaRPr>
                </a:p>
              </p:txBody>
            </p:sp>
          </p:grp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EC2CC214-F33C-4582-B52D-7C2F8689362C}"/>
                  </a:ext>
                </a:extLst>
              </p:cNvPr>
              <p:cNvCxnSpPr>
                <a:cxnSpLocks/>
                <a:stCxn id="43" idx="3"/>
                <a:endCxn id="37" idx="0"/>
              </p:cNvCxnSpPr>
              <p:nvPr/>
            </p:nvCxnSpPr>
            <p:spPr>
              <a:xfrm>
                <a:off x="7883771" y="3776460"/>
                <a:ext cx="416171" cy="849923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4903993D-AA69-4267-AAE5-9DDDBAA66D52}"/>
                  </a:ext>
                </a:extLst>
              </p:cNvPr>
              <p:cNvCxnSpPr>
                <a:cxnSpLocks/>
                <a:stCxn id="42" idx="1"/>
                <a:endCxn id="33" idx="0"/>
              </p:cNvCxnSpPr>
              <p:nvPr/>
            </p:nvCxnSpPr>
            <p:spPr>
              <a:xfrm flipH="1">
                <a:off x="6457952" y="3780857"/>
                <a:ext cx="312124" cy="848456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13359BB-C86E-4864-B088-26139D21AC09}"/>
                </a:ext>
              </a:extLst>
            </p:cNvPr>
            <p:cNvCxnSpPr>
              <a:cxnSpLocks/>
              <a:stCxn id="63" idx="1"/>
              <a:endCxn id="58" idx="0"/>
            </p:cNvCxnSpPr>
            <p:nvPr/>
          </p:nvCxnSpPr>
          <p:spPr>
            <a:xfrm flipH="1">
              <a:off x="3993172" y="2832931"/>
              <a:ext cx="927587" cy="51107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FDC9454F-B0E3-442E-B3C7-5C128BD692A6}"/>
                </a:ext>
              </a:extLst>
            </p:cNvPr>
            <p:cNvCxnSpPr>
              <a:cxnSpLocks/>
              <a:stCxn id="64" idx="3"/>
              <a:endCxn id="41" idx="0"/>
            </p:cNvCxnSpPr>
            <p:nvPr/>
          </p:nvCxnSpPr>
          <p:spPr>
            <a:xfrm>
              <a:off x="6034454" y="2828534"/>
              <a:ext cx="1119555" cy="515473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D59786-19FA-48F1-B9AE-A64B8A053F24}"/>
                </a:ext>
              </a:extLst>
            </p:cNvPr>
            <p:cNvSpPr txBox="1"/>
            <p:nvPr/>
          </p:nvSpPr>
          <p:spPr>
            <a:xfrm>
              <a:off x="4886186" y="2411032"/>
              <a:ext cx="1160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key, value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4738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A13ADA9-66DD-40B5-9682-3F9CEDBA6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3.map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13EFE8E-D26A-48BB-A2BE-6BCADFEC8CEE}"/>
              </a:ext>
            </a:extLst>
          </p:cNvPr>
          <p:cNvSpPr txBox="1"/>
          <p:nvPr/>
        </p:nvSpPr>
        <p:spPr>
          <a:xfrm>
            <a:off x="1132621" y="712177"/>
            <a:ext cx="9905998" cy="5816977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Insert()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결과를 반환하는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/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map&lt;int, int&gt; m;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pair&lt;map&lt;int, int&gt;::iterator, bool&gt; </a:t>
            </a:r>
            <a:r>
              <a:rPr lang="en-US" altLang="ko-KR" sz="1400" dirty="0" err="1">
                <a:latin typeface="Arial Black" panose="020B0A04020102020204" pitchFamily="34" charset="0"/>
              </a:rPr>
              <a:t>pr</a:t>
            </a:r>
            <a:r>
              <a:rPr lang="en-US" altLang="ko-KR" sz="1400" dirty="0">
                <a:latin typeface="Arial Black" panose="020B0A04020102020204" pitchFamily="34" charset="0"/>
              </a:rPr>
              <a:t>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insert()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결과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pair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객체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fr-FR" altLang="ko-KR" sz="1400" dirty="0">
                <a:latin typeface="Arial Black" panose="020B0A04020102020204" pitchFamily="34" charset="0"/>
              </a:rPr>
              <a:t>m.insert(pair&lt;int, int&gt;(5, 100));</a:t>
            </a:r>
          </a:p>
          <a:p>
            <a:pPr lvl="1"/>
            <a:r>
              <a:rPr lang="fr-FR" altLang="ko-KR" sz="1400" dirty="0">
                <a:latin typeface="Arial Black" panose="020B0A04020102020204" pitchFamily="34" charset="0"/>
              </a:rPr>
              <a:t>m.insert(pair&lt;int, int&gt;(3, 100));</a:t>
            </a:r>
          </a:p>
          <a:p>
            <a:pPr lvl="1"/>
            <a:r>
              <a:rPr lang="fr-FR" altLang="ko-KR" sz="1400" dirty="0">
                <a:latin typeface="Arial Black" panose="020B0A04020102020204" pitchFamily="34" charset="0"/>
              </a:rPr>
              <a:t>m.insert(pair&lt;int, int&gt;(8, 30));</a:t>
            </a:r>
          </a:p>
          <a:p>
            <a:pPr lvl="1"/>
            <a:r>
              <a:rPr lang="fr-FR" altLang="ko-KR" sz="1400" dirty="0">
                <a:latin typeface="Arial Black" panose="020B0A04020102020204" pitchFamily="34" charset="0"/>
              </a:rPr>
              <a:t>m.insert(pair&lt;int, int&gt;(4, 40));</a:t>
            </a:r>
          </a:p>
          <a:p>
            <a:pPr lvl="1"/>
            <a:r>
              <a:rPr lang="fr-FR" altLang="ko-KR" sz="1400" dirty="0">
                <a:latin typeface="Arial Black" panose="020B0A04020102020204" pitchFamily="34" charset="0"/>
              </a:rPr>
              <a:t>m.insert(pair&lt;int, int&gt;(1, 70));</a:t>
            </a:r>
          </a:p>
          <a:p>
            <a:pPr lvl="1"/>
            <a:r>
              <a:rPr lang="fr-FR" altLang="ko-KR" sz="1400" dirty="0">
                <a:latin typeface="Arial Black" panose="020B0A04020102020204" pitchFamily="34" charset="0"/>
              </a:rPr>
              <a:t>m.insert(pair&lt;int, int&gt;(7, 100));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=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m.insert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(pair&lt;int, int&gt;(9, 50));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성공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!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if (true == </a:t>
            </a:r>
            <a:r>
              <a:rPr lang="en-US" altLang="ko-KR" sz="1400" dirty="0" err="1">
                <a:latin typeface="Arial Black" panose="020B0A04020102020204" pitchFamily="34" charset="0"/>
              </a:rPr>
              <a:t>pr.second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"key: "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pr.first</a:t>
            </a:r>
            <a:r>
              <a:rPr lang="en-US" altLang="ko-KR" sz="1400" dirty="0">
                <a:latin typeface="Arial Black" panose="020B0A04020102020204" pitchFamily="34" charset="0"/>
              </a:rPr>
              <a:t>-&gt;first &lt;&lt; ", value: "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pr.first</a:t>
            </a:r>
            <a:r>
              <a:rPr lang="en-US" altLang="ko-KR" sz="1400" dirty="0">
                <a:latin typeface="Arial Black" panose="020B0A04020102020204" pitchFamily="34" charset="0"/>
              </a:rPr>
              <a:t>-&gt;second &lt;&lt; " </a:t>
            </a:r>
            <a:r>
              <a:rPr lang="ko-KR" altLang="en-US" sz="1400" dirty="0">
                <a:latin typeface="Arial Black" panose="020B0A04020102020204" pitchFamily="34" charset="0"/>
              </a:rPr>
              <a:t>저장 완료</a:t>
            </a:r>
            <a:r>
              <a:rPr lang="en-US" altLang="ko-KR" sz="1400" dirty="0">
                <a:latin typeface="Arial Black" panose="020B0A04020102020204" pitchFamily="34" charset="0"/>
              </a:rPr>
              <a:t>!"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else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"key 9</a:t>
            </a:r>
            <a:r>
              <a:rPr lang="ko-KR" altLang="en-US" sz="1400" dirty="0">
                <a:latin typeface="Arial Black" panose="020B0A04020102020204" pitchFamily="34" charset="0"/>
              </a:rPr>
              <a:t>가 이미 </a:t>
            </a:r>
            <a:r>
              <a:rPr lang="en-US" altLang="ko-KR" sz="1400" dirty="0">
                <a:latin typeface="Arial Black" panose="020B0A04020102020204" pitchFamily="34" charset="0"/>
              </a:rPr>
              <a:t>m</a:t>
            </a:r>
            <a:r>
              <a:rPr lang="ko-KR" altLang="en-US" sz="1400" dirty="0">
                <a:latin typeface="Arial Black" panose="020B0A04020102020204" pitchFamily="34" charset="0"/>
              </a:rPr>
              <a:t>에 있습니다</a:t>
            </a:r>
            <a:r>
              <a:rPr lang="en-US" altLang="ko-KR" sz="1400" dirty="0">
                <a:latin typeface="Arial Black" panose="020B0A04020102020204" pitchFamily="34" charset="0"/>
              </a:rPr>
              <a:t>."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=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m.insert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(pair&lt;int, int&gt;(9, 50));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실패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!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if (true == </a:t>
            </a:r>
            <a:r>
              <a:rPr lang="en-US" altLang="ko-KR" sz="1400" dirty="0" err="1">
                <a:latin typeface="Arial Black" panose="020B0A04020102020204" pitchFamily="34" charset="0"/>
              </a:rPr>
              <a:t>pr.second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"key: "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pr.first</a:t>
            </a:r>
            <a:r>
              <a:rPr lang="en-US" altLang="ko-KR" sz="1400" dirty="0">
                <a:latin typeface="Arial Black" panose="020B0A04020102020204" pitchFamily="34" charset="0"/>
              </a:rPr>
              <a:t>-&gt;first &lt;&lt; ", value: "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pr.first</a:t>
            </a:r>
            <a:r>
              <a:rPr lang="en-US" altLang="ko-KR" sz="1400" dirty="0">
                <a:latin typeface="Arial Black" panose="020B0A04020102020204" pitchFamily="34" charset="0"/>
              </a:rPr>
              <a:t>-&gt;second &lt;&lt; "</a:t>
            </a:r>
            <a:r>
              <a:rPr lang="ko-KR" altLang="en-US" sz="1400" dirty="0">
                <a:latin typeface="Arial Black" panose="020B0A04020102020204" pitchFamily="34" charset="0"/>
              </a:rPr>
              <a:t>저장 완료</a:t>
            </a:r>
            <a:r>
              <a:rPr lang="en-US" altLang="ko-KR" sz="1400" dirty="0">
                <a:latin typeface="Arial Black" panose="020B0A04020102020204" pitchFamily="34" charset="0"/>
              </a:rPr>
              <a:t>!"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else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"key: 9</a:t>
            </a:r>
            <a:r>
              <a:rPr lang="ko-KR" altLang="en-US" sz="1400" dirty="0">
                <a:latin typeface="Arial Black" panose="020B0A04020102020204" pitchFamily="34" charset="0"/>
              </a:rPr>
              <a:t>가 이미 </a:t>
            </a:r>
            <a:r>
              <a:rPr lang="en-US" altLang="ko-KR" sz="1400" dirty="0">
                <a:latin typeface="Arial Black" panose="020B0A04020102020204" pitchFamily="34" charset="0"/>
              </a:rPr>
              <a:t>m</a:t>
            </a:r>
            <a:r>
              <a:rPr lang="ko-KR" altLang="en-US" sz="1400" dirty="0">
                <a:latin typeface="Arial Black" panose="020B0A04020102020204" pitchFamily="34" charset="0"/>
              </a:rPr>
              <a:t>에 있습니다</a:t>
            </a:r>
            <a:r>
              <a:rPr lang="en-US" altLang="ko-KR" sz="1400" dirty="0">
                <a:latin typeface="Arial Black" panose="020B0A04020102020204" pitchFamily="34" charset="0"/>
              </a:rPr>
              <a:t>."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E97BC86-4F34-4E9A-B845-009A4354C622}"/>
              </a:ext>
            </a:extLst>
          </p:cNvPr>
          <p:cNvSpPr txBox="1"/>
          <p:nvPr/>
        </p:nvSpPr>
        <p:spPr>
          <a:xfrm>
            <a:off x="5574726" y="2835835"/>
            <a:ext cx="5216775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Pair</a:t>
            </a:r>
            <a:r>
              <a:rPr lang="ko-KR" altLang="en-US" sz="1400" dirty="0">
                <a:latin typeface="Arial Black" panose="020B0A04020102020204" pitchFamily="34" charset="0"/>
              </a:rPr>
              <a:t>로 </a:t>
            </a:r>
            <a:r>
              <a:rPr lang="en-US" altLang="ko-KR" sz="1400" dirty="0">
                <a:latin typeface="Arial Black" panose="020B0A04020102020204" pitchFamily="34" charset="0"/>
              </a:rPr>
              <a:t>key, value</a:t>
            </a:r>
            <a:r>
              <a:rPr lang="ko-KR" altLang="en-US" sz="1400" dirty="0">
                <a:latin typeface="Arial Black" panose="020B0A04020102020204" pitchFamily="34" charset="0"/>
              </a:rPr>
              <a:t>로 쌍을 지어서 삽입하고 그 결과를 </a:t>
            </a:r>
            <a:r>
              <a:rPr lang="en-US" altLang="ko-KR" sz="1400" dirty="0">
                <a:latin typeface="Arial Black" panose="020B0A04020102020204" pitchFamily="34" charset="0"/>
              </a:rPr>
              <a:t>pair</a:t>
            </a:r>
            <a:r>
              <a:rPr lang="ko-KR" altLang="en-US" sz="1400" dirty="0">
                <a:latin typeface="Arial Black" panose="020B0A04020102020204" pitchFamily="34" charset="0"/>
              </a:rPr>
              <a:t>로 </a:t>
            </a:r>
            <a:r>
              <a:rPr lang="en-US" altLang="ko-KR" sz="1400" dirty="0">
                <a:latin typeface="Arial Black" panose="020B0A04020102020204" pitchFamily="34" charset="0"/>
              </a:rPr>
              <a:t>set</a:t>
            </a:r>
            <a:r>
              <a:rPr lang="ko-KR" altLang="en-US" sz="1400" dirty="0">
                <a:latin typeface="Arial Black" panose="020B0A04020102020204" pitchFamily="34" charset="0"/>
              </a:rPr>
              <a:t>과 같은 형태로 반환한다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98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E4B8DB6-110C-4FCC-B0A8-5286A8A7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3.map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5101A7-E722-4265-9E9D-F64306BFA54D}"/>
              </a:ext>
            </a:extLst>
          </p:cNvPr>
          <p:cNvSpPr txBox="1"/>
          <p:nvPr/>
        </p:nvSpPr>
        <p:spPr>
          <a:xfrm>
            <a:off x="1132621" y="712177"/>
            <a:ext cx="9905998" cy="6032421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[]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연산자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  <a:endParaRPr lang="en-US" altLang="ko-KR" dirty="0"/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map&lt;int, int&gt; m;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m[5]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= 100</a:t>
            </a:r>
            <a:r>
              <a:rPr lang="en-US" altLang="ko-KR" sz="1600" dirty="0">
                <a:latin typeface="Arial Black" panose="020B0A04020102020204" pitchFamily="34" charset="0"/>
              </a:rPr>
              <a:t>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//key 5, value 100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원소를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에 삽입한다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m[3] = 100;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m[8] = 30;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m[4] = 40;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m[1] = 70;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m[7] = 100;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m[9] = 50;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map&lt;int, int&gt;::iterator 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for (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= </a:t>
            </a:r>
            <a:r>
              <a:rPr lang="en-US" altLang="ko-KR" sz="1600" dirty="0" err="1">
                <a:latin typeface="Arial Black" panose="020B0A04020102020204" pitchFamily="34" charset="0"/>
              </a:rPr>
              <a:t>m.begin</a:t>
            </a:r>
            <a:r>
              <a:rPr lang="en-US" altLang="ko-KR" sz="1600" dirty="0">
                <a:latin typeface="Arial Black" panose="020B0A04020102020204" pitchFamily="34" charset="0"/>
              </a:rPr>
              <a:t>(); 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!= </a:t>
            </a:r>
            <a:r>
              <a:rPr lang="en-US" altLang="ko-KR" sz="1600" dirty="0" err="1">
                <a:latin typeface="Arial Black" panose="020B0A04020102020204" pitchFamily="34" charset="0"/>
              </a:rPr>
              <a:t>m.end</a:t>
            </a:r>
            <a:r>
              <a:rPr lang="en-US" altLang="ko-KR" sz="1600" dirty="0">
                <a:latin typeface="Arial Black" panose="020B0A04020102020204" pitchFamily="34" charset="0"/>
              </a:rPr>
              <a:t>(); ++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"("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-&gt;first &lt;&lt; ','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-&gt;second &lt;&lt; ")" &lt;&lt; " ";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m[5]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= 200;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//key 5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value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200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으로 갱신한다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for (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= </a:t>
            </a:r>
            <a:r>
              <a:rPr lang="en-US" altLang="ko-KR" sz="1600" dirty="0" err="1">
                <a:latin typeface="Arial Black" panose="020B0A04020102020204" pitchFamily="34" charset="0"/>
              </a:rPr>
              <a:t>m.begin</a:t>
            </a:r>
            <a:r>
              <a:rPr lang="en-US" altLang="ko-KR" sz="1600" dirty="0">
                <a:latin typeface="Arial Black" panose="020B0A04020102020204" pitchFamily="34" charset="0"/>
              </a:rPr>
              <a:t>(); 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!= </a:t>
            </a:r>
            <a:r>
              <a:rPr lang="en-US" altLang="ko-KR" sz="1600" dirty="0" err="1">
                <a:latin typeface="Arial Black" panose="020B0A04020102020204" pitchFamily="34" charset="0"/>
              </a:rPr>
              <a:t>m.end</a:t>
            </a:r>
            <a:r>
              <a:rPr lang="en-US" altLang="ko-KR" sz="1600" dirty="0">
                <a:latin typeface="Arial Black" panose="020B0A04020102020204" pitchFamily="34" charset="0"/>
              </a:rPr>
              <a:t>(); ++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"("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-&gt;first &lt;&lt; ','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-&gt;second &lt;&lt; ")" &lt;&lt; " ";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728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8D3B07-A987-4458-8F0B-823A2616A2FE}"/>
              </a:ext>
            </a:extLst>
          </p:cNvPr>
          <p:cNvSpPr txBox="1"/>
          <p:nvPr/>
        </p:nvSpPr>
        <p:spPr>
          <a:xfrm>
            <a:off x="1132620" y="712177"/>
            <a:ext cx="9905997" cy="618630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정렬 기준 </a:t>
            </a:r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조건자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greater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 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  </a:t>
            </a:r>
          </a:p>
          <a:p>
            <a:r>
              <a:rPr lang="ko-KR" altLang="en-US" sz="1400" dirty="0">
                <a:latin typeface="Arial Black" panose="020B0A04020102020204" pitchFamily="34" charset="0"/>
              </a:rPr>
              <a:t>   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greater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정렬 기준의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key:int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value:string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타입의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컨테니어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생성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map&lt;int, string, greater&lt;int&gt;&gt; </a:t>
            </a:r>
            <a:r>
              <a:rPr lang="en-US" altLang="ko-KR" sz="1400" dirty="0">
                <a:latin typeface="Arial Black" panose="020B0A04020102020204" pitchFamily="34" charset="0"/>
              </a:rPr>
              <a:t>m;</a:t>
            </a:r>
          </a:p>
          <a:p>
            <a:r>
              <a:rPr lang="ko-KR" altLang="en-US" sz="1400" dirty="0">
                <a:latin typeface="Arial Black" panose="020B0A04020102020204" pitchFamily="34" charset="0"/>
              </a:rPr>
              <a:t>    </a:t>
            </a:r>
          </a:p>
          <a:p>
            <a:r>
              <a:rPr lang="ko-KR" altLang="en-US" sz="1400" dirty="0">
                <a:latin typeface="Arial Black" panose="020B0A04020102020204" pitchFamily="34" charset="0"/>
              </a:rPr>
              <a:t>    </a:t>
            </a:r>
            <a:r>
              <a:rPr lang="en-US" altLang="ko-KR" sz="1400" dirty="0">
                <a:latin typeface="Arial Black" panose="020B0A04020102020204" pitchFamily="34" charset="0"/>
              </a:rPr>
              <a:t>	m[5]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=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"five";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원소 추가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m[3] = "three";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m[8] = "eight";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m[4] = "four";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m[1] = "one";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m[7] = "seven";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m[9] = "nine";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map&lt;int, string, greater&lt;int&gt;&gt;</a:t>
            </a:r>
            <a:r>
              <a:rPr lang="en-US" altLang="ko-KR" sz="1400" dirty="0">
                <a:latin typeface="Arial Black" panose="020B0A04020102020204" pitchFamily="34" charset="0"/>
              </a:rPr>
              <a:t>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for(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m.begin</a:t>
            </a:r>
            <a:r>
              <a:rPr lang="en-US" altLang="ko-KR" sz="1400" dirty="0">
                <a:latin typeface="Arial Black" panose="020B0A04020102020204" pitchFamily="34" charset="0"/>
              </a:rPr>
              <a:t>() 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m.end</a:t>
            </a:r>
            <a:r>
              <a:rPr lang="en-US" altLang="ko-KR" sz="1400" dirty="0">
                <a:latin typeface="Arial Black" panose="020B0A04020102020204" pitchFamily="34" charset="0"/>
              </a:rPr>
              <a:t>() 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    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&lt;&lt;"("&lt;&lt;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-&gt;first &lt;&lt;','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-&gt;second &lt;&lt;")" &lt;&lt;" ";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ko-KR" altLang="en-US" sz="1400" dirty="0">
                <a:latin typeface="Arial Black" panose="020B0A04020102020204" pitchFamily="34" charset="0"/>
              </a:rPr>
              <a:t>    </a:t>
            </a:r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m[9]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&lt;&lt;" ";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//key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와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매핑된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value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출력합니다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m[8] &lt;&lt;" ";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m[7] &lt;&lt;" ";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m[5] &lt;&lt;" ";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m[4] &lt;&lt;" ";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m[3] &lt;&lt;" ";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m[1] &lt;&lt;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29EADC4-E37B-49EF-9C66-5894D9BA8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3.map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38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C8A2E76-78A1-4102-8725-327DC74E8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3.map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334EF5-6847-421F-878A-4A165DB55441}"/>
              </a:ext>
            </a:extLst>
          </p:cNvPr>
          <p:cNvSpPr txBox="1"/>
          <p:nvPr/>
        </p:nvSpPr>
        <p:spPr>
          <a:xfrm>
            <a:off x="1132621" y="650630"/>
            <a:ext cx="9905998" cy="646330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찾기 관련 멤버 함수 사용 예시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/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 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  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map&lt;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int,int</a:t>
            </a:r>
            <a:r>
              <a:rPr lang="en-US" altLang="ko-KR" sz="1400" dirty="0">
                <a:latin typeface="Arial Black" panose="020B0A04020102020204" pitchFamily="34" charset="0"/>
              </a:rPr>
              <a:t>&gt; m;</a:t>
            </a:r>
          </a:p>
          <a:p>
            <a:r>
              <a:rPr lang="ko-KR" altLang="en-US" sz="1400" dirty="0">
                <a:latin typeface="Arial Black" panose="020B0A04020102020204" pitchFamily="34" charset="0"/>
              </a:rPr>
              <a:t>    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m[5] = 100;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m[3] = 100;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m[8] = 30;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m[4] = 40;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m[1] = 70;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m[7] = 100;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m[9] = 50;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map&lt;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int,int</a:t>
            </a:r>
            <a:r>
              <a:rPr lang="en-US" altLang="ko-KR" sz="1400" dirty="0">
                <a:latin typeface="Arial Black" panose="020B0A04020102020204" pitchFamily="34" charset="0"/>
              </a:rPr>
              <a:t>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for(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m.begin</a:t>
            </a:r>
            <a:r>
              <a:rPr lang="en-US" altLang="ko-KR" sz="1400" dirty="0">
                <a:latin typeface="Arial Black" panose="020B0A04020102020204" pitchFamily="34" charset="0"/>
              </a:rPr>
              <a:t>() 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m.end</a:t>
            </a:r>
            <a:r>
              <a:rPr lang="en-US" altLang="ko-KR" sz="1400" dirty="0">
                <a:latin typeface="Arial Black" panose="020B0A04020102020204" pitchFamily="34" charset="0"/>
              </a:rPr>
              <a:t>() 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    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&lt;&lt;"("&lt;&lt;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-&gt;first &lt;&lt;','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-&gt;second &lt;&lt;")" &lt;&lt;" ";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m.find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( 5 )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if(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m.end</a:t>
            </a:r>
            <a:r>
              <a:rPr lang="en-US" altLang="ko-KR" sz="1400" dirty="0">
                <a:latin typeface="Arial Black" panose="020B0A04020102020204" pitchFamily="34" charset="0"/>
              </a:rPr>
              <a:t>() 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    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"key 5</a:t>
            </a:r>
            <a:r>
              <a:rPr lang="ko-KR" altLang="en-US" sz="1400" dirty="0">
                <a:latin typeface="Arial Black" panose="020B0A04020102020204" pitchFamily="34" charset="0"/>
              </a:rPr>
              <a:t>에 </a:t>
            </a:r>
            <a:r>
              <a:rPr lang="ko-KR" altLang="en-US" sz="1400" dirty="0" err="1">
                <a:latin typeface="Arial Black" panose="020B0A04020102020204" pitchFamily="34" charset="0"/>
              </a:rPr>
              <a:t>매핑된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value: "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-&gt;second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map&lt;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int,int</a:t>
            </a:r>
            <a:r>
              <a:rPr lang="en-US" altLang="ko-KR" sz="1400" dirty="0">
                <a:latin typeface="Arial Black" panose="020B0A04020102020204" pitchFamily="34" charset="0"/>
              </a:rPr>
              <a:t>&gt;::iterator </a:t>
            </a:r>
            <a:r>
              <a:rPr lang="en-US" altLang="ko-KR" sz="1400" dirty="0" err="1">
                <a:latin typeface="Arial Black" panose="020B0A04020102020204" pitchFamily="34" charset="0"/>
              </a:rPr>
              <a:t>lower_iter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sv-SE" altLang="ko-KR" sz="1400" dirty="0">
                <a:latin typeface="Arial Black" panose="020B0A04020102020204" pitchFamily="34" charset="0"/>
              </a:rPr>
              <a:t>    	map&lt;int,int&gt;::iterator upper_iter;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lower_iter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m.lower_bound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(5)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upper_iter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m.upper_bound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(5)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413DCF-7423-420E-B84B-BE6231C29C80}"/>
              </a:ext>
            </a:extLst>
          </p:cNvPr>
          <p:cNvSpPr txBox="1"/>
          <p:nvPr/>
        </p:nvSpPr>
        <p:spPr>
          <a:xfrm>
            <a:off x="4546842" y="1050731"/>
            <a:ext cx="6491777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&lt;&lt;"</a:t>
            </a:r>
            <a:r>
              <a:rPr lang="ko-KR" altLang="en-US" sz="1400" dirty="0">
                <a:latin typeface="Arial Black" panose="020B0A04020102020204" pitchFamily="34" charset="0"/>
              </a:rPr>
              <a:t>구간 </a:t>
            </a:r>
            <a:r>
              <a:rPr lang="en-US" altLang="ko-KR" sz="1400" dirty="0">
                <a:latin typeface="Arial Black" panose="020B0A04020102020204" pitchFamily="34" charset="0"/>
              </a:rPr>
              <a:t>[</a:t>
            </a:r>
            <a:r>
              <a:rPr lang="en-US" altLang="ko-KR" sz="1400" dirty="0" err="1">
                <a:latin typeface="Arial Black" panose="020B0A04020102020204" pitchFamily="34" charset="0"/>
              </a:rPr>
              <a:t>lower_iter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en-US" altLang="ko-KR" sz="1400" dirty="0" err="1">
                <a:latin typeface="Arial Black" panose="020B0A04020102020204" pitchFamily="34" charset="0"/>
              </a:rPr>
              <a:t>upper_iter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  <a:r>
              <a:rPr lang="ko-KR" altLang="en-US" sz="1400" dirty="0">
                <a:latin typeface="Arial Black" panose="020B0A04020102020204" pitchFamily="34" charset="0"/>
              </a:rPr>
              <a:t>의 </a:t>
            </a:r>
            <a:r>
              <a:rPr lang="ko-KR" altLang="en-US" sz="1400" dirty="0" err="1">
                <a:latin typeface="Arial Black" panose="020B0A04020102020204" pitchFamily="34" charset="0"/>
              </a:rPr>
              <a:t>순차열</a:t>
            </a:r>
            <a:r>
              <a:rPr lang="en-US" altLang="ko-KR" sz="1400" dirty="0">
                <a:latin typeface="Arial Black" panose="020B0A04020102020204" pitchFamily="34" charset="0"/>
              </a:rPr>
              <a:t>: "; 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for(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lower_iter</a:t>
            </a:r>
            <a:r>
              <a:rPr lang="en-US" altLang="ko-KR" sz="1400" dirty="0">
                <a:latin typeface="Arial Black" panose="020B0A04020102020204" pitchFamily="34" charset="0"/>
              </a:rPr>
              <a:t> 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upper_iter</a:t>
            </a:r>
            <a:r>
              <a:rPr lang="en-US" altLang="ko-KR" sz="1400" dirty="0">
                <a:latin typeface="Arial Black" panose="020B0A04020102020204" pitchFamily="34" charset="0"/>
              </a:rPr>
              <a:t> 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    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"("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-&gt;first &lt;&lt;','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-&gt;second &lt;&lt;") ";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pair&lt;map&lt;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int,int</a:t>
            </a:r>
            <a:r>
              <a:rPr lang="en-US" altLang="ko-KR" sz="1400" dirty="0">
                <a:latin typeface="Arial Black" panose="020B0A04020102020204" pitchFamily="34" charset="0"/>
              </a:rPr>
              <a:t>&gt;::iterator, map&lt;</a:t>
            </a:r>
            <a:r>
              <a:rPr lang="en-US" altLang="ko-KR" sz="1400" dirty="0" err="1">
                <a:latin typeface="Arial Black" panose="020B0A04020102020204" pitchFamily="34" charset="0"/>
              </a:rPr>
              <a:t>int,int</a:t>
            </a:r>
            <a:r>
              <a:rPr lang="en-US" altLang="ko-KR" sz="1400" dirty="0">
                <a:latin typeface="Arial Black" panose="020B0A04020102020204" pitchFamily="34" charset="0"/>
              </a:rPr>
              <a:t>&gt;::iterator&gt;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iter_pair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iter_pair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m.equal_range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(5)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&lt;&lt;"</a:t>
            </a:r>
            <a:r>
              <a:rPr lang="ko-KR" altLang="en-US" sz="1400" dirty="0">
                <a:latin typeface="Arial Black" panose="020B0A04020102020204" pitchFamily="34" charset="0"/>
              </a:rPr>
              <a:t>구간 </a:t>
            </a:r>
            <a:r>
              <a:rPr lang="en-US" altLang="ko-KR" sz="1400" dirty="0">
                <a:latin typeface="Arial Black" panose="020B0A04020102020204" pitchFamily="34" charset="0"/>
              </a:rPr>
              <a:t>[</a:t>
            </a:r>
            <a:r>
              <a:rPr lang="en-US" altLang="ko-KR" sz="1400" dirty="0" err="1">
                <a:latin typeface="Arial Black" panose="020B0A04020102020204" pitchFamily="34" charset="0"/>
              </a:rPr>
              <a:t>iter_pair.first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en-US" altLang="ko-KR" sz="1400" dirty="0" err="1">
                <a:latin typeface="Arial Black" panose="020B0A04020102020204" pitchFamily="34" charset="0"/>
              </a:rPr>
              <a:t>iter_pair.second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  <a:r>
              <a:rPr lang="ko-KR" altLang="en-US" sz="1400" dirty="0">
                <a:latin typeface="Arial Black" panose="020B0A04020102020204" pitchFamily="34" charset="0"/>
              </a:rPr>
              <a:t>의 </a:t>
            </a:r>
            <a:r>
              <a:rPr lang="ko-KR" altLang="en-US" sz="1400" dirty="0" err="1">
                <a:latin typeface="Arial Black" panose="020B0A04020102020204" pitchFamily="34" charset="0"/>
              </a:rPr>
              <a:t>순차열</a:t>
            </a:r>
            <a:r>
              <a:rPr lang="en-US" altLang="ko-KR" sz="1400" dirty="0">
                <a:latin typeface="Arial Black" panose="020B0A04020102020204" pitchFamily="34" charset="0"/>
              </a:rPr>
              <a:t>: "; 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for(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iter_pair.first</a:t>
            </a:r>
            <a:r>
              <a:rPr lang="en-US" altLang="ko-KR" sz="1400" dirty="0">
                <a:latin typeface="Arial Black" panose="020B0A04020102020204" pitchFamily="34" charset="0"/>
              </a:rPr>
              <a:t> 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iter_pair.second</a:t>
            </a:r>
            <a:r>
              <a:rPr lang="en-US" altLang="ko-KR" sz="1400" dirty="0">
                <a:latin typeface="Arial Black" panose="020B0A04020102020204" pitchFamily="34" charset="0"/>
              </a:rPr>
              <a:t> 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    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"("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-&gt;first &lt;&lt;','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-&gt;second &lt;&lt;") ";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927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en-US" altLang="ko-KR" dirty="0">
                <a:latin typeface="Arial Black" panose="020B0A04020102020204" pitchFamily="34" charset="0"/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181467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en-US" altLang="ko-KR" dirty="0">
                <a:latin typeface="Arial Black" panose="020B0A04020102020204" pitchFamily="34" charset="0"/>
              </a:rPr>
              <a:t>Multimap</a:t>
            </a:r>
          </a:p>
        </p:txBody>
      </p:sp>
    </p:spTree>
    <p:extLst>
      <p:ext uri="{BB962C8B-B14F-4D97-AF65-F5344CB8AC3E}">
        <p14:creationId xmlns:p14="http://schemas.microsoft.com/office/powerpoint/2010/main" val="3198786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19E5240-1A95-4A1F-8FCD-E396673B0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4.multimap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7F2BE-E38F-4312-B521-7952FB96586B}"/>
              </a:ext>
            </a:extLst>
          </p:cNvPr>
          <p:cNvSpPr txBox="1"/>
          <p:nvPr/>
        </p:nvSpPr>
        <p:spPr>
          <a:xfrm>
            <a:off x="1132621" y="712177"/>
            <a:ext cx="9905998" cy="507831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템플릿 형식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>
                <a:latin typeface="Arial Black" panose="020B0A04020102020204" pitchFamily="34" charset="0"/>
              </a:rPr>
              <a:t>인터페이스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>
                <a:latin typeface="Arial Black" panose="020B0A04020102020204" pitchFamily="34" charset="0"/>
              </a:rPr>
              <a:t>멤버 형식이 모두 </a:t>
            </a:r>
            <a:r>
              <a:rPr lang="en-US" altLang="ko-KR" dirty="0">
                <a:latin typeface="Arial Black" panose="020B0A04020102020204" pitchFamily="34" charset="0"/>
              </a:rPr>
              <a:t>map</a:t>
            </a:r>
            <a:r>
              <a:rPr lang="ko-KR" altLang="en-US" dirty="0">
                <a:latin typeface="Arial Black" panose="020B0A04020102020204" pitchFamily="34" charset="0"/>
              </a:rPr>
              <a:t>과 같다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map</a:t>
            </a:r>
            <a:r>
              <a:rPr lang="ko-KR" altLang="en-US" dirty="0">
                <a:latin typeface="Arial Black" panose="020B0A04020102020204" pitchFamily="34" charset="0"/>
              </a:rPr>
              <a:t>과 다르게 중복</a:t>
            </a:r>
            <a:r>
              <a:rPr lang="en-US" altLang="ko-KR" dirty="0">
                <a:latin typeface="Arial Black" panose="020B0A04020102020204" pitchFamily="34" charset="0"/>
              </a:rPr>
              <a:t>key</a:t>
            </a:r>
            <a:r>
              <a:rPr lang="ko-KR" altLang="en-US" dirty="0">
                <a:latin typeface="Arial Black" panose="020B0A04020102020204" pitchFamily="34" charset="0"/>
              </a:rPr>
              <a:t>가 가능하다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중복이 허용되기 때문에 </a:t>
            </a:r>
            <a:r>
              <a:rPr lang="en-US" altLang="ko-KR" dirty="0">
                <a:latin typeface="Arial Black" panose="020B0A04020102020204" pitchFamily="34" charset="0"/>
              </a:rPr>
              <a:t>[] </a:t>
            </a:r>
            <a:r>
              <a:rPr lang="ko-KR" altLang="en-US" dirty="0">
                <a:latin typeface="Arial Black" panose="020B0A04020102020204" pitchFamily="34" charset="0"/>
              </a:rPr>
              <a:t>연산자를 사용 할 수 없다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17519BB-6C2B-418E-B8C3-BAEE1F079988}"/>
              </a:ext>
            </a:extLst>
          </p:cNvPr>
          <p:cNvGrpSpPr/>
          <p:nvPr/>
        </p:nvGrpSpPr>
        <p:grpSpPr>
          <a:xfrm>
            <a:off x="1764914" y="2255406"/>
            <a:ext cx="8321257" cy="3225118"/>
            <a:chOff x="1782499" y="1720377"/>
            <a:chExt cx="8321257" cy="322511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E7E70E1-F493-4BC2-9891-1BD827338D7E}"/>
                </a:ext>
              </a:extLst>
            </p:cNvPr>
            <p:cNvGrpSpPr/>
            <p:nvPr/>
          </p:nvGrpSpPr>
          <p:grpSpPr>
            <a:xfrm>
              <a:off x="4938344" y="2486936"/>
              <a:ext cx="1113695" cy="312126"/>
              <a:chOff x="3396759" y="2523392"/>
              <a:chExt cx="1113695" cy="312126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6A89DF4B-E60F-4D2F-8AF5-371C6816389F}"/>
                  </a:ext>
                </a:extLst>
              </p:cNvPr>
              <p:cNvSpPr/>
              <p:nvPr/>
            </p:nvSpPr>
            <p:spPr>
              <a:xfrm>
                <a:off x="3534507" y="2523392"/>
                <a:ext cx="290147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5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43E8B8-02CD-491C-BEE2-EA2041121144}"/>
                  </a:ext>
                </a:extLst>
              </p:cNvPr>
              <p:cNvSpPr/>
              <p:nvPr/>
            </p:nvSpPr>
            <p:spPr>
              <a:xfrm>
                <a:off x="3824655" y="2526322"/>
                <a:ext cx="542191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100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DCDFFA49-5C06-40C4-B51C-E3124AF2E336}"/>
                  </a:ext>
                </a:extLst>
              </p:cNvPr>
              <p:cNvSpPr/>
              <p:nvPr/>
            </p:nvSpPr>
            <p:spPr>
              <a:xfrm>
                <a:off x="3396759" y="2523392"/>
                <a:ext cx="137747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7A86AC75-F61B-47E2-827A-3486AFC8A412}"/>
                  </a:ext>
                </a:extLst>
              </p:cNvPr>
              <p:cNvSpPr/>
              <p:nvPr/>
            </p:nvSpPr>
            <p:spPr>
              <a:xfrm>
                <a:off x="4372707" y="2527787"/>
                <a:ext cx="137747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311B827-BCF6-49B8-9D0B-E0A41B60E9A9}"/>
                </a:ext>
              </a:extLst>
            </p:cNvPr>
            <p:cNvGrpSpPr/>
            <p:nvPr/>
          </p:nvGrpSpPr>
          <p:grpSpPr>
            <a:xfrm>
              <a:off x="2993775" y="3429000"/>
              <a:ext cx="1113695" cy="312126"/>
              <a:chOff x="3396759" y="2523392"/>
              <a:chExt cx="1113695" cy="312126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E878740D-DD2A-4D8F-8B65-B3EADF7AF54B}"/>
                  </a:ext>
                </a:extLst>
              </p:cNvPr>
              <p:cNvSpPr/>
              <p:nvPr/>
            </p:nvSpPr>
            <p:spPr>
              <a:xfrm>
                <a:off x="3534507" y="2523392"/>
                <a:ext cx="290147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3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E548078-4097-4B04-B861-F7192B8EDF86}"/>
                  </a:ext>
                </a:extLst>
              </p:cNvPr>
              <p:cNvSpPr/>
              <p:nvPr/>
            </p:nvSpPr>
            <p:spPr>
              <a:xfrm>
                <a:off x="3824655" y="2526322"/>
                <a:ext cx="542191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100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5ABAA484-A1D6-42FC-A29E-51E0B210D751}"/>
                  </a:ext>
                </a:extLst>
              </p:cNvPr>
              <p:cNvSpPr/>
              <p:nvPr/>
            </p:nvSpPr>
            <p:spPr>
              <a:xfrm>
                <a:off x="3396759" y="2523392"/>
                <a:ext cx="137747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B205A09-BB85-4839-8E83-2272648E3A55}"/>
                  </a:ext>
                </a:extLst>
              </p:cNvPr>
              <p:cNvSpPr/>
              <p:nvPr/>
            </p:nvSpPr>
            <p:spPr>
              <a:xfrm>
                <a:off x="4372707" y="2527787"/>
                <a:ext cx="137747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E7DDA15-096F-42F7-A7D8-A33C5315812D}"/>
                </a:ext>
              </a:extLst>
            </p:cNvPr>
            <p:cNvGrpSpPr/>
            <p:nvPr/>
          </p:nvGrpSpPr>
          <p:grpSpPr>
            <a:xfrm>
              <a:off x="3824649" y="4428392"/>
              <a:ext cx="1113695" cy="313593"/>
              <a:chOff x="3396759" y="2517530"/>
              <a:chExt cx="1113695" cy="313593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207FADEB-7485-4A52-8ACF-C409F7DFDF78}"/>
                  </a:ext>
                </a:extLst>
              </p:cNvPr>
              <p:cNvSpPr/>
              <p:nvPr/>
            </p:nvSpPr>
            <p:spPr>
              <a:xfrm>
                <a:off x="3534507" y="2523392"/>
                <a:ext cx="290147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3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A03F1064-73DF-462C-B32E-0A2D58C37392}"/>
                  </a:ext>
                </a:extLst>
              </p:cNvPr>
              <p:cNvSpPr/>
              <p:nvPr/>
            </p:nvSpPr>
            <p:spPr>
              <a:xfrm>
                <a:off x="3824655" y="2517530"/>
                <a:ext cx="542191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40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FB5BA399-0EF6-4D3F-9B23-266CA66CE109}"/>
                  </a:ext>
                </a:extLst>
              </p:cNvPr>
              <p:cNvSpPr/>
              <p:nvPr/>
            </p:nvSpPr>
            <p:spPr>
              <a:xfrm>
                <a:off x="3396759" y="2523392"/>
                <a:ext cx="137747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F2B6778A-8422-4E82-B0D2-2FA5390E58A8}"/>
                  </a:ext>
                </a:extLst>
              </p:cNvPr>
              <p:cNvSpPr/>
              <p:nvPr/>
            </p:nvSpPr>
            <p:spPr>
              <a:xfrm>
                <a:off x="4372707" y="2518995"/>
                <a:ext cx="137747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35C4FBA-4DDC-4EE7-9F5B-189D64EC02C6}"/>
                </a:ext>
              </a:extLst>
            </p:cNvPr>
            <p:cNvGrpSpPr/>
            <p:nvPr/>
          </p:nvGrpSpPr>
          <p:grpSpPr>
            <a:xfrm>
              <a:off x="1982659" y="4428392"/>
              <a:ext cx="1113695" cy="312126"/>
              <a:chOff x="3396759" y="2523392"/>
              <a:chExt cx="1113695" cy="312126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BEAAD3A6-2992-49E0-86BC-360F55740006}"/>
                  </a:ext>
                </a:extLst>
              </p:cNvPr>
              <p:cNvSpPr/>
              <p:nvPr/>
            </p:nvSpPr>
            <p:spPr>
              <a:xfrm>
                <a:off x="3534507" y="2523392"/>
                <a:ext cx="290147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1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635C58F8-4B7C-4BCB-9B50-EBE79451D679}"/>
                  </a:ext>
                </a:extLst>
              </p:cNvPr>
              <p:cNvSpPr/>
              <p:nvPr/>
            </p:nvSpPr>
            <p:spPr>
              <a:xfrm>
                <a:off x="3824655" y="2526322"/>
                <a:ext cx="542191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70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C03E4E27-11BE-4034-9721-AAE963449C2C}"/>
                  </a:ext>
                </a:extLst>
              </p:cNvPr>
              <p:cNvSpPr/>
              <p:nvPr/>
            </p:nvSpPr>
            <p:spPr>
              <a:xfrm>
                <a:off x="3396759" y="2523392"/>
                <a:ext cx="137747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18F10E71-4BF5-44D4-B412-5683C9E3C9AC}"/>
                  </a:ext>
                </a:extLst>
              </p:cNvPr>
              <p:cNvSpPr/>
              <p:nvPr/>
            </p:nvSpPr>
            <p:spPr>
              <a:xfrm>
                <a:off x="4372707" y="2527787"/>
                <a:ext cx="137747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8BEA0E48-D0AB-4079-A48A-74076B997CC6}"/>
                </a:ext>
              </a:extLst>
            </p:cNvPr>
            <p:cNvCxnSpPr>
              <a:stCxn id="52" idx="3"/>
              <a:endCxn id="46" idx="0"/>
            </p:cNvCxnSpPr>
            <p:nvPr/>
          </p:nvCxnSpPr>
          <p:spPr>
            <a:xfrm>
              <a:off x="4107470" y="3587261"/>
              <a:ext cx="416171" cy="84113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F5B80BC6-C908-4BED-9606-33A399D91F33}"/>
                </a:ext>
              </a:extLst>
            </p:cNvPr>
            <p:cNvCxnSpPr>
              <a:cxnSpLocks/>
              <a:stCxn id="51" idx="1"/>
              <a:endCxn id="42" idx="0"/>
            </p:cNvCxnSpPr>
            <p:nvPr/>
          </p:nvCxnSpPr>
          <p:spPr>
            <a:xfrm flipH="1">
              <a:off x="2681651" y="3582866"/>
              <a:ext cx="312124" cy="84845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68777FF-3C6C-4EDC-8458-C9E4CAF56530}"/>
                </a:ext>
              </a:extLst>
            </p:cNvPr>
            <p:cNvGrpSpPr/>
            <p:nvPr/>
          </p:nvGrpSpPr>
          <p:grpSpPr>
            <a:xfrm>
              <a:off x="6787661" y="3434862"/>
              <a:ext cx="1113695" cy="312126"/>
              <a:chOff x="3396759" y="2523392"/>
              <a:chExt cx="1113695" cy="31212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F77196B-F70E-43F0-9431-74D53DB6F7C5}"/>
                  </a:ext>
                </a:extLst>
              </p:cNvPr>
              <p:cNvSpPr/>
              <p:nvPr/>
            </p:nvSpPr>
            <p:spPr>
              <a:xfrm>
                <a:off x="3534507" y="2523392"/>
                <a:ext cx="290147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8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09C4C3EB-5336-465B-9809-A171AA08556E}"/>
                  </a:ext>
                </a:extLst>
              </p:cNvPr>
              <p:cNvSpPr/>
              <p:nvPr/>
            </p:nvSpPr>
            <p:spPr>
              <a:xfrm>
                <a:off x="3824655" y="2526322"/>
                <a:ext cx="542191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30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35818443-069D-410C-9FC4-2552727DF28D}"/>
                  </a:ext>
                </a:extLst>
              </p:cNvPr>
              <p:cNvSpPr/>
              <p:nvPr/>
            </p:nvSpPr>
            <p:spPr>
              <a:xfrm>
                <a:off x="3396759" y="2523392"/>
                <a:ext cx="137747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CFE33262-244E-489B-B2FA-A2D0E2A77FD6}"/>
                  </a:ext>
                </a:extLst>
              </p:cNvPr>
              <p:cNvSpPr/>
              <p:nvPr/>
            </p:nvSpPr>
            <p:spPr>
              <a:xfrm>
                <a:off x="4372707" y="2527787"/>
                <a:ext cx="137747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A2B686E-F566-4B6E-98FD-057A655EDDDC}"/>
                </a:ext>
              </a:extLst>
            </p:cNvPr>
            <p:cNvGrpSpPr/>
            <p:nvPr/>
          </p:nvGrpSpPr>
          <p:grpSpPr>
            <a:xfrm>
              <a:off x="7618535" y="4440116"/>
              <a:ext cx="1113695" cy="312126"/>
              <a:chOff x="3396759" y="2523392"/>
              <a:chExt cx="1113695" cy="312126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C8BA618-1876-4D72-B6BF-DD0D2AE67CF4}"/>
                  </a:ext>
                </a:extLst>
              </p:cNvPr>
              <p:cNvSpPr/>
              <p:nvPr/>
            </p:nvSpPr>
            <p:spPr>
              <a:xfrm>
                <a:off x="3534507" y="2523392"/>
                <a:ext cx="290147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8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8555F4AB-5909-4997-90E2-EC4CA4AD107D}"/>
                  </a:ext>
                </a:extLst>
              </p:cNvPr>
              <p:cNvSpPr/>
              <p:nvPr/>
            </p:nvSpPr>
            <p:spPr>
              <a:xfrm>
                <a:off x="3824655" y="2526322"/>
                <a:ext cx="542191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50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F20149-A9ED-46BE-9273-ADF23480E945}"/>
                  </a:ext>
                </a:extLst>
              </p:cNvPr>
              <p:cNvSpPr/>
              <p:nvPr/>
            </p:nvSpPr>
            <p:spPr>
              <a:xfrm>
                <a:off x="3396759" y="2523392"/>
                <a:ext cx="137747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DE5FDB82-1D70-4DA2-8C29-FCCAC910D2C2}"/>
                  </a:ext>
                </a:extLst>
              </p:cNvPr>
              <p:cNvSpPr/>
              <p:nvPr/>
            </p:nvSpPr>
            <p:spPr>
              <a:xfrm>
                <a:off x="4372707" y="2527787"/>
                <a:ext cx="137747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86E5EC3-650A-4280-9565-2F5E01B6E081}"/>
                </a:ext>
              </a:extLst>
            </p:cNvPr>
            <p:cNvGrpSpPr/>
            <p:nvPr/>
          </p:nvGrpSpPr>
          <p:grpSpPr>
            <a:xfrm>
              <a:off x="5776545" y="4428392"/>
              <a:ext cx="1113695" cy="313593"/>
              <a:chOff x="3396759" y="2517530"/>
              <a:chExt cx="1113695" cy="313593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ABC46D0-6769-4D19-8006-5DFFC59BA166}"/>
                  </a:ext>
                </a:extLst>
              </p:cNvPr>
              <p:cNvSpPr/>
              <p:nvPr/>
            </p:nvSpPr>
            <p:spPr>
              <a:xfrm>
                <a:off x="3534507" y="2523392"/>
                <a:ext cx="290147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7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8A340104-2F8F-49DD-87C6-5A9E788DF33D}"/>
                  </a:ext>
                </a:extLst>
              </p:cNvPr>
              <p:cNvSpPr/>
              <p:nvPr/>
            </p:nvSpPr>
            <p:spPr>
              <a:xfrm>
                <a:off x="3824655" y="2517530"/>
                <a:ext cx="542191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100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01612ED-2BDE-4BF0-8868-B62798E22D42}"/>
                  </a:ext>
                </a:extLst>
              </p:cNvPr>
              <p:cNvSpPr/>
              <p:nvPr/>
            </p:nvSpPr>
            <p:spPr>
              <a:xfrm>
                <a:off x="3396759" y="2523392"/>
                <a:ext cx="137747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72A63C6-C45A-4046-8882-05E973F4F871}"/>
                  </a:ext>
                </a:extLst>
              </p:cNvPr>
              <p:cNvSpPr/>
              <p:nvPr/>
            </p:nvSpPr>
            <p:spPr>
              <a:xfrm>
                <a:off x="4372707" y="2518995"/>
                <a:ext cx="137747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4AA8F356-148F-494A-868A-76045ED6550D}"/>
                </a:ext>
              </a:extLst>
            </p:cNvPr>
            <p:cNvCxnSpPr>
              <a:stCxn id="40" idx="3"/>
              <a:endCxn id="34" idx="0"/>
            </p:cNvCxnSpPr>
            <p:nvPr/>
          </p:nvCxnSpPr>
          <p:spPr>
            <a:xfrm>
              <a:off x="7901356" y="3593123"/>
              <a:ext cx="416171" cy="849923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785B0306-F834-43AE-A893-A4D601CA7F5A}"/>
                </a:ext>
              </a:extLst>
            </p:cNvPr>
            <p:cNvCxnSpPr>
              <a:cxnSpLocks/>
              <a:stCxn id="39" idx="1"/>
              <a:endCxn id="30" idx="0"/>
            </p:cNvCxnSpPr>
            <p:nvPr/>
          </p:nvCxnSpPr>
          <p:spPr>
            <a:xfrm flipH="1">
              <a:off x="6475537" y="3588728"/>
              <a:ext cx="312124" cy="839664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4141CC39-4B5F-4D60-A4B0-F744AE7A5C6F}"/>
                </a:ext>
              </a:extLst>
            </p:cNvPr>
            <p:cNvCxnSpPr>
              <a:stCxn id="55" idx="1"/>
              <a:endCxn id="50" idx="0"/>
            </p:cNvCxnSpPr>
            <p:nvPr/>
          </p:nvCxnSpPr>
          <p:spPr>
            <a:xfrm flipH="1">
              <a:off x="3692767" y="2640802"/>
              <a:ext cx="1245577" cy="791128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3D89226-583F-4896-9302-FA804AE76419}"/>
                </a:ext>
              </a:extLst>
            </p:cNvPr>
            <p:cNvCxnSpPr>
              <a:stCxn id="56" idx="3"/>
              <a:endCxn id="38" idx="0"/>
            </p:cNvCxnSpPr>
            <p:nvPr/>
          </p:nvCxnSpPr>
          <p:spPr>
            <a:xfrm>
              <a:off x="6052039" y="2645197"/>
              <a:ext cx="1434614" cy="79259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47DF3C0-BA92-4890-A992-3F2BB82184DA}"/>
                </a:ext>
              </a:extLst>
            </p:cNvPr>
            <p:cNvSpPr/>
            <p:nvPr/>
          </p:nvSpPr>
          <p:spPr>
            <a:xfrm>
              <a:off x="1784838" y="2031023"/>
              <a:ext cx="7165731" cy="291447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A2EEA7-554C-477D-9F10-CCC6FDCF71C7}"/>
                </a:ext>
              </a:extLst>
            </p:cNvPr>
            <p:cNvSpPr txBox="1"/>
            <p:nvPr/>
          </p:nvSpPr>
          <p:spPr>
            <a:xfrm>
              <a:off x="4826862" y="1720377"/>
              <a:ext cx="12350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multimap</a:t>
              </a:r>
              <a:endPara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370E31-46C6-4D7E-8AA4-80D9F45AA2E9}"/>
                </a:ext>
              </a:extLst>
            </p:cNvPr>
            <p:cNvSpPr txBox="1"/>
            <p:nvPr/>
          </p:nvSpPr>
          <p:spPr>
            <a:xfrm>
              <a:off x="4903771" y="2218903"/>
              <a:ext cx="1160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key, value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84F293-AE82-4DFF-96A7-5E9F51531FC7}"/>
                </a:ext>
              </a:extLst>
            </p:cNvPr>
            <p:cNvSpPr txBox="1"/>
            <p:nvPr/>
          </p:nvSpPr>
          <p:spPr>
            <a:xfrm>
              <a:off x="1782499" y="2053757"/>
              <a:ext cx="1955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기본 정렬 기준 </a:t>
              </a:r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: less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FA16369-8643-47DA-9345-0A30E692B500}"/>
                </a:ext>
              </a:extLst>
            </p:cNvPr>
            <p:cNvCxnSpPr/>
            <p:nvPr/>
          </p:nvCxnSpPr>
          <p:spPr>
            <a:xfrm flipH="1">
              <a:off x="8519746" y="3036366"/>
              <a:ext cx="144193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664B4F3-FCB5-4CF3-B7F6-96F704622225}"/>
                </a:ext>
              </a:extLst>
            </p:cNvPr>
            <p:cNvSpPr txBox="1"/>
            <p:nvPr/>
          </p:nvSpPr>
          <p:spPr>
            <a:xfrm>
              <a:off x="8893488" y="2794667"/>
              <a:ext cx="12102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insert(): </a:t>
              </a:r>
              <a:r>
                <a:rPr lang="ko-KR" alt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삽입</a:t>
              </a:r>
              <a:endPara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1958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A8A3C03-28AC-4E7B-9233-3EDFD44D9E36}"/>
              </a:ext>
            </a:extLst>
          </p:cNvPr>
          <p:cNvSpPr txBox="1">
            <a:spLocks/>
          </p:cNvSpPr>
          <p:nvPr/>
        </p:nvSpPr>
        <p:spPr>
          <a:xfrm>
            <a:off x="1132621" y="0"/>
            <a:ext cx="9905998" cy="71217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4.multimap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4E0A24-83A9-4314-A426-D427ABD5B754}"/>
              </a:ext>
            </a:extLst>
          </p:cNvPr>
          <p:cNvSpPr txBox="1"/>
          <p:nvPr/>
        </p:nvSpPr>
        <p:spPr>
          <a:xfrm>
            <a:off x="1132621" y="712177"/>
            <a:ext cx="9905998" cy="6278642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count()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와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find()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multimap&lt;int, int&gt; mm;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fr-FR" altLang="ko-KR" sz="1600" dirty="0">
                <a:latin typeface="Arial Black" panose="020B0A04020102020204" pitchFamily="34" charset="0"/>
              </a:rPr>
              <a:t>mm.insert(pair&lt;int, int&gt;(5, 100));</a:t>
            </a:r>
          </a:p>
          <a:p>
            <a:pPr lvl="1"/>
            <a:r>
              <a:rPr lang="fr-FR" altLang="ko-KR" sz="1600" dirty="0">
                <a:latin typeface="Arial Black" panose="020B0A04020102020204" pitchFamily="34" charset="0"/>
              </a:rPr>
              <a:t>mm.insert(pair&lt;int, int&gt;(3, 100));</a:t>
            </a:r>
          </a:p>
          <a:p>
            <a:pPr lvl="1"/>
            <a:r>
              <a:rPr lang="fr-FR" altLang="ko-KR" sz="1600" dirty="0">
                <a:latin typeface="Arial Black" panose="020B0A04020102020204" pitchFamily="34" charset="0"/>
              </a:rPr>
              <a:t>mm.insert(pair&lt;int, int&gt;(8, 30));</a:t>
            </a:r>
          </a:p>
          <a:p>
            <a:pPr lvl="1"/>
            <a:r>
              <a:rPr lang="fr-FR" altLang="ko-KR" sz="1600" dirty="0">
                <a:latin typeface="Arial Black" panose="020B0A04020102020204" pitchFamily="34" charset="0"/>
              </a:rPr>
              <a:t>mm.insert(pair&lt;int, int&gt;(3, 40));</a:t>
            </a:r>
          </a:p>
          <a:p>
            <a:pPr lvl="1"/>
            <a:r>
              <a:rPr lang="fr-FR" altLang="ko-KR" sz="1600" dirty="0">
                <a:latin typeface="Arial Black" panose="020B0A04020102020204" pitchFamily="34" charset="0"/>
              </a:rPr>
              <a:t>mm.insert(pair&lt;int, int&gt;(1, 70));</a:t>
            </a:r>
          </a:p>
          <a:p>
            <a:pPr lvl="1"/>
            <a:r>
              <a:rPr lang="fr-FR" altLang="ko-KR" sz="1600" dirty="0">
                <a:latin typeface="Arial Black" panose="020B0A04020102020204" pitchFamily="34" charset="0"/>
              </a:rPr>
              <a:t>mm.insert(pair&lt;int, int&gt;(7, 100));</a:t>
            </a:r>
          </a:p>
          <a:p>
            <a:pPr lvl="1"/>
            <a:r>
              <a:rPr lang="fr-FR" altLang="ko-KR" sz="1600" dirty="0">
                <a:latin typeface="Arial Black" panose="020B0A04020102020204" pitchFamily="34" charset="0"/>
              </a:rPr>
              <a:t>mm.insert(pair&lt;int, int&gt;(8, 50));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multimap&lt;int, int&gt;::iterator 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for (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= </a:t>
            </a:r>
            <a:r>
              <a:rPr lang="en-US" altLang="ko-KR" sz="1600" dirty="0" err="1">
                <a:latin typeface="Arial Black" panose="020B0A04020102020204" pitchFamily="34" charset="0"/>
              </a:rPr>
              <a:t>mm.begin</a:t>
            </a:r>
            <a:r>
              <a:rPr lang="en-US" altLang="ko-KR" sz="1600" dirty="0">
                <a:latin typeface="Arial Black" panose="020B0A04020102020204" pitchFamily="34" charset="0"/>
              </a:rPr>
              <a:t>(); 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!= </a:t>
            </a:r>
            <a:r>
              <a:rPr lang="en-US" altLang="ko-KR" sz="1600" dirty="0" err="1">
                <a:latin typeface="Arial Black" panose="020B0A04020102020204" pitchFamily="34" charset="0"/>
              </a:rPr>
              <a:t>mm.end</a:t>
            </a:r>
            <a:r>
              <a:rPr lang="en-US" altLang="ko-KR" sz="1600" dirty="0">
                <a:latin typeface="Arial Black" panose="020B0A04020102020204" pitchFamily="34" charset="0"/>
              </a:rPr>
              <a:t>(); ++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"("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-&gt;first &lt;&lt; ','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-&gt;second &lt;&lt; ")" &lt;&lt; " ";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"key 3</a:t>
            </a:r>
            <a:r>
              <a:rPr lang="ko-KR" altLang="en-US" sz="1600" dirty="0">
                <a:latin typeface="Arial Black" panose="020B0A04020102020204" pitchFamily="34" charset="0"/>
              </a:rPr>
              <a:t>의 원소의 개수는 </a:t>
            </a:r>
            <a:r>
              <a:rPr lang="en-US" altLang="ko-KR" sz="1600" dirty="0">
                <a:latin typeface="Arial Black" panose="020B0A04020102020204" pitchFamily="34" charset="0"/>
              </a:rPr>
              <a:t>"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&lt;&lt;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mm.count</a:t>
            </a:r>
            <a:r>
              <a:rPr lang="en-US" altLang="ko-KR" sz="1600" dirty="0">
                <a:latin typeface="Arial Black" panose="020B0A04020102020204" pitchFamily="34" charset="0"/>
              </a:rPr>
              <a:t>(3)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=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mm.find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(3)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if (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 != </a:t>
            </a:r>
            <a:r>
              <a:rPr lang="en-US" altLang="ko-KR" sz="1600" dirty="0" err="1">
                <a:latin typeface="Arial Black" panose="020B0A04020102020204" pitchFamily="34" charset="0"/>
              </a:rPr>
              <a:t>mm.end</a:t>
            </a:r>
            <a:r>
              <a:rPr lang="en-US" altLang="ko-KR" sz="1600" dirty="0">
                <a:latin typeface="Arial Black" panose="020B0A04020102020204" pitchFamily="34" charset="0"/>
              </a:rPr>
              <a:t>())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</a:t>
            </a:r>
            <a:r>
              <a:rPr lang="ko-KR" altLang="en-US" sz="1600" dirty="0">
                <a:latin typeface="Arial Black" panose="020B0A04020102020204" pitchFamily="34" charset="0"/>
              </a:rPr>
              <a:t>첫 번째 </a:t>
            </a:r>
            <a:r>
              <a:rPr lang="en-US" altLang="ko-KR" sz="1600" dirty="0">
                <a:latin typeface="Arial Black" panose="020B0A04020102020204" pitchFamily="34" charset="0"/>
              </a:rPr>
              <a:t>key 3</a:t>
            </a:r>
            <a:r>
              <a:rPr lang="ko-KR" altLang="en-US" sz="1600" dirty="0">
                <a:latin typeface="Arial Black" panose="020B0A04020102020204" pitchFamily="34" charset="0"/>
              </a:rPr>
              <a:t>에 </a:t>
            </a:r>
            <a:r>
              <a:rPr lang="ko-KR" altLang="en-US" sz="1600" dirty="0" err="1">
                <a:latin typeface="Arial Black" panose="020B0A04020102020204" pitchFamily="34" charset="0"/>
              </a:rPr>
              <a:t>매핑된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value: "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iter</a:t>
            </a:r>
            <a:r>
              <a:rPr lang="en-US" altLang="ko-KR" sz="1600" dirty="0">
                <a:latin typeface="Arial Black" panose="020B0A04020102020204" pitchFamily="34" charset="0"/>
              </a:rPr>
              <a:t>-&gt;second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29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5B24EB6-BC00-4EBD-BB2A-BC14EB4D7FCE}"/>
              </a:ext>
            </a:extLst>
          </p:cNvPr>
          <p:cNvSpPr txBox="1">
            <a:spLocks/>
          </p:cNvSpPr>
          <p:nvPr/>
        </p:nvSpPr>
        <p:spPr>
          <a:xfrm>
            <a:off x="1132621" y="0"/>
            <a:ext cx="9905998" cy="71217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4.multimap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5AB6C-CA02-4B4F-A3BE-2351B8644FCF}"/>
              </a:ext>
            </a:extLst>
          </p:cNvPr>
          <p:cNvSpPr txBox="1"/>
          <p:nvPr/>
        </p:nvSpPr>
        <p:spPr>
          <a:xfrm>
            <a:off x="1132621" y="712177"/>
            <a:ext cx="9905998" cy="609397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lower_bound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upper_bound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(), 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equal_range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multimap&lt;int, int&gt; mm;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fr-FR" altLang="ko-KR" sz="1200" dirty="0">
                <a:latin typeface="Arial Black" panose="020B0A04020102020204" pitchFamily="34" charset="0"/>
              </a:rPr>
              <a:t>mm.insert(pair&lt;int, int&gt;(5, 100));</a:t>
            </a:r>
          </a:p>
          <a:p>
            <a:pPr lvl="1"/>
            <a:r>
              <a:rPr lang="fr-FR" altLang="ko-KR" sz="1200" dirty="0">
                <a:latin typeface="Arial Black" panose="020B0A04020102020204" pitchFamily="34" charset="0"/>
              </a:rPr>
              <a:t>mm.insert(pair&lt;int, int&gt;(3, 100));</a:t>
            </a:r>
          </a:p>
          <a:p>
            <a:pPr lvl="1"/>
            <a:r>
              <a:rPr lang="fr-FR" altLang="ko-KR" sz="1200" dirty="0">
                <a:latin typeface="Arial Black" panose="020B0A04020102020204" pitchFamily="34" charset="0"/>
              </a:rPr>
              <a:t>mm.insert(pair&lt;int, int&gt;(8, 30));</a:t>
            </a:r>
          </a:p>
          <a:p>
            <a:pPr lvl="1"/>
            <a:r>
              <a:rPr lang="fr-FR" altLang="ko-KR" sz="1200" dirty="0">
                <a:latin typeface="Arial Black" panose="020B0A04020102020204" pitchFamily="34" charset="0"/>
              </a:rPr>
              <a:t>mm.insert(pair&lt;int, int&gt;(3, 40));</a:t>
            </a:r>
          </a:p>
          <a:p>
            <a:pPr lvl="1"/>
            <a:r>
              <a:rPr lang="fr-FR" altLang="ko-KR" sz="1200" dirty="0">
                <a:latin typeface="Arial Black" panose="020B0A04020102020204" pitchFamily="34" charset="0"/>
              </a:rPr>
              <a:t>mm.insert(pair&lt;int, int&gt;(1, 70));</a:t>
            </a:r>
          </a:p>
          <a:p>
            <a:pPr lvl="1"/>
            <a:r>
              <a:rPr lang="fr-FR" altLang="ko-KR" sz="1200" dirty="0">
                <a:latin typeface="Arial Black" panose="020B0A04020102020204" pitchFamily="34" charset="0"/>
              </a:rPr>
              <a:t>mm.insert(pair&lt;int, int&gt;(7, 100));</a:t>
            </a:r>
          </a:p>
          <a:p>
            <a:pPr lvl="1"/>
            <a:r>
              <a:rPr lang="fr-FR" altLang="ko-KR" sz="1200" dirty="0">
                <a:latin typeface="Arial Black" panose="020B0A04020102020204" pitchFamily="34" charset="0"/>
              </a:rPr>
              <a:t>mm.insert(pair&lt;int, int&gt;(8, 50));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multimap&lt;int, int&gt;::iterator </a:t>
            </a:r>
            <a:r>
              <a:rPr lang="en-US" altLang="ko-KR" sz="1200" dirty="0" err="1">
                <a:latin typeface="Arial Black" panose="020B0A04020102020204" pitchFamily="34" charset="0"/>
              </a:rPr>
              <a:t>lower_iter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multimap&lt;int, int&gt;::iterator </a:t>
            </a:r>
            <a:r>
              <a:rPr lang="en-US" altLang="ko-KR" sz="1200" dirty="0" err="1">
                <a:latin typeface="Arial Black" panose="020B0A04020102020204" pitchFamily="34" charset="0"/>
              </a:rPr>
              <a:t>upper_iter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lower_iter</a:t>
            </a:r>
            <a:r>
              <a:rPr lang="en-US" altLang="ko-KR" sz="1200" dirty="0">
                <a:latin typeface="Arial Black" panose="020B0A04020102020204" pitchFamily="34" charset="0"/>
              </a:rPr>
              <a:t> = 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mm.lower_bound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(3)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upper_iter</a:t>
            </a:r>
            <a:r>
              <a:rPr lang="en-US" altLang="ko-KR" sz="1200" dirty="0">
                <a:latin typeface="Arial Black" panose="020B0A04020102020204" pitchFamily="34" charset="0"/>
              </a:rPr>
              <a:t> = 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mm.upper_bound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(3)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"</a:t>
            </a:r>
            <a:r>
              <a:rPr lang="ko-KR" altLang="en-US" sz="1200" dirty="0">
                <a:latin typeface="Arial Black" panose="020B0A04020102020204" pitchFamily="34" charset="0"/>
              </a:rPr>
              <a:t>구간 </a:t>
            </a:r>
            <a:r>
              <a:rPr lang="en-US" altLang="ko-KR" sz="1200" dirty="0">
                <a:latin typeface="Arial Black" panose="020B0A04020102020204" pitchFamily="34" charset="0"/>
              </a:rPr>
              <a:t>[</a:t>
            </a:r>
            <a:r>
              <a:rPr lang="en-US" altLang="ko-KR" sz="1200" dirty="0" err="1">
                <a:latin typeface="Arial Black" panose="020B0A04020102020204" pitchFamily="34" charset="0"/>
              </a:rPr>
              <a:t>lower_iter</a:t>
            </a:r>
            <a:r>
              <a:rPr lang="en-US" altLang="ko-KR" sz="1200" dirty="0">
                <a:latin typeface="Arial Black" panose="020B0A04020102020204" pitchFamily="34" charset="0"/>
              </a:rPr>
              <a:t>, </a:t>
            </a:r>
            <a:r>
              <a:rPr lang="en-US" altLang="ko-KR" sz="1200" dirty="0" err="1">
                <a:latin typeface="Arial Black" panose="020B0A04020102020204" pitchFamily="34" charset="0"/>
              </a:rPr>
              <a:t>upper_iter</a:t>
            </a:r>
            <a:r>
              <a:rPr lang="en-US" altLang="ko-KR" sz="1200" dirty="0">
                <a:latin typeface="Arial Black" panose="020B0A04020102020204" pitchFamily="34" charset="0"/>
              </a:rPr>
              <a:t>)</a:t>
            </a:r>
            <a:r>
              <a:rPr lang="ko-KR" altLang="en-US" sz="1200" dirty="0">
                <a:latin typeface="Arial Black" panose="020B0A04020102020204" pitchFamily="34" charset="0"/>
              </a:rPr>
              <a:t>의 </a:t>
            </a:r>
            <a:r>
              <a:rPr lang="ko-KR" altLang="en-US" sz="1200" dirty="0" err="1">
                <a:latin typeface="Arial Black" panose="020B0A04020102020204" pitchFamily="34" charset="0"/>
              </a:rPr>
              <a:t>순차열</a:t>
            </a:r>
            <a:r>
              <a:rPr lang="en-US" altLang="ko-KR" sz="1200" dirty="0">
                <a:latin typeface="Arial Black" panose="020B0A04020102020204" pitchFamily="34" charset="0"/>
              </a:rPr>
              <a:t>: ";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multimap&lt;int, int&gt;::iterator 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for (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 = </a:t>
            </a:r>
            <a:r>
              <a:rPr lang="en-US" altLang="ko-KR" sz="1200" dirty="0" err="1">
                <a:latin typeface="Arial Black" panose="020B0A04020102020204" pitchFamily="34" charset="0"/>
              </a:rPr>
              <a:t>lower_iter</a:t>
            </a:r>
            <a:r>
              <a:rPr lang="en-US" altLang="ko-KR" sz="1200" dirty="0">
                <a:latin typeface="Arial Black" panose="020B0A04020102020204" pitchFamily="34" charset="0"/>
              </a:rPr>
              <a:t>; 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 != </a:t>
            </a:r>
            <a:r>
              <a:rPr lang="en-US" altLang="ko-KR" sz="1200" dirty="0" err="1">
                <a:latin typeface="Arial Black" panose="020B0A04020102020204" pitchFamily="34" charset="0"/>
              </a:rPr>
              <a:t>upper_iter</a:t>
            </a:r>
            <a:r>
              <a:rPr lang="en-US" altLang="ko-KR" sz="1200" dirty="0">
                <a:latin typeface="Arial Black" panose="020B0A04020102020204" pitchFamily="34" charset="0"/>
              </a:rPr>
              <a:t>; ++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"("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-&gt;first &lt;&lt; ','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-&gt;second &lt;&lt; ") ";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pair&lt;multimap&lt;int, int&gt;::iterator, multimap&lt;int, int&gt;::iterator&gt; </a:t>
            </a:r>
            <a:r>
              <a:rPr lang="en-US" altLang="ko-KR" sz="1200" dirty="0" err="1">
                <a:latin typeface="Arial Black" panose="020B0A04020102020204" pitchFamily="34" charset="0"/>
              </a:rPr>
              <a:t>iter_pair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iter_pair</a:t>
            </a:r>
            <a:r>
              <a:rPr lang="en-US" altLang="ko-KR" sz="1200" dirty="0">
                <a:latin typeface="Arial Black" panose="020B0A04020102020204" pitchFamily="34" charset="0"/>
              </a:rPr>
              <a:t> = 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mm.equal_range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(3)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"</a:t>
            </a:r>
            <a:r>
              <a:rPr lang="ko-KR" altLang="en-US" sz="1200" dirty="0">
                <a:latin typeface="Arial Black" panose="020B0A04020102020204" pitchFamily="34" charset="0"/>
              </a:rPr>
              <a:t>구간 </a:t>
            </a:r>
            <a:r>
              <a:rPr lang="en-US" altLang="ko-KR" sz="1200" dirty="0">
                <a:latin typeface="Arial Black" panose="020B0A04020102020204" pitchFamily="34" charset="0"/>
              </a:rPr>
              <a:t>[</a:t>
            </a:r>
            <a:r>
              <a:rPr lang="en-US" altLang="ko-KR" sz="1200" dirty="0" err="1">
                <a:latin typeface="Arial Black" panose="020B0A04020102020204" pitchFamily="34" charset="0"/>
              </a:rPr>
              <a:t>iter_pair.first</a:t>
            </a:r>
            <a:r>
              <a:rPr lang="en-US" altLang="ko-KR" sz="1200" dirty="0">
                <a:latin typeface="Arial Black" panose="020B0A04020102020204" pitchFamily="34" charset="0"/>
              </a:rPr>
              <a:t>, </a:t>
            </a:r>
            <a:r>
              <a:rPr lang="en-US" altLang="ko-KR" sz="1200" dirty="0" err="1">
                <a:latin typeface="Arial Black" panose="020B0A04020102020204" pitchFamily="34" charset="0"/>
              </a:rPr>
              <a:t>iter_pair.second</a:t>
            </a:r>
            <a:r>
              <a:rPr lang="en-US" altLang="ko-KR" sz="1200" dirty="0">
                <a:latin typeface="Arial Black" panose="020B0A04020102020204" pitchFamily="34" charset="0"/>
              </a:rPr>
              <a:t>)</a:t>
            </a:r>
            <a:r>
              <a:rPr lang="ko-KR" altLang="en-US" sz="1200" dirty="0">
                <a:latin typeface="Arial Black" panose="020B0A04020102020204" pitchFamily="34" charset="0"/>
              </a:rPr>
              <a:t>의 </a:t>
            </a:r>
            <a:r>
              <a:rPr lang="ko-KR" altLang="en-US" sz="1200" dirty="0" err="1">
                <a:latin typeface="Arial Black" panose="020B0A04020102020204" pitchFamily="34" charset="0"/>
              </a:rPr>
              <a:t>순차열</a:t>
            </a:r>
            <a:r>
              <a:rPr lang="en-US" altLang="ko-KR" sz="1200" dirty="0">
                <a:latin typeface="Arial Black" panose="020B0A04020102020204" pitchFamily="34" charset="0"/>
              </a:rPr>
              <a:t>: ";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for (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 = </a:t>
            </a:r>
            <a:r>
              <a:rPr lang="en-US" altLang="ko-KR" sz="1200" dirty="0" err="1">
                <a:latin typeface="Arial Black" panose="020B0A04020102020204" pitchFamily="34" charset="0"/>
              </a:rPr>
              <a:t>iter_pair.first</a:t>
            </a:r>
            <a:r>
              <a:rPr lang="en-US" altLang="ko-KR" sz="1200" dirty="0">
                <a:latin typeface="Arial Black" panose="020B0A04020102020204" pitchFamily="34" charset="0"/>
              </a:rPr>
              <a:t>; 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 != </a:t>
            </a:r>
            <a:r>
              <a:rPr lang="en-US" altLang="ko-KR" sz="1200" dirty="0" err="1">
                <a:latin typeface="Arial Black" panose="020B0A04020102020204" pitchFamily="34" charset="0"/>
              </a:rPr>
              <a:t>iter_pair.second</a:t>
            </a:r>
            <a:r>
              <a:rPr lang="en-US" altLang="ko-KR" sz="1200" dirty="0">
                <a:latin typeface="Arial Black" panose="020B0A04020102020204" pitchFamily="34" charset="0"/>
              </a:rPr>
              <a:t>; ++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)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"("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-&gt;first &lt;&lt; ','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iter</a:t>
            </a:r>
            <a:r>
              <a:rPr lang="en-US" altLang="ko-KR" sz="1200" dirty="0">
                <a:latin typeface="Arial Black" panose="020B0A04020102020204" pitchFamily="34" charset="0"/>
              </a:rPr>
              <a:t>-&gt;second &lt;&lt; ") ";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}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17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1.set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4113" y="720968"/>
            <a:ext cx="9917818" cy="609397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특징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노드 기반의 컨테이너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특정 정렬 기준에 의해 원소가 자동 정렬되는 컨테이너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원소 찾기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ko-KR" altLang="en-US" sz="1600" dirty="0">
                <a:latin typeface="Arial Black" panose="020B0A04020102020204" pitchFamily="34" charset="0"/>
              </a:rPr>
              <a:t>검색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  <a:r>
              <a:rPr lang="ko-KR" altLang="en-US" sz="1600" dirty="0">
                <a:latin typeface="Arial Black" panose="020B0A04020102020204" pitchFamily="34" charset="0"/>
              </a:rPr>
              <a:t>를 로그 시간 복잡도에 수행할 수 있도록 균형 이진 </a:t>
            </a:r>
            <a:r>
              <a:rPr lang="ko-KR" altLang="en-US" sz="1600" dirty="0" err="1">
                <a:latin typeface="Arial Black" panose="020B0A04020102020204" pitchFamily="34" charset="0"/>
              </a:rPr>
              <a:t>트리로</a:t>
            </a:r>
            <a:r>
              <a:rPr lang="ko-KR" altLang="en-US" sz="1600" dirty="0">
                <a:latin typeface="Arial Black" panose="020B0A04020102020204" pitchFamily="34" charset="0"/>
              </a:rPr>
              <a:t> 구현 되어있다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여러 가지 찾기 관련 함수를 제공한다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원소가 </a:t>
            </a:r>
            <a:r>
              <a:rPr lang="en-US" altLang="ko-KR" sz="1600" dirty="0">
                <a:latin typeface="Arial Black" panose="020B0A04020102020204" pitchFamily="34" charset="0"/>
              </a:rPr>
              <a:t>key</a:t>
            </a:r>
            <a:r>
              <a:rPr lang="ko-KR" altLang="en-US" sz="1600" dirty="0">
                <a:latin typeface="Arial Black" panose="020B0A04020102020204" pitchFamily="34" charset="0"/>
              </a:rPr>
              <a:t>가 되고</a:t>
            </a:r>
            <a:r>
              <a:rPr lang="en-US" altLang="ko-KR" sz="1600" dirty="0">
                <a:latin typeface="Arial Black" panose="020B0A04020102020204" pitchFamily="34" charset="0"/>
              </a:rPr>
              <a:t>, key</a:t>
            </a:r>
            <a:r>
              <a:rPr lang="ko-KR" altLang="en-US" sz="1600" dirty="0">
                <a:latin typeface="Arial Black" panose="020B0A04020102020204" pitchFamily="34" charset="0"/>
              </a:rPr>
              <a:t>의 정렬 기준이 핵심이다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0E83E4A-9808-47D4-B7AE-28B82138D941}"/>
              </a:ext>
            </a:extLst>
          </p:cNvPr>
          <p:cNvGrpSpPr/>
          <p:nvPr/>
        </p:nvGrpSpPr>
        <p:grpSpPr>
          <a:xfrm>
            <a:off x="3152038" y="3034001"/>
            <a:ext cx="4948606" cy="2088171"/>
            <a:chOff x="1806815" y="2066192"/>
            <a:chExt cx="4948606" cy="208817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BF5E8B2-8823-4509-8C9C-1524833A0C6D}"/>
                </a:ext>
              </a:extLst>
            </p:cNvPr>
            <p:cNvGrpSpPr/>
            <p:nvPr/>
          </p:nvGrpSpPr>
          <p:grpSpPr>
            <a:xfrm>
              <a:off x="3763107" y="2066192"/>
              <a:ext cx="1055078" cy="307731"/>
              <a:chOff x="3763107" y="2066192"/>
              <a:chExt cx="1055078" cy="307731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C04109D-AD26-40E6-B75D-62ECD9307549}"/>
                  </a:ext>
                </a:extLst>
              </p:cNvPr>
              <p:cNvSpPr/>
              <p:nvPr/>
            </p:nvSpPr>
            <p:spPr>
              <a:xfrm>
                <a:off x="3982915" y="2066192"/>
                <a:ext cx="615462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50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7835A062-0727-4A6D-8E40-A9F8FA65088F}"/>
                  </a:ext>
                </a:extLst>
              </p:cNvPr>
              <p:cNvSpPr/>
              <p:nvPr/>
            </p:nvSpPr>
            <p:spPr>
              <a:xfrm>
                <a:off x="4598377" y="2066192"/>
                <a:ext cx="219808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0128271-C823-49DF-BC0C-B3A7A91A909B}"/>
                  </a:ext>
                </a:extLst>
              </p:cNvPr>
              <p:cNvSpPr/>
              <p:nvPr/>
            </p:nvSpPr>
            <p:spPr>
              <a:xfrm>
                <a:off x="3763107" y="2066192"/>
                <a:ext cx="219808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D7B6CB9-613B-462A-B1E6-AE0520FB69D6}"/>
                </a:ext>
              </a:extLst>
            </p:cNvPr>
            <p:cNvGrpSpPr/>
            <p:nvPr/>
          </p:nvGrpSpPr>
          <p:grpSpPr>
            <a:xfrm>
              <a:off x="2400298" y="2895596"/>
              <a:ext cx="1055078" cy="307731"/>
              <a:chOff x="3763107" y="2066192"/>
              <a:chExt cx="1055078" cy="307731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C565806-277C-4921-B0A0-1B1CFDE8D616}"/>
                  </a:ext>
                </a:extLst>
              </p:cNvPr>
              <p:cNvSpPr/>
              <p:nvPr/>
            </p:nvSpPr>
            <p:spPr>
              <a:xfrm>
                <a:off x="3982915" y="2066192"/>
                <a:ext cx="615462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30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1CB6766-8A43-4B71-9CED-F0E78F5295E9}"/>
                  </a:ext>
                </a:extLst>
              </p:cNvPr>
              <p:cNvSpPr/>
              <p:nvPr/>
            </p:nvSpPr>
            <p:spPr>
              <a:xfrm>
                <a:off x="4598377" y="2066192"/>
                <a:ext cx="219808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48D44E29-BB4E-4151-9FE1-4F9F1CF02D81}"/>
                  </a:ext>
                </a:extLst>
              </p:cNvPr>
              <p:cNvSpPr/>
              <p:nvPr/>
            </p:nvSpPr>
            <p:spPr>
              <a:xfrm>
                <a:off x="3763107" y="2066192"/>
                <a:ext cx="219808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CDCFA5F-3487-4C50-9C72-C44CD1163FBF}"/>
                </a:ext>
              </a:extLst>
            </p:cNvPr>
            <p:cNvGrpSpPr/>
            <p:nvPr/>
          </p:nvGrpSpPr>
          <p:grpSpPr>
            <a:xfrm>
              <a:off x="5108331" y="2895596"/>
              <a:ext cx="1055078" cy="307731"/>
              <a:chOff x="3763107" y="2066192"/>
              <a:chExt cx="1055078" cy="307731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1309E37A-1852-4C3B-AC82-30FD821D487C}"/>
                  </a:ext>
                </a:extLst>
              </p:cNvPr>
              <p:cNvSpPr/>
              <p:nvPr/>
            </p:nvSpPr>
            <p:spPr>
              <a:xfrm>
                <a:off x="3982915" y="2066192"/>
                <a:ext cx="615462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80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48352753-25CD-4A2E-BF35-B21D279CDD08}"/>
                  </a:ext>
                </a:extLst>
              </p:cNvPr>
              <p:cNvSpPr/>
              <p:nvPr/>
            </p:nvSpPr>
            <p:spPr>
              <a:xfrm>
                <a:off x="4598377" y="2066192"/>
                <a:ext cx="219808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EF846952-B7BF-4DC6-A7E9-D4F42E352891}"/>
                  </a:ext>
                </a:extLst>
              </p:cNvPr>
              <p:cNvSpPr/>
              <p:nvPr/>
            </p:nvSpPr>
            <p:spPr>
              <a:xfrm>
                <a:off x="3763107" y="2066192"/>
                <a:ext cx="219808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DF2FF7A-71A2-415B-AD07-A725D60D6063}"/>
                </a:ext>
              </a:extLst>
            </p:cNvPr>
            <p:cNvGrpSpPr/>
            <p:nvPr/>
          </p:nvGrpSpPr>
          <p:grpSpPr>
            <a:xfrm>
              <a:off x="1806815" y="3846631"/>
              <a:ext cx="1055078" cy="307731"/>
              <a:chOff x="3763107" y="2066192"/>
              <a:chExt cx="1055078" cy="307731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A376BE8-BD10-4798-87F5-D4A111A3DD67}"/>
                  </a:ext>
                </a:extLst>
              </p:cNvPr>
              <p:cNvSpPr/>
              <p:nvPr/>
            </p:nvSpPr>
            <p:spPr>
              <a:xfrm>
                <a:off x="3982915" y="2066192"/>
                <a:ext cx="615462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10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5101D70-AB0D-44C1-991A-41F88A07307B}"/>
                  </a:ext>
                </a:extLst>
              </p:cNvPr>
              <p:cNvSpPr/>
              <p:nvPr/>
            </p:nvSpPr>
            <p:spPr>
              <a:xfrm>
                <a:off x="4598377" y="2066192"/>
                <a:ext cx="219808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D930EFF-FF7A-40B4-8577-9C291DDCD767}"/>
                  </a:ext>
                </a:extLst>
              </p:cNvPr>
              <p:cNvSpPr/>
              <p:nvPr/>
            </p:nvSpPr>
            <p:spPr>
              <a:xfrm>
                <a:off x="3763107" y="2066192"/>
                <a:ext cx="219808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1523554-9008-48FF-BF34-579FDBA1ABD3}"/>
                </a:ext>
              </a:extLst>
            </p:cNvPr>
            <p:cNvGrpSpPr/>
            <p:nvPr/>
          </p:nvGrpSpPr>
          <p:grpSpPr>
            <a:xfrm>
              <a:off x="2971797" y="3846632"/>
              <a:ext cx="1055078" cy="307731"/>
              <a:chOff x="3763107" y="2066192"/>
              <a:chExt cx="1055078" cy="307731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BC8BA548-9D22-4BCF-9CAF-D9B715A39B08}"/>
                  </a:ext>
                </a:extLst>
              </p:cNvPr>
              <p:cNvSpPr/>
              <p:nvPr/>
            </p:nvSpPr>
            <p:spPr>
              <a:xfrm>
                <a:off x="3982915" y="2066192"/>
                <a:ext cx="615462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40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B51532C-44C0-45B7-8838-D31574BEC438}"/>
                  </a:ext>
                </a:extLst>
              </p:cNvPr>
              <p:cNvSpPr/>
              <p:nvPr/>
            </p:nvSpPr>
            <p:spPr>
              <a:xfrm>
                <a:off x="4598377" y="2066192"/>
                <a:ext cx="219808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5FFCD294-A19A-4546-8D62-90E956C55D81}"/>
                  </a:ext>
                </a:extLst>
              </p:cNvPr>
              <p:cNvSpPr/>
              <p:nvPr/>
            </p:nvSpPr>
            <p:spPr>
              <a:xfrm>
                <a:off x="3763107" y="2066192"/>
                <a:ext cx="219808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92DFC56-739E-4ED6-86FE-CCCE259DF054}"/>
                </a:ext>
              </a:extLst>
            </p:cNvPr>
            <p:cNvGrpSpPr/>
            <p:nvPr/>
          </p:nvGrpSpPr>
          <p:grpSpPr>
            <a:xfrm>
              <a:off x="4535361" y="3846631"/>
              <a:ext cx="1055078" cy="307731"/>
              <a:chOff x="3763107" y="2066192"/>
              <a:chExt cx="1055078" cy="307731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8AAD10F-66D9-4417-A27D-B8DB603BB377}"/>
                  </a:ext>
                </a:extLst>
              </p:cNvPr>
              <p:cNvSpPr/>
              <p:nvPr/>
            </p:nvSpPr>
            <p:spPr>
              <a:xfrm>
                <a:off x="3982915" y="2066192"/>
                <a:ext cx="615462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70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894D8E3-6A41-4F47-A22F-07054D531C1E}"/>
                  </a:ext>
                </a:extLst>
              </p:cNvPr>
              <p:cNvSpPr/>
              <p:nvPr/>
            </p:nvSpPr>
            <p:spPr>
              <a:xfrm>
                <a:off x="4598377" y="2066192"/>
                <a:ext cx="219808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160D5DE7-3761-4FD5-81CB-430687AA347A}"/>
                  </a:ext>
                </a:extLst>
              </p:cNvPr>
              <p:cNvSpPr/>
              <p:nvPr/>
            </p:nvSpPr>
            <p:spPr>
              <a:xfrm>
                <a:off x="3763107" y="2066192"/>
                <a:ext cx="219808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CAC9B50-2BFA-4D28-9A5E-DBE7AF114678}"/>
                </a:ext>
              </a:extLst>
            </p:cNvPr>
            <p:cNvGrpSpPr/>
            <p:nvPr/>
          </p:nvGrpSpPr>
          <p:grpSpPr>
            <a:xfrm>
              <a:off x="5700343" y="3846632"/>
              <a:ext cx="1055078" cy="307731"/>
              <a:chOff x="3763107" y="2066192"/>
              <a:chExt cx="1055078" cy="307731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DAC0AAE-DE8B-4AAB-8250-904D35221EDC}"/>
                  </a:ext>
                </a:extLst>
              </p:cNvPr>
              <p:cNvSpPr/>
              <p:nvPr/>
            </p:nvSpPr>
            <p:spPr>
              <a:xfrm>
                <a:off x="3982915" y="2066192"/>
                <a:ext cx="615462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90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626155B-FC2E-4EC6-9492-0D249FD2639C}"/>
                  </a:ext>
                </a:extLst>
              </p:cNvPr>
              <p:cNvSpPr/>
              <p:nvPr/>
            </p:nvSpPr>
            <p:spPr>
              <a:xfrm>
                <a:off x="4598377" y="2066192"/>
                <a:ext cx="219808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4D4508F6-DD0E-47AD-9CA4-58DB326613BA}"/>
                  </a:ext>
                </a:extLst>
              </p:cNvPr>
              <p:cNvSpPr/>
              <p:nvPr/>
            </p:nvSpPr>
            <p:spPr>
              <a:xfrm>
                <a:off x="3763107" y="2066192"/>
                <a:ext cx="219808" cy="3077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473E4F7A-9BE2-4E38-ADAC-AA2187ABB7BE}"/>
                </a:ext>
              </a:extLst>
            </p:cNvPr>
            <p:cNvCxnSpPr>
              <a:stCxn id="40" idx="1"/>
              <a:endCxn id="35" idx="0"/>
            </p:cNvCxnSpPr>
            <p:nvPr/>
          </p:nvCxnSpPr>
          <p:spPr>
            <a:xfrm flipH="1">
              <a:off x="2927837" y="2220058"/>
              <a:ext cx="835270" cy="675538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8663641A-A78D-4847-B6D9-45826F120BAD}"/>
                </a:ext>
              </a:extLst>
            </p:cNvPr>
            <p:cNvCxnSpPr>
              <a:stCxn id="39" idx="3"/>
              <a:endCxn id="32" idx="0"/>
            </p:cNvCxnSpPr>
            <p:nvPr/>
          </p:nvCxnSpPr>
          <p:spPr>
            <a:xfrm>
              <a:off x="4818185" y="2220058"/>
              <a:ext cx="817685" cy="675538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F67692A-FC60-4877-B42D-D5DB81EA7C51}"/>
                </a:ext>
              </a:extLst>
            </p:cNvPr>
            <p:cNvCxnSpPr>
              <a:stCxn id="34" idx="1"/>
              <a:endCxn id="25" idx="0"/>
            </p:cNvCxnSpPr>
            <p:nvPr/>
          </p:nvCxnSpPr>
          <p:spPr>
            <a:xfrm flipH="1">
              <a:off x="4645265" y="3049462"/>
              <a:ext cx="463066" cy="797169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BA97A867-0290-4FF1-9BAB-A9CE86EF737A}"/>
                </a:ext>
              </a:extLst>
            </p:cNvPr>
            <p:cNvCxnSpPr>
              <a:stCxn id="33" idx="3"/>
              <a:endCxn id="21" idx="0"/>
            </p:cNvCxnSpPr>
            <p:nvPr/>
          </p:nvCxnSpPr>
          <p:spPr>
            <a:xfrm>
              <a:off x="6163409" y="3049462"/>
              <a:ext cx="482108" cy="79717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A83A7577-6CC3-43B8-B523-FC396F452C6D}"/>
                </a:ext>
              </a:extLst>
            </p:cNvPr>
            <p:cNvCxnSpPr>
              <a:stCxn id="37" idx="1"/>
              <a:endCxn id="31" idx="0"/>
            </p:cNvCxnSpPr>
            <p:nvPr/>
          </p:nvCxnSpPr>
          <p:spPr>
            <a:xfrm flipH="1">
              <a:off x="1916719" y="3049462"/>
              <a:ext cx="483579" cy="797169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71879DAB-E154-40E0-A38F-CCF06D022495}"/>
                </a:ext>
              </a:extLst>
            </p:cNvPr>
            <p:cNvCxnSpPr>
              <a:stCxn id="36" idx="3"/>
              <a:endCxn id="27" idx="0"/>
            </p:cNvCxnSpPr>
            <p:nvPr/>
          </p:nvCxnSpPr>
          <p:spPr>
            <a:xfrm>
              <a:off x="3455376" y="3049462"/>
              <a:ext cx="461595" cy="79717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67DBFC0-6116-437E-884A-B55BF7064637}"/>
              </a:ext>
            </a:extLst>
          </p:cNvPr>
          <p:cNvSpPr/>
          <p:nvPr/>
        </p:nvSpPr>
        <p:spPr>
          <a:xfrm>
            <a:off x="2655277" y="2524047"/>
            <a:ext cx="6145823" cy="27344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1D987B6-E063-42FE-B1B1-58C9D2C7A17F}"/>
              </a:ext>
            </a:extLst>
          </p:cNvPr>
          <p:cNvCxnSpPr>
            <a:cxnSpLocks/>
          </p:cNvCxnSpPr>
          <p:nvPr/>
        </p:nvCxnSpPr>
        <p:spPr>
          <a:xfrm flipV="1">
            <a:off x="5635868" y="4955121"/>
            <a:ext cx="0" cy="6066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3816760-FAB8-4735-A44F-E34A9A817DAF}"/>
              </a:ext>
            </a:extLst>
          </p:cNvPr>
          <p:cNvSpPr txBox="1"/>
          <p:nvPr/>
        </p:nvSpPr>
        <p:spPr>
          <a:xfrm>
            <a:off x="4078615" y="5567470"/>
            <a:ext cx="311450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count()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:</a:t>
            </a:r>
            <a:r>
              <a:rPr lang="ko-KR" altLang="en-US" sz="1400" dirty="0">
                <a:latin typeface="Arial Black" panose="020B0A04020102020204" pitchFamily="34" charset="0"/>
              </a:rPr>
              <a:t> 원소의 개수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find() : </a:t>
            </a:r>
            <a:r>
              <a:rPr lang="ko-KR" altLang="en-US" sz="1400" dirty="0">
                <a:latin typeface="Arial Black" panose="020B0A04020102020204" pitchFamily="34" charset="0"/>
              </a:rPr>
              <a:t>원소 찾기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 err="1">
                <a:latin typeface="Arial Black" panose="020B0A04020102020204" pitchFamily="34" charset="0"/>
              </a:rPr>
              <a:t>lower_bound</a:t>
            </a:r>
            <a:r>
              <a:rPr lang="en-US" altLang="ko-KR" sz="1400" dirty="0">
                <a:latin typeface="Arial Black" panose="020B0A04020102020204" pitchFamily="34" charset="0"/>
              </a:rPr>
              <a:t>() : </a:t>
            </a:r>
            <a:r>
              <a:rPr lang="ko-KR" altLang="en-US" sz="1400" dirty="0">
                <a:latin typeface="Arial Black" panose="020B0A04020102020204" pitchFamily="34" charset="0"/>
              </a:rPr>
              <a:t>원소의 시작 구간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 err="1">
                <a:latin typeface="Arial Black" panose="020B0A04020102020204" pitchFamily="34" charset="0"/>
              </a:rPr>
              <a:t>upper_bound</a:t>
            </a:r>
            <a:r>
              <a:rPr lang="en-US" altLang="ko-KR" sz="1400" dirty="0">
                <a:latin typeface="Arial Black" panose="020B0A04020102020204" pitchFamily="34" charset="0"/>
              </a:rPr>
              <a:t>() : </a:t>
            </a:r>
            <a:r>
              <a:rPr lang="ko-KR" altLang="en-US" sz="1400" dirty="0">
                <a:latin typeface="Arial Black" panose="020B0A04020102020204" pitchFamily="34" charset="0"/>
              </a:rPr>
              <a:t>원소의 끝 구간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 err="1">
                <a:latin typeface="Arial Black" panose="020B0A04020102020204" pitchFamily="34" charset="0"/>
              </a:rPr>
              <a:t>equal_range</a:t>
            </a:r>
            <a:r>
              <a:rPr lang="en-US" altLang="ko-KR" sz="1400" dirty="0">
                <a:latin typeface="Arial Black" panose="020B0A04020102020204" pitchFamily="34" charset="0"/>
              </a:rPr>
              <a:t>() : </a:t>
            </a:r>
            <a:r>
              <a:rPr lang="ko-KR" altLang="en-US" sz="1400" dirty="0">
                <a:latin typeface="Arial Black" panose="020B0A04020102020204" pitchFamily="34" charset="0"/>
              </a:rPr>
              <a:t>원소의 구간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3D5D4B-9F6B-4F41-BAD8-C6ABC8A3D490}"/>
              </a:ext>
            </a:extLst>
          </p:cNvPr>
          <p:cNvSpPr txBox="1"/>
          <p:nvPr/>
        </p:nvSpPr>
        <p:spPr>
          <a:xfrm>
            <a:off x="5344762" y="259435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set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A84E59-A4E7-4655-A983-7E496FBDEBD3}"/>
              </a:ext>
            </a:extLst>
          </p:cNvPr>
          <p:cNvSpPr txBox="1"/>
          <p:nvPr/>
        </p:nvSpPr>
        <p:spPr>
          <a:xfrm>
            <a:off x="2655277" y="2611948"/>
            <a:ext cx="195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rial Black" panose="020B0A04020102020204" pitchFamily="34" charset="0"/>
              </a:rPr>
              <a:t>기본 정렬 기준 </a:t>
            </a:r>
            <a:r>
              <a:rPr lang="en-US" altLang="ko-KR" sz="1400" dirty="0">
                <a:latin typeface="Arial Black" panose="020B0A04020102020204" pitchFamily="34" charset="0"/>
              </a:rPr>
              <a:t>: less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0411F97-1A49-49C7-AF32-2F54F8C948CA}"/>
              </a:ext>
            </a:extLst>
          </p:cNvPr>
          <p:cNvCxnSpPr/>
          <p:nvPr/>
        </p:nvCxnSpPr>
        <p:spPr>
          <a:xfrm flipH="1">
            <a:off x="7880836" y="3596709"/>
            <a:ext cx="1975341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E00E3E3-B2B9-4552-815B-1BE9454DB36D}"/>
              </a:ext>
            </a:extLst>
          </p:cNvPr>
          <p:cNvSpPr txBox="1"/>
          <p:nvPr/>
        </p:nvSpPr>
        <p:spPr>
          <a:xfrm>
            <a:off x="8801100" y="3073489"/>
            <a:ext cx="1440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insert() : </a:t>
            </a:r>
            <a:r>
              <a:rPr lang="ko-KR" altLang="en-US" sz="1400" dirty="0">
                <a:latin typeface="Arial Black" panose="020B0A04020102020204" pitchFamily="34" charset="0"/>
              </a:rPr>
              <a:t>삽입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erase() : </a:t>
            </a:r>
            <a:r>
              <a:rPr lang="ko-KR" altLang="en-US" sz="1400" dirty="0">
                <a:latin typeface="Arial Black" panose="020B0A04020102020204" pitchFamily="34" charset="0"/>
              </a:rPr>
              <a:t>제거</a:t>
            </a:r>
          </a:p>
        </p:txBody>
      </p:sp>
    </p:spTree>
    <p:extLst>
      <p:ext uri="{BB962C8B-B14F-4D97-AF65-F5344CB8AC3E}">
        <p14:creationId xmlns:p14="http://schemas.microsoft.com/office/powerpoint/2010/main" val="222186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1.set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76AA4A9-9BBA-4CB4-8346-2B849CA69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57430"/>
              </p:ext>
            </p:extLst>
          </p:nvPr>
        </p:nvGraphicFramePr>
        <p:xfrm>
          <a:off x="2046605" y="1595510"/>
          <a:ext cx="8908609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41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6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>
                          <a:latin typeface="Arial Black" panose="020B0A04020102020204" pitchFamily="34" charset="0"/>
                        </a:rPr>
                        <a:t>생성자</a:t>
                      </a:r>
                      <a:endParaRPr lang="ko-KR" altLang="en-US" sz="18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set s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는 빈 컨테이너이다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set s(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pred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는 빈 컨테이너로 정렬 기준은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pred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600" dirty="0" err="1">
                          <a:latin typeface="Arial Black" panose="020B0A04020102020204" pitchFamily="34" charset="0"/>
                        </a:rPr>
                        <a:t>조건자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set s(s2)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는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s2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600" baseline="0" dirty="0">
                          <a:latin typeface="Arial Black" panose="020B0A04020102020204" pitchFamily="34" charset="0"/>
                        </a:rPr>
                        <a:t>컨테이너의 복사본이다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ko-KR" altLang="en-US" sz="1600" baseline="0" dirty="0">
                          <a:latin typeface="Arial Black" panose="020B0A04020102020204" pitchFamily="34" charset="0"/>
                        </a:rPr>
                        <a:t>복사 </a:t>
                      </a:r>
                      <a:r>
                        <a:rPr lang="ko-KR" altLang="en-US" sz="1600" baseline="0" dirty="0" err="1">
                          <a:latin typeface="Arial Black" panose="020B0A04020102020204" pitchFamily="34" charset="0"/>
                        </a:rPr>
                        <a:t>생성자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600" baseline="0" dirty="0">
                          <a:latin typeface="Arial Black" panose="020B0A04020102020204" pitchFamily="34" charset="0"/>
                        </a:rPr>
                        <a:t>호출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set s(b,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 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는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600" baseline="0" dirty="0">
                          <a:latin typeface="Arial Black" panose="020B0A04020102020204" pitchFamily="34" charset="0"/>
                        </a:rPr>
                        <a:t>반복자 구간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[b, e)</a:t>
                      </a:r>
                      <a:r>
                        <a:rPr lang="ko-KR" altLang="en-US" sz="1600" baseline="0" dirty="0">
                          <a:latin typeface="Arial Black" panose="020B0A04020102020204" pitchFamily="34" charset="0"/>
                        </a:rPr>
                        <a:t>로 초기화된 원소를 갖는다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set s(b, e,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pred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는 반복자 구간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[b,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 e)</a:t>
                      </a:r>
                      <a:r>
                        <a:rPr lang="ko-KR" altLang="en-US" sz="1600" baseline="0" dirty="0">
                          <a:latin typeface="Arial Black" panose="020B0A04020102020204" pitchFamily="34" charset="0"/>
                        </a:rPr>
                        <a:t>로 초기화된 원소를 갖고 </a:t>
                      </a:r>
                      <a:r>
                        <a:rPr lang="en-US" altLang="ko-KR" sz="1600" baseline="0" dirty="0" err="1">
                          <a:latin typeface="Arial Black" panose="020B0A04020102020204" pitchFamily="34" charset="0"/>
                        </a:rPr>
                        <a:t>pred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600" baseline="0" dirty="0" err="1">
                          <a:latin typeface="Arial Black" panose="020B0A04020102020204" pitchFamily="34" charset="0"/>
                        </a:rPr>
                        <a:t>조건자를</a:t>
                      </a:r>
                      <a:r>
                        <a:rPr lang="ko-KR" altLang="en-US" sz="1600" baseline="0" dirty="0">
                          <a:latin typeface="Arial Black" panose="020B0A04020102020204" pitchFamily="34" charset="0"/>
                        </a:rPr>
                        <a:t> 갖는다</a:t>
                      </a:r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8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37645D8-5BFC-41F8-956D-030C7DF17013}"/>
              </a:ext>
            </a:extLst>
          </p:cNvPr>
          <p:cNvSpPr txBox="1"/>
          <p:nvPr/>
        </p:nvSpPr>
        <p:spPr>
          <a:xfrm>
            <a:off x="821240" y="726398"/>
            <a:ext cx="10543564" cy="6032421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템플릿 형식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template&lt;</a:t>
            </a:r>
            <a:r>
              <a:rPr lang="en-US" altLang="ko-KR" sz="1600" dirty="0" err="1">
                <a:latin typeface="Arial Black" panose="020B0A04020102020204" pitchFamily="34" charset="0"/>
              </a:rPr>
              <a:t>typename</a:t>
            </a:r>
            <a:r>
              <a:rPr lang="en-US" altLang="ko-KR" sz="1600" dirty="0">
                <a:latin typeface="Arial Black" panose="020B0A04020102020204" pitchFamily="34" charset="0"/>
              </a:rPr>
              <a:t> Key, </a:t>
            </a:r>
            <a:r>
              <a:rPr lang="en-US" altLang="ko-KR" sz="1600" dirty="0" err="1">
                <a:latin typeface="Arial Black" panose="020B0A04020102020204" pitchFamily="34" charset="0"/>
              </a:rPr>
              <a:t>typename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Pred</a:t>
            </a:r>
            <a:r>
              <a:rPr lang="en-US" altLang="ko-KR" sz="1600" dirty="0">
                <a:latin typeface="Arial Black" panose="020B0A04020102020204" pitchFamily="34" charset="0"/>
              </a:rPr>
              <a:t> = less&lt;Key&gt;, </a:t>
            </a:r>
            <a:r>
              <a:rPr lang="en-US" altLang="ko-KR" sz="1600" dirty="0" err="1">
                <a:latin typeface="Arial Black" panose="020B0A04020102020204" pitchFamily="34" charset="0"/>
              </a:rPr>
              <a:t>typeName</a:t>
            </a:r>
            <a:r>
              <a:rPr lang="en-US" altLang="ko-KR" sz="1600" dirty="0">
                <a:latin typeface="Arial Black" panose="020B0A04020102020204" pitchFamily="34" charset="0"/>
              </a:rPr>
              <a:t> Allocator = allocator&lt;Key&gt;&gt; 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itchFamily="2" charset="2"/>
              </a:rPr>
              <a:t> Key</a:t>
            </a:r>
            <a:r>
              <a:rPr lang="ko-KR" altLang="en-US" sz="1600" dirty="0">
                <a:latin typeface="Arial Black" panose="020B0A04020102020204" pitchFamily="34" charset="0"/>
                <a:sym typeface="Wingdings" pitchFamily="2" charset="2"/>
              </a:rPr>
              <a:t>는 원소의 형식이며</a:t>
            </a:r>
            <a:r>
              <a:rPr lang="en-US" altLang="ko-KR" sz="1600" dirty="0">
                <a:latin typeface="Arial Black" panose="020B0A04020102020204" pitchFamily="34" charset="0"/>
                <a:sym typeface="Wingdings" pitchFamily="2" charset="2"/>
              </a:rPr>
              <a:t>, </a:t>
            </a:r>
            <a:r>
              <a:rPr lang="en-US" altLang="ko-KR" sz="1600" dirty="0" err="1">
                <a:latin typeface="Arial Black" panose="020B0A04020102020204" pitchFamily="34" charset="0"/>
                <a:sym typeface="Wingdings" pitchFamily="2" charset="2"/>
              </a:rPr>
              <a:t>Pred</a:t>
            </a:r>
            <a:r>
              <a:rPr lang="ko-KR" altLang="en-US" sz="1600" dirty="0">
                <a:latin typeface="Arial Black" panose="020B0A04020102020204" pitchFamily="34" charset="0"/>
                <a:sym typeface="Wingdings" pitchFamily="2" charset="2"/>
              </a:rPr>
              <a:t>는 정렬 기준인 </a:t>
            </a:r>
            <a:r>
              <a:rPr lang="ko-KR" altLang="en-US" sz="1600" dirty="0" err="1">
                <a:latin typeface="Arial Black" panose="020B0A04020102020204" pitchFamily="34" charset="0"/>
                <a:sym typeface="Wingdings" pitchFamily="2" charset="2"/>
              </a:rPr>
              <a:t>조건자</a:t>
            </a:r>
            <a:r>
              <a:rPr lang="en-US" altLang="ko-KR" sz="1600" dirty="0">
                <a:latin typeface="Arial Black" panose="020B0A04020102020204" pitchFamily="34" charset="0"/>
                <a:sym typeface="Wingdings" pitchFamily="2" charset="2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  <a:sym typeface="Wingdings" pitchFamily="2" charset="2"/>
              </a:rPr>
              <a:t>기본은 </a:t>
            </a:r>
            <a:r>
              <a:rPr lang="en-US" altLang="ko-KR" sz="1600" dirty="0">
                <a:latin typeface="Arial Black" panose="020B0A04020102020204" pitchFamily="34" charset="0"/>
                <a:sym typeface="Wingdings" pitchFamily="2" charset="2"/>
              </a:rPr>
              <a:t>less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class set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8CF9C8F-1B2D-4FCF-A10A-D3EDF36F5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597646"/>
              </p:ext>
            </p:extLst>
          </p:nvPr>
        </p:nvGraphicFramePr>
        <p:xfrm>
          <a:off x="2046605" y="3984870"/>
          <a:ext cx="8908609" cy="2524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41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6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Arial Black" panose="020B0A04020102020204" pitchFamily="34" charset="0"/>
                        </a:rPr>
                        <a:t>연산자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>
                          <a:latin typeface="Arial Black" panose="020B0A04020102020204" pitchFamily="34" charset="0"/>
                        </a:rPr>
                        <a:t>s1 == s2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S1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과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s2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모든 원소가 같은가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?(bool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형식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s1 != s2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S1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과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s2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모든 원소 중 하나라도 다른 원소가 있는가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? (bool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형식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s1 &lt; s2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문자열 비교처럼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s2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가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s1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보다 큰가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?(bool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형식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s1 &lt;= s2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문자열 비교처럼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s2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가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s1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보다 크거나 같은가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?(bool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형식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s1 &gt; s2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문자열 비교처럼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s1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이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s2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보다 큰가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?(bool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형식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s1 &gt;= s2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문자열 비교처럼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s1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이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s2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보다 큰가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?(bool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형식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442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046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5205C35-32D7-416E-97BF-9EA0D70EE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270983"/>
              </p:ext>
            </p:extLst>
          </p:nvPr>
        </p:nvGraphicFramePr>
        <p:xfrm>
          <a:off x="1213338" y="798797"/>
          <a:ext cx="9759462" cy="5979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5131">
                  <a:extLst>
                    <a:ext uri="{9D8B030D-6E8A-4147-A177-3AD203B41FA5}">
                      <a16:colId xmlns:a16="http://schemas.microsoft.com/office/drawing/2014/main" val="2952858304"/>
                    </a:ext>
                  </a:extLst>
                </a:gridCol>
                <a:gridCol w="7394331">
                  <a:extLst>
                    <a:ext uri="{9D8B030D-6E8A-4147-A177-3AD203B41FA5}">
                      <a16:colId xmlns:a16="http://schemas.microsoft.com/office/drawing/2014/main" val="318936648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멤버 함수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28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s.begin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는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첫 원소를 가리키는 반복자다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(const,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비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const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버전 있음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89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s.clear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모든 원소를 제거한다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5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n=count(k)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원소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k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개수를 반환한다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607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s.empty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가 비었는지 조사한다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60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s.end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는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끝을 표시하는 반복자다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(const,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 비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const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버전 있음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14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pr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s.equal_range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(k)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Pr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은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k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원소의 반복자 구간인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pair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객체다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.(const,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비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const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버전 있음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431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q=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s.erase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(p)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가 가리키는 원소를 제거한다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 q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는 다음 원소를 가리킨다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808097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q=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s.erase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반복자 구간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[b, e)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모든 원소를 제거한다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 q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는 다음 원소를 가리킨다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141111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n=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s.erase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(k)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k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원소를 모두 제거한다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.n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은 제거한 개수다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944746"/>
                  </a:ext>
                </a:extLst>
              </a:tr>
              <a:tr h="216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s.find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(k)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는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k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원소의 위치를 가리키는 반복자다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(const,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비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const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버전 있음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40984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pr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s.insert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(k)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s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컨테이너에 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k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를 삽입한다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Pr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은 삽입한 원소를 가리키는 반복자와 성공 여부의 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bool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값인 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pair 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객체다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98971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q=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s.insert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p,k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가 가리키는 위치부터 빠르게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k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를 삽입한다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Q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는 삽입한 원소를 가리키는 반복자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267169"/>
                  </a:ext>
                </a:extLst>
              </a:tr>
              <a:tr h="121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s.Insert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b,e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반복자 구간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[b, e)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원소를 삽입한다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52338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pred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s.key_comp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pred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는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key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정렬 기분인 조건자다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(const,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비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const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버전 있음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5023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s.lower_bound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(k)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는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k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시작 구간을 가리키는 반복자다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.(const,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 비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const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버전 있음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3155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n=</a:t>
                      </a:r>
                      <a:r>
                        <a:rPr lang="en-US" altLang="ko-KR" dirty="0" err="1">
                          <a:latin typeface="Arial Black" panose="020B0A04020102020204" pitchFamily="34" charset="0"/>
                        </a:rPr>
                        <a:t>s_max_size</a:t>
                      </a: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n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는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가 담을 수 있는 최대 원소의 개수다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메모리 크기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217180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5F11EDD0-5A43-452C-8E37-A7D2947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1.set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CE9491-BFE3-4176-B5BB-E29984F9CC6A}"/>
              </a:ext>
            </a:extLst>
          </p:cNvPr>
          <p:cNvSpPr txBox="1"/>
          <p:nvPr/>
        </p:nvSpPr>
        <p:spPr>
          <a:xfrm>
            <a:off x="1132621" y="712177"/>
            <a:ext cx="9905998" cy="618630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535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3F27FA1-FB1C-42F7-AC57-FD7771500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1.set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EB628D1-5497-4456-8516-36716EC22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561393"/>
              </p:ext>
            </p:extLst>
          </p:nvPr>
        </p:nvGraphicFramePr>
        <p:xfrm>
          <a:off x="1214681" y="2012135"/>
          <a:ext cx="9741878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70640">
                  <a:extLst>
                    <a:ext uri="{9D8B030D-6E8A-4147-A177-3AD203B41FA5}">
                      <a16:colId xmlns:a16="http://schemas.microsoft.com/office/drawing/2014/main" val="3535474034"/>
                    </a:ext>
                  </a:extLst>
                </a:gridCol>
                <a:gridCol w="7271238">
                  <a:extLst>
                    <a:ext uri="{9D8B030D-6E8A-4147-A177-3AD203B41FA5}">
                      <a16:colId xmlns:a16="http://schemas.microsoft.com/office/drawing/2014/main" val="157876747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멤버 함수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3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s.rbegin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는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역 순차열의 첫 원소를 가리키는 반복자다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(const,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비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const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 있음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465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s.rend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는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역 순자열의 끝을 표시하는 반복자다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.(const,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비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const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있음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10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s.size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원소의 개수다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68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s.swap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(s2)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와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s2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를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swap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5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s.upper_bound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(k)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는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k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끝 구간을 가리키는 반복자다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(const,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비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const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버전 있음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46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pred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=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s.valud_comp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pred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는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value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정렬 기준인 조건자다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value_compare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타입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71837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55133C0-2190-4E07-99E7-B93FD1E2DF62}"/>
              </a:ext>
            </a:extLst>
          </p:cNvPr>
          <p:cNvSpPr txBox="1"/>
          <p:nvPr/>
        </p:nvSpPr>
        <p:spPr>
          <a:xfrm>
            <a:off x="1132621" y="1601915"/>
            <a:ext cx="9905998" cy="341632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1373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8F5A4B1-67AF-4A37-A800-FB3B27E6A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1.set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E40F879-4983-42A4-A796-7BC553152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337460"/>
              </p:ext>
            </p:extLst>
          </p:nvPr>
        </p:nvGraphicFramePr>
        <p:xfrm>
          <a:off x="1214681" y="816381"/>
          <a:ext cx="9741878" cy="56972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03404">
                  <a:extLst>
                    <a:ext uri="{9D8B030D-6E8A-4147-A177-3AD203B41FA5}">
                      <a16:colId xmlns:a16="http://schemas.microsoft.com/office/drawing/2014/main" val="3050417222"/>
                    </a:ext>
                  </a:extLst>
                </a:gridCol>
                <a:gridCol w="6938474">
                  <a:extLst>
                    <a:ext uri="{9D8B030D-6E8A-4147-A177-3AD203B41FA5}">
                      <a16:colId xmlns:a16="http://schemas.microsoft.com/office/drawing/2014/main" val="31878845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멤버 형식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75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allocator_type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메모리 관리자 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01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const_iterator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Const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반복자 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75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const_pointer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Const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value_type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*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9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const_reference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Const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value_type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&amp;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33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const_reverse_iterator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Const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역 반복자 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91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difference_type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두 반복자 차이의 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789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iterator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반복자 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70399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key_compare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(key)</a:t>
                      </a: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조건자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비교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형식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(set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은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key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가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value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이므로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value_compare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와 같음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270144"/>
                  </a:ext>
                </a:extLst>
              </a:tr>
              <a:tr h="2425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key_type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(key)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의 형식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(set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은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key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가 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value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이므로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value_type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과 같음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5067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pointer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Value_type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*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054210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reference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Value_type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&amp;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161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reverse_iterator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역 반복자 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277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size_type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첨자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(index)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나 원소의 개수 등의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98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value_compare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원소 </a:t>
                      </a:r>
                      <a:r>
                        <a:rPr lang="ko-KR" altLang="en-US" sz="1600" dirty="0" err="1">
                          <a:latin typeface="Arial Black" panose="020B0A04020102020204" pitchFamily="34" charset="0"/>
                        </a:rPr>
                        <a:t>조건자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비교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 </a:t>
                      </a:r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61917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value_type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원소의 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16082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F474CFA-83A9-4FC1-84FA-A6E6672A0835}"/>
              </a:ext>
            </a:extLst>
          </p:cNvPr>
          <p:cNvSpPr txBox="1"/>
          <p:nvPr/>
        </p:nvSpPr>
        <p:spPr>
          <a:xfrm>
            <a:off x="1132621" y="712177"/>
            <a:ext cx="9905998" cy="590931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796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18B602A-5EB1-4C0A-9BDC-6EEB731AD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1" y="0"/>
            <a:ext cx="9905998" cy="712177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1.set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7E0571-EE55-47B0-AC97-23929AE9AB8C}"/>
              </a:ext>
            </a:extLst>
          </p:cNvPr>
          <p:cNvSpPr txBox="1"/>
          <p:nvPr/>
        </p:nvSpPr>
        <p:spPr>
          <a:xfrm>
            <a:off x="1132621" y="712177"/>
            <a:ext cx="9905998" cy="5816977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insert()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사용 예제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/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 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set&lt;int&gt; s;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정수 원소를 저장하는 기본 정렬 기준이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less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인 빈 컨테이너 생성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ko-KR" altLang="en-US" sz="1400" dirty="0">
                <a:latin typeface="Arial Black" panose="020B0A04020102020204" pitchFamily="34" charset="0"/>
              </a:rPr>
              <a:t>    </a:t>
            </a:r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s.insert</a:t>
            </a:r>
            <a:r>
              <a:rPr lang="en-US" altLang="ko-KR" sz="1400" dirty="0">
                <a:latin typeface="Arial Black" panose="020B0A04020102020204" pitchFamily="34" charset="0"/>
              </a:rPr>
              <a:t>(50);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랜덤으로 원소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(key)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삽입한다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s.insert</a:t>
            </a:r>
            <a:r>
              <a:rPr lang="en-US" altLang="ko-KR" sz="1400" dirty="0">
                <a:latin typeface="Arial Black" panose="020B0A04020102020204" pitchFamily="34" charset="0"/>
              </a:rPr>
              <a:t>(30);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s.insert</a:t>
            </a:r>
            <a:r>
              <a:rPr lang="en-US" altLang="ko-KR" sz="1400" dirty="0">
                <a:latin typeface="Arial Black" panose="020B0A04020102020204" pitchFamily="34" charset="0"/>
              </a:rPr>
              <a:t>(80);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s.insert</a:t>
            </a:r>
            <a:r>
              <a:rPr lang="en-US" altLang="ko-KR" sz="1400" dirty="0">
                <a:latin typeface="Arial Black" panose="020B0A04020102020204" pitchFamily="34" charset="0"/>
              </a:rPr>
              <a:t>(40);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s.insert</a:t>
            </a:r>
            <a:r>
              <a:rPr lang="en-US" altLang="ko-KR" sz="1400" dirty="0">
                <a:latin typeface="Arial Black" panose="020B0A04020102020204" pitchFamily="34" charset="0"/>
              </a:rPr>
              <a:t>(10);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s.insert</a:t>
            </a:r>
            <a:r>
              <a:rPr lang="en-US" altLang="ko-KR" sz="1400" dirty="0">
                <a:latin typeface="Arial Black" panose="020B0A04020102020204" pitchFamily="34" charset="0"/>
              </a:rPr>
              <a:t>(70);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s.insert</a:t>
            </a:r>
            <a:r>
              <a:rPr lang="en-US" altLang="ko-KR" sz="1400" dirty="0">
                <a:latin typeface="Arial Black" panose="020B0A04020102020204" pitchFamily="34" charset="0"/>
              </a:rPr>
              <a:t>(90);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ko-KR" altLang="en-US" sz="1400" dirty="0">
                <a:latin typeface="Arial Black" panose="020B0A04020102020204" pitchFamily="34" charset="0"/>
              </a:rPr>
              <a:t>    </a:t>
            </a:r>
            <a:r>
              <a:rPr lang="en-US" altLang="ko-KR" sz="1400" dirty="0">
                <a:latin typeface="Arial Black" panose="020B0A04020102020204" pitchFamily="34" charset="0"/>
              </a:rPr>
              <a:t>	set&lt;int&gt;::iterator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기본 정렬 기준이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less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인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set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양방향 반복자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for(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s.begin</a:t>
            </a:r>
            <a:r>
              <a:rPr lang="en-US" altLang="ko-KR" sz="1400" dirty="0">
                <a:latin typeface="Arial Black" panose="020B0A04020102020204" pitchFamily="34" charset="0"/>
              </a:rPr>
              <a:t>() 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s.end</a:t>
            </a:r>
            <a:r>
              <a:rPr lang="en-US" altLang="ko-KR" sz="1400" dirty="0">
                <a:latin typeface="Arial Black" panose="020B0A04020102020204" pitchFamily="34" charset="0"/>
              </a:rPr>
              <a:t>() 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r>
              <a:rPr lang="ko-KR" altLang="en-US" sz="1400" dirty="0">
                <a:latin typeface="Arial Black" panose="020B0A04020102020204" pitchFamily="34" charset="0"/>
              </a:rPr>
              <a:t>        </a:t>
            </a:r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</a:t>
            </a:r>
            <a:r>
              <a:rPr lang="ko-KR" altLang="en-US" sz="1400" dirty="0">
                <a:latin typeface="Arial Black" panose="020B0A04020102020204" pitchFamily="34" charset="0"/>
              </a:rPr>
              <a:t>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" ";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inorder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2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진 트리 탐색 순서로 출력된다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ko-KR" altLang="en-US" sz="1400" dirty="0">
                <a:latin typeface="Arial Black" panose="020B0A04020102020204" pitchFamily="34" charset="0"/>
              </a:rPr>
              <a:t>    </a:t>
            </a:r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s.insert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(50);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중복된 원소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(key)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삽입한다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실패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!!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s.insert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(50);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for(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= </a:t>
            </a:r>
            <a:r>
              <a:rPr lang="en-US" altLang="ko-KR" sz="1400" dirty="0" err="1">
                <a:latin typeface="Arial Black" panose="020B0A04020102020204" pitchFamily="34" charset="0"/>
              </a:rPr>
              <a:t>s.begin</a:t>
            </a:r>
            <a:r>
              <a:rPr lang="en-US" altLang="ko-KR" sz="1400" dirty="0">
                <a:latin typeface="Arial Black" panose="020B0A04020102020204" pitchFamily="34" charset="0"/>
              </a:rPr>
              <a:t>() ; 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!= </a:t>
            </a:r>
            <a:r>
              <a:rPr lang="en-US" altLang="ko-KR" sz="1400" dirty="0" err="1">
                <a:latin typeface="Arial Black" panose="020B0A04020102020204" pitchFamily="34" charset="0"/>
              </a:rPr>
              <a:t>s.end</a:t>
            </a:r>
            <a:r>
              <a:rPr lang="en-US" altLang="ko-KR" sz="1400" dirty="0">
                <a:latin typeface="Arial Black" panose="020B0A04020102020204" pitchFamily="34" charset="0"/>
              </a:rPr>
              <a:t>() ; ++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    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*</a:t>
            </a:r>
            <a:r>
              <a:rPr lang="en-US" altLang="ko-KR" sz="1400" dirty="0" err="1">
                <a:latin typeface="Arial Black" panose="020B0A04020102020204" pitchFamily="34" charset="0"/>
              </a:rPr>
              <a:t>iter</a:t>
            </a:r>
            <a:r>
              <a:rPr lang="en-US" altLang="ko-KR" sz="1400" dirty="0">
                <a:latin typeface="Arial Black" panose="020B0A04020102020204" pitchFamily="34" charset="0"/>
              </a:rPr>
              <a:t> &lt;&lt; " ";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결과는 같다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D3704DC-2CBB-4D7A-8BFE-7EEF19522606}"/>
              </a:ext>
            </a:extLst>
          </p:cNvPr>
          <p:cNvGrpSpPr/>
          <p:nvPr/>
        </p:nvGrpSpPr>
        <p:grpSpPr>
          <a:xfrm>
            <a:off x="6937130" y="2001692"/>
            <a:ext cx="3581401" cy="1427308"/>
            <a:chOff x="2681653" y="2001692"/>
            <a:chExt cx="3581401" cy="1427308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1619642-46A2-4F24-A09A-48DAEAC7EAA8}"/>
                </a:ext>
              </a:extLst>
            </p:cNvPr>
            <p:cNvSpPr/>
            <p:nvPr/>
          </p:nvSpPr>
          <p:spPr>
            <a:xfrm>
              <a:off x="4211515" y="2268415"/>
              <a:ext cx="430823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50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CF2AD52-36FA-4D81-9688-81D3C77336E7}"/>
                </a:ext>
              </a:extLst>
            </p:cNvPr>
            <p:cNvSpPr/>
            <p:nvPr/>
          </p:nvSpPr>
          <p:spPr>
            <a:xfrm>
              <a:off x="4642339" y="2268415"/>
              <a:ext cx="114300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96BFDD6-8312-449F-8F96-90812BD0D3D3}"/>
                </a:ext>
              </a:extLst>
            </p:cNvPr>
            <p:cNvSpPr/>
            <p:nvPr/>
          </p:nvSpPr>
          <p:spPr>
            <a:xfrm>
              <a:off x="4097215" y="2268415"/>
              <a:ext cx="114300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A05B9D4-3B64-4967-B291-BDC09C3C5BF0}"/>
                </a:ext>
              </a:extLst>
            </p:cNvPr>
            <p:cNvSpPr/>
            <p:nvPr/>
          </p:nvSpPr>
          <p:spPr>
            <a:xfrm>
              <a:off x="3341076" y="2693377"/>
              <a:ext cx="430823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30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410E6FC-1137-42D5-ADB2-D64797320442}"/>
                </a:ext>
              </a:extLst>
            </p:cNvPr>
            <p:cNvSpPr/>
            <p:nvPr/>
          </p:nvSpPr>
          <p:spPr>
            <a:xfrm>
              <a:off x="3771900" y="2693377"/>
              <a:ext cx="114300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FC69610-2623-4E24-9B09-05AC588106AD}"/>
                </a:ext>
              </a:extLst>
            </p:cNvPr>
            <p:cNvSpPr/>
            <p:nvPr/>
          </p:nvSpPr>
          <p:spPr>
            <a:xfrm>
              <a:off x="3226776" y="2693377"/>
              <a:ext cx="114300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5BAA159-0E8D-442B-B8E1-D5010CDFD77A}"/>
                </a:ext>
              </a:extLst>
            </p:cNvPr>
            <p:cNvSpPr/>
            <p:nvPr/>
          </p:nvSpPr>
          <p:spPr>
            <a:xfrm>
              <a:off x="2795953" y="3174023"/>
              <a:ext cx="430823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10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C59EB0C-BD0D-4D86-9CA5-9FFBFFD0C994}"/>
                </a:ext>
              </a:extLst>
            </p:cNvPr>
            <p:cNvSpPr/>
            <p:nvPr/>
          </p:nvSpPr>
          <p:spPr>
            <a:xfrm>
              <a:off x="3226777" y="3174023"/>
              <a:ext cx="114300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125CCA9-C87C-4B9E-B4EB-0FF2887B1495}"/>
                </a:ext>
              </a:extLst>
            </p:cNvPr>
            <p:cNvSpPr/>
            <p:nvPr/>
          </p:nvSpPr>
          <p:spPr>
            <a:xfrm>
              <a:off x="2681653" y="3174023"/>
              <a:ext cx="114300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EB90A0B-7A79-4611-8043-004CAE6165C2}"/>
                </a:ext>
              </a:extLst>
            </p:cNvPr>
            <p:cNvSpPr/>
            <p:nvPr/>
          </p:nvSpPr>
          <p:spPr>
            <a:xfrm>
              <a:off x="3886199" y="3174023"/>
              <a:ext cx="430823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40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C6577CD-9F5F-462D-95D8-D45326588BCD}"/>
                </a:ext>
              </a:extLst>
            </p:cNvPr>
            <p:cNvSpPr/>
            <p:nvPr/>
          </p:nvSpPr>
          <p:spPr>
            <a:xfrm>
              <a:off x="4317023" y="3174023"/>
              <a:ext cx="114300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CC6B3BD-907E-4045-B1C9-D2BB7C83FB82}"/>
                </a:ext>
              </a:extLst>
            </p:cNvPr>
            <p:cNvSpPr/>
            <p:nvPr/>
          </p:nvSpPr>
          <p:spPr>
            <a:xfrm>
              <a:off x="3771899" y="3174023"/>
              <a:ext cx="114300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31B81A8-B029-49AD-9304-E4B7E1EFCA7E}"/>
                </a:ext>
              </a:extLst>
            </p:cNvPr>
            <p:cNvSpPr/>
            <p:nvPr/>
          </p:nvSpPr>
          <p:spPr>
            <a:xfrm>
              <a:off x="5172807" y="2693377"/>
              <a:ext cx="430823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80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ACFBE9A-1128-436E-852E-556BE3961E2B}"/>
                </a:ext>
              </a:extLst>
            </p:cNvPr>
            <p:cNvSpPr/>
            <p:nvPr/>
          </p:nvSpPr>
          <p:spPr>
            <a:xfrm>
              <a:off x="5603631" y="2693377"/>
              <a:ext cx="114300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D8B621A-3D36-4D5E-9633-6A739A6A2F69}"/>
                </a:ext>
              </a:extLst>
            </p:cNvPr>
            <p:cNvSpPr/>
            <p:nvPr/>
          </p:nvSpPr>
          <p:spPr>
            <a:xfrm>
              <a:off x="5058507" y="2693377"/>
              <a:ext cx="114300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E83075B-87D2-4219-A633-2E30A67F4C69}"/>
                </a:ext>
              </a:extLst>
            </p:cNvPr>
            <p:cNvSpPr/>
            <p:nvPr/>
          </p:nvSpPr>
          <p:spPr>
            <a:xfrm>
              <a:off x="4627684" y="3174023"/>
              <a:ext cx="430823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70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0275CBD-1F6B-406E-8646-A35D891A95C4}"/>
                </a:ext>
              </a:extLst>
            </p:cNvPr>
            <p:cNvSpPr/>
            <p:nvPr/>
          </p:nvSpPr>
          <p:spPr>
            <a:xfrm>
              <a:off x="5058508" y="3174023"/>
              <a:ext cx="114300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638A8E6-212D-4332-858F-B56434E49C56}"/>
                </a:ext>
              </a:extLst>
            </p:cNvPr>
            <p:cNvSpPr/>
            <p:nvPr/>
          </p:nvSpPr>
          <p:spPr>
            <a:xfrm>
              <a:off x="4513384" y="3174023"/>
              <a:ext cx="114300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25B7D9-4908-4F35-9626-B15E9F7FCC5C}"/>
                </a:ext>
              </a:extLst>
            </p:cNvPr>
            <p:cNvSpPr/>
            <p:nvPr/>
          </p:nvSpPr>
          <p:spPr>
            <a:xfrm>
              <a:off x="5717930" y="3174023"/>
              <a:ext cx="430823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90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F2C0F00-7DB2-45F0-8FE7-B8E4112C1E57}"/>
                </a:ext>
              </a:extLst>
            </p:cNvPr>
            <p:cNvSpPr/>
            <p:nvPr/>
          </p:nvSpPr>
          <p:spPr>
            <a:xfrm>
              <a:off x="6148754" y="3174023"/>
              <a:ext cx="114300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646706F-1E4E-4776-B357-74B9D0D4D6CE}"/>
                </a:ext>
              </a:extLst>
            </p:cNvPr>
            <p:cNvSpPr/>
            <p:nvPr/>
          </p:nvSpPr>
          <p:spPr>
            <a:xfrm>
              <a:off x="5603630" y="3174023"/>
              <a:ext cx="114300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72F68449-5906-424A-A867-4E5E76F99A3C}"/>
                </a:ext>
              </a:extLst>
            </p:cNvPr>
            <p:cNvCxnSpPr>
              <a:stCxn id="35" idx="3"/>
              <a:endCxn id="46" idx="0"/>
            </p:cNvCxnSpPr>
            <p:nvPr/>
          </p:nvCxnSpPr>
          <p:spPr>
            <a:xfrm>
              <a:off x="4756639" y="2395904"/>
              <a:ext cx="631580" cy="297473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AC5088DD-2DDE-41FD-9308-31E2D9D7FBDF}"/>
                </a:ext>
              </a:extLst>
            </p:cNvPr>
            <p:cNvCxnSpPr>
              <a:stCxn id="36" idx="1"/>
              <a:endCxn id="37" idx="0"/>
            </p:cNvCxnSpPr>
            <p:nvPr/>
          </p:nvCxnSpPr>
          <p:spPr>
            <a:xfrm flipH="1">
              <a:off x="3556488" y="2395904"/>
              <a:ext cx="540727" cy="297473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67D470B7-BD77-4F3B-A99F-969EB0D7E059}"/>
                </a:ext>
              </a:extLst>
            </p:cNvPr>
            <p:cNvCxnSpPr>
              <a:stCxn id="39" idx="1"/>
              <a:endCxn id="40" idx="0"/>
            </p:cNvCxnSpPr>
            <p:nvPr/>
          </p:nvCxnSpPr>
          <p:spPr>
            <a:xfrm flipH="1">
              <a:off x="3011365" y="2820866"/>
              <a:ext cx="215411" cy="353157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29D7396A-A4FE-402B-947F-B347F37FA84A}"/>
                </a:ext>
              </a:extLst>
            </p:cNvPr>
            <p:cNvCxnSpPr>
              <a:stCxn id="38" idx="3"/>
              <a:endCxn id="43" idx="0"/>
            </p:cNvCxnSpPr>
            <p:nvPr/>
          </p:nvCxnSpPr>
          <p:spPr>
            <a:xfrm>
              <a:off x="3886200" y="2820866"/>
              <a:ext cx="215411" cy="353157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2B35A123-2D0C-4C81-94E4-88CE145B4072}"/>
                </a:ext>
              </a:extLst>
            </p:cNvPr>
            <p:cNvCxnSpPr>
              <a:stCxn id="48" idx="1"/>
              <a:endCxn id="49" idx="0"/>
            </p:cNvCxnSpPr>
            <p:nvPr/>
          </p:nvCxnSpPr>
          <p:spPr>
            <a:xfrm flipH="1">
              <a:off x="4843096" y="2820866"/>
              <a:ext cx="215411" cy="353157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2B9AD3CB-AE0E-49C2-83AA-4AD92FB1BDA7}"/>
                </a:ext>
              </a:extLst>
            </p:cNvPr>
            <p:cNvCxnSpPr>
              <a:stCxn id="47" idx="3"/>
              <a:endCxn id="52" idx="0"/>
            </p:cNvCxnSpPr>
            <p:nvPr/>
          </p:nvCxnSpPr>
          <p:spPr>
            <a:xfrm>
              <a:off x="5717931" y="2820866"/>
              <a:ext cx="215411" cy="353157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E459F1E-00E5-4089-A625-CDB4355926D8}"/>
                </a:ext>
              </a:extLst>
            </p:cNvPr>
            <p:cNvSpPr txBox="1"/>
            <p:nvPr/>
          </p:nvSpPr>
          <p:spPr>
            <a:xfrm>
              <a:off x="3936464" y="2001692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Set</a:t>
              </a:r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의 구조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7186A188-97FE-42C3-8B99-814651861CF6}"/>
              </a:ext>
            </a:extLst>
          </p:cNvPr>
          <p:cNvGrpSpPr/>
          <p:nvPr/>
        </p:nvGrpSpPr>
        <p:grpSpPr>
          <a:xfrm>
            <a:off x="6605682" y="4538281"/>
            <a:ext cx="4285322" cy="1743837"/>
            <a:chOff x="2554026" y="4251789"/>
            <a:chExt cx="4285322" cy="1743837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B9732EA-C0B3-4201-9D98-CA6D08108828}"/>
                </a:ext>
              </a:extLst>
            </p:cNvPr>
            <p:cNvSpPr/>
            <p:nvPr/>
          </p:nvSpPr>
          <p:spPr>
            <a:xfrm>
              <a:off x="2795952" y="5282711"/>
              <a:ext cx="430823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10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D2A80E9-20B4-4F7E-A52E-71DD6FCEC286}"/>
                </a:ext>
              </a:extLst>
            </p:cNvPr>
            <p:cNvSpPr/>
            <p:nvPr/>
          </p:nvSpPr>
          <p:spPr>
            <a:xfrm>
              <a:off x="2795952" y="4506056"/>
              <a:ext cx="430823" cy="254977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ED754CE5-9111-4555-9D6F-FC8CB1E0FCF7}"/>
                </a:ext>
              </a:extLst>
            </p:cNvPr>
            <p:cNvCxnSpPr>
              <a:stCxn id="64" idx="2"/>
              <a:endCxn id="63" idx="0"/>
            </p:cNvCxnSpPr>
            <p:nvPr/>
          </p:nvCxnSpPr>
          <p:spPr>
            <a:xfrm>
              <a:off x="3011364" y="4761033"/>
              <a:ext cx="0" cy="52167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4732931-45F9-4EA9-A530-017715388C8C}"/>
                </a:ext>
              </a:extLst>
            </p:cNvPr>
            <p:cNvSpPr txBox="1"/>
            <p:nvPr/>
          </p:nvSpPr>
          <p:spPr>
            <a:xfrm>
              <a:off x="2554026" y="4251789"/>
              <a:ext cx="9146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s.begin</a:t>
              </a:r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()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5EC01E0-E353-4F52-9E38-624CE3A15F39}"/>
                </a:ext>
              </a:extLst>
            </p:cNvPr>
            <p:cNvSpPr/>
            <p:nvPr/>
          </p:nvSpPr>
          <p:spPr>
            <a:xfrm>
              <a:off x="3288321" y="5282711"/>
              <a:ext cx="430823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30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9544CDB-B91F-4185-9CF5-340A2E1B38FB}"/>
                </a:ext>
              </a:extLst>
            </p:cNvPr>
            <p:cNvSpPr/>
            <p:nvPr/>
          </p:nvSpPr>
          <p:spPr>
            <a:xfrm>
              <a:off x="3785087" y="5282711"/>
              <a:ext cx="430823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40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E6F6F67-6BDF-49EF-AFE8-E2033A9EEA92}"/>
                </a:ext>
              </a:extLst>
            </p:cNvPr>
            <p:cNvSpPr/>
            <p:nvPr/>
          </p:nvSpPr>
          <p:spPr>
            <a:xfrm>
              <a:off x="4277456" y="5285641"/>
              <a:ext cx="430823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50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2CDCF85-B1C6-4A04-A484-4815C08F2CD4}"/>
                </a:ext>
              </a:extLst>
            </p:cNvPr>
            <p:cNvSpPr/>
            <p:nvPr/>
          </p:nvSpPr>
          <p:spPr>
            <a:xfrm>
              <a:off x="4769825" y="5287107"/>
              <a:ext cx="430823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70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E501A60-3316-4CDF-801C-D99F1955C7E9}"/>
                </a:ext>
              </a:extLst>
            </p:cNvPr>
            <p:cNvSpPr/>
            <p:nvPr/>
          </p:nvSpPr>
          <p:spPr>
            <a:xfrm>
              <a:off x="5266591" y="5287107"/>
              <a:ext cx="430823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80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FFC269E-6BBB-4F65-9749-424FDADF4714}"/>
                </a:ext>
              </a:extLst>
            </p:cNvPr>
            <p:cNvSpPr/>
            <p:nvPr/>
          </p:nvSpPr>
          <p:spPr>
            <a:xfrm>
              <a:off x="5758960" y="5281245"/>
              <a:ext cx="430823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90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7AFF1D1-92B8-4DF4-B62E-E67805DB0573}"/>
                </a:ext>
              </a:extLst>
            </p:cNvPr>
            <p:cNvSpPr/>
            <p:nvPr/>
          </p:nvSpPr>
          <p:spPr>
            <a:xfrm>
              <a:off x="6251329" y="5281244"/>
              <a:ext cx="430823" cy="2549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N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07536BF-ED48-47DA-BE68-14902A1CA193}"/>
                </a:ext>
              </a:extLst>
            </p:cNvPr>
            <p:cNvSpPr/>
            <p:nvPr/>
          </p:nvSpPr>
          <p:spPr>
            <a:xfrm>
              <a:off x="6245468" y="4506056"/>
              <a:ext cx="430823" cy="254977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B413BAB2-7244-4280-8C15-0316E1DD1354}"/>
                </a:ext>
              </a:extLst>
            </p:cNvPr>
            <p:cNvCxnSpPr>
              <a:stCxn id="74" idx="2"/>
            </p:cNvCxnSpPr>
            <p:nvPr/>
          </p:nvCxnSpPr>
          <p:spPr>
            <a:xfrm>
              <a:off x="6460880" y="4761033"/>
              <a:ext cx="0" cy="52167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4FF4BEE-5F65-4945-82A4-0C93181BDC27}"/>
                </a:ext>
              </a:extLst>
            </p:cNvPr>
            <p:cNvSpPr txBox="1"/>
            <p:nvPr/>
          </p:nvSpPr>
          <p:spPr>
            <a:xfrm>
              <a:off x="6082410" y="4251789"/>
              <a:ext cx="7569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s.end</a:t>
              </a:r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()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93E5D66D-ED5D-4ED3-BF94-E1CD0DD8C82B}"/>
                </a:ext>
              </a:extLst>
            </p:cNvPr>
            <p:cNvCxnSpPr/>
            <p:nvPr/>
          </p:nvCxnSpPr>
          <p:spPr>
            <a:xfrm>
              <a:off x="2795952" y="5609493"/>
              <a:ext cx="3880339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F69FDAD-C388-4ECB-9FB8-D897CB77E708}"/>
                </a:ext>
              </a:extLst>
            </p:cNvPr>
            <p:cNvSpPr txBox="1"/>
            <p:nvPr/>
          </p:nvSpPr>
          <p:spPr>
            <a:xfrm>
              <a:off x="5974371" y="562264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탐색순서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CEB8B6A-DBCA-421B-92D7-30B96329F1C0}"/>
                </a:ext>
              </a:extLst>
            </p:cNvPr>
            <p:cNvSpPr txBox="1"/>
            <p:nvPr/>
          </p:nvSpPr>
          <p:spPr>
            <a:xfrm>
              <a:off x="2743197" y="5687849"/>
              <a:ext cx="1271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set</a:t>
              </a:r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의 반복자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9682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7474</TotalTime>
  <Words>5579</Words>
  <Application>Microsoft Office PowerPoint</Application>
  <PresentationFormat>와이드스크린</PresentationFormat>
  <Paragraphs>947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맑은 고딕</vt:lpstr>
      <vt:lpstr>Arial</vt:lpstr>
      <vt:lpstr>Arial Black</vt:lpstr>
      <vt:lpstr>Tw Cen MT</vt:lpstr>
      <vt:lpstr>회로</vt:lpstr>
      <vt:lpstr>STL -CHAPTER3-</vt:lpstr>
      <vt:lpstr>목차</vt:lpstr>
      <vt:lpstr>Set</vt:lpstr>
      <vt:lpstr>1.set</vt:lpstr>
      <vt:lpstr>1.set</vt:lpstr>
      <vt:lpstr>1.set</vt:lpstr>
      <vt:lpstr>1.set</vt:lpstr>
      <vt:lpstr>1.set</vt:lpstr>
      <vt:lpstr>1.set</vt:lpstr>
      <vt:lpstr>1.set</vt:lpstr>
      <vt:lpstr>1.set</vt:lpstr>
      <vt:lpstr>1.set</vt:lpstr>
      <vt:lpstr>1.set</vt:lpstr>
      <vt:lpstr>1.set</vt:lpstr>
      <vt:lpstr>1.set</vt:lpstr>
      <vt:lpstr>multiSet</vt:lpstr>
      <vt:lpstr>2.multiset</vt:lpstr>
      <vt:lpstr>2.multiset</vt:lpstr>
      <vt:lpstr>2.multiset</vt:lpstr>
      <vt:lpstr>2.multiset</vt:lpstr>
      <vt:lpstr>map</vt:lpstr>
      <vt:lpstr>3.map</vt:lpstr>
      <vt:lpstr>3.map</vt:lpstr>
      <vt:lpstr>3.map</vt:lpstr>
      <vt:lpstr>3.map</vt:lpstr>
      <vt:lpstr>3.map</vt:lpstr>
      <vt:lpstr>3.map</vt:lpstr>
      <vt:lpstr>3.map</vt:lpstr>
      <vt:lpstr>3.map</vt:lpstr>
      <vt:lpstr>Multimap</vt:lpstr>
      <vt:lpstr>4.multimap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자료구조와 알고리즘 -CHAPTER3-</dc:title>
  <dc:creator>Ji Hyeon Choi</dc:creator>
  <cp:lastModifiedBy>Choi Ji Hyeon</cp:lastModifiedBy>
  <cp:revision>565</cp:revision>
  <dcterms:created xsi:type="dcterms:W3CDTF">2019-03-03T04:04:47Z</dcterms:created>
  <dcterms:modified xsi:type="dcterms:W3CDTF">2020-01-03T08:32:59Z</dcterms:modified>
</cp:coreProperties>
</file>