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B54"/>
    <a:srgbClr val="FFFFFF"/>
    <a:srgbClr val="404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6251" autoAdjust="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>
        <p:guide orient="horz" pos="2160"/>
        <p:guide pos="3840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EF700-35EF-43D7-9165-FA240BDDAE2C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6D65E-4293-4B03-8AC6-B561B5BA7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6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362A2-F586-4E4F-B665-17F857D14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/>
              <a:t>STL</a:t>
            </a:r>
            <a:br>
              <a:rPr lang="en-US" altLang="ko-KR" dirty="0"/>
            </a:br>
            <a:r>
              <a:rPr lang="en-US" altLang="ko-KR" sz="3200"/>
              <a:t>-CHAPTER4-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816D0-8216-4476-BFDC-A52B7733E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soulseek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31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7D06E96-F42F-4C4E-B187-37EB031D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>
                <a:latin typeface="Arial Black" panose="020B0A04020102020204" pitchFamily="34" charset="0"/>
              </a:rPr>
              <a:t> 원소를 수정하지 않는 알고리즘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B508A-23BD-4896-A404-70B6639D0270}"/>
              </a:ext>
            </a:extLst>
          </p:cNvPr>
          <p:cNvSpPr txBox="1"/>
          <p:nvPr/>
        </p:nvSpPr>
        <p:spPr>
          <a:xfrm>
            <a:off x="1132621" y="923192"/>
            <a:ext cx="9905998" cy="557075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count()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v.size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구간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[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에서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30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원소의 개수를 반환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int n =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count(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30)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"30</a:t>
            </a:r>
            <a:r>
              <a:rPr lang="ko-KR" altLang="en-US" sz="1600" dirty="0">
                <a:latin typeface="Arial Black" panose="020B0A04020102020204" pitchFamily="34" charset="0"/>
              </a:rPr>
              <a:t>의 개수</a:t>
            </a:r>
            <a:r>
              <a:rPr lang="en-US" altLang="ko-KR" sz="1600" dirty="0">
                <a:latin typeface="Arial Black" panose="020B0A04020102020204" pitchFamily="34" charset="0"/>
              </a:rPr>
              <a:t>: "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&lt;&lt;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n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992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FA5442E-0D63-4EA7-A7F5-1343634B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>
                <a:latin typeface="Arial Black" panose="020B0A04020102020204" pitchFamily="34" charset="0"/>
              </a:rPr>
              <a:t> 원소를 수정하지 않는 알고리즘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087AF-88F4-4E0F-8272-16B0A84CBFC7}"/>
              </a:ext>
            </a:extLst>
          </p:cNvPr>
          <p:cNvSpPr txBox="1"/>
          <p:nvPr/>
        </p:nvSpPr>
        <p:spPr>
          <a:xfrm>
            <a:off x="1132621" y="712177"/>
            <a:ext cx="9905998" cy="606319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count_if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조건자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bool </a:t>
            </a:r>
            <a:r>
              <a:rPr lang="en-US" altLang="ko-KR" sz="1600" dirty="0" err="1">
                <a:latin typeface="Arial Black" panose="020B0A04020102020204" pitchFamily="34" charset="0"/>
              </a:rPr>
              <a:t>Pred</a:t>
            </a:r>
            <a:r>
              <a:rPr lang="en-US" altLang="ko-KR" sz="1600" dirty="0">
                <a:latin typeface="Arial Black" panose="020B0A04020102020204" pitchFamily="34" charset="0"/>
              </a:rPr>
              <a:t>(int n)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return 25 &lt; n;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v.size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구간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[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에서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25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보다 큰 원소의 개수를 반환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int n =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count_if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"25</a:t>
            </a:r>
            <a:r>
              <a:rPr lang="ko-KR" altLang="en-US" sz="1600" dirty="0">
                <a:latin typeface="Arial Black" panose="020B0A04020102020204" pitchFamily="34" charset="0"/>
              </a:rPr>
              <a:t>보다 큰 원소의 개수 </a:t>
            </a:r>
            <a:r>
              <a:rPr lang="en-US" altLang="ko-KR" sz="1600" dirty="0">
                <a:latin typeface="Arial Black" panose="020B0A04020102020204" pitchFamily="34" charset="0"/>
              </a:rPr>
              <a:t>:"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&lt;&lt;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n &lt;&lt;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435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6255646-2469-4FED-808C-0DA88E81C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>
                <a:latin typeface="Arial Black" panose="020B0A04020102020204" pitchFamily="34" charset="0"/>
              </a:rPr>
              <a:t> 원소를 수정하지 않는 알고리즘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69E84C-BB5F-425D-B9C0-BE27074BAF31}"/>
              </a:ext>
            </a:extLst>
          </p:cNvPr>
          <p:cNvSpPr txBox="1"/>
          <p:nvPr/>
        </p:nvSpPr>
        <p:spPr>
          <a:xfrm>
            <a:off x="1132621" y="712177"/>
            <a:ext cx="9905998" cy="612475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equal()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조건자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sz="12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v1;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v1.push_back(10);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v1.push_back(20);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v1.push_back(30);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v2;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v2.push_back(10);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v2.push_back(20);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v2.push_back(30);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v2.push_back(40);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"v1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v1.size();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v1[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"v2 : ";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v2.size();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v2[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F4F87D-15C4-41EA-8C65-89A46D7ECCC7}"/>
              </a:ext>
            </a:extLst>
          </p:cNvPr>
          <p:cNvSpPr/>
          <p:nvPr/>
        </p:nvSpPr>
        <p:spPr>
          <a:xfrm>
            <a:off x="4415081" y="1424354"/>
            <a:ext cx="66235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구간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[v1.being(), v1.end)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와 구간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[v2.begin(),v2.begin()+3)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을 비교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 (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equal(v1.begin(), v1.end(), v2.begin())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"</a:t>
            </a:r>
            <a:r>
              <a:rPr lang="ko-KR" altLang="en-US" sz="1400" dirty="0">
                <a:latin typeface="Arial Black" panose="020B0A04020102020204" pitchFamily="34" charset="0"/>
              </a:rPr>
              <a:t>두 순차열은 같습니다</a:t>
            </a:r>
            <a:r>
              <a:rPr lang="en-US" altLang="ko-KR" sz="1400" dirty="0">
                <a:latin typeface="Arial Black" panose="020B0A04020102020204" pitchFamily="34" charset="0"/>
              </a:rPr>
              <a:t>."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F1D5B-56F5-4DE2-B2B7-A14A188F8FFF}"/>
              </a:ext>
            </a:extLst>
          </p:cNvPr>
          <p:cNvSpPr txBox="1"/>
          <p:nvPr/>
        </p:nvSpPr>
        <p:spPr>
          <a:xfrm>
            <a:off x="4793883" y="3090638"/>
            <a:ext cx="5865934" cy="5847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v1.begin, v1.end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구간에 원소가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3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개이므로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v2.begin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에서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v2.begin + 2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만큼의 원소와 비교를 한다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543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49C497A-AE01-437A-B81E-3D9C43DEB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>
                <a:latin typeface="Arial Black" panose="020B0A04020102020204" pitchFamily="34" charset="0"/>
              </a:rPr>
              <a:t> 원소를 수정하지 않는 알고리즘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05B43E-4A12-4D22-8FB9-41417BF50E64}"/>
              </a:ext>
            </a:extLst>
          </p:cNvPr>
          <p:cNvSpPr txBox="1"/>
          <p:nvPr/>
        </p:nvSpPr>
        <p:spPr>
          <a:xfrm>
            <a:off x="1132621" y="712177"/>
            <a:ext cx="9905998" cy="560153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equal()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조건자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400" dirty="0">
                <a:latin typeface="Arial Black" panose="020B0A04020102020204" pitchFamily="34" charset="0"/>
              </a:rPr>
              <a:t>bool </a:t>
            </a:r>
            <a:r>
              <a:rPr lang="en-US" altLang="ko-KR" sz="1400" dirty="0" err="1">
                <a:latin typeface="Arial Black" panose="020B0A04020102020204" pitchFamily="34" charset="0"/>
              </a:rPr>
              <a:t>Pred</a:t>
            </a:r>
            <a:r>
              <a:rPr lang="en-US" altLang="ko-KR" sz="1400" dirty="0">
                <a:latin typeface="Arial Black" panose="020B0A04020102020204" pitchFamily="34" charset="0"/>
              </a:rPr>
              <a:t>(int left, int right)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return abs(right - left) &lt; 5;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v1;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v1.push_back(10);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v1.push_back(21);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v1.push_back(30);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v2;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v2.push_back(10);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v2.push_back(20);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v2.push_back(33);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"v1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v1.size();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v1[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F8195F-517C-4170-AE80-D30D3FEF8A62}"/>
              </a:ext>
            </a:extLst>
          </p:cNvPr>
          <p:cNvSpPr/>
          <p:nvPr/>
        </p:nvSpPr>
        <p:spPr>
          <a:xfrm>
            <a:off x="4629271" y="1182231"/>
            <a:ext cx="64093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"v2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v2.size();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v2[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구간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[v1.being(), v1.end)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와 구간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[v2.begin(), v2.begin()+3)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을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비교 합니다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 (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equal(v1.begin(), v1.end(), v2.begin(),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"</a:t>
            </a:r>
            <a:r>
              <a:rPr lang="ko-KR" altLang="en-US" sz="1400" dirty="0">
                <a:latin typeface="Arial Black" panose="020B0A04020102020204" pitchFamily="34" charset="0"/>
              </a:rPr>
              <a:t>두 순차열은 같습니다</a:t>
            </a:r>
            <a:r>
              <a:rPr lang="en-US" altLang="ko-KR" sz="1400" dirty="0">
                <a:latin typeface="Arial Black" panose="020B0A04020102020204" pitchFamily="34" charset="0"/>
              </a:rPr>
              <a:t>."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9FAA6-D2BE-4C43-9583-977B93A46412}"/>
              </a:ext>
            </a:extLst>
          </p:cNvPr>
          <p:cNvSpPr txBox="1"/>
          <p:nvPr/>
        </p:nvSpPr>
        <p:spPr>
          <a:xfrm>
            <a:off x="5018943" y="3429000"/>
            <a:ext cx="5865934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v1.begin, v1.end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구간과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v2.begin, v2.begin+3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을 비교해서 조건자에 맞는지 검사하고 모두 맞으면 참으로 반환한다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707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19E2673-5F01-4C51-9F94-F701AB983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>
                <a:latin typeface="Arial Black" panose="020B0A04020102020204" pitchFamily="34" charset="0"/>
              </a:rPr>
              <a:t> 원소를 수정하지 않는 알고리즘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8D7AF-7E13-4EC5-BF35-4A8511EBE4E7}"/>
              </a:ext>
            </a:extLst>
          </p:cNvPr>
          <p:cNvSpPr txBox="1"/>
          <p:nvPr/>
        </p:nvSpPr>
        <p:spPr>
          <a:xfrm>
            <a:off x="1132621" y="1081454"/>
            <a:ext cx="9905998" cy="5324535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find()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알고리즘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bool </a:t>
            </a:r>
            <a:r>
              <a:rPr lang="en-US" altLang="ko-KR" sz="1600" dirty="0" err="1">
                <a:latin typeface="Arial Black" panose="020B0A04020102020204" pitchFamily="34" charset="0"/>
              </a:rPr>
              <a:t>Pred</a:t>
            </a:r>
            <a:r>
              <a:rPr lang="en-US" altLang="ko-KR" sz="1600" dirty="0">
                <a:latin typeface="Arial Black" panose="020B0A04020102020204" pitchFamily="34" charset="0"/>
              </a:rPr>
              <a:t>(int n)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return 35 &lt; n;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v.size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8E844A-9F5C-4E3C-AA2D-353D4AE09834}"/>
              </a:ext>
            </a:extLst>
          </p:cNvPr>
          <p:cNvSpPr/>
          <p:nvPr/>
        </p:nvSpPr>
        <p:spPr>
          <a:xfrm>
            <a:off x="4384184" y="2002193"/>
            <a:ext cx="66544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find(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20)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 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v.end</a:t>
            </a:r>
            <a:r>
              <a:rPr lang="en-US" altLang="ko-KR" sz="1400" dirty="0">
                <a:latin typeface="Arial Black" panose="020B0A04020102020204" pitchFamily="34" charset="0"/>
              </a:rPr>
              <a:t>())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"</a:t>
            </a:r>
            <a:r>
              <a:rPr lang="ko-KR" altLang="en-US" sz="1400" dirty="0">
                <a:latin typeface="Arial Black" panose="020B0A04020102020204" pitchFamily="34" charset="0"/>
              </a:rPr>
              <a:t>을 찾다</a:t>
            </a:r>
            <a:r>
              <a:rPr lang="en-US" altLang="ko-KR" sz="1400" dirty="0">
                <a:latin typeface="Arial Black" panose="020B0A04020102020204" pitchFamily="34" charset="0"/>
              </a:rPr>
              <a:t>!"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 </a:t>
            </a:r>
            <a:r>
              <a:rPr lang="ko-KR" altLang="en-US" sz="1400" dirty="0">
                <a:latin typeface="Arial Black" panose="020B0A04020102020204" pitchFamily="34" charset="0"/>
              </a:rPr>
              <a:t>구간 </a:t>
            </a:r>
            <a:r>
              <a:rPr lang="en-US" altLang="ko-KR" sz="1400" dirty="0">
                <a:latin typeface="Arial Black" panose="020B0A04020102020204" pitchFamily="34" charset="0"/>
              </a:rPr>
              <a:t>[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(), </a:t>
            </a:r>
            <a:r>
              <a:rPr lang="en-US" altLang="ko-KR" sz="1400" dirty="0" err="1">
                <a:latin typeface="Arial Black" panose="020B0A04020102020204" pitchFamily="34" charset="0"/>
              </a:rPr>
              <a:t>v.end</a:t>
            </a:r>
            <a:r>
              <a:rPr lang="en-US" altLang="ko-KR" sz="1400" dirty="0">
                <a:latin typeface="Arial Black" panose="020B0A04020102020204" pitchFamily="34" charset="0"/>
              </a:rPr>
              <a:t>())</a:t>
            </a:r>
            <a:r>
              <a:rPr lang="ko-KR" altLang="en-US" sz="1400" dirty="0">
                <a:latin typeface="Arial Black" panose="020B0A04020102020204" pitchFamily="34" charset="0"/>
              </a:rPr>
              <a:t>에서 </a:t>
            </a:r>
            <a:r>
              <a:rPr lang="en-US" altLang="ko-KR" sz="1400" dirty="0">
                <a:latin typeface="Arial Black" panose="020B0A04020102020204" pitchFamily="34" charset="0"/>
              </a:rPr>
              <a:t>25 </a:t>
            </a:r>
            <a:r>
              <a:rPr lang="ko-KR" altLang="en-US" sz="1400" dirty="0">
                <a:latin typeface="Arial Black" panose="020B0A04020102020204" pitchFamily="34" charset="0"/>
              </a:rPr>
              <a:t>보다 큰 원소의 개수를 반환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find_if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 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v.end</a:t>
            </a:r>
            <a:r>
              <a:rPr lang="en-US" altLang="ko-KR" sz="1400" dirty="0">
                <a:latin typeface="Arial Black" panose="020B0A04020102020204" pitchFamily="34" charset="0"/>
              </a:rPr>
              <a:t>())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"</a:t>
            </a:r>
            <a:r>
              <a:rPr lang="ko-KR" altLang="en-US" sz="1400" dirty="0">
                <a:latin typeface="Arial Black" panose="020B0A04020102020204" pitchFamily="34" charset="0"/>
              </a:rPr>
              <a:t>순차열에서 </a:t>
            </a:r>
            <a:r>
              <a:rPr lang="en-US" altLang="ko-KR" sz="1400" dirty="0">
                <a:latin typeface="Arial Black" panose="020B0A04020102020204" pitchFamily="34" charset="0"/>
              </a:rPr>
              <a:t>35</a:t>
            </a:r>
            <a:r>
              <a:rPr lang="ko-KR" altLang="en-US" sz="1400" dirty="0">
                <a:latin typeface="Arial Black" panose="020B0A04020102020204" pitchFamily="34" charset="0"/>
              </a:rPr>
              <a:t>보다 큰 첫 번째 원소</a:t>
            </a:r>
            <a:r>
              <a:rPr lang="en-US" altLang="ko-KR" sz="1400" dirty="0">
                <a:latin typeface="Arial Black" panose="020B0A04020102020204" pitchFamily="34" charset="0"/>
              </a:rPr>
              <a:t>: 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210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D8D3ED1-4A77-4621-9C09-F60E8BCD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>
                <a:latin typeface="Arial Black" panose="020B0A04020102020204" pitchFamily="34" charset="0"/>
              </a:rPr>
              <a:t> 원소를 수정하지 않는 알고리즘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C83F3-5F21-4DE4-B4CE-194C0CB9232B}"/>
              </a:ext>
            </a:extLst>
          </p:cNvPr>
          <p:cNvSpPr txBox="1"/>
          <p:nvPr/>
        </p:nvSpPr>
        <p:spPr>
          <a:xfrm>
            <a:off x="1132555" y="712177"/>
            <a:ext cx="9905998" cy="606319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find_end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알고리즘을 이용해 컨테이너를 판단하는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 v1;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v1.push_back(10);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v1.push_back(20);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v1.push_back(30);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v1.push_back(40);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v1.push_back(50);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v1.push_back(60);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v1.push_back(70);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v1.</a:t>
            </a:r>
            <a:r>
              <a:rPr lang="en-US" altLang="ko-KR" sz="1600" dirty="0">
                <a:solidFill>
                  <a:srgbClr val="00B0F0"/>
                </a:solidFill>
                <a:latin typeface="Arial Black" panose="020B0A04020102020204" pitchFamily="34" charset="0"/>
              </a:rPr>
              <a:t>push_back(30)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v1.</a:t>
            </a:r>
            <a:r>
              <a:rPr lang="en-US" altLang="ko-KR" sz="1600" dirty="0">
                <a:solidFill>
                  <a:srgbClr val="00B0F0"/>
                </a:solidFill>
                <a:latin typeface="Arial Black" panose="020B0A04020102020204" pitchFamily="34" charset="0"/>
              </a:rPr>
              <a:t>push_back(40)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v1.</a:t>
            </a:r>
            <a:r>
              <a:rPr lang="en-US" altLang="ko-KR" sz="1600" dirty="0">
                <a:solidFill>
                  <a:srgbClr val="00B0F0"/>
                </a:solidFill>
                <a:latin typeface="Arial Black" panose="020B0A04020102020204" pitchFamily="34" charset="0"/>
              </a:rPr>
              <a:t>push_back(50)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 v2;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v2.</a:t>
            </a:r>
            <a:r>
              <a:rPr lang="en-US" altLang="ko-KR" sz="1600" dirty="0">
                <a:solidFill>
                  <a:srgbClr val="00B0F0"/>
                </a:solidFill>
                <a:latin typeface="Arial Black" panose="020B0A04020102020204" pitchFamily="34" charset="0"/>
              </a:rPr>
              <a:t>push_back(30)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v2.</a:t>
            </a:r>
            <a:r>
              <a:rPr lang="en-US" altLang="ko-KR" sz="1600" dirty="0">
                <a:solidFill>
                  <a:srgbClr val="00B0F0"/>
                </a:solidFill>
                <a:latin typeface="Arial Black" panose="020B0A04020102020204" pitchFamily="34" charset="0"/>
              </a:rPr>
              <a:t>push_back(40)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v2.</a:t>
            </a:r>
            <a:r>
              <a:rPr lang="en-US" altLang="ko-KR" sz="1600" dirty="0">
                <a:solidFill>
                  <a:srgbClr val="00B0F0"/>
                </a:solidFill>
                <a:latin typeface="Arial Black" panose="020B0A04020102020204" pitchFamily="34" charset="0"/>
              </a:rPr>
              <a:t>push_back(50)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4D5A1-ED9E-43B6-A166-02B676BCD805}"/>
              </a:ext>
            </a:extLst>
          </p:cNvPr>
          <p:cNvSpPr txBox="1"/>
          <p:nvPr/>
        </p:nvSpPr>
        <p:spPr>
          <a:xfrm>
            <a:off x="4049594" y="1310003"/>
            <a:ext cx="6901889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find_end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(v1.begin(), v1.end(), v2.begin(), v2.end())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if (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!= v1.end())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2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일치하는 마지막 순차열의 첫 원소의 반복자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2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: " &lt;&lt; *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2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"iter-1 : " &lt;&lt; *(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- 1)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2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"iter+1 : " &lt;&lt; *(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+ 1)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5801E62-9D23-494D-A3EB-EE0C5CAA5167}"/>
              </a:ext>
            </a:extLst>
          </p:cNvPr>
          <p:cNvGrpSpPr/>
          <p:nvPr/>
        </p:nvGrpSpPr>
        <p:grpSpPr>
          <a:xfrm>
            <a:off x="4060451" y="3832982"/>
            <a:ext cx="7021637" cy="2942393"/>
            <a:chOff x="2801971" y="1577963"/>
            <a:chExt cx="7021637" cy="294239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A87392D-DF25-4C3D-9009-15BD02A87C76}"/>
                </a:ext>
              </a:extLst>
            </p:cNvPr>
            <p:cNvSpPr/>
            <p:nvPr/>
          </p:nvSpPr>
          <p:spPr>
            <a:xfrm>
              <a:off x="3372443" y="2573004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E0EF560-7884-4749-B9FE-C784F73B8861}"/>
                </a:ext>
              </a:extLst>
            </p:cNvPr>
            <p:cNvSpPr/>
            <p:nvPr/>
          </p:nvSpPr>
          <p:spPr>
            <a:xfrm>
              <a:off x="3938081" y="2573004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35B678F-F47E-4EE5-832F-5FC42B330CA4}"/>
                </a:ext>
              </a:extLst>
            </p:cNvPr>
            <p:cNvSpPr/>
            <p:nvPr/>
          </p:nvSpPr>
          <p:spPr>
            <a:xfrm>
              <a:off x="4503721" y="2573004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9876813-9E58-4914-8B97-74B87DC32F4F}"/>
                </a:ext>
              </a:extLst>
            </p:cNvPr>
            <p:cNvSpPr/>
            <p:nvPr/>
          </p:nvSpPr>
          <p:spPr>
            <a:xfrm>
              <a:off x="5069359" y="2573004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40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ADA2ED1-1594-49EC-8ED5-6B26E1675714}"/>
                </a:ext>
              </a:extLst>
            </p:cNvPr>
            <p:cNvSpPr/>
            <p:nvPr/>
          </p:nvSpPr>
          <p:spPr>
            <a:xfrm>
              <a:off x="5634997" y="2573004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50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62AC4AB-6473-4E2B-9F7F-5A74ED23E5DA}"/>
                </a:ext>
              </a:extLst>
            </p:cNvPr>
            <p:cNvSpPr/>
            <p:nvPr/>
          </p:nvSpPr>
          <p:spPr>
            <a:xfrm>
              <a:off x="6200637" y="2573004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60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D24E8AD-B091-423C-9B8A-D7CD557EF452}"/>
                </a:ext>
              </a:extLst>
            </p:cNvPr>
            <p:cNvSpPr/>
            <p:nvPr/>
          </p:nvSpPr>
          <p:spPr>
            <a:xfrm>
              <a:off x="6766275" y="2573004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70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EBA3349-5FC5-4AAF-9972-24F2230B1A38}"/>
                </a:ext>
              </a:extLst>
            </p:cNvPr>
            <p:cNvSpPr/>
            <p:nvPr/>
          </p:nvSpPr>
          <p:spPr>
            <a:xfrm>
              <a:off x="3372443" y="1890135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DB105D96-DD0C-479A-BC18-14B099113503}"/>
                </a:ext>
              </a:extLst>
            </p:cNvPr>
            <p:cNvCxnSpPr>
              <a:cxnSpLocks/>
              <a:stCxn id="54" idx="2"/>
              <a:endCxn id="47" idx="0"/>
            </p:cNvCxnSpPr>
            <p:nvPr/>
          </p:nvCxnSpPr>
          <p:spPr>
            <a:xfrm>
              <a:off x="3614232" y="2171489"/>
              <a:ext cx="0" cy="40151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0DC17D1-00AC-4EFD-B4D7-7B57E555878C}"/>
                </a:ext>
              </a:extLst>
            </p:cNvPr>
            <p:cNvSpPr/>
            <p:nvPr/>
          </p:nvSpPr>
          <p:spPr>
            <a:xfrm>
              <a:off x="9025898" y="1891557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C52FA07D-2EB8-49ED-BA82-A8C9A9AD3D39}"/>
                </a:ext>
              </a:extLst>
            </p:cNvPr>
            <p:cNvCxnSpPr>
              <a:stCxn id="56" idx="2"/>
            </p:cNvCxnSpPr>
            <p:nvPr/>
          </p:nvCxnSpPr>
          <p:spPr>
            <a:xfrm>
              <a:off x="9267687" y="2172911"/>
              <a:ext cx="0" cy="40151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C53A8D5-5B80-4950-B83D-772CC90F5558}"/>
                </a:ext>
              </a:extLst>
            </p:cNvPr>
            <p:cNvSpPr txBox="1"/>
            <p:nvPr/>
          </p:nvSpPr>
          <p:spPr>
            <a:xfrm>
              <a:off x="8848661" y="1594039"/>
              <a:ext cx="974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v1.end()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1B584E1-E05D-46DE-B3E8-6CC3B3A18E01}"/>
                </a:ext>
              </a:extLst>
            </p:cNvPr>
            <p:cNvSpPr txBox="1"/>
            <p:nvPr/>
          </p:nvSpPr>
          <p:spPr>
            <a:xfrm>
              <a:off x="3103193" y="1577963"/>
              <a:ext cx="11589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v1.begin()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E5853AD-1586-4C8C-BD65-1C3C0D568F57}"/>
                </a:ext>
              </a:extLst>
            </p:cNvPr>
            <p:cNvSpPr/>
            <p:nvPr/>
          </p:nvSpPr>
          <p:spPr>
            <a:xfrm>
              <a:off x="9028829" y="2573004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N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B76C9B2-DE47-45D6-A517-35A6AFE36B08}"/>
                </a:ext>
              </a:extLst>
            </p:cNvPr>
            <p:cNvSpPr/>
            <p:nvPr/>
          </p:nvSpPr>
          <p:spPr>
            <a:xfrm>
              <a:off x="7331913" y="2573004"/>
              <a:ext cx="483577" cy="28135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2F9D895-FF10-447B-AAAA-92EC56873B82}"/>
                </a:ext>
              </a:extLst>
            </p:cNvPr>
            <p:cNvSpPr/>
            <p:nvPr/>
          </p:nvSpPr>
          <p:spPr>
            <a:xfrm>
              <a:off x="7897553" y="2573004"/>
              <a:ext cx="483577" cy="28135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40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B45163C-638C-4DC0-A1DF-6FD7CA891F37}"/>
                </a:ext>
              </a:extLst>
            </p:cNvPr>
            <p:cNvSpPr/>
            <p:nvPr/>
          </p:nvSpPr>
          <p:spPr>
            <a:xfrm>
              <a:off x="8463191" y="2573004"/>
              <a:ext cx="483577" cy="28135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50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0ED6299-537F-427C-B6DB-4D6DCDF09E09}"/>
                </a:ext>
              </a:extLst>
            </p:cNvPr>
            <p:cNvSpPr/>
            <p:nvPr/>
          </p:nvSpPr>
          <p:spPr>
            <a:xfrm>
              <a:off x="7323120" y="1890846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0E6F2AFA-24CD-4BE6-80D4-53710A132251}"/>
                </a:ext>
              </a:extLst>
            </p:cNvPr>
            <p:cNvCxnSpPr>
              <a:stCxn id="64" idx="2"/>
            </p:cNvCxnSpPr>
            <p:nvPr/>
          </p:nvCxnSpPr>
          <p:spPr>
            <a:xfrm>
              <a:off x="7564909" y="2172200"/>
              <a:ext cx="0" cy="40151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AA626F1-6111-4575-8B2D-882A41FEB70E}"/>
                </a:ext>
              </a:extLst>
            </p:cNvPr>
            <p:cNvSpPr txBox="1"/>
            <p:nvPr/>
          </p:nvSpPr>
          <p:spPr>
            <a:xfrm>
              <a:off x="7302656" y="1578674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rial Black" panose="020B0A04020102020204" pitchFamily="34" charset="0"/>
                </a:rPr>
                <a:t>iter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6085BCA-020B-40F3-A020-50E465CB7CEF}"/>
                </a:ext>
              </a:extLst>
            </p:cNvPr>
            <p:cNvSpPr txBox="1"/>
            <p:nvPr/>
          </p:nvSpPr>
          <p:spPr>
            <a:xfrm>
              <a:off x="2801971" y="2573004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v1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4533B70-622C-4314-8115-AED35CA25D91}"/>
                </a:ext>
              </a:extLst>
            </p:cNvPr>
            <p:cNvSpPr/>
            <p:nvPr/>
          </p:nvSpPr>
          <p:spPr>
            <a:xfrm>
              <a:off x="5311147" y="3289410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E47D03E-C139-4D7E-8C19-B9E1A6CBB2EF}"/>
                </a:ext>
              </a:extLst>
            </p:cNvPr>
            <p:cNvSpPr/>
            <p:nvPr/>
          </p:nvSpPr>
          <p:spPr>
            <a:xfrm>
              <a:off x="5876785" y="3289410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40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C99170C-CA7C-4166-AED7-A127266D9A67}"/>
                </a:ext>
              </a:extLst>
            </p:cNvPr>
            <p:cNvSpPr/>
            <p:nvPr/>
          </p:nvSpPr>
          <p:spPr>
            <a:xfrm>
              <a:off x="6442423" y="3289410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50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DECEBECB-026F-42A0-8461-5983426E936A}"/>
                </a:ext>
              </a:extLst>
            </p:cNvPr>
            <p:cNvSpPr/>
            <p:nvPr/>
          </p:nvSpPr>
          <p:spPr>
            <a:xfrm>
              <a:off x="7008061" y="3289410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N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F4C2246-2A07-40AC-98B9-860AA5A5A4F0}"/>
                </a:ext>
              </a:extLst>
            </p:cNvPr>
            <p:cNvSpPr txBox="1"/>
            <p:nvPr/>
          </p:nvSpPr>
          <p:spPr>
            <a:xfrm>
              <a:off x="4749466" y="324542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v2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3DD00E5-4201-4771-BC31-285EC02036E3}"/>
                </a:ext>
              </a:extLst>
            </p:cNvPr>
            <p:cNvSpPr/>
            <p:nvPr/>
          </p:nvSpPr>
          <p:spPr>
            <a:xfrm>
              <a:off x="5311147" y="3931225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F84F36FB-DF4F-46BF-B485-0A668AC60D24}"/>
                </a:ext>
              </a:extLst>
            </p:cNvPr>
            <p:cNvCxnSpPr>
              <a:cxnSpLocks/>
              <a:stCxn id="73" idx="0"/>
              <a:endCxn id="68" idx="2"/>
            </p:cNvCxnSpPr>
            <p:nvPr/>
          </p:nvCxnSpPr>
          <p:spPr>
            <a:xfrm flipV="1">
              <a:off x="5552936" y="3570764"/>
              <a:ext cx="0" cy="36046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D0A03CC-55C9-40B5-BE42-00A942826D02}"/>
                </a:ext>
              </a:extLst>
            </p:cNvPr>
            <p:cNvSpPr txBox="1"/>
            <p:nvPr/>
          </p:nvSpPr>
          <p:spPr>
            <a:xfrm>
              <a:off x="4959601" y="4212579"/>
              <a:ext cx="11589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v2.begin()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A471024E-53B3-49C1-B7A0-34A6254E1E73}"/>
                </a:ext>
              </a:extLst>
            </p:cNvPr>
            <p:cNvSpPr/>
            <p:nvPr/>
          </p:nvSpPr>
          <p:spPr>
            <a:xfrm>
              <a:off x="7008061" y="3931225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2736E2CD-0DA4-4C72-9A9F-7F84D88AA992}"/>
                </a:ext>
              </a:extLst>
            </p:cNvPr>
            <p:cNvCxnSpPr>
              <a:cxnSpLocks/>
              <a:stCxn id="76" idx="0"/>
            </p:cNvCxnSpPr>
            <p:nvPr/>
          </p:nvCxnSpPr>
          <p:spPr>
            <a:xfrm flipV="1">
              <a:off x="7249850" y="3570764"/>
              <a:ext cx="0" cy="36046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D11CF13-703A-4C3F-84C2-13EA8A8F5568}"/>
                </a:ext>
              </a:extLst>
            </p:cNvPr>
            <p:cNvSpPr txBox="1"/>
            <p:nvPr/>
          </p:nvSpPr>
          <p:spPr>
            <a:xfrm>
              <a:off x="6748528" y="4212579"/>
              <a:ext cx="974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v2.end()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A38C0EB4-A622-464A-BFAD-0C4B5E3FB8A3}"/>
                </a:ext>
              </a:extLst>
            </p:cNvPr>
            <p:cNvCxnSpPr>
              <a:cxnSpLocks/>
            </p:cNvCxnSpPr>
            <p:nvPr/>
          </p:nvCxnSpPr>
          <p:spPr>
            <a:xfrm>
              <a:off x="4503721" y="2854358"/>
              <a:ext cx="807422" cy="435017"/>
            </a:xfrm>
            <a:prstGeom prst="line">
              <a:avLst/>
            </a:prstGeom>
            <a:ln w="28575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3ACA0775-56B7-4276-A9EA-6B0A5A2FF1E9}"/>
                </a:ext>
              </a:extLst>
            </p:cNvPr>
            <p:cNvCxnSpPr>
              <a:cxnSpLocks/>
            </p:cNvCxnSpPr>
            <p:nvPr/>
          </p:nvCxnSpPr>
          <p:spPr>
            <a:xfrm>
              <a:off x="6118573" y="2854358"/>
              <a:ext cx="807421" cy="435017"/>
            </a:xfrm>
            <a:prstGeom prst="line">
              <a:avLst/>
            </a:prstGeom>
            <a:ln w="28575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BAE4865B-7527-42F0-9837-7400933205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145" y="2854359"/>
              <a:ext cx="2020768" cy="408628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2121CD72-F38F-482A-B382-23C36EFFC1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0859" y="2869726"/>
              <a:ext cx="2065909" cy="419649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054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58BC101C-2F26-4D1A-829D-44D831C5B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>
                <a:latin typeface="Arial Black" panose="020B0A04020102020204" pitchFamily="34" charset="0"/>
              </a:rPr>
              <a:t> 원소를 수정하지 않는 알고리즘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62E050-F6DB-4960-A3C1-65855DD55F23}"/>
              </a:ext>
            </a:extLst>
          </p:cNvPr>
          <p:cNvSpPr txBox="1"/>
          <p:nvPr/>
        </p:nvSpPr>
        <p:spPr>
          <a:xfrm>
            <a:off x="1132621" y="712177"/>
            <a:ext cx="9905998" cy="603242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find_end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조건자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400" dirty="0">
                <a:latin typeface="Arial Black" panose="020B0A04020102020204" pitchFamily="34" charset="0"/>
              </a:rPr>
              <a:t>bool </a:t>
            </a:r>
            <a:r>
              <a:rPr lang="en-US" altLang="ko-KR" sz="1400" dirty="0" err="1">
                <a:latin typeface="Arial Black" panose="020B0A04020102020204" pitchFamily="34" charset="0"/>
              </a:rPr>
              <a:t>Pred</a:t>
            </a:r>
            <a:r>
              <a:rPr lang="en-US" altLang="ko-KR" sz="1400" dirty="0">
                <a:latin typeface="Arial Black" panose="020B0A04020102020204" pitchFamily="34" charset="0"/>
              </a:rPr>
              <a:t>(int left, int right)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return left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&lt;=</a:t>
            </a:r>
            <a:r>
              <a:rPr lang="en-US" altLang="ko-KR" sz="1400" dirty="0">
                <a:latin typeface="Arial Black" panose="020B0A04020102020204" pitchFamily="34" charset="0"/>
              </a:rPr>
              <a:t> right;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v1;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v1.push_back(10);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v1.push_back(15);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v1.push_back(20);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v1.push_back(40);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v1.push_back(50);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v1.push_back(60);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push_back(10)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push_back(11)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push_back(12)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v1.push_back(80);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v2;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push_back(10)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push_back(15)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push_back(25)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6EA1F7-D608-4A7E-8352-626A7DC1206F}"/>
              </a:ext>
            </a:extLst>
          </p:cNvPr>
          <p:cNvSpPr/>
          <p:nvPr/>
        </p:nvSpPr>
        <p:spPr>
          <a:xfrm>
            <a:off x="4423873" y="1169679"/>
            <a:ext cx="66147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find_end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(v1.begin(), v1.end(), v2.begin(), v2.end(),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 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v1.end())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2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일치하는 마지막 순차열의 첫 원소의 반복자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2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: "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2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"iter-1 : " &lt;&lt; *(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- 1)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2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"iter+1 : " &lt;&lt; *(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+ 1)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00C8E82-1290-4826-8E60-510FCB65F5AA}"/>
              </a:ext>
            </a:extLst>
          </p:cNvPr>
          <p:cNvGrpSpPr/>
          <p:nvPr/>
        </p:nvGrpSpPr>
        <p:grpSpPr>
          <a:xfrm>
            <a:off x="4037742" y="3802205"/>
            <a:ext cx="7021637" cy="2942393"/>
            <a:chOff x="2801971" y="1577963"/>
            <a:chExt cx="7021637" cy="294239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6BFFDA6-548F-4D70-80F5-073A228C3E3C}"/>
                </a:ext>
              </a:extLst>
            </p:cNvPr>
            <p:cNvSpPr/>
            <p:nvPr/>
          </p:nvSpPr>
          <p:spPr>
            <a:xfrm>
              <a:off x="3372443" y="2573004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87FAE24-866F-4598-AF70-7F056CE7DFB9}"/>
                </a:ext>
              </a:extLst>
            </p:cNvPr>
            <p:cNvSpPr/>
            <p:nvPr/>
          </p:nvSpPr>
          <p:spPr>
            <a:xfrm>
              <a:off x="3938081" y="2573004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15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CFBB80C-8138-420F-81AB-B32D83C46FA1}"/>
                </a:ext>
              </a:extLst>
            </p:cNvPr>
            <p:cNvSpPr/>
            <p:nvPr/>
          </p:nvSpPr>
          <p:spPr>
            <a:xfrm>
              <a:off x="4503721" y="2573004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C9C7960-8DDC-4396-9753-9CF4DC8E9F6A}"/>
                </a:ext>
              </a:extLst>
            </p:cNvPr>
            <p:cNvSpPr/>
            <p:nvPr/>
          </p:nvSpPr>
          <p:spPr>
            <a:xfrm>
              <a:off x="5069359" y="2573004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40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B0AA215-C4EC-483F-A41D-B1109CADBF6A}"/>
                </a:ext>
              </a:extLst>
            </p:cNvPr>
            <p:cNvSpPr/>
            <p:nvPr/>
          </p:nvSpPr>
          <p:spPr>
            <a:xfrm>
              <a:off x="5634997" y="2573004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50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B6AD8C-5D24-4785-B74C-7CBCC90DF166}"/>
                </a:ext>
              </a:extLst>
            </p:cNvPr>
            <p:cNvSpPr/>
            <p:nvPr/>
          </p:nvSpPr>
          <p:spPr>
            <a:xfrm>
              <a:off x="6200637" y="2573004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60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DE34A0C-E6A3-4908-910C-7E868746E79A}"/>
                </a:ext>
              </a:extLst>
            </p:cNvPr>
            <p:cNvSpPr/>
            <p:nvPr/>
          </p:nvSpPr>
          <p:spPr>
            <a:xfrm>
              <a:off x="6766275" y="2573004"/>
              <a:ext cx="483577" cy="28135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09FBF76-E815-472C-BC77-798579D07AF4}"/>
                </a:ext>
              </a:extLst>
            </p:cNvPr>
            <p:cNvSpPr/>
            <p:nvPr/>
          </p:nvSpPr>
          <p:spPr>
            <a:xfrm>
              <a:off x="3372443" y="1890135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010A25D-C7C3-4D1D-B8B3-44613B952400}"/>
                </a:ext>
              </a:extLst>
            </p:cNvPr>
            <p:cNvCxnSpPr>
              <a:cxnSpLocks/>
              <a:stCxn id="16" idx="2"/>
              <a:endCxn id="9" idx="0"/>
            </p:cNvCxnSpPr>
            <p:nvPr/>
          </p:nvCxnSpPr>
          <p:spPr>
            <a:xfrm>
              <a:off x="3614232" y="2171489"/>
              <a:ext cx="0" cy="40151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885130A-8EB4-4E8D-988C-9EE180156E02}"/>
                </a:ext>
              </a:extLst>
            </p:cNvPr>
            <p:cNvSpPr/>
            <p:nvPr/>
          </p:nvSpPr>
          <p:spPr>
            <a:xfrm>
              <a:off x="9025898" y="1891557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5B7CCB90-FCE1-40BC-8CF2-25A6C4051FE5}"/>
                </a:ext>
              </a:extLst>
            </p:cNvPr>
            <p:cNvCxnSpPr>
              <a:stCxn id="18" idx="2"/>
            </p:cNvCxnSpPr>
            <p:nvPr/>
          </p:nvCxnSpPr>
          <p:spPr>
            <a:xfrm>
              <a:off x="9267687" y="2172911"/>
              <a:ext cx="0" cy="40151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22101D4-CF9C-4498-B24C-CBB52CF28146}"/>
                </a:ext>
              </a:extLst>
            </p:cNvPr>
            <p:cNvSpPr txBox="1"/>
            <p:nvPr/>
          </p:nvSpPr>
          <p:spPr>
            <a:xfrm>
              <a:off x="8848661" y="1594039"/>
              <a:ext cx="974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v1.end()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2D7E55-4906-4097-8E59-20F436FE3A8F}"/>
                </a:ext>
              </a:extLst>
            </p:cNvPr>
            <p:cNvSpPr txBox="1"/>
            <p:nvPr/>
          </p:nvSpPr>
          <p:spPr>
            <a:xfrm>
              <a:off x="3103193" y="1577963"/>
              <a:ext cx="11589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v1.begin()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85DE55E-B046-4ED2-B758-4D6713460BF2}"/>
                </a:ext>
              </a:extLst>
            </p:cNvPr>
            <p:cNvSpPr/>
            <p:nvPr/>
          </p:nvSpPr>
          <p:spPr>
            <a:xfrm>
              <a:off x="9028829" y="2573004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N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CCEEBF1-BCFC-4F41-9BBD-BACD6F95168E}"/>
                </a:ext>
              </a:extLst>
            </p:cNvPr>
            <p:cNvSpPr/>
            <p:nvPr/>
          </p:nvSpPr>
          <p:spPr>
            <a:xfrm>
              <a:off x="7331913" y="2573004"/>
              <a:ext cx="483577" cy="28135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11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62BCF45-42F4-426F-BBE3-F1CC88FDBE96}"/>
                </a:ext>
              </a:extLst>
            </p:cNvPr>
            <p:cNvSpPr/>
            <p:nvPr/>
          </p:nvSpPr>
          <p:spPr>
            <a:xfrm>
              <a:off x="7897553" y="2573004"/>
              <a:ext cx="483577" cy="28135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12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43F8A83-9302-4D85-8981-A639BFB58568}"/>
                </a:ext>
              </a:extLst>
            </p:cNvPr>
            <p:cNvSpPr/>
            <p:nvPr/>
          </p:nvSpPr>
          <p:spPr>
            <a:xfrm>
              <a:off x="8463191" y="2573004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80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432F8BF-73DD-41B5-A9B5-CBD23CE36187}"/>
                </a:ext>
              </a:extLst>
            </p:cNvPr>
            <p:cNvSpPr/>
            <p:nvPr/>
          </p:nvSpPr>
          <p:spPr>
            <a:xfrm>
              <a:off x="6763344" y="1890135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E81AA83-AD26-4DD7-A39A-5F4355F54609}"/>
                </a:ext>
              </a:extLst>
            </p:cNvPr>
            <p:cNvCxnSpPr>
              <a:stCxn id="26" idx="2"/>
            </p:cNvCxnSpPr>
            <p:nvPr/>
          </p:nvCxnSpPr>
          <p:spPr>
            <a:xfrm>
              <a:off x="7005133" y="2171489"/>
              <a:ext cx="0" cy="40151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BB68F0-0D28-4F44-96D3-A320A58E2791}"/>
                </a:ext>
              </a:extLst>
            </p:cNvPr>
            <p:cNvSpPr txBox="1"/>
            <p:nvPr/>
          </p:nvSpPr>
          <p:spPr>
            <a:xfrm>
              <a:off x="6742880" y="1577963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rial Black" panose="020B0A04020102020204" pitchFamily="34" charset="0"/>
                </a:rPr>
                <a:t>iter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7D0730-AB75-403D-B130-8FCBC30B1ECB}"/>
                </a:ext>
              </a:extLst>
            </p:cNvPr>
            <p:cNvSpPr txBox="1"/>
            <p:nvPr/>
          </p:nvSpPr>
          <p:spPr>
            <a:xfrm>
              <a:off x="2801971" y="2573004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v1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E47C6D1-C093-4DD3-8DC6-ECB5EA10C320}"/>
                </a:ext>
              </a:extLst>
            </p:cNvPr>
            <p:cNvSpPr/>
            <p:nvPr/>
          </p:nvSpPr>
          <p:spPr>
            <a:xfrm>
              <a:off x="5311147" y="3289410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A38F5AD-B605-47FE-AF7B-2E0551187ED0}"/>
                </a:ext>
              </a:extLst>
            </p:cNvPr>
            <p:cNvSpPr/>
            <p:nvPr/>
          </p:nvSpPr>
          <p:spPr>
            <a:xfrm>
              <a:off x="5876785" y="3289410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15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1486C34-917C-4729-82C1-99C1E03B98A4}"/>
                </a:ext>
              </a:extLst>
            </p:cNvPr>
            <p:cNvSpPr/>
            <p:nvPr/>
          </p:nvSpPr>
          <p:spPr>
            <a:xfrm>
              <a:off x="6442423" y="3289410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25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E534994-4FA0-4A50-9CD3-6C5942D6A838}"/>
                </a:ext>
              </a:extLst>
            </p:cNvPr>
            <p:cNvSpPr/>
            <p:nvPr/>
          </p:nvSpPr>
          <p:spPr>
            <a:xfrm>
              <a:off x="7008061" y="3289410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N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9D0A906-AAD7-4A82-8B86-2E55A3FD506E}"/>
                </a:ext>
              </a:extLst>
            </p:cNvPr>
            <p:cNvSpPr txBox="1"/>
            <p:nvPr/>
          </p:nvSpPr>
          <p:spPr>
            <a:xfrm>
              <a:off x="4749466" y="324542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v2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A4E4266-189D-4977-B232-06D90A7C6780}"/>
                </a:ext>
              </a:extLst>
            </p:cNvPr>
            <p:cNvSpPr/>
            <p:nvPr/>
          </p:nvSpPr>
          <p:spPr>
            <a:xfrm>
              <a:off x="5311147" y="3931225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6F7337F5-4029-4F70-A34F-B020498AC895}"/>
                </a:ext>
              </a:extLst>
            </p:cNvPr>
            <p:cNvCxnSpPr>
              <a:cxnSpLocks/>
              <a:stCxn id="35" idx="0"/>
              <a:endCxn id="30" idx="2"/>
            </p:cNvCxnSpPr>
            <p:nvPr/>
          </p:nvCxnSpPr>
          <p:spPr>
            <a:xfrm flipV="1">
              <a:off x="5552936" y="3570764"/>
              <a:ext cx="0" cy="36046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980DEC-BAA6-47F2-9F10-85A869A77B28}"/>
                </a:ext>
              </a:extLst>
            </p:cNvPr>
            <p:cNvSpPr txBox="1"/>
            <p:nvPr/>
          </p:nvSpPr>
          <p:spPr>
            <a:xfrm>
              <a:off x="4959601" y="4212579"/>
              <a:ext cx="11589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v2.begin()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1A08671-F921-45DA-BF98-6B990B23DE00}"/>
                </a:ext>
              </a:extLst>
            </p:cNvPr>
            <p:cNvSpPr/>
            <p:nvPr/>
          </p:nvSpPr>
          <p:spPr>
            <a:xfrm>
              <a:off x="7008061" y="3931225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3452E920-F83E-4DC9-9994-8FF4BA745DEE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V="1">
              <a:off x="7249850" y="3570764"/>
              <a:ext cx="0" cy="36046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C41078D-96CA-4C13-BE33-E1D0D1A38F92}"/>
                </a:ext>
              </a:extLst>
            </p:cNvPr>
            <p:cNvSpPr txBox="1"/>
            <p:nvPr/>
          </p:nvSpPr>
          <p:spPr>
            <a:xfrm>
              <a:off x="6748528" y="4212579"/>
              <a:ext cx="974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v2.end()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3F042D3E-E635-4B14-B1F4-868B8E9F748E}"/>
                </a:ext>
              </a:extLst>
            </p:cNvPr>
            <p:cNvCxnSpPr>
              <a:cxnSpLocks/>
            </p:cNvCxnSpPr>
            <p:nvPr/>
          </p:nvCxnSpPr>
          <p:spPr>
            <a:xfrm>
              <a:off x="3363650" y="2854323"/>
              <a:ext cx="1947493" cy="435052"/>
            </a:xfrm>
            <a:prstGeom prst="line">
              <a:avLst/>
            </a:prstGeom>
            <a:ln w="28575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5861B0B7-D755-441B-86A9-B60FACA4B132}"/>
                </a:ext>
              </a:extLst>
            </p:cNvPr>
            <p:cNvCxnSpPr>
              <a:cxnSpLocks/>
            </p:cNvCxnSpPr>
            <p:nvPr/>
          </p:nvCxnSpPr>
          <p:spPr>
            <a:xfrm>
              <a:off x="4971038" y="2851373"/>
              <a:ext cx="1954956" cy="438002"/>
            </a:xfrm>
            <a:prstGeom prst="line">
              <a:avLst/>
            </a:prstGeom>
            <a:ln w="28575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287710B-E0CA-43A2-B46F-3BFDE7D97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145" y="2854323"/>
              <a:ext cx="1477701" cy="40866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5ABB4DB-0C7B-4501-8E19-ED6DD5008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0860" y="2851408"/>
              <a:ext cx="1500270" cy="437967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5149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B569E7E-E2EE-43F2-950E-AF562A16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>
                <a:latin typeface="Arial Black" panose="020B0A04020102020204" pitchFamily="34" charset="0"/>
              </a:rPr>
              <a:t> 원소를 수정하지 않는 알고리즘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5C181-FF01-44A7-9707-ADD2CF3671FD}"/>
              </a:ext>
            </a:extLst>
          </p:cNvPr>
          <p:cNvSpPr txBox="1"/>
          <p:nvPr/>
        </p:nvSpPr>
        <p:spPr>
          <a:xfrm>
            <a:off x="1132621" y="712177"/>
            <a:ext cx="9905998" cy="606319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find_first_of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 v1;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v1.push_back(10);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v1.push_back(20);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v1.push_back(30);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v1.push_back(40);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v1.push_back(50);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 v2;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v2.push_back(40);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v2.push_back(80);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v2.push_back(20);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"v1 : ";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v1.size();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v1[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"v2 : ";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v2.size();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v2[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6637D3-CD63-4898-BD64-E87BA794AF2C}"/>
              </a:ext>
            </a:extLst>
          </p:cNvPr>
          <p:cNvSpPr/>
          <p:nvPr/>
        </p:nvSpPr>
        <p:spPr>
          <a:xfrm>
            <a:off x="3808410" y="1272571"/>
            <a:ext cx="72302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find_first_of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(v1.begin(), v1.end(), v2.begin(), v2.end())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if (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!= v1.end())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: " &lt;&lt; *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42807CB-AF50-405D-A09D-0A07B8EA4F8E}"/>
              </a:ext>
            </a:extLst>
          </p:cNvPr>
          <p:cNvGrpSpPr/>
          <p:nvPr/>
        </p:nvGrpSpPr>
        <p:grpSpPr>
          <a:xfrm>
            <a:off x="7042821" y="3263499"/>
            <a:ext cx="3749614" cy="3090608"/>
            <a:chOff x="3622613" y="2631743"/>
            <a:chExt cx="3749614" cy="309060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02AE5F5-7F8B-40F6-88BB-BDE3A5384BCA}"/>
                </a:ext>
              </a:extLst>
            </p:cNvPr>
            <p:cNvSpPr/>
            <p:nvPr/>
          </p:nvSpPr>
          <p:spPr>
            <a:xfrm>
              <a:off x="3889779" y="3613639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A1B2DB-8641-4946-9F93-1806F11FEE66}"/>
                </a:ext>
              </a:extLst>
            </p:cNvPr>
            <p:cNvSpPr/>
            <p:nvPr/>
          </p:nvSpPr>
          <p:spPr>
            <a:xfrm>
              <a:off x="4455417" y="3613639"/>
              <a:ext cx="483577" cy="28135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C86993E-0587-41AC-BAFA-4A613E7256F8}"/>
                </a:ext>
              </a:extLst>
            </p:cNvPr>
            <p:cNvSpPr/>
            <p:nvPr/>
          </p:nvSpPr>
          <p:spPr>
            <a:xfrm>
              <a:off x="5021057" y="3613639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6ADC85A-2E35-458F-8B58-B31E9755D3FB}"/>
                </a:ext>
              </a:extLst>
            </p:cNvPr>
            <p:cNvSpPr/>
            <p:nvPr/>
          </p:nvSpPr>
          <p:spPr>
            <a:xfrm>
              <a:off x="5586695" y="3613639"/>
              <a:ext cx="483577" cy="28135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40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549C5C9-48BC-40F5-91D8-B8F861221DE5}"/>
                </a:ext>
              </a:extLst>
            </p:cNvPr>
            <p:cNvSpPr/>
            <p:nvPr/>
          </p:nvSpPr>
          <p:spPr>
            <a:xfrm>
              <a:off x="6152333" y="3613639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50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F5C03AF-30C6-4352-9A81-24674C4224AB}"/>
                </a:ext>
              </a:extLst>
            </p:cNvPr>
            <p:cNvSpPr/>
            <p:nvPr/>
          </p:nvSpPr>
          <p:spPr>
            <a:xfrm>
              <a:off x="3889779" y="2930770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5AC7BAE7-1C5A-4235-8D71-0B241C0CA68C}"/>
                </a:ext>
              </a:extLst>
            </p:cNvPr>
            <p:cNvCxnSpPr>
              <a:stCxn id="14" idx="2"/>
              <a:endCxn id="9" idx="0"/>
            </p:cNvCxnSpPr>
            <p:nvPr/>
          </p:nvCxnSpPr>
          <p:spPr>
            <a:xfrm>
              <a:off x="4131568" y="3212124"/>
              <a:ext cx="0" cy="40151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4A9CFD5-B09C-4AF8-9930-EF15BD3EFD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9167" y="4731727"/>
              <a:ext cx="0" cy="42203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C63544-F5FB-4780-B604-D7B841B584F2}"/>
                </a:ext>
              </a:extLst>
            </p:cNvPr>
            <p:cNvSpPr txBox="1"/>
            <p:nvPr/>
          </p:nvSpPr>
          <p:spPr>
            <a:xfrm>
              <a:off x="3622613" y="2635349"/>
              <a:ext cx="10179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v1.begin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B1FE5F6-3421-4372-9E35-1B906C3BDF43}"/>
                </a:ext>
              </a:extLst>
            </p:cNvPr>
            <p:cNvSpPr/>
            <p:nvPr/>
          </p:nvSpPr>
          <p:spPr>
            <a:xfrm>
              <a:off x="4460270" y="3147646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4F75526F-5436-458F-89B4-CF1D8AC18893}"/>
                </a:ext>
              </a:extLst>
            </p:cNvPr>
            <p:cNvCxnSpPr>
              <a:cxnSpLocks/>
              <a:stCxn id="18" idx="2"/>
              <a:endCxn id="10" idx="0"/>
            </p:cNvCxnSpPr>
            <p:nvPr/>
          </p:nvCxnSpPr>
          <p:spPr>
            <a:xfrm flipH="1">
              <a:off x="4697206" y="3429000"/>
              <a:ext cx="4853" cy="184639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F1DD5B-5181-4AA7-B825-9AB399BBB638}"/>
                </a:ext>
              </a:extLst>
            </p:cNvPr>
            <p:cNvSpPr txBox="1"/>
            <p:nvPr/>
          </p:nvSpPr>
          <p:spPr>
            <a:xfrm>
              <a:off x="4440018" y="2872695"/>
              <a:ext cx="5357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Arial Black" panose="020B0A04020102020204" pitchFamily="34" charset="0"/>
                </a:rPr>
                <a:t>Iter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41EE11B-DE1E-4B4F-B305-13867B6ED0E5}"/>
                </a:ext>
              </a:extLst>
            </p:cNvPr>
            <p:cNvSpPr/>
            <p:nvPr/>
          </p:nvSpPr>
          <p:spPr>
            <a:xfrm>
              <a:off x="6711414" y="2929261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A0E14304-6F96-4751-8D91-53E62A4CCAB0}"/>
                </a:ext>
              </a:extLst>
            </p:cNvPr>
            <p:cNvCxnSpPr>
              <a:stCxn id="21" idx="2"/>
            </p:cNvCxnSpPr>
            <p:nvPr/>
          </p:nvCxnSpPr>
          <p:spPr>
            <a:xfrm>
              <a:off x="6953203" y="3210615"/>
              <a:ext cx="0" cy="40151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AE9D88-494A-4C0A-B074-17C9ABF917A0}"/>
                </a:ext>
              </a:extLst>
            </p:cNvPr>
            <p:cNvSpPr txBox="1"/>
            <p:nvPr/>
          </p:nvSpPr>
          <p:spPr>
            <a:xfrm>
              <a:off x="6534177" y="2631743"/>
              <a:ext cx="838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Arial Black" panose="020B0A04020102020204" pitchFamily="34" charset="0"/>
                </a:rPr>
                <a:t>v.end</a:t>
              </a:r>
              <a:r>
                <a:rPr lang="en-US" altLang="ko-KR" sz="1400" dirty="0">
                  <a:latin typeface="Arial Black" panose="020B0A04020102020204" pitchFamily="34" charset="0"/>
                </a:rPr>
                <a:t>()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7859EF6-2546-4F64-89B3-132E672A59EB}"/>
                </a:ext>
              </a:extLst>
            </p:cNvPr>
            <p:cNvSpPr/>
            <p:nvPr/>
          </p:nvSpPr>
          <p:spPr>
            <a:xfrm>
              <a:off x="6719625" y="3606310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N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62E4077-2FC2-4386-BBF5-21F3FF6973F4}"/>
                </a:ext>
              </a:extLst>
            </p:cNvPr>
            <p:cNvSpPr/>
            <p:nvPr/>
          </p:nvSpPr>
          <p:spPr>
            <a:xfrm>
              <a:off x="4455417" y="4450373"/>
              <a:ext cx="483577" cy="28135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40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6F49E85-21AB-4225-97A5-D257EE1223C1}"/>
                </a:ext>
              </a:extLst>
            </p:cNvPr>
            <p:cNvSpPr/>
            <p:nvPr/>
          </p:nvSpPr>
          <p:spPr>
            <a:xfrm>
              <a:off x="5021057" y="4450373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A403C77-DE77-4C56-88C4-4B07E2C51766}"/>
                </a:ext>
              </a:extLst>
            </p:cNvPr>
            <p:cNvSpPr/>
            <p:nvPr/>
          </p:nvSpPr>
          <p:spPr>
            <a:xfrm>
              <a:off x="5586695" y="4450373"/>
              <a:ext cx="483577" cy="28135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07A8971-21AF-4292-AA2D-8F6F8E9438E5}"/>
                </a:ext>
              </a:extLst>
            </p:cNvPr>
            <p:cNvSpPr/>
            <p:nvPr/>
          </p:nvSpPr>
          <p:spPr>
            <a:xfrm>
              <a:off x="6152332" y="4450373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N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6CA9D39-EAC1-438D-B553-B512B27673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4120" y="4727331"/>
              <a:ext cx="0" cy="42203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0A804C8-D204-40C5-B4F8-1E3773192A3D}"/>
                </a:ext>
              </a:extLst>
            </p:cNvPr>
            <p:cNvSpPr/>
            <p:nvPr/>
          </p:nvSpPr>
          <p:spPr>
            <a:xfrm>
              <a:off x="4437379" y="5147897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5C3A76-D33B-4394-9085-E4241759E565}"/>
                </a:ext>
              </a:extLst>
            </p:cNvPr>
            <p:cNvSpPr txBox="1"/>
            <p:nvPr/>
          </p:nvSpPr>
          <p:spPr>
            <a:xfrm>
              <a:off x="4170213" y="5414574"/>
              <a:ext cx="10179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v2.begin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2DEFCAE-8A05-4C02-B0BE-74169B7BC2E7}"/>
                </a:ext>
              </a:extLst>
            </p:cNvPr>
            <p:cNvSpPr/>
            <p:nvPr/>
          </p:nvSpPr>
          <p:spPr>
            <a:xfrm>
              <a:off x="6152331" y="5147897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F16E0A2-D367-4A8E-B6C4-29C22200803D}"/>
                </a:ext>
              </a:extLst>
            </p:cNvPr>
            <p:cNvSpPr txBox="1"/>
            <p:nvPr/>
          </p:nvSpPr>
          <p:spPr>
            <a:xfrm>
              <a:off x="5977176" y="5414574"/>
              <a:ext cx="8338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v2.end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BBA1E6F-7304-419A-BFF4-4419BC06E6DF}"/>
                </a:ext>
              </a:extLst>
            </p:cNvPr>
            <p:cNvCxnSpPr/>
            <p:nvPr/>
          </p:nvCxnSpPr>
          <p:spPr>
            <a:xfrm>
              <a:off x="4938994" y="3894993"/>
              <a:ext cx="1131278" cy="55538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68ECFDE-C79C-4BB7-802C-6E3708069011}"/>
                </a:ext>
              </a:extLst>
            </p:cNvPr>
            <p:cNvCxnSpPr>
              <a:cxnSpLocks/>
            </p:cNvCxnSpPr>
            <p:nvPr/>
          </p:nvCxnSpPr>
          <p:spPr>
            <a:xfrm>
              <a:off x="4455416" y="3894993"/>
              <a:ext cx="0" cy="563452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97F8319-3D59-4711-ACD1-BBAC39C4E424}"/>
                </a:ext>
              </a:extLst>
            </p:cNvPr>
            <p:cNvCxnSpPr>
              <a:cxnSpLocks/>
            </p:cNvCxnSpPr>
            <p:nvPr/>
          </p:nvCxnSpPr>
          <p:spPr>
            <a:xfrm>
              <a:off x="6062126" y="3894993"/>
              <a:ext cx="0" cy="563452"/>
            </a:xfrm>
            <a:prstGeom prst="line">
              <a:avLst/>
            </a:prstGeom>
            <a:ln w="28575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DD030D4-900C-488E-B59D-70DAFE8883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5416" y="3894993"/>
              <a:ext cx="1131280" cy="563452"/>
            </a:xfrm>
            <a:prstGeom prst="line">
              <a:avLst/>
            </a:prstGeom>
            <a:ln w="28575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0120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BFE85F6-1722-407B-B50C-B580AFE5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>
                <a:latin typeface="Arial Black" panose="020B0A04020102020204" pitchFamily="34" charset="0"/>
              </a:rPr>
              <a:t> 원소를 수정하지 않는 알고리즘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AF84AF-82B3-4730-A297-BCC3AA653D61}"/>
              </a:ext>
            </a:extLst>
          </p:cNvPr>
          <p:cNvSpPr txBox="1"/>
          <p:nvPr/>
        </p:nvSpPr>
        <p:spPr>
          <a:xfrm>
            <a:off x="1132621" y="712177"/>
            <a:ext cx="9905998" cy="560153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find_first_of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400" dirty="0">
                <a:latin typeface="Arial Black" panose="020B0A04020102020204" pitchFamily="34" charset="0"/>
              </a:rPr>
              <a:t>bool </a:t>
            </a:r>
            <a:r>
              <a:rPr lang="en-US" altLang="ko-KR" sz="1400" dirty="0" err="1">
                <a:latin typeface="Arial Black" panose="020B0A04020102020204" pitchFamily="34" charset="0"/>
              </a:rPr>
              <a:t>Pred</a:t>
            </a:r>
            <a:r>
              <a:rPr lang="en-US" altLang="ko-KR" sz="1400" dirty="0">
                <a:latin typeface="Arial Black" panose="020B0A04020102020204" pitchFamily="34" charset="0"/>
              </a:rPr>
              <a:t>(int left, int right)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return left &gt; right;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v1;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v1.push_back(10);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v1.push_back(20);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v1.push_back(30);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v1.push_back(40);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v2;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v2.push_back(40);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v2.push_back(80);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v2.push_back(20);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"v1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v1.size();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v1[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10419D-314A-4783-8D26-6633A3EE74CD}"/>
              </a:ext>
            </a:extLst>
          </p:cNvPr>
          <p:cNvSpPr/>
          <p:nvPr/>
        </p:nvSpPr>
        <p:spPr>
          <a:xfrm>
            <a:off x="4084148" y="1230740"/>
            <a:ext cx="697523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"v2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v2.size();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v2[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find_first_of</a:t>
            </a:r>
            <a:r>
              <a:rPr lang="en-US" altLang="ko-KR" sz="1400" dirty="0">
                <a:latin typeface="Arial Black" panose="020B0A04020102020204" pitchFamily="34" charset="0"/>
              </a:rPr>
              <a:t>(v1.begin(), v1.end(), v2.begin(), v2.end(), </a:t>
            </a:r>
            <a:r>
              <a:rPr lang="en-US" altLang="ko-KR" sz="1400" dirty="0" err="1">
                <a:latin typeface="Arial Black" panose="020B0A04020102020204" pitchFamily="34" charset="0"/>
              </a:rPr>
              <a:t>Pred</a:t>
            </a:r>
            <a:r>
              <a:rPr lang="en-US" altLang="ko-KR" sz="1400" dirty="0">
                <a:latin typeface="Arial Black" panose="020B0A04020102020204" pitchFamily="34" charset="0"/>
              </a:rPr>
              <a:t>);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 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v1.end())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: "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324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A4C8A6C-3729-47A0-8559-D31531E3B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>
                <a:latin typeface="Arial Black" panose="020B0A04020102020204" pitchFamily="34" charset="0"/>
              </a:rPr>
              <a:t> 원소를 수정하지 않는 알고리즘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67F1F-BDB3-4004-9CF3-075BBA840337}"/>
              </a:ext>
            </a:extLst>
          </p:cNvPr>
          <p:cNvSpPr txBox="1"/>
          <p:nvPr/>
        </p:nvSpPr>
        <p:spPr>
          <a:xfrm>
            <a:off x="1132621" y="712177"/>
            <a:ext cx="9905998" cy="603242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for_each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Print(int n)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n &lt;&lt; " ";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for_each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+ 2, Print)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for_each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+ 4, Print)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//[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구간의 원소 출력</a:t>
            </a:r>
          </a:p>
          <a:p>
            <a:pPr lvl="1"/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for_each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Print)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642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4ECA5BF-D30B-4F07-AF4E-91537552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84FF1-6B55-4CE1-9673-4A402C2E1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원소를 수정하지 않는 알고리즘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1072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2DF3528-92EC-4A56-9358-34B62E84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>
                <a:latin typeface="Arial Black" panose="020B0A04020102020204" pitchFamily="34" charset="0"/>
              </a:rPr>
              <a:t> 원소를 수정하지 않는 알고리즘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D2931-76AC-45B8-A903-3712B610A806}"/>
              </a:ext>
            </a:extLst>
          </p:cNvPr>
          <p:cNvSpPr txBox="1"/>
          <p:nvPr/>
        </p:nvSpPr>
        <p:spPr>
          <a:xfrm>
            <a:off x="1132621" y="712177"/>
            <a:ext cx="9905998" cy="618630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for_each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함수자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class </a:t>
            </a:r>
            <a:r>
              <a:rPr lang="en-US" altLang="ko-KR" sz="1400" dirty="0" err="1">
                <a:latin typeface="Arial Black" panose="020B0A04020102020204" pitchFamily="34" charset="0"/>
              </a:rPr>
              <a:t>PrintFunctor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char </a:t>
            </a:r>
            <a:r>
              <a:rPr lang="en-US" altLang="ko-KR" sz="1400" dirty="0" err="1">
                <a:latin typeface="Arial Black" panose="020B0A04020102020204" pitchFamily="34" charset="0"/>
              </a:rPr>
              <a:t>fmt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public: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explicit </a:t>
            </a:r>
            <a:r>
              <a:rPr lang="en-US" altLang="ko-KR" sz="1400" dirty="0" err="1">
                <a:latin typeface="Arial Black" panose="020B0A04020102020204" pitchFamily="34" charset="0"/>
              </a:rPr>
              <a:t>PrintFunctor</a:t>
            </a:r>
            <a:r>
              <a:rPr lang="en-US" altLang="ko-KR" sz="1400" dirty="0">
                <a:latin typeface="Arial Black" panose="020B0A04020102020204" pitchFamily="34" charset="0"/>
              </a:rPr>
              <a:t>(char c = ' ') : </a:t>
            </a:r>
            <a:r>
              <a:rPr lang="en-US" altLang="ko-KR" sz="1400" dirty="0" err="1">
                <a:latin typeface="Arial Black" panose="020B0A04020102020204" pitchFamily="34" charset="0"/>
              </a:rPr>
              <a:t>fmt</a:t>
            </a:r>
            <a:r>
              <a:rPr lang="en-US" altLang="ko-KR" sz="1400" dirty="0">
                <a:latin typeface="Arial Black" panose="020B0A04020102020204" pitchFamily="34" charset="0"/>
              </a:rPr>
              <a:t>(c) { }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void operator ()(int n) const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n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fmt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for_each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PrintFunctor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</a:t>
            </a:r>
            <a:r>
              <a:rPr lang="en-US" altLang="ko-KR" sz="1400" dirty="0">
                <a:latin typeface="Arial Black" panose="020B0A04020102020204" pitchFamily="34" charset="0"/>
              </a:rPr>
              <a:t>; // </a:t>
            </a:r>
            <a:r>
              <a:rPr lang="ko-KR" altLang="en-US" sz="1400" dirty="0">
                <a:latin typeface="Arial Black" panose="020B0A04020102020204" pitchFamily="34" charset="0"/>
              </a:rPr>
              <a:t>원소의 구분을 </a:t>
            </a:r>
            <a:r>
              <a:rPr lang="en-US" altLang="ko-KR" sz="1400" dirty="0">
                <a:latin typeface="Arial Black" panose="020B0A04020102020204" pitchFamily="34" charset="0"/>
              </a:rPr>
              <a:t>' '</a:t>
            </a:r>
            <a:r>
              <a:rPr lang="ko-KR" altLang="en-US" sz="1400" dirty="0">
                <a:latin typeface="Arial Black" panose="020B0A04020102020204" pitchFamily="34" charset="0"/>
              </a:rPr>
              <a:t>로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for_each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PrintFunctor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(',')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)</a:t>
            </a:r>
            <a:r>
              <a:rPr lang="en-US" altLang="ko-KR" sz="1400" dirty="0">
                <a:latin typeface="Arial Black" panose="020B0A04020102020204" pitchFamily="34" charset="0"/>
              </a:rPr>
              <a:t>;// </a:t>
            </a:r>
            <a:r>
              <a:rPr lang="ko-KR" altLang="en-US" sz="1400" dirty="0">
                <a:latin typeface="Arial Black" panose="020B0A04020102020204" pitchFamily="34" charset="0"/>
              </a:rPr>
              <a:t>원소의 구분을 </a:t>
            </a:r>
            <a:r>
              <a:rPr lang="en-US" altLang="ko-KR" sz="1400" dirty="0">
                <a:latin typeface="Arial Black" panose="020B0A04020102020204" pitchFamily="34" charset="0"/>
              </a:rPr>
              <a:t>','</a:t>
            </a:r>
            <a:r>
              <a:rPr lang="ko-KR" altLang="en-US" sz="1400" dirty="0">
                <a:latin typeface="Arial Black" panose="020B0A04020102020204" pitchFamily="34" charset="0"/>
              </a:rPr>
              <a:t>로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for_each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PrintFunctor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('\n')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)</a:t>
            </a:r>
            <a:r>
              <a:rPr lang="en-US" altLang="ko-KR" sz="1400" dirty="0">
                <a:latin typeface="Arial Black" panose="020B0A04020102020204" pitchFamily="34" charset="0"/>
              </a:rPr>
              <a:t>;// </a:t>
            </a:r>
            <a:r>
              <a:rPr lang="ko-KR" altLang="en-US" sz="1400" dirty="0">
                <a:latin typeface="Arial Black" panose="020B0A04020102020204" pitchFamily="34" charset="0"/>
              </a:rPr>
              <a:t>원소의 구분을 </a:t>
            </a:r>
            <a:r>
              <a:rPr lang="en-US" altLang="ko-KR" sz="1400" dirty="0">
                <a:latin typeface="Arial Black" panose="020B0A04020102020204" pitchFamily="34" charset="0"/>
              </a:rPr>
              <a:t>'\n'</a:t>
            </a:r>
            <a:r>
              <a:rPr lang="ko-KR" altLang="en-US" sz="1400" dirty="0">
                <a:latin typeface="Arial Black" panose="020B0A04020102020204" pitchFamily="34" charset="0"/>
              </a:rPr>
              <a:t>로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367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7E0FCB2-5120-44A8-8F62-2F946C44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>
                <a:latin typeface="Arial Black" panose="020B0A04020102020204" pitchFamily="34" charset="0"/>
              </a:rPr>
              <a:t> 원소를 수정하지 않는 알고리즘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46920-A890-450F-B440-A0320FD6BC16}"/>
              </a:ext>
            </a:extLst>
          </p:cNvPr>
          <p:cNvSpPr txBox="1"/>
          <p:nvPr/>
        </p:nvSpPr>
        <p:spPr>
          <a:xfrm>
            <a:off x="1132621" y="712177"/>
            <a:ext cx="9905998" cy="618630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lexicographical_compare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v1;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v1.push_back(10);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v1.push_back(20);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v1.push_back(30);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v2;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v2.push_back(10);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v2.push_back(20);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v3;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v3.push_back(10);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v3.push_back(20);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v3.push_back(30);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 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lexicographical_compare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(v1.begin(), v1.end(), v2.begin(), v2.end())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"v1 &lt; v2"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else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"v1 &gt;= v2"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 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lexicographical_compare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(v1.begin(), v1.end(), v3.begin(), v3.end())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"v1 &lt; v3"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else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"v1 &gt;= v3"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4A31357-DE7C-4215-8F6C-4AE602ACF6B6}"/>
              </a:ext>
            </a:extLst>
          </p:cNvPr>
          <p:cNvGrpSpPr/>
          <p:nvPr/>
        </p:nvGrpSpPr>
        <p:grpSpPr>
          <a:xfrm>
            <a:off x="7582928" y="1401875"/>
            <a:ext cx="2727596" cy="2403456"/>
            <a:chOff x="3960498" y="1327583"/>
            <a:chExt cx="2727596" cy="240345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87F51A2-E810-431D-8123-0EBEA1E6F02F}"/>
                </a:ext>
              </a:extLst>
            </p:cNvPr>
            <p:cNvSpPr/>
            <p:nvPr/>
          </p:nvSpPr>
          <p:spPr>
            <a:xfrm>
              <a:off x="3965332" y="1696915"/>
              <a:ext cx="474784" cy="290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E7DFB30-02E6-46C6-AB5F-808D0E4B6608}"/>
                </a:ext>
              </a:extLst>
            </p:cNvPr>
            <p:cNvSpPr/>
            <p:nvPr/>
          </p:nvSpPr>
          <p:spPr>
            <a:xfrm>
              <a:off x="3965332" y="2069123"/>
              <a:ext cx="474784" cy="290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750042-1A2F-4DEF-B4A0-FBB19FB1C7B3}"/>
                </a:ext>
              </a:extLst>
            </p:cNvPr>
            <p:cNvSpPr/>
            <p:nvPr/>
          </p:nvSpPr>
          <p:spPr>
            <a:xfrm>
              <a:off x="3965332" y="2441331"/>
              <a:ext cx="474784" cy="290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F4FFA7-4A09-4009-A427-873CAFCC61D2}"/>
                </a:ext>
              </a:extLst>
            </p:cNvPr>
            <p:cNvSpPr txBox="1"/>
            <p:nvPr/>
          </p:nvSpPr>
          <p:spPr>
            <a:xfrm>
              <a:off x="3960498" y="1327583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v3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F4D3946-6901-47F8-B3E9-D3AF5A4845E0}"/>
                </a:ext>
              </a:extLst>
            </p:cNvPr>
            <p:cNvSpPr/>
            <p:nvPr/>
          </p:nvSpPr>
          <p:spPr>
            <a:xfrm>
              <a:off x="3965332" y="2813539"/>
              <a:ext cx="474784" cy="290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N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6FA885B-B087-4B2D-B3FD-8F4E105B47DC}"/>
                </a:ext>
              </a:extLst>
            </p:cNvPr>
            <p:cNvSpPr/>
            <p:nvPr/>
          </p:nvSpPr>
          <p:spPr>
            <a:xfrm>
              <a:off x="5058509" y="1696915"/>
              <a:ext cx="474784" cy="290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52FD836-B266-4526-AAC8-4C87E3421608}"/>
                </a:ext>
              </a:extLst>
            </p:cNvPr>
            <p:cNvSpPr/>
            <p:nvPr/>
          </p:nvSpPr>
          <p:spPr>
            <a:xfrm>
              <a:off x="5058509" y="2069123"/>
              <a:ext cx="474784" cy="290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B2096ED-594F-444F-B3ED-3728E2DD1B62}"/>
                </a:ext>
              </a:extLst>
            </p:cNvPr>
            <p:cNvSpPr/>
            <p:nvPr/>
          </p:nvSpPr>
          <p:spPr>
            <a:xfrm>
              <a:off x="5058509" y="2441331"/>
              <a:ext cx="474784" cy="290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516504-E2FF-4D65-B958-6C8A8A148BAF}"/>
                </a:ext>
              </a:extLst>
            </p:cNvPr>
            <p:cNvSpPr txBox="1"/>
            <p:nvPr/>
          </p:nvSpPr>
          <p:spPr>
            <a:xfrm>
              <a:off x="5053675" y="1327583"/>
              <a:ext cx="479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v1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4F984FC-2ED0-4576-ADCD-7CCA27D78976}"/>
                </a:ext>
              </a:extLst>
            </p:cNvPr>
            <p:cNvSpPr/>
            <p:nvPr/>
          </p:nvSpPr>
          <p:spPr>
            <a:xfrm>
              <a:off x="5058509" y="2813539"/>
              <a:ext cx="474784" cy="290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N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7A08D21-F287-42A0-920F-CAC0AA970095}"/>
                </a:ext>
              </a:extLst>
            </p:cNvPr>
            <p:cNvSpPr/>
            <p:nvPr/>
          </p:nvSpPr>
          <p:spPr>
            <a:xfrm>
              <a:off x="6213309" y="1696915"/>
              <a:ext cx="474784" cy="290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175B03A-5B89-4ECC-A48C-5EEC320CFFD3}"/>
                </a:ext>
              </a:extLst>
            </p:cNvPr>
            <p:cNvSpPr/>
            <p:nvPr/>
          </p:nvSpPr>
          <p:spPr>
            <a:xfrm>
              <a:off x="6213309" y="2069123"/>
              <a:ext cx="474784" cy="290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17D3921-E635-45C1-BB02-3DD254C9A1BD}"/>
                </a:ext>
              </a:extLst>
            </p:cNvPr>
            <p:cNvSpPr/>
            <p:nvPr/>
          </p:nvSpPr>
          <p:spPr>
            <a:xfrm>
              <a:off x="6213309" y="2441331"/>
              <a:ext cx="474784" cy="290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50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B1AB8B-13DE-4A51-8F9F-9E8330579113}"/>
                </a:ext>
              </a:extLst>
            </p:cNvPr>
            <p:cNvSpPr txBox="1"/>
            <p:nvPr/>
          </p:nvSpPr>
          <p:spPr>
            <a:xfrm>
              <a:off x="6208475" y="1327583"/>
              <a:ext cx="479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v2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C0B6457-06AB-405E-A10B-91EC7C953D3D}"/>
                </a:ext>
              </a:extLst>
            </p:cNvPr>
            <p:cNvSpPr/>
            <p:nvPr/>
          </p:nvSpPr>
          <p:spPr>
            <a:xfrm>
              <a:off x="6213309" y="2813539"/>
              <a:ext cx="474784" cy="290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N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936D9D-4C20-4719-BD53-47F9402B46D9}"/>
                </a:ext>
              </a:extLst>
            </p:cNvPr>
            <p:cNvSpPr txBox="1"/>
            <p:nvPr/>
          </p:nvSpPr>
          <p:spPr>
            <a:xfrm>
              <a:off x="4551642" y="165732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=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D2939A-4833-495F-83EA-43BDADF1A7C5}"/>
                </a:ext>
              </a:extLst>
            </p:cNvPr>
            <p:cNvSpPr txBox="1"/>
            <p:nvPr/>
          </p:nvSpPr>
          <p:spPr>
            <a:xfrm>
              <a:off x="4549224" y="204412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=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693F98-BDA9-4286-B32E-063D4148F6EB}"/>
                </a:ext>
              </a:extLst>
            </p:cNvPr>
            <p:cNvSpPr txBox="1"/>
            <p:nvPr/>
          </p:nvSpPr>
          <p:spPr>
            <a:xfrm>
              <a:off x="4549224" y="240173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=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B47C80-FE2B-4041-B79E-1E719C0FC7D6}"/>
                </a:ext>
              </a:extLst>
            </p:cNvPr>
            <p:cNvSpPr txBox="1"/>
            <p:nvPr/>
          </p:nvSpPr>
          <p:spPr>
            <a:xfrm>
              <a:off x="5669342" y="16997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=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CFFBA3-D908-4BD9-AE86-71C4326B34F6}"/>
                </a:ext>
              </a:extLst>
            </p:cNvPr>
            <p:cNvSpPr txBox="1"/>
            <p:nvPr/>
          </p:nvSpPr>
          <p:spPr>
            <a:xfrm>
              <a:off x="5666924" y="208659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=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290FCE-178C-4451-A21E-A0C7BEA603EE}"/>
                </a:ext>
              </a:extLst>
            </p:cNvPr>
            <p:cNvSpPr txBox="1"/>
            <p:nvPr/>
          </p:nvSpPr>
          <p:spPr>
            <a:xfrm>
              <a:off x="5666924" y="2444207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&lt;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8929C-5E94-43FE-B9C8-5489541EB526}"/>
                </a:ext>
              </a:extLst>
            </p:cNvPr>
            <p:cNvSpPr txBox="1"/>
            <p:nvPr/>
          </p:nvSpPr>
          <p:spPr>
            <a:xfrm>
              <a:off x="4227821" y="3146264"/>
              <a:ext cx="9813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v1 &lt; v3</a:t>
              </a:r>
            </a:p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false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E652B0-BAED-43B1-A23B-A83F602C70D6}"/>
                </a:ext>
              </a:extLst>
            </p:cNvPr>
            <p:cNvSpPr txBox="1"/>
            <p:nvPr/>
          </p:nvSpPr>
          <p:spPr>
            <a:xfrm>
              <a:off x="5344720" y="3136612"/>
              <a:ext cx="9813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v1 &lt; v2</a:t>
              </a:r>
            </a:p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true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90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6FF3853-087E-48F5-90E6-E89D8AB8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>
                <a:latin typeface="Arial Black" panose="020B0A04020102020204" pitchFamily="34" charset="0"/>
              </a:rPr>
              <a:t> 원소를 수정하지 않는 알고리즘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7218A-B3A5-46F2-B112-E106CFAF5402}"/>
              </a:ext>
            </a:extLst>
          </p:cNvPr>
          <p:cNvSpPr txBox="1"/>
          <p:nvPr/>
        </p:nvSpPr>
        <p:spPr>
          <a:xfrm>
            <a:off x="1132621" y="712177"/>
            <a:ext cx="9926758" cy="618630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lexicographical_compare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조건자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  <a:endParaRPr lang="en-US" altLang="ko-KR" dirty="0"/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v1;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v1.push_back(10);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v1.push_back(20);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v1.push_back(30);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v2;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v2.push_back(10);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v2.push_back(25);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v2.push_back(30);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 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lexicographical_compare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(v1.begin(), v1.end(), v2.begin(), v2.end(), less&lt;int&gt;())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</a:t>
            </a:r>
            <a:r>
              <a:rPr lang="ko-KR" altLang="en-US" sz="1400" dirty="0">
                <a:latin typeface="Arial Black" panose="020B0A04020102020204" pitchFamily="34" charset="0"/>
              </a:rPr>
              <a:t>기준 </a:t>
            </a:r>
            <a:r>
              <a:rPr lang="en-US" altLang="ko-KR" sz="1400" dirty="0">
                <a:latin typeface="Arial Black" panose="020B0A04020102020204" pitchFamily="34" charset="0"/>
              </a:rPr>
              <a:t>less v1</a:t>
            </a:r>
            <a:r>
              <a:rPr lang="ko-KR" altLang="en-US" sz="1400" dirty="0">
                <a:latin typeface="Arial Black" panose="020B0A04020102020204" pitchFamily="34" charset="0"/>
              </a:rPr>
              <a:t>과 </a:t>
            </a:r>
            <a:r>
              <a:rPr lang="en-US" altLang="ko-KR" sz="1400" dirty="0">
                <a:latin typeface="Arial Black" panose="020B0A04020102020204" pitchFamily="34" charset="0"/>
              </a:rPr>
              <a:t>v2</a:t>
            </a:r>
            <a:r>
              <a:rPr lang="ko-KR" altLang="en-US" sz="1400" dirty="0">
                <a:latin typeface="Arial Black" panose="020B0A04020102020204" pitchFamily="34" charset="0"/>
              </a:rPr>
              <a:t>의 비교</a:t>
            </a:r>
            <a:r>
              <a:rPr lang="en-US" altLang="ko-KR" sz="1400" dirty="0">
                <a:latin typeface="Arial Black" panose="020B0A04020102020204" pitchFamily="34" charset="0"/>
              </a:rPr>
              <a:t>: true"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else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</a:t>
            </a:r>
            <a:r>
              <a:rPr lang="ko-KR" altLang="en-US" sz="1400" dirty="0">
                <a:latin typeface="Arial Black" panose="020B0A04020102020204" pitchFamily="34" charset="0"/>
              </a:rPr>
              <a:t>기준 </a:t>
            </a:r>
            <a:r>
              <a:rPr lang="en-US" altLang="ko-KR" sz="1400" dirty="0">
                <a:latin typeface="Arial Black" panose="020B0A04020102020204" pitchFamily="34" charset="0"/>
              </a:rPr>
              <a:t>less v1</a:t>
            </a:r>
            <a:r>
              <a:rPr lang="ko-KR" altLang="en-US" sz="1400" dirty="0">
                <a:latin typeface="Arial Black" panose="020B0A04020102020204" pitchFamily="34" charset="0"/>
              </a:rPr>
              <a:t>과 </a:t>
            </a:r>
            <a:r>
              <a:rPr lang="en-US" altLang="ko-KR" sz="1400" dirty="0">
                <a:latin typeface="Arial Black" panose="020B0A04020102020204" pitchFamily="34" charset="0"/>
              </a:rPr>
              <a:t>v2</a:t>
            </a:r>
            <a:r>
              <a:rPr lang="ko-KR" altLang="en-US" sz="1400" dirty="0">
                <a:latin typeface="Arial Black" panose="020B0A04020102020204" pitchFamily="34" charset="0"/>
              </a:rPr>
              <a:t>의 비교</a:t>
            </a:r>
            <a:r>
              <a:rPr lang="en-US" altLang="ko-KR" sz="1400" dirty="0">
                <a:latin typeface="Arial Black" panose="020B0A04020102020204" pitchFamily="34" charset="0"/>
              </a:rPr>
              <a:t>: false"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 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lexicographical_compare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(v1.begin(), v1.end(), v2.begin(), v2.end(), greater&lt;int&gt;())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</a:t>
            </a:r>
            <a:r>
              <a:rPr lang="ko-KR" altLang="en-US" sz="1400" dirty="0">
                <a:latin typeface="Arial Black" panose="020B0A04020102020204" pitchFamily="34" charset="0"/>
              </a:rPr>
              <a:t>기준 </a:t>
            </a:r>
            <a:r>
              <a:rPr lang="en-US" altLang="ko-KR" sz="1400" dirty="0">
                <a:latin typeface="Arial Black" panose="020B0A04020102020204" pitchFamily="34" charset="0"/>
              </a:rPr>
              <a:t>greater v1</a:t>
            </a:r>
            <a:r>
              <a:rPr lang="ko-KR" altLang="en-US" sz="1400" dirty="0">
                <a:latin typeface="Arial Black" panose="020B0A04020102020204" pitchFamily="34" charset="0"/>
              </a:rPr>
              <a:t>과 </a:t>
            </a:r>
            <a:r>
              <a:rPr lang="en-US" altLang="ko-KR" sz="1400" dirty="0">
                <a:latin typeface="Arial Black" panose="020B0A04020102020204" pitchFamily="34" charset="0"/>
              </a:rPr>
              <a:t>v2</a:t>
            </a:r>
            <a:r>
              <a:rPr lang="ko-KR" altLang="en-US" sz="1400" dirty="0">
                <a:latin typeface="Arial Black" panose="020B0A04020102020204" pitchFamily="34" charset="0"/>
              </a:rPr>
              <a:t>의 비교</a:t>
            </a:r>
            <a:r>
              <a:rPr lang="en-US" altLang="ko-KR" sz="1400" dirty="0">
                <a:latin typeface="Arial Black" panose="020B0A04020102020204" pitchFamily="34" charset="0"/>
              </a:rPr>
              <a:t>: true"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else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</a:t>
            </a:r>
            <a:r>
              <a:rPr lang="ko-KR" altLang="en-US" sz="1400" dirty="0">
                <a:latin typeface="Arial Black" panose="020B0A04020102020204" pitchFamily="34" charset="0"/>
              </a:rPr>
              <a:t>기준 </a:t>
            </a:r>
            <a:r>
              <a:rPr lang="en-US" altLang="ko-KR" sz="1400" dirty="0">
                <a:latin typeface="Arial Black" panose="020B0A04020102020204" pitchFamily="34" charset="0"/>
              </a:rPr>
              <a:t>greater v1</a:t>
            </a:r>
            <a:r>
              <a:rPr lang="ko-KR" altLang="en-US" sz="1400" dirty="0">
                <a:latin typeface="Arial Black" panose="020B0A04020102020204" pitchFamily="34" charset="0"/>
              </a:rPr>
              <a:t>과 </a:t>
            </a:r>
            <a:r>
              <a:rPr lang="en-US" altLang="ko-KR" sz="1400" dirty="0">
                <a:latin typeface="Arial Black" panose="020B0A04020102020204" pitchFamily="34" charset="0"/>
              </a:rPr>
              <a:t>v2</a:t>
            </a:r>
            <a:r>
              <a:rPr lang="ko-KR" altLang="en-US" sz="1400" dirty="0">
                <a:latin typeface="Arial Black" panose="020B0A04020102020204" pitchFamily="34" charset="0"/>
              </a:rPr>
              <a:t>의 비교</a:t>
            </a:r>
            <a:r>
              <a:rPr lang="en-US" altLang="ko-KR" sz="1400" dirty="0">
                <a:latin typeface="Arial Black" panose="020B0A04020102020204" pitchFamily="34" charset="0"/>
              </a:rPr>
              <a:t>: false"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 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lexicographical_compare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(v1.begin(), v1.end(), v2.begin(), v2.end(), Less&lt;int&gt;())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"</a:t>
            </a:r>
            <a:r>
              <a:rPr lang="ko-KR" altLang="en-US" sz="1400" dirty="0">
                <a:latin typeface="Arial Black" panose="020B0A04020102020204" pitchFamily="34" charset="0"/>
              </a:rPr>
              <a:t>사용자 기준 </a:t>
            </a:r>
            <a:r>
              <a:rPr lang="en-US" altLang="ko-KR" sz="1400" dirty="0">
                <a:latin typeface="Arial Black" panose="020B0A04020102020204" pitchFamily="34" charset="0"/>
              </a:rPr>
              <a:t>Less v1</a:t>
            </a:r>
            <a:r>
              <a:rPr lang="ko-KR" altLang="en-US" sz="1400" dirty="0">
                <a:latin typeface="Arial Black" panose="020B0A04020102020204" pitchFamily="34" charset="0"/>
              </a:rPr>
              <a:t>과 </a:t>
            </a:r>
            <a:r>
              <a:rPr lang="en-US" altLang="ko-KR" sz="1400" dirty="0">
                <a:latin typeface="Arial Black" panose="020B0A04020102020204" pitchFamily="34" charset="0"/>
              </a:rPr>
              <a:t>v2</a:t>
            </a:r>
            <a:r>
              <a:rPr lang="ko-KR" altLang="en-US" sz="1400" dirty="0">
                <a:latin typeface="Arial Black" panose="020B0A04020102020204" pitchFamily="34" charset="0"/>
              </a:rPr>
              <a:t>의 비교</a:t>
            </a:r>
            <a:r>
              <a:rPr lang="en-US" altLang="ko-KR" sz="1400" dirty="0">
                <a:latin typeface="Arial Black" panose="020B0A04020102020204" pitchFamily="34" charset="0"/>
              </a:rPr>
              <a:t>: true"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else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"</a:t>
            </a:r>
            <a:r>
              <a:rPr lang="ko-KR" altLang="en-US" sz="1400" dirty="0">
                <a:latin typeface="Arial Black" panose="020B0A04020102020204" pitchFamily="34" charset="0"/>
              </a:rPr>
              <a:t>사용자 기준 </a:t>
            </a:r>
            <a:r>
              <a:rPr lang="en-US" altLang="ko-KR" sz="1400" dirty="0">
                <a:latin typeface="Arial Black" panose="020B0A04020102020204" pitchFamily="34" charset="0"/>
              </a:rPr>
              <a:t>Less v1</a:t>
            </a:r>
            <a:r>
              <a:rPr lang="ko-KR" altLang="en-US" sz="1400" dirty="0">
                <a:latin typeface="Arial Black" panose="020B0A04020102020204" pitchFamily="34" charset="0"/>
              </a:rPr>
              <a:t>과 </a:t>
            </a:r>
            <a:r>
              <a:rPr lang="en-US" altLang="ko-KR" sz="1400" dirty="0">
                <a:latin typeface="Arial Black" panose="020B0A04020102020204" pitchFamily="34" charset="0"/>
              </a:rPr>
              <a:t>v2</a:t>
            </a:r>
            <a:r>
              <a:rPr lang="ko-KR" altLang="en-US" sz="1400" dirty="0">
                <a:latin typeface="Arial Black" panose="020B0A04020102020204" pitchFamily="34" charset="0"/>
              </a:rPr>
              <a:t>의 비교</a:t>
            </a:r>
            <a:r>
              <a:rPr lang="en-US" altLang="ko-KR" sz="1400" dirty="0">
                <a:latin typeface="Arial Black" panose="020B0A04020102020204" pitchFamily="34" charset="0"/>
              </a:rPr>
              <a:t>: false"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99399D-8DBB-442C-B2D3-4A5F004776D4}"/>
              </a:ext>
            </a:extLst>
          </p:cNvPr>
          <p:cNvSpPr/>
          <p:nvPr/>
        </p:nvSpPr>
        <p:spPr>
          <a:xfrm>
            <a:off x="5382234" y="1081508"/>
            <a:ext cx="56563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template&lt; </a:t>
            </a:r>
            <a:r>
              <a:rPr lang="en-US" altLang="ko-KR" sz="1400" dirty="0" err="1">
                <a:latin typeface="Arial Black" panose="020B0A04020102020204" pitchFamily="34" charset="0"/>
              </a:rPr>
              <a:t>typename</a:t>
            </a:r>
            <a:r>
              <a:rPr lang="en-US" altLang="ko-KR" sz="1400" dirty="0">
                <a:latin typeface="Arial Black" panose="020B0A04020102020204" pitchFamily="34" charset="0"/>
              </a:rPr>
              <a:t> T&gt;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struct Less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bool operator()(const T&amp; left, const T&amp; right) const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return left &lt; right;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99876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07DEAB6-F89F-4B76-A513-E4A09BF8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>
                <a:latin typeface="Arial Black" panose="020B0A04020102020204" pitchFamily="34" charset="0"/>
              </a:rPr>
              <a:t> 원소를 수정하지 않는 알고리즘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127CF-FC31-4512-9672-2DC7DC1EDBBF}"/>
              </a:ext>
            </a:extLst>
          </p:cNvPr>
          <p:cNvSpPr txBox="1"/>
          <p:nvPr/>
        </p:nvSpPr>
        <p:spPr>
          <a:xfrm>
            <a:off x="1132621" y="944737"/>
            <a:ext cx="9905998" cy="575542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max(), min()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int a = 10, b = 20;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int r;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r =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max(a, b)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"max: " &lt;&lt; r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r =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min(a, b)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"min: " &lt;&lt; r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fr-FR" altLang="ko-KR" sz="1400" dirty="0">
                <a:latin typeface="Arial Black" panose="020B0A04020102020204" pitchFamily="34" charset="0"/>
              </a:rPr>
              <a:t>Point pt1(5, 8), pt2(3, 9);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Point pt3;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pt3 =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max(pt1, pt2,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XCompare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fr-FR" altLang="ko-KR" sz="1400" dirty="0">
                <a:latin typeface="Arial Black" panose="020B0A04020102020204" pitchFamily="34" charset="0"/>
              </a:rPr>
              <a:t>cout &lt;&lt; "x max: "; pt3.Print();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pt3 =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max(pt1, pt2,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YCompare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fr-FR" altLang="ko-KR" sz="1400" dirty="0">
                <a:latin typeface="Arial Black" panose="020B0A04020102020204" pitchFamily="34" charset="0"/>
              </a:rPr>
              <a:t>cout &lt;&lt; "y max: "; pt3.Print();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6CFB88-ADA9-41B8-BBF7-5D494F530F89}"/>
              </a:ext>
            </a:extLst>
          </p:cNvPr>
          <p:cNvSpPr/>
          <p:nvPr/>
        </p:nvSpPr>
        <p:spPr>
          <a:xfrm>
            <a:off x="5549288" y="1437207"/>
            <a:ext cx="548933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class Point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int x, y;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public:</a:t>
            </a:r>
          </a:p>
          <a:p>
            <a:pPr lvl="1"/>
            <a:r>
              <a:rPr lang="fr-FR" altLang="ko-KR" sz="1400" dirty="0">
                <a:latin typeface="Arial Black" panose="020B0A04020102020204" pitchFamily="34" charset="0"/>
              </a:rPr>
              <a:t>explicit Point(int _x = 0, int _y = 0) :x(_x), y(_y) { }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int </a:t>
            </a:r>
            <a:r>
              <a:rPr lang="en-US" altLang="ko-KR" sz="1400" dirty="0" err="1">
                <a:latin typeface="Arial Black" panose="020B0A04020102020204" pitchFamily="34" charset="0"/>
              </a:rPr>
              <a:t>GetX</a:t>
            </a:r>
            <a:r>
              <a:rPr lang="en-US" altLang="ko-KR" sz="1400" dirty="0">
                <a:latin typeface="Arial Black" panose="020B0A04020102020204" pitchFamily="34" charset="0"/>
              </a:rPr>
              <a:t>() const { return x; }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int </a:t>
            </a:r>
            <a:r>
              <a:rPr lang="en-US" altLang="ko-KR" sz="1400" dirty="0" err="1">
                <a:latin typeface="Arial Black" panose="020B0A04020102020204" pitchFamily="34" charset="0"/>
              </a:rPr>
              <a:t>GetY</a:t>
            </a:r>
            <a:r>
              <a:rPr lang="en-US" altLang="ko-KR" sz="1400" dirty="0">
                <a:latin typeface="Arial Black" panose="020B0A04020102020204" pitchFamily="34" charset="0"/>
              </a:rPr>
              <a:t>() const { return y; }</a:t>
            </a:r>
          </a:p>
          <a:p>
            <a:pPr lvl="1"/>
            <a:r>
              <a:rPr lang="fr-FR" altLang="ko-KR" sz="1400" dirty="0">
                <a:latin typeface="Arial Black" panose="020B0A04020102020204" pitchFamily="34" charset="0"/>
              </a:rPr>
              <a:t>void Print() const { cout &lt;&lt; '(' &lt;&lt; x &lt;&lt; ',' &lt;&lt; y &lt;&lt; ')' &lt;&lt; endl; }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};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bool </a:t>
            </a:r>
            <a:r>
              <a:rPr lang="en-US" altLang="ko-KR" sz="1400" dirty="0" err="1">
                <a:latin typeface="Arial Black" panose="020B0A04020102020204" pitchFamily="34" charset="0"/>
              </a:rPr>
              <a:t>XCompare</a:t>
            </a:r>
            <a:r>
              <a:rPr lang="en-US" altLang="ko-KR" sz="1400" dirty="0">
                <a:latin typeface="Arial Black" panose="020B0A04020102020204" pitchFamily="34" charset="0"/>
              </a:rPr>
              <a:t>(const Point&amp; left, const Point&amp; right)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return </a:t>
            </a:r>
            <a:r>
              <a:rPr lang="en-US" altLang="ko-KR" sz="1400" dirty="0" err="1">
                <a:latin typeface="Arial Black" panose="020B0A04020102020204" pitchFamily="34" charset="0"/>
              </a:rPr>
              <a:t>left.GetX</a:t>
            </a:r>
            <a:r>
              <a:rPr lang="en-US" altLang="ko-KR" sz="1400" dirty="0">
                <a:latin typeface="Arial Black" panose="020B0A04020102020204" pitchFamily="34" charset="0"/>
              </a:rPr>
              <a:t>()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right.GetX</a:t>
            </a:r>
            <a:r>
              <a:rPr lang="en-US" altLang="ko-KR" sz="1400" dirty="0">
                <a:latin typeface="Arial Black" panose="020B0A04020102020204" pitchFamily="34" charset="0"/>
              </a:rPr>
              <a:t>();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bool </a:t>
            </a:r>
            <a:r>
              <a:rPr lang="en-US" altLang="ko-KR" sz="1400" dirty="0" err="1">
                <a:latin typeface="Arial Black" panose="020B0A04020102020204" pitchFamily="34" charset="0"/>
              </a:rPr>
              <a:t>YCompare</a:t>
            </a:r>
            <a:r>
              <a:rPr lang="en-US" altLang="ko-KR" sz="1400" dirty="0">
                <a:latin typeface="Arial Black" panose="020B0A04020102020204" pitchFamily="34" charset="0"/>
              </a:rPr>
              <a:t>(const Point&amp; left, const Point&amp; right)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return </a:t>
            </a:r>
            <a:r>
              <a:rPr lang="en-US" altLang="ko-KR" sz="1400" dirty="0" err="1">
                <a:latin typeface="Arial Black" panose="020B0A04020102020204" pitchFamily="34" charset="0"/>
              </a:rPr>
              <a:t>left.GetY</a:t>
            </a:r>
            <a:r>
              <a:rPr lang="en-US" altLang="ko-KR" sz="1400" dirty="0">
                <a:latin typeface="Arial Black" panose="020B0A04020102020204" pitchFamily="34" charset="0"/>
              </a:rPr>
              <a:t>()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right.GetY</a:t>
            </a:r>
            <a:r>
              <a:rPr lang="en-US" altLang="ko-KR" sz="1400" dirty="0">
                <a:latin typeface="Arial Black" panose="020B0A04020102020204" pitchFamily="34" charset="0"/>
              </a:rPr>
              <a:t>();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849F90-4D63-4592-832B-CD6C5746AD23}"/>
              </a:ext>
            </a:extLst>
          </p:cNvPr>
          <p:cNvSpPr txBox="1"/>
          <p:nvPr/>
        </p:nvSpPr>
        <p:spPr>
          <a:xfrm>
            <a:off x="3018568" y="5976898"/>
            <a:ext cx="5275385" cy="5847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Point </a:t>
            </a:r>
            <a:r>
              <a:rPr lang="ko-KR" altLang="en-US" sz="1600" dirty="0">
                <a:latin typeface="Arial Black" panose="020B0A04020102020204" pitchFamily="34" charset="0"/>
              </a:rPr>
              <a:t>클래스가 비교연산자를 지원하지 않기 때문에 전역 함수로 비교를 해서 </a:t>
            </a:r>
            <a:r>
              <a:rPr lang="en-US" altLang="ko-KR" sz="1600" dirty="0">
                <a:latin typeface="Arial Black" panose="020B0A04020102020204" pitchFamily="34" charset="0"/>
              </a:rPr>
              <a:t>point</a:t>
            </a:r>
            <a:r>
              <a:rPr lang="ko-KR" altLang="en-US" sz="1600" dirty="0">
                <a:latin typeface="Arial Black" panose="020B0A04020102020204" pitchFamily="34" charset="0"/>
              </a:rPr>
              <a:t>를 반환한다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9734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884AAEF-7976-4765-BED5-5A097778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>
                <a:latin typeface="Arial Black" panose="020B0A04020102020204" pitchFamily="34" charset="0"/>
              </a:rPr>
              <a:t> 원소를 수정하지 않는 알고리즘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7EEAB-5184-48A4-91FD-F8BF155B2088}"/>
              </a:ext>
            </a:extLst>
          </p:cNvPr>
          <p:cNvSpPr txBox="1"/>
          <p:nvPr/>
        </p:nvSpPr>
        <p:spPr>
          <a:xfrm>
            <a:off x="1153381" y="751344"/>
            <a:ext cx="9885238" cy="535531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max_element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min_element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endParaRPr lang="ko-KR" altLang="en-US" dirty="0">
              <a:latin typeface="Arial Black" panose="020B0A04020102020204" pitchFamily="34" charset="0"/>
            </a:endParaRPr>
          </a:p>
          <a:p>
            <a:pPr lvl="1"/>
            <a:r>
              <a:rPr lang="en-US" altLang="ko-KR" dirty="0" err="1">
                <a:latin typeface="Arial Black" panose="020B0A04020102020204" pitchFamily="34" charset="0"/>
              </a:rPr>
              <a:t>v.push_back</a:t>
            </a:r>
            <a:r>
              <a:rPr lang="en-US" altLang="ko-KR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dirty="0" err="1">
                <a:latin typeface="Arial Black" panose="020B0A04020102020204" pitchFamily="34" charset="0"/>
              </a:rPr>
              <a:t>v.push_back</a:t>
            </a:r>
            <a:r>
              <a:rPr lang="en-US" altLang="ko-KR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dirty="0" err="1">
                <a:latin typeface="Arial Black" panose="020B0A04020102020204" pitchFamily="34" charset="0"/>
              </a:rPr>
              <a:t>v.push_back</a:t>
            </a:r>
            <a:r>
              <a:rPr lang="en-US" altLang="ko-KR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dirty="0" err="1">
                <a:latin typeface="Arial Black" panose="020B0A04020102020204" pitchFamily="34" charset="0"/>
              </a:rPr>
              <a:t>v.push_back</a:t>
            </a:r>
            <a:r>
              <a:rPr lang="en-US" altLang="ko-KR" dirty="0">
                <a:latin typeface="Arial Black" panose="020B0A04020102020204" pitchFamily="34" charset="0"/>
              </a:rPr>
              <a:t>(50);</a:t>
            </a:r>
          </a:p>
          <a:p>
            <a:pPr lvl="1"/>
            <a:r>
              <a:rPr lang="en-US" altLang="ko-KR" dirty="0" err="1">
                <a:latin typeface="Arial Black" panose="020B0A04020102020204" pitchFamily="34" charset="0"/>
              </a:rPr>
              <a:t>v.push_back</a:t>
            </a:r>
            <a:r>
              <a:rPr lang="en-US" altLang="ko-KR" dirty="0">
                <a:latin typeface="Arial Black" panose="020B0A04020102020204" pitchFamily="34" charset="0"/>
              </a:rPr>
              <a:t>(40);</a:t>
            </a:r>
          </a:p>
          <a:p>
            <a:pPr lvl="1"/>
            <a:endParaRPr lang="ko-KR" altLang="en-US" dirty="0">
              <a:latin typeface="Arial Black" panose="020B0A04020102020204" pitchFamily="34" charset="0"/>
            </a:endParaRP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vector&lt;int&gt;::iterator </a:t>
            </a:r>
            <a:r>
              <a:rPr lang="en-US" altLang="ko-KR" dirty="0" err="1">
                <a:latin typeface="Arial Black" panose="020B0A04020102020204" pitchFamily="34" charset="0"/>
              </a:rPr>
              <a:t>iter</a:t>
            </a:r>
            <a:r>
              <a:rPr lang="en-US" altLang="ko-KR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dirty="0" err="1">
                <a:latin typeface="Arial Black" panose="020B0A04020102020204" pitchFamily="34" charset="0"/>
              </a:rPr>
              <a:t>iter</a:t>
            </a:r>
            <a:r>
              <a:rPr lang="en-US" altLang="ko-KR" dirty="0">
                <a:latin typeface="Arial Black" panose="020B0A04020102020204" pitchFamily="34" charset="0"/>
              </a:rPr>
              <a:t> =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max_element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</a:t>
            </a:r>
            <a:r>
              <a:rPr lang="en-US" altLang="ko-KR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dirty="0" err="1">
                <a:latin typeface="Arial Black" panose="020B0A04020102020204" pitchFamily="34" charset="0"/>
              </a:rPr>
              <a:t>cout</a:t>
            </a:r>
            <a:r>
              <a:rPr lang="en-US" altLang="ko-KR" dirty="0">
                <a:latin typeface="Arial Black" panose="020B0A04020102020204" pitchFamily="34" charset="0"/>
              </a:rPr>
              <a:t> &lt;&lt; *</a:t>
            </a:r>
            <a:r>
              <a:rPr lang="en-US" altLang="ko-KR" dirty="0" err="1">
                <a:latin typeface="Arial Black" panose="020B0A04020102020204" pitchFamily="34" charset="0"/>
              </a:rPr>
              <a:t>iter</a:t>
            </a:r>
            <a:r>
              <a:rPr lang="en-US" altLang="ko-KR" dirty="0">
                <a:latin typeface="Arial Black" panose="020B0A04020102020204" pitchFamily="34" charset="0"/>
              </a:rPr>
              <a:t> &lt;&lt; </a:t>
            </a:r>
            <a:r>
              <a:rPr lang="en-US" altLang="ko-KR" dirty="0" err="1">
                <a:latin typeface="Arial Black" panose="020B0A04020102020204" pitchFamily="34" charset="0"/>
              </a:rPr>
              <a:t>endl</a:t>
            </a:r>
            <a:r>
              <a:rPr lang="en-US" altLang="ko-KR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dirty="0">
              <a:latin typeface="Arial Black" panose="020B0A04020102020204" pitchFamily="34" charset="0"/>
            </a:endParaRPr>
          </a:p>
          <a:p>
            <a:pPr lvl="1"/>
            <a:r>
              <a:rPr lang="en-US" altLang="ko-KR" dirty="0" err="1">
                <a:latin typeface="Arial Black" panose="020B0A04020102020204" pitchFamily="34" charset="0"/>
              </a:rPr>
              <a:t>iter</a:t>
            </a:r>
            <a:r>
              <a:rPr lang="en-US" altLang="ko-KR" dirty="0">
                <a:latin typeface="Arial Black" panose="020B0A04020102020204" pitchFamily="34" charset="0"/>
              </a:rPr>
              <a:t> =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min_element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</a:t>
            </a:r>
            <a:r>
              <a:rPr lang="en-US" altLang="ko-KR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dirty="0" err="1">
                <a:latin typeface="Arial Black" panose="020B0A04020102020204" pitchFamily="34" charset="0"/>
              </a:rPr>
              <a:t>cout</a:t>
            </a:r>
            <a:r>
              <a:rPr lang="en-US" altLang="ko-KR" dirty="0">
                <a:latin typeface="Arial Black" panose="020B0A04020102020204" pitchFamily="34" charset="0"/>
              </a:rPr>
              <a:t> &lt;&lt; *</a:t>
            </a:r>
            <a:r>
              <a:rPr lang="en-US" altLang="ko-KR" dirty="0" err="1">
                <a:latin typeface="Arial Black" panose="020B0A04020102020204" pitchFamily="34" charset="0"/>
              </a:rPr>
              <a:t>iter</a:t>
            </a:r>
            <a:r>
              <a:rPr lang="en-US" altLang="ko-KR" dirty="0">
                <a:latin typeface="Arial Black" panose="020B0A04020102020204" pitchFamily="34" charset="0"/>
              </a:rPr>
              <a:t> &lt;&lt; </a:t>
            </a:r>
            <a:r>
              <a:rPr lang="en-US" altLang="ko-KR" dirty="0" err="1">
                <a:latin typeface="Arial Black" panose="020B0A04020102020204" pitchFamily="34" charset="0"/>
              </a:rPr>
              <a:t>endl</a:t>
            </a:r>
            <a:r>
              <a:rPr lang="en-US" altLang="ko-KR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626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56E93D0-3C73-48C0-8FEA-E9368621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>
                <a:latin typeface="Arial Black" panose="020B0A04020102020204" pitchFamily="34" charset="0"/>
              </a:rPr>
              <a:t> 원소를 수정하지 않는 알고리즘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595A1-C95E-4F0E-9E7A-6637DF2F4728}"/>
              </a:ext>
            </a:extLst>
          </p:cNvPr>
          <p:cNvSpPr txBox="1"/>
          <p:nvPr/>
        </p:nvSpPr>
        <p:spPr>
          <a:xfrm>
            <a:off x="1153381" y="712177"/>
            <a:ext cx="9885238" cy="575542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max_element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조건자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bool Compare(const Point&amp; left, const Point&amp; right)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 (</a:t>
            </a:r>
            <a:r>
              <a:rPr lang="en-US" altLang="ko-KR" sz="1400" dirty="0" err="1">
                <a:latin typeface="Arial Black" panose="020B0A04020102020204" pitchFamily="34" charset="0"/>
              </a:rPr>
              <a:t>left.GetX</a:t>
            </a:r>
            <a:r>
              <a:rPr lang="en-US" altLang="ko-KR" sz="1400" dirty="0">
                <a:latin typeface="Arial Black" panose="020B0A04020102020204" pitchFamily="34" charset="0"/>
              </a:rPr>
              <a:t>()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right.GetX</a:t>
            </a:r>
            <a:r>
              <a:rPr lang="en-US" altLang="ko-KR" sz="1400" dirty="0">
                <a:latin typeface="Arial Black" panose="020B0A04020102020204" pitchFamily="34" charset="0"/>
              </a:rPr>
              <a:t>())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return true;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else if (</a:t>
            </a:r>
            <a:r>
              <a:rPr lang="en-US" altLang="ko-KR" sz="1400" dirty="0" err="1">
                <a:latin typeface="Arial Black" panose="020B0A04020102020204" pitchFamily="34" charset="0"/>
              </a:rPr>
              <a:t>left.GetX</a:t>
            </a:r>
            <a:r>
              <a:rPr lang="en-US" altLang="ko-KR" sz="1400" dirty="0">
                <a:latin typeface="Arial Black" panose="020B0A04020102020204" pitchFamily="34" charset="0"/>
              </a:rPr>
              <a:t>() &gt; </a:t>
            </a:r>
            <a:r>
              <a:rPr lang="en-US" altLang="ko-KR" sz="1400" dirty="0" err="1">
                <a:latin typeface="Arial Black" panose="020B0A04020102020204" pitchFamily="34" charset="0"/>
              </a:rPr>
              <a:t>right.GetX</a:t>
            </a:r>
            <a:r>
              <a:rPr lang="en-US" altLang="ko-KR" sz="1400" dirty="0">
                <a:latin typeface="Arial Black" panose="020B0A04020102020204" pitchFamily="34" charset="0"/>
              </a:rPr>
              <a:t>())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return false;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else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return </a:t>
            </a:r>
            <a:r>
              <a:rPr lang="en-US" altLang="ko-KR" sz="1400" dirty="0" err="1">
                <a:latin typeface="Arial Black" panose="020B0A04020102020204" pitchFamily="34" charset="0"/>
              </a:rPr>
              <a:t>left.GetY</a:t>
            </a:r>
            <a:r>
              <a:rPr lang="en-US" altLang="ko-KR" sz="1400" dirty="0">
                <a:latin typeface="Arial Black" panose="020B0A04020102020204" pitchFamily="34" charset="0"/>
              </a:rPr>
              <a:t>()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right.GetY</a:t>
            </a:r>
            <a:r>
              <a:rPr lang="en-US" altLang="ko-KR" sz="1400" dirty="0">
                <a:latin typeface="Arial Black" panose="020B0A04020102020204" pitchFamily="34" charset="0"/>
              </a:rPr>
              <a:t>();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vector&lt;Point&gt; v;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(Point(3, 2));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(Point(2, 5));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(Point(1, 5));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(Point(3, 3));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(Point(3, 2));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vector&lt;Point&gt;::iterator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max_element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Compare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"max: ";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-&gt;Print(); //</a:t>
            </a:r>
            <a:r>
              <a:rPr lang="ko-KR" altLang="en-US" sz="1400" dirty="0">
                <a:latin typeface="Arial Black" panose="020B0A04020102020204" pitchFamily="34" charset="0"/>
              </a:rPr>
              <a:t>반복자가 가리키는 객체의 멤버는 </a:t>
            </a:r>
            <a:r>
              <a:rPr lang="en-US" altLang="ko-KR" sz="1400" dirty="0">
                <a:latin typeface="Arial Black" panose="020B0A04020102020204" pitchFamily="34" charset="0"/>
              </a:rPr>
              <a:t>-&gt; </a:t>
            </a:r>
            <a:r>
              <a:rPr lang="ko-KR" altLang="en-US" sz="1400" dirty="0">
                <a:latin typeface="Arial Black" panose="020B0A04020102020204" pitchFamily="34" charset="0"/>
              </a:rPr>
              <a:t>연산자로 접근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"max: "; (*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).Print(); //</a:t>
            </a:r>
            <a:r>
              <a:rPr lang="ko-KR" altLang="en-US" sz="1400" dirty="0">
                <a:latin typeface="Arial Black" panose="020B0A04020102020204" pitchFamily="34" charset="0"/>
              </a:rPr>
              <a:t>위와 같음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B1323A-2CF0-4F9C-95FA-1F9B706F6989}"/>
              </a:ext>
            </a:extLst>
          </p:cNvPr>
          <p:cNvSpPr/>
          <p:nvPr/>
        </p:nvSpPr>
        <p:spPr>
          <a:xfrm>
            <a:off x="5641484" y="2090172"/>
            <a:ext cx="539713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class Point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int x, y;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public:</a:t>
            </a:r>
          </a:p>
          <a:p>
            <a:pPr lvl="1"/>
            <a:r>
              <a:rPr lang="fr-FR" altLang="ko-KR" sz="1400" dirty="0">
                <a:latin typeface="Arial Black" panose="020B0A04020102020204" pitchFamily="34" charset="0"/>
              </a:rPr>
              <a:t>explicit Point(int _x = 0, int _y = 0) :x(_x), y(_y) { }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int </a:t>
            </a:r>
            <a:r>
              <a:rPr lang="en-US" altLang="ko-KR" sz="1400" dirty="0" err="1">
                <a:latin typeface="Arial Black" panose="020B0A04020102020204" pitchFamily="34" charset="0"/>
              </a:rPr>
              <a:t>GetX</a:t>
            </a:r>
            <a:r>
              <a:rPr lang="en-US" altLang="ko-KR" sz="1400" dirty="0">
                <a:latin typeface="Arial Black" panose="020B0A04020102020204" pitchFamily="34" charset="0"/>
              </a:rPr>
              <a:t>() const { return x; }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int </a:t>
            </a:r>
            <a:r>
              <a:rPr lang="en-US" altLang="ko-KR" sz="1400" dirty="0" err="1">
                <a:latin typeface="Arial Black" panose="020B0A04020102020204" pitchFamily="34" charset="0"/>
              </a:rPr>
              <a:t>GetY</a:t>
            </a:r>
            <a:r>
              <a:rPr lang="en-US" altLang="ko-KR" sz="1400" dirty="0">
                <a:latin typeface="Arial Black" panose="020B0A04020102020204" pitchFamily="34" charset="0"/>
              </a:rPr>
              <a:t>() const { return y; }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fr-FR" altLang="ko-KR" sz="1400" dirty="0">
                <a:latin typeface="Arial Black" panose="020B0A04020102020204" pitchFamily="34" charset="0"/>
              </a:rPr>
              <a:t>	void Print() const </a:t>
            </a:r>
          </a:p>
          <a:p>
            <a:r>
              <a:rPr lang="fr-FR" altLang="ko-KR" sz="1400" dirty="0">
                <a:latin typeface="Arial Black" panose="020B0A04020102020204" pitchFamily="34" charset="0"/>
              </a:rPr>
              <a:t>	{ </a:t>
            </a:r>
          </a:p>
          <a:p>
            <a:r>
              <a:rPr lang="fr-FR" altLang="ko-KR" sz="1400" dirty="0">
                <a:latin typeface="Arial Black" panose="020B0A04020102020204" pitchFamily="34" charset="0"/>
              </a:rPr>
              <a:t>		cout &lt;&lt; '(' &lt;&lt; x &lt;&lt; ',' &lt;&lt; y &lt;&lt; ')' &lt;&lt; endl; </a:t>
            </a:r>
          </a:p>
          <a:p>
            <a:r>
              <a:rPr lang="fr-FR" altLang="ko-KR" sz="1400" dirty="0">
                <a:latin typeface="Arial Black" panose="020B0A04020102020204" pitchFamily="34" charset="0"/>
              </a:rPr>
              <a:t>	}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17094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C457647-BC64-4A79-A56E-42B8EB1C1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>
                <a:latin typeface="Arial Black" panose="020B0A04020102020204" pitchFamily="34" charset="0"/>
              </a:rPr>
              <a:t> 원소를 수정하지 않는 알고리즘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D799BF-BAC9-41DA-809B-CA47A26CBF63}"/>
              </a:ext>
            </a:extLst>
          </p:cNvPr>
          <p:cNvSpPr txBox="1"/>
          <p:nvPr/>
        </p:nvSpPr>
        <p:spPr>
          <a:xfrm>
            <a:off x="1132621" y="712177"/>
            <a:ext cx="9905998" cy="5847755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mismatch()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 v1;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v1.push_back(10);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v1.push_back(20);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v1.push_back(30);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v1.push_back(40);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v1.push_back(50);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 v2;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v2.push_back(10);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v2.push_back(20);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v2.push_back(30);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v2.push_back(80);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v2.push_back(90);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pair&lt;vector&lt;int&gt;::iterator, vector&lt;int&gt;::iterator&gt; </a:t>
            </a:r>
            <a:r>
              <a:rPr lang="en-US" altLang="ko-KR" sz="1600" dirty="0" err="1">
                <a:latin typeface="Arial Black" panose="020B0A04020102020204" pitchFamily="34" charset="0"/>
              </a:rPr>
              <a:t>iter_pair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iter_pair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mismatch(v1.begin(), v1.end(), v2.begin())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"v1: " &lt;&lt; *</a:t>
            </a:r>
            <a:r>
              <a:rPr lang="en-US" altLang="ko-KR" sz="1600" dirty="0" err="1">
                <a:latin typeface="Arial Black" panose="020B0A04020102020204" pitchFamily="34" charset="0"/>
              </a:rPr>
              <a:t>iter_pair.first</a:t>
            </a:r>
            <a:r>
              <a:rPr lang="en-US" altLang="ko-KR" sz="1600" dirty="0">
                <a:latin typeface="Arial Black" panose="020B0A04020102020204" pitchFamily="34" charset="0"/>
              </a:rPr>
              <a:t> &lt;&lt; ", " &lt;&lt; "v2: " &lt;&lt; *</a:t>
            </a:r>
            <a:r>
              <a:rPr lang="en-US" altLang="ko-KR" sz="1600" dirty="0" err="1">
                <a:latin typeface="Arial Black" panose="020B0A04020102020204" pitchFamily="34" charset="0"/>
              </a:rPr>
              <a:t>iter_pair.second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AF5517C-9559-4EC4-87FF-CA5FF99E8AD7}"/>
              </a:ext>
            </a:extLst>
          </p:cNvPr>
          <p:cNvGrpSpPr/>
          <p:nvPr/>
        </p:nvGrpSpPr>
        <p:grpSpPr>
          <a:xfrm>
            <a:off x="5567332" y="1864057"/>
            <a:ext cx="4127652" cy="2375505"/>
            <a:chOff x="3307709" y="1310141"/>
            <a:chExt cx="4127652" cy="237550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8CECDE9-A211-47E5-9CC1-0704F93D684A}"/>
                </a:ext>
              </a:extLst>
            </p:cNvPr>
            <p:cNvSpPr/>
            <p:nvPr/>
          </p:nvSpPr>
          <p:spPr>
            <a:xfrm>
              <a:off x="3872195" y="2372634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80A7178-C649-4B5C-B934-E328109CBB86}"/>
                </a:ext>
              </a:extLst>
            </p:cNvPr>
            <p:cNvSpPr/>
            <p:nvPr/>
          </p:nvSpPr>
          <p:spPr>
            <a:xfrm>
              <a:off x="4437833" y="2372634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91161AE-3E74-4ED9-B1DD-112185780D34}"/>
                </a:ext>
              </a:extLst>
            </p:cNvPr>
            <p:cNvSpPr/>
            <p:nvPr/>
          </p:nvSpPr>
          <p:spPr>
            <a:xfrm>
              <a:off x="5003473" y="2372634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7B53B27-5CE7-4A47-8AD2-1EBD871D9CD1}"/>
                </a:ext>
              </a:extLst>
            </p:cNvPr>
            <p:cNvSpPr/>
            <p:nvPr/>
          </p:nvSpPr>
          <p:spPr>
            <a:xfrm>
              <a:off x="5569111" y="2372634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40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5B22AF-C2A5-4E85-90C9-C822606F6F5A}"/>
                </a:ext>
              </a:extLst>
            </p:cNvPr>
            <p:cNvSpPr/>
            <p:nvPr/>
          </p:nvSpPr>
          <p:spPr>
            <a:xfrm>
              <a:off x="6134749" y="2372634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50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A8D0ACA-353E-4899-8519-D6C3DEB1DC13}"/>
                </a:ext>
              </a:extLst>
            </p:cNvPr>
            <p:cNvSpPr/>
            <p:nvPr/>
          </p:nvSpPr>
          <p:spPr>
            <a:xfrm>
              <a:off x="5295036" y="1679473"/>
              <a:ext cx="1026005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first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D5932BFB-7A41-444C-8917-A7AF1459A73E}"/>
                </a:ext>
              </a:extLst>
            </p:cNvPr>
            <p:cNvCxnSpPr>
              <a:cxnSpLocks/>
              <a:stCxn id="13" idx="2"/>
              <a:endCxn id="11" idx="0"/>
            </p:cNvCxnSpPr>
            <p:nvPr/>
          </p:nvCxnSpPr>
          <p:spPr>
            <a:xfrm>
              <a:off x="5808039" y="1960827"/>
              <a:ext cx="2861" cy="41180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C11D903-4332-4FD9-8FF3-E73A8269B5ED}"/>
                </a:ext>
              </a:extLst>
            </p:cNvPr>
            <p:cNvSpPr/>
            <p:nvPr/>
          </p:nvSpPr>
          <p:spPr>
            <a:xfrm>
              <a:off x="6702041" y="2365305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N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56D2220-64EB-45A6-AF98-24E103D7720F}"/>
                </a:ext>
              </a:extLst>
            </p:cNvPr>
            <p:cNvSpPr/>
            <p:nvPr/>
          </p:nvSpPr>
          <p:spPr>
            <a:xfrm>
              <a:off x="3872195" y="3360303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2CC2533-081F-49A7-A649-6F908090D5C9}"/>
                </a:ext>
              </a:extLst>
            </p:cNvPr>
            <p:cNvSpPr/>
            <p:nvPr/>
          </p:nvSpPr>
          <p:spPr>
            <a:xfrm>
              <a:off x="4437833" y="3360303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F9C3B8A-146E-4956-BBE3-DAEEBB654A00}"/>
                </a:ext>
              </a:extLst>
            </p:cNvPr>
            <p:cNvSpPr/>
            <p:nvPr/>
          </p:nvSpPr>
          <p:spPr>
            <a:xfrm>
              <a:off x="5003473" y="3360303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296D40C-5941-4293-9C40-A6720B44475F}"/>
                </a:ext>
              </a:extLst>
            </p:cNvPr>
            <p:cNvSpPr/>
            <p:nvPr/>
          </p:nvSpPr>
          <p:spPr>
            <a:xfrm>
              <a:off x="5569111" y="3360303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80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A83A382-5ACB-4301-B592-48ADF3367396}"/>
                </a:ext>
              </a:extLst>
            </p:cNvPr>
            <p:cNvSpPr/>
            <p:nvPr/>
          </p:nvSpPr>
          <p:spPr>
            <a:xfrm>
              <a:off x="6134749" y="3360303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90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D1AB880-9248-4E1F-A40D-825A40A53C3D}"/>
                </a:ext>
              </a:extLst>
            </p:cNvPr>
            <p:cNvSpPr/>
            <p:nvPr/>
          </p:nvSpPr>
          <p:spPr>
            <a:xfrm>
              <a:off x="6702041" y="3352974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N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A12D45-4BA3-47F2-8D85-C714DA708271}"/>
                </a:ext>
              </a:extLst>
            </p:cNvPr>
            <p:cNvSpPr txBox="1"/>
            <p:nvPr/>
          </p:nvSpPr>
          <p:spPr>
            <a:xfrm>
              <a:off x="3307709" y="2364016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v1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F611F2-0375-4EFB-9675-FF14EF488756}"/>
                </a:ext>
              </a:extLst>
            </p:cNvPr>
            <p:cNvSpPr txBox="1"/>
            <p:nvPr/>
          </p:nvSpPr>
          <p:spPr>
            <a:xfrm>
              <a:off x="3307709" y="3316314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v2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A908F74-4DC2-4148-9C36-D4DE94B5BE3C}"/>
                </a:ext>
              </a:extLst>
            </p:cNvPr>
            <p:cNvSpPr/>
            <p:nvPr/>
          </p:nvSpPr>
          <p:spPr>
            <a:xfrm>
              <a:off x="6423382" y="1679473"/>
              <a:ext cx="1011979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second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32D386-F0D4-4E31-A259-B086B0BD279E}"/>
                </a:ext>
              </a:extLst>
            </p:cNvPr>
            <p:cNvSpPr txBox="1"/>
            <p:nvPr/>
          </p:nvSpPr>
          <p:spPr>
            <a:xfrm>
              <a:off x="5753749" y="1310141"/>
              <a:ext cx="1236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Arial Black" panose="020B0A04020102020204" pitchFamily="34" charset="0"/>
                </a:rPr>
                <a:t>Iter_pair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23BF255-EC9A-4C60-97CD-8BF124CE0764}"/>
                </a:ext>
              </a:extLst>
            </p:cNvPr>
            <p:cNvCxnSpPr>
              <a:stCxn id="24" idx="2"/>
              <a:endCxn id="19" idx="0"/>
            </p:cNvCxnSpPr>
            <p:nvPr/>
          </p:nvCxnSpPr>
          <p:spPr>
            <a:xfrm flipH="1">
              <a:off x="5810900" y="1960827"/>
              <a:ext cx="1118472" cy="139947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50C3F7E-158B-445C-B68F-ED2B9D547795}"/>
                </a:ext>
              </a:extLst>
            </p:cNvPr>
            <p:cNvCxnSpPr>
              <a:stCxn id="8" idx="2"/>
              <a:endCxn id="16" idx="0"/>
            </p:cNvCxnSpPr>
            <p:nvPr/>
          </p:nvCxnSpPr>
          <p:spPr>
            <a:xfrm>
              <a:off x="4113984" y="2653988"/>
              <a:ext cx="0" cy="706315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DF3F72D-BD44-48B9-AF0B-7CC67CAEFD47}"/>
                </a:ext>
              </a:extLst>
            </p:cNvPr>
            <p:cNvCxnSpPr/>
            <p:nvPr/>
          </p:nvCxnSpPr>
          <p:spPr>
            <a:xfrm>
              <a:off x="4688414" y="2653988"/>
              <a:ext cx="0" cy="706315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6EC5C0E-D9E7-4876-A3C5-80886125B869}"/>
                </a:ext>
              </a:extLst>
            </p:cNvPr>
            <p:cNvCxnSpPr/>
            <p:nvPr/>
          </p:nvCxnSpPr>
          <p:spPr>
            <a:xfrm>
              <a:off x="5224745" y="2646659"/>
              <a:ext cx="0" cy="706315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45DF357-D609-4E0E-B157-0EEF63C58280}"/>
                </a:ext>
              </a:extLst>
            </p:cNvPr>
            <p:cNvCxnSpPr/>
            <p:nvPr/>
          </p:nvCxnSpPr>
          <p:spPr>
            <a:xfrm>
              <a:off x="5808039" y="2653988"/>
              <a:ext cx="0" cy="706315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13B4559-C9B4-4234-9626-D4A631E46C3F}"/>
                </a:ext>
              </a:extLst>
            </p:cNvPr>
            <p:cNvSpPr txBox="1"/>
            <p:nvPr/>
          </p:nvSpPr>
          <p:spPr>
            <a:xfrm>
              <a:off x="4058214" y="282247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=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91379-22A3-453C-860B-AA9E28296DD3}"/>
                </a:ext>
              </a:extLst>
            </p:cNvPr>
            <p:cNvSpPr txBox="1"/>
            <p:nvPr/>
          </p:nvSpPr>
          <p:spPr>
            <a:xfrm>
              <a:off x="4697278" y="282247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=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5B2ADF-4874-44ED-82A6-D11804CFB0E0}"/>
                </a:ext>
              </a:extLst>
            </p:cNvPr>
            <p:cNvSpPr txBox="1"/>
            <p:nvPr/>
          </p:nvSpPr>
          <p:spPr>
            <a:xfrm>
              <a:off x="5195448" y="282247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=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93B195-A444-46EC-B0FC-3DFA8CD5E60C}"/>
                </a:ext>
              </a:extLst>
            </p:cNvPr>
            <p:cNvSpPr txBox="1"/>
            <p:nvPr/>
          </p:nvSpPr>
          <p:spPr>
            <a:xfrm>
              <a:off x="5796195" y="281515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x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497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D41986B-AA0C-4C88-9940-72CC83AC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>
                <a:latin typeface="Arial Black" panose="020B0A04020102020204" pitchFamily="34" charset="0"/>
              </a:rPr>
              <a:t> 원소를 수정하지 않는 알고리즘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28445-19A6-431F-9593-EAFA430687FA}"/>
              </a:ext>
            </a:extLst>
          </p:cNvPr>
          <p:cNvSpPr txBox="1"/>
          <p:nvPr/>
        </p:nvSpPr>
        <p:spPr>
          <a:xfrm>
            <a:off x="1132621" y="712177"/>
            <a:ext cx="9905998" cy="578619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mismach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조건자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 v1;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v1.push_back(10);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v1.push_back(20);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v1.push_back(30);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v1.push_back(40);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v1.push_back(50);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 v2;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v2.push_back(11);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v2.push_back(25);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v2.push_back(33);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v2.push_back(46);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v2.push_back(50);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pair&lt;vector&lt;int&gt;::iterator, vector&lt;int&gt;::iterator&gt; </a:t>
            </a:r>
            <a:r>
              <a:rPr lang="en-US" altLang="ko-KR" sz="1600" dirty="0" err="1">
                <a:latin typeface="Arial Black" panose="020B0A04020102020204" pitchFamily="34" charset="0"/>
              </a:rPr>
              <a:t>iter_pair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iter_pair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mismatch(v1.begin(), v1.end(), v2.begin(), </a:t>
            </a:r>
            <a:r>
              <a:rPr lang="en-US" altLang="ko-K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"v1: " &lt;&lt; *</a:t>
            </a:r>
            <a:r>
              <a:rPr lang="en-US" altLang="ko-KR" sz="1600" dirty="0" err="1">
                <a:latin typeface="Arial Black" panose="020B0A04020102020204" pitchFamily="34" charset="0"/>
              </a:rPr>
              <a:t>iter_pair.first</a:t>
            </a:r>
            <a:r>
              <a:rPr lang="en-US" altLang="ko-KR" sz="1600" dirty="0">
                <a:latin typeface="Arial Black" panose="020B0A04020102020204" pitchFamily="34" charset="0"/>
              </a:rPr>
              <a:t> &lt;&lt; ", " &lt;&lt; "v2: " &lt;&lt; *</a:t>
            </a:r>
            <a:r>
              <a:rPr lang="en-US" altLang="ko-KR" sz="1600" dirty="0" err="1">
                <a:latin typeface="Arial Black" panose="020B0A04020102020204" pitchFamily="34" charset="0"/>
              </a:rPr>
              <a:t>iter_pair.second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14C89F-EE99-416F-8FC3-5ABB728BDFCF}"/>
              </a:ext>
            </a:extLst>
          </p:cNvPr>
          <p:cNvSpPr/>
          <p:nvPr/>
        </p:nvSpPr>
        <p:spPr>
          <a:xfrm>
            <a:off x="6991227" y="1219843"/>
            <a:ext cx="40473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bool </a:t>
            </a:r>
            <a:r>
              <a:rPr lang="en-US" altLang="ko-KR" sz="1600" dirty="0" err="1">
                <a:latin typeface="Arial Black" panose="020B0A04020102020204" pitchFamily="34" charset="0"/>
              </a:rPr>
              <a:t>Pred</a:t>
            </a:r>
            <a:r>
              <a:rPr lang="en-US" altLang="ko-KR" sz="1600" dirty="0">
                <a:latin typeface="Arial Black" panose="020B0A04020102020204" pitchFamily="34" charset="0"/>
              </a:rPr>
              <a:t>(int left, int right)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return abs(right - left) &lt;= 5;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184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79110A-C49D-4571-95AE-8FA6CAEC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>
                <a:latin typeface="Arial Black" panose="020B0A04020102020204" pitchFamily="34" charset="0"/>
              </a:rPr>
              <a:t> 원소를 수정하지 않는 알고리즘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51DE4-1BE9-4C73-A6AE-AE8B8D620A77}"/>
              </a:ext>
            </a:extLst>
          </p:cNvPr>
          <p:cNvSpPr txBox="1"/>
          <p:nvPr/>
        </p:nvSpPr>
        <p:spPr>
          <a:xfrm>
            <a:off x="1132621" y="712177"/>
            <a:ext cx="9905997" cy="606319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search()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 v1;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v1.push_back(10);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v1.push_back(20);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v1.push_back(30);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v1.push_back(40);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v1.push_back(50);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v1.push_back(60);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v1.push_back(70);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v1.push_back(30);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v1.push_back(40);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v1.push_back(50);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 v2;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v2.push_back(30);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v2.push_back(40);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v2.push_back(50);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C4F4B1-72E8-4416-BD68-E1AF56B90303}"/>
              </a:ext>
            </a:extLst>
          </p:cNvPr>
          <p:cNvSpPr/>
          <p:nvPr/>
        </p:nvSpPr>
        <p:spPr>
          <a:xfrm>
            <a:off x="4353533" y="1067510"/>
            <a:ext cx="6685085" cy="280076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search(v1.begin(), v1.end(), v2.begin(), v2.end())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if (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!= v1.end())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2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일치하는 첫 번째 순차열의 첫 원소의 반복자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2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: " &lt;&lt; *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2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"iter-1 : " &lt;&lt; *(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- 1)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2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"iter+1 : " &lt;&lt; *(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+ 1)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11BEC12-727C-4AD8-9C66-A88F1D1830E8}"/>
              </a:ext>
            </a:extLst>
          </p:cNvPr>
          <p:cNvGrpSpPr/>
          <p:nvPr/>
        </p:nvGrpSpPr>
        <p:grpSpPr>
          <a:xfrm>
            <a:off x="4016981" y="3815335"/>
            <a:ext cx="7021637" cy="2942393"/>
            <a:chOff x="2801971" y="1577963"/>
            <a:chExt cx="7021637" cy="294239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4CCB1F2-19DD-4CAE-8D26-AF40F5589E74}"/>
                </a:ext>
              </a:extLst>
            </p:cNvPr>
            <p:cNvSpPr/>
            <p:nvPr/>
          </p:nvSpPr>
          <p:spPr>
            <a:xfrm>
              <a:off x="3372443" y="2573004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2EA681-4CA4-4A46-BAA8-84A5704298B9}"/>
                </a:ext>
              </a:extLst>
            </p:cNvPr>
            <p:cNvSpPr/>
            <p:nvPr/>
          </p:nvSpPr>
          <p:spPr>
            <a:xfrm>
              <a:off x="3938081" y="2573004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BCFB667-BA99-41C4-A0BA-7D313CE0A6F6}"/>
                </a:ext>
              </a:extLst>
            </p:cNvPr>
            <p:cNvSpPr/>
            <p:nvPr/>
          </p:nvSpPr>
          <p:spPr>
            <a:xfrm>
              <a:off x="4503721" y="2573004"/>
              <a:ext cx="483577" cy="28135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E706CE7-AC72-48D0-9348-09E28D111612}"/>
                </a:ext>
              </a:extLst>
            </p:cNvPr>
            <p:cNvSpPr/>
            <p:nvPr/>
          </p:nvSpPr>
          <p:spPr>
            <a:xfrm>
              <a:off x="5069359" y="2573004"/>
              <a:ext cx="483577" cy="28135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40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CCACEC9-A5FA-421A-B725-7BE04BF56267}"/>
                </a:ext>
              </a:extLst>
            </p:cNvPr>
            <p:cNvSpPr/>
            <p:nvPr/>
          </p:nvSpPr>
          <p:spPr>
            <a:xfrm>
              <a:off x="5634997" y="2573004"/>
              <a:ext cx="483577" cy="28135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50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EE75D31-50FC-47D5-BADC-45C232DF24AA}"/>
                </a:ext>
              </a:extLst>
            </p:cNvPr>
            <p:cNvSpPr/>
            <p:nvPr/>
          </p:nvSpPr>
          <p:spPr>
            <a:xfrm>
              <a:off x="6200637" y="2573004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60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77A2186-0CC9-44C1-99EF-DD00CEAD4185}"/>
                </a:ext>
              </a:extLst>
            </p:cNvPr>
            <p:cNvSpPr/>
            <p:nvPr/>
          </p:nvSpPr>
          <p:spPr>
            <a:xfrm>
              <a:off x="6766275" y="2573004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70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710396C-30AF-4D86-B629-A5AB9DF43A70}"/>
                </a:ext>
              </a:extLst>
            </p:cNvPr>
            <p:cNvSpPr/>
            <p:nvPr/>
          </p:nvSpPr>
          <p:spPr>
            <a:xfrm>
              <a:off x="3372443" y="1890135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6521A29-1EFF-45FA-B045-58420C4086F8}"/>
                </a:ext>
              </a:extLst>
            </p:cNvPr>
            <p:cNvCxnSpPr>
              <a:cxnSpLocks/>
              <a:stCxn id="16" idx="2"/>
              <a:endCxn id="9" idx="0"/>
            </p:cNvCxnSpPr>
            <p:nvPr/>
          </p:nvCxnSpPr>
          <p:spPr>
            <a:xfrm>
              <a:off x="3614232" y="2171489"/>
              <a:ext cx="0" cy="40151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731E1CF-CFEF-48B8-9C72-EB469A32851C}"/>
                </a:ext>
              </a:extLst>
            </p:cNvPr>
            <p:cNvSpPr/>
            <p:nvPr/>
          </p:nvSpPr>
          <p:spPr>
            <a:xfrm>
              <a:off x="9025898" y="1891557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451AB9AD-6A51-4894-88F5-139A5A82512A}"/>
                </a:ext>
              </a:extLst>
            </p:cNvPr>
            <p:cNvCxnSpPr>
              <a:stCxn id="18" idx="2"/>
            </p:cNvCxnSpPr>
            <p:nvPr/>
          </p:nvCxnSpPr>
          <p:spPr>
            <a:xfrm>
              <a:off x="9267687" y="2172911"/>
              <a:ext cx="0" cy="40151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30FF35-A501-46C6-A25C-56D32DEBABF0}"/>
                </a:ext>
              </a:extLst>
            </p:cNvPr>
            <p:cNvSpPr txBox="1"/>
            <p:nvPr/>
          </p:nvSpPr>
          <p:spPr>
            <a:xfrm>
              <a:off x="8848661" y="1594039"/>
              <a:ext cx="974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v1.end()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58765D-2C26-4EF5-91AA-E20DC20AA668}"/>
                </a:ext>
              </a:extLst>
            </p:cNvPr>
            <p:cNvSpPr txBox="1"/>
            <p:nvPr/>
          </p:nvSpPr>
          <p:spPr>
            <a:xfrm>
              <a:off x="3103193" y="1577963"/>
              <a:ext cx="11589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v1.begin()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F7D9C81-26BD-4899-A089-C638DF672798}"/>
                </a:ext>
              </a:extLst>
            </p:cNvPr>
            <p:cNvSpPr/>
            <p:nvPr/>
          </p:nvSpPr>
          <p:spPr>
            <a:xfrm>
              <a:off x="9028829" y="2573004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N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3AB11AE-C889-408C-9B8A-E82D60C46EB5}"/>
                </a:ext>
              </a:extLst>
            </p:cNvPr>
            <p:cNvSpPr/>
            <p:nvPr/>
          </p:nvSpPr>
          <p:spPr>
            <a:xfrm>
              <a:off x="7331913" y="2573004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DD0ABA2-DA80-4506-9A05-5D1664BE0E4F}"/>
                </a:ext>
              </a:extLst>
            </p:cNvPr>
            <p:cNvSpPr/>
            <p:nvPr/>
          </p:nvSpPr>
          <p:spPr>
            <a:xfrm>
              <a:off x="7897553" y="2573004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40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A1AFE5E-9BC1-4546-A528-C86DC535E418}"/>
                </a:ext>
              </a:extLst>
            </p:cNvPr>
            <p:cNvSpPr/>
            <p:nvPr/>
          </p:nvSpPr>
          <p:spPr>
            <a:xfrm>
              <a:off x="8463191" y="2573004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50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AA8E180-3AEF-450E-8DD2-6FE1381FF2F4}"/>
                </a:ext>
              </a:extLst>
            </p:cNvPr>
            <p:cNvSpPr/>
            <p:nvPr/>
          </p:nvSpPr>
          <p:spPr>
            <a:xfrm>
              <a:off x="4485687" y="1905873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3F51F92F-12C1-46BD-9A12-A647BFE9E5E4}"/>
                </a:ext>
              </a:extLst>
            </p:cNvPr>
            <p:cNvCxnSpPr>
              <a:stCxn id="26" idx="2"/>
            </p:cNvCxnSpPr>
            <p:nvPr/>
          </p:nvCxnSpPr>
          <p:spPr>
            <a:xfrm>
              <a:off x="4727476" y="2187227"/>
              <a:ext cx="0" cy="40151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D0F20F-F6B3-48A9-82BC-CEC7F4F90E8A}"/>
                </a:ext>
              </a:extLst>
            </p:cNvPr>
            <p:cNvSpPr txBox="1"/>
            <p:nvPr/>
          </p:nvSpPr>
          <p:spPr>
            <a:xfrm>
              <a:off x="4465223" y="1593701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rial Black" panose="020B0A04020102020204" pitchFamily="34" charset="0"/>
                </a:rPr>
                <a:t>iter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8F0605-E5E9-4EB0-A3D2-36B3F8C9D187}"/>
                </a:ext>
              </a:extLst>
            </p:cNvPr>
            <p:cNvSpPr txBox="1"/>
            <p:nvPr/>
          </p:nvSpPr>
          <p:spPr>
            <a:xfrm>
              <a:off x="2801971" y="2573004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v1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6D59D77-1508-4BBC-8142-96C4B3E82C89}"/>
                </a:ext>
              </a:extLst>
            </p:cNvPr>
            <p:cNvSpPr/>
            <p:nvPr/>
          </p:nvSpPr>
          <p:spPr>
            <a:xfrm>
              <a:off x="5311147" y="3289410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55524A8-43A5-4972-BDA3-CDAC7AB173BE}"/>
                </a:ext>
              </a:extLst>
            </p:cNvPr>
            <p:cNvSpPr/>
            <p:nvPr/>
          </p:nvSpPr>
          <p:spPr>
            <a:xfrm>
              <a:off x="5876785" y="3289410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40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DF10496-5BE2-439D-B2A3-5D4113CF27D1}"/>
                </a:ext>
              </a:extLst>
            </p:cNvPr>
            <p:cNvSpPr/>
            <p:nvPr/>
          </p:nvSpPr>
          <p:spPr>
            <a:xfrm>
              <a:off x="6442423" y="3289410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50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3625DA7-838B-49F9-9BD0-492265097D2F}"/>
                </a:ext>
              </a:extLst>
            </p:cNvPr>
            <p:cNvSpPr/>
            <p:nvPr/>
          </p:nvSpPr>
          <p:spPr>
            <a:xfrm>
              <a:off x="7008061" y="3289410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N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65E9388-D92A-4E18-9321-557E3780DE4D}"/>
                </a:ext>
              </a:extLst>
            </p:cNvPr>
            <p:cNvSpPr txBox="1"/>
            <p:nvPr/>
          </p:nvSpPr>
          <p:spPr>
            <a:xfrm>
              <a:off x="4749466" y="324542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v2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325E643-0768-45E2-AB15-CA9E505D04CA}"/>
                </a:ext>
              </a:extLst>
            </p:cNvPr>
            <p:cNvSpPr/>
            <p:nvPr/>
          </p:nvSpPr>
          <p:spPr>
            <a:xfrm>
              <a:off x="5311147" y="3931225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596941E-C6BE-47F1-A8EC-0D62998684D5}"/>
                </a:ext>
              </a:extLst>
            </p:cNvPr>
            <p:cNvCxnSpPr>
              <a:cxnSpLocks/>
              <a:stCxn id="35" idx="0"/>
              <a:endCxn id="30" idx="2"/>
            </p:cNvCxnSpPr>
            <p:nvPr/>
          </p:nvCxnSpPr>
          <p:spPr>
            <a:xfrm flipV="1">
              <a:off x="5552936" y="3570764"/>
              <a:ext cx="0" cy="36046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674FA29-5F4B-41AF-934C-C324D2AAAA0B}"/>
                </a:ext>
              </a:extLst>
            </p:cNvPr>
            <p:cNvSpPr txBox="1"/>
            <p:nvPr/>
          </p:nvSpPr>
          <p:spPr>
            <a:xfrm>
              <a:off x="4959601" y="4212579"/>
              <a:ext cx="11589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v2.begin()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09F1E55-AF1B-4D20-800D-AC88682CCC1F}"/>
                </a:ext>
              </a:extLst>
            </p:cNvPr>
            <p:cNvSpPr/>
            <p:nvPr/>
          </p:nvSpPr>
          <p:spPr>
            <a:xfrm>
              <a:off x="7008061" y="3931225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7FD75AB0-3025-41E9-B3B8-8BBC01092CA2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V="1">
              <a:off x="7249850" y="3570764"/>
              <a:ext cx="0" cy="36046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06C7E9C-D22A-4ACC-87D5-EB4E47C87730}"/>
                </a:ext>
              </a:extLst>
            </p:cNvPr>
            <p:cNvSpPr txBox="1"/>
            <p:nvPr/>
          </p:nvSpPr>
          <p:spPr>
            <a:xfrm>
              <a:off x="6748528" y="4212579"/>
              <a:ext cx="974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v2.end()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B60BE474-F296-4A61-AE91-C71461EC3C7C}"/>
                </a:ext>
              </a:extLst>
            </p:cNvPr>
            <p:cNvCxnSpPr>
              <a:cxnSpLocks/>
            </p:cNvCxnSpPr>
            <p:nvPr/>
          </p:nvCxnSpPr>
          <p:spPr>
            <a:xfrm>
              <a:off x="4503721" y="2854358"/>
              <a:ext cx="807422" cy="435017"/>
            </a:xfrm>
            <a:prstGeom prst="line">
              <a:avLst/>
            </a:prstGeom>
            <a:ln w="28575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6903B22-2DCA-4471-8284-1D246DB6BCF5}"/>
                </a:ext>
              </a:extLst>
            </p:cNvPr>
            <p:cNvCxnSpPr>
              <a:cxnSpLocks/>
            </p:cNvCxnSpPr>
            <p:nvPr/>
          </p:nvCxnSpPr>
          <p:spPr>
            <a:xfrm>
              <a:off x="6118573" y="2854358"/>
              <a:ext cx="807421" cy="435017"/>
            </a:xfrm>
            <a:prstGeom prst="line">
              <a:avLst/>
            </a:prstGeom>
            <a:ln w="28575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CE8B4E4-51F1-400B-9F78-D448131B9B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145" y="2854359"/>
              <a:ext cx="2020768" cy="408628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EA153502-9EB8-4D55-BF67-330331C835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0859" y="2869726"/>
              <a:ext cx="2065909" cy="419649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7042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E0806FE-8CCC-4385-9664-3CA19751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>
                <a:latin typeface="Arial Black" panose="020B0A04020102020204" pitchFamily="34" charset="0"/>
              </a:rPr>
              <a:t> 원소를 수정하지 않는 알고리즘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2EE4A-1E9D-4615-B11F-28A4DA9C85E4}"/>
              </a:ext>
            </a:extLst>
          </p:cNvPr>
          <p:cNvSpPr txBox="1"/>
          <p:nvPr/>
        </p:nvSpPr>
        <p:spPr>
          <a:xfrm>
            <a:off x="1143001" y="712177"/>
            <a:ext cx="9905998" cy="5816977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search_n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(50);</a:t>
            </a:r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search_n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3, 30)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if (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!= </a:t>
            </a:r>
            <a:r>
              <a:rPr lang="en-US" altLang="ko-KR" sz="1600" dirty="0" err="1">
                <a:latin typeface="Arial Black" panose="020B0A04020102020204" pitchFamily="34" charset="0"/>
              </a:rPr>
              <a:t>v.end</a:t>
            </a:r>
            <a:r>
              <a:rPr lang="en-US" altLang="ko-KR" sz="1600" dirty="0">
                <a:latin typeface="Arial Black" panose="020B0A04020102020204" pitchFamily="34" charset="0"/>
              </a:rPr>
              <a:t>())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2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: " &lt;&lt; *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2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"iter-1 : " &lt;&lt; *(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- 1)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2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"iter+1 : " &lt;&lt; *(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+ 1)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80731C0-42DC-4B7E-92A7-D87DEFD3BB05}"/>
              </a:ext>
            </a:extLst>
          </p:cNvPr>
          <p:cNvGrpSpPr/>
          <p:nvPr/>
        </p:nvGrpSpPr>
        <p:grpSpPr>
          <a:xfrm>
            <a:off x="5841674" y="1725790"/>
            <a:ext cx="4727661" cy="1263250"/>
            <a:chOff x="3766690" y="1953445"/>
            <a:chExt cx="4727661" cy="126325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505E2E1-E06C-4CB9-A23B-A9DEA547F2B3}"/>
                </a:ext>
              </a:extLst>
            </p:cNvPr>
            <p:cNvSpPr/>
            <p:nvPr/>
          </p:nvSpPr>
          <p:spPr>
            <a:xfrm>
              <a:off x="3960118" y="2935341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B4EEA22-3046-4C49-8E9D-BAE85DF9E69B}"/>
                </a:ext>
              </a:extLst>
            </p:cNvPr>
            <p:cNvSpPr/>
            <p:nvPr/>
          </p:nvSpPr>
          <p:spPr>
            <a:xfrm>
              <a:off x="4525756" y="2935341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F82CCD3-4865-4B9B-8837-C07BE4B5E11B}"/>
                </a:ext>
              </a:extLst>
            </p:cNvPr>
            <p:cNvSpPr/>
            <p:nvPr/>
          </p:nvSpPr>
          <p:spPr>
            <a:xfrm>
              <a:off x="5091396" y="2935341"/>
              <a:ext cx="483577" cy="281354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0DB405-62E5-46A4-897B-DB129C80B7F6}"/>
                </a:ext>
              </a:extLst>
            </p:cNvPr>
            <p:cNvSpPr/>
            <p:nvPr/>
          </p:nvSpPr>
          <p:spPr>
            <a:xfrm>
              <a:off x="6784642" y="2935341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40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9ACC98C-0689-4148-8A50-FB8B78EDC58F}"/>
                </a:ext>
              </a:extLst>
            </p:cNvPr>
            <p:cNvSpPr/>
            <p:nvPr/>
          </p:nvSpPr>
          <p:spPr>
            <a:xfrm>
              <a:off x="7350280" y="2935341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50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28D9F62-C174-44E0-A3CD-7B23243111C4}"/>
                </a:ext>
              </a:extLst>
            </p:cNvPr>
            <p:cNvSpPr/>
            <p:nvPr/>
          </p:nvSpPr>
          <p:spPr>
            <a:xfrm>
              <a:off x="3960118" y="2252472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B7C9302-1F71-4B70-9B2A-777294F11647}"/>
                </a:ext>
              </a:extLst>
            </p:cNvPr>
            <p:cNvCxnSpPr>
              <a:stCxn id="12" idx="2"/>
              <a:endCxn id="7" idx="0"/>
            </p:cNvCxnSpPr>
            <p:nvPr/>
          </p:nvCxnSpPr>
          <p:spPr>
            <a:xfrm>
              <a:off x="4201907" y="2533826"/>
              <a:ext cx="0" cy="40151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C5D9B8-87D0-49CE-A2C9-68E2240F9AE7}"/>
                </a:ext>
              </a:extLst>
            </p:cNvPr>
            <p:cNvSpPr txBox="1"/>
            <p:nvPr/>
          </p:nvSpPr>
          <p:spPr>
            <a:xfrm>
              <a:off x="3766690" y="1972849"/>
              <a:ext cx="8704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begin()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B84D823-6686-4E05-9DB2-2BA3E998759E}"/>
                </a:ext>
              </a:extLst>
            </p:cNvPr>
            <p:cNvSpPr/>
            <p:nvPr/>
          </p:nvSpPr>
          <p:spPr>
            <a:xfrm>
              <a:off x="5094285" y="2261222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60C814B-0657-4E10-A417-E6D7E4EACE05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5333185" y="2532317"/>
              <a:ext cx="2888" cy="40302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0B9D98-5890-48F3-8182-C47A6CFB8285}"/>
                </a:ext>
              </a:extLst>
            </p:cNvPr>
            <p:cNvSpPr txBox="1"/>
            <p:nvPr/>
          </p:nvSpPr>
          <p:spPr>
            <a:xfrm>
              <a:off x="5070877" y="1988793"/>
              <a:ext cx="5357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Arial Black" panose="020B0A04020102020204" pitchFamily="34" charset="0"/>
                </a:rPr>
                <a:t>Iter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58762CC-39B1-4A3D-8B80-FB5F6892DC93}"/>
                </a:ext>
              </a:extLst>
            </p:cNvPr>
            <p:cNvSpPr/>
            <p:nvPr/>
          </p:nvSpPr>
          <p:spPr>
            <a:xfrm>
              <a:off x="7909361" y="2250963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5A7B5467-4659-4293-B008-6973BA88BFEC}"/>
                </a:ext>
              </a:extLst>
            </p:cNvPr>
            <p:cNvCxnSpPr>
              <a:stCxn id="18" idx="2"/>
            </p:cNvCxnSpPr>
            <p:nvPr/>
          </p:nvCxnSpPr>
          <p:spPr>
            <a:xfrm>
              <a:off x="8151150" y="2532317"/>
              <a:ext cx="0" cy="40151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4E9B85-F7D7-48E0-92D2-27DEFA5C5853}"/>
                </a:ext>
              </a:extLst>
            </p:cNvPr>
            <p:cNvSpPr txBox="1"/>
            <p:nvPr/>
          </p:nvSpPr>
          <p:spPr>
            <a:xfrm>
              <a:off x="7807945" y="1953445"/>
              <a:ext cx="6864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end()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B28C122-2A98-4F97-B440-E7DF7CC2CF99}"/>
                </a:ext>
              </a:extLst>
            </p:cNvPr>
            <p:cNvSpPr/>
            <p:nvPr/>
          </p:nvSpPr>
          <p:spPr>
            <a:xfrm>
              <a:off x="7917572" y="2928012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N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59A1C49-1F75-492A-BD01-2513033B107B}"/>
                </a:ext>
              </a:extLst>
            </p:cNvPr>
            <p:cNvSpPr/>
            <p:nvPr/>
          </p:nvSpPr>
          <p:spPr>
            <a:xfrm>
              <a:off x="5657034" y="2935341"/>
              <a:ext cx="483577" cy="28135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E783558-A675-4A38-9443-3AA6CAD9C6E4}"/>
                </a:ext>
              </a:extLst>
            </p:cNvPr>
            <p:cNvSpPr/>
            <p:nvPr/>
          </p:nvSpPr>
          <p:spPr>
            <a:xfrm>
              <a:off x="6220838" y="2935341"/>
              <a:ext cx="483577" cy="28135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93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ko-KR" altLang="en-US" dirty="0">
                <a:latin typeface="Arial Black" panose="020B0A04020102020204" pitchFamily="34" charset="0"/>
              </a:rPr>
              <a:t>원소를 수정하지 않는 알고리즘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67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E351C28-FD8B-40BB-A6B0-F3996228F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>
                <a:latin typeface="Arial Black" panose="020B0A04020102020204" pitchFamily="34" charset="0"/>
              </a:rPr>
              <a:t> 원소를 수정하지 않는 알고리즘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60334-A005-4BD0-9FC6-C4075BA53CB9}"/>
              </a:ext>
            </a:extLst>
          </p:cNvPr>
          <p:cNvSpPr txBox="1"/>
          <p:nvPr/>
        </p:nvSpPr>
        <p:spPr>
          <a:xfrm>
            <a:off x="1132621" y="712177"/>
            <a:ext cx="9905998" cy="606319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search_n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조건자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(32);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(28);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(33);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search_n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3, 30, </a:t>
            </a:r>
            <a:r>
              <a:rPr lang="en-US" altLang="ko-K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if (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!= </a:t>
            </a:r>
            <a:r>
              <a:rPr lang="en-US" altLang="ko-KR" sz="1600" dirty="0" err="1">
                <a:latin typeface="Arial Black" panose="020B0A04020102020204" pitchFamily="34" charset="0"/>
              </a:rPr>
              <a:t>v.end</a:t>
            </a:r>
            <a:r>
              <a:rPr lang="en-US" altLang="ko-KR" sz="1600" dirty="0">
                <a:latin typeface="Arial Black" panose="020B0A04020102020204" pitchFamily="34" charset="0"/>
              </a:rPr>
              <a:t>())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2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: " &lt;&lt; *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2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"iter-1 : " &lt;&lt; *(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- 1)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2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"iter+1 : " &lt;&lt; *(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+ 1)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8D8277-8B0C-4792-848C-F7BDECD1E16D}"/>
              </a:ext>
            </a:extLst>
          </p:cNvPr>
          <p:cNvSpPr/>
          <p:nvPr/>
        </p:nvSpPr>
        <p:spPr>
          <a:xfrm>
            <a:off x="7386881" y="1424354"/>
            <a:ext cx="36517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bool </a:t>
            </a:r>
            <a:r>
              <a:rPr lang="en-US" altLang="ko-KR" sz="1600" dirty="0" err="1">
                <a:latin typeface="Arial Black" panose="020B0A04020102020204" pitchFamily="34" charset="0"/>
              </a:rPr>
              <a:t>Pred</a:t>
            </a:r>
            <a:r>
              <a:rPr lang="en-US" altLang="ko-KR" sz="1600" dirty="0">
                <a:latin typeface="Arial Black" panose="020B0A04020102020204" pitchFamily="34" charset="0"/>
              </a:rPr>
              <a:t>(int left, int right)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return abs(right - left) &lt;= 5;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0C527E-F52E-47F0-A0C9-B8B4D104901B}"/>
              </a:ext>
            </a:extLst>
          </p:cNvPr>
          <p:cNvGrpSpPr/>
          <p:nvPr/>
        </p:nvGrpSpPr>
        <p:grpSpPr>
          <a:xfrm>
            <a:off x="6202159" y="2671466"/>
            <a:ext cx="4727661" cy="2144619"/>
            <a:chOff x="3766690" y="1953445"/>
            <a:chExt cx="4727661" cy="214461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B1D4834-2865-4E3A-9D31-EB6CF36EEB5C}"/>
                </a:ext>
              </a:extLst>
            </p:cNvPr>
            <p:cNvGrpSpPr/>
            <p:nvPr/>
          </p:nvGrpSpPr>
          <p:grpSpPr>
            <a:xfrm>
              <a:off x="3766690" y="1953445"/>
              <a:ext cx="4727661" cy="1263250"/>
              <a:chOff x="3766690" y="1953445"/>
              <a:chExt cx="4727661" cy="126325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E65FC48-46E0-4D95-908E-E2FCFFC0CAAB}"/>
                  </a:ext>
                </a:extLst>
              </p:cNvPr>
              <p:cNvSpPr/>
              <p:nvPr/>
            </p:nvSpPr>
            <p:spPr>
              <a:xfrm>
                <a:off x="3960118" y="2935341"/>
                <a:ext cx="483577" cy="2813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10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150B391-F29E-49D9-965A-F674553C7A86}"/>
                  </a:ext>
                </a:extLst>
              </p:cNvPr>
              <p:cNvSpPr/>
              <p:nvPr/>
            </p:nvSpPr>
            <p:spPr>
              <a:xfrm>
                <a:off x="4525756" y="2935341"/>
                <a:ext cx="483577" cy="2813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20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B32D251-5CB4-4F51-B112-359216DC9204}"/>
                  </a:ext>
                </a:extLst>
              </p:cNvPr>
              <p:cNvSpPr/>
              <p:nvPr/>
            </p:nvSpPr>
            <p:spPr>
              <a:xfrm>
                <a:off x="5091396" y="2935341"/>
                <a:ext cx="483577" cy="281354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32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D05D271-DA46-4703-B35E-9DE403929172}"/>
                  </a:ext>
                </a:extLst>
              </p:cNvPr>
              <p:cNvSpPr/>
              <p:nvPr/>
            </p:nvSpPr>
            <p:spPr>
              <a:xfrm>
                <a:off x="6784642" y="2935341"/>
                <a:ext cx="483577" cy="2813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40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DA536F7-1BFA-4CD1-8A97-E5B70496B269}"/>
                  </a:ext>
                </a:extLst>
              </p:cNvPr>
              <p:cNvSpPr/>
              <p:nvPr/>
            </p:nvSpPr>
            <p:spPr>
              <a:xfrm>
                <a:off x="7350280" y="2935341"/>
                <a:ext cx="483577" cy="2813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50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25BD16C-A09A-43B1-BFD6-A80A5AE5E07B}"/>
                  </a:ext>
                </a:extLst>
              </p:cNvPr>
              <p:cNvSpPr/>
              <p:nvPr/>
            </p:nvSpPr>
            <p:spPr>
              <a:xfrm>
                <a:off x="3960118" y="2252472"/>
                <a:ext cx="483577" cy="281354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0558F48A-4708-4836-A784-E4168AAD1F37}"/>
                  </a:ext>
                </a:extLst>
              </p:cNvPr>
              <p:cNvCxnSpPr>
                <a:stCxn id="22" idx="2"/>
                <a:endCxn id="17" idx="0"/>
              </p:cNvCxnSpPr>
              <p:nvPr/>
            </p:nvCxnSpPr>
            <p:spPr>
              <a:xfrm>
                <a:off x="4201907" y="2533826"/>
                <a:ext cx="0" cy="40151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67E26E-292E-42B5-851A-B51351A5B30F}"/>
                  </a:ext>
                </a:extLst>
              </p:cNvPr>
              <p:cNvSpPr txBox="1"/>
              <p:nvPr/>
            </p:nvSpPr>
            <p:spPr>
              <a:xfrm>
                <a:off x="3766690" y="1972849"/>
                <a:ext cx="8704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begin()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7F66EFF-C5E4-424E-9981-127E9F30E58A}"/>
                  </a:ext>
                </a:extLst>
              </p:cNvPr>
              <p:cNvSpPr/>
              <p:nvPr/>
            </p:nvSpPr>
            <p:spPr>
              <a:xfrm>
                <a:off x="5094285" y="2261222"/>
                <a:ext cx="483577" cy="281354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E83B1734-AA21-4949-8CFA-9F6C654C7E3D}"/>
                  </a:ext>
                </a:extLst>
              </p:cNvPr>
              <p:cNvCxnSpPr>
                <a:cxnSpLocks/>
                <a:endCxn id="19" idx="0"/>
              </p:cNvCxnSpPr>
              <p:nvPr/>
            </p:nvCxnSpPr>
            <p:spPr>
              <a:xfrm flipH="1">
                <a:off x="5333185" y="2532317"/>
                <a:ext cx="2888" cy="403024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66A977-39C4-438C-B55D-2E172E182D0D}"/>
                  </a:ext>
                </a:extLst>
              </p:cNvPr>
              <p:cNvSpPr txBox="1"/>
              <p:nvPr/>
            </p:nvSpPr>
            <p:spPr>
              <a:xfrm>
                <a:off x="5070877" y="1988793"/>
                <a:ext cx="5357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err="1">
                    <a:latin typeface="Arial Black" panose="020B0A04020102020204" pitchFamily="34" charset="0"/>
                  </a:rPr>
                  <a:t>Iter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C26B5BE-461C-4FCD-A726-6ADBDA07449C}"/>
                  </a:ext>
                </a:extLst>
              </p:cNvPr>
              <p:cNvSpPr/>
              <p:nvPr/>
            </p:nvSpPr>
            <p:spPr>
              <a:xfrm>
                <a:off x="7909361" y="2250963"/>
                <a:ext cx="483577" cy="281354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29DBFB7D-9415-4930-ACDF-22AF8DC3DC3C}"/>
                  </a:ext>
                </a:extLst>
              </p:cNvPr>
              <p:cNvCxnSpPr>
                <a:stCxn id="28" idx="2"/>
              </p:cNvCxnSpPr>
              <p:nvPr/>
            </p:nvCxnSpPr>
            <p:spPr>
              <a:xfrm>
                <a:off x="8151150" y="2532317"/>
                <a:ext cx="0" cy="40151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204C414-35C7-46E5-AC65-80A4BBBFCF83}"/>
                  </a:ext>
                </a:extLst>
              </p:cNvPr>
              <p:cNvSpPr txBox="1"/>
              <p:nvPr/>
            </p:nvSpPr>
            <p:spPr>
              <a:xfrm>
                <a:off x="7807945" y="1953445"/>
                <a:ext cx="6864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end()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A60F1E86-A215-41EE-8D85-C17AE709E1B4}"/>
                  </a:ext>
                </a:extLst>
              </p:cNvPr>
              <p:cNvSpPr/>
              <p:nvPr/>
            </p:nvSpPr>
            <p:spPr>
              <a:xfrm>
                <a:off x="7917572" y="2928012"/>
                <a:ext cx="483577" cy="2813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N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12C4C94-AEAE-4530-83C8-D855BDF64402}"/>
                  </a:ext>
                </a:extLst>
              </p:cNvPr>
              <p:cNvSpPr/>
              <p:nvPr/>
            </p:nvSpPr>
            <p:spPr>
              <a:xfrm>
                <a:off x="5657034" y="2935341"/>
                <a:ext cx="483577" cy="281354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28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48148D2-E15C-4F6D-9858-389F6161F8AB}"/>
                  </a:ext>
                </a:extLst>
              </p:cNvPr>
              <p:cNvSpPr/>
              <p:nvPr/>
            </p:nvSpPr>
            <p:spPr>
              <a:xfrm>
                <a:off x="6220838" y="2935341"/>
                <a:ext cx="483577" cy="281354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33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B55BF4-4491-49DF-8655-6EB6DD7BAA68}"/>
                </a:ext>
              </a:extLst>
            </p:cNvPr>
            <p:cNvSpPr txBox="1"/>
            <p:nvPr/>
          </p:nvSpPr>
          <p:spPr>
            <a:xfrm>
              <a:off x="5652600" y="3728732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30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64988DC-2578-440F-A447-BFF62F62223C}"/>
                </a:ext>
              </a:extLst>
            </p:cNvPr>
            <p:cNvCxnSpPr>
              <a:stCxn id="19" idx="2"/>
              <a:endCxn id="10" idx="0"/>
            </p:cNvCxnSpPr>
            <p:nvPr/>
          </p:nvCxnSpPr>
          <p:spPr>
            <a:xfrm>
              <a:off x="5333185" y="3216695"/>
              <a:ext cx="565637" cy="512037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FD2EE4A-F0E4-4F79-A9AB-C6B8354B0CBA}"/>
                </a:ext>
              </a:extLst>
            </p:cNvPr>
            <p:cNvCxnSpPr>
              <a:stCxn id="32" idx="2"/>
              <a:endCxn id="10" idx="0"/>
            </p:cNvCxnSpPr>
            <p:nvPr/>
          </p:nvCxnSpPr>
          <p:spPr>
            <a:xfrm flipH="1">
              <a:off x="5898822" y="3216695"/>
              <a:ext cx="1" cy="512037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52F136C-062B-4B5B-B364-6B7A19EB64A7}"/>
                </a:ext>
              </a:extLst>
            </p:cNvPr>
            <p:cNvCxnSpPr>
              <a:stCxn id="10" idx="0"/>
              <a:endCxn id="33" idx="2"/>
            </p:cNvCxnSpPr>
            <p:nvPr/>
          </p:nvCxnSpPr>
          <p:spPr>
            <a:xfrm flipV="1">
              <a:off x="5898822" y="3216695"/>
              <a:ext cx="563805" cy="512037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BE6AC7-6E61-4D49-9ED0-677398BA9589}"/>
                </a:ext>
              </a:extLst>
            </p:cNvPr>
            <p:cNvSpPr txBox="1"/>
            <p:nvPr/>
          </p:nvSpPr>
          <p:spPr>
            <a:xfrm>
              <a:off x="5254051" y="3262114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 Black" panose="020B0A04020102020204" pitchFamily="34" charset="0"/>
                </a:rPr>
                <a:t>2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D30C8A-2113-4B4A-82D4-F6E924F16AD1}"/>
                </a:ext>
              </a:extLst>
            </p:cNvPr>
            <p:cNvSpPr txBox="1"/>
            <p:nvPr/>
          </p:nvSpPr>
          <p:spPr>
            <a:xfrm>
              <a:off x="5629578" y="3260563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 Black" panose="020B0A04020102020204" pitchFamily="34" charset="0"/>
                </a:rPr>
                <a:t>2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7E56A4-A50C-4BC2-BCBE-BE80F8EAE7EB}"/>
                </a:ext>
              </a:extLst>
            </p:cNvPr>
            <p:cNvSpPr txBox="1"/>
            <p:nvPr/>
          </p:nvSpPr>
          <p:spPr>
            <a:xfrm>
              <a:off x="5885641" y="3259723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 Black" panose="020B0A04020102020204" pitchFamily="34" charset="0"/>
                </a:rPr>
                <a:t>3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31FF2C0-9F83-40E0-9458-5C8FC03A2304}"/>
              </a:ext>
            </a:extLst>
          </p:cNvPr>
          <p:cNvSpPr txBox="1"/>
          <p:nvPr/>
        </p:nvSpPr>
        <p:spPr>
          <a:xfrm>
            <a:off x="6554306" y="5055329"/>
            <a:ext cx="4204001" cy="5847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30</a:t>
            </a:r>
            <a:r>
              <a:rPr lang="ko-KR" altLang="en-US" sz="1600" dirty="0">
                <a:latin typeface="Arial Black" panose="020B0A04020102020204" pitchFamily="34" charset="0"/>
              </a:rPr>
              <a:t>과의 차이가 </a:t>
            </a:r>
            <a:r>
              <a:rPr lang="en-US" altLang="ko-KR" sz="1600" dirty="0">
                <a:latin typeface="Arial Black" panose="020B0A04020102020204" pitchFamily="34" charset="0"/>
              </a:rPr>
              <a:t>5</a:t>
            </a:r>
            <a:r>
              <a:rPr lang="ko-KR" altLang="en-US" sz="1600" dirty="0">
                <a:latin typeface="Arial Black" panose="020B0A04020102020204" pitchFamily="34" charset="0"/>
              </a:rPr>
              <a:t>보다 작은 원소가 </a:t>
            </a:r>
            <a:r>
              <a:rPr lang="en-US" altLang="ko-KR" sz="1600" dirty="0">
                <a:latin typeface="Arial Black" panose="020B0A04020102020204" pitchFamily="34" charset="0"/>
              </a:rPr>
              <a:t>3</a:t>
            </a:r>
            <a:r>
              <a:rPr lang="ko-KR" altLang="en-US" sz="1600" dirty="0">
                <a:latin typeface="Arial Black" panose="020B0A04020102020204" pitchFamily="34" charset="0"/>
              </a:rPr>
              <a:t>번 이상 연속한 첫 원소의 반복자를 반환한다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59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>
                <a:latin typeface="Arial Black" panose="020B0A04020102020204" pitchFamily="34" charset="0"/>
              </a:rPr>
              <a:t> 원소를 수정하지 않는 알고리즘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150C-9F01-4A0C-A1FF-F751AC404728}"/>
              </a:ext>
            </a:extLst>
          </p:cNvPr>
          <p:cNvSpPr txBox="1"/>
          <p:nvPr/>
        </p:nvSpPr>
        <p:spPr>
          <a:xfrm>
            <a:off x="1132621" y="712177"/>
            <a:ext cx="9905998" cy="590931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원소의 순서나 원소의 값을 변경하지 않고 원소를 읽기만 하는 알고리즘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CF04319-F53E-4D35-9905-3D5CCA0C6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306316"/>
              </p:ext>
            </p:extLst>
          </p:nvPr>
        </p:nvGraphicFramePr>
        <p:xfrm>
          <a:off x="1230922" y="1081509"/>
          <a:ext cx="9741878" cy="5270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57501">
                  <a:extLst>
                    <a:ext uri="{9D8B030D-6E8A-4147-A177-3AD203B41FA5}">
                      <a16:colId xmlns:a16="http://schemas.microsoft.com/office/drawing/2014/main" val="1170801225"/>
                    </a:ext>
                  </a:extLst>
                </a:gridCol>
                <a:gridCol w="6884377">
                  <a:extLst>
                    <a:ext uri="{9D8B030D-6E8A-4147-A177-3AD203B41FA5}">
                      <a16:colId xmlns:a16="http://schemas.microsoft.com/office/drawing/2014/main" val="3312327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설명에 사용되는 </a:t>
                      </a:r>
                      <a:r>
                        <a:rPr lang="en-US" altLang="ko-KR" dirty="0"/>
                        <a:t>p</a:t>
                      </a:r>
                      <a:r>
                        <a:rPr lang="ko-KR" altLang="en-US" dirty="0"/>
                        <a:t>는 구간 </a:t>
                      </a:r>
                      <a:r>
                        <a:rPr lang="en-US" altLang="ko-KR" dirty="0"/>
                        <a:t>[b,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e)</a:t>
                      </a:r>
                      <a:r>
                        <a:rPr lang="ko-KR" altLang="en-US" dirty="0"/>
                        <a:t>의 반복자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0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abjacent_find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는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구간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원소 중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*p==*(p+1)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인 첫 원소를 가리키는 반복자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48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abjacent_find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는 구간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원소 중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f(*p, *(p+1))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이 참인 첫 원소를 가리키는 반복자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88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n=count(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b,e,x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n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은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원소 중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x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원소의 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5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n=count(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n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은 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원소 중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f(*p)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가 참인 원소의 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49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equal(b,e,b2)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와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[b2,b2+(e-b))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모든 원소가 같은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(==)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가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?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0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equal(b,e,b2,f)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와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[b2,b2+(e-b))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모든 원소가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f(*p,*q)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가 참인가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?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528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p=find(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b,e,x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는 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에서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x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와 같은 첫 원소의 반복자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25745"/>
                  </a:ext>
                </a:extLst>
              </a:tr>
              <a:tr h="3286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find_end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(b,e,b2,e2)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는 구간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순차열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중 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[b2,e2)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순차열과 일치하는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순차열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첫 원소의 반복자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단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[b2,e2)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와 일치하는 순차열이 여러 개라면 마지막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순차열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첫 원소의 반복자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712680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find_end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(b,e,b2,e2,f)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는 구간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순차열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중 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[b2,e2)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순차열과 일치하는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순차열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첫 원소의 반복자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단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[b2,e2)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와 일치하는 순차열이 여러 개라면 마지막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순차열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첫 원소의 반복자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이때 비교는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f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를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776854"/>
                  </a:ext>
                </a:extLst>
              </a:tr>
              <a:tr h="254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find_first_of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(b,e,b2,e2)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는 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에서 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[b2,e2)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원소 중 같은 원소가 발견된 첫 원소의 반복자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342557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find_first_of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(b,e,b2,e2,f)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는 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에서 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[b2,e2)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원소 중 같은 원소가 발견된 첫 원소의 반복자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이때 비교는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f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를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838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86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43FD5A0-4732-4E94-8311-5282664C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>
                <a:latin typeface="Arial Black" panose="020B0A04020102020204" pitchFamily="34" charset="0"/>
              </a:rPr>
              <a:t> 원소를 수정하지 않는 알고리즘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1FDEEDC-D047-4191-877F-83AC3801A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754482"/>
              </p:ext>
            </p:extLst>
          </p:nvPr>
        </p:nvGraphicFramePr>
        <p:xfrm>
          <a:off x="1239715" y="798797"/>
          <a:ext cx="9740716" cy="56276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40977">
                  <a:extLst>
                    <a:ext uri="{9D8B030D-6E8A-4147-A177-3AD203B41FA5}">
                      <a16:colId xmlns:a16="http://schemas.microsoft.com/office/drawing/2014/main" val="3354354741"/>
                    </a:ext>
                  </a:extLst>
                </a:gridCol>
                <a:gridCol w="7199739">
                  <a:extLst>
                    <a:ext uri="{9D8B030D-6E8A-4147-A177-3AD203B41FA5}">
                      <a16:colId xmlns:a16="http://schemas.microsoft.com/office/drawing/2014/main" val="4042895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알고리즘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설명에 사용되는 </a:t>
                      </a:r>
                      <a:r>
                        <a:rPr lang="en-US" altLang="ko-KR" dirty="0"/>
                        <a:t>p</a:t>
                      </a:r>
                      <a:r>
                        <a:rPr lang="ko-KR" altLang="en-US" dirty="0"/>
                        <a:t>는 구간 </a:t>
                      </a:r>
                      <a:r>
                        <a:rPr lang="en-US" altLang="ko-KR" dirty="0"/>
                        <a:t>[b,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e)</a:t>
                      </a:r>
                      <a:r>
                        <a:rPr lang="ko-KR" altLang="en-US" dirty="0"/>
                        <a:t>의 반복자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4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find_if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는 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에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f(*p)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가 참인 첫 원소를 가리키는 반복자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6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F=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for_each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모든 원소에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f(*p)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동작을 적용한다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F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를 다시 되찾는다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76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Lexicographical_compare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(b,e,b2,e2)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순차열이 구간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[b2,e2)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순차열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보다 작다면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true,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아니면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false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를 반환한다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이때 작음은 사전순이다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504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Lexicographical_compare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(b,e,b2,e2,f)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순차열이 구간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[b2,e2)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순차열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보다 작다면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true,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아니면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false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를 반환한다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이때 작음은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반복자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와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[b2,e2)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반복자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q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에 대해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f(*p, *q)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가 참이다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43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K=max(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a,b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K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는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a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와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b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중 더 큰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86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K=max(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a,b,f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K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는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a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와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b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중 더 큰 것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이때 큰 것은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f(a, b)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를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216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max_element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는 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에서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가장 큰 원소의 반복자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191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max_element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는 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에서 가장 큰 원소의 반복자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이때 비교는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f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를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862227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K=min(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a,b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K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는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a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와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b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중 더 작은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787102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K=min(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a,b,f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K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는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a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와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b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중 더 작은 것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이때 더 작은 것은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f(a, b)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를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98187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min_element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는 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[b, e)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에서 가장 작은 원소의 반복자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943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min_element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는 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[b, e)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에서 가장 작은 원소의 반복자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이때 비교는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f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를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095443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Pair(p, q)= mismatch(b, e, b2)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(p, q)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는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와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[b2+(e-b))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에서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!(*p == *q)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인 첫 원소를 가리키는 반복자의 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930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99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81EFDA8-9306-4C63-A620-E11CC34D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>
                <a:latin typeface="Arial Black" panose="020B0A04020102020204" pitchFamily="34" charset="0"/>
              </a:rPr>
              <a:t> 원소를 수정하지 않는 알고리즘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91E04ED-66DE-41C1-8ED5-70270A6A9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536745"/>
              </p:ext>
            </p:extLst>
          </p:nvPr>
        </p:nvGraphicFramePr>
        <p:xfrm>
          <a:off x="1236662" y="1958340"/>
          <a:ext cx="9697916" cy="2941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99239">
                  <a:extLst>
                    <a:ext uri="{9D8B030D-6E8A-4147-A177-3AD203B41FA5}">
                      <a16:colId xmlns:a16="http://schemas.microsoft.com/office/drawing/2014/main" val="1014592521"/>
                    </a:ext>
                  </a:extLst>
                </a:gridCol>
                <a:gridCol w="6998677">
                  <a:extLst>
                    <a:ext uri="{9D8B030D-6E8A-4147-A177-3AD203B41FA5}">
                      <a16:colId xmlns:a16="http://schemas.microsoft.com/office/drawing/2014/main" val="3247562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설명에 사용되는 </a:t>
                      </a:r>
                      <a:r>
                        <a:rPr lang="en-US" altLang="ko-KR" dirty="0"/>
                        <a:t>p</a:t>
                      </a:r>
                      <a:r>
                        <a:rPr lang="ko-KR" altLang="en-US" dirty="0"/>
                        <a:t>는 구간 </a:t>
                      </a:r>
                      <a:r>
                        <a:rPr lang="en-US" altLang="ko-KR" dirty="0"/>
                        <a:t>[b,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e)</a:t>
                      </a:r>
                      <a:r>
                        <a:rPr lang="ko-KR" altLang="en-US" dirty="0"/>
                        <a:t>의 반복자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716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Pair(p, q)= mismatch(b, e, b2,f)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(p, q)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는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와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[b2+(e-b))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에서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!f(*p, *q)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가 참인 첫 원소를 가리키는 반복자의 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18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P=search(b,e,b2,e2)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는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순차열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중 구간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[b2,e2)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순차열과 일치하는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순차열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첫 원소의 반복자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find_end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와 비슷하나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find_end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는 일치하는 순차열의 마지막 순차열의 반복자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15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P=search(b,e,b2,e2,f)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는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순차열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중 구간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[b2,e2)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순차열과 일치하는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순차열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첫 원소의 반복자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이때 비교는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f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를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04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search_n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b,e,n,x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는 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원소 중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x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값이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n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개 연속한 첫 원소의 반복자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72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search_n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b,e,n,x,f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는 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원소 중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f(*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p,x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가 참인 값이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n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개 연속한 첫 원소의 반복자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23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16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08C0D47-67E2-4B36-9D03-A9F86CB4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>
                <a:latin typeface="Arial Black" panose="020B0A04020102020204" pitchFamily="34" charset="0"/>
              </a:rPr>
              <a:t> 원소를 수정하지 않는 알고리즘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7118E-BE10-457C-8CCD-C20AE2E6B1B1}"/>
              </a:ext>
            </a:extLst>
          </p:cNvPr>
          <p:cNvSpPr txBox="1"/>
          <p:nvPr/>
        </p:nvSpPr>
        <p:spPr>
          <a:xfrm>
            <a:off x="1132621" y="712177"/>
            <a:ext cx="9905998" cy="624786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abjacent_find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구간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[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에서 현재 원소와 다음 원소가 같아지는 첫 번째 반복자를 반환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adjacent_find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v.end</a:t>
            </a:r>
            <a:r>
              <a:rPr lang="en-US" altLang="ko-KR" sz="1400" dirty="0">
                <a:latin typeface="Arial Black" panose="020B0A04020102020204" pitchFamily="34" charset="0"/>
              </a:rPr>
              <a:t>()) </a:t>
            </a:r>
            <a:r>
              <a:rPr lang="en-US" altLang="ko-KR" sz="1400" b="1" dirty="0">
                <a:latin typeface="Arial Black" panose="020B0A04020102020204" pitchFamily="34" charset="0"/>
              </a:rPr>
              <a:t>//</a:t>
            </a:r>
            <a:r>
              <a:rPr lang="ko-KR" altLang="en-US" sz="1400" b="1" dirty="0">
                <a:latin typeface="Arial Black" panose="020B0A04020102020204" pitchFamily="34" charset="0"/>
              </a:rPr>
              <a:t>같은 원소가 없다면 구간의 끝 반복자 반환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da-DK" altLang="ko-KR" sz="1400" dirty="0">
                <a:latin typeface="Arial Black" panose="020B0A04020102020204" pitchFamily="34" charset="0"/>
              </a:rPr>
              <a:t>for (; iter != v.end(); ++iter)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3414D9-E54C-49D8-8FA0-541E2377610C}"/>
              </a:ext>
            </a:extLst>
          </p:cNvPr>
          <p:cNvGrpSpPr/>
          <p:nvPr/>
        </p:nvGrpSpPr>
        <p:grpSpPr>
          <a:xfrm>
            <a:off x="6085620" y="1264583"/>
            <a:ext cx="4869018" cy="2313934"/>
            <a:chOff x="6085620" y="1264583"/>
            <a:chExt cx="4869018" cy="231393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2183139-1EC0-4112-BCA2-E39E1F85F36C}"/>
                </a:ext>
              </a:extLst>
            </p:cNvPr>
            <p:cNvSpPr/>
            <p:nvPr/>
          </p:nvSpPr>
          <p:spPr>
            <a:xfrm>
              <a:off x="6354870" y="2259624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79209CE-4536-4932-B7AD-BAFADB6755BF}"/>
                </a:ext>
              </a:extLst>
            </p:cNvPr>
            <p:cNvSpPr/>
            <p:nvPr/>
          </p:nvSpPr>
          <p:spPr>
            <a:xfrm>
              <a:off x="6920508" y="2259624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30B8613-0188-4FC8-8565-1014C22248D3}"/>
                </a:ext>
              </a:extLst>
            </p:cNvPr>
            <p:cNvSpPr/>
            <p:nvPr/>
          </p:nvSpPr>
          <p:spPr>
            <a:xfrm>
              <a:off x="7486148" y="2259624"/>
              <a:ext cx="483577" cy="28135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F4E1B85-D0A8-48C7-B793-5039400E710E}"/>
                </a:ext>
              </a:extLst>
            </p:cNvPr>
            <p:cNvSpPr/>
            <p:nvPr/>
          </p:nvSpPr>
          <p:spPr>
            <a:xfrm>
              <a:off x="8051786" y="2259624"/>
              <a:ext cx="483577" cy="28135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917AE2D-A08A-436E-90B0-9BE786345019}"/>
                </a:ext>
              </a:extLst>
            </p:cNvPr>
            <p:cNvSpPr/>
            <p:nvPr/>
          </p:nvSpPr>
          <p:spPr>
            <a:xfrm>
              <a:off x="8617424" y="2259624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40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C28ADE8-2E11-4721-8029-1FE4D57F9939}"/>
                </a:ext>
              </a:extLst>
            </p:cNvPr>
            <p:cNvSpPr/>
            <p:nvPr/>
          </p:nvSpPr>
          <p:spPr>
            <a:xfrm>
              <a:off x="9183064" y="2259624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40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B7844BC-494E-4C4C-B7BE-AFBB64740E58}"/>
                </a:ext>
              </a:extLst>
            </p:cNvPr>
            <p:cNvSpPr/>
            <p:nvPr/>
          </p:nvSpPr>
          <p:spPr>
            <a:xfrm>
              <a:off x="9748702" y="2259624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50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052A074-91D0-4E28-BC73-73939D476807}"/>
                </a:ext>
              </a:extLst>
            </p:cNvPr>
            <p:cNvSpPr/>
            <p:nvPr/>
          </p:nvSpPr>
          <p:spPr>
            <a:xfrm>
              <a:off x="6354870" y="1576755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59612D8-C4A6-4BC7-BC0B-38FCA8EFECCB}"/>
                </a:ext>
              </a:extLst>
            </p:cNvPr>
            <p:cNvCxnSpPr>
              <a:stCxn id="17" idx="2"/>
              <a:endCxn id="10" idx="0"/>
            </p:cNvCxnSpPr>
            <p:nvPr/>
          </p:nvCxnSpPr>
          <p:spPr>
            <a:xfrm>
              <a:off x="6596659" y="1858109"/>
              <a:ext cx="0" cy="40151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CA2652E-978A-4BBA-AAA8-803F604B1115}"/>
                </a:ext>
              </a:extLst>
            </p:cNvPr>
            <p:cNvSpPr/>
            <p:nvPr/>
          </p:nvSpPr>
          <p:spPr>
            <a:xfrm>
              <a:off x="10293825" y="1575246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043BFF9-2F8E-4C78-B717-3BD265CFCF4C}"/>
                </a:ext>
              </a:extLst>
            </p:cNvPr>
            <p:cNvCxnSpPr>
              <a:stCxn id="19" idx="2"/>
            </p:cNvCxnSpPr>
            <p:nvPr/>
          </p:nvCxnSpPr>
          <p:spPr>
            <a:xfrm>
              <a:off x="10535614" y="1856600"/>
              <a:ext cx="0" cy="40151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4B416AF-8ED9-4920-BE92-8FF1C9A8A50B}"/>
                </a:ext>
              </a:extLst>
            </p:cNvPr>
            <p:cNvSpPr/>
            <p:nvPr/>
          </p:nvSpPr>
          <p:spPr>
            <a:xfrm>
              <a:off x="7486148" y="2963009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343AB9CB-64FA-49F3-9473-A2B74A7529EC}"/>
                </a:ext>
              </a:extLst>
            </p:cNvPr>
            <p:cNvCxnSpPr>
              <a:cxnSpLocks/>
              <a:stCxn id="21" idx="0"/>
              <a:endCxn id="12" idx="2"/>
            </p:cNvCxnSpPr>
            <p:nvPr/>
          </p:nvCxnSpPr>
          <p:spPr>
            <a:xfrm flipV="1">
              <a:off x="7727937" y="2540978"/>
              <a:ext cx="0" cy="42203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E5A8DC-06DD-4E74-9B90-22F01F053B10}"/>
                </a:ext>
              </a:extLst>
            </p:cNvPr>
            <p:cNvSpPr txBox="1"/>
            <p:nvPr/>
          </p:nvSpPr>
          <p:spPr>
            <a:xfrm>
              <a:off x="7465685" y="3270740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rial Black" panose="020B0A04020102020204" pitchFamily="34" charset="0"/>
                </a:rPr>
                <a:t>iter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40321C-6189-48C8-9F9D-1618191A0426}"/>
                </a:ext>
              </a:extLst>
            </p:cNvPr>
            <p:cNvSpPr txBox="1"/>
            <p:nvPr/>
          </p:nvSpPr>
          <p:spPr>
            <a:xfrm>
              <a:off x="10116588" y="1277728"/>
              <a:ext cx="838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Arial Black" panose="020B0A04020102020204" pitchFamily="34" charset="0"/>
                </a:rPr>
                <a:t>v.end</a:t>
              </a:r>
              <a:r>
                <a:rPr lang="en-US" altLang="ko-KR" sz="1400" dirty="0">
                  <a:latin typeface="Arial Black" panose="020B0A04020102020204" pitchFamily="34" charset="0"/>
                </a:rPr>
                <a:t>()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991DB0-A724-41E5-9526-F0CC8F092058}"/>
                </a:ext>
              </a:extLst>
            </p:cNvPr>
            <p:cNvSpPr txBox="1"/>
            <p:nvPr/>
          </p:nvSpPr>
          <p:spPr>
            <a:xfrm>
              <a:off x="6085620" y="1264583"/>
              <a:ext cx="10220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Arial Black" panose="020B0A04020102020204" pitchFamily="34" charset="0"/>
                </a:rPr>
                <a:t>v.begin</a:t>
              </a:r>
              <a:r>
                <a:rPr lang="en-US" altLang="ko-KR" sz="1400" dirty="0">
                  <a:latin typeface="Arial Black" panose="020B0A04020102020204" pitchFamily="34" charset="0"/>
                </a:rPr>
                <a:t>()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2F71FF1-1940-4782-9DD7-4A34B0AF9BF7}"/>
                </a:ext>
              </a:extLst>
            </p:cNvPr>
            <p:cNvSpPr/>
            <p:nvPr/>
          </p:nvSpPr>
          <p:spPr>
            <a:xfrm>
              <a:off x="10314340" y="2247856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N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540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1490874-E2FC-46F2-84DF-B2006260D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>
                <a:latin typeface="Arial Black" panose="020B0A04020102020204" pitchFamily="34" charset="0"/>
              </a:rPr>
              <a:t> 원소를 수정하지 않는 알고리즘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C48C8-843A-4974-9E5A-978B95EE22B9}"/>
              </a:ext>
            </a:extLst>
          </p:cNvPr>
          <p:cNvSpPr txBox="1"/>
          <p:nvPr/>
        </p:nvSpPr>
        <p:spPr>
          <a:xfrm>
            <a:off x="1153381" y="720969"/>
            <a:ext cx="9885238" cy="646330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abjacent_find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알고리즘이 원소를 찾지 못했을 때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iter_b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iter_e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=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+ 2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구간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[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iter_b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iter_e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순차열은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10, 20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이므로 </a:t>
            </a:r>
          </a:p>
          <a:p>
            <a:pPr lvl="1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찾는 원소가 없어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는 구간의 끝인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iter_e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입니다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adjacent_find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iter_b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iter_e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</a:t>
            </a:r>
            <a:r>
              <a:rPr lang="en-US" altLang="ko-KR" sz="1400" dirty="0">
                <a:latin typeface="Arial Black" panose="020B0A04020102020204" pitchFamily="34" charset="0"/>
              </a:rPr>
              <a:t>)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찾은 원소가 없는지 확인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&lt;&lt;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맞는 표현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&gt;&gt; 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"=============="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v.end</a:t>
            </a:r>
            <a:r>
              <a:rPr lang="en-US" altLang="ko-KR" sz="1400" dirty="0">
                <a:latin typeface="Arial Black" panose="020B0A04020102020204" pitchFamily="34" charset="0"/>
              </a:rPr>
              <a:t>())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찾은 원소가 없는지 확인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&lt;&lt;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틀린 표현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&gt;&gt; 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66951-2E98-4695-BA94-6533436A99D9}"/>
              </a:ext>
            </a:extLst>
          </p:cNvPr>
          <p:cNvSpPr/>
          <p:nvPr/>
        </p:nvSpPr>
        <p:spPr>
          <a:xfrm>
            <a:off x="7067427" y="1336577"/>
            <a:ext cx="39711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iter_b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iter_e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v.end</a:t>
            </a:r>
            <a:r>
              <a:rPr lang="en-US" altLang="ko-KR" sz="1400" dirty="0">
                <a:latin typeface="Arial Black" panose="020B0A04020102020204" pitchFamily="34" charset="0"/>
              </a:rPr>
              <a:t>();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adjacent_find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iter_b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iter_e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모두 맞는 확인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 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 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v.end</a:t>
            </a:r>
            <a:r>
              <a:rPr lang="en-US" altLang="ko-KR" sz="1400" dirty="0">
                <a:latin typeface="Arial Black" panose="020B0A04020102020204" pitchFamily="34" charset="0"/>
              </a:rPr>
              <a:t>())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F3A3132-5545-4EB0-9210-5DCE15EDA9F9}"/>
              </a:ext>
            </a:extLst>
          </p:cNvPr>
          <p:cNvGrpSpPr/>
          <p:nvPr/>
        </p:nvGrpSpPr>
        <p:grpSpPr>
          <a:xfrm>
            <a:off x="7425100" y="4095706"/>
            <a:ext cx="3613519" cy="2297813"/>
            <a:chOff x="7525803" y="4095706"/>
            <a:chExt cx="3613519" cy="229781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29D688B-F231-4642-8234-4A6A66C805C2}"/>
                </a:ext>
              </a:extLst>
            </p:cNvPr>
            <p:cNvSpPr/>
            <p:nvPr/>
          </p:nvSpPr>
          <p:spPr>
            <a:xfrm>
              <a:off x="7656874" y="5090747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D2A8C78-0553-4110-BD87-59BA1928F213}"/>
                </a:ext>
              </a:extLst>
            </p:cNvPr>
            <p:cNvSpPr/>
            <p:nvPr/>
          </p:nvSpPr>
          <p:spPr>
            <a:xfrm>
              <a:off x="8222512" y="5090747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04E1994-1D23-4FB3-ABBD-0A40C3C9A814}"/>
                </a:ext>
              </a:extLst>
            </p:cNvPr>
            <p:cNvSpPr/>
            <p:nvPr/>
          </p:nvSpPr>
          <p:spPr>
            <a:xfrm>
              <a:off x="8788152" y="5090747"/>
              <a:ext cx="483577" cy="28135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BC8475E-C30C-4A79-A662-0205D7B022D0}"/>
                </a:ext>
              </a:extLst>
            </p:cNvPr>
            <p:cNvSpPr/>
            <p:nvPr/>
          </p:nvSpPr>
          <p:spPr>
            <a:xfrm>
              <a:off x="9353790" y="5090747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40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6D5E4ED-F434-47E2-BA23-0099F7128612}"/>
                </a:ext>
              </a:extLst>
            </p:cNvPr>
            <p:cNvSpPr/>
            <p:nvPr/>
          </p:nvSpPr>
          <p:spPr>
            <a:xfrm>
              <a:off x="9919428" y="5090747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50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E3FDFC1-7984-4762-9D59-5F238D5D6601}"/>
                </a:ext>
              </a:extLst>
            </p:cNvPr>
            <p:cNvSpPr/>
            <p:nvPr/>
          </p:nvSpPr>
          <p:spPr>
            <a:xfrm>
              <a:off x="7656874" y="4407878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B000778-BA84-45B7-95B7-3B76FBEB4EDA}"/>
                </a:ext>
              </a:extLst>
            </p:cNvPr>
            <p:cNvCxnSpPr>
              <a:stCxn id="13" idx="2"/>
              <a:endCxn id="8" idx="0"/>
            </p:cNvCxnSpPr>
            <p:nvPr/>
          </p:nvCxnSpPr>
          <p:spPr>
            <a:xfrm>
              <a:off x="7898663" y="4689232"/>
              <a:ext cx="0" cy="40151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ED46E55-CFF0-4FB9-B590-C7615975BD77}"/>
                </a:ext>
              </a:extLst>
            </p:cNvPr>
            <p:cNvSpPr/>
            <p:nvPr/>
          </p:nvSpPr>
          <p:spPr>
            <a:xfrm>
              <a:off x="8765068" y="5778011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9DDE0AF4-84F3-44ED-A5EC-D68C8BA8669C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9006857" y="5355980"/>
              <a:ext cx="0" cy="42203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B9ABAD-2F7E-4725-B5FB-783F9AB5098F}"/>
                </a:ext>
              </a:extLst>
            </p:cNvPr>
            <p:cNvSpPr txBox="1"/>
            <p:nvPr/>
          </p:nvSpPr>
          <p:spPr>
            <a:xfrm>
              <a:off x="8744605" y="6085742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rial Black" panose="020B0A04020102020204" pitchFamily="34" charset="0"/>
                </a:rPr>
                <a:t>iter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97F427B-C1BB-4311-A419-4E1AB6593BA0}"/>
                </a:ext>
              </a:extLst>
            </p:cNvPr>
            <p:cNvSpPr txBox="1"/>
            <p:nvPr/>
          </p:nvSpPr>
          <p:spPr>
            <a:xfrm>
              <a:off x="7525803" y="4095706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Arial Black" panose="020B0A04020102020204" pitchFamily="34" charset="0"/>
                </a:rPr>
                <a:t>Iter_b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786C5CA-9185-42E0-B62B-3747000C15A0}"/>
                </a:ext>
              </a:extLst>
            </p:cNvPr>
            <p:cNvSpPr/>
            <p:nvPr/>
          </p:nvSpPr>
          <p:spPr>
            <a:xfrm>
              <a:off x="8765068" y="4429816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B59EE8A-5A0F-463C-9017-3A5169121BD2}"/>
                </a:ext>
              </a:extLst>
            </p:cNvPr>
            <p:cNvCxnSpPr>
              <a:stCxn id="22" idx="2"/>
            </p:cNvCxnSpPr>
            <p:nvPr/>
          </p:nvCxnSpPr>
          <p:spPr>
            <a:xfrm>
              <a:off x="9006857" y="4711170"/>
              <a:ext cx="0" cy="40151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F6B727-34A7-47F5-8C78-329D64FE4A60}"/>
                </a:ext>
              </a:extLst>
            </p:cNvPr>
            <p:cNvSpPr txBox="1"/>
            <p:nvPr/>
          </p:nvSpPr>
          <p:spPr>
            <a:xfrm>
              <a:off x="8633997" y="4117644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Arial Black" panose="020B0A04020102020204" pitchFamily="34" charset="0"/>
                </a:rPr>
                <a:t>Iter_e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426ABFA-41B5-44C8-B248-BEC7BE6DF340}"/>
                </a:ext>
              </a:extLst>
            </p:cNvPr>
            <p:cNvSpPr/>
            <p:nvPr/>
          </p:nvSpPr>
          <p:spPr>
            <a:xfrm>
              <a:off x="10478509" y="4406369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02035102-15F6-4127-A8F2-F1DEAF2F584C}"/>
                </a:ext>
              </a:extLst>
            </p:cNvPr>
            <p:cNvCxnSpPr>
              <a:stCxn id="25" idx="2"/>
            </p:cNvCxnSpPr>
            <p:nvPr/>
          </p:nvCxnSpPr>
          <p:spPr>
            <a:xfrm>
              <a:off x="10720298" y="4687723"/>
              <a:ext cx="0" cy="40151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47655D-FC94-466D-98AF-92C30CFF46EC}"/>
                </a:ext>
              </a:extLst>
            </p:cNvPr>
            <p:cNvSpPr txBox="1"/>
            <p:nvPr/>
          </p:nvSpPr>
          <p:spPr>
            <a:xfrm>
              <a:off x="10301272" y="4108851"/>
              <a:ext cx="838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Arial Black" panose="020B0A04020102020204" pitchFamily="34" charset="0"/>
                </a:rPr>
                <a:t>v.end</a:t>
              </a:r>
              <a:r>
                <a:rPr lang="en-US" altLang="ko-KR" sz="1400" dirty="0">
                  <a:latin typeface="Arial Black" panose="020B0A04020102020204" pitchFamily="34" charset="0"/>
                </a:rPr>
                <a:t>()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A8D76C-47F8-4D67-8A3A-DB3CFE9A6616}"/>
                </a:ext>
              </a:extLst>
            </p:cNvPr>
            <p:cNvSpPr/>
            <p:nvPr/>
          </p:nvSpPr>
          <p:spPr>
            <a:xfrm>
              <a:off x="10486720" y="5074626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N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602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E05A402-4836-4E60-94F6-898038803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>
                <a:latin typeface="Arial Black" panose="020B0A04020102020204" pitchFamily="34" charset="0"/>
              </a:rPr>
              <a:t> 원소를 수정하지 않는 알고리즘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893876-6251-4DAF-97D2-10CAE3DD3237}"/>
              </a:ext>
            </a:extLst>
          </p:cNvPr>
          <p:cNvSpPr txBox="1"/>
          <p:nvPr/>
        </p:nvSpPr>
        <p:spPr>
          <a:xfrm>
            <a:off x="1132621" y="712177"/>
            <a:ext cx="9905998" cy="624786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adjacent_find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조건자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(50);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(90);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v.size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adjacent_find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if (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!= </a:t>
            </a:r>
            <a:r>
              <a:rPr lang="en-US" altLang="ko-KR" sz="1600" dirty="0" err="1">
                <a:latin typeface="Arial Black" panose="020B0A04020102020204" pitchFamily="34" charset="0"/>
              </a:rPr>
              <a:t>v.end</a:t>
            </a:r>
            <a:r>
              <a:rPr lang="en-US" altLang="ko-KR" sz="1600" dirty="0">
                <a:latin typeface="Arial Black" panose="020B0A04020102020204" pitchFamily="34" charset="0"/>
              </a:rPr>
              <a:t>())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*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da-DK" altLang="ko-KR" sz="1600" dirty="0">
                <a:latin typeface="Arial Black" panose="020B0A04020102020204" pitchFamily="34" charset="0"/>
              </a:rPr>
              <a:t>for ( ; iter != v.end(); ++iter)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*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A7A66F-58DB-473D-ABBE-790046BD9A8A}"/>
              </a:ext>
            </a:extLst>
          </p:cNvPr>
          <p:cNvSpPr/>
          <p:nvPr/>
        </p:nvSpPr>
        <p:spPr>
          <a:xfrm>
            <a:off x="7990619" y="1274775"/>
            <a:ext cx="30480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이항 </a:t>
            </a:r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조건자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(b = a+1)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bool </a:t>
            </a:r>
            <a:r>
              <a:rPr lang="en-US" altLang="ko-KR" sz="1600" dirty="0" err="1">
                <a:latin typeface="Arial Black" panose="020B0A04020102020204" pitchFamily="34" charset="0"/>
              </a:rPr>
              <a:t>Pred</a:t>
            </a:r>
            <a:r>
              <a:rPr lang="en-US" altLang="ko-KR" sz="1600" dirty="0">
                <a:latin typeface="Arial Black" panose="020B0A04020102020204" pitchFamily="34" charset="0"/>
              </a:rPr>
              <a:t>(int a, int b)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return abs(b - a) &gt; 10;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1FB327B-6CC2-4F0F-A8C8-9906B347DE96}"/>
              </a:ext>
            </a:extLst>
          </p:cNvPr>
          <p:cNvGrpSpPr/>
          <p:nvPr/>
        </p:nvGrpSpPr>
        <p:grpSpPr>
          <a:xfrm>
            <a:off x="7439954" y="3836109"/>
            <a:ext cx="3598665" cy="2612870"/>
            <a:chOff x="3876253" y="1651445"/>
            <a:chExt cx="3598665" cy="261287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F1535B6-BF54-4BAE-A79A-CF19C1F58D61}"/>
                </a:ext>
              </a:extLst>
            </p:cNvPr>
            <p:cNvSpPr/>
            <p:nvPr/>
          </p:nvSpPr>
          <p:spPr>
            <a:xfrm>
              <a:off x="4007324" y="2646486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804F49-5F74-4066-9567-BF9AE3BB2EC4}"/>
                </a:ext>
              </a:extLst>
            </p:cNvPr>
            <p:cNvSpPr/>
            <p:nvPr/>
          </p:nvSpPr>
          <p:spPr>
            <a:xfrm>
              <a:off x="4572962" y="2646486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0B9B6C3-503C-49B7-9194-BB2527E7EE21}"/>
                </a:ext>
              </a:extLst>
            </p:cNvPr>
            <p:cNvSpPr/>
            <p:nvPr/>
          </p:nvSpPr>
          <p:spPr>
            <a:xfrm>
              <a:off x="5138602" y="2646486"/>
              <a:ext cx="483577" cy="28135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3E25A2B-2E2B-4C00-A422-E98F51A753CB}"/>
                </a:ext>
              </a:extLst>
            </p:cNvPr>
            <p:cNvSpPr/>
            <p:nvPr/>
          </p:nvSpPr>
          <p:spPr>
            <a:xfrm>
              <a:off x="5704240" y="2646486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50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18B4C5C-245D-41A3-9914-DFEBB1E68253}"/>
                </a:ext>
              </a:extLst>
            </p:cNvPr>
            <p:cNvSpPr/>
            <p:nvPr/>
          </p:nvSpPr>
          <p:spPr>
            <a:xfrm>
              <a:off x="6269878" y="2646486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90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C353562-E46C-4FFA-B2DE-12ECBEC375E1}"/>
                </a:ext>
              </a:extLst>
            </p:cNvPr>
            <p:cNvSpPr/>
            <p:nvPr/>
          </p:nvSpPr>
          <p:spPr>
            <a:xfrm>
              <a:off x="4007324" y="1963617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3099EAA0-49F4-4C93-8781-73B33605557F}"/>
                </a:ext>
              </a:extLst>
            </p:cNvPr>
            <p:cNvCxnSpPr>
              <a:stCxn id="14" idx="2"/>
              <a:endCxn id="9" idx="0"/>
            </p:cNvCxnSpPr>
            <p:nvPr/>
          </p:nvCxnSpPr>
          <p:spPr>
            <a:xfrm>
              <a:off x="4249113" y="2244971"/>
              <a:ext cx="0" cy="40151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2168DF-2681-4751-A93D-A3009BB1C4B5}"/>
                </a:ext>
              </a:extLst>
            </p:cNvPr>
            <p:cNvSpPr/>
            <p:nvPr/>
          </p:nvSpPr>
          <p:spPr>
            <a:xfrm>
              <a:off x="6814104" y="1948963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37DFFD0-8230-49FD-B468-A8931DB82251}"/>
                </a:ext>
              </a:extLst>
            </p:cNvPr>
            <p:cNvCxnSpPr>
              <a:stCxn id="16" idx="2"/>
            </p:cNvCxnSpPr>
            <p:nvPr/>
          </p:nvCxnSpPr>
          <p:spPr>
            <a:xfrm>
              <a:off x="7055893" y="2230317"/>
              <a:ext cx="0" cy="40151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CE95AB3-65B4-46F5-BC27-F3FD90462716}"/>
                </a:ext>
              </a:extLst>
            </p:cNvPr>
            <p:cNvSpPr/>
            <p:nvPr/>
          </p:nvSpPr>
          <p:spPr>
            <a:xfrm>
              <a:off x="5139875" y="3648807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7507ACF-7004-40D5-8775-D648D494B2E8}"/>
                </a:ext>
              </a:extLst>
            </p:cNvPr>
            <p:cNvCxnSpPr>
              <a:cxnSpLocks/>
              <a:stCxn id="18" idx="0"/>
              <a:endCxn id="11" idx="2"/>
            </p:cNvCxnSpPr>
            <p:nvPr/>
          </p:nvCxnSpPr>
          <p:spPr>
            <a:xfrm flipH="1" flipV="1">
              <a:off x="5380391" y="2927840"/>
              <a:ext cx="1273" cy="72096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3DF934-4177-44C0-8CBB-ED03201B735A}"/>
                </a:ext>
              </a:extLst>
            </p:cNvPr>
            <p:cNvSpPr txBox="1"/>
            <p:nvPr/>
          </p:nvSpPr>
          <p:spPr>
            <a:xfrm>
              <a:off x="5119412" y="3956538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rial Black" panose="020B0A04020102020204" pitchFamily="34" charset="0"/>
                </a:rPr>
                <a:t>iter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C35991-CCC5-46EA-942D-D6B7182840F4}"/>
                </a:ext>
              </a:extLst>
            </p:cNvPr>
            <p:cNvSpPr txBox="1"/>
            <p:nvPr/>
          </p:nvSpPr>
          <p:spPr>
            <a:xfrm>
              <a:off x="6636867" y="1651445"/>
              <a:ext cx="838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rial Black" panose="020B0A04020102020204" pitchFamily="34" charset="0"/>
                </a:rPr>
                <a:t>v.end</a:t>
              </a:r>
              <a:r>
                <a:rPr lang="en-US" altLang="ko-KR" sz="1400" dirty="0">
                  <a:latin typeface="Arial Black" panose="020B0A04020102020204" pitchFamily="34" charset="0"/>
                </a:rPr>
                <a:t>()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3B2033-21E2-4726-B546-C36CAC0F765D}"/>
                </a:ext>
              </a:extLst>
            </p:cNvPr>
            <p:cNvSpPr txBox="1"/>
            <p:nvPr/>
          </p:nvSpPr>
          <p:spPr>
            <a:xfrm>
              <a:off x="3876253" y="1651445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Arial Black" panose="020B0A04020102020204" pitchFamily="34" charset="0"/>
                </a:rPr>
                <a:t>Iter_b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02CD9DC-2903-4012-B2FD-ED8EF77F3906}"/>
                </a:ext>
              </a:extLst>
            </p:cNvPr>
            <p:cNvSpPr/>
            <p:nvPr/>
          </p:nvSpPr>
          <p:spPr>
            <a:xfrm>
              <a:off x="5115518" y="1959179"/>
              <a:ext cx="483577" cy="2813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31DD753-486B-4F66-B23A-48FF777F982E}"/>
                </a:ext>
              </a:extLst>
            </p:cNvPr>
            <p:cNvCxnSpPr>
              <a:stCxn id="23" idx="2"/>
            </p:cNvCxnSpPr>
            <p:nvPr/>
          </p:nvCxnSpPr>
          <p:spPr>
            <a:xfrm>
              <a:off x="5357307" y="2240533"/>
              <a:ext cx="0" cy="40151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7ABD3C5-216F-447F-A68E-524429B352E6}"/>
                </a:ext>
              </a:extLst>
            </p:cNvPr>
            <p:cNvSpPr txBox="1"/>
            <p:nvPr/>
          </p:nvSpPr>
          <p:spPr>
            <a:xfrm>
              <a:off x="4984447" y="1664591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Arial Black" panose="020B0A04020102020204" pitchFamily="34" charset="0"/>
                </a:rPr>
                <a:t>Iter_e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9B30B254-8AF0-47AA-B8F5-B72FE5AFA3E5}"/>
                </a:ext>
              </a:extLst>
            </p:cNvPr>
            <p:cNvCxnSpPr>
              <a:stCxn id="9" idx="2"/>
              <a:endCxn id="10" idx="2"/>
            </p:cNvCxnSpPr>
            <p:nvPr/>
          </p:nvCxnSpPr>
          <p:spPr>
            <a:xfrm rot="16200000" flipH="1">
              <a:off x="4531932" y="2645021"/>
              <a:ext cx="12700" cy="565638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989EE6-A14C-4C93-AD9C-04CCB0BB971C}"/>
                </a:ext>
              </a:extLst>
            </p:cNvPr>
            <p:cNvSpPr txBox="1"/>
            <p:nvPr/>
          </p:nvSpPr>
          <p:spPr>
            <a:xfrm>
              <a:off x="4325724" y="3122734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BB0E167E-A57D-46C7-81BA-70261551829C}"/>
                </a:ext>
              </a:extLst>
            </p:cNvPr>
            <p:cNvCxnSpPr>
              <a:stCxn id="10" idx="2"/>
              <a:endCxn id="11" idx="2"/>
            </p:cNvCxnSpPr>
            <p:nvPr/>
          </p:nvCxnSpPr>
          <p:spPr>
            <a:xfrm rot="16200000" flipH="1">
              <a:off x="5097571" y="2645020"/>
              <a:ext cx="12700" cy="565640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8C39254A-15AD-4C68-B123-593727318904}"/>
                </a:ext>
              </a:extLst>
            </p:cNvPr>
            <p:cNvCxnSpPr>
              <a:stCxn id="11" idx="2"/>
              <a:endCxn id="12" idx="2"/>
            </p:cNvCxnSpPr>
            <p:nvPr/>
          </p:nvCxnSpPr>
          <p:spPr>
            <a:xfrm rot="16200000" flipH="1">
              <a:off x="5663210" y="2645021"/>
              <a:ext cx="12700" cy="565638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C6F9EA0-7273-43D3-AE13-4A93BA08064D}"/>
                </a:ext>
              </a:extLst>
            </p:cNvPr>
            <p:cNvSpPr/>
            <p:nvPr/>
          </p:nvSpPr>
          <p:spPr>
            <a:xfrm>
              <a:off x="6836479" y="2646486"/>
              <a:ext cx="483577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N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B5739E21-B9E7-438B-AEB7-AC744795465C}"/>
                </a:ext>
              </a:extLst>
            </p:cNvPr>
            <p:cNvCxnSpPr>
              <a:stCxn id="12" idx="2"/>
              <a:endCxn id="13" idx="2"/>
            </p:cNvCxnSpPr>
            <p:nvPr/>
          </p:nvCxnSpPr>
          <p:spPr>
            <a:xfrm rot="16200000" flipH="1">
              <a:off x="6228848" y="2645021"/>
              <a:ext cx="12700" cy="565638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231B6AD-524F-4AB5-9276-C8A45EC7618B}"/>
                </a:ext>
              </a:extLst>
            </p:cNvPr>
            <p:cNvSpPr txBox="1"/>
            <p:nvPr/>
          </p:nvSpPr>
          <p:spPr>
            <a:xfrm>
              <a:off x="4891363" y="3137610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BDB557-7E9D-44AA-989E-0FF58EA76658}"/>
                </a:ext>
              </a:extLst>
            </p:cNvPr>
            <p:cNvSpPr txBox="1"/>
            <p:nvPr/>
          </p:nvSpPr>
          <p:spPr>
            <a:xfrm>
              <a:off x="5460388" y="3131260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20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B2FDF69-700A-422A-A421-C052C44E65CD}"/>
                </a:ext>
              </a:extLst>
            </p:cNvPr>
            <p:cNvSpPr txBox="1"/>
            <p:nvPr/>
          </p:nvSpPr>
          <p:spPr>
            <a:xfrm>
              <a:off x="6022640" y="3121223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40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1518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7773</TotalTime>
  <Words>6582</Words>
  <Application>Microsoft Office PowerPoint</Application>
  <PresentationFormat>와이드스크린</PresentationFormat>
  <Paragraphs>1033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Arial</vt:lpstr>
      <vt:lpstr>Arial Black</vt:lpstr>
      <vt:lpstr>Tw Cen MT</vt:lpstr>
      <vt:lpstr>회로</vt:lpstr>
      <vt:lpstr>STL -CHAPTER4-</vt:lpstr>
      <vt:lpstr>목차</vt:lpstr>
      <vt:lpstr>원소를 수정하지 않는 알고리즘</vt:lpstr>
      <vt:lpstr>1. 원소를 수정하지 않는 알고리즘</vt:lpstr>
      <vt:lpstr>1. 원소를 수정하지 않는 알고리즘</vt:lpstr>
      <vt:lpstr>1. 원소를 수정하지 않는 알고리즘</vt:lpstr>
      <vt:lpstr>1. 원소를 수정하지 않는 알고리즘</vt:lpstr>
      <vt:lpstr>1. 원소를 수정하지 않는 알고리즘</vt:lpstr>
      <vt:lpstr>1. 원소를 수정하지 않는 알고리즘</vt:lpstr>
      <vt:lpstr>1. 원소를 수정하지 않는 알고리즘</vt:lpstr>
      <vt:lpstr>1. 원소를 수정하지 않는 알고리즘</vt:lpstr>
      <vt:lpstr>1. 원소를 수정하지 않는 알고리즘</vt:lpstr>
      <vt:lpstr>1. 원소를 수정하지 않는 알고리즘</vt:lpstr>
      <vt:lpstr>1. 원소를 수정하지 않는 알고리즘</vt:lpstr>
      <vt:lpstr>1. 원소를 수정하지 않는 알고리즘</vt:lpstr>
      <vt:lpstr>1. 원소를 수정하지 않는 알고리즘</vt:lpstr>
      <vt:lpstr>1. 원소를 수정하지 않는 알고리즘</vt:lpstr>
      <vt:lpstr>1. 원소를 수정하지 않는 알고리즘</vt:lpstr>
      <vt:lpstr>1. 원소를 수정하지 않는 알고리즘</vt:lpstr>
      <vt:lpstr>1. 원소를 수정하지 않는 알고리즘</vt:lpstr>
      <vt:lpstr>1. 원소를 수정하지 않는 알고리즘</vt:lpstr>
      <vt:lpstr>1. 원소를 수정하지 않는 알고리즘</vt:lpstr>
      <vt:lpstr>1. 원소를 수정하지 않는 알고리즘</vt:lpstr>
      <vt:lpstr>1. 원소를 수정하지 않는 알고리즘</vt:lpstr>
      <vt:lpstr>1. 원소를 수정하지 않는 알고리즘</vt:lpstr>
      <vt:lpstr>1. 원소를 수정하지 않는 알고리즘</vt:lpstr>
      <vt:lpstr>1. 원소를 수정하지 않는 알고리즘</vt:lpstr>
      <vt:lpstr>1. 원소를 수정하지 않는 알고리즘</vt:lpstr>
      <vt:lpstr>1. 원소를 수정하지 않는 알고리즘</vt:lpstr>
      <vt:lpstr>1. 원소를 수정하지 않는 알고리즘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자료구조와 알고리즘 -CHAPTER3-</dc:title>
  <dc:creator>Ji Hyeon Choi</dc:creator>
  <cp:lastModifiedBy>Choi Ji Hyeon</cp:lastModifiedBy>
  <cp:revision>606</cp:revision>
  <dcterms:created xsi:type="dcterms:W3CDTF">2019-03-03T04:04:47Z</dcterms:created>
  <dcterms:modified xsi:type="dcterms:W3CDTF">2020-01-03T08:34:59Z</dcterms:modified>
</cp:coreProperties>
</file>