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73" r:id="rId31"/>
    <p:sldId id="274" r:id="rId32"/>
    <p:sldId id="287" r:id="rId33"/>
    <p:sldId id="288" r:id="rId34"/>
    <p:sldId id="289" r:id="rId35"/>
    <p:sldId id="291" r:id="rId36"/>
    <p:sldId id="290" r:id="rId37"/>
    <p:sldId id="292" r:id="rId38"/>
    <p:sldId id="294" r:id="rId39"/>
    <p:sldId id="29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  <p15:guide id="4" orient="horz" pos="7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6251" autoAdjust="0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>
        <p:guide orient="horz" pos="2160"/>
        <p:guide pos="3840"/>
        <p:guide pos="3834"/>
        <p:guide orient="horz" pos="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3T22:49:5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5076 0 0,'0'0'1009'0'0,"8"0"4326"0"0,-5 2-7334 0 0,-10 1-1961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3T22:48:1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5076 0 0,'0'0'1009'0'0,"8"0"4326"0"0,-5 2-7334 0 0,-10 1-1961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6D65E-4293-4B03-8AC6-B561B5BA7C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2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/>
              <a:t>STL</a:t>
            </a:r>
            <a:br>
              <a:rPr lang="en-US" altLang="ko-KR" dirty="0"/>
            </a:br>
            <a:r>
              <a:rPr lang="en-US" altLang="ko-KR" sz="3200"/>
              <a:t>-CHAPTER6-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975F93A-D678-412F-A66B-D355F5B7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 알고리즘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56F97-462A-4247-B2EA-36EF905141D3}"/>
              </a:ext>
            </a:extLst>
          </p:cNvPr>
          <p:cNvSpPr txBox="1"/>
          <p:nvPr/>
        </p:nvSpPr>
        <p:spPr>
          <a:xfrm>
            <a:off x="1132621" y="712177"/>
            <a:ext cx="9905998" cy="615553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조건자를 적용한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힙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생성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  <a:endParaRPr lang="en-US" altLang="ko-KR" dirty="0"/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(60);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부모 노드가 모든 자식 노드보다 작은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힙을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생성한다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make_heap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greater&lt;int&gt;())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"v[</a:t>
            </a:r>
            <a:r>
              <a:rPr lang="ko-KR" altLang="en-US" sz="1400" dirty="0" err="1">
                <a:latin typeface="Arial Black" panose="020B0A04020102020204" pitchFamily="34" charset="0"/>
              </a:rPr>
              <a:t>힙</a:t>
            </a:r>
            <a:r>
              <a:rPr lang="ko-KR" altLang="en-US" sz="1400" dirty="0">
                <a:latin typeface="Arial Black" panose="020B0A04020102020204" pitchFamily="34" charset="0"/>
              </a:rPr>
              <a:t> 생성</a:t>
            </a:r>
            <a:r>
              <a:rPr lang="en-US" altLang="ko-KR" sz="14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v.push_back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(35);</a:t>
            </a: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push_heap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greater&lt;int&gt;())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"v[</a:t>
            </a:r>
            <a:r>
              <a:rPr lang="ko-KR" altLang="en-US" sz="1400" dirty="0" err="1">
                <a:latin typeface="Arial Black" panose="020B0A04020102020204" pitchFamily="34" charset="0"/>
              </a:rPr>
              <a:t>힙</a:t>
            </a:r>
            <a:r>
              <a:rPr lang="ko-KR" altLang="en-US" sz="1400" dirty="0">
                <a:latin typeface="Arial Black" panose="020B0A04020102020204" pitchFamily="34" charset="0"/>
              </a:rPr>
              <a:t> 추가</a:t>
            </a:r>
            <a:r>
              <a:rPr lang="en-US" altLang="ko-KR" sz="14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79C526-8350-42BA-AEB2-22852B62398A}"/>
              </a:ext>
            </a:extLst>
          </p:cNvPr>
          <p:cNvSpPr/>
          <p:nvPr/>
        </p:nvSpPr>
        <p:spPr>
          <a:xfrm>
            <a:off x="5830642" y="1323146"/>
            <a:ext cx="519918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sort_heap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greater&lt;int&gt;());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"v[</a:t>
            </a:r>
            <a:r>
              <a:rPr lang="ko-KR" altLang="en-US" sz="1400" dirty="0" err="1">
                <a:latin typeface="Arial Black" panose="020B0A04020102020204" pitchFamily="34" charset="0"/>
              </a:rPr>
              <a:t>힙</a:t>
            </a:r>
            <a:r>
              <a:rPr lang="ko-KR" altLang="en-US" sz="1400" dirty="0">
                <a:latin typeface="Arial Black" panose="020B0A04020102020204" pitchFamily="34" charset="0"/>
              </a:rPr>
              <a:t> 정렬</a:t>
            </a:r>
            <a:r>
              <a:rPr lang="en-US" altLang="ko-KR" sz="14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A6BE7-72F6-4778-B1F3-692DFCDA8CFD}"/>
              </a:ext>
            </a:extLst>
          </p:cNvPr>
          <p:cNvSpPr txBox="1"/>
          <p:nvPr/>
        </p:nvSpPr>
        <p:spPr>
          <a:xfrm>
            <a:off x="6798006" y="2949778"/>
            <a:ext cx="3439688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heap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생성할 때와 같은 조건자를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가지고 원소를 추가 해야 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1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975F93A-D678-412F-A66B-D355F5B7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0366E-FF86-4E15-B70D-B3628D68B8A3}"/>
              </a:ext>
            </a:extLst>
          </p:cNvPr>
          <p:cNvSpPr txBox="1"/>
          <p:nvPr/>
        </p:nvSpPr>
        <p:spPr>
          <a:xfrm>
            <a:off x="1132621" y="712177"/>
            <a:ext cx="9905998" cy="630942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nth_element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nn-NO" altLang="ko-KR" sz="1600" dirty="0">
                <a:latin typeface="Arial Black" panose="020B0A04020102020204" pitchFamily="34" charset="0"/>
              </a:rPr>
              <a:t>for (int i = 0; i &lt; 100; ++i)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(rand() % 1000);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nth_element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+ 20,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"v[</a:t>
            </a:r>
            <a:r>
              <a:rPr lang="ko-KR" altLang="en-US" sz="1600" dirty="0">
                <a:latin typeface="Arial Black" panose="020B0A04020102020204" pitchFamily="34" charset="0"/>
              </a:rPr>
              <a:t>상위 </a:t>
            </a:r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r>
              <a:rPr lang="ko-KR" altLang="en-US" sz="1600" dirty="0">
                <a:latin typeface="Arial Black" panose="020B0A04020102020204" pitchFamily="34" charset="0"/>
              </a:rPr>
              <a:t>개</a:t>
            </a:r>
            <a:r>
              <a:rPr lang="en-US" altLang="ko-KR" sz="1600" dirty="0">
                <a:latin typeface="Arial Black" panose="020B0A04020102020204" pitchFamily="34" charset="0"/>
              </a:rPr>
              <a:t>] :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20;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"v[</a:t>
            </a:r>
            <a:r>
              <a:rPr lang="ko-KR" altLang="en-US" sz="1600" dirty="0">
                <a:latin typeface="Arial Black" panose="020B0A04020102020204" pitchFamily="34" charset="0"/>
              </a:rPr>
              <a:t>하위 </a:t>
            </a:r>
            <a:r>
              <a:rPr lang="en-US" altLang="ko-KR" sz="1600" dirty="0">
                <a:latin typeface="Arial Black" panose="020B0A04020102020204" pitchFamily="34" charset="0"/>
              </a:rPr>
              <a:t>80</a:t>
            </a:r>
            <a:r>
              <a:rPr lang="ko-KR" altLang="en-US" sz="1600" dirty="0">
                <a:latin typeface="Arial Black" panose="020B0A04020102020204" pitchFamily="34" charset="0"/>
              </a:rPr>
              <a:t>개</a:t>
            </a:r>
            <a:r>
              <a:rPr lang="en-US" altLang="ko-KR" sz="1600" dirty="0">
                <a:latin typeface="Arial Black" panose="020B0A04020102020204" pitchFamily="34" charset="0"/>
              </a:rPr>
              <a:t>] :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20;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21CF8-BC24-4169-8BAB-58F090D13808}"/>
              </a:ext>
            </a:extLst>
          </p:cNvPr>
          <p:cNvSpPr txBox="1"/>
          <p:nvPr/>
        </p:nvSpPr>
        <p:spPr>
          <a:xfrm>
            <a:off x="5653627" y="1612785"/>
            <a:ext cx="5247455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 ~ 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 + 20</a:t>
            </a:r>
            <a:r>
              <a:rPr lang="ko-KR" altLang="en-US" sz="1600" dirty="0">
                <a:latin typeface="Arial Black" panose="020B0A04020102020204" pitchFamily="34" charset="0"/>
              </a:rPr>
              <a:t>의 구간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상위 </a:t>
            </a:r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r>
              <a:rPr lang="ko-KR" altLang="en-US" sz="1600" dirty="0">
                <a:latin typeface="Arial Black" panose="020B0A04020102020204" pitchFamily="34" charset="0"/>
              </a:rPr>
              <a:t>개를 디폴트인 오름 차순으로 정렬</a:t>
            </a:r>
          </a:p>
        </p:txBody>
      </p:sp>
    </p:spTree>
    <p:extLst>
      <p:ext uri="{BB962C8B-B14F-4D97-AF65-F5344CB8AC3E}">
        <p14:creationId xmlns:p14="http://schemas.microsoft.com/office/powerpoint/2010/main" val="185621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975F93A-D678-412F-A66B-D355F5B7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 알고리즘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A95AF-FCAB-42C8-8C35-052AD2F22384}"/>
              </a:ext>
            </a:extLst>
          </p:cNvPr>
          <p:cNvSpPr txBox="1"/>
          <p:nvPr/>
        </p:nvSpPr>
        <p:spPr>
          <a:xfrm>
            <a:off x="1132621" y="71217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알고리즘의 랜덤 정수 정렬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nn-NO" altLang="ko-KR" sz="1400" dirty="0">
                <a:latin typeface="Arial Black" panose="020B0A04020102020204" pitchFamily="34" charset="0"/>
              </a:rPr>
              <a:t>for (int i = 0; i &lt; 100; ++i)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(rand() % 1000);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"v[</a:t>
            </a:r>
            <a:r>
              <a:rPr lang="ko-KR" altLang="en-US" sz="1400" dirty="0">
                <a:latin typeface="Arial Black" panose="020B0A04020102020204" pitchFamily="34" charset="0"/>
              </a:rPr>
              <a:t>정렬 전</a:t>
            </a:r>
            <a:r>
              <a:rPr lang="en-US" altLang="ko-KR" sz="14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"v[</a:t>
            </a:r>
            <a:r>
              <a:rPr lang="ko-KR" altLang="en-US" sz="1400" dirty="0">
                <a:latin typeface="Arial Black" panose="020B0A04020102020204" pitchFamily="34" charset="0"/>
              </a:rPr>
              <a:t>정렬 </a:t>
            </a:r>
            <a:r>
              <a:rPr lang="en-US" altLang="ko-KR" sz="1400" dirty="0">
                <a:latin typeface="Arial Black" panose="020B0A04020102020204" pitchFamily="34" charset="0"/>
              </a:rPr>
              <a:t>less]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Greater)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//sort(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(), greater&lt;int&gt;() );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"v[</a:t>
            </a:r>
            <a:r>
              <a:rPr lang="ko-KR" altLang="en-US" sz="1400" dirty="0">
                <a:latin typeface="Arial Black" panose="020B0A04020102020204" pitchFamily="34" charset="0"/>
              </a:rPr>
              <a:t>정렬 </a:t>
            </a:r>
            <a:r>
              <a:rPr lang="en-US" altLang="ko-KR" sz="1400" dirty="0">
                <a:latin typeface="Arial Black" panose="020B0A04020102020204" pitchFamily="34" charset="0"/>
              </a:rPr>
              <a:t>greater]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404135-0354-4A00-AD4B-2892E65A5F16}"/>
              </a:ext>
            </a:extLst>
          </p:cNvPr>
          <p:cNvSpPr/>
          <p:nvPr/>
        </p:nvSpPr>
        <p:spPr>
          <a:xfrm>
            <a:off x="6085620" y="1281390"/>
            <a:ext cx="304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bool Greater(int left, int right)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return left &gt; right;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54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975F93A-D678-412F-A66B-D355F5B7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 알고리즘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D9A67-4B33-45A1-9F48-3F877708C82A}"/>
              </a:ext>
            </a:extLst>
          </p:cNvPr>
          <p:cNvSpPr txBox="1"/>
          <p:nvPr/>
        </p:nvSpPr>
        <p:spPr>
          <a:xfrm>
            <a:off x="1132621" y="712177"/>
            <a:ext cx="9905998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stable_sort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  <a:endParaRPr lang="ko-KR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"v[</a:t>
            </a:r>
            <a:r>
              <a:rPr lang="ko-KR" altLang="en-US" sz="1600" dirty="0">
                <a:latin typeface="Arial Black" panose="020B0A04020102020204" pitchFamily="34" charset="0"/>
              </a:rPr>
              <a:t>정렬 전</a:t>
            </a:r>
            <a:r>
              <a:rPr lang="en-US" altLang="ko-KR" sz="16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stable_sort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"v[</a:t>
            </a:r>
            <a:r>
              <a:rPr lang="ko-KR" altLang="en-US" sz="1600" dirty="0">
                <a:latin typeface="Arial Black" panose="020B0A04020102020204" pitchFamily="34" charset="0"/>
              </a:rPr>
              <a:t>정렬 </a:t>
            </a:r>
            <a:r>
              <a:rPr lang="en-US" altLang="ko-KR" sz="1600" dirty="0">
                <a:latin typeface="Arial Black" panose="020B0A04020102020204" pitchFamily="34" charset="0"/>
              </a:rPr>
              <a:t>less]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F56F03-B94D-46A8-A88E-EB5A5F22440E}"/>
              </a:ext>
            </a:extLst>
          </p:cNvPr>
          <p:cNvSpPr/>
          <p:nvPr/>
        </p:nvSpPr>
        <p:spPr>
          <a:xfrm>
            <a:off x="5188804" y="712177"/>
            <a:ext cx="584981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stable_sort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Greater)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//sort(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</a:rPr>
              <a:t>v.end</a:t>
            </a:r>
            <a:r>
              <a:rPr lang="en-US" altLang="ko-KR" sz="1600" dirty="0">
                <a:latin typeface="Arial Black" panose="020B0A04020102020204" pitchFamily="34" charset="0"/>
              </a:rPr>
              <a:t>(), greater&lt;int&gt;() );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"v[</a:t>
            </a:r>
            <a:r>
              <a:rPr lang="ko-KR" altLang="en-US" sz="1600" dirty="0">
                <a:latin typeface="Arial Black" panose="020B0A04020102020204" pitchFamily="34" charset="0"/>
              </a:rPr>
              <a:t>정렬 </a:t>
            </a:r>
            <a:r>
              <a:rPr lang="en-US" altLang="ko-KR" sz="1600" dirty="0">
                <a:latin typeface="Arial Black" panose="020B0A04020102020204" pitchFamily="34" charset="0"/>
              </a:rPr>
              <a:t>greater]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bool Greater(int left, int right)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left &gt; right;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FF4A36-74B2-4AFB-B817-7BBD02F1C916}"/>
              </a:ext>
            </a:extLst>
          </p:cNvPr>
          <p:cNvSpPr/>
          <p:nvPr/>
        </p:nvSpPr>
        <p:spPr>
          <a:xfrm>
            <a:off x="6494983" y="4021879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30A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E83B1E-9482-4127-ABF8-DAA33DBC6213}"/>
              </a:ext>
            </a:extLst>
          </p:cNvPr>
          <p:cNvSpPr/>
          <p:nvPr/>
        </p:nvSpPr>
        <p:spPr>
          <a:xfrm>
            <a:off x="7060621" y="4024809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50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12BE15-1B21-49BC-AB9D-C31709A816F7}"/>
              </a:ext>
            </a:extLst>
          </p:cNvPr>
          <p:cNvSpPr/>
          <p:nvPr/>
        </p:nvSpPr>
        <p:spPr>
          <a:xfrm>
            <a:off x="7626259" y="4018948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30B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7374D7-0570-4566-8FBC-8A6CBA64180E}"/>
              </a:ext>
            </a:extLst>
          </p:cNvPr>
          <p:cNvSpPr/>
          <p:nvPr/>
        </p:nvSpPr>
        <p:spPr>
          <a:xfrm>
            <a:off x="8191897" y="4021878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20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58F513-C82B-4222-835E-8C1746C6D23C}"/>
              </a:ext>
            </a:extLst>
          </p:cNvPr>
          <p:cNvSpPr/>
          <p:nvPr/>
        </p:nvSpPr>
        <p:spPr>
          <a:xfrm>
            <a:off x="8757535" y="4024810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40A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94DA22-3048-46AB-AA3F-312322922154}"/>
              </a:ext>
            </a:extLst>
          </p:cNvPr>
          <p:cNvSpPr/>
          <p:nvPr/>
        </p:nvSpPr>
        <p:spPr>
          <a:xfrm>
            <a:off x="9323173" y="4018948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10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E96297-CB07-44B1-BCB7-8B4B57BB3A00}"/>
              </a:ext>
            </a:extLst>
          </p:cNvPr>
          <p:cNvSpPr/>
          <p:nvPr/>
        </p:nvSpPr>
        <p:spPr>
          <a:xfrm>
            <a:off x="10443121" y="4024996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N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43767D-0C29-4EFA-9A90-4EF5D8AB5219}"/>
              </a:ext>
            </a:extLst>
          </p:cNvPr>
          <p:cNvSpPr/>
          <p:nvPr/>
        </p:nvSpPr>
        <p:spPr>
          <a:xfrm>
            <a:off x="6494984" y="4981725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10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6716B1-607C-4232-AFF2-C4722BF2F301}"/>
              </a:ext>
            </a:extLst>
          </p:cNvPr>
          <p:cNvSpPr/>
          <p:nvPr/>
        </p:nvSpPr>
        <p:spPr>
          <a:xfrm>
            <a:off x="7060622" y="4975863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20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D7868D-C9BC-4EDF-8006-66EFE06D2FDB}"/>
              </a:ext>
            </a:extLst>
          </p:cNvPr>
          <p:cNvSpPr/>
          <p:nvPr/>
        </p:nvSpPr>
        <p:spPr>
          <a:xfrm>
            <a:off x="7626260" y="4978794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30A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C414A3-6518-46D2-AF44-26F54DBD66F3}"/>
              </a:ext>
            </a:extLst>
          </p:cNvPr>
          <p:cNvSpPr/>
          <p:nvPr/>
        </p:nvSpPr>
        <p:spPr>
          <a:xfrm>
            <a:off x="8191898" y="4981724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30B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580BD5-F7D3-41DF-B881-166FECE1D0BA}"/>
              </a:ext>
            </a:extLst>
          </p:cNvPr>
          <p:cNvSpPr/>
          <p:nvPr/>
        </p:nvSpPr>
        <p:spPr>
          <a:xfrm>
            <a:off x="8757536" y="4975864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40A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9AFF02-F630-4C43-8861-844B21A23799}"/>
              </a:ext>
            </a:extLst>
          </p:cNvPr>
          <p:cNvSpPr/>
          <p:nvPr/>
        </p:nvSpPr>
        <p:spPr>
          <a:xfrm>
            <a:off x="9323174" y="4970002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40B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13CB6D-701D-44E8-A6EF-F2880C87A94C}"/>
              </a:ext>
            </a:extLst>
          </p:cNvPr>
          <p:cNvSpPr/>
          <p:nvPr/>
        </p:nvSpPr>
        <p:spPr>
          <a:xfrm>
            <a:off x="10443121" y="4967072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N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EE019F-63F0-4101-A69D-2EE3582A1637}"/>
              </a:ext>
            </a:extLst>
          </p:cNvPr>
          <p:cNvSpPr txBox="1"/>
          <p:nvPr/>
        </p:nvSpPr>
        <p:spPr>
          <a:xfrm>
            <a:off x="6418981" y="371117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 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B24A4-F00E-4D51-AE58-24BE27C6B40C}"/>
              </a:ext>
            </a:extLst>
          </p:cNvPr>
          <p:cNvSpPr txBox="1"/>
          <p:nvPr/>
        </p:nvSpPr>
        <p:spPr>
          <a:xfrm>
            <a:off x="6432627" y="4688646"/>
            <a:ext cx="303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stable_sort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7F6633-2EA9-4121-815A-1CD51B1B0A5B}"/>
              </a:ext>
            </a:extLst>
          </p:cNvPr>
          <p:cNvSpPr/>
          <p:nvPr/>
        </p:nvSpPr>
        <p:spPr>
          <a:xfrm>
            <a:off x="9883147" y="4018947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40B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C93728-1837-4337-83F7-63A2AD6687F4}"/>
              </a:ext>
            </a:extLst>
          </p:cNvPr>
          <p:cNvSpPr/>
          <p:nvPr/>
        </p:nvSpPr>
        <p:spPr>
          <a:xfrm>
            <a:off x="9888812" y="4967071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50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FFC49C-41C6-485A-9E43-7C6B66F774CF}"/>
              </a:ext>
            </a:extLst>
          </p:cNvPr>
          <p:cNvSpPr/>
          <p:nvPr/>
        </p:nvSpPr>
        <p:spPr>
          <a:xfrm>
            <a:off x="6494984" y="5686556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50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F7B786-BFFB-40BD-A88A-9B45599C46E7}"/>
              </a:ext>
            </a:extLst>
          </p:cNvPr>
          <p:cNvSpPr/>
          <p:nvPr/>
        </p:nvSpPr>
        <p:spPr>
          <a:xfrm>
            <a:off x="7060622" y="5689486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40A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0DD35D-F0D5-4A1A-ADD6-C7B5644FF656}"/>
              </a:ext>
            </a:extLst>
          </p:cNvPr>
          <p:cNvSpPr/>
          <p:nvPr/>
        </p:nvSpPr>
        <p:spPr>
          <a:xfrm>
            <a:off x="7626260" y="5692417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40B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4E0A1F-866B-413E-AF1C-F5D1CA102710}"/>
              </a:ext>
            </a:extLst>
          </p:cNvPr>
          <p:cNvSpPr/>
          <p:nvPr/>
        </p:nvSpPr>
        <p:spPr>
          <a:xfrm>
            <a:off x="8191898" y="5686555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30A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1E1426-D23E-48AE-A07D-4C1F0A447352}"/>
              </a:ext>
            </a:extLst>
          </p:cNvPr>
          <p:cNvSpPr/>
          <p:nvPr/>
        </p:nvSpPr>
        <p:spPr>
          <a:xfrm>
            <a:off x="8757536" y="5689487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30B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07F35F-901B-450E-A316-D7021DCF332C}"/>
              </a:ext>
            </a:extLst>
          </p:cNvPr>
          <p:cNvSpPr/>
          <p:nvPr/>
        </p:nvSpPr>
        <p:spPr>
          <a:xfrm>
            <a:off x="9323174" y="5683625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20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1353FC-9C4F-4A3C-A27C-5BC335432331}"/>
              </a:ext>
            </a:extLst>
          </p:cNvPr>
          <p:cNvSpPr/>
          <p:nvPr/>
        </p:nvSpPr>
        <p:spPr>
          <a:xfrm>
            <a:off x="10443121" y="5671903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N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505013-C683-448E-978E-08FC67843021}"/>
              </a:ext>
            </a:extLst>
          </p:cNvPr>
          <p:cNvSpPr txBox="1"/>
          <p:nvPr/>
        </p:nvSpPr>
        <p:spPr>
          <a:xfrm>
            <a:off x="6432627" y="5393477"/>
            <a:ext cx="437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stable_sort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greate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&lt;int&gt;())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4C83B0-0E4D-4F49-813C-FB39A9215296}"/>
              </a:ext>
            </a:extLst>
          </p:cNvPr>
          <p:cNvSpPr/>
          <p:nvPr/>
        </p:nvSpPr>
        <p:spPr>
          <a:xfrm>
            <a:off x="9888812" y="5680694"/>
            <a:ext cx="492369" cy="29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 Black" panose="020B0A04020102020204" pitchFamily="34" charset="0"/>
              </a:rPr>
              <a:t>10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8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975F93A-D678-412F-A66B-D355F5B7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 알고리즘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6B454-EAD2-4299-93B1-DA9B7393AA0B}"/>
              </a:ext>
            </a:extLst>
          </p:cNvPr>
          <p:cNvSpPr txBox="1"/>
          <p:nvPr/>
        </p:nvSpPr>
        <p:spPr>
          <a:xfrm>
            <a:off x="1132621" y="712177"/>
            <a:ext cx="9905998" cy="581697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partial_sort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nn-NO" altLang="ko-KR" sz="1600" dirty="0">
                <a:latin typeface="Arial Black" panose="020B0A04020102020204" pitchFamily="34" charset="0"/>
              </a:rPr>
              <a:t>for (int i = 0; i &lt; 100; ++i)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(rand() % 1000);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partial_sort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+ 20,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"v[</a:t>
            </a:r>
            <a:r>
              <a:rPr lang="ko-KR" altLang="en-US" sz="1600" dirty="0">
                <a:latin typeface="Arial Black" panose="020B0A04020102020204" pitchFamily="34" charset="0"/>
              </a:rPr>
              <a:t>상위 정렬 </a:t>
            </a:r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r>
              <a:rPr lang="ko-KR" altLang="en-US" sz="1600" dirty="0">
                <a:latin typeface="Arial Black" panose="020B0A04020102020204" pitchFamily="34" charset="0"/>
              </a:rPr>
              <a:t>개</a:t>
            </a:r>
            <a:r>
              <a:rPr lang="en-US" altLang="ko-KR" sz="16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20;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"v[</a:t>
            </a:r>
            <a:r>
              <a:rPr lang="ko-KR" altLang="en-US" sz="1600" dirty="0">
                <a:latin typeface="Arial Black" panose="020B0A04020102020204" pitchFamily="34" charset="0"/>
              </a:rPr>
              <a:t>하위 </a:t>
            </a:r>
            <a:r>
              <a:rPr lang="en-US" altLang="ko-KR" sz="1600" dirty="0">
                <a:latin typeface="Arial Black" panose="020B0A04020102020204" pitchFamily="34" charset="0"/>
              </a:rPr>
              <a:t>80</a:t>
            </a:r>
            <a:r>
              <a:rPr lang="ko-KR" altLang="en-US" sz="1600" dirty="0">
                <a:latin typeface="Arial Black" panose="020B0A04020102020204" pitchFamily="34" charset="0"/>
              </a:rPr>
              <a:t>개</a:t>
            </a:r>
            <a:r>
              <a:rPr lang="en-US" altLang="ko-KR" sz="16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20;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4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975F93A-D678-412F-A66B-D355F5B7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 알고리즘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16DB3-7B81-492B-8102-D29201057AC3}"/>
              </a:ext>
            </a:extLst>
          </p:cNvPr>
          <p:cNvSpPr txBox="1"/>
          <p:nvPr/>
        </p:nvSpPr>
        <p:spPr>
          <a:xfrm>
            <a:off x="1132621" y="712177"/>
            <a:ext cx="9905998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partial_sort_copy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nn-NO" altLang="ko-KR" sz="1400" dirty="0">
                <a:latin typeface="Arial Black" panose="020B0A04020102020204" pitchFamily="34" charset="0"/>
              </a:rPr>
              <a:t>for (int i = 0; i &lt; 100; ++i)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v1.push_back(rand() % 1000);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"[v1 </a:t>
            </a:r>
            <a:r>
              <a:rPr lang="ko-KR" altLang="en-US" sz="1400" dirty="0">
                <a:latin typeface="Arial Black" panose="020B0A04020102020204" pitchFamily="34" charset="0"/>
              </a:rPr>
              <a:t>정렬 전</a:t>
            </a:r>
            <a:r>
              <a:rPr lang="en-US" altLang="ko-KR" sz="1400" dirty="0">
                <a:latin typeface="Arial Black" panose="020B0A04020102020204" pitchFamily="34" charset="0"/>
              </a:rPr>
              <a:t>] : 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vector&lt;int&gt; v2(20); //size : 20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partial_sort_copy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v2.end())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"[v2 less]: 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partial_sort_copy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v2.end(), greater&lt;int&gt;())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"[v2 greater] : 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0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4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40E8177-93D2-49ED-BC0A-52CE0C2C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33522-0F2E-4E30-B548-8277404941DF}"/>
              </a:ext>
            </a:extLst>
          </p:cNvPr>
          <p:cNvSpPr txBox="1"/>
          <p:nvPr/>
        </p:nvSpPr>
        <p:spPr>
          <a:xfrm>
            <a:off x="1132621" y="71217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정렬된 범위 안에서만 동작하는 알고리즘을 말한다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입력 순차열이 반드시 정렬돼 있어야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원소가 같음을 표시할 때 </a:t>
            </a:r>
            <a:r>
              <a:rPr lang="en-US" altLang="ko-KR" dirty="0">
                <a:latin typeface="Arial Black" panose="020B0A04020102020204" pitchFamily="34" charset="0"/>
              </a:rPr>
              <a:t>a ‘==’ b </a:t>
            </a:r>
            <a:r>
              <a:rPr lang="ko-KR" altLang="en-US" dirty="0">
                <a:latin typeface="Arial Black" panose="020B0A04020102020204" pitchFamily="34" charset="0"/>
              </a:rPr>
              <a:t>연산자가 아닌 </a:t>
            </a:r>
            <a:r>
              <a:rPr lang="en-US" altLang="ko-KR" dirty="0">
                <a:latin typeface="Arial Black" panose="020B0A04020102020204" pitchFamily="34" charset="0"/>
              </a:rPr>
              <a:t>!(a&lt;b) &amp;&amp; !(b&lt;a)</a:t>
            </a:r>
            <a:r>
              <a:rPr lang="ko-KR" altLang="en-US" dirty="0">
                <a:latin typeface="Arial Black" panose="020B0A04020102020204" pitchFamily="34" charset="0"/>
              </a:rPr>
              <a:t>를 사용한다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>
                <a:latin typeface="Arial Black" panose="020B0A04020102020204" pitchFamily="34" charset="0"/>
              </a:rPr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BBCC76-168B-47D5-BF1F-6E9B070D3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69061"/>
              </p:ext>
            </p:extLst>
          </p:nvPr>
        </p:nvGraphicFramePr>
        <p:xfrm>
          <a:off x="1195754" y="1661884"/>
          <a:ext cx="9777046" cy="521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6292">
                  <a:extLst>
                    <a:ext uri="{9D8B030D-6E8A-4147-A177-3AD203B41FA5}">
                      <a16:colId xmlns:a16="http://schemas.microsoft.com/office/drawing/2014/main" val="336025720"/>
                    </a:ext>
                  </a:extLst>
                </a:gridCol>
                <a:gridCol w="6910754">
                  <a:extLst>
                    <a:ext uri="{9D8B030D-6E8A-4147-A177-3AD203B41FA5}">
                      <a16:colId xmlns:a16="http://schemas.microsoft.com/office/drawing/2014/main" val="4007131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설명에 사용되는 </a:t>
                      </a:r>
                      <a:r>
                        <a:rPr lang="en-US" altLang="ko-KR" dirty="0"/>
                        <a:t>p</a:t>
                      </a:r>
                      <a:r>
                        <a:rPr lang="ko-KR" altLang="en-US" dirty="0"/>
                        <a:t>는 구간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b,e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반복자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0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binary_search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순차열에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와 같은 원소가 있는가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4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binary_search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순차열에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와 같은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원소가 있는가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? 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비교에 사용한다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4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includes(b,e,b2,e2)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모든 원소가 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에도 있는가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7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includes(b,e,b2,e2,f)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모든 원소가 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에도 있는가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?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비교에 사용한다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3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lower_bound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순차열에서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와 같은 첫 원소의 반복자다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lower_bound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순차열에서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와 같은 첫 원소의 반복자다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비교에 사용한다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9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upper_bound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순차열에서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보다 큰 첫 원소의 반복자다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1612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upper_bound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순차열에서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보다 큰 첫 원소의 반복자다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비교에 사용한다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8648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pair(p1,p2)=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equal_range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[p1,p2)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순차열에서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와 같은 원소의 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이다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lower_bound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(), 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upper_bound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())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순차열과 같다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9044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pair(p1,p2)=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equal_range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[p1,p2)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순차열에서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와 같은 원소의 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이다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lower_bound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(), 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upper_bound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())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순차열과 같다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비교에 사용한다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7518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p=merge(b,e,b2,e2,t)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순차열과 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순차열을 합병해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에 저장한다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291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p=merge(b,e,b2,e2,t,f)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순차열과 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순차열을 합병해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에 저장한다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비교에 사용한다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9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50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D9FDD00-05E9-436F-BBA4-AF87B5D9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7D988-FCE9-4253-A829-57AA5AECD481}"/>
              </a:ext>
            </a:extLst>
          </p:cNvPr>
          <p:cNvSpPr txBox="1"/>
          <p:nvPr/>
        </p:nvSpPr>
        <p:spPr>
          <a:xfrm>
            <a:off x="1132621" y="712177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A8FE54-1907-4A3B-BD5D-E5BC3AA4C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74458"/>
              </p:ext>
            </p:extLst>
          </p:nvPr>
        </p:nvGraphicFramePr>
        <p:xfrm>
          <a:off x="1225061" y="773778"/>
          <a:ext cx="9741878" cy="55743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2873">
                  <a:extLst>
                    <a:ext uri="{9D8B030D-6E8A-4147-A177-3AD203B41FA5}">
                      <a16:colId xmlns:a16="http://schemas.microsoft.com/office/drawing/2014/main" val="508123486"/>
                    </a:ext>
                  </a:extLst>
                </a:gridCol>
                <a:gridCol w="6789005">
                  <a:extLst>
                    <a:ext uri="{9D8B030D-6E8A-4147-A177-3AD203B41FA5}">
                      <a16:colId xmlns:a16="http://schemas.microsoft.com/office/drawing/2014/main" val="4083570001"/>
                    </a:ext>
                  </a:extLst>
                </a:gridCol>
              </a:tblGrid>
              <a:tr h="361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설명에 사용되는 </a:t>
                      </a:r>
                      <a:r>
                        <a:rPr lang="en-US" altLang="ko-KR" dirty="0"/>
                        <a:t>p</a:t>
                      </a:r>
                      <a:r>
                        <a:rPr lang="ko-KR" altLang="en-US" dirty="0"/>
                        <a:t>는 구간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b,e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반복자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04258"/>
                  </a:ext>
                </a:extLst>
              </a:tr>
              <a:tr h="361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inplace_merge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b,m,e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정렬된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b,m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순차열과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m,e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순차열을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순차열로 합병한다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936353"/>
                  </a:ext>
                </a:extLst>
              </a:tr>
              <a:tr h="361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inplace_merge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b,m,e,f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정렬된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b,m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순차열과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m,e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순차열을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순차열로 합병한다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비교에 사용한다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94703"/>
                  </a:ext>
                </a:extLst>
              </a:tr>
              <a:tr h="361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set_union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(b,e,b2,e2,t)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순차열과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순차열을 정렬된 합집합으로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에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저장한다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579080"/>
                  </a:ext>
                </a:extLst>
              </a:tr>
              <a:tr h="361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set_union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(b,e,b2,e2,t,f)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순차열과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순차열을 정렬된 합집합으로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에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저장한다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비교에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67177"/>
                  </a:ext>
                </a:extLst>
              </a:tr>
              <a:tr h="564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set_intersection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(b,e,b2,e2,t)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순차열과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순차열을 정렬된 교집합으로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에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저장한다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14772"/>
                  </a:ext>
                </a:extLst>
              </a:tr>
              <a:tr h="564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set_intersection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(b,e,b2,e2,t,f)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순차열과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순차열을 정렬된 합집합으로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에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저장한다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비교에 사용</a:t>
                      </a:r>
                    </a:p>
                    <a:p>
                      <a:pPr latinLnBrk="1"/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67021"/>
                  </a:ext>
                </a:extLst>
              </a:tr>
              <a:tr h="564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set_difference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(b,e,b2,e2,t)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순차열과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순차열을 정렬된 차집합으로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에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저장한다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107759"/>
                  </a:ext>
                </a:extLst>
              </a:tr>
              <a:tr h="564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set_difference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(b,e,b2,e2,t,f)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순차열과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순차열을 정렬된 차집합으로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에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저장한다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비교에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68543"/>
                  </a:ext>
                </a:extLst>
              </a:tr>
              <a:tr h="702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set_symmetric_difference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(b,e,b2,e2,t)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순차열과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순차열을 정렬된 대칭 차집합으로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에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저장한다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4077"/>
                  </a:ext>
                </a:extLst>
              </a:tr>
              <a:tr h="744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set_symmetric_difference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(b,e,b2,e2,t,f)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순차열과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순차열을 정렬된 대칭 차집합으로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에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저장한다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비교에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1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60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A004DCF-5047-41B4-B510-012C5911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9D20E-96B6-4784-9B6D-1543B50473D9}"/>
              </a:ext>
            </a:extLst>
          </p:cNvPr>
          <p:cNvSpPr txBox="1"/>
          <p:nvPr/>
        </p:nvSpPr>
        <p:spPr>
          <a:xfrm>
            <a:off x="1132621" y="1105287"/>
            <a:ext cx="9905998" cy="464742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binary_search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binary_search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20)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"20 </a:t>
            </a:r>
            <a:r>
              <a:rPr lang="ko-KR" altLang="en-US" sz="1600" dirty="0">
                <a:latin typeface="Arial Black" panose="020B0A04020102020204" pitchFamily="34" charset="0"/>
              </a:rPr>
              <a:t>원소가 존재합니다</a:t>
            </a:r>
            <a:r>
              <a:rPr lang="en-US" altLang="ko-KR" sz="1600" dirty="0">
                <a:latin typeface="Arial Black" panose="020B0A04020102020204" pitchFamily="34" charset="0"/>
              </a:rPr>
              <a:t>."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"20 </a:t>
            </a:r>
            <a:r>
              <a:rPr lang="ko-KR" altLang="en-US" sz="1600" dirty="0">
                <a:latin typeface="Arial Black" panose="020B0A04020102020204" pitchFamily="34" charset="0"/>
              </a:rPr>
              <a:t>원소가 존재하지 않습니다</a:t>
            </a:r>
            <a:r>
              <a:rPr lang="en-US" altLang="ko-KR" sz="1600" dirty="0">
                <a:latin typeface="Arial Black" panose="020B0A04020102020204" pitchFamily="34" charset="0"/>
              </a:rPr>
              <a:t>."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정렬 알고리즘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정렬된 범위 알고리즘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수치 알고리즘</a:t>
            </a:r>
            <a:endParaRPr lang="en-US" altLang="ko-KR" sz="1800" dirty="0"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4A0F41-62AD-4108-B547-9742252B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CEF44-60FC-4222-90EB-609FBA30E5A3}"/>
              </a:ext>
            </a:extLst>
          </p:cNvPr>
          <p:cNvSpPr txBox="1"/>
          <p:nvPr/>
        </p:nvSpPr>
        <p:spPr>
          <a:xfrm>
            <a:off x="1132621" y="712177"/>
            <a:ext cx="9905998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조건자를 통한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binary_search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(46);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(12);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(80);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(47);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(55);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(90);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(53);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"[v </a:t>
            </a:r>
            <a:r>
              <a:rPr lang="ko-KR" altLang="en-US" sz="1400" dirty="0">
                <a:latin typeface="Arial Black" panose="020B0A04020102020204" pitchFamily="34" charset="0"/>
              </a:rPr>
              <a:t>원본</a:t>
            </a:r>
            <a:r>
              <a:rPr lang="en-US" altLang="ko-KR" sz="1400" dirty="0">
                <a:latin typeface="Arial Black" panose="020B0A04020102020204" pitchFamily="34" charset="0"/>
              </a:rPr>
              <a:t>]: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"[v: </a:t>
            </a:r>
            <a:r>
              <a:rPr lang="ko-KR" altLang="en-US" sz="1400" dirty="0">
                <a:latin typeface="Arial Black" panose="020B0A04020102020204" pitchFamily="34" charset="0"/>
              </a:rPr>
              <a:t>정렬</a:t>
            </a:r>
            <a:r>
              <a:rPr lang="en-US" altLang="ko-KR" sz="1400" dirty="0">
                <a:latin typeface="Arial Black" panose="020B0A04020102020204" pitchFamily="34" charset="0"/>
              </a:rPr>
              <a:t>]: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D2A443-737E-401C-8A90-0DCE0F543BD6}"/>
              </a:ext>
            </a:extLst>
          </p:cNvPr>
          <p:cNvSpPr/>
          <p:nvPr/>
        </p:nvSpPr>
        <p:spPr>
          <a:xfrm>
            <a:off x="5715000" y="1043997"/>
            <a:ext cx="532361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binary_search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32,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"32 </a:t>
            </a:r>
            <a:r>
              <a:rPr lang="ko-KR" altLang="en-US" sz="1400" dirty="0">
                <a:latin typeface="Arial Black" panose="020B0A04020102020204" pitchFamily="34" charset="0"/>
              </a:rPr>
              <a:t>원소가 존재합니다</a:t>
            </a:r>
            <a:r>
              <a:rPr lang="en-US" altLang="ko-KR" sz="1400" dirty="0">
                <a:latin typeface="Arial Black" panose="020B0A04020102020204" pitchFamily="34" charset="0"/>
              </a:rPr>
              <a:t>."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"32 </a:t>
            </a:r>
            <a:r>
              <a:rPr lang="ko-KR" altLang="en-US" sz="1400" dirty="0">
                <a:latin typeface="Arial Black" panose="020B0A04020102020204" pitchFamily="34" charset="0"/>
              </a:rPr>
              <a:t>원소가 존재하지 않습니다</a:t>
            </a:r>
            <a:r>
              <a:rPr lang="en-US" altLang="ko-KR" sz="1400" dirty="0">
                <a:latin typeface="Arial Black" panose="020B0A04020102020204" pitchFamily="34" charset="0"/>
              </a:rPr>
              <a:t>."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binary_search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35,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"35 </a:t>
            </a:r>
            <a:r>
              <a:rPr lang="ko-KR" altLang="en-US" sz="1400" dirty="0">
                <a:latin typeface="Arial Black" panose="020B0A04020102020204" pitchFamily="34" charset="0"/>
              </a:rPr>
              <a:t>원소가 존재합니다</a:t>
            </a:r>
            <a:r>
              <a:rPr lang="en-US" altLang="ko-KR" sz="1400" dirty="0">
                <a:latin typeface="Arial Black" panose="020B0A04020102020204" pitchFamily="34" charset="0"/>
              </a:rPr>
              <a:t>."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"35 </a:t>
            </a:r>
            <a:r>
              <a:rPr lang="ko-KR" altLang="en-US" sz="1400" dirty="0">
                <a:latin typeface="Arial Black" panose="020B0A04020102020204" pitchFamily="34" charset="0"/>
              </a:rPr>
              <a:t>원소가 존재하지 않습니다</a:t>
            </a:r>
            <a:r>
              <a:rPr lang="en-US" altLang="ko-KR" sz="1400" dirty="0">
                <a:latin typeface="Arial Black" panose="020B0A04020102020204" pitchFamily="34" charset="0"/>
              </a:rPr>
              <a:t>."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(int left, int right)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return 3 &lt; right - left;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C21CD7-E25F-44D9-9E92-9CB494A44962}"/>
              </a:ext>
            </a:extLst>
          </p:cNvPr>
          <p:cNvSpPr/>
          <p:nvPr/>
        </p:nvSpPr>
        <p:spPr>
          <a:xfrm>
            <a:off x="5143500" y="484276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40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B4EDA-4896-40C8-9D62-54AB4C1C5FBE}"/>
              </a:ext>
            </a:extLst>
          </p:cNvPr>
          <p:cNvSpPr/>
          <p:nvPr/>
        </p:nvSpPr>
        <p:spPr>
          <a:xfrm>
            <a:off x="5647593" y="484276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46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53B6E-C008-4765-A1FA-0DCBD1A9F948}"/>
              </a:ext>
            </a:extLst>
          </p:cNvPr>
          <p:cNvSpPr/>
          <p:nvPr/>
        </p:nvSpPr>
        <p:spPr>
          <a:xfrm>
            <a:off x="6151686" y="484276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12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052D50-16DA-4FDD-AA7A-089E9AD8E461}"/>
              </a:ext>
            </a:extLst>
          </p:cNvPr>
          <p:cNvSpPr/>
          <p:nvPr/>
        </p:nvSpPr>
        <p:spPr>
          <a:xfrm>
            <a:off x="6655779" y="484276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80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3C668A-81E1-4ED6-9251-8C0C8465C7E5}"/>
              </a:ext>
            </a:extLst>
          </p:cNvPr>
          <p:cNvSpPr/>
          <p:nvPr/>
        </p:nvSpPr>
        <p:spPr>
          <a:xfrm>
            <a:off x="7159872" y="484276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10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1D3EFF-CB99-4AAA-9EF7-DA4F94D4B336}"/>
              </a:ext>
            </a:extLst>
          </p:cNvPr>
          <p:cNvSpPr/>
          <p:nvPr/>
        </p:nvSpPr>
        <p:spPr>
          <a:xfrm>
            <a:off x="7663965" y="484276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47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5D4D81-1518-40EB-9167-927DE0A19EFB}"/>
              </a:ext>
            </a:extLst>
          </p:cNvPr>
          <p:cNvSpPr/>
          <p:nvPr/>
        </p:nvSpPr>
        <p:spPr>
          <a:xfrm>
            <a:off x="8168058" y="484276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30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3C8916-AB81-4E3A-8E37-65710966C809}"/>
              </a:ext>
            </a:extLst>
          </p:cNvPr>
          <p:cNvSpPr/>
          <p:nvPr/>
        </p:nvSpPr>
        <p:spPr>
          <a:xfrm>
            <a:off x="8672151" y="484276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55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370CE-458B-4097-9216-21D66E87D03A}"/>
              </a:ext>
            </a:extLst>
          </p:cNvPr>
          <p:cNvSpPr/>
          <p:nvPr/>
        </p:nvSpPr>
        <p:spPr>
          <a:xfrm>
            <a:off x="9176244" y="484276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90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D018B8-B550-4972-85E5-B9D3ABCAED1D}"/>
              </a:ext>
            </a:extLst>
          </p:cNvPr>
          <p:cNvSpPr/>
          <p:nvPr/>
        </p:nvSpPr>
        <p:spPr>
          <a:xfrm>
            <a:off x="9680337" y="484276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53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C2B016-CE09-45C5-8A63-B100FDBF9E18}"/>
              </a:ext>
            </a:extLst>
          </p:cNvPr>
          <p:cNvSpPr/>
          <p:nvPr/>
        </p:nvSpPr>
        <p:spPr>
          <a:xfrm>
            <a:off x="10184430" y="484276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N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3B9452-B447-4849-8D4F-C974B912AC2D}"/>
              </a:ext>
            </a:extLst>
          </p:cNvPr>
          <p:cNvSpPr txBox="1"/>
          <p:nvPr/>
        </p:nvSpPr>
        <p:spPr>
          <a:xfrm>
            <a:off x="5014841" y="4616327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원본 정렬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2DB45-8F14-4005-AEE4-1EC11922A428}"/>
              </a:ext>
            </a:extLst>
          </p:cNvPr>
          <p:cNvSpPr/>
          <p:nvPr/>
        </p:nvSpPr>
        <p:spPr>
          <a:xfrm>
            <a:off x="5143500" y="532310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12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9A610-A2B8-48FC-8D7F-2647202ACAB0}"/>
              </a:ext>
            </a:extLst>
          </p:cNvPr>
          <p:cNvSpPr/>
          <p:nvPr/>
        </p:nvSpPr>
        <p:spPr>
          <a:xfrm>
            <a:off x="5647593" y="532310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10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86B470-0B94-451D-8687-C9B6C4371A98}"/>
              </a:ext>
            </a:extLst>
          </p:cNvPr>
          <p:cNvSpPr/>
          <p:nvPr/>
        </p:nvSpPr>
        <p:spPr>
          <a:xfrm>
            <a:off x="6151686" y="532310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30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6994E4-2035-406F-BE6D-7EA37AF9710D}"/>
              </a:ext>
            </a:extLst>
          </p:cNvPr>
          <p:cNvSpPr/>
          <p:nvPr/>
        </p:nvSpPr>
        <p:spPr>
          <a:xfrm>
            <a:off x="6655779" y="532310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40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802457-3A79-480E-8CB1-21A492C0ECA9}"/>
              </a:ext>
            </a:extLst>
          </p:cNvPr>
          <p:cNvSpPr/>
          <p:nvPr/>
        </p:nvSpPr>
        <p:spPr>
          <a:xfrm>
            <a:off x="7159872" y="532310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46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4F0850-5544-4409-8C90-491F10165B82}"/>
              </a:ext>
            </a:extLst>
          </p:cNvPr>
          <p:cNvSpPr/>
          <p:nvPr/>
        </p:nvSpPr>
        <p:spPr>
          <a:xfrm>
            <a:off x="7663965" y="532310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47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02C378-ED5A-42D6-833F-DD630B0FB9F2}"/>
              </a:ext>
            </a:extLst>
          </p:cNvPr>
          <p:cNvSpPr/>
          <p:nvPr/>
        </p:nvSpPr>
        <p:spPr>
          <a:xfrm>
            <a:off x="8168058" y="532310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30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7D0541-C838-4B61-B342-AD83BB00B446}"/>
              </a:ext>
            </a:extLst>
          </p:cNvPr>
          <p:cNvSpPr/>
          <p:nvPr/>
        </p:nvSpPr>
        <p:spPr>
          <a:xfrm>
            <a:off x="8672151" y="532310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55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F10CBA-EDEE-49B0-842F-1B105D1A3C7A}"/>
              </a:ext>
            </a:extLst>
          </p:cNvPr>
          <p:cNvSpPr/>
          <p:nvPr/>
        </p:nvSpPr>
        <p:spPr>
          <a:xfrm>
            <a:off x="9176244" y="532310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90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E061D9-E31E-4237-ABAB-2B5C8EC6D6DE}"/>
              </a:ext>
            </a:extLst>
          </p:cNvPr>
          <p:cNvSpPr/>
          <p:nvPr/>
        </p:nvSpPr>
        <p:spPr>
          <a:xfrm>
            <a:off x="9680337" y="532310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53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36BA2B-FE95-4F56-BF0E-B4C23ACD338B}"/>
              </a:ext>
            </a:extLst>
          </p:cNvPr>
          <p:cNvSpPr/>
          <p:nvPr/>
        </p:nvSpPr>
        <p:spPr>
          <a:xfrm>
            <a:off x="10184430" y="5323109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N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645627-32B9-42D2-AE53-876B8D97DBCC}"/>
              </a:ext>
            </a:extLst>
          </p:cNvPr>
          <p:cNvSpPr txBox="1"/>
          <p:nvPr/>
        </p:nvSpPr>
        <p:spPr>
          <a:xfrm>
            <a:off x="5014841" y="5096667"/>
            <a:ext cx="3573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sort() - 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두 원소의 차가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보다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크면 다음 원소로 정렬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B1D539CD-D48F-4495-890A-6E93FC7D9E5D}"/>
                  </a:ext>
                </a:extLst>
              </p14:cNvPr>
              <p14:cNvContentPartPr/>
              <p14:nvPr/>
            </p14:nvContentPartPr>
            <p14:xfrm>
              <a:off x="11380403" y="6043035"/>
              <a:ext cx="4320" cy="21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B1D539CD-D48F-4495-890A-6E93FC7D9E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1763" y="6034395"/>
                <a:ext cx="21960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56615C-653A-4270-944F-35B0B8FF737C}"/>
              </a:ext>
            </a:extLst>
          </p:cNvPr>
          <p:cNvSpPr/>
          <p:nvPr/>
        </p:nvSpPr>
        <p:spPr>
          <a:xfrm>
            <a:off x="5143500" y="5807846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12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367826-2B53-4D52-8BB8-C2C813CF2999}"/>
              </a:ext>
            </a:extLst>
          </p:cNvPr>
          <p:cNvSpPr/>
          <p:nvPr/>
        </p:nvSpPr>
        <p:spPr>
          <a:xfrm>
            <a:off x="5647593" y="5807846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10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49B274-87DF-40D3-A715-3197DB6CFD58}"/>
              </a:ext>
            </a:extLst>
          </p:cNvPr>
          <p:cNvSpPr/>
          <p:nvPr/>
        </p:nvSpPr>
        <p:spPr>
          <a:xfrm>
            <a:off x="6151686" y="5807846"/>
            <a:ext cx="430823" cy="2373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30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C578A8-B534-4723-A136-1920169A94AD}"/>
              </a:ext>
            </a:extLst>
          </p:cNvPr>
          <p:cNvSpPr/>
          <p:nvPr/>
        </p:nvSpPr>
        <p:spPr>
          <a:xfrm>
            <a:off x="6655779" y="5807846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40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4E5715-11EB-4A4F-9283-413776D57A11}"/>
              </a:ext>
            </a:extLst>
          </p:cNvPr>
          <p:cNvSpPr/>
          <p:nvPr/>
        </p:nvSpPr>
        <p:spPr>
          <a:xfrm>
            <a:off x="7159872" y="5807846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46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467F09-D92B-4040-8E7D-CEEAEB61EDE9}"/>
              </a:ext>
            </a:extLst>
          </p:cNvPr>
          <p:cNvSpPr/>
          <p:nvPr/>
        </p:nvSpPr>
        <p:spPr>
          <a:xfrm>
            <a:off x="7663965" y="5807846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47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5004A7-520F-4281-B686-0693041E6AEC}"/>
              </a:ext>
            </a:extLst>
          </p:cNvPr>
          <p:cNvSpPr/>
          <p:nvPr/>
        </p:nvSpPr>
        <p:spPr>
          <a:xfrm>
            <a:off x="8168058" y="5807846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30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CE11B5-5466-4935-B10E-B5E219F42F6A}"/>
              </a:ext>
            </a:extLst>
          </p:cNvPr>
          <p:cNvSpPr/>
          <p:nvPr/>
        </p:nvSpPr>
        <p:spPr>
          <a:xfrm>
            <a:off x="8672151" y="5807846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55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BD970B-F1DE-4178-8463-B30CF16D9757}"/>
              </a:ext>
            </a:extLst>
          </p:cNvPr>
          <p:cNvSpPr/>
          <p:nvPr/>
        </p:nvSpPr>
        <p:spPr>
          <a:xfrm>
            <a:off x="9176244" y="5807846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90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9C8AD-5F37-4869-984E-7DEE89C2A8D7}"/>
              </a:ext>
            </a:extLst>
          </p:cNvPr>
          <p:cNvSpPr/>
          <p:nvPr/>
        </p:nvSpPr>
        <p:spPr>
          <a:xfrm>
            <a:off x="9680337" y="5807846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53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599080-B9D0-41EA-A1C4-1B4FFC359067}"/>
              </a:ext>
            </a:extLst>
          </p:cNvPr>
          <p:cNvSpPr/>
          <p:nvPr/>
        </p:nvSpPr>
        <p:spPr>
          <a:xfrm>
            <a:off x="10184430" y="5807846"/>
            <a:ext cx="430823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N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B347E5-7C4F-47F2-966C-B8939043548D}"/>
              </a:ext>
            </a:extLst>
          </p:cNvPr>
          <p:cNvSpPr txBox="1"/>
          <p:nvPr/>
        </p:nvSpPr>
        <p:spPr>
          <a:xfrm>
            <a:off x="5014841" y="5581404"/>
            <a:ext cx="6163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binary_search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- 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두 원소의 차가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이하이면 같은 원소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 !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(30,32) &amp;&amp; !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(32,30)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08693F-503E-4E27-A621-05B5B8F41803}"/>
              </a:ext>
            </a:extLst>
          </p:cNvPr>
          <p:cNvSpPr txBox="1"/>
          <p:nvPr/>
        </p:nvSpPr>
        <p:spPr>
          <a:xfrm>
            <a:off x="6293220" y="4123601"/>
            <a:ext cx="4322033" cy="55399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오름차순 정렬을 하되 주어진 조건이 만족할 경우 매개변수로 사용한 원소끼리 교환이 이루어지는 것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975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C4A55B5-6AB5-4CFE-AEDC-353333BE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5682AA62-43F8-4D09-ADEC-24EE06161801}"/>
                  </a:ext>
                </a:extLst>
              </p14:cNvPr>
              <p14:cNvContentPartPr/>
              <p14:nvPr/>
            </p14:nvContentPartPr>
            <p14:xfrm>
              <a:off x="9015272" y="3496219"/>
              <a:ext cx="4320" cy="21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5682AA62-43F8-4D09-ADEC-24EE0616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6632" y="3487579"/>
                <a:ext cx="21960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CFA2DB0-3F69-4890-B168-80DF1F6147B4}"/>
              </a:ext>
            </a:extLst>
          </p:cNvPr>
          <p:cNvSpPr txBox="1"/>
          <p:nvPr/>
        </p:nvSpPr>
        <p:spPr>
          <a:xfrm>
            <a:off x="1132621" y="712177"/>
            <a:ext cx="9905998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binary_search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알고리즘의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"[v </a:t>
            </a:r>
            <a:r>
              <a:rPr lang="ko-KR" altLang="en-US" sz="1400" dirty="0">
                <a:latin typeface="Arial Black" panose="020B0A04020102020204" pitchFamily="34" charset="0"/>
              </a:rPr>
              <a:t>원본</a:t>
            </a:r>
            <a:r>
              <a:rPr lang="en-US" altLang="ko-KR" sz="1400" dirty="0">
                <a:latin typeface="Arial Black" panose="020B0A04020102020204" pitchFamily="34" charset="0"/>
              </a:rPr>
              <a:t>]: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기본 정렬 기준 </a:t>
            </a:r>
            <a:r>
              <a:rPr lang="en-US" altLang="ko-KR" sz="1400" dirty="0">
                <a:latin typeface="Arial Black" panose="020B0A04020102020204" pitchFamily="34" charset="0"/>
              </a:rPr>
              <a:t>less </a:t>
            </a:r>
            <a:r>
              <a:rPr lang="ko-KR" altLang="en-US" sz="1400" dirty="0">
                <a:latin typeface="Arial Black" panose="020B0A04020102020204" pitchFamily="34" charset="0"/>
              </a:rPr>
              <a:t>사용</a:t>
            </a:r>
          </a:p>
          <a:p>
            <a:pPr lvl="1"/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"[v: less </a:t>
            </a:r>
            <a:r>
              <a:rPr lang="ko-KR" altLang="en-US" sz="1400" dirty="0">
                <a:latin typeface="Arial Black" panose="020B0A04020102020204" pitchFamily="34" charset="0"/>
              </a:rPr>
              <a:t>정렬</a:t>
            </a:r>
            <a:r>
              <a:rPr lang="en-US" altLang="ko-KR" sz="1400" dirty="0">
                <a:latin typeface="Arial Black" panose="020B0A04020102020204" pitchFamily="34" charset="0"/>
              </a:rPr>
              <a:t>]: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비교 </a:t>
            </a:r>
            <a:r>
              <a:rPr lang="ko-KR" altLang="en-US" sz="1400" dirty="0" err="1">
                <a:latin typeface="Arial Black" panose="020B0A04020102020204" pitchFamily="34" charset="0"/>
              </a:rPr>
              <a:t>조건자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less </a:t>
            </a:r>
            <a:r>
              <a:rPr lang="ko-KR" altLang="en-US" sz="1400" dirty="0">
                <a:latin typeface="Arial Black" panose="020B0A04020102020204" pitchFamily="34" charset="0"/>
              </a:rPr>
              <a:t>지정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</a:rPr>
              <a:t>일반 버전 </a:t>
            </a:r>
            <a:r>
              <a:rPr lang="en-US" altLang="ko-KR" sz="1400" dirty="0" err="1">
                <a:latin typeface="Arial Black" panose="020B0A04020102020204" pitchFamily="34" charset="0"/>
              </a:rPr>
              <a:t>binary_search</a:t>
            </a:r>
            <a:r>
              <a:rPr lang="en-US" altLang="ko-KR" sz="1400" dirty="0">
                <a:latin typeface="Arial Black" panose="020B0A04020102020204" pitchFamily="34" charset="0"/>
              </a:rPr>
              <a:t>() </a:t>
            </a:r>
            <a:r>
              <a:rPr lang="ko-KR" altLang="en-US" sz="1400" dirty="0">
                <a:latin typeface="Arial Black" panose="020B0A04020102020204" pitchFamily="34" charset="0"/>
              </a:rPr>
              <a:t>가능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비교 </a:t>
            </a:r>
            <a:r>
              <a:rPr lang="en-US" altLang="ko-KR" sz="1400" dirty="0">
                <a:latin typeface="Arial Black" panose="020B0A04020102020204" pitchFamily="34" charset="0"/>
              </a:rPr>
              <a:t>less </a:t>
            </a:r>
            <a:r>
              <a:rPr lang="ko-KR" altLang="en-US" sz="1400" dirty="0">
                <a:latin typeface="Arial Black" panose="020B0A04020102020204" pitchFamily="34" charset="0"/>
              </a:rPr>
              <a:t>찾기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binary_search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20, less&lt;int&gt;())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1B05A1-12FF-4A40-962D-AEC6BAEDD739}"/>
              </a:ext>
            </a:extLst>
          </p:cNvPr>
          <p:cNvSpPr/>
          <p:nvPr/>
        </p:nvSpPr>
        <p:spPr>
          <a:xfrm>
            <a:off x="4670057" y="1050731"/>
            <a:ext cx="63685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정렬 기준 </a:t>
            </a:r>
            <a:r>
              <a:rPr lang="en-US" altLang="ko-KR" sz="1400" dirty="0">
                <a:latin typeface="Arial Black" panose="020B0A04020102020204" pitchFamily="34" charset="0"/>
              </a:rPr>
              <a:t>greater </a:t>
            </a:r>
            <a:r>
              <a:rPr lang="ko-KR" altLang="en-US" sz="1400" dirty="0">
                <a:latin typeface="Arial Black" panose="020B0A04020102020204" pitchFamily="34" charset="0"/>
              </a:rPr>
              <a:t>지정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sort(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(), greater&lt;int&gt;());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"[v: greater </a:t>
            </a:r>
            <a:r>
              <a:rPr lang="ko-KR" altLang="en-US" sz="1400" dirty="0">
                <a:latin typeface="Arial Black" panose="020B0A04020102020204" pitchFamily="34" charset="0"/>
              </a:rPr>
              <a:t>정렬</a:t>
            </a:r>
            <a:r>
              <a:rPr lang="en-US" altLang="ko-KR" sz="1400" dirty="0">
                <a:latin typeface="Arial Black" panose="020B0A04020102020204" pitchFamily="34" charset="0"/>
              </a:rPr>
              <a:t>]: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 err="1">
                <a:latin typeface="Arial Black" panose="020B0A04020102020204" pitchFamily="34" charset="0"/>
              </a:rPr>
              <a:t>조건자</a:t>
            </a:r>
            <a:r>
              <a:rPr lang="ko-KR" altLang="en-US" sz="1400" dirty="0">
                <a:latin typeface="Arial Black" panose="020B0A04020102020204" pitchFamily="34" charset="0"/>
              </a:rPr>
              <a:t> 정렬 기준 </a:t>
            </a:r>
            <a:r>
              <a:rPr lang="en-US" altLang="ko-KR" sz="1400" dirty="0">
                <a:latin typeface="Arial Black" panose="020B0A04020102020204" pitchFamily="34" charset="0"/>
              </a:rPr>
              <a:t>greater </a:t>
            </a:r>
            <a:r>
              <a:rPr lang="ko-KR" altLang="en-US" sz="1400" dirty="0">
                <a:latin typeface="Arial Black" panose="020B0A04020102020204" pitchFamily="34" charset="0"/>
              </a:rPr>
              <a:t>지정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비교 </a:t>
            </a:r>
            <a:r>
              <a:rPr lang="en-US" altLang="ko-KR" sz="1400" dirty="0">
                <a:latin typeface="Arial Black" panose="020B0A04020102020204" pitchFamily="34" charset="0"/>
              </a:rPr>
              <a:t>greater </a:t>
            </a:r>
            <a:r>
              <a:rPr lang="ko-KR" altLang="en-US" sz="1400" dirty="0">
                <a:latin typeface="Arial Black" panose="020B0A04020102020204" pitchFamily="34" charset="0"/>
              </a:rPr>
              <a:t>찾기</a:t>
            </a:r>
            <a:r>
              <a:rPr lang="en-US" altLang="ko-KR" sz="1400" dirty="0">
                <a:latin typeface="Arial Black" panose="020B0A04020102020204" pitchFamily="34" charset="0"/>
              </a:rPr>
              <a:t>: “;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binary_search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20, greater&lt;int&gt;())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1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C4A55B5-6AB5-4CFE-AEDC-353333BE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382F7-A42D-410E-949D-E92193E0B104}"/>
              </a:ext>
            </a:extLst>
          </p:cNvPr>
          <p:cNvSpPr txBox="1"/>
          <p:nvPr/>
        </p:nvSpPr>
        <p:spPr>
          <a:xfrm>
            <a:off x="1132621" y="712177"/>
            <a:ext cx="9905998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Includes()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v2.push_back(40);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v3;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v3.push_back(10);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v3.push_back(20);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v3.push_back(60);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includes(v1.begin(), v1.end(), v2.begin(), v2.end())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"v2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v1</a:t>
            </a:r>
            <a:r>
              <a:rPr lang="ko-KR" altLang="en-US" sz="1400" dirty="0">
                <a:latin typeface="Arial Black" panose="020B0A04020102020204" pitchFamily="34" charset="0"/>
              </a:rPr>
              <a:t>의 부분 집합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"v2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v1</a:t>
            </a:r>
            <a:r>
              <a:rPr lang="ko-KR" altLang="en-US" sz="1400" dirty="0">
                <a:latin typeface="Arial Black" panose="020B0A04020102020204" pitchFamily="34" charset="0"/>
              </a:rPr>
              <a:t>의 부분 집합 아님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076741-1BB9-418E-8EB1-21989B9D7E3D}"/>
              </a:ext>
            </a:extLst>
          </p:cNvPr>
          <p:cNvSpPr/>
          <p:nvPr/>
        </p:nvSpPr>
        <p:spPr>
          <a:xfrm>
            <a:off x="3833446" y="1103449"/>
            <a:ext cx="720517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includes(v1.begin(), v1.end(), v3.begin(), v3.end())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"v3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v1</a:t>
            </a:r>
            <a:r>
              <a:rPr lang="ko-KR" altLang="en-US" sz="1400" dirty="0">
                <a:latin typeface="Arial Black" panose="020B0A04020102020204" pitchFamily="34" charset="0"/>
              </a:rPr>
              <a:t>의 부분 집합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"v3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v1</a:t>
            </a:r>
            <a:r>
              <a:rPr lang="ko-KR" altLang="en-US" sz="1400" dirty="0">
                <a:latin typeface="Arial Black" panose="020B0A04020102020204" pitchFamily="34" charset="0"/>
              </a:rPr>
              <a:t>의 부분 집합 아님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정렬 기준을 </a:t>
            </a:r>
            <a:r>
              <a:rPr lang="en-US" altLang="ko-KR" sz="1400" dirty="0">
                <a:latin typeface="Arial Black" panose="020B0A04020102020204" pitchFamily="34" charset="0"/>
              </a:rPr>
              <a:t>greater&lt;int&gt; </a:t>
            </a:r>
            <a:r>
              <a:rPr lang="ko-KR" altLang="en-US" sz="1400" dirty="0">
                <a:latin typeface="Arial Black" panose="020B0A04020102020204" pitchFamily="34" charset="0"/>
              </a:rPr>
              <a:t>설정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sort(v1.begin(), v1.end(), greater&lt;int&gt;());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sort(v2.begin(), v2.end(), greater&lt;int&gt;());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비교 기준을 </a:t>
            </a:r>
            <a:r>
              <a:rPr lang="en-US" altLang="ko-KR" sz="1400" dirty="0">
                <a:latin typeface="Arial Black" panose="020B0A04020102020204" pitchFamily="34" charset="0"/>
              </a:rPr>
              <a:t>greater&lt;int&gt; </a:t>
            </a:r>
            <a:r>
              <a:rPr lang="ko-KR" altLang="en-US" sz="1400" dirty="0">
                <a:latin typeface="Arial Black" panose="020B0A04020102020204" pitchFamily="34" charset="0"/>
              </a:rPr>
              <a:t>설정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includes(v1.begin(), v1.end(), v2.begin(), v2.end(), greater&lt;int&gt;())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"greater</a:t>
            </a:r>
            <a:r>
              <a:rPr lang="ko-KR" altLang="en-US" sz="1400" dirty="0">
                <a:latin typeface="Arial Black" panose="020B0A04020102020204" pitchFamily="34" charset="0"/>
              </a:rPr>
              <a:t>정렬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400" dirty="0">
                <a:latin typeface="Arial Black" panose="020B0A04020102020204" pitchFamily="34" charset="0"/>
              </a:rPr>
              <a:t>: v2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v1</a:t>
            </a:r>
            <a:r>
              <a:rPr lang="ko-KR" altLang="en-US" sz="1400" dirty="0">
                <a:latin typeface="Arial Black" panose="020B0A04020102020204" pitchFamily="34" charset="0"/>
              </a:rPr>
              <a:t>의 부분 집합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6265988" y="4532885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8D7F4D-DBF6-43E0-9D9D-6835F6B735A5}"/>
              </a:ext>
            </a:extLst>
          </p:cNvPr>
          <p:cNvSpPr/>
          <p:nvPr/>
        </p:nvSpPr>
        <p:spPr>
          <a:xfrm>
            <a:off x="6556701" y="5368269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50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B5AC5C0-AE22-40F2-BC54-2AE287AE4200}"/>
              </a:ext>
            </a:extLst>
          </p:cNvPr>
          <p:cNvSpPr/>
          <p:nvPr/>
        </p:nvSpPr>
        <p:spPr>
          <a:xfrm>
            <a:off x="6096000" y="3996549"/>
            <a:ext cx="1998785" cy="1925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BFAEB9E-C994-4261-B130-2F57D69EC920}"/>
              </a:ext>
            </a:extLst>
          </p:cNvPr>
          <p:cNvSpPr/>
          <p:nvPr/>
        </p:nvSpPr>
        <p:spPr>
          <a:xfrm>
            <a:off x="6840417" y="4357034"/>
            <a:ext cx="1107831" cy="1072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EE773-3B41-4FC5-B000-C1A79306588C}"/>
              </a:ext>
            </a:extLst>
          </p:cNvPr>
          <p:cNvSpPr txBox="1"/>
          <p:nvPr/>
        </p:nvSpPr>
        <p:spPr>
          <a:xfrm>
            <a:off x="6888444" y="373705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1B6C7-D696-45B7-BFA9-ECA0D961ADD6}"/>
              </a:ext>
            </a:extLst>
          </p:cNvPr>
          <p:cNvSpPr txBox="1"/>
          <p:nvPr/>
        </p:nvSpPr>
        <p:spPr>
          <a:xfrm>
            <a:off x="7187384" y="410195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v2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11B100-FC35-4358-83FB-0ACFF05BA8DE}"/>
              </a:ext>
            </a:extLst>
          </p:cNvPr>
          <p:cNvSpPr/>
          <p:nvPr/>
        </p:nvSpPr>
        <p:spPr>
          <a:xfrm>
            <a:off x="7187384" y="4458077"/>
            <a:ext cx="457200" cy="2373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10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C4C6B6-2E3F-4AC3-B5FC-A9B07E3094FB}"/>
              </a:ext>
            </a:extLst>
          </p:cNvPr>
          <p:cNvSpPr/>
          <p:nvPr/>
        </p:nvSpPr>
        <p:spPr>
          <a:xfrm>
            <a:off x="6907822" y="4770332"/>
            <a:ext cx="457200" cy="2373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3FF8B-1DEF-4D91-B1F2-4D9856B896FD}"/>
              </a:ext>
            </a:extLst>
          </p:cNvPr>
          <p:cNvSpPr/>
          <p:nvPr/>
        </p:nvSpPr>
        <p:spPr>
          <a:xfrm>
            <a:off x="7187384" y="5082488"/>
            <a:ext cx="457200" cy="2373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40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51C8E-E055-4C4C-A86B-7E8E262DF432}"/>
              </a:ext>
            </a:extLst>
          </p:cNvPr>
          <p:cNvSpPr/>
          <p:nvPr/>
        </p:nvSpPr>
        <p:spPr>
          <a:xfrm>
            <a:off x="8613533" y="4396600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C0F51D-F5AA-47CA-A551-2B062D82E3C3}"/>
              </a:ext>
            </a:extLst>
          </p:cNvPr>
          <p:cNvSpPr/>
          <p:nvPr/>
        </p:nvSpPr>
        <p:spPr>
          <a:xfrm>
            <a:off x="9032630" y="5508826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50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2394677-7182-4189-AC90-E52781DC290B}"/>
              </a:ext>
            </a:extLst>
          </p:cNvPr>
          <p:cNvSpPr/>
          <p:nvPr/>
        </p:nvSpPr>
        <p:spPr>
          <a:xfrm>
            <a:off x="8295215" y="3996549"/>
            <a:ext cx="1998785" cy="1925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B78BA4D-2969-4DAF-ABFC-B6DF5D73ED3D}"/>
              </a:ext>
            </a:extLst>
          </p:cNvPr>
          <p:cNvSpPr/>
          <p:nvPr/>
        </p:nvSpPr>
        <p:spPr>
          <a:xfrm>
            <a:off x="9318052" y="3943856"/>
            <a:ext cx="1534587" cy="1564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CCDA51-6ACA-41B1-9198-94578481C57F}"/>
              </a:ext>
            </a:extLst>
          </p:cNvPr>
          <p:cNvSpPr txBox="1"/>
          <p:nvPr/>
        </p:nvSpPr>
        <p:spPr>
          <a:xfrm>
            <a:off x="9087659" y="373705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D87A98-3D36-4295-BB50-D25FBC47B193}"/>
              </a:ext>
            </a:extLst>
          </p:cNvPr>
          <p:cNvSpPr txBox="1"/>
          <p:nvPr/>
        </p:nvSpPr>
        <p:spPr>
          <a:xfrm>
            <a:off x="9887753" y="368871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DE500-879F-4338-9177-8212F57D0730}"/>
              </a:ext>
            </a:extLst>
          </p:cNvPr>
          <p:cNvSpPr/>
          <p:nvPr/>
        </p:nvSpPr>
        <p:spPr>
          <a:xfrm>
            <a:off x="10294000" y="4409732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B7F68F-9081-4F38-991A-73FF2DC3CEBF}"/>
              </a:ext>
            </a:extLst>
          </p:cNvPr>
          <p:cNvSpPr/>
          <p:nvPr/>
        </p:nvSpPr>
        <p:spPr>
          <a:xfrm>
            <a:off x="9480385" y="4365772"/>
            <a:ext cx="457200" cy="2373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10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1A95E5-BB6C-414F-A657-A54BB85B089B}"/>
              </a:ext>
            </a:extLst>
          </p:cNvPr>
          <p:cNvSpPr/>
          <p:nvPr/>
        </p:nvSpPr>
        <p:spPr>
          <a:xfrm>
            <a:off x="9708980" y="5003207"/>
            <a:ext cx="457200" cy="2373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BEDD51-8D7A-439B-B216-D9B39FDCC6DA}"/>
              </a:ext>
            </a:extLst>
          </p:cNvPr>
          <p:cNvSpPr/>
          <p:nvPr/>
        </p:nvSpPr>
        <p:spPr>
          <a:xfrm>
            <a:off x="8465203" y="5029769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40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63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C4A55B5-6AB5-4CFE-AEDC-353333BE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81E14-52D0-40CB-8620-C18F6CEE4493}"/>
              </a:ext>
            </a:extLst>
          </p:cNvPr>
          <p:cNvSpPr txBox="1"/>
          <p:nvPr/>
        </p:nvSpPr>
        <p:spPr>
          <a:xfrm>
            <a:off x="1132621" y="712177"/>
            <a:ext cx="9905998" cy="594008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lower_bound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upper_bound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iter_lower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iter_upper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iter_lower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lower_bound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30)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sv-SE" altLang="ko-KR" sz="1600" dirty="0">
                <a:latin typeface="Arial Black" panose="020B0A04020102020204" pitchFamily="34" charset="0"/>
              </a:rPr>
              <a:t>iter_upper = </a:t>
            </a:r>
            <a:r>
              <a:rPr lang="sv-SE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upper_bound(v.begin(), v.end(), 30)</a:t>
            </a:r>
            <a:r>
              <a:rPr lang="sv-SE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"30 </a:t>
            </a:r>
            <a:r>
              <a:rPr lang="ko-KR" altLang="en-US" sz="1600" dirty="0">
                <a:latin typeface="Arial Black" panose="020B0A04020102020204" pitchFamily="34" charset="0"/>
              </a:rPr>
              <a:t>원소의 </a:t>
            </a:r>
            <a:r>
              <a:rPr lang="ko-KR" altLang="en-US" sz="1600" dirty="0" err="1">
                <a:latin typeface="Arial Black" panose="020B0A04020102020204" pitchFamily="34" charset="0"/>
              </a:rPr>
              <a:t>순차열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iter_lower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iter_upper</a:t>
            </a:r>
            <a:r>
              <a:rPr lang="en-US" altLang="ko-KR" sz="1600" dirty="0">
                <a:latin typeface="Arial Black" panose="020B0A04020102020204" pitchFamily="34" charset="0"/>
              </a:rPr>
              <a:t>):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iter_lower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iter_upper</a:t>
            </a:r>
            <a:r>
              <a:rPr lang="en-US" altLang="ko-KR" sz="1600" dirty="0">
                <a:latin typeface="Arial Black" panose="020B0A04020102020204" pitchFamily="34" charset="0"/>
              </a:rPr>
              <a:t>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B9F7CC6-49CB-4A1E-AAF9-D3BCCB781D3F}"/>
              </a:ext>
            </a:extLst>
          </p:cNvPr>
          <p:cNvGrpSpPr/>
          <p:nvPr/>
        </p:nvGrpSpPr>
        <p:grpSpPr>
          <a:xfrm>
            <a:off x="6292366" y="1957450"/>
            <a:ext cx="4108939" cy="1001611"/>
            <a:chOff x="3531581" y="1623343"/>
            <a:chExt cx="4108939" cy="100161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8645336-58A7-4D93-B4FD-5F46ED7ED57E}"/>
                </a:ext>
              </a:extLst>
            </p:cNvPr>
            <p:cNvSpPr/>
            <p:nvPr/>
          </p:nvSpPr>
          <p:spPr>
            <a:xfrm>
              <a:off x="3531581" y="2387562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2013FFC-96A6-4604-ADD3-1A0F755B142A}"/>
                </a:ext>
              </a:extLst>
            </p:cNvPr>
            <p:cNvSpPr/>
            <p:nvPr/>
          </p:nvSpPr>
          <p:spPr>
            <a:xfrm>
              <a:off x="4053258" y="2387562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FEB08A0-7EBC-4B7C-B697-4A9395F0BFCD}"/>
                </a:ext>
              </a:extLst>
            </p:cNvPr>
            <p:cNvSpPr/>
            <p:nvPr/>
          </p:nvSpPr>
          <p:spPr>
            <a:xfrm>
              <a:off x="4574935" y="2387562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7A2F544-C392-4685-8146-839D189FF26E}"/>
                </a:ext>
              </a:extLst>
            </p:cNvPr>
            <p:cNvSpPr/>
            <p:nvPr/>
          </p:nvSpPr>
          <p:spPr>
            <a:xfrm>
              <a:off x="5096612" y="2387562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1B2471-4A49-4290-8E89-0ED32658CB29}"/>
                </a:ext>
              </a:extLst>
            </p:cNvPr>
            <p:cNvSpPr/>
            <p:nvPr/>
          </p:nvSpPr>
          <p:spPr>
            <a:xfrm>
              <a:off x="5618289" y="2387562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DBBD17E-8FDF-46A8-A7E0-2DEC11381F68}"/>
                </a:ext>
              </a:extLst>
            </p:cNvPr>
            <p:cNvSpPr/>
            <p:nvPr/>
          </p:nvSpPr>
          <p:spPr>
            <a:xfrm>
              <a:off x="6139966" y="2387562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CA905A-00A8-4147-9440-866A7C2E02E3}"/>
                </a:ext>
              </a:extLst>
            </p:cNvPr>
            <p:cNvSpPr/>
            <p:nvPr/>
          </p:nvSpPr>
          <p:spPr>
            <a:xfrm>
              <a:off x="6661643" y="2387562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F21FA1B-11EB-48EA-9D8A-0D1855AFACF9}"/>
                </a:ext>
              </a:extLst>
            </p:cNvPr>
            <p:cNvSpPr/>
            <p:nvPr/>
          </p:nvSpPr>
          <p:spPr>
            <a:xfrm>
              <a:off x="7183320" y="2387562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E9EAA3F-66FD-40F5-85E2-D01B34259AAE}"/>
                </a:ext>
              </a:extLst>
            </p:cNvPr>
            <p:cNvSpPr/>
            <p:nvPr/>
          </p:nvSpPr>
          <p:spPr>
            <a:xfrm>
              <a:off x="4574935" y="1862954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8057AA1-B303-4DD5-B9B3-8D90D529FBE0}"/>
                </a:ext>
              </a:extLst>
            </p:cNvPr>
            <p:cNvCxnSpPr>
              <a:stCxn id="35" idx="2"/>
              <a:endCxn id="29" idx="0"/>
            </p:cNvCxnSpPr>
            <p:nvPr/>
          </p:nvCxnSpPr>
          <p:spPr>
            <a:xfrm>
              <a:off x="4803535" y="2100346"/>
              <a:ext cx="0" cy="28721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89085C-2F20-4042-9EB0-8B3D9D01A123}"/>
                </a:ext>
              </a:extLst>
            </p:cNvPr>
            <p:cNvSpPr txBox="1"/>
            <p:nvPr/>
          </p:nvSpPr>
          <p:spPr>
            <a:xfrm>
              <a:off x="4293459" y="1623343"/>
              <a:ext cx="102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iter_lower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5FC0775-30AA-40A8-B8FD-DD4667740412}"/>
                </a:ext>
              </a:extLst>
            </p:cNvPr>
            <p:cNvSpPr/>
            <p:nvPr/>
          </p:nvSpPr>
          <p:spPr>
            <a:xfrm>
              <a:off x="6139717" y="1862954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EF68E3D-F8A4-43EA-AEDB-57127CA5EBFB}"/>
                </a:ext>
              </a:extLst>
            </p:cNvPr>
            <p:cNvCxnSpPr>
              <a:stCxn id="38" idx="2"/>
            </p:cNvCxnSpPr>
            <p:nvPr/>
          </p:nvCxnSpPr>
          <p:spPr>
            <a:xfrm>
              <a:off x="6368317" y="2100346"/>
              <a:ext cx="0" cy="28721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5956FB-38AF-4E05-A079-7A59704C026B}"/>
                </a:ext>
              </a:extLst>
            </p:cNvPr>
            <p:cNvSpPr txBox="1"/>
            <p:nvPr/>
          </p:nvSpPr>
          <p:spPr>
            <a:xfrm>
              <a:off x="5851989" y="1623343"/>
              <a:ext cx="1032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iter_upper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72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C4A55B5-6AB5-4CFE-AEDC-353333BE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C239F-3058-4162-887B-31016D3A5DB0}"/>
              </a:ext>
            </a:extLst>
          </p:cNvPr>
          <p:cNvSpPr txBox="1"/>
          <p:nvPr/>
        </p:nvSpPr>
        <p:spPr>
          <a:xfrm>
            <a:off x="1132621" y="712177"/>
            <a:ext cx="9905998" cy="630942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equal_range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//vector&lt;int&gt;::iterator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iter_lower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iter_upper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pair&lt;vector&lt;int&gt;::iterator, vector&lt;int&gt;::iterator&gt;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iter_pair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iter_pair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equal_range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30)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"30 </a:t>
            </a:r>
            <a:r>
              <a:rPr lang="ko-KR" altLang="en-US" sz="1600" dirty="0">
                <a:latin typeface="Arial Black" panose="020B0A04020102020204" pitchFamily="34" charset="0"/>
              </a:rPr>
              <a:t>원소의 </a:t>
            </a:r>
            <a:r>
              <a:rPr lang="ko-KR" altLang="en-US" sz="1600" dirty="0" err="1">
                <a:latin typeface="Arial Black" panose="020B0A04020102020204" pitchFamily="34" charset="0"/>
              </a:rPr>
              <a:t>순차열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iter_pair.first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iter_pair.second</a:t>
            </a:r>
            <a:r>
              <a:rPr lang="en-US" altLang="ko-KR" sz="1600" dirty="0">
                <a:latin typeface="Arial Black" panose="020B0A04020102020204" pitchFamily="34" charset="0"/>
              </a:rPr>
              <a:t>):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iter_pair.first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iter_pair.second</a:t>
            </a:r>
            <a:r>
              <a:rPr lang="en-US" altLang="ko-KR" sz="1600" dirty="0">
                <a:latin typeface="Arial Black" panose="020B0A04020102020204" pitchFamily="34" charset="0"/>
              </a:rPr>
              <a:t>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7EBEFB-033E-4BBF-9A31-B27BF217A441}"/>
              </a:ext>
            </a:extLst>
          </p:cNvPr>
          <p:cNvGrpSpPr/>
          <p:nvPr/>
        </p:nvGrpSpPr>
        <p:grpSpPr>
          <a:xfrm>
            <a:off x="6292366" y="1939865"/>
            <a:ext cx="4108939" cy="1019196"/>
            <a:chOff x="6292366" y="1939865"/>
            <a:chExt cx="4108939" cy="10191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9EB90B-5330-445D-B372-DA3638409B02}"/>
                </a:ext>
              </a:extLst>
            </p:cNvPr>
            <p:cNvSpPr/>
            <p:nvPr/>
          </p:nvSpPr>
          <p:spPr>
            <a:xfrm>
              <a:off x="6292366" y="2721669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F5F9FE9-3489-44D1-A52B-A982B1683EB0}"/>
                </a:ext>
              </a:extLst>
            </p:cNvPr>
            <p:cNvSpPr/>
            <p:nvPr/>
          </p:nvSpPr>
          <p:spPr>
            <a:xfrm>
              <a:off x="6814043" y="2721669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BF9387-D171-42F4-97E4-7FDBE4B1DB6D}"/>
                </a:ext>
              </a:extLst>
            </p:cNvPr>
            <p:cNvSpPr/>
            <p:nvPr/>
          </p:nvSpPr>
          <p:spPr>
            <a:xfrm>
              <a:off x="7335720" y="2721669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738680D-B67B-4C4B-B259-B4CE0AFB9EAF}"/>
                </a:ext>
              </a:extLst>
            </p:cNvPr>
            <p:cNvSpPr/>
            <p:nvPr/>
          </p:nvSpPr>
          <p:spPr>
            <a:xfrm>
              <a:off x="7857397" y="2721669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6CF2C9-C67D-4B76-B39B-34A6093EE3D6}"/>
                </a:ext>
              </a:extLst>
            </p:cNvPr>
            <p:cNvSpPr/>
            <p:nvPr/>
          </p:nvSpPr>
          <p:spPr>
            <a:xfrm>
              <a:off x="8379074" y="2721669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F848A1-2201-4594-9E16-70D82E36025A}"/>
                </a:ext>
              </a:extLst>
            </p:cNvPr>
            <p:cNvSpPr/>
            <p:nvPr/>
          </p:nvSpPr>
          <p:spPr>
            <a:xfrm>
              <a:off x="8900751" y="2721669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92B75B-347E-4D2A-A17A-FC6D71EBF1A5}"/>
                </a:ext>
              </a:extLst>
            </p:cNvPr>
            <p:cNvSpPr/>
            <p:nvPr/>
          </p:nvSpPr>
          <p:spPr>
            <a:xfrm>
              <a:off x="9422428" y="2721669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39BED3-C47A-41D2-9F56-8753118DD07D}"/>
                </a:ext>
              </a:extLst>
            </p:cNvPr>
            <p:cNvSpPr/>
            <p:nvPr/>
          </p:nvSpPr>
          <p:spPr>
            <a:xfrm>
              <a:off x="9944105" y="2721669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25A74D0-D162-48F4-9B03-4DADEEC8FC71}"/>
                </a:ext>
              </a:extLst>
            </p:cNvPr>
            <p:cNvSpPr/>
            <p:nvPr/>
          </p:nvSpPr>
          <p:spPr>
            <a:xfrm>
              <a:off x="7335720" y="2197061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D914A3F-88EF-40A2-AAAB-C75AD0F8A9A3}"/>
                </a:ext>
              </a:extLst>
            </p:cNvPr>
            <p:cNvCxnSpPr>
              <a:stCxn id="15" idx="2"/>
              <a:endCxn id="9" idx="0"/>
            </p:cNvCxnSpPr>
            <p:nvPr/>
          </p:nvCxnSpPr>
          <p:spPr>
            <a:xfrm>
              <a:off x="7564320" y="2434453"/>
              <a:ext cx="0" cy="28721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5EA572-605F-4064-86BC-6D7261678E36}"/>
                </a:ext>
              </a:extLst>
            </p:cNvPr>
            <p:cNvSpPr txBox="1"/>
            <p:nvPr/>
          </p:nvSpPr>
          <p:spPr>
            <a:xfrm>
              <a:off x="7271243" y="1939865"/>
              <a:ext cx="1344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first    second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991F9DE-B37F-4B20-9E93-DDB0F87BA3FB}"/>
                </a:ext>
              </a:extLst>
            </p:cNvPr>
            <p:cNvSpPr/>
            <p:nvPr/>
          </p:nvSpPr>
          <p:spPr>
            <a:xfrm>
              <a:off x="7983473" y="2187253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4F2E20F-153D-467F-830A-4C3A5C7F03E4}"/>
                </a:ext>
              </a:extLst>
            </p:cNvPr>
            <p:cNvCxnSpPr>
              <a:cxnSpLocks/>
              <a:stCxn id="18" idx="2"/>
              <a:endCxn id="12" idx="0"/>
            </p:cNvCxnSpPr>
            <p:nvPr/>
          </p:nvCxnSpPr>
          <p:spPr>
            <a:xfrm>
              <a:off x="8212073" y="2424645"/>
              <a:ext cx="917278" cy="29702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079B81-39AD-43FA-9BA7-ABB8485D6D3A}"/>
                </a:ext>
              </a:extLst>
            </p:cNvPr>
            <p:cNvSpPr txBox="1"/>
            <p:nvPr/>
          </p:nvSpPr>
          <p:spPr>
            <a:xfrm>
              <a:off x="6429136" y="1939865"/>
              <a:ext cx="886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 err="1">
                  <a:latin typeface="Arial Black" panose="020B0A04020102020204" pitchFamily="34" charset="0"/>
                </a:rPr>
                <a:t>Iter_pair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260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C4A55B5-6AB5-4CFE-AEDC-353333BE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C5CDE4-10DD-4363-B0AB-8ACB1621836B}"/>
              </a:ext>
            </a:extLst>
          </p:cNvPr>
          <p:cNvSpPr txBox="1"/>
          <p:nvPr/>
        </p:nvSpPr>
        <p:spPr>
          <a:xfrm>
            <a:off x="1132621" y="712177"/>
            <a:ext cx="10266484" cy="575542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merge()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v2.push_back(60);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v3(10); //size: 10</a:t>
            </a:r>
            <a:r>
              <a:rPr lang="ko-KR" altLang="en-US" sz="1400" dirty="0">
                <a:latin typeface="Arial Black" panose="020B0A04020102020204" pitchFamily="34" charset="0"/>
              </a:rPr>
              <a:t>인 </a:t>
            </a:r>
            <a:r>
              <a:rPr lang="en-US" altLang="ko-KR" sz="1400" dirty="0">
                <a:latin typeface="Arial Black" panose="020B0A04020102020204" pitchFamily="34" charset="0"/>
              </a:rPr>
              <a:t>vector </a:t>
            </a:r>
            <a:r>
              <a:rPr lang="ko-KR" altLang="en-US" sz="1400" dirty="0">
                <a:latin typeface="Arial Black" panose="020B0A04020102020204" pitchFamily="34" charset="0"/>
              </a:rPr>
              <a:t>생성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"v3: ";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BACE21-4D13-449D-9ABD-27A16075A3A4}"/>
              </a:ext>
            </a:extLst>
          </p:cNvPr>
          <p:cNvSpPr/>
          <p:nvPr/>
        </p:nvSpPr>
        <p:spPr>
          <a:xfrm>
            <a:off x="6085620" y="712177"/>
            <a:ext cx="53134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v3.size();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v3[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//v1</a:t>
            </a:r>
            <a:r>
              <a:rPr lang="ko-KR" altLang="en-US" sz="1400" dirty="0">
                <a:latin typeface="Arial Black" panose="020B0A04020102020204" pitchFamily="34" charset="0"/>
              </a:rPr>
              <a:t>의 순차열과 </a:t>
            </a:r>
            <a:r>
              <a:rPr lang="en-US" altLang="ko-KR" sz="1400" dirty="0">
                <a:latin typeface="Arial Black" panose="020B0A04020102020204" pitchFamily="34" charset="0"/>
              </a:rPr>
              <a:t>v2</a:t>
            </a:r>
            <a:r>
              <a:rPr lang="ko-KR" altLang="en-US" sz="1400" dirty="0">
                <a:latin typeface="Arial Black" panose="020B0A04020102020204" pitchFamily="34" charset="0"/>
              </a:rPr>
              <a:t>의 순차열을 합병하여 </a:t>
            </a:r>
            <a:r>
              <a:rPr lang="en-US" altLang="ko-KR" sz="1400" dirty="0">
                <a:latin typeface="Arial Black" panose="020B0A04020102020204" pitchFamily="34" charset="0"/>
              </a:rPr>
              <a:t>[v3.begin(),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의 순차열에 저장한다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merge(v1.begin(), v1.end(), v2.begin(), v2.end(), v3.begin());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"v3: ";\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v3.size();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v3[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6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C4A55B5-6AB5-4CFE-AEDC-353333BE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56FB6-1D28-403A-8F0A-84CFA14AC53A}"/>
              </a:ext>
            </a:extLst>
          </p:cNvPr>
          <p:cNvSpPr txBox="1"/>
          <p:nvPr/>
        </p:nvSpPr>
        <p:spPr>
          <a:xfrm>
            <a:off x="1132621" y="71217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latin typeface="Arial Black" panose="020B0A04020102020204" pitchFamily="34" charset="0"/>
              </a:rPr>
              <a:t>inplace_merge</a:t>
            </a:r>
            <a:r>
              <a:rPr lang="en-US" altLang="ko-KR" b="1" dirty="0">
                <a:solidFill>
                  <a:srgbClr val="00B0F0"/>
                </a:solidFill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latin typeface="Arial Black" panose="020B0A04020102020204" pitchFamily="34" charset="0"/>
              </a:rPr>
              <a:t>..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(60);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"v</a:t>
            </a:r>
            <a:r>
              <a:rPr lang="ko-KR" altLang="en-US" sz="1400" dirty="0">
                <a:latin typeface="Arial Black" panose="020B0A04020102020204" pitchFamily="34" charset="0"/>
              </a:rPr>
              <a:t>의 두 구간으로 정렬된 하나의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()+5) + [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()+5,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())"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"v: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6A2272-BF6B-439A-A1FA-105805124D2D}"/>
              </a:ext>
            </a:extLst>
          </p:cNvPr>
          <p:cNvSpPr/>
          <p:nvPr/>
        </p:nvSpPr>
        <p:spPr>
          <a:xfrm>
            <a:off x="5540496" y="1081508"/>
            <a:ext cx="54981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두 구간으로 정렬된 하나의 순차열을 한 구간으로 정렬한다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inplace_merge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+ 5,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C61B06-A570-4DB1-825B-20A96193AAF8}"/>
              </a:ext>
            </a:extLst>
          </p:cNvPr>
          <p:cNvGrpSpPr/>
          <p:nvPr/>
        </p:nvGrpSpPr>
        <p:grpSpPr>
          <a:xfrm>
            <a:off x="6085620" y="5078124"/>
            <a:ext cx="4950959" cy="1604030"/>
            <a:chOff x="2243194" y="1764020"/>
            <a:chExt cx="4950959" cy="160403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15045DE-6DC8-484D-8E54-0BA40A95E86A}"/>
                </a:ext>
              </a:extLst>
            </p:cNvPr>
            <p:cNvSpPr/>
            <p:nvPr/>
          </p:nvSpPr>
          <p:spPr>
            <a:xfrm>
              <a:off x="2432543" y="2528238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8BFE75-D456-4936-95CC-10210C486C0A}"/>
                </a:ext>
              </a:extLst>
            </p:cNvPr>
            <p:cNvSpPr/>
            <p:nvPr/>
          </p:nvSpPr>
          <p:spPr>
            <a:xfrm>
              <a:off x="2954220" y="2528238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26E015C-AC75-45C6-9647-0477ABB5D71E}"/>
                </a:ext>
              </a:extLst>
            </p:cNvPr>
            <p:cNvSpPr/>
            <p:nvPr/>
          </p:nvSpPr>
          <p:spPr>
            <a:xfrm>
              <a:off x="3475897" y="2528238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8752FB-89B4-48C0-9982-583DAEE0D6BF}"/>
                </a:ext>
              </a:extLst>
            </p:cNvPr>
            <p:cNvSpPr/>
            <p:nvPr/>
          </p:nvSpPr>
          <p:spPr>
            <a:xfrm>
              <a:off x="3997574" y="2528238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15A39C5-B6DC-40EB-B6A6-EEC6FCB27924}"/>
                </a:ext>
              </a:extLst>
            </p:cNvPr>
            <p:cNvSpPr/>
            <p:nvPr/>
          </p:nvSpPr>
          <p:spPr>
            <a:xfrm>
              <a:off x="4519251" y="2528238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E9DDDE-A33D-4828-97E7-BC7D18224469}"/>
                </a:ext>
              </a:extLst>
            </p:cNvPr>
            <p:cNvSpPr/>
            <p:nvPr/>
          </p:nvSpPr>
          <p:spPr>
            <a:xfrm>
              <a:off x="5040928" y="2528238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80884E-0F40-4895-92E9-BBBBBC365C4B}"/>
                </a:ext>
              </a:extLst>
            </p:cNvPr>
            <p:cNvSpPr/>
            <p:nvPr/>
          </p:nvSpPr>
          <p:spPr>
            <a:xfrm>
              <a:off x="5562605" y="2528238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7AD7AE-19BF-4289-BA55-0330A7BFCC84}"/>
                </a:ext>
              </a:extLst>
            </p:cNvPr>
            <p:cNvSpPr/>
            <p:nvPr/>
          </p:nvSpPr>
          <p:spPr>
            <a:xfrm>
              <a:off x="6605959" y="2528238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A04EE0A-8EB2-4723-A062-FAC4AA64DB79}"/>
                </a:ext>
              </a:extLst>
            </p:cNvPr>
            <p:cNvSpPr/>
            <p:nvPr/>
          </p:nvSpPr>
          <p:spPr>
            <a:xfrm>
              <a:off x="6084282" y="2528238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60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E5C5B02-A91A-449D-9C8B-24B58F834F4B}"/>
                </a:ext>
              </a:extLst>
            </p:cNvPr>
            <p:cNvSpPr/>
            <p:nvPr/>
          </p:nvSpPr>
          <p:spPr>
            <a:xfrm>
              <a:off x="2464781" y="2003631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2B03DA4-9C94-48BF-A90A-4E3B880D48FD}"/>
                </a:ext>
              </a:extLst>
            </p:cNvPr>
            <p:cNvCxnSpPr>
              <a:stCxn id="17" idx="2"/>
            </p:cNvCxnSpPr>
            <p:nvPr/>
          </p:nvCxnSpPr>
          <p:spPr>
            <a:xfrm>
              <a:off x="2693381" y="2241023"/>
              <a:ext cx="0" cy="28721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166230-AF7E-483F-B25D-6A46893D83BC}"/>
                </a:ext>
              </a:extLst>
            </p:cNvPr>
            <p:cNvSpPr txBox="1"/>
            <p:nvPr/>
          </p:nvSpPr>
          <p:spPr>
            <a:xfrm>
              <a:off x="2243194" y="1764020"/>
              <a:ext cx="900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v.begin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A3177CC-4B4C-4FBB-9855-D2286DBC1ADC}"/>
                </a:ext>
              </a:extLst>
            </p:cNvPr>
            <p:cNvSpPr/>
            <p:nvPr/>
          </p:nvSpPr>
          <p:spPr>
            <a:xfrm>
              <a:off x="5035065" y="2003631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05D8996-D5B1-4065-88DB-563F86B5147A}"/>
                </a:ext>
              </a:extLst>
            </p:cNvPr>
            <p:cNvCxnSpPr>
              <a:stCxn id="20" idx="2"/>
            </p:cNvCxnSpPr>
            <p:nvPr/>
          </p:nvCxnSpPr>
          <p:spPr>
            <a:xfrm>
              <a:off x="5263665" y="2241023"/>
              <a:ext cx="0" cy="28721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02417C-B4DD-4B92-A103-A9467DEEA50A}"/>
                </a:ext>
              </a:extLst>
            </p:cNvPr>
            <p:cNvSpPr txBox="1"/>
            <p:nvPr/>
          </p:nvSpPr>
          <p:spPr>
            <a:xfrm>
              <a:off x="4711688" y="1764020"/>
              <a:ext cx="110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v.begin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()+5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4B0FF6-0BDF-4529-9AEB-ACD3E804E529}"/>
                </a:ext>
              </a:extLst>
            </p:cNvPr>
            <p:cNvSpPr/>
            <p:nvPr/>
          </p:nvSpPr>
          <p:spPr>
            <a:xfrm>
              <a:off x="6594232" y="2003631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62E22F8-7D92-49EA-AA70-65EF01E7E2F2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6822832" y="2241023"/>
              <a:ext cx="0" cy="28721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2719B3-88A7-46D0-BBC8-465B69544370}"/>
                </a:ext>
              </a:extLst>
            </p:cNvPr>
            <p:cNvSpPr txBox="1"/>
            <p:nvPr/>
          </p:nvSpPr>
          <p:spPr>
            <a:xfrm>
              <a:off x="6451513" y="1764020"/>
              <a:ext cx="742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v.end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15F7EE-6F0D-4AC0-8B22-254D323F1979}"/>
                </a:ext>
              </a:extLst>
            </p:cNvPr>
            <p:cNvSpPr/>
            <p:nvPr/>
          </p:nvSpPr>
          <p:spPr>
            <a:xfrm>
              <a:off x="2432543" y="3130658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2B56746-AD8B-436F-A1F7-F744DB1D6A5A}"/>
                </a:ext>
              </a:extLst>
            </p:cNvPr>
            <p:cNvSpPr/>
            <p:nvPr/>
          </p:nvSpPr>
          <p:spPr>
            <a:xfrm>
              <a:off x="2954220" y="3130658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9647679-D2B4-41C6-9AE0-F65B382CB8BA}"/>
                </a:ext>
              </a:extLst>
            </p:cNvPr>
            <p:cNvSpPr/>
            <p:nvPr/>
          </p:nvSpPr>
          <p:spPr>
            <a:xfrm>
              <a:off x="3475897" y="3130658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F17CAD-C301-4B46-879D-2B04438AF40E}"/>
                </a:ext>
              </a:extLst>
            </p:cNvPr>
            <p:cNvSpPr/>
            <p:nvPr/>
          </p:nvSpPr>
          <p:spPr>
            <a:xfrm>
              <a:off x="3997574" y="3130658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27418E-D258-43C1-9E73-F807FCB83FFB}"/>
                </a:ext>
              </a:extLst>
            </p:cNvPr>
            <p:cNvSpPr/>
            <p:nvPr/>
          </p:nvSpPr>
          <p:spPr>
            <a:xfrm>
              <a:off x="4519251" y="3130658"/>
              <a:ext cx="457200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16DA7A9-655F-4F48-A770-4B820ACC8F2C}"/>
                </a:ext>
              </a:extLst>
            </p:cNvPr>
            <p:cNvSpPr/>
            <p:nvPr/>
          </p:nvSpPr>
          <p:spPr>
            <a:xfrm>
              <a:off x="5040928" y="3130658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34664B-4C21-48F4-AF08-B59B3E49DAF4}"/>
                </a:ext>
              </a:extLst>
            </p:cNvPr>
            <p:cNvSpPr/>
            <p:nvPr/>
          </p:nvSpPr>
          <p:spPr>
            <a:xfrm>
              <a:off x="5562605" y="3130658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BB4A9B-ED6F-4CAF-B2E9-80237F6C1F3C}"/>
                </a:ext>
              </a:extLst>
            </p:cNvPr>
            <p:cNvSpPr/>
            <p:nvPr/>
          </p:nvSpPr>
          <p:spPr>
            <a:xfrm>
              <a:off x="6605959" y="3130658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A6EAF8-66F2-405F-83F1-00A3D9E22D06}"/>
                </a:ext>
              </a:extLst>
            </p:cNvPr>
            <p:cNvSpPr/>
            <p:nvPr/>
          </p:nvSpPr>
          <p:spPr>
            <a:xfrm>
              <a:off x="6084282" y="3130658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60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541E43-A8BC-42E7-877E-339D8D5F70D8}"/>
                </a:ext>
              </a:extLst>
            </p:cNvPr>
            <p:cNvSpPr txBox="1"/>
            <p:nvPr/>
          </p:nvSpPr>
          <p:spPr>
            <a:xfrm>
              <a:off x="2332154" y="2861569"/>
              <a:ext cx="2287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inplace_merge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실행 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996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C4A55B5-6AB5-4CFE-AEDC-353333BE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23306-E2CB-48D8-9811-6A9AD4081227}"/>
              </a:ext>
            </a:extLst>
          </p:cNvPr>
          <p:cNvSpPr txBox="1"/>
          <p:nvPr/>
        </p:nvSpPr>
        <p:spPr>
          <a:xfrm>
            <a:off x="1132620" y="712177"/>
            <a:ext cx="10701825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set_union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v2.push_back(60);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v3(10); //size: 10</a:t>
            </a:r>
            <a:r>
              <a:rPr lang="ko-KR" altLang="en-US" sz="1400" dirty="0">
                <a:latin typeface="Arial Black" panose="020B0A04020102020204" pitchFamily="34" charset="0"/>
              </a:rPr>
              <a:t>인 </a:t>
            </a:r>
            <a:r>
              <a:rPr lang="en-US" altLang="ko-KR" sz="1400" dirty="0">
                <a:latin typeface="Arial Black" panose="020B0A04020102020204" pitchFamily="34" charset="0"/>
              </a:rPr>
              <a:t>vector </a:t>
            </a:r>
            <a:r>
              <a:rPr lang="ko-KR" altLang="en-US" sz="1400" dirty="0">
                <a:latin typeface="Arial Black" panose="020B0A04020102020204" pitchFamily="34" charset="0"/>
              </a:rPr>
              <a:t>생성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set_union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v2.end(), v3.begin())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"[v3.begin(),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):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v3.begin();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"v3: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v3.size();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v3[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127146" y="1569320"/>
            <a:ext cx="1107831" cy="1327740"/>
            <a:chOff x="5926017" y="2968272"/>
            <a:chExt cx="1107831" cy="132774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BFAEB9E-C994-4261-B130-2F57D69EC920}"/>
                </a:ext>
              </a:extLst>
            </p:cNvPr>
            <p:cNvSpPr/>
            <p:nvPr/>
          </p:nvSpPr>
          <p:spPr>
            <a:xfrm>
              <a:off x="5926017" y="3223351"/>
              <a:ext cx="1107831" cy="10726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D1B6C7-D696-45B7-BFA9-ECA0D961ADD6}"/>
                </a:ext>
              </a:extLst>
            </p:cNvPr>
            <p:cNvSpPr txBox="1"/>
            <p:nvPr/>
          </p:nvSpPr>
          <p:spPr>
            <a:xfrm>
              <a:off x="6272984" y="2968272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11B100-FC35-4358-83FB-0ACFF05BA8DE}"/>
                </a:ext>
              </a:extLst>
            </p:cNvPr>
            <p:cNvSpPr/>
            <p:nvPr/>
          </p:nvSpPr>
          <p:spPr>
            <a:xfrm>
              <a:off x="6272984" y="3337217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C4C6B6-2E3F-4AC3-B5FC-A9B07E3094FB}"/>
                </a:ext>
              </a:extLst>
            </p:cNvPr>
            <p:cNvSpPr/>
            <p:nvPr/>
          </p:nvSpPr>
          <p:spPr>
            <a:xfrm>
              <a:off x="5993422" y="3649472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A3FF8B-1DEF-4D91-B1F2-4D9856B896FD}"/>
                </a:ext>
              </a:extLst>
            </p:cNvPr>
            <p:cNvSpPr/>
            <p:nvPr/>
          </p:nvSpPr>
          <p:spPr>
            <a:xfrm>
              <a:off x="6272984" y="3961628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60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52360" y="2122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∪</m:t>
                      </m:r>
                    </m:oMath>
                  </m:oMathPara>
                </a14:m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60" y="2122661"/>
                <a:ext cx="41870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3580306" y="1142382"/>
            <a:ext cx="1998785" cy="2185007"/>
            <a:chOff x="3379177" y="2541334"/>
            <a:chExt cx="1998785" cy="21850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32E7201-5EF2-4D9B-A26B-73084738AA0A}"/>
                </a:ext>
              </a:extLst>
            </p:cNvPr>
            <p:cNvSpPr/>
            <p:nvPr/>
          </p:nvSpPr>
          <p:spPr>
            <a:xfrm>
              <a:off x="3549165" y="3337162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8D7F4D-DBF6-43E0-9D9D-6835F6B735A5}"/>
                </a:ext>
              </a:extLst>
            </p:cNvPr>
            <p:cNvSpPr/>
            <p:nvPr/>
          </p:nvSpPr>
          <p:spPr>
            <a:xfrm>
              <a:off x="3839878" y="3738020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B5AC5C0-AE22-40F2-BC54-2AE287AE4200}"/>
                </a:ext>
              </a:extLst>
            </p:cNvPr>
            <p:cNvSpPr/>
            <p:nvPr/>
          </p:nvSpPr>
          <p:spPr>
            <a:xfrm>
              <a:off x="3379177" y="2800826"/>
              <a:ext cx="1998785" cy="1925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0EE773-3B41-4FC5-B000-C1A79306588C}"/>
                </a:ext>
              </a:extLst>
            </p:cNvPr>
            <p:cNvSpPr txBox="1"/>
            <p:nvPr/>
          </p:nvSpPr>
          <p:spPr>
            <a:xfrm>
              <a:off x="4171621" y="2541334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8D7F4D-DBF6-43E0-9D9D-6835F6B735A5}"/>
                </a:ext>
              </a:extLst>
            </p:cNvPr>
            <p:cNvSpPr/>
            <p:nvPr/>
          </p:nvSpPr>
          <p:spPr>
            <a:xfrm>
              <a:off x="4149969" y="4147309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8D7F4D-DBF6-43E0-9D9D-6835F6B735A5}"/>
                </a:ext>
              </a:extLst>
            </p:cNvPr>
            <p:cNvSpPr/>
            <p:nvPr/>
          </p:nvSpPr>
          <p:spPr>
            <a:xfrm>
              <a:off x="4378569" y="3337162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8D7F4D-DBF6-43E0-9D9D-6835F6B735A5}"/>
                </a:ext>
              </a:extLst>
            </p:cNvPr>
            <p:cNvSpPr/>
            <p:nvPr/>
          </p:nvSpPr>
          <p:spPr>
            <a:xfrm>
              <a:off x="4539761" y="3737057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9653318" y="1644220"/>
            <a:ext cx="1998785" cy="2185007"/>
            <a:chOff x="8620994" y="1706901"/>
            <a:chExt cx="1998785" cy="2185007"/>
          </a:xfrm>
        </p:grpSpPr>
        <p:grpSp>
          <p:nvGrpSpPr>
            <p:cNvPr id="67" name="그룹 66"/>
            <p:cNvGrpSpPr/>
            <p:nvPr/>
          </p:nvGrpSpPr>
          <p:grpSpPr>
            <a:xfrm>
              <a:off x="8620994" y="1706901"/>
              <a:ext cx="1998785" cy="2185007"/>
              <a:chOff x="3379177" y="2541334"/>
              <a:chExt cx="1998785" cy="2185007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32E7201-5EF2-4D9B-A26B-73084738AA0A}"/>
                  </a:ext>
                </a:extLst>
              </p:cNvPr>
              <p:cNvSpPr/>
              <p:nvPr/>
            </p:nvSpPr>
            <p:spPr>
              <a:xfrm>
                <a:off x="3549165" y="3337162"/>
                <a:ext cx="457200" cy="2373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88D7F4D-DBF6-43E0-9D9D-6835F6B735A5}"/>
                  </a:ext>
                </a:extLst>
              </p:cNvPr>
              <p:cNvSpPr/>
              <p:nvPr/>
            </p:nvSpPr>
            <p:spPr>
              <a:xfrm>
                <a:off x="3839878" y="3738020"/>
                <a:ext cx="457200" cy="2373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30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B5AC5C0-AE22-40F2-BC54-2AE287AE4200}"/>
                  </a:ext>
                </a:extLst>
              </p:cNvPr>
              <p:cNvSpPr/>
              <p:nvPr/>
            </p:nvSpPr>
            <p:spPr>
              <a:xfrm>
                <a:off x="3379177" y="2800826"/>
                <a:ext cx="1998785" cy="19255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0EE773-3B41-4FC5-B000-C1A79306588C}"/>
                  </a:ext>
                </a:extLst>
              </p:cNvPr>
              <p:cNvSpPr txBox="1"/>
              <p:nvPr/>
            </p:nvSpPr>
            <p:spPr>
              <a:xfrm>
                <a:off x="4171621" y="2541334"/>
                <a:ext cx="413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v3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88D7F4D-DBF6-43E0-9D9D-6835F6B735A5}"/>
                  </a:ext>
                </a:extLst>
              </p:cNvPr>
              <p:cNvSpPr/>
              <p:nvPr/>
            </p:nvSpPr>
            <p:spPr>
              <a:xfrm>
                <a:off x="4149969" y="4147309"/>
                <a:ext cx="457200" cy="2373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60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88D7F4D-DBF6-43E0-9D9D-6835F6B735A5}"/>
                  </a:ext>
                </a:extLst>
              </p:cNvPr>
              <p:cNvSpPr/>
              <p:nvPr/>
            </p:nvSpPr>
            <p:spPr>
              <a:xfrm>
                <a:off x="4204387" y="3037720"/>
                <a:ext cx="457200" cy="2373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88D7F4D-DBF6-43E0-9D9D-6835F6B735A5}"/>
                  </a:ext>
                </a:extLst>
              </p:cNvPr>
              <p:cNvSpPr/>
              <p:nvPr/>
            </p:nvSpPr>
            <p:spPr>
              <a:xfrm>
                <a:off x="4741063" y="3852669"/>
                <a:ext cx="457200" cy="2373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50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88D7F4D-DBF6-43E0-9D9D-6835F6B735A5}"/>
                </a:ext>
              </a:extLst>
            </p:cNvPr>
            <p:cNvSpPr/>
            <p:nvPr/>
          </p:nvSpPr>
          <p:spPr>
            <a:xfrm>
              <a:off x="9703472" y="2632343"/>
              <a:ext cx="457200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6050679" y="4310813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10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6569992" y="4310813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7091102" y="4310813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7610415" y="4310813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40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8130387" y="4310813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50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8649700" y="4310813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9170810" y="4310813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9690123" y="4310813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10212371" y="4305954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10731684" y="4305954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11246408" y="4310813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N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6050679" y="3748398"/>
            <a:ext cx="457200" cy="2373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62" name="직선 화살표 연결선 61"/>
          <p:cNvCxnSpPr>
            <a:stCxn id="61" idx="2"/>
            <a:endCxn id="50" idx="0"/>
          </p:cNvCxnSpPr>
          <p:nvPr/>
        </p:nvCxnSpPr>
        <p:spPr>
          <a:xfrm>
            <a:off x="6279279" y="3985790"/>
            <a:ext cx="0" cy="325023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70646" y="3510003"/>
            <a:ext cx="1027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v3.begin()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2E7201-5EF2-4D9B-A26B-73084738AA0A}"/>
              </a:ext>
            </a:extLst>
          </p:cNvPr>
          <p:cNvSpPr/>
          <p:nvPr/>
        </p:nvSpPr>
        <p:spPr>
          <a:xfrm>
            <a:off x="9170810" y="3739899"/>
            <a:ext cx="457200" cy="2373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65" name="직선 화살표 연결선 64"/>
          <p:cNvCxnSpPr>
            <a:stCxn id="64" idx="2"/>
          </p:cNvCxnSpPr>
          <p:nvPr/>
        </p:nvCxnSpPr>
        <p:spPr>
          <a:xfrm>
            <a:off x="9399410" y="3977291"/>
            <a:ext cx="0" cy="325023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960928" y="3496183"/>
            <a:ext cx="87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Iter_end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 rot="688000">
            <a:off x="7548302" y="2307327"/>
            <a:ext cx="1558598" cy="559142"/>
          </a:xfrm>
          <a:prstGeom prst="rightArrow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41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C4A55B5-6AB5-4CFE-AEDC-353333BE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D45FE-C4CF-44ED-B07B-2F350D092889}"/>
              </a:ext>
            </a:extLst>
          </p:cNvPr>
          <p:cNvSpPr txBox="1"/>
          <p:nvPr/>
        </p:nvSpPr>
        <p:spPr>
          <a:xfrm>
            <a:off x="1132621" y="712177"/>
            <a:ext cx="10552356" cy="615553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set_intersection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set_difference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set_symmetric_difference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  <a:endParaRPr lang="en-US" altLang="ko-KR" sz="12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v2.push_back(60);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v3(10); //size: 10</a:t>
            </a:r>
            <a:r>
              <a:rPr lang="ko-KR" altLang="en-US" sz="1400" dirty="0">
                <a:latin typeface="Arial Black" panose="020B0A04020102020204" pitchFamily="34" charset="0"/>
              </a:rPr>
              <a:t>인 </a:t>
            </a:r>
            <a:r>
              <a:rPr lang="en-US" altLang="ko-KR" sz="1400" dirty="0">
                <a:latin typeface="Arial Black" panose="020B0A04020102020204" pitchFamily="34" charset="0"/>
              </a:rPr>
              <a:t>vector </a:t>
            </a:r>
            <a:r>
              <a:rPr lang="ko-KR" altLang="en-US" sz="1400" dirty="0">
                <a:latin typeface="Arial Black" panose="020B0A04020102020204" pitchFamily="34" charset="0"/>
              </a:rPr>
              <a:t>생성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set_intersection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v2.end(), v3.begin())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교집합</a:t>
            </a:r>
            <a:r>
              <a:rPr lang="en-US" altLang="ko-KR" sz="1400" dirty="0">
                <a:latin typeface="Arial Black" panose="020B0A04020102020204" pitchFamily="34" charset="0"/>
              </a:rPr>
              <a:t>[v3.begin(),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):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v3.begin();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set_difference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v2.end(), v3.begin())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 err="1">
                <a:latin typeface="Arial Black" panose="020B0A04020102020204" pitchFamily="34" charset="0"/>
              </a:rPr>
              <a:t>차집합</a:t>
            </a:r>
            <a:r>
              <a:rPr lang="en-US" altLang="ko-KR" sz="1400" dirty="0">
                <a:latin typeface="Arial Black" panose="020B0A04020102020204" pitchFamily="34" charset="0"/>
              </a:rPr>
              <a:t>[v3.begin(),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):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v3.begin();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9241CA-AF99-48DF-AD06-0441417B07F8}"/>
              </a:ext>
            </a:extLst>
          </p:cNvPr>
          <p:cNvSpPr/>
          <p:nvPr/>
        </p:nvSpPr>
        <p:spPr>
          <a:xfrm>
            <a:off x="3496408" y="1066119"/>
            <a:ext cx="81885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set_symmetric_difference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v2.end(), v3.begin())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 err="1">
                <a:latin typeface="Arial Black" panose="020B0A04020102020204" pitchFamily="34" charset="0"/>
              </a:rPr>
              <a:t>대칭차집합</a:t>
            </a:r>
            <a:r>
              <a:rPr lang="en-US" altLang="ko-KR" sz="1400" dirty="0">
                <a:latin typeface="Arial Black" panose="020B0A04020102020204" pitchFamily="34" charset="0"/>
              </a:rPr>
              <a:t>[v3.begin(),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):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v3.begin();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14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151C8E-E055-4C4C-A86B-7E8E262DF432}"/>
              </a:ext>
            </a:extLst>
          </p:cNvPr>
          <p:cNvSpPr/>
          <p:nvPr/>
        </p:nvSpPr>
        <p:spPr>
          <a:xfrm>
            <a:off x="1351047" y="1973726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10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EC0F51D-F5AA-47CA-A551-2B062D82E3C3}"/>
              </a:ext>
            </a:extLst>
          </p:cNvPr>
          <p:cNvSpPr/>
          <p:nvPr/>
        </p:nvSpPr>
        <p:spPr>
          <a:xfrm>
            <a:off x="1770144" y="3085952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50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2394677-7182-4189-AC90-E52781DC290B}"/>
              </a:ext>
            </a:extLst>
          </p:cNvPr>
          <p:cNvSpPr/>
          <p:nvPr/>
        </p:nvSpPr>
        <p:spPr>
          <a:xfrm>
            <a:off x="1032729" y="1573675"/>
            <a:ext cx="1998785" cy="1925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B78BA4D-2969-4DAF-ABFC-B6DF5D73ED3D}"/>
              </a:ext>
            </a:extLst>
          </p:cNvPr>
          <p:cNvSpPr/>
          <p:nvPr/>
        </p:nvSpPr>
        <p:spPr>
          <a:xfrm>
            <a:off x="2055566" y="1520982"/>
            <a:ext cx="1534587" cy="1564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CCDA51-6ACA-41B1-9198-94578481C57F}"/>
              </a:ext>
            </a:extLst>
          </p:cNvPr>
          <p:cNvSpPr txBox="1"/>
          <p:nvPr/>
        </p:nvSpPr>
        <p:spPr>
          <a:xfrm>
            <a:off x="1825173" y="131418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D87A98-3D36-4295-BB50-D25FBC47B193}"/>
              </a:ext>
            </a:extLst>
          </p:cNvPr>
          <p:cNvSpPr txBox="1"/>
          <p:nvPr/>
        </p:nvSpPr>
        <p:spPr>
          <a:xfrm>
            <a:off x="2625267" y="12658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v2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37DE500-879F-4338-9177-8212F57D0730}"/>
              </a:ext>
            </a:extLst>
          </p:cNvPr>
          <p:cNvSpPr/>
          <p:nvPr/>
        </p:nvSpPr>
        <p:spPr>
          <a:xfrm>
            <a:off x="3031514" y="1986858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B7F68F-9081-4F38-991A-73FF2DC3CEBF}"/>
              </a:ext>
            </a:extLst>
          </p:cNvPr>
          <p:cNvSpPr/>
          <p:nvPr/>
        </p:nvSpPr>
        <p:spPr>
          <a:xfrm>
            <a:off x="2217899" y="1942898"/>
            <a:ext cx="457200" cy="2373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71A95E5-BB6C-414F-A657-A54BB85B089B}"/>
              </a:ext>
            </a:extLst>
          </p:cNvPr>
          <p:cNvSpPr/>
          <p:nvPr/>
        </p:nvSpPr>
        <p:spPr>
          <a:xfrm>
            <a:off x="2446494" y="2580333"/>
            <a:ext cx="457200" cy="2373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CBEDD51-8D7A-439B-B216-D9B39FDCC6DA}"/>
              </a:ext>
            </a:extLst>
          </p:cNvPr>
          <p:cNvSpPr/>
          <p:nvPr/>
        </p:nvSpPr>
        <p:spPr>
          <a:xfrm>
            <a:off x="1202717" y="2606895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40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54816" y="1041576"/>
            <a:ext cx="263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set_intersection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 -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교집합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62350" y="2211118"/>
                <a:ext cx="405880" cy="369332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50" y="2211118"/>
                <a:ext cx="40588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72394677-7182-4189-AC90-E52781DC290B}"/>
              </a:ext>
            </a:extLst>
          </p:cNvPr>
          <p:cNvSpPr/>
          <p:nvPr/>
        </p:nvSpPr>
        <p:spPr>
          <a:xfrm>
            <a:off x="4288814" y="1573620"/>
            <a:ext cx="1998785" cy="1925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CCDA51-6ACA-41B1-9198-94578481C57F}"/>
              </a:ext>
            </a:extLst>
          </p:cNvPr>
          <p:cNvSpPr txBox="1"/>
          <p:nvPr/>
        </p:nvSpPr>
        <p:spPr>
          <a:xfrm>
            <a:off x="5081258" y="131412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B7F68F-9081-4F38-991A-73FF2DC3CEBF}"/>
              </a:ext>
            </a:extLst>
          </p:cNvPr>
          <p:cNvSpPr/>
          <p:nvPr/>
        </p:nvSpPr>
        <p:spPr>
          <a:xfrm>
            <a:off x="4937653" y="2079180"/>
            <a:ext cx="457200" cy="2373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71A95E5-BB6C-414F-A657-A54BB85B089B}"/>
              </a:ext>
            </a:extLst>
          </p:cNvPr>
          <p:cNvSpPr/>
          <p:nvPr/>
        </p:nvSpPr>
        <p:spPr>
          <a:xfrm>
            <a:off x="5166248" y="2716615"/>
            <a:ext cx="457200" cy="2373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9151C8E-E055-4C4C-A86B-7E8E262DF432}"/>
              </a:ext>
            </a:extLst>
          </p:cNvPr>
          <p:cNvSpPr/>
          <p:nvPr/>
        </p:nvSpPr>
        <p:spPr>
          <a:xfrm>
            <a:off x="1351047" y="4836949"/>
            <a:ext cx="457200" cy="2373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10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EC0F51D-F5AA-47CA-A551-2B062D82E3C3}"/>
              </a:ext>
            </a:extLst>
          </p:cNvPr>
          <p:cNvSpPr/>
          <p:nvPr/>
        </p:nvSpPr>
        <p:spPr>
          <a:xfrm>
            <a:off x="1770144" y="5949175"/>
            <a:ext cx="457200" cy="2373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50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2394677-7182-4189-AC90-E52781DC290B}"/>
              </a:ext>
            </a:extLst>
          </p:cNvPr>
          <p:cNvSpPr/>
          <p:nvPr/>
        </p:nvSpPr>
        <p:spPr>
          <a:xfrm>
            <a:off x="1032729" y="4436898"/>
            <a:ext cx="1998785" cy="1925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B78BA4D-2969-4DAF-ABFC-B6DF5D73ED3D}"/>
              </a:ext>
            </a:extLst>
          </p:cNvPr>
          <p:cNvSpPr/>
          <p:nvPr/>
        </p:nvSpPr>
        <p:spPr>
          <a:xfrm>
            <a:off x="2055566" y="4384205"/>
            <a:ext cx="1534587" cy="1564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4CCDA51-6ACA-41B1-9198-94578481C57F}"/>
              </a:ext>
            </a:extLst>
          </p:cNvPr>
          <p:cNvSpPr txBox="1"/>
          <p:nvPr/>
        </p:nvSpPr>
        <p:spPr>
          <a:xfrm>
            <a:off x="1825173" y="417740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D87A98-3D36-4295-BB50-D25FBC47B193}"/>
              </a:ext>
            </a:extLst>
          </p:cNvPr>
          <p:cNvSpPr txBox="1"/>
          <p:nvPr/>
        </p:nvSpPr>
        <p:spPr>
          <a:xfrm>
            <a:off x="2625267" y="412906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v2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37DE500-879F-4338-9177-8212F57D0730}"/>
              </a:ext>
            </a:extLst>
          </p:cNvPr>
          <p:cNvSpPr/>
          <p:nvPr/>
        </p:nvSpPr>
        <p:spPr>
          <a:xfrm>
            <a:off x="3031514" y="4850081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DB7F68F-9081-4F38-991A-73FF2DC3CEBF}"/>
              </a:ext>
            </a:extLst>
          </p:cNvPr>
          <p:cNvSpPr/>
          <p:nvPr/>
        </p:nvSpPr>
        <p:spPr>
          <a:xfrm>
            <a:off x="2217899" y="4806121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71A95E5-BB6C-414F-A657-A54BB85B089B}"/>
              </a:ext>
            </a:extLst>
          </p:cNvPr>
          <p:cNvSpPr/>
          <p:nvPr/>
        </p:nvSpPr>
        <p:spPr>
          <a:xfrm>
            <a:off x="2446494" y="5443556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BEDD51-8D7A-439B-B216-D9B39FDCC6DA}"/>
              </a:ext>
            </a:extLst>
          </p:cNvPr>
          <p:cNvSpPr/>
          <p:nvPr/>
        </p:nvSpPr>
        <p:spPr>
          <a:xfrm>
            <a:off x="1202717" y="5470118"/>
            <a:ext cx="457200" cy="2373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40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4816" y="3904799"/>
            <a:ext cx="2447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set_difference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 -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차집합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39547" y="4200465"/>
            <a:ext cx="821058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v1 - v2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72394677-7182-4189-AC90-E52781DC290B}"/>
              </a:ext>
            </a:extLst>
          </p:cNvPr>
          <p:cNvSpPr/>
          <p:nvPr/>
        </p:nvSpPr>
        <p:spPr>
          <a:xfrm>
            <a:off x="3875576" y="4436843"/>
            <a:ext cx="1998785" cy="1925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CCDA51-6ACA-41B1-9198-94578481C57F}"/>
              </a:ext>
            </a:extLst>
          </p:cNvPr>
          <p:cNvSpPr txBox="1"/>
          <p:nvPr/>
        </p:nvSpPr>
        <p:spPr>
          <a:xfrm>
            <a:off x="4668020" y="417735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DB7F68F-9081-4F38-991A-73FF2DC3CEBF}"/>
              </a:ext>
            </a:extLst>
          </p:cNvPr>
          <p:cNvSpPr/>
          <p:nvPr/>
        </p:nvSpPr>
        <p:spPr>
          <a:xfrm>
            <a:off x="4192540" y="4917149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10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71A95E5-BB6C-414F-A657-A54BB85B089B}"/>
              </a:ext>
            </a:extLst>
          </p:cNvPr>
          <p:cNvSpPr/>
          <p:nvPr/>
        </p:nvSpPr>
        <p:spPr>
          <a:xfrm>
            <a:off x="4937653" y="5813951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50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14" name="제목 1">
            <a:extLst>
              <a:ext uri="{FF2B5EF4-FFF2-40B4-BE49-F238E27FC236}">
                <a16:creationId xmlns:a16="http://schemas.microsoft.com/office/drawing/2014/main" id="{BC4A55B5-6AB5-4CFE-AEDC-353333BE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정렬된 범위 알고리즘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9151C8E-E055-4C4C-A86B-7E8E262DF432}"/>
              </a:ext>
            </a:extLst>
          </p:cNvPr>
          <p:cNvSpPr/>
          <p:nvPr/>
        </p:nvSpPr>
        <p:spPr>
          <a:xfrm>
            <a:off x="6824509" y="3314638"/>
            <a:ext cx="457200" cy="2373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10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EC0F51D-F5AA-47CA-A551-2B062D82E3C3}"/>
              </a:ext>
            </a:extLst>
          </p:cNvPr>
          <p:cNvSpPr/>
          <p:nvPr/>
        </p:nvSpPr>
        <p:spPr>
          <a:xfrm>
            <a:off x="7243606" y="4426864"/>
            <a:ext cx="457200" cy="2373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50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72394677-7182-4189-AC90-E52781DC290B}"/>
              </a:ext>
            </a:extLst>
          </p:cNvPr>
          <p:cNvSpPr/>
          <p:nvPr/>
        </p:nvSpPr>
        <p:spPr>
          <a:xfrm>
            <a:off x="6506191" y="2914587"/>
            <a:ext cx="1998785" cy="1925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B78BA4D-2969-4DAF-ABFC-B6DF5D73ED3D}"/>
              </a:ext>
            </a:extLst>
          </p:cNvPr>
          <p:cNvSpPr/>
          <p:nvPr/>
        </p:nvSpPr>
        <p:spPr>
          <a:xfrm>
            <a:off x="7529028" y="2861894"/>
            <a:ext cx="1534587" cy="1564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4CCDA51-6ACA-41B1-9198-94578481C57F}"/>
              </a:ext>
            </a:extLst>
          </p:cNvPr>
          <p:cNvSpPr txBox="1"/>
          <p:nvPr/>
        </p:nvSpPr>
        <p:spPr>
          <a:xfrm>
            <a:off x="7298635" y="265509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AD87A98-3D36-4295-BB50-D25FBC47B193}"/>
              </a:ext>
            </a:extLst>
          </p:cNvPr>
          <p:cNvSpPr txBox="1"/>
          <p:nvPr/>
        </p:nvSpPr>
        <p:spPr>
          <a:xfrm>
            <a:off x="8098729" y="260675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v2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37DE500-879F-4338-9177-8212F57D0730}"/>
              </a:ext>
            </a:extLst>
          </p:cNvPr>
          <p:cNvSpPr/>
          <p:nvPr/>
        </p:nvSpPr>
        <p:spPr>
          <a:xfrm>
            <a:off x="8504976" y="3327770"/>
            <a:ext cx="457200" cy="2373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DB7F68F-9081-4F38-991A-73FF2DC3CEBF}"/>
              </a:ext>
            </a:extLst>
          </p:cNvPr>
          <p:cNvSpPr/>
          <p:nvPr/>
        </p:nvSpPr>
        <p:spPr>
          <a:xfrm>
            <a:off x="7691361" y="3283810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71A95E5-BB6C-414F-A657-A54BB85B089B}"/>
              </a:ext>
            </a:extLst>
          </p:cNvPr>
          <p:cNvSpPr/>
          <p:nvPr/>
        </p:nvSpPr>
        <p:spPr>
          <a:xfrm>
            <a:off x="7919956" y="3921245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CBEDD51-8D7A-439B-B216-D9B39FDCC6DA}"/>
              </a:ext>
            </a:extLst>
          </p:cNvPr>
          <p:cNvSpPr/>
          <p:nvPr/>
        </p:nvSpPr>
        <p:spPr>
          <a:xfrm>
            <a:off x="6676179" y="3947807"/>
            <a:ext cx="457200" cy="2373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40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93453" y="2379186"/>
            <a:ext cx="42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set_symmetric_difference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() –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차집합의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합집합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7364452" y="2000858"/>
                <a:ext cx="3556615" cy="369332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𝑣</m:t>
                      </m:r>
                      <m:r>
                        <a:rPr lang="en-US" altLang="ko-KR" b="0" i="1" smtClean="0">
                          <a:latin typeface="Cambria Math"/>
                        </a:rPr>
                        <m:t>1 ∆ </m:t>
                      </m:r>
                      <m:r>
                        <a:rPr lang="en-US" altLang="ko-KR" b="0" i="1" smtClean="0">
                          <a:latin typeface="Cambria Math"/>
                        </a:rPr>
                        <m:t>𝑣</m:t>
                      </m:r>
                      <m:r>
                        <a:rPr lang="en-US" altLang="ko-KR" b="0" i="1" smtClean="0">
                          <a:latin typeface="Cambria Math"/>
                        </a:rPr>
                        <m:t>2=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1 −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ko-KR" altLang="en-US" i="1" smtClean="0">
                          <a:latin typeface="Cambria Math"/>
                        </a:rPr>
                        <m:t>∪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𝑣</m:t>
                      </m:r>
                      <m:r>
                        <a:rPr lang="en-US" altLang="ko-KR" b="0" i="1" smtClean="0">
                          <a:latin typeface="Cambria Math"/>
                        </a:rPr>
                        <m:t>2−</m:t>
                      </m:r>
                      <m:r>
                        <a:rPr lang="en-US" altLang="ko-KR" b="0" i="1" smtClean="0">
                          <a:latin typeface="Cambria Math"/>
                        </a:rPr>
                        <m:t>𝑣</m:t>
                      </m:r>
                      <m:r>
                        <a:rPr lang="en-US" altLang="ko-KR" b="0" i="1" smtClean="0">
                          <a:latin typeface="Cambria Math"/>
                        </a:rPr>
                        <m:t>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452" y="2000858"/>
                <a:ext cx="3556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061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타원 127">
            <a:extLst>
              <a:ext uri="{FF2B5EF4-FFF2-40B4-BE49-F238E27FC236}">
                <a16:creationId xmlns:a16="http://schemas.microsoft.com/office/drawing/2014/main" id="{72394677-7182-4189-AC90-E52781DC290B}"/>
              </a:ext>
            </a:extLst>
          </p:cNvPr>
          <p:cNvSpPr/>
          <p:nvPr/>
        </p:nvSpPr>
        <p:spPr>
          <a:xfrm>
            <a:off x="9762276" y="2914532"/>
            <a:ext cx="1998785" cy="1925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CCDA51-6ACA-41B1-9198-94578481C57F}"/>
              </a:ext>
            </a:extLst>
          </p:cNvPr>
          <p:cNvSpPr txBox="1"/>
          <p:nvPr/>
        </p:nvSpPr>
        <p:spPr>
          <a:xfrm>
            <a:off x="10554720" y="265504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DB7F68F-9081-4F38-991A-73FF2DC3CEBF}"/>
              </a:ext>
            </a:extLst>
          </p:cNvPr>
          <p:cNvSpPr/>
          <p:nvPr/>
        </p:nvSpPr>
        <p:spPr>
          <a:xfrm>
            <a:off x="4649740" y="5356602"/>
            <a:ext cx="457200" cy="237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40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151C8E-E055-4C4C-A86B-7E8E262DF432}"/>
              </a:ext>
            </a:extLst>
          </p:cNvPr>
          <p:cNvSpPr/>
          <p:nvPr/>
        </p:nvSpPr>
        <p:spPr>
          <a:xfrm>
            <a:off x="10304468" y="3230760"/>
            <a:ext cx="457200" cy="2373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10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EC0F51D-F5AA-47CA-A551-2B062D82E3C3}"/>
              </a:ext>
            </a:extLst>
          </p:cNvPr>
          <p:cNvSpPr/>
          <p:nvPr/>
        </p:nvSpPr>
        <p:spPr>
          <a:xfrm>
            <a:off x="10735408" y="4180533"/>
            <a:ext cx="457200" cy="2373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50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37DE500-879F-4338-9177-8212F57D0730}"/>
              </a:ext>
            </a:extLst>
          </p:cNvPr>
          <p:cNvSpPr/>
          <p:nvPr/>
        </p:nvSpPr>
        <p:spPr>
          <a:xfrm>
            <a:off x="11022316" y="3556218"/>
            <a:ext cx="457200" cy="2373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CBEDD51-8D7A-439B-B216-D9B39FDCC6DA}"/>
              </a:ext>
            </a:extLst>
          </p:cNvPr>
          <p:cNvSpPr/>
          <p:nvPr/>
        </p:nvSpPr>
        <p:spPr>
          <a:xfrm>
            <a:off x="10002059" y="3900482"/>
            <a:ext cx="457200" cy="2373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40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1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정렬 알고리즘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수치 알고리즘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56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40E8177-93D2-49ED-BC0A-52CE0C2C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수치 알고리즘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A58BC-433F-4558-B5AC-04BD7DD37C40}"/>
              </a:ext>
            </a:extLst>
          </p:cNvPr>
          <p:cNvSpPr txBox="1"/>
          <p:nvPr/>
        </p:nvSpPr>
        <p:spPr>
          <a:xfrm>
            <a:off x="1132621" y="1116623"/>
            <a:ext cx="9905998" cy="507831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변경 알고리즘에서 수치 변화를 하는 알고리즘이다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&lt;numeric&gt;</a:t>
            </a:r>
            <a:r>
              <a:rPr lang="ko-KR" altLang="en-US" dirty="0">
                <a:latin typeface="Arial Black" panose="020B0A04020102020204" pitchFamily="34" charset="0"/>
              </a:rPr>
              <a:t>헤더에 따로 정의 되어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3487421-1841-4D68-9CC1-2236BB3CB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34894"/>
              </p:ext>
            </p:extLst>
          </p:nvPr>
        </p:nvGraphicFramePr>
        <p:xfrm>
          <a:off x="1222130" y="1762954"/>
          <a:ext cx="9741878" cy="4099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8032">
                  <a:extLst>
                    <a:ext uri="{9D8B030D-6E8A-4147-A177-3AD203B41FA5}">
                      <a16:colId xmlns:a16="http://schemas.microsoft.com/office/drawing/2014/main" val="2984087863"/>
                    </a:ext>
                  </a:extLst>
                </a:gridCol>
                <a:gridCol w="7033846">
                  <a:extLst>
                    <a:ext uri="{9D8B030D-6E8A-4147-A177-3AD203B41FA5}">
                      <a16:colId xmlns:a16="http://schemas.microsoft.com/office/drawing/2014/main" val="282669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설명에 사용되는 </a:t>
                      </a:r>
                      <a:r>
                        <a:rPr lang="en-US" altLang="ko-KR" dirty="0"/>
                        <a:t>p</a:t>
                      </a:r>
                      <a:r>
                        <a:rPr lang="ko-KR" altLang="en-US" dirty="0"/>
                        <a:t>는 구간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b,e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반복자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4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x2=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axxumulate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x2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초기값으로 시작한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원소의 합이다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1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x2=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axxumulate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x2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초기값으로 시작한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원소의 누적이다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누적에 사용한다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5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x2=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inner_product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x2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초기값으로 시작한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[b2,b2+e-b)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내적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두 순차열의 곱의 합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83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x2=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inner_product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(b,e,b2,x,f1,f2)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x2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초기값으로 시작한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[b2,b2+e-b)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모든 원소끼리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f2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연산 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f1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연산으로 총 연산한 결과다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0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adjacent_difference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인접 원소와의 차를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저장한다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adjacent_difference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b,e,t,f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인접 원소와의 연산을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저장한다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연산에 사용한다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8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partial_sum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현재 원소까지의 합을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저장한다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045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partial_sum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b,e,t,f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현재 원소까지의 연산을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저장한다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연산에 사용한다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8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117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40E8177-93D2-49ED-BC0A-52CE0C2C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수치 알고리즘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4208" y="720943"/>
            <a:ext cx="9900137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accumulate()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Arial Black" pitchFamily="34" charset="0"/>
              </a:rPr>
              <a:t>void main()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vector&lt;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&gt; v;</a:t>
            </a:r>
          </a:p>
          <a:p>
            <a:pPr lvl="1"/>
            <a:r>
              <a:rPr lang="en-US" altLang="ko-KR" dirty="0" err="1">
                <a:latin typeface="Arial Black" pitchFamily="34" charset="0"/>
              </a:rPr>
              <a:t>v.push_back</a:t>
            </a:r>
            <a:r>
              <a:rPr lang="en-US" altLang="ko-KR" dirty="0">
                <a:latin typeface="Arial Black" pitchFamily="34" charset="0"/>
              </a:rPr>
              <a:t>(10);</a:t>
            </a:r>
          </a:p>
          <a:p>
            <a:pPr lvl="1"/>
            <a:r>
              <a:rPr lang="en-US" altLang="ko-KR" dirty="0" err="1">
                <a:latin typeface="Arial Black" pitchFamily="34" charset="0"/>
              </a:rPr>
              <a:t>v.push_back</a:t>
            </a:r>
            <a:r>
              <a:rPr lang="en-US" altLang="ko-KR" dirty="0">
                <a:latin typeface="Arial Black" pitchFamily="34" charset="0"/>
              </a:rPr>
              <a:t>(20);</a:t>
            </a:r>
          </a:p>
          <a:p>
            <a:pPr lvl="1"/>
            <a:r>
              <a:rPr lang="en-US" altLang="ko-KR" dirty="0" err="1">
                <a:latin typeface="Arial Black" pitchFamily="34" charset="0"/>
              </a:rPr>
              <a:t>v.push_back</a:t>
            </a:r>
            <a:r>
              <a:rPr lang="en-US" altLang="ko-KR" dirty="0">
                <a:latin typeface="Arial Black" pitchFamily="34" charset="0"/>
              </a:rPr>
              <a:t>(30);</a:t>
            </a:r>
          </a:p>
          <a:p>
            <a:pPr lvl="1"/>
            <a:r>
              <a:rPr lang="en-US" altLang="ko-KR" dirty="0" err="1">
                <a:latin typeface="Arial Black" pitchFamily="34" charset="0"/>
              </a:rPr>
              <a:t>v.push_back</a:t>
            </a:r>
            <a:r>
              <a:rPr lang="en-US" altLang="ko-KR" dirty="0">
                <a:latin typeface="Arial Black" pitchFamily="34" charset="0"/>
              </a:rPr>
              <a:t>(40);</a:t>
            </a:r>
          </a:p>
          <a:p>
            <a:pPr lvl="1"/>
            <a:r>
              <a:rPr lang="en-US" altLang="ko-KR" dirty="0" err="1">
                <a:latin typeface="Arial Black" pitchFamily="34" charset="0"/>
              </a:rPr>
              <a:t>v.push_back</a:t>
            </a:r>
            <a:r>
              <a:rPr lang="en-US" altLang="ko-KR" dirty="0">
                <a:latin typeface="Arial Black" pitchFamily="34" charset="0"/>
              </a:rPr>
              <a:t>(50);</a:t>
            </a:r>
          </a:p>
          <a:p>
            <a:pPr lvl="1"/>
            <a:endParaRPr lang="ko-KR" altLang="en-US" dirty="0">
              <a:latin typeface="Arial Black" pitchFamily="34" charset="0"/>
            </a:endParaRPr>
          </a:p>
          <a:p>
            <a:pPr lvl="1"/>
            <a:r>
              <a:rPr lang="en-US" altLang="ko-KR" dirty="0" err="1">
                <a:latin typeface="Arial Black" pitchFamily="34" charset="0"/>
              </a:rPr>
              <a:t>cout</a:t>
            </a:r>
            <a:r>
              <a:rPr lang="en-US" altLang="ko-KR" dirty="0">
                <a:latin typeface="Arial Black" pitchFamily="34" charset="0"/>
              </a:rPr>
              <a:t> &lt;&lt; "v: ";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for (vector&lt;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&gt;::</a:t>
            </a:r>
            <a:r>
              <a:rPr lang="en-US" altLang="ko-KR" dirty="0" err="1">
                <a:latin typeface="Arial Black" pitchFamily="34" charset="0"/>
              </a:rPr>
              <a:t>size_type</a:t>
            </a:r>
            <a:r>
              <a:rPr lang="en-US" altLang="ko-KR" dirty="0">
                <a:latin typeface="Arial Black" pitchFamily="34" charset="0"/>
              </a:rPr>
              <a:t> i = 0; i &lt; </a:t>
            </a:r>
            <a:r>
              <a:rPr lang="en-US" altLang="ko-KR" dirty="0" err="1">
                <a:latin typeface="Arial Black" pitchFamily="34" charset="0"/>
              </a:rPr>
              <a:t>v.size</a:t>
            </a:r>
            <a:r>
              <a:rPr lang="en-US" altLang="ko-KR" dirty="0">
                <a:latin typeface="Arial Black" pitchFamily="34" charset="0"/>
              </a:rPr>
              <a:t>(); ++i)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cout</a:t>
            </a:r>
            <a:r>
              <a:rPr lang="en-US" altLang="ko-KR" dirty="0">
                <a:latin typeface="Arial Black" pitchFamily="34" charset="0"/>
              </a:rPr>
              <a:t> &lt;&lt; v[i] &lt;&lt; " ";</a:t>
            </a:r>
          </a:p>
          <a:p>
            <a:pPr lvl="1"/>
            <a:r>
              <a:rPr lang="en-US" altLang="ko-KR" dirty="0" err="1">
                <a:latin typeface="Arial Black" pitchFamily="34" charset="0"/>
              </a:rPr>
              <a:t>cout</a:t>
            </a:r>
            <a:r>
              <a:rPr lang="en-US" altLang="ko-KR" dirty="0">
                <a:latin typeface="Arial Black" pitchFamily="34" charset="0"/>
              </a:rPr>
              <a:t> &lt;&lt; </a:t>
            </a:r>
            <a:r>
              <a:rPr lang="en-US" altLang="ko-KR" dirty="0" err="1">
                <a:latin typeface="Arial Black" pitchFamily="34" charset="0"/>
              </a:rPr>
              <a:t>endl</a:t>
            </a:r>
            <a:r>
              <a:rPr lang="en-US" altLang="ko-KR" dirty="0">
                <a:latin typeface="Arial Black" pitchFamily="34" charset="0"/>
              </a:rPr>
              <a:t>;</a:t>
            </a:r>
          </a:p>
          <a:p>
            <a:pPr lvl="1"/>
            <a:endParaRPr lang="en-US" altLang="ko-KR" dirty="0">
              <a:latin typeface="Arial Black" pitchFamily="34" charset="0"/>
            </a:endParaRPr>
          </a:p>
          <a:p>
            <a:pPr lvl="1"/>
            <a:r>
              <a:rPr lang="en-US" altLang="ko-KR" dirty="0">
                <a:latin typeface="Arial Black" pitchFamily="34" charset="0"/>
              </a:rPr>
              <a:t>//0+10+20+30+40+50</a:t>
            </a:r>
            <a:endParaRPr lang="ko-KR" altLang="en-US" dirty="0">
              <a:latin typeface="Arial Black" pitchFamily="34" charset="0"/>
            </a:endParaRPr>
          </a:p>
          <a:p>
            <a:pPr lvl="1"/>
            <a:r>
              <a:rPr lang="en-US" altLang="ko-KR" dirty="0" err="1">
                <a:latin typeface="Arial Black" pitchFamily="34" charset="0"/>
              </a:rPr>
              <a:t>cout</a:t>
            </a:r>
            <a:r>
              <a:rPr lang="en-US" altLang="ko-KR" dirty="0">
                <a:latin typeface="Arial Black" pitchFamily="34" charset="0"/>
              </a:rPr>
              <a:t> &lt;&lt;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accumulate(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v.begin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v.end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(), 0)</a:t>
            </a:r>
            <a:r>
              <a:rPr lang="en-US" altLang="ko-KR" dirty="0">
                <a:latin typeface="Arial Black" pitchFamily="34" charset="0"/>
              </a:rPr>
              <a:t> &lt;&lt; </a:t>
            </a:r>
            <a:r>
              <a:rPr lang="en-US" altLang="ko-KR" dirty="0" err="1">
                <a:latin typeface="Arial Black" pitchFamily="34" charset="0"/>
              </a:rPr>
              <a:t>endl</a:t>
            </a:r>
            <a:r>
              <a:rPr lang="en-US" altLang="ko-KR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//100+10+20+30+40+50</a:t>
            </a:r>
          </a:p>
          <a:p>
            <a:pPr lvl="1"/>
            <a:r>
              <a:rPr lang="en-US" altLang="ko-KR" dirty="0" err="1">
                <a:latin typeface="Arial Black" pitchFamily="34" charset="0"/>
              </a:rPr>
              <a:t>cout</a:t>
            </a:r>
            <a:r>
              <a:rPr lang="en-US" altLang="ko-KR" dirty="0">
                <a:latin typeface="Arial Black" pitchFamily="34" charset="0"/>
              </a:rPr>
              <a:t> &lt;&lt;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accumulate(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v.begin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v.end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(), 100)</a:t>
            </a:r>
            <a:r>
              <a:rPr lang="en-US" altLang="ko-KR" dirty="0">
                <a:latin typeface="Arial Black" pitchFamily="34" charset="0"/>
              </a:rPr>
              <a:t> &lt;&lt; </a:t>
            </a:r>
            <a:r>
              <a:rPr lang="en-US" altLang="ko-KR" dirty="0" err="1">
                <a:latin typeface="Arial Black" pitchFamily="34" charset="0"/>
              </a:rPr>
              <a:t>endl</a:t>
            </a:r>
            <a:r>
              <a:rPr lang="en-US" altLang="ko-KR" dirty="0">
                <a:latin typeface="Arial Black" pitchFamily="34" charset="0"/>
              </a:rPr>
              <a:t>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76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40E8177-93D2-49ED-BC0A-52CE0C2C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수치 알고리즘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4208" y="720943"/>
            <a:ext cx="9900137" cy="569386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accumulate()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알고리즘 조건 함수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  <a:endParaRPr lang="en-US" altLang="ko-KR" dirty="0"/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v;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v.push_back</a:t>
            </a:r>
            <a:r>
              <a:rPr lang="en-US" altLang="ko-KR" sz="1600" dirty="0">
                <a:latin typeface="Arial Black" pitchFamily="34" charset="0"/>
              </a:rPr>
              <a:t>(1);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v.push_back</a:t>
            </a:r>
            <a:r>
              <a:rPr lang="en-US" altLang="ko-KR" sz="1600" dirty="0">
                <a:latin typeface="Arial Black" pitchFamily="34" charset="0"/>
              </a:rPr>
              <a:t>(2);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v.push_back</a:t>
            </a:r>
            <a:r>
              <a:rPr lang="en-US" altLang="ko-KR" sz="1600" dirty="0">
                <a:latin typeface="Arial Black" pitchFamily="34" charset="0"/>
              </a:rPr>
              <a:t>(3);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v.push_back</a:t>
            </a:r>
            <a:r>
              <a:rPr lang="en-US" altLang="ko-KR" sz="1600" dirty="0">
                <a:latin typeface="Arial Black" pitchFamily="34" charset="0"/>
              </a:rPr>
              <a:t>(4);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v.push_back</a:t>
            </a:r>
            <a:r>
              <a:rPr lang="en-US" altLang="ko-KR" sz="1600" dirty="0">
                <a:latin typeface="Arial Black" pitchFamily="34" charset="0"/>
              </a:rPr>
              <a:t>(5);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"v: ";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for (vector&lt;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&gt;::</a:t>
            </a:r>
            <a:r>
              <a:rPr lang="en-US" altLang="ko-KR" sz="1600" dirty="0" err="1">
                <a:latin typeface="Arial Black" pitchFamily="34" charset="0"/>
              </a:rPr>
              <a:t>size_type</a:t>
            </a:r>
            <a:r>
              <a:rPr lang="en-US" altLang="ko-KR" sz="1600" dirty="0">
                <a:latin typeface="Arial Black" pitchFamily="34" charset="0"/>
              </a:rPr>
              <a:t> i = 0; i &lt; </a:t>
            </a:r>
            <a:r>
              <a:rPr lang="en-US" altLang="ko-KR" sz="1600" dirty="0" err="1">
                <a:latin typeface="Arial Black" pitchFamily="34" charset="0"/>
              </a:rPr>
              <a:t>v.size</a:t>
            </a:r>
            <a:r>
              <a:rPr lang="en-US" altLang="ko-KR" sz="1600" dirty="0">
                <a:latin typeface="Arial Black" pitchFamily="34" charset="0"/>
              </a:rPr>
              <a:t>(); ++i)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v[i] &lt;&lt; " ";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사용자 합 연산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0+1+2+3+4+5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fr-FR" altLang="ko-KR" sz="1600" dirty="0">
                <a:latin typeface="Arial Black" pitchFamily="34" charset="0"/>
              </a:rPr>
              <a:t>cout &lt;&lt; </a:t>
            </a:r>
            <a:r>
              <a:rPr lang="fr-FR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accumulate(v.begin(), v.end(), 0, Plus&lt;int&gt;())</a:t>
            </a:r>
            <a:r>
              <a:rPr lang="fr-FR" altLang="ko-KR" sz="1600" dirty="0">
                <a:latin typeface="Arial Black" pitchFamily="34" charset="0"/>
              </a:rPr>
              <a:t> &lt;&lt; endl;</a:t>
            </a: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plus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합 연산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0+1+2+3+4+5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fr-FR" altLang="ko-KR" sz="1600" dirty="0">
                <a:latin typeface="Arial Black" pitchFamily="34" charset="0"/>
              </a:rPr>
              <a:t>cout &lt;&lt; </a:t>
            </a:r>
            <a:r>
              <a:rPr lang="fr-FR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accumulate(v.begin(), v.end(), 0, plus&lt;int&gt;())</a:t>
            </a:r>
            <a:r>
              <a:rPr lang="fr-FR" altLang="ko-KR" sz="1600" dirty="0">
                <a:latin typeface="Arial Black" pitchFamily="34" charset="0"/>
              </a:rPr>
              <a:t> &lt;&lt; endl;</a:t>
            </a: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multiplies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곱 연산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1*1*2*3*4*5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accumulate(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(), 1, multiplies&lt;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&gt;())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7237" y="1096669"/>
            <a:ext cx="52871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template &lt;</a:t>
            </a:r>
            <a:r>
              <a:rPr lang="en-US" altLang="ko-KR" sz="1600" dirty="0" err="1">
                <a:latin typeface="Arial Black" pitchFamily="34" charset="0"/>
              </a:rPr>
              <a:t>typename</a:t>
            </a:r>
            <a:r>
              <a:rPr lang="en-US" altLang="ko-KR" sz="1600" dirty="0">
                <a:latin typeface="Arial Black" pitchFamily="34" charset="0"/>
              </a:rPr>
              <a:t> T&gt;</a:t>
            </a:r>
          </a:p>
          <a:p>
            <a:r>
              <a:rPr lang="en-US" altLang="ko-KR" sz="1600" dirty="0" err="1">
                <a:latin typeface="Arial Black" pitchFamily="34" charset="0"/>
              </a:rPr>
              <a:t>struct</a:t>
            </a:r>
            <a:r>
              <a:rPr lang="en-US" altLang="ko-KR" sz="1600" dirty="0">
                <a:latin typeface="Arial Black" pitchFamily="34" charset="0"/>
              </a:rPr>
              <a:t> Plus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T operator()(</a:t>
            </a:r>
            <a:r>
              <a:rPr lang="en-US" altLang="ko-KR" sz="1600" dirty="0" err="1">
                <a:latin typeface="Arial Black" pitchFamily="34" charset="0"/>
              </a:rPr>
              <a:t>const</a:t>
            </a:r>
            <a:r>
              <a:rPr lang="en-US" altLang="ko-KR" sz="1600" dirty="0">
                <a:latin typeface="Arial Black" pitchFamily="34" charset="0"/>
              </a:rPr>
              <a:t> T&amp; left, </a:t>
            </a:r>
            <a:r>
              <a:rPr lang="en-US" altLang="ko-KR" sz="1600" dirty="0" err="1">
                <a:latin typeface="Arial Black" pitchFamily="34" charset="0"/>
              </a:rPr>
              <a:t>const</a:t>
            </a:r>
            <a:r>
              <a:rPr lang="en-US" altLang="ko-KR" sz="1600" dirty="0">
                <a:latin typeface="Arial Black" pitchFamily="34" charset="0"/>
              </a:rPr>
              <a:t> T&amp; right)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return left + right;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r>
              <a:rPr lang="en-US" altLang="ko-KR" sz="1600" dirty="0">
                <a:latin typeface="Arial Black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71001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40E8177-93D2-49ED-BC0A-52CE0C2C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수치 알고리즘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4208" y="720943"/>
            <a:ext cx="9900137" cy="569386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inner_product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  <a:endParaRPr lang="en-US" altLang="ko-KR" dirty="0"/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v1;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v1.push_back(1);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v1.push_back(2);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v1.push_back(3);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v1.push_back(4);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v1.push_back(5);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v2;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v2.push_back(2);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v2.push_back(2);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v2.push_back(2);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v2.push_back(2);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v2.push_back(2);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// 0 + 1*2 + 2*2 + 3*2 + 4*2 + 5*2</a:t>
            </a:r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inner_product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(v1.begin(), v1.end(), v2.begin(), 0)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// 100 + 1*2 + 2*2 + 3*2 + 4*2 + 5*2</a:t>
            </a:r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inner_product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(v1.begin(), v1.end(), v2.begin(), 100)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01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40E8177-93D2-49ED-BC0A-52CE0C2C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수치 알고리즘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4208" y="720943"/>
            <a:ext cx="1058593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inner_product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알고리즘 조건 함수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  <a:endParaRPr lang="en-US" altLang="ko-KR" dirty="0"/>
          </a:p>
          <a:p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v1;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v1.push_back(10);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v1.push_back(20);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v1.push_back(30);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v1.push_back(40);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v1.push_back(50);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v2;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v2.push_back(2);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v2.push_back(2);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v2.push_back(2);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v2.push_back(2);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v2.push_back(2);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0 + 10-2 + 20-2 + 30-2 + 40-2 + 50-2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사용자 함수 사용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inner_product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(v1.begin(), v1.end(), v2.begin(), 0, Plus, Minus)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0 + 10-2 + 20-2 + 30-2 + 40-2 + 50-2 STL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함수자 사용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inner_product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(v1.begin(), v1.end(), v2.begin(), 0, plus&lt;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&gt;(), minus&lt;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&gt;())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06762" y="1327447"/>
            <a:ext cx="31242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Plus(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left,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right)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return left + right;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Minus(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left,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right)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return left - right;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812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40E8177-93D2-49ED-BC0A-52CE0C2C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수치 알고리즘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4208" y="720943"/>
            <a:ext cx="9900137" cy="62786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adjacent_difference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  <a:endParaRPr lang="en-US" altLang="ko-KR" dirty="0"/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v1;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v1.push_back(10);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v1.push_back(20);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v1.push_back(30);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v1.push_back(40);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v1.push_back(50);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"v1: ";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for (vector&lt;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&gt;::</a:t>
            </a:r>
            <a:r>
              <a:rPr lang="en-US" altLang="ko-KR" sz="1600" dirty="0" err="1">
                <a:latin typeface="Arial Black" pitchFamily="34" charset="0"/>
              </a:rPr>
              <a:t>size_type</a:t>
            </a:r>
            <a:r>
              <a:rPr lang="en-US" altLang="ko-KR" sz="1600" dirty="0">
                <a:latin typeface="Arial Black" pitchFamily="34" charset="0"/>
              </a:rPr>
              <a:t> i = 0; i &lt; v1.size(); ++i)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v1[i] &lt;&lt; " ";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v2(5); //size: 5</a:t>
            </a:r>
            <a:r>
              <a:rPr lang="ko-KR" altLang="en-US" sz="1600" dirty="0">
                <a:latin typeface="Arial Black" pitchFamily="34" charset="0"/>
              </a:rPr>
              <a:t>인 </a:t>
            </a:r>
            <a:r>
              <a:rPr lang="en-US" altLang="ko-KR" sz="1600" dirty="0">
                <a:latin typeface="Arial Black" pitchFamily="34" charset="0"/>
              </a:rPr>
              <a:t>vector </a:t>
            </a:r>
            <a:r>
              <a:rPr lang="ko-KR" altLang="en-US" sz="1600" dirty="0">
                <a:latin typeface="Arial Black" pitchFamily="34" charset="0"/>
              </a:rPr>
              <a:t>생성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&gt;::iterator </a:t>
            </a:r>
            <a:r>
              <a:rPr lang="en-US" altLang="ko-KR" sz="1600" dirty="0" err="1">
                <a:latin typeface="Arial Black" pitchFamily="34" charset="0"/>
              </a:rPr>
              <a:t>iter_end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iter_end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adjacent_difference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(v1.begin(), v1.end(), v2.begin())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"v2: ";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for (vector&lt;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&gt;::</a:t>
            </a:r>
            <a:r>
              <a:rPr lang="en-US" altLang="ko-KR" sz="1600" dirty="0" err="1">
                <a:latin typeface="Arial Black" pitchFamily="34" charset="0"/>
              </a:rPr>
              <a:t>size_type</a:t>
            </a:r>
            <a:r>
              <a:rPr lang="en-US" altLang="ko-KR" sz="1600" dirty="0">
                <a:latin typeface="Arial Black" pitchFamily="34" charset="0"/>
              </a:rPr>
              <a:t> i = 0; i &lt; v2.size(); ++i)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v2[i] &lt;&lt; " ";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223126" y="1347454"/>
            <a:ext cx="3663818" cy="3228009"/>
            <a:chOff x="3058084" y="1314076"/>
            <a:chExt cx="3663818" cy="322800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3415809" y="2495223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3B4EDA-4896-40C8-9D62-54AB4C1C5FBE}"/>
                </a:ext>
              </a:extLst>
            </p:cNvPr>
            <p:cNvSpPr/>
            <p:nvPr/>
          </p:nvSpPr>
          <p:spPr>
            <a:xfrm>
              <a:off x="3919902" y="2495223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E53B6E-C008-4765-A1FA-0DCBD1A9F948}"/>
                </a:ext>
              </a:extLst>
            </p:cNvPr>
            <p:cNvSpPr/>
            <p:nvPr/>
          </p:nvSpPr>
          <p:spPr>
            <a:xfrm>
              <a:off x="4423995" y="2495223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052D50-16DA-4FDD-AA7A-089E9AD8E461}"/>
                </a:ext>
              </a:extLst>
            </p:cNvPr>
            <p:cNvSpPr/>
            <p:nvPr/>
          </p:nvSpPr>
          <p:spPr>
            <a:xfrm>
              <a:off x="4928088" y="2495223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3C668A-81E1-4ED6-9251-8C0C8465C7E5}"/>
                </a:ext>
              </a:extLst>
            </p:cNvPr>
            <p:cNvSpPr/>
            <p:nvPr/>
          </p:nvSpPr>
          <p:spPr>
            <a:xfrm>
              <a:off x="5432181" y="2495223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C2B016-CE09-45C5-8A63-B100FDBF9E18}"/>
                </a:ext>
              </a:extLst>
            </p:cNvPr>
            <p:cNvSpPr/>
            <p:nvPr/>
          </p:nvSpPr>
          <p:spPr>
            <a:xfrm>
              <a:off x="5942132" y="2495223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4923689" y="1944238"/>
              <a:ext cx="430823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4" name="직선 화살표 연결선 13"/>
            <p:cNvCxnSpPr>
              <a:stCxn id="13" idx="2"/>
              <a:endCxn id="10" idx="0"/>
            </p:cNvCxnSpPr>
            <p:nvPr/>
          </p:nvCxnSpPr>
          <p:spPr>
            <a:xfrm>
              <a:off x="5139101" y="2181630"/>
              <a:ext cx="4399" cy="31359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5432180" y="1604269"/>
              <a:ext cx="430823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6" name="직선 화살표 연결선 15"/>
            <p:cNvCxnSpPr>
              <a:stCxn id="15" idx="2"/>
              <a:endCxn id="11" idx="0"/>
            </p:cNvCxnSpPr>
            <p:nvPr/>
          </p:nvCxnSpPr>
          <p:spPr>
            <a:xfrm>
              <a:off x="5647592" y="1841661"/>
              <a:ext cx="1" cy="65356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901286" y="1671629"/>
              <a:ext cx="484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itchFamily="34" charset="0"/>
                </a:rPr>
                <a:t>p-1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95147" y="131407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itchFamily="34" charset="0"/>
                </a:rPr>
                <a:t>p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3422158" y="3440069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3B4EDA-4896-40C8-9D62-54AB4C1C5FBE}"/>
                </a:ext>
              </a:extLst>
            </p:cNvPr>
            <p:cNvSpPr/>
            <p:nvPr/>
          </p:nvSpPr>
          <p:spPr>
            <a:xfrm>
              <a:off x="3926251" y="3440069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E53B6E-C008-4765-A1FA-0DCBD1A9F948}"/>
                </a:ext>
              </a:extLst>
            </p:cNvPr>
            <p:cNvSpPr/>
            <p:nvPr/>
          </p:nvSpPr>
          <p:spPr>
            <a:xfrm>
              <a:off x="4430344" y="3440069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052D50-16DA-4FDD-AA7A-089E9AD8E461}"/>
                </a:ext>
              </a:extLst>
            </p:cNvPr>
            <p:cNvSpPr/>
            <p:nvPr/>
          </p:nvSpPr>
          <p:spPr>
            <a:xfrm>
              <a:off x="4934437" y="3440069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83C668A-81E1-4ED6-9251-8C0C8465C7E5}"/>
                </a:ext>
              </a:extLst>
            </p:cNvPr>
            <p:cNvSpPr/>
            <p:nvPr/>
          </p:nvSpPr>
          <p:spPr>
            <a:xfrm>
              <a:off x="5438530" y="3440069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5C2B016-CE09-45C5-8A63-B100FDBF9E18}"/>
                </a:ext>
              </a:extLst>
            </p:cNvPr>
            <p:cNvSpPr/>
            <p:nvPr/>
          </p:nvSpPr>
          <p:spPr>
            <a:xfrm>
              <a:off x="5948481" y="3440069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3422157" y="4014499"/>
              <a:ext cx="430823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26" name="직선 화살표 연결선 25"/>
            <p:cNvCxnSpPr>
              <a:stCxn id="25" idx="0"/>
              <a:endCxn id="19" idx="2"/>
            </p:cNvCxnSpPr>
            <p:nvPr/>
          </p:nvCxnSpPr>
          <p:spPr>
            <a:xfrm flipV="1">
              <a:off x="3637569" y="3677461"/>
              <a:ext cx="1" cy="33703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58084" y="4234308"/>
              <a:ext cx="115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v2.begin()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5948481" y="4014499"/>
              <a:ext cx="430823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28" idx="0"/>
            </p:cNvCxnSpPr>
            <p:nvPr/>
          </p:nvCxnSpPr>
          <p:spPr>
            <a:xfrm flipV="1">
              <a:off x="6163893" y="3677461"/>
              <a:ext cx="1" cy="33703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605891" y="4234308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iter_end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31" name="직선 화살표 연결선 30"/>
            <p:cNvCxnSpPr>
              <a:stCxn id="7" idx="2"/>
              <a:endCxn id="19" idx="0"/>
            </p:cNvCxnSpPr>
            <p:nvPr/>
          </p:nvCxnSpPr>
          <p:spPr>
            <a:xfrm>
              <a:off x="3631221" y="2732615"/>
              <a:ext cx="6349" cy="70745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7" idx="2"/>
              <a:endCxn id="8" idx="2"/>
            </p:cNvCxnSpPr>
            <p:nvPr/>
          </p:nvCxnSpPr>
          <p:spPr>
            <a:xfrm rot="16200000" flipH="1">
              <a:off x="3883267" y="2480568"/>
              <a:ext cx="12700" cy="504093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/>
            <p:nvPr/>
          </p:nvCxnSpPr>
          <p:spPr>
            <a:xfrm rot="16200000" flipH="1">
              <a:off x="4381010" y="2475685"/>
              <a:ext cx="12700" cy="504093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/>
            <p:nvPr/>
          </p:nvCxnSpPr>
          <p:spPr>
            <a:xfrm rot="16200000" flipH="1">
              <a:off x="4880703" y="2483011"/>
              <a:ext cx="12700" cy="504093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 rot="16200000" flipH="1">
              <a:off x="5379363" y="2480811"/>
              <a:ext cx="12700" cy="504093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endCxn id="20" idx="0"/>
            </p:cNvCxnSpPr>
            <p:nvPr/>
          </p:nvCxnSpPr>
          <p:spPr>
            <a:xfrm>
              <a:off x="3889617" y="2970007"/>
              <a:ext cx="252046" cy="4700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endCxn id="21" idx="0"/>
            </p:cNvCxnSpPr>
            <p:nvPr/>
          </p:nvCxnSpPr>
          <p:spPr>
            <a:xfrm>
              <a:off x="4366352" y="2970007"/>
              <a:ext cx="279404" cy="4700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endCxn id="22" idx="0"/>
            </p:cNvCxnSpPr>
            <p:nvPr/>
          </p:nvCxnSpPr>
          <p:spPr>
            <a:xfrm>
              <a:off x="4854818" y="2970007"/>
              <a:ext cx="295031" cy="4700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endCxn id="23" idx="0"/>
            </p:cNvCxnSpPr>
            <p:nvPr/>
          </p:nvCxnSpPr>
          <p:spPr>
            <a:xfrm>
              <a:off x="5350606" y="2970007"/>
              <a:ext cx="303336" cy="4700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444336" y="3024773"/>
              <a:ext cx="1241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itchFamily="34" charset="0"/>
                </a:rPr>
                <a:t>*p - *(p - 1)</a:t>
              </a:r>
              <a:endParaRPr lang="ko-KR" altLang="en-US" sz="1400" dirty="0"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075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40E8177-93D2-49ED-BC0A-52CE0C2C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수치 알고리즘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4208" y="720943"/>
            <a:ext cx="9900137" cy="62786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adjacent_difference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알고리즘 조건 함수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  <a:endParaRPr lang="ko-KR" altLang="en-US" sz="1600" dirty="0"/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v1;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v1.push_back(10);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v1.push_back(20);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v1.push_back(30);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v1.push_back(40);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v1.push_back(50);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"v1: ";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for (vector&lt;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&gt;::</a:t>
            </a:r>
            <a:r>
              <a:rPr lang="en-US" altLang="ko-KR" sz="1600" dirty="0" err="1">
                <a:latin typeface="Arial Black" pitchFamily="34" charset="0"/>
              </a:rPr>
              <a:t>size_type</a:t>
            </a:r>
            <a:r>
              <a:rPr lang="en-US" altLang="ko-KR" sz="1600" dirty="0">
                <a:latin typeface="Arial Black" pitchFamily="34" charset="0"/>
              </a:rPr>
              <a:t> i = 0; i &lt; v1.size(); ++i)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v1[i] &lt;&lt; " ";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v2(5); //size: 5</a:t>
            </a:r>
            <a:r>
              <a:rPr lang="ko-KR" altLang="en-US" sz="1600" dirty="0">
                <a:latin typeface="Arial Black" pitchFamily="34" charset="0"/>
              </a:rPr>
              <a:t>인 </a:t>
            </a:r>
            <a:r>
              <a:rPr lang="en-US" altLang="ko-KR" sz="1600" dirty="0">
                <a:latin typeface="Arial Black" pitchFamily="34" charset="0"/>
              </a:rPr>
              <a:t>vector </a:t>
            </a:r>
            <a:r>
              <a:rPr lang="ko-KR" altLang="en-US" sz="1600" dirty="0">
                <a:latin typeface="Arial Black" pitchFamily="34" charset="0"/>
              </a:rPr>
              <a:t>생성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&gt;::iterator </a:t>
            </a:r>
            <a:r>
              <a:rPr lang="en-US" altLang="ko-KR" sz="1600" dirty="0" err="1">
                <a:latin typeface="Arial Black" pitchFamily="34" charset="0"/>
              </a:rPr>
              <a:t>iter_end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//</a:t>
            </a:r>
            <a:r>
              <a:rPr lang="en-US" altLang="ko-KR" sz="1600" dirty="0" err="1">
                <a:latin typeface="Arial Black" pitchFamily="34" charset="0"/>
              </a:rPr>
              <a:t>iter_end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dirty="0" err="1">
                <a:latin typeface="Arial Black" pitchFamily="34" charset="0"/>
              </a:rPr>
              <a:t>adjacent_difference</a:t>
            </a:r>
            <a:r>
              <a:rPr lang="en-US" altLang="ko-KR" sz="1600" dirty="0">
                <a:latin typeface="Arial Black" pitchFamily="34" charset="0"/>
              </a:rPr>
              <a:t>(v1.begin(), v1.end(), v2.begin(), plus&lt;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&gt;());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iter_end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adjacent_difference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(v1.begin(), v1.end(), v2.begin(), Plus)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"v2: ";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for (vector&lt;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&gt;::</a:t>
            </a:r>
            <a:r>
              <a:rPr lang="en-US" altLang="ko-KR" sz="1600" dirty="0" err="1">
                <a:latin typeface="Arial Black" pitchFamily="34" charset="0"/>
              </a:rPr>
              <a:t>size_type</a:t>
            </a:r>
            <a:r>
              <a:rPr lang="en-US" altLang="ko-KR" sz="1600" dirty="0">
                <a:latin typeface="Arial Black" pitchFamily="34" charset="0"/>
              </a:rPr>
              <a:t> i = 0; i &lt; v2.size(); ++i)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v2[i] &lt;&lt; " ";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1245" y="1087958"/>
            <a:ext cx="29512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Plus(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left,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right)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{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	return left + right;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}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240163" y="1927763"/>
            <a:ext cx="3797344" cy="2876329"/>
            <a:chOff x="3058084" y="1665756"/>
            <a:chExt cx="3797344" cy="287632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3415809" y="2495223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93B4EDA-4896-40C8-9D62-54AB4C1C5FBE}"/>
                </a:ext>
              </a:extLst>
            </p:cNvPr>
            <p:cNvSpPr/>
            <p:nvPr/>
          </p:nvSpPr>
          <p:spPr>
            <a:xfrm>
              <a:off x="3919902" y="2495223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E53B6E-C008-4765-A1FA-0DCBD1A9F948}"/>
                </a:ext>
              </a:extLst>
            </p:cNvPr>
            <p:cNvSpPr/>
            <p:nvPr/>
          </p:nvSpPr>
          <p:spPr>
            <a:xfrm>
              <a:off x="4423995" y="2495223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1052D50-16DA-4FDD-AA7A-089E9AD8E461}"/>
                </a:ext>
              </a:extLst>
            </p:cNvPr>
            <p:cNvSpPr/>
            <p:nvPr/>
          </p:nvSpPr>
          <p:spPr>
            <a:xfrm>
              <a:off x="4928088" y="2495223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3C668A-81E1-4ED6-9251-8C0C8465C7E5}"/>
                </a:ext>
              </a:extLst>
            </p:cNvPr>
            <p:cNvSpPr/>
            <p:nvPr/>
          </p:nvSpPr>
          <p:spPr>
            <a:xfrm>
              <a:off x="5432181" y="2495223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5C2B016-CE09-45C5-8A63-B100FDBF9E18}"/>
                </a:ext>
              </a:extLst>
            </p:cNvPr>
            <p:cNvSpPr/>
            <p:nvPr/>
          </p:nvSpPr>
          <p:spPr>
            <a:xfrm>
              <a:off x="5942132" y="2495223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4923689" y="1944238"/>
              <a:ext cx="430823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7" name="직선 화살표 연결선 16"/>
            <p:cNvCxnSpPr>
              <a:stCxn id="16" idx="2"/>
              <a:endCxn id="13" idx="0"/>
            </p:cNvCxnSpPr>
            <p:nvPr/>
          </p:nvCxnSpPr>
          <p:spPr>
            <a:xfrm>
              <a:off x="5139101" y="2181630"/>
              <a:ext cx="4399" cy="31359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5432180" y="1948574"/>
              <a:ext cx="430823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직선 화살표 연결선 18"/>
            <p:cNvCxnSpPr>
              <a:stCxn id="18" idx="2"/>
              <a:endCxn id="14" idx="0"/>
            </p:cNvCxnSpPr>
            <p:nvPr/>
          </p:nvCxnSpPr>
          <p:spPr>
            <a:xfrm>
              <a:off x="5647592" y="2185966"/>
              <a:ext cx="1" cy="30925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01286" y="1671629"/>
              <a:ext cx="484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itchFamily="34" charset="0"/>
                </a:rPr>
                <a:t>p-1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95147" y="166575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itchFamily="34" charset="0"/>
                </a:rPr>
                <a:t>p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3422158" y="3440069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93B4EDA-4896-40C8-9D62-54AB4C1C5FBE}"/>
                </a:ext>
              </a:extLst>
            </p:cNvPr>
            <p:cNvSpPr/>
            <p:nvPr/>
          </p:nvSpPr>
          <p:spPr>
            <a:xfrm>
              <a:off x="3926251" y="3440069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E53B6E-C008-4765-A1FA-0DCBD1A9F948}"/>
                </a:ext>
              </a:extLst>
            </p:cNvPr>
            <p:cNvSpPr/>
            <p:nvPr/>
          </p:nvSpPr>
          <p:spPr>
            <a:xfrm>
              <a:off x="4430344" y="3440069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052D50-16DA-4FDD-AA7A-089E9AD8E461}"/>
                </a:ext>
              </a:extLst>
            </p:cNvPr>
            <p:cNvSpPr/>
            <p:nvPr/>
          </p:nvSpPr>
          <p:spPr>
            <a:xfrm>
              <a:off x="4934437" y="3440069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70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83C668A-81E1-4ED6-9251-8C0C8465C7E5}"/>
                </a:ext>
              </a:extLst>
            </p:cNvPr>
            <p:cNvSpPr/>
            <p:nvPr/>
          </p:nvSpPr>
          <p:spPr>
            <a:xfrm>
              <a:off x="5438530" y="3440069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90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5C2B016-CE09-45C5-8A63-B100FDBF9E18}"/>
                </a:ext>
              </a:extLst>
            </p:cNvPr>
            <p:cNvSpPr/>
            <p:nvPr/>
          </p:nvSpPr>
          <p:spPr>
            <a:xfrm>
              <a:off x="5948481" y="3440069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3422157" y="4014499"/>
              <a:ext cx="430823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28" idx="0"/>
              <a:endCxn id="22" idx="2"/>
            </p:cNvCxnSpPr>
            <p:nvPr/>
          </p:nvCxnSpPr>
          <p:spPr>
            <a:xfrm flipV="1">
              <a:off x="3637569" y="3677461"/>
              <a:ext cx="1" cy="33703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58084" y="4234308"/>
              <a:ext cx="115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v2.begin()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5948481" y="4014499"/>
              <a:ext cx="430823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32" name="직선 화살표 연결선 31"/>
            <p:cNvCxnSpPr>
              <a:stCxn id="31" idx="0"/>
            </p:cNvCxnSpPr>
            <p:nvPr/>
          </p:nvCxnSpPr>
          <p:spPr>
            <a:xfrm flipV="1">
              <a:off x="6163893" y="3677461"/>
              <a:ext cx="1" cy="33703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605891" y="4234308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iter_end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34" name="직선 화살표 연결선 33"/>
            <p:cNvCxnSpPr>
              <a:stCxn id="10" idx="2"/>
              <a:endCxn id="22" idx="0"/>
            </p:cNvCxnSpPr>
            <p:nvPr/>
          </p:nvCxnSpPr>
          <p:spPr>
            <a:xfrm>
              <a:off x="3631221" y="2732615"/>
              <a:ext cx="6349" cy="70745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10" idx="2"/>
              <a:endCxn id="11" idx="2"/>
            </p:cNvCxnSpPr>
            <p:nvPr/>
          </p:nvCxnSpPr>
          <p:spPr>
            <a:xfrm rot="16200000" flipH="1">
              <a:off x="3883267" y="2480568"/>
              <a:ext cx="12700" cy="504093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/>
            <p:nvPr/>
          </p:nvCxnSpPr>
          <p:spPr>
            <a:xfrm rot="16200000" flipH="1">
              <a:off x="4381010" y="2475685"/>
              <a:ext cx="12700" cy="504093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/>
            <p:nvPr/>
          </p:nvCxnSpPr>
          <p:spPr>
            <a:xfrm rot="16200000" flipH="1">
              <a:off x="4880703" y="2483011"/>
              <a:ext cx="12700" cy="504093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/>
            <p:nvPr/>
          </p:nvCxnSpPr>
          <p:spPr>
            <a:xfrm rot="16200000" flipH="1">
              <a:off x="5379363" y="2480811"/>
              <a:ext cx="12700" cy="504093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endCxn id="23" idx="0"/>
            </p:cNvCxnSpPr>
            <p:nvPr/>
          </p:nvCxnSpPr>
          <p:spPr>
            <a:xfrm>
              <a:off x="3889617" y="2970007"/>
              <a:ext cx="252046" cy="4700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endCxn id="24" idx="0"/>
            </p:cNvCxnSpPr>
            <p:nvPr/>
          </p:nvCxnSpPr>
          <p:spPr>
            <a:xfrm>
              <a:off x="4366352" y="2970007"/>
              <a:ext cx="279404" cy="4700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endCxn id="25" idx="0"/>
            </p:cNvCxnSpPr>
            <p:nvPr/>
          </p:nvCxnSpPr>
          <p:spPr>
            <a:xfrm>
              <a:off x="4854818" y="2970007"/>
              <a:ext cx="295031" cy="4700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endCxn id="26" idx="0"/>
            </p:cNvCxnSpPr>
            <p:nvPr/>
          </p:nvCxnSpPr>
          <p:spPr>
            <a:xfrm>
              <a:off x="5350606" y="2970007"/>
              <a:ext cx="303336" cy="4700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444336" y="2998397"/>
              <a:ext cx="1411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itchFamily="34" charset="0"/>
                </a:rPr>
                <a:t>Plus(*p, *(p-1))</a:t>
              </a:r>
              <a:endParaRPr lang="ko-KR" altLang="en-US" sz="1200" dirty="0"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343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40E8177-93D2-49ED-BC0A-52CE0C2C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수치 알고리즘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4208" y="720943"/>
            <a:ext cx="9900137" cy="62786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partial_sum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  <a:endParaRPr lang="ko-KR" altLang="en-US" sz="1600" dirty="0"/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v1;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v1.push_back(10);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v1.push_back(20);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v1.push_back(30);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v1.push_back(40);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v1.push_back(50);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"v1: ";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for (vector&lt;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&gt;::</a:t>
            </a:r>
            <a:r>
              <a:rPr lang="en-US" altLang="ko-KR" sz="1600" dirty="0" err="1">
                <a:latin typeface="Arial Black" pitchFamily="34" charset="0"/>
              </a:rPr>
              <a:t>size_type</a:t>
            </a:r>
            <a:r>
              <a:rPr lang="en-US" altLang="ko-KR" sz="1600" dirty="0">
                <a:latin typeface="Arial Black" pitchFamily="34" charset="0"/>
              </a:rPr>
              <a:t> i = 0; i &lt; v1.size(); ++i)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v1[i] &lt;&lt; " ";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v2(5); //size: 5</a:t>
            </a:r>
            <a:r>
              <a:rPr lang="ko-KR" altLang="en-US" sz="1600" dirty="0">
                <a:latin typeface="Arial Black" pitchFamily="34" charset="0"/>
              </a:rPr>
              <a:t>인 </a:t>
            </a:r>
            <a:r>
              <a:rPr lang="en-US" altLang="ko-KR" sz="1600" dirty="0">
                <a:latin typeface="Arial Black" pitchFamily="34" charset="0"/>
              </a:rPr>
              <a:t>vector </a:t>
            </a:r>
            <a:r>
              <a:rPr lang="ko-KR" altLang="en-US" sz="1600" dirty="0">
                <a:latin typeface="Arial Black" pitchFamily="34" charset="0"/>
              </a:rPr>
              <a:t>생성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&gt;::iterator </a:t>
            </a:r>
            <a:r>
              <a:rPr lang="en-US" altLang="ko-KR" sz="1600" dirty="0" err="1">
                <a:latin typeface="Arial Black" pitchFamily="34" charset="0"/>
              </a:rPr>
              <a:t>iter_end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iter_end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partial_sum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(v1.begin(), v1.end(), v2.begin())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"v2: ";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for (vector&lt;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&gt;::</a:t>
            </a:r>
            <a:r>
              <a:rPr lang="en-US" altLang="ko-KR" sz="1600" dirty="0" err="1">
                <a:latin typeface="Arial Black" pitchFamily="34" charset="0"/>
              </a:rPr>
              <a:t>size_type</a:t>
            </a:r>
            <a:r>
              <a:rPr lang="en-US" altLang="ko-KR" sz="1600" dirty="0">
                <a:latin typeface="Arial Black" pitchFamily="34" charset="0"/>
              </a:rPr>
              <a:t> i = 0; i &lt; v2.size(); ++i)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v2[i] &lt;&lt; " ";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896052" y="790589"/>
            <a:ext cx="4067957" cy="2876329"/>
            <a:chOff x="1820832" y="1399287"/>
            <a:chExt cx="4067957" cy="287632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2178557" y="2228754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93B4EDA-4896-40C8-9D62-54AB4C1C5FBE}"/>
                </a:ext>
              </a:extLst>
            </p:cNvPr>
            <p:cNvSpPr/>
            <p:nvPr/>
          </p:nvSpPr>
          <p:spPr>
            <a:xfrm>
              <a:off x="2682650" y="2228754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4E53B6E-C008-4765-A1FA-0DCBD1A9F948}"/>
                </a:ext>
              </a:extLst>
            </p:cNvPr>
            <p:cNvSpPr/>
            <p:nvPr/>
          </p:nvSpPr>
          <p:spPr>
            <a:xfrm>
              <a:off x="3186743" y="2228754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1052D50-16DA-4FDD-AA7A-089E9AD8E461}"/>
                </a:ext>
              </a:extLst>
            </p:cNvPr>
            <p:cNvSpPr/>
            <p:nvPr/>
          </p:nvSpPr>
          <p:spPr>
            <a:xfrm>
              <a:off x="3690836" y="2228754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83C668A-81E1-4ED6-9251-8C0C8465C7E5}"/>
                </a:ext>
              </a:extLst>
            </p:cNvPr>
            <p:cNvSpPr/>
            <p:nvPr/>
          </p:nvSpPr>
          <p:spPr>
            <a:xfrm>
              <a:off x="4194929" y="2228754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5C2B016-CE09-45C5-8A63-B100FDBF9E18}"/>
                </a:ext>
              </a:extLst>
            </p:cNvPr>
            <p:cNvSpPr/>
            <p:nvPr/>
          </p:nvSpPr>
          <p:spPr>
            <a:xfrm>
              <a:off x="4704880" y="2228754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4194928" y="1682105"/>
              <a:ext cx="430823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65" name="직선 화살표 연결선 64"/>
            <p:cNvCxnSpPr>
              <a:stCxn id="64" idx="2"/>
              <a:endCxn id="62" idx="0"/>
            </p:cNvCxnSpPr>
            <p:nvPr/>
          </p:nvCxnSpPr>
          <p:spPr>
            <a:xfrm>
              <a:off x="4410340" y="1919497"/>
              <a:ext cx="1" cy="30925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257895" y="1399287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itchFamily="34" charset="0"/>
                </a:rPr>
                <a:t>p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2184906" y="3173600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93B4EDA-4896-40C8-9D62-54AB4C1C5FBE}"/>
                </a:ext>
              </a:extLst>
            </p:cNvPr>
            <p:cNvSpPr/>
            <p:nvPr/>
          </p:nvSpPr>
          <p:spPr>
            <a:xfrm>
              <a:off x="2688999" y="3173600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4E53B6E-C008-4765-A1FA-0DCBD1A9F948}"/>
                </a:ext>
              </a:extLst>
            </p:cNvPr>
            <p:cNvSpPr/>
            <p:nvPr/>
          </p:nvSpPr>
          <p:spPr>
            <a:xfrm>
              <a:off x="3193092" y="3173600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60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1052D50-16DA-4FDD-AA7A-089E9AD8E461}"/>
                </a:ext>
              </a:extLst>
            </p:cNvPr>
            <p:cNvSpPr/>
            <p:nvPr/>
          </p:nvSpPr>
          <p:spPr>
            <a:xfrm>
              <a:off x="3697185" y="3173600"/>
              <a:ext cx="671454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83C668A-81E1-4ED6-9251-8C0C8465C7E5}"/>
                </a:ext>
              </a:extLst>
            </p:cNvPr>
            <p:cNvSpPr/>
            <p:nvPr/>
          </p:nvSpPr>
          <p:spPr>
            <a:xfrm>
              <a:off x="4441909" y="3177150"/>
              <a:ext cx="601825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5C2B016-CE09-45C5-8A63-B100FDBF9E18}"/>
                </a:ext>
              </a:extLst>
            </p:cNvPr>
            <p:cNvSpPr/>
            <p:nvPr/>
          </p:nvSpPr>
          <p:spPr>
            <a:xfrm>
              <a:off x="5115371" y="3177149"/>
              <a:ext cx="430823" cy="237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2184905" y="3748030"/>
              <a:ext cx="430823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74" name="직선 화살표 연결선 73"/>
            <p:cNvCxnSpPr>
              <a:stCxn id="73" idx="0"/>
              <a:endCxn id="67" idx="2"/>
            </p:cNvCxnSpPr>
            <p:nvPr/>
          </p:nvCxnSpPr>
          <p:spPr>
            <a:xfrm flipV="1">
              <a:off x="2400317" y="3410992"/>
              <a:ext cx="1" cy="33703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820832" y="3967839"/>
              <a:ext cx="115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v2.begin()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5C21CD7-E25F-44D9-9E92-9CB494A44962}"/>
                </a:ext>
              </a:extLst>
            </p:cNvPr>
            <p:cNvSpPr/>
            <p:nvPr/>
          </p:nvSpPr>
          <p:spPr>
            <a:xfrm>
              <a:off x="5115371" y="3751579"/>
              <a:ext cx="430823" cy="23739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77" name="직선 화살표 연결선 76"/>
            <p:cNvCxnSpPr>
              <a:stCxn id="76" idx="0"/>
            </p:cNvCxnSpPr>
            <p:nvPr/>
          </p:nvCxnSpPr>
          <p:spPr>
            <a:xfrm flipV="1">
              <a:off x="5330783" y="3414541"/>
              <a:ext cx="1" cy="33703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772778" y="3967838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iter_end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79" name="직선 화살표 연결선 78"/>
            <p:cNvCxnSpPr>
              <a:stCxn id="58" idx="2"/>
              <a:endCxn id="67" idx="0"/>
            </p:cNvCxnSpPr>
            <p:nvPr/>
          </p:nvCxnSpPr>
          <p:spPr>
            <a:xfrm>
              <a:off x="2393969" y="2466146"/>
              <a:ext cx="6349" cy="70745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/>
            <p:nvPr/>
          </p:nvCxnSpPr>
          <p:spPr>
            <a:xfrm rot="16200000" flipH="1">
              <a:off x="2646015" y="2205307"/>
              <a:ext cx="12700" cy="504093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꺾인 연결선 80"/>
            <p:cNvCxnSpPr/>
            <p:nvPr/>
          </p:nvCxnSpPr>
          <p:spPr>
            <a:xfrm flipV="1">
              <a:off x="2688999" y="2467613"/>
              <a:ext cx="713155" cy="352260"/>
            </a:xfrm>
            <a:prstGeom prst="bentConnector3">
              <a:avLst>
                <a:gd name="adj1" fmla="val 99315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꺾인 연결선 81"/>
            <p:cNvCxnSpPr/>
            <p:nvPr/>
          </p:nvCxnSpPr>
          <p:spPr>
            <a:xfrm flipV="1">
              <a:off x="3215092" y="2457353"/>
              <a:ext cx="633043" cy="472424"/>
            </a:xfrm>
            <a:prstGeom prst="bentConnector3">
              <a:avLst>
                <a:gd name="adj1" fmla="val 10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/>
            <p:nvPr/>
          </p:nvCxnSpPr>
          <p:spPr>
            <a:xfrm flipV="1">
              <a:off x="3765081" y="2463948"/>
              <a:ext cx="635426" cy="544979"/>
            </a:xfrm>
            <a:prstGeom prst="bentConnector3">
              <a:avLst>
                <a:gd name="adj1" fmla="val 99813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endCxn id="68" idx="0"/>
            </p:cNvCxnSpPr>
            <p:nvPr/>
          </p:nvCxnSpPr>
          <p:spPr>
            <a:xfrm>
              <a:off x="2652365" y="2703538"/>
              <a:ext cx="252046" cy="4700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endCxn id="69" idx="0"/>
            </p:cNvCxnSpPr>
            <p:nvPr/>
          </p:nvCxnSpPr>
          <p:spPr>
            <a:xfrm>
              <a:off x="3113473" y="2819873"/>
              <a:ext cx="295031" cy="35372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endCxn id="70" idx="0"/>
            </p:cNvCxnSpPr>
            <p:nvPr/>
          </p:nvCxnSpPr>
          <p:spPr>
            <a:xfrm>
              <a:off x="3617566" y="2938569"/>
              <a:ext cx="415346" cy="23503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endCxn id="71" idx="0"/>
            </p:cNvCxnSpPr>
            <p:nvPr/>
          </p:nvCxnSpPr>
          <p:spPr>
            <a:xfrm>
              <a:off x="4121659" y="3012477"/>
              <a:ext cx="621163" cy="16467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395626" y="2664689"/>
              <a:ext cx="1411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itchFamily="34" charset="0"/>
                </a:rPr>
                <a:t>Plus(*p, *(p-1))</a:t>
              </a:r>
              <a:endParaRPr lang="ko-KR" altLang="en-US" sz="1200" dirty="0"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483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40E8177-93D2-49ED-BC0A-52CE0C2C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수치 알고리즘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4208" y="720943"/>
            <a:ext cx="9900137" cy="62786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partial_sum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알고리즘 조건 함수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  <a:endParaRPr lang="ko-KR" altLang="en-US" sz="1600" dirty="0"/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v1;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v1.push_back(10);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v1.push_back(20);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v1.push_back(30);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v1.push_back(40);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v1.push_back(50);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"v1: ";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for (vector&lt;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&gt;::</a:t>
            </a:r>
            <a:r>
              <a:rPr lang="en-US" altLang="ko-KR" sz="1600" dirty="0" err="1">
                <a:latin typeface="Arial Black" pitchFamily="34" charset="0"/>
              </a:rPr>
              <a:t>size_type</a:t>
            </a:r>
            <a:r>
              <a:rPr lang="en-US" altLang="ko-KR" sz="1600" dirty="0">
                <a:latin typeface="Arial Black" pitchFamily="34" charset="0"/>
              </a:rPr>
              <a:t> i = 0; i &lt; v1.size(); ++i)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v1[i] &lt;&lt; " ";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v2(5); //size: 5</a:t>
            </a:r>
            <a:r>
              <a:rPr lang="ko-KR" altLang="en-US" sz="1600" dirty="0">
                <a:latin typeface="Arial Black" pitchFamily="34" charset="0"/>
              </a:rPr>
              <a:t>인 </a:t>
            </a:r>
            <a:r>
              <a:rPr lang="en-US" altLang="ko-KR" sz="1600" dirty="0">
                <a:latin typeface="Arial Black" pitchFamily="34" charset="0"/>
              </a:rPr>
              <a:t>vector </a:t>
            </a:r>
            <a:r>
              <a:rPr lang="ko-KR" altLang="en-US" sz="1600" dirty="0">
                <a:latin typeface="Arial Black" pitchFamily="34" charset="0"/>
              </a:rPr>
              <a:t>생성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&gt;::iterator </a:t>
            </a:r>
            <a:r>
              <a:rPr lang="en-US" altLang="ko-KR" sz="1600" dirty="0" err="1">
                <a:latin typeface="Arial Black" pitchFamily="34" charset="0"/>
              </a:rPr>
              <a:t>iter_end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//</a:t>
            </a:r>
            <a:r>
              <a:rPr lang="en-US" altLang="ko-KR" sz="1600" dirty="0" err="1">
                <a:latin typeface="Arial Black" pitchFamily="34" charset="0"/>
              </a:rPr>
              <a:t>iter_end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dirty="0" err="1">
                <a:latin typeface="Arial Black" pitchFamily="34" charset="0"/>
              </a:rPr>
              <a:t>partial_sum</a:t>
            </a:r>
            <a:r>
              <a:rPr lang="en-US" altLang="ko-KR" sz="1600" dirty="0">
                <a:latin typeface="Arial Black" pitchFamily="34" charset="0"/>
              </a:rPr>
              <a:t>(v1.begin(), v1.end(), v2.begin(), multiplies&lt;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&gt;());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iter_end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partial_sum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(v1.begin(), v1.end(), v2.begin(), Multi)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"v2: ";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for (vector&lt;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&gt;::</a:t>
            </a:r>
            <a:r>
              <a:rPr lang="en-US" altLang="ko-KR" sz="1600" dirty="0" err="1">
                <a:latin typeface="Arial Black" pitchFamily="34" charset="0"/>
              </a:rPr>
              <a:t>size_type</a:t>
            </a:r>
            <a:r>
              <a:rPr lang="en-US" altLang="ko-KR" sz="1600" dirty="0">
                <a:latin typeface="Arial Black" pitchFamily="34" charset="0"/>
              </a:rPr>
              <a:t> i = 0; i &lt; v2.size(); ++i)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v2[i] &lt;&lt; " ";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41631" y="1070374"/>
            <a:ext cx="35198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Multi(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left,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right)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return left * right;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899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 알고리즘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6671" y="721569"/>
            <a:ext cx="9919607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변경 알고리즘의 특수한 형태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특정 정렬 기준으로 원소의 순서를 변경하며 정렬한다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42002"/>
              </p:ext>
            </p:extLst>
          </p:nvPr>
        </p:nvGraphicFramePr>
        <p:xfrm>
          <a:off x="1195754" y="1458220"/>
          <a:ext cx="9785838" cy="511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2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3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설명에 사용되는 </a:t>
                      </a:r>
                      <a:r>
                        <a:rPr lang="en-US" altLang="ko-KR" dirty="0"/>
                        <a:t>p</a:t>
                      </a:r>
                      <a:r>
                        <a:rPr lang="ko-KR" altLang="en-US" dirty="0"/>
                        <a:t>는 구간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b,e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반복자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p=partition(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중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f(*p)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가 참인 원소는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순차열에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거짓인 원소는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p,e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순차열로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분류한다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stable_partition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partition()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알고리즘과 같고 원소의 상대적인 순서를 유지한다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make_heap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힙을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생성한다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순차열을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구조로 변경한다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make_heap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힙을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생성한다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baseline="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baseline="0" dirty="0" err="1">
                          <a:latin typeface="Arial Black" panose="020B0A04020102020204" pitchFamily="34" charset="0"/>
                        </a:rPr>
                        <a:t>순차열을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baseline="0" dirty="0" err="1">
                          <a:latin typeface="Arial Black" panose="020B0A04020102020204" pitchFamily="34" charset="0"/>
                        </a:rPr>
                        <a:t>힙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구조로 변경한다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.f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ko-KR" altLang="en-US" sz="1200" baseline="0" dirty="0" err="1">
                          <a:latin typeface="Arial Black" panose="020B0A04020102020204" pitchFamily="34" charset="0"/>
                        </a:rPr>
                        <a:t>조건자로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비교에 사용한다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push_heap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힙에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원소를 추가한다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보통 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push_back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멤버 함수와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같이 사용되며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baseline="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200" baseline="0" dirty="0" err="1">
                          <a:latin typeface="Arial Black" panose="020B0A04020102020204" pitchFamily="34" charset="0"/>
                        </a:rPr>
                        <a:t>순차열을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다시 </a:t>
                      </a:r>
                      <a:r>
                        <a:rPr lang="ko-KR" altLang="en-US" sz="1200" baseline="0" dirty="0" err="1">
                          <a:latin typeface="Arial Black" panose="020B0A04020102020204" pitchFamily="34" charset="0"/>
                        </a:rPr>
                        <a:t>힙구조가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되게 한다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push_heap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힙에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원소를 추가한다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보통 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push_back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멤버 함수와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같이 사용되며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,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구간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baseline="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200" baseline="0" dirty="0" err="1">
                          <a:latin typeface="Arial Black" panose="020B0A04020102020204" pitchFamily="34" charset="0"/>
                        </a:rPr>
                        <a:t>순차열을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다시 </a:t>
                      </a:r>
                      <a:r>
                        <a:rPr lang="ko-KR" altLang="en-US" sz="1200" baseline="0" dirty="0" err="1">
                          <a:latin typeface="Arial Black" panose="020B0A04020102020204" pitchFamily="34" charset="0"/>
                        </a:rPr>
                        <a:t>힙구조가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되게 한다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. f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ko-KR" altLang="en-US" sz="1200" baseline="0" dirty="0" err="1">
                          <a:latin typeface="Arial Black" panose="020B0A04020102020204" pitchFamily="34" charset="0"/>
                        </a:rPr>
                        <a:t>조건자로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비교에 사용한다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.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 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pop_heap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힙에서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원소를 제거한다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순차열의 가장 큰 원소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첫 원소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를 제거한다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pop_heap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힙에서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원소를 제거한다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순차열의 가장 큰 원소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첫 원소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를 제거한다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. f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를 이용한 비교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sort_heap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힙을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정렬한다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순차열을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구조를 이용해 정렬한다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sort_heap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힙을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정렬한다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순차열을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구조를 이용해 정렬한다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조건자로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비교에 사용한다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nth_element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b,m,e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원소 중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m-b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개 만큼 선별된 원소를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b,m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baseline="0" dirty="0" err="1">
                          <a:latin typeface="Arial Black" panose="020B0A04020102020204" pitchFamily="34" charset="0"/>
                        </a:rPr>
                        <a:t>순차열에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놓이게 한다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nth_element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b,m,e,f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원소 중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m-b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개 만큼 선별된 원소를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b,m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baseline="0" dirty="0" err="1">
                          <a:latin typeface="Arial Black" panose="020B0A04020102020204" pitchFamily="34" charset="0"/>
                        </a:rPr>
                        <a:t>순차열에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놓이게 한다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sort(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퀵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정렬을 기반으로 정렬한다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정렬한다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86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 알고리즘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1" y="1485901"/>
            <a:ext cx="9908930" cy="452431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48563"/>
              </p:ext>
            </p:extLst>
          </p:nvPr>
        </p:nvGraphicFramePr>
        <p:xfrm>
          <a:off x="1230922" y="1985758"/>
          <a:ext cx="9733086" cy="3642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5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설명에 사용되는 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baseline="0" dirty="0">
                          <a:latin typeface="Arial Black" panose="020B0A04020102020204" pitchFamily="34" charset="0"/>
                        </a:rPr>
                        <a:t>반복자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srot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퀵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정렬을 기반으로 정렬한다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baseline="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를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baseline="0" dirty="0" err="1">
                          <a:latin typeface="Arial Black" panose="020B0A04020102020204" pitchFamily="34" charset="0"/>
                        </a:rPr>
                        <a:t>조건자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f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를 사용해 정렬한다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stable_sort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머지 정렬을 기반으로 정렬한다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정렬하되 값이 같은 원소의 상대적인 순서를 유지한다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stable_sort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머지 정렬을 기반으로 정렬한다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정렬하되 값이 같은 원소의 상대적인 순서를 유지한다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조건자로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비교에 사용한다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partial_sort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b,m,e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정렬을 기반으로 정렬한다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원소 중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m-b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개 만큼의 상위 원소를 정렬하여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b,m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순차열에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놓는다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partial_sort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b,m,e,f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정렬을 기반으로 정렬한다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원소 중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m-b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개 만큼의 상위 원소를 정렬하여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b,m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순차열에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놓는다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조건자로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비교에 사용한다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partial_sort_copy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정렬을 기반으로 정렬한다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원소 중 상위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e2-b2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개의 원소 정도만 정렬하여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 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로 복사한다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partial_sort_copy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(b,e,b2,e2,f)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Arial Black" panose="020B0A04020102020204" pitchFamily="34" charset="0"/>
                        </a:rPr>
                        <a:t>힙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 정렬을 기반으로 정렬한다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의 원소 중 상위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e2-b2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개의 원소 정도만 정렬하여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[b2, e2)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로 복사한다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f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는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baseline="0" dirty="0" err="1">
                          <a:latin typeface="Arial Black" panose="020B0A04020102020204" pitchFamily="34" charset="0"/>
                        </a:rPr>
                        <a:t>조건자로</a:t>
                      </a:r>
                      <a:r>
                        <a:rPr lang="ko-KR" altLang="en-US" sz="1200" baseline="0" dirty="0">
                          <a:latin typeface="Arial Black" panose="020B0A04020102020204" pitchFamily="34" charset="0"/>
                        </a:rPr>
                        <a:t> 비교 사용한다</a:t>
                      </a:r>
                      <a:r>
                        <a:rPr lang="en-US" altLang="ko-KR" sz="12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44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 알고리즘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EBFB0C-8D39-437D-AC34-74CC4D6BC525}"/>
              </a:ext>
            </a:extLst>
          </p:cNvPr>
          <p:cNvSpPr txBox="1"/>
          <p:nvPr/>
        </p:nvSpPr>
        <p:spPr>
          <a:xfrm>
            <a:off x="1143001" y="729331"/>
            <a:ext cx="9905998" cy="578619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make_heap</a:t>
            </a:r>
            <a:r>
              <a:rPr lang="en-US" altLang="ko-KR" dirty="0">
                <a:latin typeface="Arial Black" panose="020B0A04020102020204" pitchFamily="34" charset="0"/>
              </a:rPr>
              <a:t>()</a:t>
            </a:r>
            <a:r>
              <a:rPr lang="ko-KR" altLang="en-US" dirty="0">
                <a:latin typeface="Arial Black" panose="020B0A04020102020204" pitchFamily="34" charset="0"/>
              </a:rPr>
              <a:t>알고리즘 사용 예제</a:t>
            </a:r>
            <a:r>
              <a:rPr lang="en-US" altLang="ko-KR" dirty="0">
                <a:latin typeface="Arial Black" panose="020B0A04020102020204" pitchFamily="34" charset="0"/>
              </a:rPr>
              <a:t>..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(60);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make_heap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"v[</a:t>
            </a:r>
            <a:r>
              <a:rPr lang="ko-KR" altLang="en-US" sz="1600" dirty="0" err="1">
                <a:latin typeface="Arial Black" panose="020B0A04020102020204" pitchFamily="34" charset="0"/>
              </a:rPr>
              <a:t>힙</a:t>
            </a:r>
            <a:r>
              <a:rPr lang="ko-KR" altLang="en-US" sz="1600" dirty="0">
                <a:latin typeface="Arial Black" panose="020B0A04020102020204" pitchFamily="34" charset="0"/>
              </a:rPr>
              <a:t> 생성</a:t>
            </a:r>
            <a:r>
              <a:rPr lang="en-US" altLang="ko-KR" sz="16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5E0E7-11DA-43F7-94DB-CCFE98447D9F}"/>
              </a:ext>
            </a:extLst>
          </p:cNvPr>
          <p:cNvSpPr txBox="1"/>
          <p:nvPr/>
        </p:nvSpPr>
        <p:spPr>
          <a:xfrm>
            <a:off x="6654648" y="1823464"/>
            <a:ext cx="2975495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부모보다 자식이 우선순위가 낮다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내림차순 정렬이 디폴트다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207890-705C-46A0-A295-B4B211B17A84}"/>
              </a:ext>
            </a:extLst>
          </p:cNvPr>
          <p:cNvGrpSpPr/>
          <p:nvPr/>
        </p:nvGrpSpPr>
        <p:grpSpPr>
          <a:xfrm>
            <a:off x="6661839" y="2295892"/>
            <a:ext cx="4040468" cy="1303282"/>
            <a:chOff x="3358662" y="1416472"/>
            <a:chExt cx="4040468" cy="130328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99C0D8-6A6E-4B53-9EA2-552D65A756F0}"/>
                </a:ext>
              </a:extLst>
            </p:cNvPr>
            <p:cNvSpPr/>
            <p:nvPr/>
          </p:nvSpPr>
          <p:spPr>
            <a:xfrm>
              <a:off x="3358662" y="1696915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2951FA-907D-4A3F-BA6A-8D9ADA567FF3}"/>
                </a:ext>
              </a:extLst>
            </p:cNvPr>
            <p:cNvSpPr/>
            <p:nvPr/>
          </p:nvSpPr>
          <p:spPr>
            <a:xfrm>
              <a:off x="3924300" y="1699845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514591-2CFF-4C42-B094-BCA9BA991F80}"/>
                </a:ext>
              </a:extLst>
            </p:cNvPr>
            <p:cNvSpPr/>
            <p:nvPr/>
          </p:nvSpPr>
          <p:spPr>
            <a:xfrm>
              <a:off x="4489938" y="1693984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ABF873-8C03-4AEF-A93D-9C4030BA523C}"/>
                </a:ext>
              </a:extLst>
            </p:cNvPr>
            <p:cNvSpPr/>
            <p:nvPr/>
          </p:nvSpPr>
          <p:spPr>
            <a:xfrm>
              <a:off x="5055576" y="1696914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5B4FAB-EBEE-42FC-9B06-3CF65EC6C177}"/>
                </a:ext>
              </a:extLst>
            </p:cNvPr>
            <p:cNvSpPr/>
            <p:nvPr/>
          </p:nvSpPr>
          <p:spPr>
            <a:xfrm>
              <a:off x="5621214" y="1699846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BF39B6-15FE-4FE3-8C8E-C7E93CAE6389}"/>
                </a:ext>
              </a:extLst>
            </p:cNvPr>
            <p:cNvSpPr/>
            <p:nvPr/>
          </p:nvSpPr>
          <p:spPr>
            <a:xfrm>
              <a:off x="6186852" y="1693984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60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01F3E91-7420-471D-8378-1F174F870AA0}"/>
                </a:ext>
              </a:extLst>
            </p:cNvPr>
            <p:cNvSpPr/>
            <p:nvPr/>
          </p:nvSpPr>
          <p:spPr>
            <a:xfrm>
              <a:off x="6752490" y="1693983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BA91C1-54BE-43B0-BFB3-7BECA1251A3D}"/>
                </a:ext>
              </a:extLst>
            </p:cNvPr>
            <p:cNvSpPr/>
            <p:nvPr/>
          </p:nvSpPr>
          <p:spPr>
            <a:xfrm>
              <a:off x="3358662" y="2429607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60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B6B49CD-D90F-4734-9310-607E7F7563C9}"/>
                </a:ext>
              </a:extLst>
            </p:cNvPr>
            <p:cNvSpPr/>
            <p:nvPr/>
          </p:nvSpPr>
          <p:spPr>
            <a:xfrm>
              <a:off x="3924300" y="2423745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93293A-5FF5-43BD-AB8C-A540B01E3FD3}"/>
                </a:ext>
              </a:extLst>
            </p:cNvPr>
            <p:cNvSpPr/>
            <p:nvPr/>
          </p:nvSpPr>
          <p:spPr>
            <a:xfrm>
              <a:off x="4489938" y="2426676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C23C867-2194-4D11-9ADF-73A838A79A3F}"/>
                </a:ext>
              </a:extLst>
            </p:cNvPr>
            <p:cNvSpPr/>
            <p:nvPr/>
          </p:nvSpPr>
          <p:spPr>
            <a:xfrm>
              <a:off x="5055576" y="2429606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83B2360-A0EB-4425-9B13-31A8A7A55548}"/>
                </a:ext>
              </a:extLst>
            </p:cNvPr>
            <p:cNvSpPr/>
            <p:nvPr/>
          </p:nvSpPr>
          <p:spPr>
            <a:xfrm>
              <a:off x="5621214" y="2414954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77546CB-2B1B-4D47-A18D-A5275077B824}"/>
                </a:ext>
              </a:extLst>
            </p:cNvPr>
            <p:cNvSpPr/>
            <p:nvPr/>
          </p:nvSpPr>
          <p:spPr>
            <a:xfrm>
              <a:off x="6186852" y="2417884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AE98892-C1AC-448E-82AB-88ABB93466DC}"/>
                </a:ext>
              </a:extLst>
            </p:cNvPr>
            <p:cNvSpPr/>
            <p:nvPr/>
          </p:nvSpPr>
          <p:spPr>
            <a:xfrm>
              <a:off x="6752490" y="2417883"/>
              <a:ext cx="492369" cy="290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9E1B85-EB09-4AAC-8676-34466D25C346}"/>
                </a:ext>
              </a:extLst>
            </p:cNvPr>
            <p:cNvSpPr txBox="1"/>
            <p:nvPr/>
          </p:nvSpPr>
          <p:spPr>
            <a:xfrm>
              <a:off x="5959312" y="1416472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힙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구조 생성 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E52669-AAE2-49B0-8DC9-78F621221280}"/>
                </a:ext>
              </a:extLst>
            </p:cNvPr>
            <p:cNvSpPr txBox="1"/>
            <p:nvPr/>
          </p:nvSpPr>
          <p:spPr>
            <a:xfrm>
              <a:off x="5954508" y="2141114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힙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구조 생성 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EB7EFD7-3EE4-4D57-9338-628A85D9BAB2}"/>
              </a:ext>
            </a:extLst>
          </p:cNvPr>
          <p:cNvGrpSpPr/>
          <p:nvPr/>
        </p:nvGrpSpPr>
        <p:grpSpPr>
          <a:xfrm>
            <a:off x="7139355" y="3622431"/>
            <a:ext cx="2793024" cy="2204961"/>
            <a:chOff x="3692766" y="2808126"/>
            <a:chExt cx="2793024" cy="220496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C595AF8-7A38-4A82-AABE-4BF2D0003C32}"/>
                </a:ext>
              </a:extLst>
            </p:cNvPr>
            <p:cNvSpPr/>
            <p:nvPr/>
          </p:nvSpPr>
          <p:spPr>
            <a:xfrm>
              <a:off x="5055576" y="3050932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60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E20FFE3-528A-43B9-9691-5B40A9049495}"/>
                </a:ext>
              </a:extLst>
            </p:cNvPr>
            <p:cNvSpPr/>
            <p:nvPr/>
          </p:nvSpPr>
          <p:spPr>
            <a:xfrm>
              <a:off x="4193929" y="3732341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40E7D17-231C-4504-A146-CAD95EF4558A}"/>
                </a:ext>
              </a:extLst>
            </p:cNvPr>
            <p:cNvSpPr/>
            <p:nvPr/>
          </p:nvSpPr>
          <p:spPr>
            <a:xfrm>
              <a:off x="5887913" y="3729410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661BFA4-BCA6-425C-9AF5-863CACDC594C}"/>
                </a:ext>
              </a:extLst>
            </p:cNvPr>
            <p:cNvSpPr/>
            <p:nvPr/>
          </p:nvSpPr>
          <p:spPr>
            <a:xfrm>
              <a:off x="4739053" y="4459172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EC39EEC-F9D0-4F9A-BDD9-35EACDAF32CA}"/>
                </a:ext>
              </a:extLst>
            </p:cNvPr>
            <p:cNvSpPr/>
            <p:nvPr/>
          </p:nvSpPr>
          <p:spPr>
            <a:xfrm>
              <a:off x="5380890" y="4445982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CBC96AE-C64F-48DA-AE79-1708EC25E200}"/>
                </a:ext>
              </a:extLst>
            </p:cNvPr>
            <p:cNvSpPr/>
            <p:nvPr/>
          </p:nvSpPr>
          <p:spPr>
            <a:xfrm>
              <a:off x="3692766" y="4456241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125845D-0DE6-4BAC-BC81-6A0A17BD3C36}"/>
                </a:ext>
              </a:extLst>
            </p:cNvPr>
            <p:cNvCxnSpPr>
              <a:stCxn id="24" idx="3"/>
              <a:endCxn id="25" idx="7"/>
            </p:cNvCxnSpPr>
            <p:nvPr/>
          </p:nvCxnSpPr>
          <p:spPr>
            <a:xfrm flipH="1">
              <a:off x="4704249" y="3523728"/>
              <a:ext cx="438884" cy="289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1CBB116-E065-4E49-993D-C12CEBE28B95}"/>
                </a:ext>
              </a:extLst>
            </p:cNvPr>
            <p:cNvCxnSpPr>
              <a:cxnSpLocks/>
              <a:stCxn id="25" idx="3"/>
              <a:endCxn id="29" idx="0"/>
            </p:cNvCxnSpPr>
            <p:nvPr/>
          </p:nvCxnSpPr>
          <p:spPr>
            <a:xfrm flipH="1">
              <a:off x="3991705" y="4205137"/>
              <a:ext cx="289781" cy="251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E148DC4-8F42-4C8B-BEC4-C0671D817DC8}"/>
                </a:ext>
              </a:extLst>
            </p:cNvPr>
            <p:cNvCxnSpPr>
              <a:stCxn id="25" idx="5"/>
              <a:endCxn id="27" idx="0"/>
            </p:cNvCxnSpPr>
            <p:nvPr/>
          </p:nvCxnSpPr>
          <p:spPr>
            <a:xfrm>
              <a:off x="4704249" y="4205137"/>
              <a:ext cx="333743" cy="2540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C3410E0-3D75-44FE-A5E7-E5D8F2B4591B}"/>
                </a:ext>
              </a:extLst>
            </p:cNvPr>
            <p:cNvCxnSpPr>
              <a:stCxn id="26" idx="3"/>
              <a:endCxn id="28" idx="0"/>
            </p:cNvCxnSpPr>
            <p:nvPr/>
          </p:nvCxnSpPr>
          <p:spPr>
            <a:xfrm flipH="1">
              <a:off x="5679829" y="4202206"/>
              <a:ext cx="295641" cy="2437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0B8E364-73E5-447A-BC58-83EACB8A07A7}"/>
                </a:ext>
              </a:extLst>
            </p:cNvPr>
            <p:cNvCxnSpPr>
              <a:stCxn id="24" idx="5"/>
              <a:endCxn id="26" idx="1"/>
            </p:cNvCxnSpPr>
            <p:nvPr/>
          </p:nvCxnSpPr>
          <p:spPr>
            <a:xfrm>
              <a:off x="5565896" y="3523728"/>
              <a:ext cx="409574" cy="2868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2CE317-0022-4E8D-A7E3-458579D6C216}"/>
                </a:ext>
              </a:extLst>
            </p:cNvPr>
            <p:cNvSpPr txBox="1"/>
            <p:nvPr/>
          </p:nvSpPr>
          <p:spPr>
            <a:xfrm>
              <a:off x="4281486" y="2808126"/>
              <a:ext cx="1210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순차열</a:t>
              </a:r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순서</a:t>
              </a: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: </a:t>
              </a:r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0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23FC5D-BFD2-490D-B7AE-EE2098386CFD}"/>
                </a:ext>
              </a:extLst>
            </p:cNvPr>
            <p:cNvSpPr txBox="1"/>
            <p:nvPr/>
          </p:nvSpPr>
          <p:spPr>
            <a:xfrm>
              <a:off x="4331287" y="346634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DAC127-A8D0-4AC1-B7F7-63CD10B910FC}"/>
                </a:ext>
              </a:extLst>
            </p:cNvPr>
            <p:cNvSpPr txBox="1"/>
            <p:nvPr/>
          </p:nvSpPr>
          <p:spPr>
            <a:xfrm>
              <a:off x="6039925" y="344948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58D99A-8335-42E1-8975-881BD2096F5F}"/>
                </a:ext>
              </a:extLst>
            </p:cNvPr>
            <p:cNvSpPr txBox="1"/>
            <p:nvPr/>
          </p:nvSpPr>
          <p:spPr>
            <a:xfrm>
              <a:off x="3834856" y="419218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3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B8805A-6003-47F3-B25E-E6BBC4EBD12F}"/>
                </a:ext>
              </a:extLst>
            </p:cNvPr>
            <p:cNvSpPr txBox="1"/>
            <p:nvPr/>
          </p:nvSpPr>
          <p:spPr>
            <a:xfrm>
              <a:off x="4948226" y="419218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4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347611-386C-4ADA-8B12-EDC5ACAF4D3C}"/>
                </a:ext>
              </a:extLst>
            </p:cNvPr>
            <p:cNvSpPr txBox="1"/>
            <p:nvPr/>
          </p:nvSpPr>
          <p:spPr>
            <a:xfrm>
              <a:off x="5565896" y="417974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62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DB2BEA-F41A-41B3-82D8-9B372C29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 알고리즘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72D1C8-DD51-4984-888A-AF6824C6E9C2}"/>
              </a:ext>
            </a:extLst>
          </p:cNvPr>
          <p:cNvSpPr txBox="1"/>
          <p:nvPr/>
        </p:nvSpPr>
        <p:spPr>
          <a:xfrm>
            <a:off x="1132621" y="712177"/>
            <a:ext cx="9905998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push_heap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(60);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make_heap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"v[</a:t>
            </a:r>
            <a:r>
              <a:rPr lang="ko-KR" altLang="en-US" sz="1400" dirty="0" err="1">
                <a:latin typeface="Arial Black" panose="020B0A04020102020204" pitchFamily="34" charset="0"/>
              </a:rPr>
              <a:t>힙</a:t>
            </a:r>
            <a:r>
              <a:rPr lang="ko-KR" altLang="en-US" sz="1400" dirty="0">
                <a:latin typeface="Arial Black" panose="020B0A04020102020204" pitchFamily="34" charset="0"/>
              </a:rPr>
              <a:t> 생성</a:t>
            </a:r>
            <a:r>
              <a:rPr lang="en-US" altLang="ko-KR" sz="14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v.push_back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(35)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"v </a:t>
            </a:r>
            <a:r>
              <a:rPr lang="ko-KR" altLang="en-US" sz="1400" dirty="0">
                <a:latin typeface="Arial Black" panose="020B0A04020102020204" pitchFamily="34" charset="0"/>
              </a:rPr>
              <a:t>순차열에 </a:t>
            </a:r>
            <a:r>
              <a:rPr lang="en-US" altLang="ko-KR" sz="1400" dirty="0">
                <a:latin typeface="Arial Black" panose="020B0A04020102020204" pitchFamily="34" charset="0"/>
              </a:rPr>
              <a:t>35 </a:t>
            </a:r>
            <a:r>
              <a:rPr lang="ko-KR" altLang="en-US" sz="1400" dirty="0">
                <a:latin typeface="Arial Black" panose="020B0A04020102020204" pitchFamily="34" charset="0"/>
              </a:rPr>
              <a:t>추가 </a:t>
            </a:r>
            <a:r>
              <a:rPr lang="en-US" altLang="ko-KR" sz="1400" dirty="0">
                <a:latin typeface="Arial Black" panose="020B0A04020102020204" pitchFamily="34" charset="0"/>
              </a:rPr>
              <a:t>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push_heap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"v[</a:t>
            </a:r>
            <a:r>
              <a:rPr lang="ko-KR" altLang="en-US" sz="1400" dirty="0" err="1">
                <a:latin typeface="Arial Black" panose="020B0A04020102020204" pitchFamily="34" charset="0"/>
              </a:rPr>
              <a:t>힙</a:t>
            </a:r>
            <a:r>
              <a:rPr lang="ko-KR" altLang="en-US" sz="1400" dirty="0">
                <a:latin typeface="Arial Black" panose="020B0A04020102020204" pitchFamily="34" charset="0"/>
              </a:rPr>
              <a:t> 추가</a:t>
            </a:r>
            <a:r>
              <a:rPr lang="en-US" altLang="ko-KR" sz="1400" dirty="0">
                <a:latin typeface="Arial Black" panose="020B0A04020102020204" pitchFamily="34" charset="0"/>
              </a:rPr>
              <a:t>] </a:t>
            </a:r>
            <a:r>
              <a:rPr lang="ko-KR" altLang="en-US" sz="1400" dirty="0">
                <a:latin typeface="Arial Black" panose="020B0A04020102020204" pitchFamily="34" charset="0"/>
              </a:rPr>
              <a:t>연산 수행 </a:t>
            </a:r>
            <a:r>
              <a:rPr lang="en-US" altLang="ko-KR" sz="1400" dirty="0">
                <a:latin typeface="Arial Black" panose="020B0A04020102020204" pitchFamily="34" charset="0"/>
              </a:rPr>
              <a:t>:";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35CEB45-DA16-4276-91BC-61F34BAA1D91}"/>
              </a:ext>
            </a:extLst>
          </p:cNvPr>
          <p:cNvGrpSpPr/>
          <p:nvPr/>
        </p:nvGrpSpPr>
        <p:grpSpPr>
          <a:xfrm>
            <a:off x="7938346" y="709489"/>
            <a:ext cx="2558560" cy="2021332"/>
            <a:chOff x="7644791" y="1211463"/>
            <a:chExt cx="2558560" cy="202133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52F1A1D-401E-43E9-9DC5-36A5B836CEC6}"/>
                </a:ext>
              </a:extLst>
            </p:cNvPr>
            <p:cNvGrpSpPr/>
            <p:nvPr/>
          </p:nvGrpSpPr>
          <p:grpSpPr>
            <a:xfrm>
              <a:off x="7644791" y="1211463"/>
              <a:ext cx="2558560" cy="2021332"/>
              <a:chOff x="3692766" y="2809025"/>
              <a:chExt cx="2793024" cy="220406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EE67655-7C33-4EE3-AFFA-977ED2D1AB17}"/>
                  </a:ext>
                </a:extLst>
              </p:cNvPr>
              <p:cNvSpPr/>
              <p:nvPr/>
            </p:nvSpPr>
            <p:spPr>
              <a:xfrm>
                <a:off x="5055576" y="3050932"/>
                <a:ext cx="597877" cy="55391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Arial Black" panose="020B0A04020102020204" pitchFamily="34" charset="0"/>
                  </a:rPr>
                  <a:t>60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1E0D289-2EDD-419D-AA5D-10F4D2FCD569}"/>
                  </a:ext>
                </a:extLst>
              </p:cNvPr>
              <p:cNvSpPr/>
              <p:nvPr/>
            </p:nvSpPr>
            <p:spPr>
              <a:xfrm>
                <a:off x="4193929" y="3732341"/>
                <a:ext cx="597877" cy="55391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Arial Black" panose="020B0A04020102020204" pitchFamily="34" charset="0"/>
                  </a:rPr>
                  <a:t>50</a:t>
                </a:r>
                <a:endParaRPr lang="ko-KR" altLang="en-US" sz="12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D517C05-3DF8-42EC-8E34-683D7765CCF5}"/>
                  </a:ext>
                </a:extLst>
              </p:cNvPr>
              <p:cNvSpPr/>
              <p:nvPr/>
            </p:nvSpPr>
            <p:spPr>
              <a:xfrm>
                <a:off x="5887913" y="3729410"/>
                <a:ext cx="597877" cy="55391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Arial Black" panose="020B0A04020102020204" pitchFamily="34" charset="0"/>
                  </a:rPr>
                  <a:t>30</a:t>
                </a:r>
                <a:endParaRPr lang="ko-KR" altLang="en-US" sz="12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FC5CFEF-05C3-4AEB-A29F-5C03CBC01469}"/>
                  </a:ext>
                </a:extLst>
              </p:cNvPr>
              <p:cNvSpPr/>
              <p:nvPr/>
            </p:nvSpPr>
            <p:spPr>
              <a:xfrm>
                <a:off x="4739053" y="4459172"/>
                <a:ext cx="597877" cy="55391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Arial Black" panose="020B0A04020102020204" pitchFamily="34" charset="0"/>
                  </a:rPr>
                  <a:t>20</a:t>
                </a:r>
                <a:endParaRPr lang="ko-KR" altLang="en-US" sz="12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AE949DE9-7A83-4109-AE61-E87FC84480F3}"/>
                  </a:ext>
                </a:extLst>
              </p:cNvPr>
              <p:cNvSpPr/>
              <p:nvPr/>
            </p:nvSpPr>
            <p:spPr>
              <a:xfrm>
                <a:off x="5380890" y="4445982"/>
                <a:ext cx="597877" cy="55391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Arial Black" panose="020B0A04020102020204" pitchFamily="34" charset="0"/>
                  </a:rPr>
                  <a:t>10</a:t>
                </a:r>
                <a:endParaRPr lang="ko-KR" altLang="en-US" sz="12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F29FBE2-736F-4C8E-BFFA-A0C700274444}"/>
                  </a:ext>
                </a:extLst>
              </p:cNvPr>
              <p:cNvSpPr/>
              <p:nvPr/>
            </p:nvSpPr>
            <p:spPr>
              <a:xfrm>
                <a:off x="3692766" y="4456241"/>
                <a:ext cx="597877" cy="55391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Arial Black" panose="020B0A04020102020204" pitchFamily="34" charset="0"/>
                  </a:rPr>
                  <a:t>40</a:t>
                </a:r>
                <a:endParaRPr lang="ko-KR" altLang="en-US" sz="12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76707300-7CB4-42D8-96F2-DCC0C8B9B5FC}"/>
                  </a:ext>
                </a:extLst>
              </p:cNvPr>
              <p:cNvCxnSpPr>
                <a:stCxn id="60" idx="3"/>
                <a:endCxn id="61" idx="7"/>
              </p:cNvCxnSpPr>
              <p:nvPr/>
            </p:nvCxnSpPr>
            <p:spPr>
              <a:xfrm flipH="1">
                <a:off x="4704249" y="3523728"/>
                <a:ext cx="438884" cy="289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AD995A87-9768-4863-8C9D-9A634F5DD39F}"/>
                  </a:ext>
                </a:extLst>
              </p:cNvPr>
              <p:cNvCxnSpPr>
                <a:cxnSpLocks/>
                <a:stCxn id="61" idx="3"/>
                <a:endCxn id="65" idx="0"/>
              </p:cNvCxnSpPr>
              <p:nvPr/>
            </p:nvCxnSpPr>
            <p:spPr>
              <a:xfrm flipH="1">
                <a:off x="3991705" y="4205137"/>
                <a:ext cx="289781" cy="251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0FD1D1B1-C13D-4B6D-8449-EB5B64A54433}"/>
                  </a:ext>
                </a:extLst>
              </p:cNvPr>
              <p:cNvCxnSpPr>
                <a:stCxn id="61" idx="5"/>
                <a:endCxn id="63" idx="0"/>
              </p:cNvCxnSpPr>
              <p:nvPr/>
            </p:nvCxnSpPr>
            <p:spPr>
              <a:xfrm>
                <a:off x="4704249" y="4205137"/>
                <a:ext cx="333743" cy="2540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865B1D66-AA41-4111-8189-584A3C801F10}"/>
                  </a:ext>
                </a:extLst>
              </p:cNvPr>
              <p:cNvCxnSpPr>
                <a:stCxn id="62" idx="3"/>
                <a:endCxn id="64" idx="0"/>
              </p:cNvCxnSpPr>
              <p:nvPr/>
            </p:nvCxnSpPr>
            <p:spPr>
              <a:xfrm flipH="1">
                <a:off x="5679829" y="4202206"/>
                <a:ext cx="295641" cy="2437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180CA6FD-22AB-437C-A6F3-D352583E3B57}"/>
                  </a:ext>
                </a:extLst>
              </p:cNvPr>
              <p:cNvCxnSpPr>
                <a:stCxn id="60" idx="5"/>
                <a:endCxn id="62" idx="1"/>
              </p:cNvCxnSpPr>
              <p:nvPr/>
            </p:nvCxnSpPr>
            <p:spPr>
              <a:xfrm>
                <a:off x="5565896" y="3523728"/>
                <a:ext cx="409574" cy="2868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36CD672-84FD-43CB-83C6-3727DE0E47BD}"/>
                  </a:ext>
                </a:extLst>
              </p:cNvPr>
              <p:cNvSpPr txBox="1"/>
              <p:nvPr/>
            </p:nvSpPr>
            <p:spPr>
              <a:xfrm>
                <a:off x="5210885" y="280902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0</a:t>
                </a:r>
                <a:endParaRPr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DE14879-F524-478D-9E9A-1301A2B4793C}"/>
                  </a:ext>
                </a:extLst>
              </p:cNvPr>
              <p:cNvSpPr txBox="1"/>
              <p:nvPr/>
            </p:nvSpPr>
            <p:spPr>
              <a:xfrm>
                <a:off x="4331287" y="3466347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1</a:t>
                </a:r>
                <a:endParaRPr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8626793-2216-4CB7-BF5D-570DBFEB58CA}"/>
                  </a:ext>
                </a:extLst>
              </p:cNvPr>
              <p:cNvSpPr txBox="1"/>
              <p:nvPr/>
            </p:nvSpPr>
            <p:spPr>
              <a:xfrm>
                <a:off x="6039925" y="3449481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2</a:t>
                </a:r>
                <a:endParaRPr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A06625-59A7-4309-9A08-EF0087570A97}"/>
                  </a:ext>
                </a:extLst>
              </p:cNvPr>
              <p:cNvSpPr txBox="1"/>
              <p:nvPr/>
            </p:nvSpPr>
            <p:spPr>
              <a:xfrm>
                <a:off x="3834856" y="4192189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3</a:t>
                </a:r>
                <a:endParaRPr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57BFB7-2889-4CCA-9070-11D50AD6442C}"/>
                  </a:ext>
                </a:extLst>
              </p:cNvPr>
              <p:cNvSpPr txBox="1"/>
              <p:nvPr/>
            </p:nvSpPr>
            <p:spPr>
              <a:xfrm>
                <a:off x="4948226" y="4192188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4</a:t>
                </a:r>
                <a:endParaRPr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23E4EF5-3233-493C-B1B4-2D1ECA3EE27C}"/>
                  </a:ext>
                </a:extLst>
              </p:cNvPr>
              <p:cNvSpPr txBox="1"/>
              <p:nvPr/>
            </p:nvSpPr>
            <p:spPr>
              <a:xfrm>
                <a:off x="5565896" y="417974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5</a:t>
                </a:r>
                <a:endParaRPr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CAABA53-5FFC-4882-9A1A-427B9BD195CC}"/>
                </a:ext>
              </a:extLst>
            </p:cNvPr>
            <p:cNvSpPr txBox="1"/>
            <p:nvPr/>
          </p:nvSpPr>
          <p:spPr>
            <a:xfrm>
              <a:off x="7759747" y="1283944"/>
              <a:ext cx="1160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</a:rPr>
                <a:t>heap</a:t>
              </a:r>
              <a:r>
                <a:rPr lang="ko-KR" altLang="en-US" sz="1200" dirty="0">
                  <a:latin typeface="Arial Black" panose="020B0A04020102020204" pitchFamily="34" charset="0"/>
                </a:rPr>
                <a:t> 생성 후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829A7BF-1B76-4D02-AF6B-FBBCAF716423}"/>
              </a:ext>
            </a:extLst>
          </p:cNvPr>
          <p:cNvSpPr txBox="1"/>
          <p:nvPr/>
        </p:nvSpPr>
        <p:spPr>
          <a:xfrm>
            <a:off x="3503169" y="1736814"/>
            <a:ext cx="4246684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push_back</a:t>
            </a:r>
            <a:r>
              <a:rPr lang="ko-KR" altLang="en-US" sz="1400" dirty="0">
                <a:latin typeface="Arial Black" panose="020B0A04020102020204" pitchFamily="34" charset="0"/>
              </a:rPr>
              <a:t>같은 삽입 멤버 함수와 함께 사용되어 </a:t>
            </a:r>
            <a:r>
              <a:rPr lang="en-US" altLang="ko-KR" sz="1400" dirty="0" err="1">
                <a:latin typeface="Arial Black" panose="020B0A04020102020204" pitchFamily="34" charset="0"/>
              </a:rPr>
              <a:t>push_back</a:t>
            </a:r>
            <a:r>
              <a:rPr lang="ko-KR" altLang="en-US" sz="1400" dirty="0">
                <a:latin typeface="Arial Black" panose="020B0A04020102020204" pitchFamily="34" charset="0"/>
              </a:rPr>
              <a:t>으로 추가된 멤버를 </a:t>
            </a:r>
            <a:r>
              <a:rPr lang="en-US" altLang="ko-KR" sz="1400" dirty="0">
                <a:latin typeface="Arial Black" panose="020B0A04020102020204" pitchFamily="34" charset="0"/>
              </a:rPr>
              <a:t>heap </a:t>
            </a:r>
            <a:r>
              <a:rPr lang="ko-KR" altLang="en-US" sz="1400" dirty="0">
                <a:latin typeface="Arial Black" panose="020B0A04020102020204" pitchFamily="34" charset="0"/>
              </a:rPr>
              <a:t>정렬한다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4AE3380-7313-40E3-9468-884C1AA5270D}"/>
              </a:ext>
            </a:extLst>
          </p:cNvPr>
          <p:cNvGrpSpPr/>
          <p:nvPr/>
        </p:nvGrpSpPr>
        <p:grpSpPr>
          <a:xfrm>
            <a:off x="5902861" y="2675180"/>
            <a:ext cx="3098121" cy="2021332"/>
            <a:chOff x="7623721" y="1211463"/>
            <a:chExt cx="3098121" cy="2021332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C42C89EC-0AD7-4F38-BFC9-74B450FE50A6}"/>
                </a:ext>
              </a:extLst>
            </p:cNvPr>
            <p:cNvGrpSpPr/>
            <p:nvPr/>
          </p:nvGrpSpPr>
          <p:grpSpPr>
            <a:xfrm>
              <a:off x="7644791" y="1211463"/>
              <a:ext cx="3077051" cy="2021332"/>
              <a:chOff x="7644791" y="1211463"/>
              <a:chExt cx="3077051" cy="2021332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7EFE3C62-8500-41BC-942E-D6AAD7A60C16}"/>
                  </a:ext>
                </a:extLst>
              </p:cNvPr>
              <p:cNvGrpSpPr/>
              <p:nvPr/>
            </p:nvGrpSpPr>
            <p:grpSpPr>
              <a:xfrm>
                <a:off x="7644791" y="1211463"/>
                <a:ext cx="2558560" cy="2021332"/>
                <a:chOff x="3692766" y="2809025"/>
                <a:chExt cx="2793024" cy="2204062"/>
              </a:xfrm>
            </p:grpSpPr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E0637A59-8F22-4319-9E2A-0A84E5DB91BC}"/>
                    </a:ext>
                  </a:extLst>
                </p:cNvPr>
                <p:cNvSpPr/>
                <p:nvPr/>
              </p:nvSpPr>
              <p:spPr>
                <a:xfrm>
                  <a:off x="5055576" y="3050932"/>
                  <a:ext cx="597877" cy="55391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Arial Black" panose="020B0A04020102020204" pitchFamily="34" charset="0"/>
                    </a:rPr>
                    <a:t>60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67A4D21E-C76E-4CD9-8207-E2D2B6A1F148}"/>
                    </a:ext>
                  </a:extLst>
                </p:cNvPr>
                <p:cNvSpPr/>
                <p:nvPr/>
              </p:nvSpPr>
              <p:spPr>
                <a:xfrm>
                  <a:off x="4193929" y="3732341"/>
                  <a:ext cx="597877" cy="55391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Arial Black" panose="020B0A04020102020204" pitchFamily="34" charset="0"/>
                    </a:rPr>
                    <a:t>50</a:t>
                  </a:r>
                  <a:endParaRPr lang="ko-KR" altLang="en-US" sz="12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6D76EA6C-0B8B-4680-8D9F-928DFC5B1FEC}"/>
                    </a:ext>
                  </a:extLst>
                </p:cNvPr>
                <p:cNvSpPr/>
                <p:nvPr/>
              </p:nvSpPr>
              <p:spPr>
                <a:xfrm>
                  <a:off x="5887913" y="3729410"/>
                  <a:ext cx="597877" cy="55391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Arial Black" panose="020B0A04020102020204" pitchFamily="34" charset="0"/>
                    </a:rPr>
                    <a:t>30</a:t>
                  </a:r>
                  <a:endParaRPr lang="ko-KR" altLang="en-US" sz="12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F2F31647-B331-4FC6-B6A5-0CD123378EA3}"/>
                    </a:ext>
                  </a:extLst>
                </p:cNvPr>
                <p:cNvSpPr/>
                <p:nvPr/>
              </p:nvSpPr>
              <p:spPr>
                <a:xfrm>
                  <a:off x="4739053" y="4459172"/>
                  <a:ext cx="597877" cy="55391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Arial Black" panose="020B0A04020102020204" pitchFamily="34" charset="0"/>
                    </a:rPr>
                    <a:t>20</a:t>
                  </a:r>
                  <a:endParaRPr lang="ko-KR" altLang="en-US" sz="12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AE9174ED-2AA6-40A2-B1EE-973AD82BDA63}"/>
                    </a:ext>
                  </a:extLst>
                </p:cNvPr>
                <p:cNvSpPr/>
                <p:nvPr/>
              </p:nvSpPr>
              <p:spPr>
                <a:xfrm>
                  <a:off x="5380890" y="4445982"/>
                  <a:ext cx="597877" cy="55391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Arial Black" panose="020B0A04020102020204" pitchFamily="34" charset="0"/>
                    </a:rPr>
                    <a:t>10</a:t>
                  </a:r>
                  <a:endParaRPr lang="ko-KR" altLang="en-US" sz="12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ECFEBFBE-7504-4F10-AD21-8B8372B557B2}"/>
                    </a:ext>
                  </a:extLst>
                </p:cNvPr>
                <p:cNvSpPr/>
                <p:nvPr/>
              </p:nvSpPr>
              <p:spPr>
                <a:xfrm>
                  <a:off x="3692766" y="4456241"/>
                  <a:ext cx="597877" cy="55391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Arial Black" panose="020B0A04020102020204" pitchFamily="34" charset="0"/>
                    </a:rPr>
                    <a:t>40</a:t>
                  </a:r>
                  <a:endParaRPr lang="ko-KR" altLang="en-US" sz="12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B4D0F3DD-5BBD-4159-8258-51AA791FBF2D}"/>
                    </a:ext>
                  </a:extLst>
                </p:cNvPr>
                <p:cNvCxnSpPr>
                  <a:stCxn id="86" idx="3"/>
                  <a:endCxn id="87" idx="7"/>
                </p:cNvCxnSpPr>
                <p:nvPr/>
              </p:nvCxnSpPr>
              <p:spPr>
                <a:xfrm flipH="1">
                  <a:off x="4704249" y="3523728"/>
                  <a:ext cx="438884" cy="28973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811A33FF-76EE-4261-84B4-2CB25568CC01}"/>
                    </a:ext>
                  </a:extLst>
                </p:cNvPr>
                <p:cNvCxnSpPr>
                  <a:cxnSpLocks/>
                  <a:stCxn id="87" idx="3"/>
                  <a:endCxn id="91" idx="0"/>
                </p:cNvCxnSpPr>
                <p:nvPr/>
              </p:nvCxnSpPr>
              <p:spPr>
                <a:xfrm flipH="1">
                  <a:off x="3991705" y="4205137"/>
                  <a:ext cx="289781" cy="2511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2CE1712A-B852-44C1-8801-DC1270AE4C8C}"/>
                    </a:ext>
                  </a:extLst>
                </p:cNvPr>
                <p:cNvCxnSpPr>
                  <a:stCxn id="87" idx="5"/>
                  <a:endCxn id="89" idx="0"/>
                </p:cNvCxnSpPr>
                <p:nvPr/>
              </p:nvCxnSpPr>
              <p:spPr>
                <a:xfrm>
                  <a:off x="4704249" y="4205137"/>
                  <a:ext cx="333743" cy="25403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8ACB3C29-C673-406F-B12E-8977DABDB1AE}"/>
                    </a:ext>
                  </a:extLst>
                </p:cNvPr>
                <p:cNvCxnSpPr>
                  <a:stCxn id="88" idx="3"/>
                  <a:endCxn id="90" idx="0"/>
                </p:cNvCxnSpPr>
                <p:nvPr/>
              </p:nvCxnSpPr>
              <p:spPr>
                <a:xfrm flipH="1">
                  <a:off x="5679829" y="4202206"/>
                  <a:ext cx="295641" cy="2437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744C4F6A-945C-44BB-A937-4B679F93D8C7}"/>
                    </a:ext>
                  </a:extLst>
                </p:cNvPr>
                <p:cNvCxnSpPr>
                  <a:stCxn id="86" idx="5"/>
                  <a:endCxn id="88" idx="1"/>
                </p:cNvCxnSpPr>
                <p:nvPr/>
              </p:nvCxnSpPr>
              <p:spPr>
                <a:xfrm>
                  <a:off x="5565896" y="3523728"/>
                  <a:ext cx="409574" cy="28680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AFBAC80-2BAD-4286-B2FB-D249DA43952B}"/>
                    </a:ext>
                  </a:extLst>
                </p:cNvPr>
                <p:cNvSpPr txBox="1"/>
                <p:nvPr/>
              </p:nvSpPr>
              <p:spPr>
                <a:xfrm>
                  <a:off x="5210885" y="280902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0</a:t>
                  </a:r>
                  <a:endParaRPr lang="ko-KR" altLang="en-US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DAC5D99-2B5C-403C-9A30-F096FFDD7A43}"/>
                    </a:ext>
                  </a:extLst>
                </p:cNvPr>
                <p:cNvSpPr txBox="1"/>
                <p:nvPr/>
              </p:nvSpPr>
              <p:spPr>
                <a:xfrm>
                  <a:off x="4331287" y="346634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1</a:t>
                  </a:r>
                  <a:endParaRPr lang="ko-KR" altLang="en-US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322C886-0D7A-4E72-9343-B571491FC648}"/>
                    </a:ext>
                  </a:extLst>
                </p:cNvPr>
                <p:cNvSpPr txBox="1"/>
                <p:nvPr/>
              </p:nvSpPr>
              <p:spPr>
                <a:xfrm>
                  <a:off x="6039925" y="3449481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2</a:t>
                  </a:r>
                  <a:endParaRPr lang="ko-KR" altLang="en-US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D301BB0-1DF0-4196-8C20-ADFD7D9D5339}"/>
                    </a:ext>
                  </a:extLst>
                </p:cNvPr>
                <p:cNvSpPr txBox="1"/>
                <p:nvPr/>
              </p:nvSpPr>
              <p:spPr>
                <a:xfrm>
                  <a:off x="3834856" y="4192189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3</a:t>
                  </a:r>
                  <a:endParaRPr lang="ko-KR" altLang="en-US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F871E36-141F-4F36-9163-B5EDAF5484CD}"/>
                    </a:ext>
                  </a:extLst>
                </p:cNvPr>
                <p:cNvSpPr txBox="1"/>
                <p:nvPr/>
              </p:nvSpPr>
              <p:spPr>
                <a:xfrm>
                  <a:off x="4948226" y="4192188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4</a:t>
                  </a:r>
                  <a:endParaRPr lang="ko-KR" altLang="en-US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E1A688F-2C63-460A-96FB-FC1AEC4D9090}"/>
                    </a:ext>
                  </a:extLst>
                </p:cNvPr>
                <p:cNvSpPr txBox="1"/>
                <p:nvPr/>
              </p:nvSpPr>
              <p:spPr>
                <a:xfrm>
                  <a:off x="5565896" y="4179746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5</a:t>
                  </a:r>
                  <a:endParaRPr lang="ko-KR" altLang="en-US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67F6F01C-F6CF-4103-981B-27273F95E84E}"/>
                  </a:ext>
                </a:extLst>
              </p:cNvPr>
              <p:cNvSpPr/>
              <p:nvPr/>
            </p:nvSpPr>
            <p:spPr>
              <a:xfrm>
                <a:off x="10174155" y="2712706"/>
                <a:ext cx="547687" cy="507992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Arial Black" panose="020B0A04020102020204" pitchFamily="34" charset="0"/>
                  </a:rPr>
                  <a:t>35</a:t>
                </a:r>
                <a:endParaRPr lang="ko-KR" altLang="en-US" sz="12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447265F7-F968-4313-BCB2-7BF4E176E786}"/>
                  </a:ext>
                </a:extLst>
              </p:cNvPr>
              <p:cNvCxnSpPr>
                <a:stCxn id="88" idx="5"/>
                <a:endCxn id="83" idx="0"/>
              </p:cNvCxnSpPr>
              <p:nvPr/>
            </p:nvCxnSpPr>
            <p:spPr>
              <a:xfrm>
                <a:off x="10123144" y="2489141"/>
                <a:ext cx="324855" cy="2235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F1FC71C-C8B4-4F1E-9F24-B3C477B4BC95}"/>
                  </a:ext>
                </a:extLst>
              </p:cNvPr>
              <p:cNvSpPr txBox="1"/>
              <p:nvPr/>
            </p:nvSpPr>
            <p:spPr>
              <a:xfrm>
                <a:off x="10303641" y="245556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6</a:t>
                </a:r>
                <a:endParaRPr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5CFD05-2A83-41FE-BB16-3ACE7C6ED985}"/>
                </a:ext>
              </a:extLst>
            </p:cNvPr>
            <p:cNvSpPr txBox="1"/>
            <p:nvPr/>
          </p:nvSpPr>
          <p:spPr>
            <a:xfrm>
              <a:off x="7623721" y="1336272"/>
              <a:ext cx="1190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push_back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11A719A-6806-4534-8444-00B55ADDF79C}"/>
              </a:ext>
            </a:extLst>
          </p:cNvPr>
          <p:cNvGrpSpPr/>
          <p:nvPr/>
        </p:nvGrpSpPr>
        <p:grpSpPr>
          <a:xfrm>
            <a:off x="7744005" y="4739429"/>
            <a:ext cx="3098121" cy="2021332"/>
            <a:chOff x="7623721" y="1211463"/>
            <a:chExt cx="3098121" cy="2021332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F53F8C97-388A-421C-9580-21D3EA75AE7A}"/>
                </a:ext>
              </a:extLst>
            </p:cNvPr>
            <p:cNvGrpSpPr/>
            <p:nvPr/>
          </p:nvGrpSpPr>
          <p:grpSpPr>
            <a:xfrm>
              <a:off x="7644791" y="1211463"/>
              <a:ext cx="3077051" cy="2021332"/>
              <a:chOff x="7644791" y="1211463"/>
              <a:chExt cx="3077051" cy="2021332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3432C1DC-2A72-4D33-B3C4-448B4DF1B588}"/>
                  </a:ext>
                </a:extLst>
              </p:cNvPr>
              <p:cNvGrpSpPr/>
              <p:nvPr/>
            </p:nvGrpSpPr>
            <p:grpSpPr>
              <a:xfrm>
                <a:off x="7644791" y="1211463"/>
                <a:ext cx="2558560" cy="2021332"/>
                <a:chOff x="3692766" y="2809025"/>
                <a:chExt cx="2793024" cy="2204062"/>
              </a:xfrm>
            </p:grpSpPr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F1CF2B51-4A5F-4FFA-87E7-E519B8813F77}"/>
                    </a:ext>
                  </a:extLst>
                </p:cNvPr>
                <p:cNvSpPr/>
                <p:nvPr/>
              </p:nvSpPr>
              <p:spPr>
                <a:xfrm>
                  <a:off x="5055576" y="3050932"/>
                  <a:ext cx="597877" cy="55391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Arial Black" panose="020B0A04020102020204" pitchFamily="34" charset="0"/>
                    </a:rPr>
                    <a:t>60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8521C87B-26AC-4DCF-AE61-8E60C76C28AA}"/>
                    </a:ext>
                  </a:extLst>
                </p:cNvPr>
                <p:cNvSpPr/>
                <p:nvPr/>
              </p:nvSpPr>
              <p:spPr>
                <a:xfrm>
                  <a:off x="4193929" y="3732341"/>
                  <a:ext cx="597877" cy="55391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Arial Black" panose="020B0A04020102020204" pitchFamily="34" charset="0"/>
                    </a:rPr>
                    <a:t>50</a:t>
                  </a:r>
                  <a:endParaRPr lang="ko-KR" altLang="en-US" sz="12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D0098980-94D3-45B6-BCB5-FB71048B1035}"/>
                    </a:ext>
                  </a:extLst>
                </p:cNvPr>
                <p:cNvSpPr/>
                <p:nvPr/>
              </p:nvSpPr>
              <p:spPr>
                <a:xfrm>
                  <a:off x="5887913" y="3729410"/>
                  <a:ext cx="597877" cy="553915"/>
                </a:xfrm>
                <a:prstGeom prst="ellipse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Arial Black" panose="020B0A04020102020204" pitchFamily="34" charset="0"/>
                    </a:rPr>
                    <a:t>35</a:t>
                  </a:r>
                  <a:endParaRPr lang="ko-KR" altLang="en-US" sz="12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3C9EC3BF-5F6D-4758-86C1-CE9C1EA76B5A}"/>
                    </a:ext>
                  </a:extLst>
                </p:cNvPr>
                <p:cNvSpPr/>
                <p:nvPr/>
              </p:nvSpPr>
              <p:spPr>
                <a:xfrm>
                  <a:off x="4739053" y="4459172"/>
                  <a:ext cx="597877" cy="55391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Arial Black" panose="020B0A04020102020204" pitchFamily="34" charset="0"/>
                    </a:rPr>
                    <a:t>20</a:t>
                  </a:r>
                  <a:endParaRPr lang="ko-KR" altLang="en-US" sz="12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8AA51B64-CBCD-4FFC-8E4F-2EB3AAF816F5}"/>
                    </a:ext>
                  </a:extLst>
                </p:cNvPr>
                <p:cNvSpPr/>
                <p:nvPr/>
              </p:nvSpPr>
              <p:spPr>
                <a:xfrm>
                  <a:off x="5380890" y="4445982"/>
                  <a:ext cx="597877" cy="55391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Arial Black" panose="020B0A04020102020204" pitchFamily="34" charset="0"/>
                    </a:rPr>
                    <a:t>10</a:t>
                  </a:r>
                  <a:endParaRPr lang="ko-KR" altLang="en-US" sz="12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C41CEE57-1239-4FC4-B2A3-DC9A7591A5A3}"/>
                    </a:ext>
                  </a:extLst>
                </p:cNvPr>
                <p:cNvSpPr/>
                <p:nvPr/>
              </p:nvSpPr>
              <p:spPr>
                <a:xfrm>
                  <a:off x="3692766" y="4456241"/>
                  <a:ext cx="597877" cy="55391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Arial Black" panose="020B0A04020102020204" pitchFamily="34" charset="0"/>
                    </a:rPr>
                    <a:t>40</a:t>
                  </a:r>
                  <a:endParaRPr lang="ko-KR" altLang="en-US" sz="12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17" name="직선 화살표 연결선 116">
                  <a:extLst>
                    <a:ext uri="{FF2B5EF4-FFF2-40B4-BE49-F238E27FC236}">
                      <a16:creationId xmlns:a16="http://schemas.microsoft.com/office/drawing/2014/main" id="{E542319C-85E7-4425-8170-E09A64D8AFA6}"/>
                    </a:ext>
                  </a:extLst>
                </p:cNvPr>
                <p:cNvCxnSpPr>
                  <a:stCxn id="111" idx="3"/>
                  <a:endCxn id="112" idx="7"/>
                </p:cNvCxnSpPr>
                <p:nvPr/>
              </p:nvCxnSpPr>
              <p:spPr>
                <a:xfrm flipH="1">
                  <a:off x="4704249" y="3523728"/>
                  <a:ext cx="438884" cy="28973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화살표 연결선 117">
                  <a:extLst>
                    <a:ext uri="{FF2B5EF4-FFF2-40B4-BE49-F238E27FC236}">
                      <a16:creationId xmlns:a16="http://schemas.microsoft.com/office/drawing/2014/main" id="{C0AB3862-8CCB-4D9E-AD68-96BEC59802F6}"/>
                    </a:ext>
                  </a:extLst>
                </p:cNvPr>
                <p:cNvCxnSpPr>
                  <a:cxnSpLocks/>
                  <a:stCxn id="112" idx="3"/>
                  <a:endCxn id="116" idx="0"/>
                </p:cNvCxnSpPr>
                <p:nvPr/>
              </p:nvCxnSpPr>
              <p:spPr>
                <a:xfrm flipH="1">
                  <a:off x="3991705" y="4205137"/>
                  <a:ext cx="289781" cy="2511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화살표 연결선 118">
                  <a:extLst>
                    <a:ext uri="{FF2B5EF4-FFF2-40B4-BE49-F238E27FC236}">
                      <a16:creationId xmlns:a16="http://schemas.microsoft.com/office/drawing/2014/main" id="{011C2380-665F-49DC-8E5A-AB97F946365A}"/>
                    </a:ext>
                  </a:extLst>
                </p:cNvPr>
                <p:cNvCxnSpPr>
                  <a:stCxn id="112" idx="5"/>
                  <a:endCxn id="114" idx="0"/>
                </p:cNvCxnSpPr>
                <p:nvPr/>
              </p:nvCxnSpPr>
              <p:spPr>
                <a:xfrm>
                  <a:off x="4704249" y="4205137"/>
                  <a:ext cx="333743" cy="25403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화살표 연결선 119">
                  <a:extLst>
                    <a:ext uri="{FF2B5EF4-FFF2-40B4-BE49-F238E27FC236}">
                      <a16:creationId xmlns:a16="http://schemas.microsoft.com/office/drawing/2014/main" id="{027180C5-F8B3-41C1-8500-D178597F8E48}"/>
                    </a:ext>
                  </a:extLst>
                </p:cNvPr>
                <p:cNvCxnSpPr>
                  <a:stCxn id="113" idx="3"/>
                  <a:endCxn id="115" idx="0"/>
                </p:cNvCxnSpPr>
                <p:nvPr/>
              </p:nvCxnSpPr>
              <p:spPr>
                <a:xfrm flipH="1">
                  <a:off x="5679829" y="4202206"/>
                  <a:ext cx="295641" cy="2437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CF9A33A2-0C0C-4D55-B458-A3A8B3A6E2BB}"/>
                    </a:ext>
                  </a:extLst>
                </p:cNvPr>
                <p:cNvCxnSpPr>
                  <a:stCxn id="111" idx="5"/>
                  <a:endCxn id="113" idx="1"/>
                </p:cNvCxnSpPr>
                <p:nvPr/>
              </p:nvCxnSpPr>
              <p:spPr>
                <a:xfrm>
                  <a:off x="5565896" y="3523728"/>
                  <a:ext cx="409574" cy="28680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F01234E-135B-4A33-AB1C-A819FA5F27F7}"/>
                    </a:ext>
                  </a:extLst>
                </p:cNvPr>
                <p:cNvSpPr txBox="1"/>
                <p:nvPr/>
              </p:nvSpPr>
              <p:spPr>
                <a:xfrm>
                  <a:off x="5210885" y="280902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0</a:t>
                  </a:r>
                  <a:endParaRPr lang="ko-KR" altLang="en-US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C48F2A2-7043-4B69-8FD2-515AF3F89AA6}"/>
                    </a:ext>
                  </a:extLst>
                </p:cNvPr>
                <p:cNvSpPr txBox="1"/>
                <p:nvPr/>
              </p:nvSpPr>
              <p:spPr>
                <a:xfrm>
                  <a:off x="4331287" y="346634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1</a:t>
                  </a:r>
                  <a:endParaRPr lang="ko-KR" altLang="en-US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4B32B5B-DF3E-411F-A63D-ED94474BB8EB}"/>
                    </a:ext>
                  </a:extLst>
                </p:cNvPr>
                <p:cNvSpPr txBox="1"/>
                <p:nvPr/>
              </p:nvSpPr>
              <p:spPr>
                <a:xfrm>
                  <a:off x="6039925" y="3449481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2</a:t>
                  </a:r>
                  <a:endParaRPr lang="ko-KR" altLang="en-US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6E8B962-4A55-49D6-9028-0E5FDD9F5889}"/>
                    </a:ext>
                  </a:extLst>
                </p:cNvPr>
                <p:cNvSpPr txBox="1"/>
                <p:nvPr/>
              </p:nvSpPr>
              <p:spPr>
                <a:xfrm>
                  <a:off x="3834856" y="4192189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3</a:t>
                  </a:r>
                  <a:endParaRPr lang="ko-KR" altLang="en-US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2533F24A-12C0-4BA3-B653-D78957B50A8B}"/>
                    </a:ext>
                  </a:extLst>
                </p:cNvPr>
                <p:cNvSpPr txBox="1"/>
                <p:nvPr/>
              </p:nvSpPr>
              <p:spPr>
                <a:xfrm>
                  <a:off x="4948226" y="4192188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4</a:t>
                  </a:r>
                  <a:endParaRPr lang="ko-KR" altLang="en-US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6AD9A41A-440D-4DFA-B6F9-1B6BC3372566}"/>
                    </a:ext>
                  </a:extLst>
                </p:cNvPr>
                <p:cNvSpPr txBox="1"/>
                <p:nvPr/>
              </p:nvSpPr>
              <p:spPr>
                <a:xfrm>
                  <a:off x="5565896" y="4179746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5</a:t>
                  </a:r>
                  <a:endParaRPr lang="ko-KR" altLang="en-US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A2BEABF1-EEAA-468B-B8FD-8C849D297D67}"/>
                  </a:ext>
                </a:extLst>
              </p:cNvPr>
              <p:cNvSpPr/>
              <p:nvPr/>
            </p:nvSpPr>
            <p:spPr>
              <a:xfrm>
                <a:off x="10174155" y="2712706"/>
                <a:ext cx="547687" cy="507992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Arial Black" panose="020B0A04020102020204" pitchFamily="34" charset="0"/>
                  </a:rPr>
                  <a:t>30</a:t>
                </a:r>
                <a:endParaRPr lang="ko-KR" altLang="en-US" sz="12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0A04E9A8-AD15-471E-A7CB-AFD157CB0CCE}"/>
                  </a:ext>
                </a:extLst>
              </p:cNvPr>
              <p:cNvCxnSpPr>
                <a:stCxn id="113" idx="5"/>
                <a:endCxn id="108" idx="0"/>
              </p:cNvCxnSpPr>
              <p:nvPr/>
            </p:nvCxnSpPr>
            <p:spPr>
              <a:xfrm>
                <a:off x="10123144" y="2489141"/>
                <a:ext cx="324855" cy="2235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899498-5B03-472C-9EC4-14FCDCD8B6DE}"/>
                  </a:ext>
                </a:extLst>
              </p:cNvPr>
              <p:cNvSpPr txBox="1"/>
              <p:nvPr/>
            </p:nvSpPr>
            <p:spPr>
              <a:xfrm>
                <a:off x="10303641" y="245556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6</a:t>
                </a:r>
                <a:endParaRPr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3316D11-A133-46CC-A7D3-2649F55A6545}"/>
                </a:ext>
              </a:extLst>
            </p:cNvPr>
            <p:cNvSpPr txBox="1"/>
            <p:nvPr/>
          </p:nvSpPr>
          <p:spPr>
            <a:xfrm>
              <a:off x="7623721" y="1336272"/>
              <a:ext cx="1190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push_back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72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제목 1">
            <a:extLst>
              <a:ext uri="{FF2B5EF4-FFF2-40B4-BE49-F238E27FC236}">
                <a16:creationId xmlns:a16="http://schemas.microsoft.com/office/drawing/2014/main" id="{8A8942F2-2331-4D46-8334-D43357D6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 알고리즘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7EC0AC-D674-4C92-A172-397FD64F039E}"/>
              </a:ext>
            </a:extLst>
          </p:cNvPr>
          <p:cNvSpPr txBox="1"/>
          <p:nvPr/>
        </p:nvSpPr>
        <p:spPr>
          <a:xfrm>
            <a:off x="1132621" y="671691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pop_heap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(60);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make_heap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"v[</a:t>
            </a:r>
            <a:r>
              <a:rPr lang="ko-KR" altLang="en-US" sz="1400" dirty="0" err="1">
                <a:latin typeface="Arial Black" panose="020B0A04020102020204" pitchFamily="34" charset="0"/>
              </a:rPr>
              <a:t>힙</a:t>
            </a:r>
            <a:r>
              <a:rPr lang="ko-KR" altLang="en-US" sz="1400" dirty="0">
                <a:latin typeface="Arial Black" panose="020B0A04020102020204" pitchFamily="34" charset="0"/>
              </a:rPr>
              <a:t> 생성</a:t>
            </a:r>
            <a:r>
              <a:rPr lang="en-US" altLang="ko-KR" sz="14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nl-NL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pop_heap(v.begin(), v.end())</a:t>
            </a:r>
            <a:r>
              <a:rPr lang="nl-NL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"v[</a:t>
            </a:r>
            <a:r>
              <a:rPr lang="ko-KR" altLang="en-US" sz="1400" dirty="0" err="1">
                <a:latin typeface="Arial Black" panose="020B0A04020102020204" pitchFamily="34" charset="0"/>
              </a:rPr>
              <a:t>힙</a:t>
            </a:r>
            <a:r>
              <a:rPr lang="ko-KR" altLang="en-US" sz="1400" dirty="0">
                <a:latin typeface="Arial Black" panose="020B0A04020102020204" pitchFamily="34" charset="0"/>
              </a:rPr>
              <a:t> 삭제</a:t>
            </a:r>
            <a:r>
              <a:rPr lang="en-US" altLang="ko-KR" sz="1400" dirty="0">
                <a:latin typeface="Arial Black" panose="020B0A04020102020204" pitchFamily="34" charset="0"/>
              </a:rPr>
              <a:t>] </a:t>
            </a:r>
            <a:r>
              <a:rPr lang="ko-KR" altLang="en-US" sz="1400" dirty="0">
                <a:latin typeface="Arial Black" panose="020B0A04020102020204" pitchFamily="34" charset="0"/>
              </a:rPr>
              <a:t>연산 수행 </a:t>
            </a:r>
            <a:r>
              <a:rPr lang="en-US" altLang="ko-KR" sz="1400" dirty="0">
                <a:latin typeface="Arial Black" panose="020B0A04020102020204" pitchFamily="34" charset="0"/>
              </a:rPr>
              <a:t>:";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12C320D-C6CE-405A-8F6A-E5AB42BFF12C}"/>
              </a:ext>
            </a:extLst>
          </p:cNvPr>
          <p:cNvGrpSpPr/>
          <p:nvPr/>
        </p:nvGrpSpPr>
        <p:grpSpPr>
          <a:xfrm>
            <a:off x="5225439" y="685805"/>
            <a:ext cx="2793024" cy="2204961"/>
            <a:chOff x="3692766" y="2808126"/>
            <a:chExt cx="2793024" cy="2204961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A5A399C-2F0E-4C98-A866-BD84C0B92B6A}"/>
                </a:ext>
              </a:extLst>
            </p:cNvPr>
            <p:cNvSpPr/>
            <p:nvPr/>
          </p:nvSpPr>
          <p:spPr>
            <a:xfrm>
              <a:off x="5055576" y="3050932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60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028BE6A-F1F8-44AF-AB20-D011A44728D5}"/>
                </a:ext>
              </a:extLst>
            </p:cNvPr>
            <p:cNvSpPr/>
            <p:nvPr/>
          </p:nvSpPr>
          <p:spPr>
            <a:xfrm>
              <a:off x="4193929" y="3732341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0409E6D0-81BE-4203-BE6A-C90DD09F2BB4}"/>
                </a:ext>
              </a:extLst>
            </p:cNvPr>
            <p:cNvSpPr/>
            <p:nvPr/>
          </p:nvSpPr>
          <p:spPr>
            <a:xfrm>
              <a:off x="5887913" y="3729410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09ED52D-D842-499B-8B31-84E56047E720}"/>
                </a:ext>
              </a:extLst>
            </p:cNvPr>
            <p:cNvSpPr/>
            <p:nvPr/>
          </p:nvSpPr>
          <p:spPr>
            <a:xfrm>
              <a:off x="4739053" y="4459172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5E53CA0-A2A5-4D76-B1DA-73423F876DC3}"/>
                </a:ext>
              </a:extLst>
            </p:cNvPr>
            <p:cNvSpPr/>
            <p:nvPr/>
          </p:nvSpPr>
          <p:spPr>
            <a:xfrm>
              <a:off x="5380890" y="4445982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8CBFE23-F8C8-4254-B8EA-621D2FB3A7F1}"/>
                </a:ext>
              </a:extLst>
            </p:cNvPr>
            <p:cNvSpPr/>
            <p:nvPr/>
          </p:nvSpPr>
          <p:spPr>
            <a:xfrm>
              <a:off x="3692766" y="4456241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4B9A32EF-06B6-4C54-8F3B-C4048D0E3E61}"/>
                </a:ext>
              </a:extLst>
            </p:cNvPr>
            <p:cNvCxnSpPr>
              <a:stCxn id="74" idx="3"/>
              <a:endCxn id="75" idx="7"/>
            </p:cNvCxnSpPr>
            <p:nvPr/>
          </p:nvCxnSpPr>
          <p:spPr>
            <a:xfrm flipH="1">
              <a:off x="4704249" y="3523728"/>
              <a:ext cx="438884" cy="289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4E0AE065-3FD1-4849-BCF8-0B395790E86E}"/>
                </a:ext>
              </a:extLst>
            </p:cNvPr>
            <p:cNvCxnSpPr>
              <a:cxnSpLocks/>
              <a:stCxn id="75" idx="3"/>
              <a:endCxn id="79" idx="0"/>
            </p:cNvCxnSpPr>
            <p:nvPr/>
          </p:nvCxnSpPr>
          <p:spPr>
            <a:xfrm flipH="1">
              <a:off x="3991705" y="4205137"/>
              <a:ext cx="289781" cy="251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8C51AA85-404D-4E1D-881B-B618E715193B}"/>
                </a:ext>
              </a:extLst>
            </p:cNvPr>
            <p:cNvCxnSpPr>
              <a:stCxn id="75" idx="5"/>
              <a:endCxn id="77" idx="0"/>
            </p:cNvCxnSpPr>
            <p:nvPr/>
          </p:nvCxnSpPr>
          <p:spPr>
            <a:xfrm>
              <a:off x="4704249" y="4205137"/>
              <a:ext cx="333743" cy="2540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225467A-DF51-426F-B00A-BB56FEAAC598}"/>
                </a:ext>
              </a:extLst>
            </p:cNvPr>
            <p:cNvCxnSpPr>
              <a:stCxn id="76" idx="3"/>
              <a:endCxn id="78" idx="0"/>
            </p:cNvCxnSpPr>
            <p:nvPr/>
          </p:nvCxnSpPr>
          <p:spPr>
            <a:xfrm flipH="1">
              <a:off x="5679829" y="4202206"/>
              <a:ext cx="295641" cy="2437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2B3F882-3C00-4219-B864-DEBCABBE7721}"/>
                </a:ext>
              </a:extLst>
            </p:cNvPr>
            <p:cNvCxnSpPr>
              <a:stCxn id="74" idx="5"/>
              <a:endCxn id="76" idx="1"/>
            </p:cNvCxnSpPr>
            <p:nvPr/>
          </p:nvCxnSpPr>
          <p:spPr>
            <a:xfrm>
              <a:off x="5565896" y="3523728"/>
              <a:ext cx="409574" cy="2868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6E07A6E-E141-4347-A7A8-2B68DCDF63ED}"/>
                </a:ext>
              </a:extLst>
            </p:cNvPr>
            <p:cNvSpPr txBox="1"/>
            <p:nvPr/>
          </p:nvSpPr>
          <p:spPr>
            <a:xfrm>
              <a:off x="5204816" y="280812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0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36D7E5-03E5-4847-83BB-2B62B35CA46D}"/>
                </a:ext>
              </a:extLst>
            </p:cNvPr>
            <p:cNvSpPr txBox="1"/>
            <p:nvPr/>
          </p:nvSpPr>
          <p:spPr>
            <a:xfrm>
              <a:off x="4331287" y="346634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DDE62AB-3CE1-493B-89D9-8F5FF9AF39E9}"/>
                </a:ext>
              </a:extLst>
            </p:cNvPr>
            <p:cNvSpPr txBox="1"/>
            <p:nvPr/>
          </p:nvSpPr>
          <p:spPr>
            <a:xfrm>
              <a:off x="6039925" y="344948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CA729F4-9B4E-415E-B816-156DF3DF6FA0}"/>
                </a:ext>
              </a:extLst>
            </p:cNvPr>
            <p:cNvSpPr txBox="1"/>
            <p:nvPr/>
          </p:nvSpPr>
          <p:spPr>
            <a:xfrm>
              <a:off x="3834856" y="419218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3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A43C2F-9249-410B-B262-227F96FC9C30}"/>
                </a:ext>
              </a:extLst>
            </p:cNvPr>
            <p:cNvSpPr txBox="1"/>
            <p:nvPr/>
          </p:nvSpPr>
          <p:spPr>
            <a:xfrm>
              <a:off x="4948226" y="419218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4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DDAC935-C417-4A5C-9194-C6790A0F33F2}"/>
                </a:ext>
              </a:extLst>
            </p:cNvPr>
            <p:cNvSpPr txBox="1"/>
            <p:nvPr/>
          </p:nvSpPr>
          <p:spPr>
            <a:xfrm>
              <a:off x="5565896" y="417974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646D8BB-F371-4D1A-AE87-5EE5C718B53D}"/>
              </a:ext>
            </a:extLst>
          </p:cNvPr>
          <p:cNvGrpSpPr/>
          <p:nvPr/>
        </p:nvGrpSpPr>
        <p:grpSpPr>
          <a:xfrm>
            <a:off x="8120854" y="685805"/>
            <a:ext cx="2793024" cy="2204961"/>
            <a:chOff x="3692766" y="2808126"/>
            <a:chExt cx="2793024" cy="2204961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0B2FFEB-A8F1-4FD6-B98B-2E19B5A2659C}"/>
                </a:ext>
              </a:extLst>
            </p:cNvPr>
            <p:cNvSpPr/>
            <p:nvPr/>
          </p:nvSpPr>
          <p:spPr>
            <a:xfrm>
              <a:off x="5055576" y="3050932"/>
              <a:ext cx="597877" cy="553915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6D05D4E0-41A3-4534-8F55-8E9231A9225E}"/>
                </a:ext>
              </a:extLst>
            </p:cNvPr>
            <p:cNvSpPr/>
            <p:nvPr/>
          </p:nvSpPr>
          <p:spPr>
            <a:xfrm>
              <a:off x="4193929" y="3732341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15CD54E-3F6D-4B4C-A5D5-EE46B9A11854}"/>
                </a:ext>
              </a:extLst>
            </p:cNvPr>
            <p:cNvSpPr/>
            <p:nvPr/>
          </p:nvSpPr>
          <p:spPr>
            <a:xfrm>
              <a:off x="5887913" y="3729410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CEDC4FB-48AA-4015-972A-B4DBB806FDFD}"/>
                </a:ext>
              </a:extLst>
            </p:cNvPr>
            <p:cNvSpPr/>
            <p:nvPr/>
          </p:nvSpPr>
          <p:spPr>
            <a:xfrm>
              <a:off x="4739053" y="4459172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8DCBB68-323B-4C95-8810-939AD09C8B77}"/>
                </a:ext>
              </a:extLst>
            </p:cNvPr>
            <p:cNvSpPr/>
            <p:nvPr/>
          </p:nvSpPr>
          <p:spPr>
            <a:xfrm>
              <a:off x="5380890" y="4445982"/>
              <a:ext cx="597877" cy="553915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60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9886A3D-E0FC-48D5-B388-2840D0CB79F3}"/>
                </a:ext>
              </a:extLst>
            </p:cNvPr>
            <p:cNvSpPr/>
            <p:nvPr/>
          </p:nvSpPr>
          <p:spPr>
            <a:xfrm>
              <a:off x="3692766" y="4456241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400CF3E-011B-42B1-9B33-CF0247657281}"/>
                </a:ext>
              </a:extLst>
            </p:cNvPr>
            <p:cNvCxnSpPr>
              <a:stCxn id="92" idx="3"/>
              <a:endCxn id="93" idx="7"/>
            </p:cNvCxnSpPr>
            <p:nvPr/>
          </p:nvCxnSpPr>
          <p:spPr>
            <a:xfrm flipH="1">
              <a:off x="4704249" y="3523728"/>
              <a:ext cx="438884" cy="289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C9C838A5-A547-4585-81A7-7CF25FED117B}"/>
                </a:ext>
              </a:extLst>
            </p:cNvPr>
            <p:cNvCxnSpPr>
              <a:cxnSpLocks/>
              <a:stCxn id="93" idx="3"/>
              <a:endCxn id="97" idx="0"/>
            </p:cNvCxnSpPr>
            <p:nvPr/>
          </p:nvCxnSpPr>
          <p:spPr>
            <a:xfrm flipH="1">
              <a:off x="3991705" y="4205137"/>
              <a:ext cx="289781" cy="251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CA053341-C0D7-4C9D-A4CC-B13439F14999}"/>
                </a:ext>
              </a:extLst>
            </p:cNvPr>
            <p:cNvCxnSpPr>
              <a:stCxn id="93" idx="5"/>
              <a:endCxn id="95" idx="0"/>
            </p:cNvCxnSpPr>
            <p:nvPr/>
          </p:nvCxnSpPr>
          <p:spPr>
            <a:xfrm>
              <a:off x="4704249" y="4205137"/>
              <a:ext cx="333743" cy="2540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38595797-352A-4520-A43C-6BDC845AF5BB}"/>
                </a:ext>
              </a:extLst>
            </p:cNvPr>
            <p:cNvCxnSpPr>
              <a:stCxn id="94" idx="3"/>
              <a:endCxn id="96" idx="0"/>
            </p:cNvCxnSpPr>
            <p:nvPr/>
          </p:nvCxnSpPr>
          <p:spPr>
            <a:xfrm flipH="1">
              <a:off x="5679829" y="4202206"/>
              <a:ext cx="295641" cy="2437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2566E9EA-35F4-4412-B7B1-394522A5C5C4}"/>
                </a:ext>
              </a:extLst>
            </p:cNvPr>
            <p:cNvCxnSpPr>
              <a:stCxn id="92" idx="5"/>
              <a:endCxn id="94" idx="1"/>
            </p:cNvCxnSpPr>
            <p:nvPr/>
          </p:nvCxnSpPr>
          <p:spPr>
            <a:xfrm>
              <a:off x="5565896" y="3523728"/>
              <a:ext cx="409574" cy="2868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7A95B1-AEB0-4F37-BB6D-357596200AF7}"/>
                </a:ext>
              </a:extLst>
            </p:cNvPr>
            <p:cNvSpPr txBox="1"/>
            <p:nvPr/>
          </p:nvSpPr>
          <p:spPr>
            <a:xfrm>
              <a:off x="5204816" y="280812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0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175F1C1-B879-4E21-9420-D37482F0FAE7}"/>
                </a:ext>
              </a:extLst>
            </p:cNvPr>
            <p:cNvSpPr txBox="1"/>
            <p:nvPr/>
          </p:nvSpPr>
          <p:spPr>
            <a:xfrm>
              <a:off x="4331287" y="346634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2C7B88B-8415-4953-982B-3342F0067975}"/>
                </a:ext>
              </a:extLst>
            </p:cNvPr>
            <p:cNvSpPr txBox="1"/>
            <p:nvPr/>
          </p:nvSpPr>
          <p:spPr>
            <a:xfrm>
              <a:off x="6039925" y="344948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F7E0159-2C14-4950-BE00-B1EE81336F4C}"/>
                </a:ext>
              </a:extLst>
            </p:cNvPr>
            <p:cNvSpPr txBox="1"/>
            <p:nvPr/>
          </p:nvSpPr>
          <p:spPr>
            <a:xfrm>
              <a:off x="3834856" y="419218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3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1800CD-B438-48A9-B542-077743ABE8B2}"/>
                </a:ext>
              </a:extLst>
            </p:cNvPr>
            <p:cNvSpPr txBox="1"/>
            <p:nvPr/>
          </p:nvSpPr>
          <p:spPr>
            <a:xfrm>
              <a:off x="4948226" y="419218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4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FD95AF-FCCF-4420-916C-18C951CE54C0}"/>
                </a:ext>
              </a:extLst>
            </p:cNvPr>
            <p:cNvSpPr txBox="1"/>
            <p:nvPr/>
          </p:nvSpPr>
          <p:spPr>
            <a:xfrm>
              <a:off x="5565896" y="417974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E92220B5-7F85-425C-8432-30DDD7DCD5F2}"/>
              </a:ext>
            </a:extLst>
          </p:cNvPr>
          <p:cNvGrpSpPr/>
          <p:nvPr/>
        </p:nvGrpSpPr>
        <p:grpSpPr>
          <a:xfrm>
            <a:off x="5218653" y="3199256"/>
            <a:ext cx="2793024" cy="2204961"/>
            <a:chOff x="3692766" y="2808126"/>
            <a:chExt cx="2793024" cy="2204961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8F66AAB-9A6E-43B2-9D34-AC70960B7977}"/>
                </a:ext>
              </a:extLst>
            </p:cNvPr>
            <p:cNvSpPr/>
            <p:nvPr/>
          </p:nvSpPr>
          <p:spPr>
            <a:xfrm>
              <a:off x="5055576" y="3050932"/>
              <a:ext cx="597877" cy="553915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76445934-76E7-40A3-A808-129C71CC7CE1}"/>
                </a:ext>
              </a:extLst>
            </p:cNvPr>
            <p:cNvSpPr/>
            <p:nvPr/>
          </p:nvSpPr>
          <p:spPr>
            <a:xfrm>
              <a:off x="4193929" y="3732341"/>
              <a:ext cx="597877" cy="553915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910104F-CFE3-4722-85ED-C7AA46D95E71}"/>
                </a:ext>
              </a:extLst>
            </p:cNvPr>
            <p:cNvSpPr/>
            <p:nvPr/>
          </p:nvSpPr>
          <p:spPr>
            <a:xfrm>
              <a:off x="5887913" y="3729410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9E4F5529-C521-4977-94C2-D978177E8752}"/>
                </a:ext>
              </a:extLst>
            </p:cNvPr>
            <p:cNvSpPr/>
            <p:nvPr/>
          </p:nvSpPr>
          <p:spPr>
            <a:xfrm>
              <a:off x="4739053" y="4459172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8CB2C0A6-C472-4E43-94E3-69931E71744F}"/>
                </a:ext>
              </a:extLst>
            </p:cNvPr>
            <p:cNvSpPr/>
            <p:nvPr/>
          </p:nvSpPr>
          <p:spPr>
            <a:xfrm>
              <a:off x="5380890" y="4445982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8692EF69-B3EF-48CB-9624-0650C7CD8B79}"/>
                </a:ext>
              </a:extLst>
            </p:cNvPr>
            <p:cNvSpPr/>
            <p:nvPr/>
          </p:nvSpPr>
          <p:spPr>
            <a:xfrm>
              <a:off x="3692766" y="4456241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36A629E6-6CE5-47E9-817C-5012B2C36DE8}"/>
                </a:ext>
              </a:extLst>
            </p:cNvPr>
            <p:cNvCxnSpPr>
              <a:stCxn id="110" idx="3"/>
              <a:endCxn id="111" idx="7"/>
            </p:cNvCxnSpPr>
            <p:nvPr/>
          </p:nvCxnSpPr>
          <p:spPr>
            <a:xfrm flipH="1">
              <a:off x="4704249" y="3523728"/>
              <a:ext cx="438884" cy="289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84E2A172-AD4B-4E0C-81D1-EFC28BCF8BBB}"/>
                </a:ext>
              </a:extLst>
            </p:cNvPr>
            <p:cNvCxnSpPr>
              <a:cxnSpLocks/>
              <a:stCxn id="111" idx="3"/>
              <a:endCxn id="115" idx="0"/>
            </p:cNvCxnSpPr>
            <p:nvPr/>
          </p:nvCxnSpPr>
          <p:spPr>
            <a:xfrm flipH="1">
              <a:off x="3991705" y="4205137"/>
              <a:ext cx="289781" cy="251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E5B389D0-57B6-4827-950B-1F84CB5E453E}"/>
                </a:ext>
              </a:extLst>
            </p:cNvPr>
            <p:cNvCxnSpPr>
              <a:stCxn id="111" idx="5"/>
              <a:endCxn id="113" idx="0"/>
            </p:cNvCxnSpPr>
            <p:nvPr/>
          </p:nvCxnSpPr>
          <p:spPr>
            <a:xfrm>
              <a:off x="4704249" y="4205137"/>
              <a:ext cx="333743" cy="2540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6066AFD3-109D-4915-B69E-1136A8A9F9AF}"/>
                </a:ext>
              </a:extLst>
            </p:cNvPr>
            <p:cNvCxnSpPr>
              <a:stCxn id="112" idx="3"/>
              <a:endCxn id="114" idx="0"/>
            </p:cNvCxnSpPr>
            <p:nvPr/>
          </p:nvCxnSpPr>
          <p:spPr>
            <a:xfrm flipH="1">
              <a:off x="5679829" y="4202206"/>
              <a:ext cx="295641" cy="2437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E8A63DB6-4D9D-4D4D-8CD0-94D07BBDB0D3}"/>
                </a:ext>
              </a:extLst>
            </p:cNvPr>
            <p:cNvCxnSpPr>
              <a:stCxn id="110" idx="5"/>
              <a:endCxn id="112" idx="1"/>
            </p:cNvCxnSpPr>
            <p:nvPr/>
          </p:nvCxnSpPr>
          <p:spPr>
            <a:xfrm>
              <a:off x="5565896" y="3523728"/>
              <a:ext cx="409574" cy="2868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F388FE7-7FBA-4B78-B2D9-866073888311}"/>
                </a:ext>
              </a:extLst>
            </p:cNvPr>
            <p:cNvSpPr txBox="1"/>
            <p:nvPr/>
          </p:nvSpPr>
          <p:spPr>
            <a:xfrm>
              <a:off x="5204816" y="280812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0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4E65F6-78C7-42AA-A1E5-E8464FD119D7}"/>
                </a:ext>
              </a:extLst>
            </p:cNvPr>
            <p:cNvSpPr txBox="1"/>
            <p:nvPr/>
          </p:nvSpPr>
          <p:spPr>
            <a:xfrm>
              <a:off x="4331287" y="346634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49078A6-8BDD-4866-ADF3-B6520F8BCC8A}"/>
                </a:ext>
              </a:extLst>
            </p:cNvPr>
            <p:cNvSpPr txBox="1"/>
            <p:nvPr/>
          </p:nvSpPr>
          <p:spPr>
            <a:xfrm>
              <a:off x="6039925" y="344948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52BA6E4-9B34-4704-84B6-3A6990C94C2B}"/>
                </a:ext>
              </a:extLst>
            </p:cNvPr>
            <p:cNvSpPr txBox="1"/>
            <p:nvPr/>
          </p:nvSpPr>
          <p:spPr>
            <a:xfrm>
              <a:off x="3834856" y="419218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3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A975652-F08B-4E33-AF5A-A2DBFFF13D4F}"/>
                </a:ext>
              </a:extLst>
            </p:cNvPr>
            <p:cNvSpPr txBox="1"/>
            <p:nvPr/>
          </p:nvSpPr>
          <p:spPr>
            <a:xfrm>
              <a:off x="4948226" y="419218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4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222908E-C30D-42D6-80B1-1E859F89EF6F}"/>
                </a:ext>
              </a:extLst>
            </p:cNvPr>
            <p:cNvSpPr txBox="1"/>
            <p:nvPr/>
          </p:nvSpPr>
          <p:spPr>
            <a:xfrm>
              <a:off x="5565896" y="417974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E0624B9-C038-4047-9B39-23AAB92511C3}"/>
              </a:ext>
            </a:extLst>
          </p:cNvPr>
          <p:cNvGrpSpPr/>
          <p:nvPr/>
        </p:nvGrpSpPr>
        <p:grpSpPr>
          <a:xfrm>
            <a:off x="8207939" y="3306762"/>
            <a:ext cx="2793024" cy="2204961"/>
            <a:chOff x="3692766" y="2808126"/>
            <a:chExt cx="2793024" cy="2204961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074684B0-5DB2-4019-B9ED-F281B20F31D2}"/>
                </a:ext>
              </a:extLst>
            </p:cNvPr>
            <p:cNvSpPr/>
            <p:nvPr/>
          </p:nvSpPr>
          <p:spPr>
            <a:xfrm>
              <a:off x="5055576" y="3050932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48983D-5ACF-4E72-8E56-640ACA4C2974}"/>
                </a:ext>
              </a:extLst>
            </p:cNvPr>
            <p:cNvSpPr/>
            <p:nvPr/>
          </p:nvSpPr>
          <p:spPr>
            <a:xfrm>
              <a:off x="4193929" y="3732341"/>
              <a:ext cx="597877" cy="553915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82B9216-3F8E-4C12-8242-1CFAC6DDD70D}"/>
                </a:ext>
              </a:extLst>
            </p:cNvPr>
            <p:cNvSpPr/>
            <p:nvPr/>
          </p:nvSpPr>
          <p:spPr>
            <a:xfrm>
              <a:off x="5887913" y="3729410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FA8744C-9C01-40DA-B891-CF1250FA8237}"/>
                </a:ext>
              </a:extLst>
            </p:cNvPr>
            <p:cNvSpPr/>
            <p:nvPr/>
          </p:nvSpPr>
          <p:spPr>
            <a:xfrm>
              <a:off x="4739053" y="4459172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76417FA1-D209-434A-8A73-3FC36D763168}"/>
                </a:ext>
              </a:extLst>
            </p:cNvPr>
            <p:cNvSpPr/>
            <p:nvPr/>
          </p:nvSpPr>
          <p:spPr>
            <a:xfrm>
              <a:off x="5380890" y="4445982"/>
              <a:ext cx="597877" cy="5539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60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6527878E-91EF-4F24-9B77-07ED4A81D7AB}"/>
                </a:ext>
              </a:extLst>
            </p:cNvPr>
            <p:cNvSpPr/>
            <p:nvPr/>
          </p:nvSpPr>
          <p:spPr>
            <a:xfrm>
              <a:off x="3692766" y="4456241"/>
              <a:ext cx="597877" cy="553915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F6EDF081-A275-4F1F-9072-033147164AFA}"/>
                </a:ext>
              </a:extLst>
            </p:cNvPr>
            <p:cNvCxnSpPr>
              <a:stCxn id="128" idx="3"/>
              <a:endCxn id="129" idx="7"/>
            </p:cNvCxnSpPr>
            <p:nvPr/>
          </p:nvCxnSpPr>
          <p:spPr>
            <a:xfrm flipH="1">
              <a:off x="4704249" y="3523728"/>
              <a:ext cx="438884" cy="289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8C5AD977-08CF-449C-BD0F-AC321A0AC247}"/>
                </a:ext>
              </a:extLst>
            </p:cNvPr>
            <p:cNvCxnSpPr>
              <a:cxnSpLocks/>
              <a:stCxn id="129" idx="3"/>
              <a:endCxn id="133" idx="0"/>
            </p:cNvCxnSpPr>
            <p:nvPr/>
          </p:nvCxnSpPr>
          <p:spPr>
            <a:xfrm flipH="1">
              <a:off x="3991705" y="4205137"/>
              <a:ext cx="289781" cy="251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516DFD48-1F32-4DBE-A6C5-4C4587BD42FE}"/>
                </a:ext>
              </a:extLst>
            </p:cNvPr>
            <p:cNvCxnSpPr>
              <a:stCxn id="129" idx="5"/>
              <a:endCxn id="131" idx="0"/>
            </p:cNvCxnSpPr>
            <p:nvPr/>
          </p:nvCxnSpPr>
          <p:spPr>
            <a:xfrm>
              <a:off x="4704249" y="4205137"/>
              <a:ext cx="333743" cy="2540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6558F5F4-9CD1-48F1-B1C6-8011F7050478}"/>
                </a:ext>
              </a:extLst>
            </p:cNvPr>
            <p:cNvCxnSpPr>
              <a:stCxn id="130" idx="3"/>
              <a:endCxn id="132" idx="0"/>
            </p:cNvCxnSpPr>
            <p:nvPr/>
          </p:nvCxnSpPr>
          <p:spPr>
            <a:xfrm flipH="1">
              <a:off x="5679829" y="4202206"/>
              <a:ext cx="295641" cy="2437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49D80D06-125C-45E8-8765-7047646C91DB}"/>
                </a:ext>
              </a:extLst>
            </p:cNvPr>
            <p:cNvCxnSpPr>
              <a:stCxn id="128" idx="5"/>
              <a:endCxn id="130" idx="1"/>
            </p:cNvCxnSpPr>
            <p:nvPr/>
          </p:nvCxnSpPr>
          <p:spPr>
            <a:xfrm>
              <a:off x="5565896" y="3523728"/>
              <a:ext cx="409574" cy="2868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27655D8-3891-47BA-B635-6ED5B5755F1D}"/>
                </a:ext>
              </a:extLst>
            </p:cNvPr>
            <p:cNvSpPr txBox="1"/>
            <p:nvPr/>
          </p:nvSpPr>
          <p:spPr>
            <a:xfrm>
              <a:off x="5204816" y="280812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0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EA3AC60-8039-4215-9A2D-1934DAD116A9}"/>
                </a:ext>
              </a:extLst>
            </p:cNvPr>
            <p:cNvSpPr txBox="1"/>
            <p:nvPr/>
          </p:nvSpPr>
          <p:spPr>
            <a:xfrm>
              <a:off x="4331287" y="346634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1CE6A0E-2CE3-4178-B82C-AC8510F32255}"/>
                </a:ext>
              </a:extLst>
            </p:cNvPr>
            <p:cNvSpPr txBox="1"/>
            <p:nvPr/>
          </p:nvSpPr>
          <p:spPr>
            <a:xfrm>
              <a:off x="6039925" y="344948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CDA5929-82DA-4416-8E05-2D85ED0A6127}"/>
                </a:ext>
              </a:extLst>
            </p:cNvPr>
            <p:cNvSpPr txBox="1"/>
            <p:nvPr/>
          </p:nvSpPr>
          <p:spPr>
            <a:xfrm>
              <a:off x="3834856" y="419218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3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3967E6B-FC74-46F7-A193-81757E664E7B}"/>
                </a:ext>
              </a:extLst>
            </p:cNvPr>
            <p:cNvSpPr txBox="1"/>
            <p:nvPr/>
          </p:nvSpPr>
          <p:spPr>
            <a:xfrm>
              <a:off x="4948226" y="419218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4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5AF6CD5-945B-488B-8D50-709FBE7567F4}"/>
                </a:ext>
              </a:extLst>
            </p:cNvPr>
            <p:cNvSpPr txBox="1"/>
            <p:nvPr/>
          </p:nvSpPr>
          <p:spPr>
            <a:xfrm>
              <a:off x="5565896" y="417974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  <a:endPara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95CB07E0-DCA5-459E-A59B-2D068798C544}"/>
              </a:ext>
            </a:extLst>
          </p:cNvPr>
          <p:cNvSpPr/>
          <p:nvPr/>
        </p:nvSpPr>
        <p:spPr>
          <a:xfrm>
            <a:off x="7917691" y="1061179"/>
            <a:ext cx="809306" cy="342674"/>
          </a:xfrm>
          <a:prstGeom prst="rightArrow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화살표: 오른쪽 145">
            <a:extLst>
              <a:ext uri="{FF2B5EF4-FFF2-40B4-BE49-F238E27FC236}">
                <a16:creationId xmlns:a16="http://schemas.microsoft.com/office/drawing/2014/main" id="{7058448C-01F6-4255-8F62-D45981930D49}"/>
              </a:ext>
            </a:extLst>
          </p:cNvPr>
          <p:cNvSpPr/>
          <p:nvPr/>
        </p:nvSpPr>
        <p:spPr>
          <a:xfrm rot="8219998">
            <a:off x="7428711" y="2952513"/>
            <a:ext cx="809306" cy="342674"/>
          </a:xfrm>
          <a:prstGeom prst="rightArrow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화살표: 오른쪽 146">
            <a:extLst>
              <a:ext uri="{FF2B5EF4-FFF2-40B4-BE49-F238E27FC236}">
                <a16:creationId xmlns:a16="http://schemas.microsoft.com/office/drawing/2014/main" id="{F822D459-157A-4D61-9138-E827D014E39A}"/>
              </a:ext>
            </a:extLst>
          </p:cNvPr>
          <p:cNvSpPr/>
          <p:nvPr/>
        </p:nvSpPr>
        <p:spPr>
          <a:xfrm>
            <a:off x="7972699" y="3677923"/>
            <a:ext cx="809306" cy="342674"/>
          </a:xfrm>
          <a:prstGeom prst="rightArrow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82C2024-4FDF-4512-B10D-19FB51D6B159}"/>
              </a:ext>
            </a:extLst>
          </p:cNvPr>
          <p:cNvSpPr txBox="1"/>
          <p:nvPr/>
        </p:nvSpPr>
        <p:spPr>
          <a:xfrm>
            <a:off x="6177572" y="5997609"/>
            <a:ext cx="4774222" cy="7386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pop</a:t>
            </a:r>
            <a:r>
              <a:rPr lang="ko-KR" altLang="en-US" sz="1400" dirty="0">
                <a:latin typeface="Arial Black" panose="020B0A04020102020204" pitchFamily="34" charset="0"/>
              </a:rPr>
              <a:t>으로 제거할 루트 노드를 </a:t>
            </a:r>
            <a:r>
              <a:rPr lang="en-US" altLang="ko-KR" sz="1400" dirty="0">
                <a:latin typeface="Arial Black" panose="020B0A04020102020204" pitchFamily="34" charset="0"/>
              </a:rPr>
              <a:t>heap</a:t>
            </a:r>
            <a:r>
              <a:rPr lang="ko-KR" altLang="en-US" sz="1400" dirty="0">
                <a:latin typeface="Arial Black" panose="020B0A04020102020204" pitchFamily="34" charset="0"/>
              </a:rPr>
              <a:t>에서 배제하는 위치로 변경만 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제거 알고리즘도 아니며 정렬만 수행한다 원소삭제 멤버 함수를 활용해서 제거 할 수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9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975F93A-D678-412F-A66B-D355F5B7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정렬 알고리즘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D9B34F-E2B3-4C24-8BB8-A4C389400BE6}"/>
              </a:ext>
            </a:extLst>
          </p:cNvPr>
          <p:cNvSpPr txBox="1"/>
          <p:nvPr/>
        </p:nvSpPr>
        <p:spPr>
          <a:xfrm>
            <a:off x="1132621" y="712177"/>
            <a:ext cx="9905998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sort_heap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(60);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make_heap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"v[</a:t>
            </a:r>
            <a:r>
              <a:rPr lang="ko-KR" altLang="en-US" sz="1600" dirty="0" err="1">
                <a:latin typeface="Arial Black" panose="020B0A04020102020204" pitchFamily="34" charset="0"/>
              </a:rPr>
              <a:t>힙</a:t>
            </a:r>
            <a:r>
              <a:rPr lang="ko-KR" altLang="en-US" sz="1600" dirty="0">
                <a:latin typeface="Arial Black" panose="020B0A04020102020204" pitchFamily="34" charset="0"/>
              </a:rPr>
              <a:t> 생성</a:t>
            </a:r>
            <a:r>
              <a:rPr lang="en-US" altLang="ko-KR" sz="16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sort_heap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"v[</a:t>
            </a:r>
            <a:r>
              <a:rPr lang="ko-KR" altLang="en-US" sz="1600" dirty="0" err="1">
                <a:latin typeface="Arial Black" panose="020B0A04020102020204" pitchFamily="34" charset="0"/>
              </a:rPr>
              <a:t>힙</a:t>
            </a:r>
            <a:r>
              <a:rPr lang="ko-KR" altLang="en-US" sz="1600" dirty="0">
                <a:latin typeface="Arial Black" panose="020B0A04020102020204" pitchFamily="34" charset="0"/>
              </a:rPr>
              <a:t> 정렬</a:t>
            </a:r>
            <a:r>
              <a:rPr lang="en-US" altLang="ko-KR" sz="16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BC6616-C184-4252-8C22-A2FA0C230858}"/>
              </a:ext>
            </a:extLst>
          </p:cNvPr>
          <p:cNvSpPr txBox="1"/>
          <p:nvPr/>
        </p:nvSpPr>
        <p:spPr>
          <a:xfrm>
            <a:off x="5943600" y="2391508"/>
            <a:ext cx="4148187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sort_heap</a:t>
            </a:r>
            <a:r>
              <a:rPr lang="en-US" altLang="ko-KR" dirty="0">
                <a:latin typeface="Arial Black" panose="020B0A04020102020204" pitchFamily="34" charset="0"/>
              </a:rPr>
              <a:t>()</a:t>
            </a:r>
            <a:r>
              <a:rPr lang="ko-KR" altLang="en-US" dirty="0">
                <a:latin typeface="Arial Black" panose="020B0A04020102020204" pitchFamily="34" charset="0"/>
              </a:rPr>
              <a:t>은 오름차순이 디폴트다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19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7998</TotalTime>
  <Words>9091</Words>
  <Application>Microsoft Office PowerPoint</Application>
  <PresentationFormat>와이드스크린</PresentationFormat>
  <Paragraphs>1455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맑은 고딕</vt:lpstr>
      <vt:lpstr>Arial</vt:lpstr>
      <vt:lpstr>Arial Black</vt:lpstr>
      <vt:lpstr>Cambria Math</vt:lpstr>
      <vt:lpstr>Tw Cen MT</vt:lpstr>
      <vt:lpstr>회로</vt:lpstr>
      <vt:lpstr>STL -CHAPTER6-</vt:lpstr>
      <vt:lpstr>목차</vt:lpstr>
      <vt:lpstr>정렬 알고리즘</vt:lpstr>
      <vt:lpstr>1. 정렬 알고리즘</vt:lpstr>
      <vt:lpstr>1. 정렬 알고리즘</vt:lpstr>
      <vt:lpstr>1. 정렬 알고리즘</vt:lpstr>
      <vt:lpstr>1. 정렬 알고리즘</vt:lpstr>
      <vt:lpstr>1. 정렬 알고리즘</vt:lpstr>
      <vt:lpstr>1. 정렬 알고리즘</vt:lpstr>
      <vt:lpstr>1. 정렬 알고리즘</vt:lpstr>
      <vt:lpstr>1. 정렬 알고리즘</vt:lpstr>
      <vt:lpstr>1. 정렬 알고리즘</vt:lpstr>
      <vt:lpstr>1. 정렬 알고리즘</vt:lpstr>
      <vt:lpstr>1. 정렬 알고리즘</vt:lpstr>
      <vt:lpstr>1. 정렬 알고리즘</vt:lpstr>
      <vt:lpstr>정렬된 범위 알고리즘</vt:lpstr>
      <vt:lpstr>2. 정렬된 범위 알고리즘</vt:lpstr>
      <vt:lpstr>2. 정렬된 범위 알고리즘</vt:lpstr>
      <vt:lpstr>2. 정렬된 범위 알고리즘</vt:lpstr>
      <vt:lpstr>2. 정렬된 범위 알고리즘</vt:lpstr>
      <vt:lpstr>2. 정렬된 범위 알고리즘</vt:lpstr>
      <vt:lpstr>2. 정렬된 범위 알고리즘</vt:lpstr>
      <vt:lpstr>2. 정렬된 범위 알고리즘</vt:lpstr>
      <vt:lpstr>2. 정렬된 범위 알고리즘</vt:lpstr>
      <vt:lpstr>2. 정렬된 범위 알고리즘</vt:lpstr>
      <vt:lpstr>2. 정렬된 범위 알고리즘</vt:lpstr>
      <vt:lpstr>2. 정렬된 범위 알고리즘</vt:lpstr>
      <vt:lpstr>2. 정렬된 범위 알고리즘</vt:lpstr>
      <vt:lpstr>2. 정렬된 범위 알고리즘</vt:lpstr>
      <vt:lpstr>수치 알고리즘</vt:lpstr>
      <vt:lpstr>3. 수치 알고리즘</vt:lpstr>
      <vt:lpstr>3. 수치 알고리즘</vt:lpstr>
      <vt:lpstr>3. 수치 알고리즘</vt:lpstr>
      <vt:lpstr>3. 수치 알고리즘</vt:lpstr>
      <vt:lpstr>3. 수치 알고리즘</vt:lpstr>
      <vt:lpstr>3. 수치 알고리즘</vt:lpstr>
      <vt:lpstr>3. 수치 알고리즘</vt:lpstr>
      <vt:lpstr>3. 수치 알고리즘</vt:lpstr>
      <vt:lpstr>3. 수치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624</cp:revision>
  <dcterms:created xsi:type="dcterms:W3CDTF">2019-03-03T04:04:47Z</dcterms:created>
  <dcterms:modified xsi:type="dcterms:W3CDTF">2020-01-03T08:34:38Z</dcterms:modified>
</cp:coreProperties>
</file>