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7" r:id="rId21"/>
    <p:sldId id="279" r:id="rId22"/>
    <p:sldId id="280" r:id="rId23"/>
    <p:sldId id="282" r:id="rId24"/>
    <p:sldId id="283" r:id="rId25"/>
    <p:sldId id="281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-CHAPTER7-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5414" y="720968"/>
            <a:ext cx="9917723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이항 함수가 객체가 어댑터 변환이 가능하게 기본 클래스를 상속받는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ko-KR" altLang="en-US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v3(3); //size: 3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//STL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//transform(v1.begin(), v1.end(), v3.begin(), binder1st&lt; 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&gt; (plus&lt;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&gt;(), 100));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사용자 정의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transform(v1.begin(), v1.end(), v3.begin(), binder1st&lt; 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&gt;(Plus&lt;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&gt;(), 100));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71391" y="1035124"/>
            <a:ext cx="54717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template&lt;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struct Plus : </a:t>
            </a:r>
            <a:r>
              <a:rPr lang="fr-FR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public binary_function&lt;T, T, T&gt;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 operator( )(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right)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+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532" y="719660"/>
            <a:ext cx="9914468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산술 연산 함수 객체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plus&lt;T&gt; : </a:t>
            </a:r>
            <a:r>
              <a:rPr lang="ko-KR" altLang="en-US" sz="1600" dirty="0">
                <a:latin typeface="Arial Black" pitchFamily="34" charset="0"/>
              </a:rPr>
              <a:t>이항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+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minus&lt;T&gt; : </a:t>
            </a:r>
            <a:r>
              <a:rPr lang="ko-KR" altLang="en-US" sz="1600" dirty="0">
                <a:latin typeface="Arial Black" pitchFamily="34" charset="0"/>
              </a:rPr>
              <a:t>이항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–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muliplies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divides&lt;T&gt; : </a:t>
            </a:r>
            <a:r>
              <a:rPr lang="ko-KR" altLang="en-US" sz="1600" dirty="0">
                <a:latin typeface="Arial Black" pitchFamily="34" charset="0"/>
              </a:rPr>
              <a:t>이항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/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modulus&lt;T&gt; :  </a:t>
            </a:r>
            <a:r>
              <a:rPr lang="ko-KR" altLang="en-US" sz="1600" dirty="0">
                <a:latin typeface="Arial Black" pitchFamily="34" charset="0"/>
              </a:rPr>
              <a:t>이항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%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negare</a:t>
            </a:r>
            <a:r>
              <a:rPr lang="en-US" altLang="ko-KR" sz="1600" dirty="0">
                <a:latin typeface="Arial Black" pitchFamily="34" charset="0"/>
              </a:rPr>
              <a:t>&lt;T&gt; : 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연산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–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plus&lt;T&gt;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oPlus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//1. </a:t>
            </a:r>
            <a:r>
              <a:rPr lang="en-US" altLang="ko-KR" sz="1600" dirty="0" err="1">
                <a:latin typeface="Arial Black" pitchFamily="34" charset="0"/>
              </a:rPr>
              <a:t>oPlus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객체로 </a:t>
            </a:r>
            <a:r>
              <a:rPr lang="en-US" altLang="ko-KR" sz="1600" dirty="0">
                <a:latin typeface="Arial Black" pitchFamily="34" charset="0"/>
              </a:rPr>
              <a:t>10, 20 </a:t>
            </a:r>
            <a:r>
              <a:rPr lang="ko-KR" altLang="en-US" sz="1600" dirty="0">
                <a:latin typeface="Arial Black" pitchFamily="34" charset="0"/>
              </a:rPr>
              <a:t>더하기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암묵적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oPlus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(10, 20) </a:t>
            </a:r>
            <a:r>
              <a:rPr lang="en-US" altLang="ko-KR" sz="1600" dirty="0">
                <a:latin typeface="Arial Black" pitchFamily="34" charset="0"/>
              </a:rPr>
              <a:t>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//2. </a:t>
            </a:r>
            <a:r>
              <a:rPr lang="en-US" altLang="ko-KR" sz="1600" dirty="0" err="1">
                <a:latin typeface="Arial Black" pitchFamily="34" charset="0"/>
              </a:rPr>
              <a:t>oPlus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객체로 </a:t>
            </a:r>
            <a:r>
              <a:rPr lang="en-US" altLang="ko-KR" sz="1600" dirty="0">
                <a:latin typeface="Arial Black" pitchFamily="34" charset="0"/>
              </a:rPr>
              <a:t>10, 20 </a:t>
            </a:r>
            <a:r>
              <a:rPr lang="ko-KR" altLang="en-US" sz="1600" dirty="0">
                <a:latin typeface="Arial Black" pitchFamily="34" charset="0"/>
              </a:rPr>
              <a:t>더하기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oPlus.operator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()(10, 20) </a:t>
            </a:r>
            <a:r>
              <a:rPr lang="en-US" altLang="ko-KR" sz="1600" dirty="0">
                <a:latin typeface="Arial Black" pitchFamily="34" charset="0"/>
              </a:rPr>
              <a:t>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//3. </a:t>
            </a:r>
            <a:r>
              <a:rPr lang="ko-KR" altLang="en-US" sz="1600" dirty="0">
                <a:latin typeface="Arial Black" pitchFamily="34" charset="0"/>
              </a:rPr>
              <a:t>임시 객체로 </a:t>
            </a:r>
            <a:r>
              <a:rPr lang="en-US" altLang="ko-KR" sz="1600" dirty="0">
                <a:latin typeface="Arial Black" pitchFamily="34" charset="0"/>
              </a:rPr>
              <a:t>10, 20 </a:t>
            </a:r>
            <a:r>
              <a:rPr lang="ko-KR" altLang="en-US" sz="1600" dirty="0">
                <a:latin typeface="Arial Black" pitchFamily="34" charset="0"/>
              </a:rPr>
              <a:t>더하기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암묵적 호출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일반적인 사용</a:t>
            </a:r>
            <a:r>
              <a:rPr lang="en-US" altLang="ko-KR" sz="1600" dirty="0">
                <a:latin typeface="Arial Black" pitchFamily="34" charset="0"/>
              </a:rPr>
              <a:t>)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fr-FR" altLang="ko-KR" sz="1600" dirty="0">
                <a:latin typeface="Arial Black" pitchFamily="34" charset="0"/>
              </a:rPr>
              <a:t>cout &lt;&lt; </a:t>
            </a:r>
            <a:r>
              <a:rPr lang="fr-FR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plus&lt;int&gt;()(10, 20) </a:t>
            </a:r>
            <a:r>
              <a:rPr lang="fr-FR" altLang="ko-KR" sz="1600" dirty="0">
                <a:latin typeface="Arial Black" pitchFamily="34" charset="0"/>
              </a:rPr>
              <a:t>&lt;&lt; endl;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//4. </a:t>
            </a:r>
            <a:r>
              <a:rPr lang="ko-KR" altLang="en-US" sz="1600" dirty="0">
                <a:latin typeface="Arial Black" pitchFamily="34" charset="0"/>
              </a:rPr>
              <a:t>임시 객체로 </a:t>
            </a:r>
            <a:r>
              <a:rPr lang="en-US" altLang="ko-KR" sz="1600" dirty="0">
                <a:latin typeface="Arial Black" pitchFamily="34" charset="0"/>
              </a:rPr>
              <a:t>10, 20 </a:t>
            </a:r>
            <a:r>
              <a:rPr lang="ko-KR" altLang="en-US" sz="1600" dirty="0">
                <a:latin typeface="Arial Black" pitchFamily="34" charset="0"/>
              </a:rPr>
              <a:t>더하기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&gt;().operator()(10,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3764" y="1143001"/>
            <a:ext cx="9915236" cy="517064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사용자 정의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Plus&lt;T&gt;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 예제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–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어댑터 적용이 가능하게 기본 타입을 상속하자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template&lt;</a:t>
            </a:r>
            <a:r>
              <a:rPr lang="en-US" altLang="ko-KR" sz="1600" dirty="0" err="1">
                <a:latin typeface="Arial Black" pitchFamily="34" charset="0"/>
              </a:rPr>
              <a:t>typename</a:t>
            </a:r>
            <a:r>
              <a:rPr lang="en-US" altLang="ko-KR" sz="1600" dirty="0">
                <a:latin typeface="Arial Black" pitchFamily="34" charset="0"/>
              </a:rPr>
              <a:t> T&gt;</a:t>
            </a:r>
          </a:p>
          <a:p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Plus : public </a:t>
            </a:r>
            <a:r>
              <a:rPr lang="en-US" altLang="ko-KR" sz="1600" dirty="0" err="1">
                <a:latin typeface="Arial Black" pitchFamily="34" charset="0"/>
              </a:rPr>
              <a:t>binary_function</a:t>
            </a:r>
            <a:r>
              <a:rPr lang="en-US" altLang="ko-KR" sz="1600" dirty="0">
                <a:latin typeface="Arial Black" pitchFamily="34" charset="0"/>
              </a:rPr>
              <a:t>&lt;T, T, T&gt; //</a:t>
            </a:r>
            <a:r>
              <a:rPr lang="ko-KR" altLang="en-US" sz="1600" dirty="0">
                <a:latin typeface="Arial Black" pitchFamily="34" charset="0"/>
              </a:rPr>
              <a:t>어댑터 적용이 가능하도록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T operator( )(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left, 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right) 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return left + right;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Plus&lt;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</a:t>
            </a:r>
            <a:r>
              <a:rPr lang="en-US" altLang="ko-KR" sz="1600" dirty="0" err="1">
                <a:latin typeface="Arial Black" pitchFamily="34" charset="0"/>
              </a:rPr>
              <a:t>oPlus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oPlus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oPlus.operator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fr-FR" altLang="ko-KR" sz="1600" dirty="0">
                <a:latin typeface="Arial Black" pitchFamily="34" charset="0"/>
              </a:rPr>
              <a:t>cout &lt;&lt; </a:t>
            </a:r>
            <a:r>
              <a:rPr lang="fr-FR" altLang="ko-KR" sz="1600" b="1" dirty="0">
                <a:solidFill>
                  <a:srgbClr val="00B0F0"/>
                </a:solidFill>
                <a:latin typeface="Arial Black" pitchFamily="34" charset="0"/>
              </a:rPr>
              <a:t>Plus&lt;int&gt;()(10, 20)</a:t>
            </a:r>
            <a:r>
              <a:rPr lang="fr-FR" altLang="ko-KR" sz="1600" dirty="0">
                <a:latin typeface="Arial Black" pitchFamily="34" charset="0"/>
              </a:rPr>
              <a:t> &lt;&lt; endl;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&gt;().operator()(10,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2998" y="721268"/>
            <a:ext cx="9931402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산술 연산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함수자와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알고리즘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 v1;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v1.push_back(10);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v1.push_back(20);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v1.push_back(30);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v1.push_back(40);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v1.push_back(50);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 v2;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v2.push_back(1);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v2.push_back(2);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v2.push_back(3);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v2.push_back(4);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v2.push_back(5);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 v3(5); //size: 5</a:t>
            </a:r>
            <a:r>
              <a:rPr lang="ko-KR" altLang="en-US" sz="1200" dirty="0">
                <a:latin typeface="Arial Black" pitchFamily="34" charset="0"/>
              </a:rPr>
              <a:t>인 </a:t>
            </a:r>
            <a:r>
              <a:rPr lang="en-US" altLang="ko-KR" sz="1200" dirty="0">
                <a:latin typeface="Arial Black" pitchFamily="34" charset="0"/>
              </a:rPr>
              <a:t>vector </a:t>
            </a:r>
            <a:r>
              <a:rPr lang="ko-KR" altLang="en-US" sz="1200" dirty="0">
                <a:latin typeface="Arial Black" pitchFamily="34" charset="0"/>
              </a:rPr>
              <a:t>생성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transform(v1.begin(), v1.end(), v2.begin(), v3.begin(),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"v3(v1+v2) : ";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for 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</a:t>
            </a:r>
            <a:r>
              <a:rPr lang="en-US" altLang="ko-KR" sz="1200" dirty="0" err="1">
                <a:latin typeface="Arial Black" pitchFamily="34" charset="0"/>
              </a:rPr>
              <a:t>size_type</a:t>
            </a:r>
            <a:r>
              <a:rPr lang="en-US" altLang="ko-KR" sz="1200" dirty="0">
                <a:latin typeface="Arial Black" pitchFamily="34" charset="0"/>
              </a:rPr>
              <a:t> i = 0; i &lt; v3.size(); i++)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v3[i]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transform(v1.begin(), v1.end(), v2.begin(), v3.begin(),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multiplies&lt;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"v3(v1*v2) : ";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for 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</a:t>
            </a:r>
            <a:r>
              <a:rPr lang="en-US" altLang="ko-KR" sz="1200" dirty="0" err="1">
                <a:latin typeface="Arial Black" pitchFamily="34" charset="0"/>
              </a:rPr>
              <a:t>size_type</a:t>
            </a:r>
            <a:r>
              <a:rPr lang="en-US" altLang="ko-KR" sz="1200" dirty="0">
                <a:latin typeface="Arial Black" pitchFamily="34" charset="0"/>
              </a:rPr>
              <a:t> i = 0; i &lt; v3.size(); i++)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v3[i]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ko-KR" altLang="en-US" sz="1200" dirty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78400" y="721268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200" dirty="0">
                <a:latin typeface="Arial Black" pitchFamily="34" charset="0"/>
              </a:rPr>
              <a:t>transform(v1.begin(), v1.end(), v3.begin(),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"v3(-v1) : ";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for 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</a:t>
            </a:r>
            <a:r>
              <a:rPr lang="en-US" altLang="ko-KR" sz="1200" dirty="0" err="1">
                <a:latin typeface="Arial Black" pitchFamily="34" charset="0"/>
              </a:rPr>
              <a:t>size_type</a:t>
            </a:r>
            <a:r>
              <a:rPr lang="en-US" altLang="ko-KR" sz="1200" dirty="0">
                <a:latin typeface="Arial Black" pitchFamily="34" charset="0"/>
              </a:rPr>
              <a:t> i = 0; i &lt; v3.size(); i++)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v3[i]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adjacent_difference</a:t>
            </a:r>
            <a:r>
              <a:rPr lang="en-US" altLang="ko-KR" sz="1200" dirty="0">
                <a:latin typeface="Arial Black" pitchFamily="34" charset="0"/>
              </a:rPr>
              <a:t>(v1.begin(), v1.end(), v3.begin(),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minus&lt;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"v3(v1 </a:t>
            </a:r>
            <a:r>
              <a:rPr lang="ko-KR" altLang="en-US" sz="1200" dirty="0">
                <a:latin typeface="Arial Black" pitchFamily="34" charset="0"/>
              </a:rPr>
              <a:t>인접 원소와의 차</a:t>
            </a:r>
            <a:r>
              <a:rPr lang="en-US" altLang="ko-KR" sz="1200" dirty="0">
                <a:latin typeface="Arial Black" pitchFamily="34" charset="0"/>
              </a:rPr>
              <a:t>) : ";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for 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</a:t>
            </a:r>
            <a:r>
              <a:rPr lang="en-US" altLang="ko-KR" sz="1200" dirty="0" err="1">
                <a:latin typeface="Arial Black" pitchFamily="34" charset="0"/>
              </a:rPr>
              <a:t>size_type</a:t>
            </a:r>
            <a:r>
              <a:rPr lang="en-US" altLang="ko-KR" sz="1200" dirty="0">
                <a:latin typeface="Arial Black" pitchFamily="34" charset="0"/>
              </a:rPr>
              <a:t> i = 0; i &lt; v3.size(); i++)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v3[i]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partial_sum</a:t>
            </a:r>
            <a:r>
              <a:rPr lang="en-US" altLang="ko-KR" sz="1200" dirty="0">
                <a:latin typeface="Arial Black" pitchFamily="34" charset="0"/>
              </a:rPr>
              <a:t>(v1.begin(), v1.end(), v3.begin(),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multiplies&lt;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"v3(v1 </a:t>
            </a:r>
            <a:r>
              <a:rPr lang="ko-KR" altLang="en-US" sz="1200" dirty="0">
                <a:latin typeface="Arial Black" pitchFamily="34" charset="0"/>
              </a:rPr>
              <a:t>원소의 곱 누적</a:t>
            </a:r>
            <a:r>
              <a:rPr lang="en-US" altLang="ko-KR" sz="1200" dirty="0">
                <a:latin typeface="Arial Black" pitchFamily="34" charset="0"/>
              </a:rPr>
              <a:t>) : ";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for 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</a:t>
            </a:r>
            <a:r>
              <a:rPr lang="en-US" altLang="ko-KR" sz="1200" dirty="0" err="1">
                <a:latin typeface="Arial Black" pitchFamily="34" charset="0"/>
              </a:rPr>
              <a:t>size_type</a:t>
            </a:r>
            <a:r>
              <a:rPr lang="en-US" altLang="ko-KR" sz="1200" dirty="0">
                <a:latin typeface="Arial Black" pitchFamily="34" charset="0"/>
              </a:rPr>
              <a:t> i = 0; i &lt; v3.size(); i++)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v3[i]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"v1 </a:t>
            </a:r>
            <a:r>
              <a:rPr lang="ko-KR" altLang="en-US" sz="1200" dirty="0">
                <a:latin typeface="Arial Black" pitchFamily="34" charset="0"/>
              </a:rPr>
              <a:t>모든 원소의 곱</a:t>
            </a:r>
            <a:r>
              <a:rPr lang="en-US" altLang="ko-KR" sz="1200" dirty="0">
                <a:latin typeface="Arial Black" pitchFamily="34" charset="0"/>
              </a:rPr>
              <a:t>: "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&lt;&lt;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accumulate(v1.begin(), v1.end(), 1,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multiplies&lt;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532" y="719660"/>
            <a:ext cx="991446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비교 연산 함수 객체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equal_to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==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not_equal_to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!=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less&lt;T&gt;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&lt;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less_equal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&lt;=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greater&lt;T&gt; : 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&gt;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greater_equal</a:t>
            </a:r>
            <a:r>
              <a:rPr lang="en-US" altLang="ko-KR" sz="1600" dirty="0">
                <a:latin typeface="Arial Black" pitchFamily="34" charset="0"/>
              </a:rPr>
              <a:t>&lt;T&gt; : 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&gt;=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less&lt;T&gt;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oLess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//1. </a:t>
            </a:r>
            <a:r>
              <a:rPr lang="en-US" altLang="ko-KR" sz="1600" dirty="0" err="1">
                <a:latin typeface="Arial Black" pitchFamily="34" charset="0"/>
              </a:rPr>
              <a:t>oLess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객체로 </a:t>
            </a:r>
            <a:r>
              <a:rPr lang="en-US" altLang="ko-KR" sz="1600" dirty="0">
                <a:latin typeface="Arial Black" pitchFamily="34" charset="0"/>
              </a:rPr>
              <a:t>10, 20</a:t>
            </a:r>
            <a:r>
              <a:rPr lang="ko-KR" altLang="en-US" sz="1600" dirty="0">
                <a:latin typeface="Arial Black" pitchFamily="34" charset="0"/>
              </a:rPr>
              <a:t>을 비교 </a:t>
            </a:r>
            <a:r>
              <a:rPr lang="en-US" altLang="ko-KR" sz="1600" dirty="0">
                <a:latin typeface="Arial Black" pitchFamily="34" charset="0"/>
              </a:rPr>
              <a:t>true. </a:t>
            </a:r>
            <a:r>
              <a:rPr lang="ko-KR" altLang="en-US" sz="1600" dirty="0">
                <a:latin typeface="Arial Black" pitchFamily="34" charset="0"/>
              </a:rPr>
              <a:t>암묵적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oLess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(10, 20) </a:t>
            </a:r>
            <a:r>
              <a:rPr lang="en-US" altLang="ko-KR" sz="1600" dirty="0">
                <a:latin typeface="Arial Black" pitchFamily="34" charset="0"/>
              </a:rPr>
              <a:t>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//2. </a:t>
            </a:r>
            <a:r>
              <a:rPr lang="en-US" altLang="ko-KR" sz="1600" dirty="0" err="1">
                <a:latin typeface="Arial Black" pitchFamily="34" charset="0"/>
              </a:rPr>
              <a:t>oLess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객체로 </a:t>
            </a:r>
            <a:r>
              <a:rPr lang="en-US" altLang="ko-KR" sz="1600" dirty="0">
                <a:latin typeface="Arial Black" pitchFamily="34" charset="0"/>
              </a:rPr>
              <a:t>10, 20</a:t>
            </a:r>
            <a:r>
              <a:rPr lang="ko-KR" altLang="en-US" sz="1600" dirty="0">
                <a:latin typeface="Arial Black" pitchFamily="34" charset="0"/>
              </a:rPr>
              <a:t>을 비교 </a:t>
            </a:r>
            <a:r>
              <a:rPr lang="en-US" altLang="ko-KR" sz="1600" dirty="0">
                <a:latin typeface="Arial Black" pitchFamily="34" charset="0"/>
              </a:rPr>
              <a:t>true.  </a:t>
            </a:r>
            <a:r>
              <a:rPr lang="ko-KR" altLang="en-US" sz="16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oLess.operator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()(10, 20) </a:t>
            </a:r>
            <a:r>
              <a:rPr lang="en-US" altLang="ko-KR" sz="1600" dirty="0">
                <a:latin typeface="Arial Black" pitchFamily="34" charset="0"/>
              </a:rPr>
              <a:t>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//3. </a:t>
            </a:r>
            <a:r>
              <a:rPr lang="ko-KR" altLang="en-US" sz="1600" dirty="0">
                <a:latin typeface="Arial Black" pitchFamily="34" charset="0"/>
              </a:rPr>
              <a:t>임시 객체로 </a:t>
            </a:r>
            <a:r>
              <a:rPr lang="en-US" altLang="ko-KR" sz="1600" dirty="0">
                <a:latin typeface="Arial Black" pitchFamily="34" charset="0"/>
              </a:rPr>
              <a:t>10, 20</a:t>
            </a:r>
            <a:r>
              <a:rPr lang="ko-KR" altLang="en-US" sz="1600" dirty="0">
                <a:latin typeface="Arial Black" pitchFamily="34" charset="0"/>
              </a:rPr>
              <a:t>을 비교 </a:t>
            </a:r>
            <a:r>
              <a:rPr lang="en-US" altLang="ko-KR" sz="1600" dirty="0">
                <a:latin typeface="Arial Black" pitchFamily="34" charset="0"/>
              </a:rPr>
              <a:t>true. </a:t>
            </a:r>
            <a:r>
              <a:rPr lang="ko-KR" altLang="en-US" sz="1600" dirty="0">
                <a:latin typeface="Arial Black" pitchFamily="34" charset="0"/>
              </a:rPr>
              <a:t>암묵적 호출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일반적인 사용</a:t>
            </a:r>
            <a:r>
              <a:rPr lang="en-US" altLang="ko-KR" sz="1600" dirty="0">
                <a:latin typeface="Arial Black" pitchFamily="34" charset="0"/>
              </a:rPr>
              <a:t>)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//4. </a:t>
            </a:r>
            <a:r>
              <a:rPr lang="ko-KR" altLang="en-US" sz="1600" dirty="0">
                <a:latin typeface="Arial Black" pitchFamily="34" charset="0"/>
              </a:rPr>
              <a:t>임시 객체로 </a:t>
            </a:r>
            <a:r>
              <a:rPr lang="en-US" altLang="ko-KR" sz="1600" dirty="0">
                <a:latin typeface="Arial Black" pitchFamily="34" charset="0"/>
              </a:rPr>
              <a:t>10, 20</a:t>
            </a:r>
            <a:r>
              <a:rPr lang="ko-KR" altLang="en-US" sz="1600" dirty="0">
                <a:latin typeface="Arial Black" pitchFamily="34" charset="0"/>
              </a:rPr>
              <a:t>을 비교 </a:t>
            </a:r>
            <a:r>
              <a:rPr lang="en-US" altLang="ko-KR" sz="1600" dirty="0">
                <a:latin typeface="Arial Black" pitchFamily="34" charset="0"/>
              </a:rPr>
              <a:t>true. </a:t>
            </a:r>
            <a:r>
              <a:rPr lang="ko-KR" altLang="en-US" sz="16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&gt;().operator()(10, 20)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2229" y="1075268"/>
            <a:ext cx="9923704" cy="513986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정의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Less&lt;T&gt;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어댑터 적용이 가능하게 기본 타입을 상속하자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template&lt;</a:t>
            </a:r>
            <a:r>
              <a:rPr lang="en-US" altLang="ko-KR" sz="1600" dirty="0" err="1">
                <a:latin typeface="Arial Black" pitchFamily="34" charset="0"/>
              </a:rPr>
              <a:t>typename</a:t>
            </a:r>
            <a:r>
              <a:rPr lang="en-US" altLang="ko-KR" sz="1600" dirty="0">
                <a:latin typeface="Arial Black" pitchFamily="34" charset="0"/>
              </a:rPr>
              <a:t> T&gt;</a:t>
            </a:r>
          </a:p>
          <a:p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Less : </a:t>
            </a:r>
            <a:r>
              <a:rPr lang="en-US" altLang="ko-KR" sz="1600" b="1" dirty="0">
                <a:solidFill>
                  <a:srgbClr val="00B0F0"/>
                </a:solidFill>
                <a:latin typeface="Arial Black" pitchFamily="34" charset="0"/>
              </a:rPr>
              <a:t>public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itchFamily="34" charset="0"/>
              </a:rPr>
              <a:t>binary_function</a:t>
            </a:r>
            <a:r>
              <a:rPr lang="en-US" altLang="ko-KR" sz="1600" b="1" dirty="0">
                <a:solidFill>
                  <a:srgbClr val="00B0F0"/>
                </a:solidFill>
                <a:latin typeface="Arial Black" pitchFamily="34" charset="0"/>
              </a:rPr>
              <a:t>&lt;T, T,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itchFamily="34" charset="0"/>
              </a:rPr>
              <a:t>bool</a:t>
            </a:r>
            <a:r>
              <a:rPr lang="en-US" altLang="ko-KR" sz="1600" b="1" dirty="0">
                <a:solidFill>
                  <a:srgbClr val="00B0F0"/>
                </a:solidFill>
                <a:latin typeface="Arial Black" pitchFamily="34" charset="0"/>
              </a:rPr>
              <a:t>&gt; </a:t>
            </a:r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ko-KR" altLang="en-US" sz="1600" dirty="0">
                <a:latin typeface="Arial Black" pitchFamily="34" charset="0"/>
              </a:rPr>
              <a:t>어댑터 적용이 가능하도록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bool</a:t>
            </a:r>
            <a:r>
              <a:rPr lang="en-US" altLang="ko-KR" sz="1600" dirty="0">
                <a:latin typeface="Arial Black" pitchFamily="34" charset="0"/>
              </a:rPr>
              <a:t> operator( )(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left, 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r>
              <a:rPr lang="en-US" altLang="ko-KR" sz="1600" dirty="0">
                <a:latin typeface="Arial Black" pitchFamily="34" charset="0"/>
              </a:rPr>
              <a:t> T&amp; right) </a:t>
            </a:r>
            <a:r>
              <a:rPr lang="en-US" altLang="ko-KR" sz="1600" dirty="0" err="1">
                <a:latin typeface="Arial Black" pitchFamily="34" charset="0"/>
              </a:rPr>
              <a:t>const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return left &lt; right;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</a:t>
            </a:r>
            <a:r>
              <a:rPr lang="en-US" altLang="ko-KR" sz="1600" dirty="0" err="1">
                <a:latin typeface="Arial Black" pitchFamily="34" charset="0"/>
              </a:rPr>
              <a:t>oLess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oLess</a:t>
            </a:r>
            <a:r>
              <a:rPr lang="en-US" altLang="ko-KR" sz="1600" dirty="0">
                <a:latin typeface="Arial Black" pitchFamily="34" charset="0"/>
              </a:rPr>
              <a:t>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oLess.operator</a:t>
            </a:r>
            <a:r>
              <a:rPr lang="en-US" altLang="ko-KR" sz="1600" dirty="0">
                <a:latin typeface="Arial Black" pitchFamily="34" charset="0"/>
              </a:rPr>
              <a:t>()(10,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&gt;().operator()(10,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533" y="721268"/>
            <a:ext cx="993986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비교 연산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r>
              <a:rPr lang="en-US" altLang="ko-KR" sz="1400" dirty="0">
                <a:latin typeface="Arial Black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v;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for (vector&lt;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&gt;::</a:t>
            </a:r>
            <a:r>
              <a:rPr lang="en-US" altLang="ko-KR" sz="1400" dirty="0" err="1">
                <a:latin typeface="Arial Black" pitchFamily="34" charset="0"/>
              </a:rPr>
              <a:t>size_type</a:t>
            </a:r>
            <a:r>
              <a:rPr lang="en-US" altLang="ko-KR" sz="1400" dirty="0">
                <a:latin typeface="Arial Black" pitchFamily="34" charset="0"/>
              </a:rPr>
              <a:t> i = 0; i &lt; </a:t>
            </a:r>
            <a:r>
              <a:rPr lang="en-US" altLang="ko-KR" sz="1400" dirty="0" err="1">
                <a:latin typeface="Arial Black" pitchFamily="34" charset="0"/>
              </a:rPr>
              <a:t>v.size</a:t>
            </a:r>
            <a:r>
              <a:rPr lang="en-US" altLang="ko-KR" sz="1400" dirty="0">
                <a:latin typeface="Arial Black" pitchFamily="34" charset="0"/>
              </a:rPr>
              <a:t>(); i++)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v[i] &lt;&lt; " ";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 </a:t>
            </a:r>
            <a:r>
              <a:rPr lang="ko-KR" altLang="en-US" sz="1400" dirty="0">
                <a:latin typeface="Arial Black" pitchFamily="34" charset="0"/>
              </a:rPr>
              <a:t>보다 작은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&gt;(less&lt;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 </a:t>
            </a:r>
            <a:r>
              <a:rPr lang="ko-KR" altLang="en-US" sz="1400" dirty="0">
                <a:latin typeface="Arial Black" pitchFamily="34" charset="0"/>
              </a:rPr>
              <a:t>보다 작거나 같은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less_equal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less_equal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 </a:t>
            </a:r>
            <a:r>
              <a:rPr lang="ko-KR" altLang="en-US" sz="1400" dirty="0">
                <a:latin typeface="Arial Black" pitchFamily="34" charset="0"/>
              </a:rPr>
              <a:t>보다 큰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greater&lt;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&gt;(greater&lt;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 </a:t>
            </a:r>
            <a:r>
              <a:rPr lang="ko-KR" altLang="en-US" sz="1400" dirty="0">
                <a:latin typeface="Arial Black" pitchFamily="34" charset="0"/>
              </a:rPr>
              <a:t>보다 크거나 같은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greater_equal</a:t>
            </a:r>
            <a:r>
              <a:rPr lang="en-US" altLang="ko-KR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</a:t>
            </a:r>
            <a:r>
              <a:rPr lang="en-US" altLang="ko-KR" sz="1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greater_equal</a:t>
            </a:r>
            <a:r>
              <a:rPr lang="en-US" altLang="ko-KR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</a:t>
            </a:r>
            <a:r>
              <a:rPr lang="ko-KR" altLang="en-US" sz="1400" dirty="0">
                <a:latin typeface="Arial Black" pitchFamily="34" charset="0"/>
              </a:rPr>
              <a:t>과 같은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equal_to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equal_to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"20</a:t>
            </a:r>
            <a:r>
              <a:rPr lang="ko-KR" altLang="en-US" sz="1400" dirty="0">
                <a:latin typeface="Arial Black" pitchFamily="34" charset="0"/>
              </a:rPr>
              <a:t>과 다른 원소의 개수</a:t>
            </a:r>
            <a:r>
              <a:rPr lang="en-US" altLang="ko-KR" sz="1400" dirty="0">
                <a:latin typeface="Arial Black" pitchFamily="34" charset="0"/>
              </a:rPr>
              <a:t>: 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count_if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bind2nd&lt;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not_equal_to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not_equal_to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400" dirty="0">
                <a:latin typeface="Arial Black" pitchFamily="34" charset="0"/>
              </a:rPr>
              <a:t>, 20))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532" y="719660"/>
            <a:ext cx="9914468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논리 연산 함수 객체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logical_and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&amp;&amp;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logical_or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||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logical_not</a:t>
            </a:r>
            <a:r>
              <a:rPr lang="en-US" altLang="ko-KR" sz="1600" dirty="0">
                <a:latin typeface="Arial Black" pitchFamily="34" charset="0"/>
              </a:rPr>
              <a:t>&lt;T&gt; :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! </a:t>
            </a:r>
            <a:r>
              <a:rPr lang="ko-KR" altLang="en-US" sz="1600" dirty="0">
                <a:latin typeface="Arial Black" pitchFamily="34" charset="0"/>
              </a:rPr>
              <a:t>연산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논리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logical_and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&lt;T&gt;</a:t>
            </a:r>
          </a:p>
          <a:p>
            <a:r>
              <a:rPr lang="en-US" altLang="ko-KR" sz="1200" dirty="0">
                <a:latin typeface="Arial Black" pitchFamily="34" charset="0"/>
              </a:rPr>
              <a:t>template&lt;</a:t>
            </a:r>
            <a:r>
              <a:rPr lang="en-US" altLang="ko-KR" sz="1200" dirty="0" err="1">
                <a:latin typeface="Arial Black" pitchFamily="34" charset="0"/>
              </a:rPr>
              <a:t>typename</a:t>
            </a:r>
            <a:r>
              <a:rPr lang="en-US" altLang="ko-KR" sz="1200" dirty="0">
                <a:latin typeface="Arial Black" pitchFamily="34" charset="0"/>
              </a:rPr>
              <a:t> T&gt;</a:t>
            </a:r>
          </a:p>
          <a:p>
            <a:r>
              <a:rPr lang="en-US" altLang="ko-KR" sz="1200" dirty="0" err="1">
                <a:latin typeface="Arial Black" pitchFamily="34" charset="0"/>
              </a:rPr>
              <a:t>struct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Logical_and</a:t>
            </a:r>
            <a:r>
              <a:rPr lang="en-US" altLang="ko-KR" sz="1200" dirty="0">
                <a:latin typeface="Arial Black" pitchFamily="34" charset="0"/>
              </a:rPr>
              <a:t> :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public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binary_function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&lt;T, T,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</a:t>
            </a:r>
            <a:r>
              <a:rPr lang="en-US" altLang="ko-KR" sz="1200" dirty="0">
                <a:latin typeface="Arial Black" pitchFamily="34" charset="0"/>
              </a:rPr>
              <a:t> //</a:t>
            </a:r>
            <a:r>
              <a:rPr lang="ko-KR" altLang="en-US" sz="1200" dirty="0">
                <a:latin typeface="Arial Black" pitchFamily="34" charset="0"/>
              </a:rPr>
              <a:t>어댑터 적용이 가능하도록</a:t>
            </a:r>
            <a:r>
              <a:rPr lang="en-US" altLang="ko-KR" sz="1200" dirty="0">
                <a:latin typeface="Arial Black" pitchFamily="34" charset="0"/>
              </a:rPr>
              <a:t>.</a:t>
            </a:r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bool</a:t>
            </a:r>
            <a:r>
              <a:rPr lang="en-US" altLang="ko-KR" sz="1200" dirty="0">
                <a:latin typeface="Arial Black" pitchFamily="34" charset="0"/>
              </a:rPr>
              <a:t> operator( )(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T&amp; left,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T&amp; right)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left &amp;&amp; right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n = 30;</a:t>
            </a:r>
          </a:p>
          <a:p>
            <a:pPr lvl="1"/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logical_and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oAnd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//1. </a:t>
            </a:r>
            <a:r>
              <a:rPr lang="en-US" altLang="ko-KR" sz="1200" dirty="0" err="1">
                <a:latin typeface="Arial Black" pitchFamily="34" charset="0"/>
              </a:rPr>
              <a:t>oAnd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ko-KR" altLang="en-US" sz="1200" dirty="0">
                <a:latin typeface="Arial Black" pitchFamily="34" charset="0"/>
              </a:rPr>
              <a:t>객체로 </a:t>
            </a:r>
            <a:r>
              <a:rPr lang="en-US" altLang="ko-KR" sz="1200" dirty="0">
                <a:latin typeface="Arial Black" pitchFamily="34" charset="0"/>
              </a:rPr>
              <a:t>10 &lt; n &lt; 50 </a:t>
            </a:r>
            <a:r>
              <a:rPr lang="ko-KR" altLang="en-US" sz="1200" dirty="0">
                <a:latin typeface="Arial Black" pitchFamily="34" charset="0"/>
              </a:rPr>
              <a:t>인가</a:t>
            </a:r>
            <a:r>
              <a:rPr lang="en-US" altLang="ko-KR" sz="1200" dirty="0">
                <a:latin typeface="Arial Black" pitchFamily="34" charset="0"/>
              </a:rPr>
              <a:t>? true. </a:t>
            </a:r>
            <a:r>
              <a:rPr lang="ko-KR" altLang="en-US" sz="1200" dirty="0">
                <a:latin typeface="Arial Black" pitchFamily="34" charset="0"/>
              </a:rPr>
              <a:t>암묵적 호출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oAnd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(greater&lt;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10), less&lt;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50))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//2. </a:t>
            </a:r>
            <a:r>
              <a:rPr lang="en-US" altLang="ko-KR" sz="1200" dirty="0" err="1">
                <a:latin typeface="Arial Black" pitchFamily="34" charset="0"/>
              </a:rPr>
              <a:t>oAnd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ko-KR" altLang="en-US" sz="1200" dirty="0">
                <a:latin typeface="Arial Black" pitchFamily="34" charset="0"/>
              </a:rPr>
              <a:t>객체로 </a:t>
            </a:r>
            <a:r>
              <a:rPr lang="en-US" altLang="ko-KR" sz="1200" dirty="0">
                <a:latin typeface="Arial Black" pitchFamily="34" charset="0"/>
              </a:rPr>
              <a:t>10 &lt; n &lt; 50 </a:t>
            </a:r>
            <a:r>
              <a:rPr lang="ko-KR" altLang="en-US" sz="1200" dirty="0">
                <a:latin typeface="Arial Black" pitchFamily="34" charset="0"/>
              </a:rPr>
              <a:t>인가</a:t>
            </a:r>
            <a:r>
              <a:rPr lang="en-US" altLang="ko-KR" sz="1200" dirty="0">
                <a:latin typeface="Arial Black" pitchFamily="34" charset="0"/>
              </a:rPr>
              <a:t>? true.  </a:t>
            </a:r>
            <a:r>
              <a:rPr lang="ko-KR" altLang="en-US" sz="12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oAnd.operator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()(greater&lt;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10), less&lt;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50))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//3. </a:t>
            </a:r>
            <a:r>
              <a:rPr lang="ko-KR" altLang="en-US" sz="1200" dirty="0">
                <a:latin typeface="Arial Black" pitchFamily="34" charset="0"/>
              </a:rPr>
              <a:t>임시 객체로 </a:t>
            </a:r>
            <a:r>
              <a:rPr lang="en-US" altLang="ko-KR" sz="1200" dirty="0">
                <a:latin typeface="Arial Black" pitchFamily="34" charset="0"/>
              </a:rPr>
              <a:t>10 &lt; n &lt; 50 </a:t>
            </a:r>
            <a:r>
              <a:rPr lang="ko-KR" altLang="en-US" sz="1200" dirty="0">
                <a:latin typeface="Arial Black" pitchFamily="34" charset="0"/>
              </a:rPr>
              <a:t>인가</a:t>
            </a:r>
            <a:r>
              <a:rPr lang="en-US" altLang="ko-KR" sz="1200" dirty="0">
                <a:latin typeface="Arial Black" pitchFamily="34" charset="0"/>
              </a:rPr>
              <a:t>? true. </a:t>
            </a:r>
            <a:r>
              <a:rPr lang="ko-KR" altLang="en-US" sz="1200" dirty="0">
                <a:latin typeface="Arial Black" pitchFamily="34" charset="0"/>
              </a:rPr>
              <a:t>암묵적 호출</a:t>
            </a:r>
            <a:r>
              <a:rPr lang="en-US" altLang="ko-KR" sz="1200" dirty="0">
                <a:latin typeface="Arial Black" pitchFamily="34" charset="0"/>
              </a:rPr>
              <a:t>(</a:t>
            </a:r>
            <a:r>
              <a:rPr lang="ko-KR" altLang="en-US" sz="1200" dirty="0">
                <a:latin typeface="Arial Black" pitchFamily="34" charset="0"/>
              </a:rPr>
              <a:t>일반적인 사용</a:t>
            </a:r>
            <a:r>
              <a:rPr lang="en-US" altLang="ko-KR" sz="1200" dirty="0">
                <a:latin typeface="Arial Black" pitchFamily="34" charset="0"/>
              </a:rPr>
              <a:t>)</a:t>
            </a:r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logical_and</a:t>
            </a:r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&gt;()(greater&lt;</a:t>
            </a:r>
            <a:r>
              <a:rPr lang="en-US" altLang="ko-KR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10), less&lt;</a:t>
            </a:r>
            <a:r>
              <a:rPr lang="en-US" altLang="ko-KR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50))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//4. </a:t>
            </a:r>
            <a:r>
              <a:rPr lang="ko-KR" altLang="en-US" sz="1200" dirty="0">
                <a:latin typeface="Arial Black" pitchFamily="34" charset="0"/>
              </a:rPr>
              <a:t>임시 객체로 </a:t>
            </a:r>
            <a:r>
              <a:rPr lang="en-US" altLang="ko-KR" sz="1200" dirty="0">
                <a:latin typeface="Arial Black" pitchFamily="34" charset="0"/>
              </a:rPr>
              <a:t>10 &lt; n &lt; 50 </a:t>
            </a:r>
            <a:r>
              <a:rPr lang="ko-KR" altLang="en-US" sz="1200" dirty="0">
                <a:latin typeface="Arial Black" pitchFamily="34" charset="0"/>
              </a:rPr>
              <a:t>인가</a:t>
            </a:r>
            <a:r>
              <a:rPr lang="en-US" altLang="ko-KR" sz="1200" dirty="0">
                <a:latin typeface="Arial Black" pitchFamily="34" charset="0"/>
              </a:rPr>
              <a:t>? true. </a:t>
            </a:r>
            <a:r>
              <a:rPr lang="ko-KR" altLang="en-US" sz="1200" dirty="0">
                <a:latin typeface="Arial Black" pitchFamily="34" charset="0"/>
              </a:rPr>
              <a:t>명시적 호출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logical_and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&gt;().operator()(greater&lt;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10), less&lt;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&gt;()(n, 50))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4532" y="939793"/>
            <a:ext cx="9914468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바인더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(binder)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함수자를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변환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bind1st : </a:t>
            </a:r>
            <a:r>
              <a:rPr lang="ko-KR" altLang="en-US" sz="1600" dirty="0">
                <a:latin typeface="Arial Black" pitchFamily="34" charset="0"/>
              </a:rPr>
              <a:t>이항 함수자의 첫 번째 인자를 고정하여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변환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bind2nd : </a:t>
            </a:r>
            <a:r>
              <a:rPr lang="ko-KR" altLang="en-US" sz="1600" dirty="0">
                <a:latin typeface="Arial Black" pitchFamily="34" charset="0"/>
              </a:rPr>
              <a:t>이항 함수자의 두 번째 인자를 고정하여 </a:t>
            </a:r>
            <a:r>
              <a:rPr lang="ko-KR" altLang="en-US" sz="1600" dirty="0" err="1">
                <a:latin typeface="Arial Black" pitchFamily="34" charset="0"/>
              </a:rPr>
              <a:t>단함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함수자로</a:t>
            </a:r>
            <a:r>
              <a:rPr lang="ko-KR" altLang="en-US" sz="1600" dirty="0">
                <a:latin typeface="Arial Black" pitchFamily="34" charset="0"/>
              </a:rPr>
              <a:t> 변환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bind1st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바인더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//less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첫 인자를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으로 고정한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단항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생성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binder1st&lt; 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</a:t>
            </a:r>
            <a:r>
              <a:rPr lang="en-US" altLang="ko-KR" sz="1600" dirty="0">
                <a:latin typeface="Arial Black" pitchFamily="34" charset="0"/>
              </a:rPr>
              <a:t> binder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bind1st(less&lt;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binder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는 첫 번째 인자를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으로 고정한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less. 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binder(5)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5)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 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binder(10)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binder(20)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"=====</a:t>
            </a:r>
            <a:r>
              <a:rPr lang="ko-KR" altLang="en-US" sz="1600" dirty="0">
                <a:latin typeface="Arial Black" pitchFamily="34" charset="0"/>
              </a:rPr>
              <a:t>위와 같음</a:t>
            </a:r>
            <a:r>
              <a:rPr lang="en-US" altLang="ko-KR" sz="1600" dirty="0">
                <a:latin typeface="Arial Black" pitchFamily="34" charset="0"/>
              </a:rPr>
              <a:t>====="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&lt;&lt;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임시 객체 사용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bind1st(less&lt;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10)(5) </a:t>
            </a:r>
            <a:r>
              <a:rPr lang="en-US" altLang="ko-KR" sz="1600" dirty="0">
                <a:latin typeface="Arial Black" pitchFamily="34" charset="0"/>
              </a:rPr>
              <a:t>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5)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bind1st(less&lt;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10)(10) </a:t>
            </a:r>
            <a:r>
              <a:rPr lang="en-US" altLang="ko-KR" sz="1600" dirty="0">
                <a:latin typeface="Arial Black" pitchFamily="34" charset="0"/>
              </a:rPr>
              <a:t>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bind1st(less&lt;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10)(20)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20)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529" y="1390135"/>
            <a:ext cx="9914469" cy="464742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bind2nd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바인더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//less</a:t>
            </a:r>
            <a:r>
              <a:rPr lang="ko-KR" altLang="en-US" sz="1600" dirty="0">
                <a:latin typeface="Arial Black" pitchFamily="34" charset="0"/>
              </a:rPr>
              <a:t>의 두 번째 인자를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으로 고정한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조건자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binder </a:t>
            </a:r>
            <a:r>
              <a:rPr lang="ko-KR" altLang="en-US" sz="1600" dirty="0">
                <a:latin typeface="Arial Black" pitchFamily="34" charset="0"/>
              </a:rPr>
              <a:t>생성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binder2nd&lt; 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</a:t>
            </a:r>
            <a:r>
              <a:rPr lang="en-US" altLang="ko-KR" sz="1600" dirty="0">
                <a:latin typeface="Arial Black" pitchFamily="34" charset="0"/>
              </a:rPr>
              <a:t> binder =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bind2nd(less&lt;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// binder</a:t>
            </a:r>
            <a:r>
              <a:rPr lang="ko-KR" altLang="en-US" sz="1600" dirty="0">
                <a:latin typeface="Arial Black" pitchFamily="34" charset="0"/>
              </a:rPr>
              <a:t>는 두 번째 인자를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으로 고정한 </a:t>
            </a:r>
            <a:r>
              <a:rPr lang="en-US" altLang="ko-KR" sz="1600" dirty="0">
                <a:latin typeface="Arial Black" pitchFamily="34" charset="0"/>
              </a:rPr>
              <a:t>less. 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binder(5)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&gt;()(5,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 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binder(10)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binder(20)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&gt;()(20,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;// </a:t>
            </a:r>
            <a:r>
              <a:rPr lang="ko-KR" altLang="en-US" sz="1600" dirty="0">
                <a:latin typeface="Arial Black" pitchFamily="34" charset="0"/>
              </a:rPr>
              <a:t>두 문장이 동일합니다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"=====</a:t>
            </a:r>
            <a:r>
              <a:rPr lang="ko-KR" altLang="en-US" sz="1600" dirty="0">
                <a:latin typeface="Arial Black" pitchFamily="34" charset="0"/>
              </a:rPr>
              <a:t>위와 같음</a:t>
            </a:r>
            <a:r>
              <a:rPr lang="en-US" altLang="ko-KR" sz="1600" dirty="0">
                <a:latin typeface="Arial Black" pitchFamily="34" charset="0"/>
              </a:rPr>
              <a:t>====="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&lt;&lt;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임시 객체 사용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bind2nd(less&lt;</a:t>
            </a:r>
            <a:r>
              <a:rPr lang="en-US" altLang="ko-KR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10)(5)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&gt;()(5,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bind2nd(less&lt;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10)(10)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&gt;()(10,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bind2nd(less&lt;</a:t>
            </a:r>
            <a:r>
              <a:rPr lang="en-US" altLang="ko-KR" sz="16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&gt;(), 10)(20)</a:t>
            </a:r>
            <a:r>
              <a:rPr lang="en-US" altLang="ko-KR" sz="1600" dirty="0">
                <a:latin typeface="Arial Black" pitchFamily="34" charset="0"/>
              </a:rPr>
              <a:t> &lt;&lt; ':' &lt;&lt; less&lt;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&gt;()(20, 10)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STL </a:t>
            </a:r>
            <a:r>
              <a:rPr lang="ko-KR" altLang="en-US" sz="1800" dirty="0">
                <a:latin typeface="Arial Black" panose="020B0A04020102020204" pitchFamily="34" charset="0"/>
              </a:rPr>
              <a:t>함수 객체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반복자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컨테이너 어댑터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532" y="939793"/>
            <a:ext cx="9914468" cy="498598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부정자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negator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조건자를</a:t>
            </a:r>
            <a:r>
              <a:rPr lang="ko-KR" altLang="en-US" sz="1600" dirty="0">
                <a:latin typeface="Arial Black" pitchFamily="34" charset="0"/>
              </a:rPr>
              <a:t> 반대의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변환한다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not1 :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조건자를</a:t>
            </a:r>
            <a:r>
              <a:rPr lang="ko-KR" altLang="en-US" sz="1600" dirty="0">
                <a:latin typeface="Arial Black" pitchFamily="34" charset="0"/>
              </a:rPr>
              <a:t> 반대의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변환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not2 : </a:t>
            </a:r>
            <a:r>
              <a:rPr lang="ko-KR" altLang="en-US" sz="1600" dirty="0">
                <a:latin typeface="Arial Black" pitchFamily="34" charset="0"/>
              </a:rPr>
              <a:t>이항 </a:t>
            </a:r>
            <a:r>
              <a:rPr lang="ko-KR" altLang="en-US" sz="1600" dirty="0" err="1">
                <a:latin typeface="Arial Black" pitchFamily="34" charset="0"/>
              </a:rPr>
              <a:t>조건자를</a:t>
            </a:r>
            <a:r>
              <a:rPr lang="ko-KR" altLang="en-US" sz="1600" dirty="0">
                <a:latin typeface="Arial Black" pitchFamily="34" charset="0"/>
              </a:rPr>
              <a:t> 반대의 </a:t>
            </a:r>
            <a:r>
              <a:rPr lang="ko-KR" altLang="en-US" sz="1600" dirty="0" err="1">
                <a:latin typeface="Arial Black" pitchFamily="34" charset="0"/>
              </a:rPr>
              <a:t>조건자로</a:t>
            </a:r>
            <a:r>
              <a:rPr lang="ko-KR" altLang="en-US" sz="1600" dirty="0">
                <a:latin typeface="Arial Black" pitchFamily="34" charset="0"/>
              </a:rPr>
              <a:t> 변환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not2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부정자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sz="1600" dirty="0"/>
          </a:p>
          <a:p>
            <a:r>
              <a:rPr lang="en-US" altLang="ko-KR" sz="1400" dirty="0">
                <a:latin typeface="Arial Black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</a:t>
            </a:r>
            <a:r>
              <a:rPr lang="en-US" altLang="ko-KR" sz="1400" dirty="0" err="1">
                <a:latin typeface="Arial Black" pitchFamily="34" charset="0"/>
              </a:rPr>
              <a:t>oLess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binary_negate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 less&lt;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</a:t>
            </a:r>
            <a:r>
              <a:rPr lang="en-US" altLang="ko-KR" sz="1400" dirty="0">
                <a:latin typeface="Arial Black" pitchFamily="34" charset="0"/>
              </a:rPr>
              <a:t> negate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not2(less&lt;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&gt;())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negate(5, 10)</a:t>
            </a:r>
            <a:r>
              <a:rPr lang="en-US" altLang="ko-KR" sz="1400" dirty="0">
                <a:latin typeface="Arial Black" pitchFamily="34" charset="0"/>
              </a:rPr>
              <a:t> &lt;&lt; ':' &lt;&lt; not2(</a:t>
            </a:r>
            <a:r>
              <a:rPr lang="en-US" altLang="ko-KR" sz="1400" dirty="0" err="1">
                <a:latin typeface="Arial Black" pitchFamily="34" charset="0"/>
              </a:rPr>
              <a:t>oLess</a:t>
            </a:r>
            <a:r>
              <a:rPr lang="en-US" altLang="ko-KR" sz="1400" dirty="0">
                <a:latin typeface="Arial Black" pitchFamily="34" charset="0"/>
              </a:rPr>
              <a:t>)(5, 10) &lt;&lt; ':' &lt;&lt; not2(less&lt;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&gt;())(5, 10)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 </a:t>
            </a: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negate(10, 10) </a:t>
            </a:r>
            <a:r>
              <a:rPr lang="en-US" altLang="ko-KR" sz="1400" dirty="0">
                <a:latin typeface="Arial Black" pitchFamily="34" charset="0"/>
              </a:rPr>
              <a:t>&lt;&lt; ':' &lt;&lt; not2(</a:t>
            </a:r>
            <a:r>
              <a:rPr lang="en-US" altLang="ko-KR" sz="1400" dirty="0" err="1">
                <a:latin typeface="Arial Black" pitchFamily="34" charset="0"/>
              </a:rPr>
              <a:t>oLess</a:t>
            </a:r>
            <a:r>
              <a:rPr lang="en-US" altLang="ko-KR" sz="1400" dirty="0">
                <a:latin typeface="Arial Black" pitchFamily="34" charset="0"/>
              </a:rPr>
              <a:t>)(10, 10) &lt;&lt; ':' &lt;&lt; not2(less&lt;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&gt;())(10, 10)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 </a:t>
            </a: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negate(20, 10) </a:t>
            </a:r>
            <a:r>
              <a:rPr lang="en-US" altLang="ko-KR" sz="1400" dirty="0">
                <a:latin typeface="Arial Black" pitchFamily="34" charset="0"/>
              </a:rPr>
              <a:t>&lt;&lt; ':' &lt;&lt; not2(</a:t>
            </a:r>
            <a:r>
              <a:rPr lang="en-US" altLang="ko-KR" sz="1400" dirty="0" err="1">
                <a:latin typeface="Arial Black" pitchFamily="34" charset="0"/>
              </a:rPr>
              <a:t>oLess</a:t>
            </a:r>
            <a:r>
              <a:rPr lang="en-US" altLang="ko-KR" sz="1400" dirty="0">
                <a:latin typeface="Arial Black" pitchFamily="34" charset="0"/>
              </a:rPr>
              <a:t>)(20, 10) &lt;&lt; ':' &lt;&lt; not2(less&lt;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&gt;())(20, 10)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 </a:t>
            </a:r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5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532" y="1523993"/>
            <a:ext cx="9914468" cy="390876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not1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부정자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binder2nd&lt; 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&gt; binder = bind2nd(less&lt;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&gt;(), 10);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unary_negate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 binder2nd&lt;less&lt;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&gt; &gt;</a:t>
            </a:r>
            <a:r>
              <a:rPr lang="en-US" altLang="ko-KR" sz="1400" dirty="0">
                <a:latin typeface="Arial Black" pitchFamily="34" charset="0"/>
              </a:rPr>
              <a:t> negate =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not1(binder)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negate(5)</a:t>
            </a:r>
            <a:r>
              <a:rPr lang="en-US" altLang="ko-KR" sz="1400" dirty="0">
                <a:latin typeface="Arial Black" pitchFamily="34" charset="0"/>
              </a:rPr>
              <a:t> &lt;&lt; ':' &lt;&lt; not1(binder)(5) &lt;&lt; ':' &lt;&lt; not1(bind2nd(less&lt;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&gt;(), 10))(5)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  <a:endParaRPr lang="ko-KR" altLang="en-US" sz="1400" dirty="0">
              <a:latin typeface="Arial Black" pitchFamily="34" charset="0"/>
            </a:endParaRP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negate(10)</a:t>
            </a:r>
            <a:r>
              <a:rPr lang="en-US" altLang="ko-KR" sz="1400" dirty="0">
                <a:latin typeface="Arial Black" pitchFamily="34" charset="0"/>
              </a:rPr>
              <a:t> &lt;&lt; ':' &lt;&lt; not1(binder)(10) &lt;&lt; ':' &lt;&lt; not1(bind2nd(less&lt;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&gt;(), 10))(10)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모두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negate(20)</a:t>
            </a:r>
            <a:r>
              <a:rPr lang="en-US" altLang="ko-KR" sz="1400" dirty="0">
                <a:latin typeface="Arial Black" pitchFamily="34" charset="0"/>
              </a:rPr>
              <a:t> &lt;&lt; ':' &lt;&lt; not1(binder)(20) &lt;&lt; ':' &lt;&lt; not1(bind2nd(less&lt;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&gt;(), 10))(20)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en-US" altLang="ko-KR" sz="1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4151" y="712177"/>
            <a:ext cx="991446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포인터 어댑터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일반 함수를 어댑터 적용이 가능한 함수 객체로 변환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ptr_fun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이라는 함수 포인터 어댑터를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일반 함수에 부정자 어댑터를 사용하는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	return 30 &lt;= n &amp;&amp; n &lt;=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이하의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다음은 에러입니다</a:t>
            </a:r>
            <a:r>
              <a:rPr lang="en-US" altLang="ko-KR" sz="1400" dirty="0">
                <a:latin typeface="Arial Black" panose="020B0A04020102020204" pitchFamily="34" charset="0"/>
              </a:rPr>
              <a:t>. not1</a:t>
            </a:r>
            <a:r>
              <a:rPr lang="ko-KR" altLang="en-US" sz="1400" dirty="0">
                <a:latin typeface="Arial Black" panose="020B0A04020102020204" pitchFamily="34" charset="0"/>
              </a:rPr>
              <a:t>은 어댑터로 함수 객체에 </a:t>
            </a:r>
            <a:r>
              <a:rPr lang="en-US" altLang="ko-KR" sz="1400" dirty="0" err="1">
                <a:latin typeface="Arial Black" panose="020B0A04020102020204" pitchFamily="34" charset="0"/>
              </a:rPr>
              <a:t>argument_type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result_type</a:t>
            </a:r>
            <a:r>
              <a:rPr lang="ko-KR" altLang="en-US" sz="1400" dirty="0">
                <a:latin typeface="Arial Black" panose="020B0A04020102020204" pitchFamily="34" charset="0"/>
              </a:rPr>
              <a:t>가 정의되어 있어야 함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이하가 아닌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not1(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55C13-7146-4D4D-AC6D-21DA7737F6D2}"/>
              </a:ext>
            </a:extLst>
          </p:cNvPr>
          <p:cNvSpPr txBox="1"/>
          <p:nvPr/>
        </p:nvSpPr>
        <p:spPr>
          <a:xfrm>
            <a:off x="5961224" y="3024937"/>
            <a:ext cx="4800561" cy="11695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에러가 발생한다</a:t>
            </a:r>
            <a:r>
              <a:rPr lang="en-US" altLang="ko-KR" sz="1400" dirty="0">
                <a:latin typeface="Arial Black" panose="020B0A04020102020204" pitchFamily="34" charset="0"/>
              </a:rPr>
              <a:t>!!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는 잘 실행 되지만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not1(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))</a:t>
            </a:r>
            <a:r>
              <a:rPr lang="ko-KR" altLang="en-US" sz="1400" dirty="0">
                <a:latin typeface="Arial Black" panose="020B0A04020102020204" pitchFamily="34" charset="0"/>
              </a:rPr>
              <a:t>는 에러다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ko-KR" altLang="en-US" sz="1400" dirty="0" err="1">
                <a:latin typeface="Arial Black" panose="020B0A04020102020204" pitchFamily="34" charset="0"/>
              </a:rPr>
              <a:t>단항</a:t>
            </a:r>
            <a:r>
              <a:rPr lang="ko-KR" altLang="en-US" sz="1400" dirty="0">
                <a:latin typeface="Arial Black" panose="020B0A04020102020204" pitchFamily="34" charset="0"/>
              </a:rPr>
              <a:t> 객체가 아닌 일반 함수이기 때문에 </a:t>
            </a:r>
            <a:r>
              <a:rPr lang="ko-KR" altLang="en-US" sz="1400" dirty="0" err="1">
                <a:latin typeface="Arial Black" panose="020B0A04020102020204" pitchFamily="34" charset="0"/>
              </a:rPr>
              <a:t>단항</a:t>
            </a:r>
            <a:r>
              <a:rPr lang="ko-KR" altLang="en-US" sz="1400" dirty="0">
                <a:latin typeface="Arial Black" panose="020B0A04020102020204" pitchFamily="34" charset="0"/>
              </a:rPr>
              <a:t> 타입의 정의가 되어 있지 않기 때문이다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3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359066-77EB-4786-AB5C-2E6EDDE2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353B6-DB97-4916-8B43-56DA20038BA4}"/>
              </a:ext>
            </a:extLst>
          </p:cNvPr>
          <p:cNvSpPr txBox="1"/>
          <p:nvPr/>
        </p:nvSpPr>
        <p:spPr>
          <a:xfrm>
            <a:off x="1132621" y="712177"/>
            <a:ext cx="10042402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부정자 어댑터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not1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사용한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count_if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	return 30 &lt;= n &amp;&amp; n &lt;=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이하의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가능</a:t>
            </a:r>
            <a:r>
              <a:rPr lang="en-US" altLang="ko-KR" sz="1400" dirty="0">
                <a:latin typeface="Arial Black" panose="020B0A04020102020204" pitchFamily="34" charset="0"/>
              </a:rPr>
              <a:t>~!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이하가 아닌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not1(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))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8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32CCB2-BCA2-494F-834B-B7BBD49F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C1DC4-A7C4-4048-B404-8E1F1AAF6655}"/>
              </a:ext>
            </a:extLst>
          </p:cNvPr>
          <p:cNvSpPr txBox="1"/>
          <p:nvPr/>
        </p:nvSpPr>
        <p:spPr>
          <a:xfrm>
            <a:off x="1134210" y="712177"/>
            <a:ext cx="9904409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구현을 알아보기 위한 사용자 정의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/////////// client ///////////////////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pt-BR" altLang="ko-KR" sz="1400" dirty="0">
                <a:latin typeface="Arial Black" panose="020B0A04020102020204" pitchFamily="34" charset="0"/>
              </a:rPr>
              <a:t>	return 30 &lt;= n &amp;&amp; n &lt;=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</a:t>
            </a:r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이하의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Pred</a:t>
            </a:r>
            <a:r>
              <a:rPr lang="en-US" altLang="ko-KR" sz="1400" dirty="0">
                <a:latin typeface="Arial Black" panose="020B0A04020102020204" pitchFamily="34" charset="0"/>
              </a:rPr>
              <a:t>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가능</a:t>
            </a:r>
            <a:r>
              <a:rPr lang="en-US" altLang="ko-KR" sz="1400" dirty="0">
                <a:latin typeface="Arial Black" panose="020B0A04020102020204" pitchFamily="34" charset="0"/>
              </a:rPr>
              <a:t>~!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&lt;&lt;"30</a:t>
            </a:r>
            <a:r>
              <a:rPr lang="ko-KR" altLang="en-US" sz="1400" dirty="0">
                <a:latin typeface="Arial Black" panose="020B0A04020102020204" pitchFamily="34" charset="0"/>
              </a:rPr>
              <a:t>이상 </a:t>
            </a:r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r>
              <a:rPr lang="ko-KR" altLang="en-US" sz="1400" dirty="0">
                <a:latin typeface="Arial Black" panose="020B0A04020102020204" pitchFamily="34" charset="0"/>
              </a:rPr>
              <a:t>이하가 아닌 원소 개수</a:t>
            </a:r>
            <a:r>
              <a:rPr lang="en-US" altLang="ko-KR" sz="1400" dirty="0">
                <a:latin typeface="Arial Black" panose="020B0A04020102020204" pitchFamily="34" charset="0"/>
              </a:rPr>
              <a:t>: "&lt;&lt;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count_if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not1(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))</a:t>
            </a:r>
            <a:r>
              <a:rPr lang="en-US" altLang="ko-KR" sz="1400" dirty="0">
                <a:latin typeface="Arial Black" panose="020B0A04020102020204" pitchFamily="34" charset="0"/>
              </a:rPr>
              <a:t>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651FF-89A3-487A-957E-FF44F2606931}"/>
              </a:ext>
            </a:extLst>
          </p:cNvPr>
          <p:cNvSpPr/>
          <p:nvPr/>
        </p:nvSpPr>
        <p:spPr>
          <a:xfrm>
            <a:off x="5462951" y="1074500"/>
            <a:ext cx="55948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//////////////////// server ///////////////////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함수 객체 클래스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여러가지 기능을 제공할 수 있습니다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argument_type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result_type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....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template&lt;</a:t>
            </a:r>
            <a:r>
              <a:rPr lang="en-US" altLang="ko-KR" sz="12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class </a:t>
            </a:r>
            <a:r>
              <a:rPr lang="en-US" altLang="ko-KR" sz="1200" dirty="0" err="1">
                <a:latin typeface="Arial Black" panose="020B0A04020102020204" pitchFamily="34" charset="0"/>
              </a:rPr>
              <a:t>Ptr_fun_class</a:t>
            </a:r>
            <a:r>
              <a:rPr lang="en-US" altLang="ko-KR" sz="1200" dirty="0">
                <a:latin typeface="Arial Black" panose="020B0A04020102020204" pitchFamily="34" charset="0"/>
              </a:rPr>
              <a:t> :public </a:t>
            </a:r>
            <a:r>
              <a:rPr lang="en-US" altLang="ko-KR" sz="1200" dirty="0" err="1">
                <a:latin typeface="Arial Black" panose="020B0A04020102020204" pitchFamily="34" charset="0"/>
              </a:rPr>
              <a:t>unary_function</a:t>
            </a:r>
            <a:r>
              <a:rPr lang="en-US" altLang="ko-KR" sz="1200" dirty="0">
                <a:latin typeface="Arial Black" panose="020B0A04020102020204" pitchFamily="34" charset="0"/>
              </a:rPr>
              <a:t>&lt;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(*pf)(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Ptr_fun_class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(*_pf)(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)) :pf(_pf) { }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 operator()(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 n)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pf(n);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일반 함수를 함수 객체로 변환하는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ptr_fun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template &lt;</a:t>
            </a:r>
            <a:r>
              <a:rPr lang="en-US" altLang="ko-KR" sz="12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200" dirty="0" err="1">
                <a:latin typeface="Arial Black" panose="020B0A04020102020204" pitchFamily="34" charset="0"/>
              </a:rPr>
              <a:t>Ptr_fun_class</a:t>
            </a:r>
            <a:r>
              <a:rPr lang="en-US" altLang="ko-KR" sz="1200" dirty="0">
                <a:latin typeface="Arial Black" panose="020B0A04020102020204" pitchFamily="34" charset="0"/>
              </a:rPr>
              <a:t>&lt;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&gt; </a:t>
            </a:r>
            <a:r>
              <a:rPr lang="en-US" altLang="ko-KR" sz="1200" dirty="0" err="1">
                <a:latin typeface="Arial Black" panose="020B0A04020102020204" pitchFamily="34" charset="0"/>
              </a:rPr>
              <a:t>Ptr_fun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(*pf)(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))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Ptr_fun_class</a:t>
            </a:r>
            <a:r>
              <a:rPr lang="en-US" altLang="ko-KR" sz="1200" dirty="0">
                <a:latin typeface="Arial Black" panose="020B0A04020102020204" pitchFamily="34" charset="0"/>
              </a:rPr>
              <a:t>&lt;</a:t>
            </a:r>
            <a:r>
              <a:rPr lang="en-US" altLang="ko-KR" sz="1200" dirty="0" err="1">
                <a:latin typeface="Arial Black" panose="020B0A04020102020204" pitchFamily="34" charset="0"/>
              </a:rPr>
              <a:t>RType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AType</a:t>
            </a:r>
            <a:r>
              <a:rPr lang="en-US" altLang="ko-KR" sz="1200" dirty="0">
                <a:latin typeface="Arial Black" panose="020B0A04020102020204" pitchFamily="34" charset="0"/>
              </a:rPr>
              <a:t>&gt;(pf);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16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2621" y="712177"/>
            <a:ext cx="9914468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멤버 함수 포인터 어댑터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멤버 함수를 함수 객체로 변환하여 알고리즘이 객체 원소의 멤버 함수를 호출할 수 있게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mem_fun_ref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</a:t>
            </a:r>
            <a:r>
              <a:rPr lang="ko-KR" altLang="en-US" sz="1600" dirty="0">
                <a:latin typeface="Arial Black" pitchFamily="34" charset="0"/>
              </a:rPr>
              <a:t> 객체로 멤버 함수를 호출한다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Mem_fun</a:t>
            </a:r>
            <a:r>
              <a:rPr lang="en-US" altLang="ko-KR" sz="1600" dirty="0">
                <a:latin typeface="Arial Black" pitchFamily="34" charset="0"/>
              </a:rPr>
              <a:t>() : </a:t>
            </a:r>
            <a:r>
              <a:rPr lang="ko-KR" altLang="en-US" sz="1600" dirty="0">
                <a:latin typeface="Arial Black" pitchFamily="34" charset="0"/>
              </a:rPr>
              <a:t>객체의 주소로 멤버 함수를 호출한다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mem_fun_ref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어댑터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vector&lt;Point&gt;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(Point(1, 1));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(Point(2, 2));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(Point(3, 3));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(Point(4, 4));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(Point(5, 5));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호출 불가능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</a:t>
            </a:r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&amp;Point::Print 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호출 가능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mem_fun_ref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(&amp;Point::Print)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sz="1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817D85-D526-4EA6-A813-AE5B7BE63EE5}"/>
              </a:ext>
            </a:extLst>
          </p:cNvPr>
          <p:cNvSpPr/>
          <p:nvPr/>
        </p:nvSpPr>
        <p:spPr>
          <a:xfrm>
            <a:off x="5021750" y="2020290"/>
            <a:ext cx="61839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x;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explicit Point(int _x = 0, int _y = 0) :x(_x), y(_y) { }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void Print() const { cout &lt;&lt; x &lt;&lt; ',' &lt;&lt; y &lt;&lt; endl; 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GetX</a:t>
            </a:r>
            <a:r>
              <a:rPr lang="en-US" altLang="ko-KR" sz="1600" dirty="0">
                <a:latin typeface="Arial Black" panose="020B0A04020102020204" pitchFamily="34" charset="0"/>
              </a:rPr>
              <a:t>() const { return x; 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GetY</a:t>
            </a:r>
            <a:r>
              <a:rPr lang="en-US" altLang="ko-KR" sz="1600" dirty="0">
                <a:latin typeface="Arial Black" panose="020B0A04020102020204" pitchFamily="34" charset="0"/>
              </a:rPr>
              <a:t>() const { return y; 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770D1-2B27-462B-BD7C-7E339D853332}"/>
              </a:ext>
            </a:extLst>
          </p:cNvPr>
          <p:cNvSpPr txBox="1"/>
          <p:nvPr/>
        </p:nvSpPr>
        <p:spPr>
          <a:xfrm>
            <a:off x="6981093" y="4923692"/>
            <a:ext cx="314764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멤버 함수를 호출 하려면 객체를 생성한 뒤 호출 하여야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044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 (iterator)</a:t>
            </a:r>
          </a:p>
        </p:txBody>
      </p:sp>
    </p:spTree>
    <p:extLst>
      <p:ext uri="{BB962C8B-B14F-4D97-AF65-F5344CB8AC3E}">
        <p14:creationId xmlns:p14="http://schemas.microsoft.com/office/powerpoint/2010/main" val="1030893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99E291A-24E6-4F04-B01C-6F274761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CA572-759F-44E7-B520-CCD09031E91E}"/>
              </a:ext>
            </a:extLst>
          </p:cNvPr>
          <p:cNvSpPr txBox="1"/>
          <p:nvPr/>
        </p:nvSpPr>
        <p:spPr>
          <a:xfrm>
            <a:off x="1132621" y="1134207"/>
            <a:ext cx="9905998" cy="480131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반복자의 종류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입력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(input iterator)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 err="1">
                <a:latin typeface="Arial Black" panose="020B0A04020102020204" pitchFamily="34" charset="0"/>
              </a:rPr>
              <a:t>전방향</a:t>
            </a:r>
            <a:r>
              <a:rPr lang="ko-KR" altLang="en-US" sz="1400" dirty="0">
                <a:latin typeface="Arial Black" panose="020B0A04020102020204" pitchFamily="34" charset="0"/>
              </a:rPr>
              <a:t> 읽기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istream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읽기</a:t>
            </a:r>
            <a:r>
              <a:rPr lang="en-US" altLang="ko-KR" sz="1600" dirty="0">
                <a:latin typeface="Arial Black" panose="020B0A04020102020204" pitchFamily="34" charset="0"/>
              </a:rPr>
              <a:t>), -&gt;(</a:t>
            </a:r>
            <a:r>
              <a:rPr lang="ko-KR" altLang="en-US" sz="1600" dirty="0">
                <a:latin typeface="Arial Black" panose="020B0A04020102020204" pitchFamily="34" charset="0"/>
              </a:rPr>
              <a:t>멤버 읽기</a:t>
            </a:r>
            <a:r>
              <a:rPr lang="en-US" altLang="ko-KR" sz="1600" dirty="0">
                <a:latin typeface="Arial Black" panose="020B0A04020102020204" pitchFamily="34" charset="0"/>
              </a:rPr>
              <a:t>), ++(</a:t>
            </a:r>
            <a:r>
              <a:rPr lang="ko-KR" altLang="en-US" sz="1600" dirty="0" err="1">
                <a:latin typeface="Arial Black" panose="020B0A04020102020204" pitchFamily="34" charset="0"/>
              </a:rPr>
              <a:t>전방향</a:t>
            </a:r>
            <a:r>
              <a:rPr lang="ko-KR" altLang="en-US" sz="1600" dirty="0">
                <a:latin typeface="Arial Black" panose="020B0A04020102020204" pitchFamily="34" charset="0"/>
              </a:rPr>
              <a:t> 이동</a:t>
            </a:r>
            <a:r>
              <a:rPr lang="en-US" altLang="ko-KR" sz="1600" dirty="0">
                <a:latin typeface="Arial Black" panose="020B0A04020102020204" pitchFamily="34" charset="0"/>
              </a:rPr>
              <a:t>), ==(</a:t>
            </a:r>
            <a:r>
              <a:rPr lang="ko-KR" altLang="en-US" sz="1600" dirty="0">
                <a:latin typeface="Arial Black" panose="020B0A04020102020204" pitchFamily="34" charset="0"/>
              </a:rPr>
              <a:t>비교</a:t>
            </a:r>
            <a:r>
              <a:rPr lang="en-US" altLang="ko-KR" sz="1600" dirty="0">
                <a:latin typeface="Arial Black" panose="020B0A04020102020204" pitchFamily="34" charset="0"/>
              </a:rPr>
              <a:t>), !=(</a:t>
            </a:r>
            <a:r>
              <a:rPr lang="ko-KR" altLang="en-US" sz="1600" dirty="0">
                <a:latin typeface="Arial Black" panose="020B0A04020102020204" pitchFamily="34" charset="0"/>
              </a:rPr>
              <a:t>비교</a:t>
            </a:r>
            <a:r>
              <a:rPr lang="en-US" altLang="ko-KR" sz="1600" dirty="0">
                <a:latin typeface="Arial Black" panose="020B0A04020102020204" pitchFamily="34" charset="0"/>
              </a:rPr>
              <a:t>), iterator(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연산을 제공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(output iterator)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 err="1">
                <a:latin typeface="Arial Black" panose="020B0A04020102020204" pitchFamily="34" charset="0"/>
              </a:rPr>
              <a:t>전방향</a:t>
            </a:r>
            <a:r>
              <a:rPr lang="ko-KR" altLang="en-US" sz="1400" dirty="0">
                <a:latin typeface="Arial Black" panose="020B0A04020102020204" pitchFamily="34" charset="0"/>
              </a:rPr>
              <a:t> 쓰기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ostream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=x(</a:t>
            </a:r>
            <a:r>
              <a:rPr lang="ko-KR" altLang="en-US" sz="1600" dirty="0">
                <a:latin typeface="Arial Black" panose="020B0A04020102020204" pitchFamily="34" charset="0"/>
              </a:rPr>
              <a:t>쓰기</a:t>
            </a:r>
            <a:r>
              <a:rPr lang="en-US" altLang="ko-KR" sz="1600" dirty="0">
                <a:latin typeface="Arial Black" panose="020B0A04020102020204" pitchFamily="34" charset="0"/>
              </a:rPr>
              <a:t>), ++, iterator(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)(</a:t>
            </a:r>
            <a:r>
              <a:rPr lang="ko-KR" altLang="en-US" sz="1600" dirty="0">
                <a:latin typeface="Arial Black" panose="020B0A04020102020204" pitchFamily="34" charset="0"/>
              </a:rPr>
              <a:t>복사 생성자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연산을 제공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순방향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(forward iterator)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 err="1">
                <a:latin typeface="Arial Black" panose="020B0A04020102020204" pitchFamily="34" charset="0"/>
              </a:rPr>
              <a:t>전방향</a:t>
            </a:r>
            <a:r>
              <a:rPr lang="ko-KR" altLang="en-US" sz="1400" dirty="0">
                <a:latin typeface="Arial Black" panose="020B0A04020102020204" pitchFamily="34" charset="0"/>
              </a:rPr>
              <a:t> 읽기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쓰기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, -&gt;, ++, ==, !=, =(</a:t>
            </a:r>
            <a:r>
              <a:rPr lang="ko-KR" altLang="en-US" sz="1600" dirty="0">
                <a:latin typeface="Arial Black" panose="020B0A04020102020204" pitchFamily="34" charset="0"/>
              </a:rPr>
              <a:t>대입</a:t>
            </a:r>
            <a:r>
              <a:rPr lang="en-US" altLang="ko-KR" sz="1600" dirty="0">
                <a:latin typeface="Arial Black" panose="020B0A04020102020204" pitchFamily="34" charset="0"/>
              </a:rPr>
              <a:t>), iterator()(</a:t>
            </a:r>
            <a:r>
              <a:rPr lang="ko-KR" altLang="en-US" sz="1600" dirty="0">
                <a:latin typeface="Arial Black" panose="020B0A04020102020204" pitchFamily="34" charset="0"/>
              </a:rPr>
              <a:t>기본 생성자</a:t>
            </a:r>
            <a:r>
              <a:rPr lang="en-US" altLang="ko-KR" sz="1600" dirty="0">
                <a:latin typeface="Arial Black" panose="020B0A04020102020204" pitchFamily="34" charset="0"/>
              </a:rPr>
              <a:t>), iterator(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연산을 제공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양방향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(bidirectional iterator)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</a:rPr>
              <a:t>양방향 읽기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쓰기</a:t>
            </a:r>
            <a:r>
              <a:rPr lang="en-US" altLang="ko-KR" sz="1400" dirty="0">
                <a:latin typeface="Arial Black" panose="020B0A04020102020204" pitchFamily="34" charset="0"/>
              </a:rPr>
              <a:t>(list, set, multiset, map, multimap)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순방향에 </a:t>
            </a:r>
            <a:r>
              <a:rPr lang="en-US" altLang="ko-KR" dirty="0">
                <a:latin typeface="Arial Black" panose="020B0A04020102020204" pitchFamily="34" charset="0"/>
              </a:rPr>
              <a:t>- - (</a:t>
            </a:r>
            <a:r>
              <a:rPr lang="ko-KR" altLang="en-US" dirty="0">
                <a:latin typeface="Arial Black" panose="020B0A04020102020204" pitchFamily="34" charset="0"/>
              </a:rPr>
              <a:t>역방향이동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연산을 제공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임의 접근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(random access iterator)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dirty="0">
                <a:latin typeface="Arial Black" panose="020B0A04020102020204" pitchFamily="34" charset="0"/>
              </a:rPr>
              <a:t>랜덤 읽기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쓰기</a:t>
            </a:r>
            <a:r>
              <a:rPr lang="en-US" altLang="ko-KR" dirty="0">
                <a:latin typeface="Arial Black" panose="020B0A04020102020204" pitchFamily="34" charset="0"/>
              </a:rPr>
              <a:t>(vector, deque)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양방향에 </a:t>
            </a:r>
            <a:r>
              <a:rPr lang="en-US" altLang="ko-KR" dirty="0">
                <a:latin typeface="Arial Black" panose="020B0A04020102020204" pitchFamily="34" charset="0"/>
              </a:rPr>
              <a:t>[], +=, -=, +, -, &lt;, &gt;, &lt;=, &gt;= </a:t>
            </a:r>
            <a:r>
              <a:rPr lang="ko-KR" altLang="en-US" dirty="0">
                <a:latin typeface="Arial Black" panose="020B0A04020102020204" pitchFamily="34" charset="0"/>
              </a:rPr>
              <a:t>연산을 제공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306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5ED392-95D9-4327-851C-A191B721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AD12F-B8F9-423E-8DFB-881243E2FEC2}"/>
              </a:ext>
            </a:extLst>
          </p:cNvPr>
          <p:cNvSpPr txBox="1"/>
          <p:nvPr/>
        </p:nvSpPr>
        <p:spPr>
          <a:xfrm>
            <a:off x="1132621" y="712177"/>
            <a:ext cx="9905998" cy="58785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순차열과 구간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반복자에서 가장 중요한 개념이다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순차열은 하나의 시작과 끝을 나타내는 반복자의 쌍으로 표현된다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반복자의 쌍으로 표현되는 것을 구간이라고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순차열의 시작을 가리키는 반복자를 </a:t>
            </a:r>
            <a:r>
              <a:rPr lang="en-US" altLang="ko-KR" sz="1600" dirty="0">
                <a:latin typeface="Arial Black" panose="020B0A04020102020204" pitchFamily="34" charset="0"/>
              </a:rPr>
              <a:t>begin, </a:t>
            </a:r>
            <a:r>
              <a:rPr lang="ko-KR" altLang="en-US" sz="1600" dirty="0">
                <a:latin typeface="Arial Black" panose="020B0A04020102020204" pitchFamily="34" charset="0"/>
              </a:rPr>
              <a:t>끝을 가리키는 반복자를 </a:t>
            </a:r>
            <a:r>
              <a:rPr lang="en-US" altLang="ko-KR" sz="1600" dirty="0">
                <a:latin typeface="Arial Black" panose="020B0A04020102020204" pitchFamily="34" charset="0"/>
              </a:rPr>
              <a:t>end</a:t>
            </a:r>
            <a:r>
              <a:rPr lang="ko-KR" altLang="en-US" sz="1600" dirty="0">
                <a:latin typeface="Arial Black" panose="020B0A04020102020204" pitchFamily="34" charset="0"/>
              </a:rPr>
              <a:t>라고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beegin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원소는 </a:t>
            </a:r>
            <a:r>
              <a:rPr lang="ko-KR" altLang="en-US" sz="16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600" dirty="0">
                <a:latin typeface="Arial Black" panose="020B0A04020102020204" pitchFamily="34" charset="0"/>
              </a:rPr>
              <a:t> 원소에 포함되지만 </a:t>
            </a:r>
            <a:r>
              <a:rPr lang="en-US" altLang="ko-KR" sz="1600" dirty="0">
                <a:latin typeface="Arial Black" panose="020B0A04020102020204" pitchFamily="34" charset="0"/>
              </a:rPr>
              <a:t>end</a:t>
            </a:r>
            <a:r>
              <a:rPr lang="ko-KR" altLang="en-US" sz="1600" dirty="0">
                <a:latin typeface="Arial Black" panose="020B0A04020102020204" pitchFamily="34" charset="0"/>
              </a:rPr>
              <a:t>가 가리키는 원소는 포함되지 않으며 반개구간이라고 하고 </a:t>
            </a:r>
            <a:r>
              <a:rPr lang="en-US" altLang="ko-KR" sz="1600" dirty="0">
                <a:latin typeface="Arial Black" panose="020B0A04020102020204" pitchFamily="34" charset="0"/>
              </a:rPr>
              <a:t>[begin, end)</a:t>
            </a:r>
            <a:r>
              <a:rPr lang="ko-KR" altLang="en-US" sz="1600" dirty="0">
                <a:latin typeface="Arial Black" panose="020B0A04020102020204" pitchFamily="34" charset="0"/>
              </a:rPr>
              <a:t>으로 표현한다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63BAA-18EE-438D-AAFB-28D9F10D88CD}"/>
              </a:ext>
            </a:extLst>
          </p:cNvPr>
          <p:cNvSpPr/>
          <p:nvPr/>
        </p:nvSpPr>
        <p:spPr>
          <a:xfrm>
            <a:off x="3727939" y="5196254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10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2D86D-B983-4B4B-BF9F-EE2AB8B16F03}"/>
              </a:ext>
            </a:extLst>
          </p:cNvPr>
          <p:cNvSpPr/>
          <p:nvPr/>
        </p:nvSpPr>
        <p:spPr>
          <a:xfrm>
            <a:off x="4328747" y="5196253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236A9-B286-4FFD-94FE-AB842A30CD14}"/>
              </a:ext>
            </a:extLst>
          </p:cNvPr>
          <p:cNvSpPr/>
          <p:nvPr/>
        </p:nvSpPr>
        <p:spPr>
          <a:xfrm>
            <a:off x="4929555" y="5196253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67C5F7-6302-4CB8-A662-F21619648E59}"/>
              </a:ext>
            </a:extLst>
          </p:cNvPr>
          <p:cNvSpPr/>
          <p:nvPr/>
        </p:nvSpPr>
        <p:spPr>
          <a:xfrm>
            <a:off x="5530363" y="5196252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A5BBB-C366-4076-AE22-F2C8FF1B369D}"/>
              </a:ext>
            </a:extLst>
          </p:cNvPr>
          <p:cNvSpPr/>
          <p:nvPr/>
        </p:nvSpPr>
        <p:spPr>
          <a:xfrm>
            <a:off x="6131171" y="5196253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C523F-C09D-4F01-901D-7F49AE00C6C0}"/>
              </a:ext>
            </a:extLst>
          </p:cNvPr>
          <p:cNvSpPr/>
          <p:nvPr/>
        </p:nvSpPr>
        <p:spPr>
          <a:xfrm>
            <a:off x="6731979" y="5196252"/>
            <a:ext cx="527538" cy="254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CC2243-7849-4321-9AFF-5F17EAC365EA}"/>
              </a:ext>
            </a:extLst>
          </p:cNvPr>
          <p:cNvSpPr/>
          <p:nvPr/>
        </p:nvSpPr>
        <p:spPr>
          <a:xfrm>
            <a:off x="3736732" y="4466964"/>
            <a:ext cx="527538" cy="2549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C58E88-8E8E-4A8C-8ED6-07F56D11E631}"/>
              </a:ext>
            </a:extLst>
          </p:cNvPr>
          <p:cNvSpPr/>
          <p:nvPr/>
        </p:nvSpPr>
        <p:spPr>
          <a:xfrm>
            <a:off x="6731979" y="4466964"/>
            <a:ext cx="527538" cy="2549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A1C0D5-6CDD-4ECD-96E4-0211B63EDBE8}"/>
              </a:ext>
            </a:extLst>
          </p:cNvPr>
          <p:cNvCxnSpPr>
            <a:stCxn id="11" idx="2"/>
            <a:endCxn id="2" idx="0"/>
          </p:cNvCxnSpPr>
          <p:nvPr/>
        </p:nvCxnSpPr>
        <p:spPr>
          <a:xfrm flipH="1">
            <a:off x="3991708" y="4721941"/>
            <a:ext cx="8793" cy="4743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9738D9-C89C-4E64-AC04-C887D251A65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995748" y="4721941"/>
            <a:ext cx="0" cy="4743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0DB90A-809C-49E0-BE93-4EEC9721D021}"/>
              </a:ext>
            </a:extLst>
          </p:cNvPr>
          <p:cNvCxnSpPr>
            <a:cxnSpLocks/>
          </p:cNvCxnSpPr>
          <p:nvPr/>
        </p:nvCxnSpPr>
        <p:spPr>
          <a:xfrm flipV="1">
            <a:off x="5794132" y="5451229"/>
            <a:ext cx="0" cy="5011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A54614-E7DB-4683-8D88-396AE267ED4C}"/>
              </a:ext>
            </a:extLst>
          </p:cNvPr>
          <p:cNvSpPr txBox="1"/>
          <p:nvPr/>
        </p:nvSpPr>
        <p:spPr>
          <a:xfrm>
            <a:off x="3666619" y="4200976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begin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F7216-0E77-47BF-9553-5FCB19530965}"/>
              </a:ext>
            </a:extLst>
          </p:cNvPr>
          <p:cNvSpPr txBox="1"/>
          <p:nvPr/>
        </p:nvSpPr>
        <p:spPr>
          <a:xfrm>
            <a:off x="6749527" y="420584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end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B91B23-D480-4BC6-B74E-D6CFD0E9697D}"/>
              </a:ext>
            </a:extLst>
          </p:cNvPr>
          <p:cNvSpPr/>
          <p:nvPr/>
        </p:nvSpPr>
        <p:spPr>
          <a:xfrm>
            <a:off x="5530363" y="5961182"/>
            <a:ext cx="527538" cy="2549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6E3F3-A9A1-4CD0-B2E6-A45E5C635DB2}"/>
              </a:ext>
            </a:extLst>
          </p:cNvPr>
          <p:cNvSpPr txBox="1"/>
          <p:nvPr/>
        </p:nvSpPr>
        <p:spPr>
          <a:xfrm>
            <a:off x="5555926" y="618534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4A9B3-96B1-46FD-A337-52FB1F7A9886}"/>
              </a:ext>
            </a:extLst>
          </p:cNvPr>
          <p:cNvSpPr txBox="1"/>
          <p:nvPr/>
        </p:nvSpPr>
        <p:spPr>
          <a:xfrm>
            <a:off x="6296107" y="5629225"/>
            <a:ext cx="374397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rial Black" panose="020B0A04020102020204" pitchFamily="34" charset="0"/>
              </a:rPr>
              <a:t>구간</a:t>
            </a:r>
            <a:r>
              <a:rPr lang="en-US" altLang="ko-KR" sz="1200" dirty="0">
                <a:latin typeface="Arial Black" panose="020B0A04020102020204" pitchFamily="34" charset="0"/>
              </a:rPr>
              <a:t>[begin, end)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: 10, 20, 30, 40, 50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구간</a:t>
            </a:r>
            <a:r>
              <a:rPr lang="en-US" altLang="ko-KR" sz="1200" dirty="0">
                <a:latin typeface="Arial Black" panose="020B0A04020102020204" pitchFamily="34" charset="0"/>
              </a:rPr>
              <a:t>[begin,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: 10, 20, 30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구간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, end)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: 40, 50</a:t>
            </a:r>
          </a:p>
        </p:txBody>
      </p:sp>
    </p:spTree>
    <p:extLst>
      <p:ext uri="{BB962C8B-B14F-4D97-AF65-F5344CB8AC3E}">
        <p14:creationId xmlns:p14="http://schemas.microsoft.com/office/powerpoint/2010/main" val="38602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CB8FD-CB22-4290-9089-B063A278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A6D4C-12A4-4E2C-A0AD-CF615F858F4B}"/>
              </a:ext>
            </a:extLst>
          </p:cNvPr>
          <p:cNvSpPr txBox="1"/>
          <p:nvPr/>
        </p:nvSpPr>
        <p:spPr>
          <a:xfrm>
            <a:off x="1132621" y="712177"/>
            <a:ext cx="9905998" cy="637097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X::iterator &amp; X::const_iterator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정방향</a:t>
            </a:r>
            <a:r>
              <a:rPr lang="ko-KR" altLang="en-US" sz="1600" dirty="0">
                <a:latin typeface="Arial Black" panose="020B0A04020102020204" pitchFamily="34" charset="0"/>
              </a:rPr>
              <a:t> 반복자의 정의 형식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역방향은 </a:t>
            </a:r>
            <a:r>
              <a:rPr lang="en-US" altLang="ko-KR" sz="1600" dirty="0">
                <a:latin typeface="Arial Black" panose="020B0A04020102020204" pitchFamily="34" charset="0"/>
              </a:rPr>
              <a:t>X::reverse_iterator &amp; X::const_reverse_iterator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X::iterator : </a:t>
            </a:r>
            <a:r>
              <a:rPr lang="ko-KR" altLang="en-US" sz="1600" dirty="0" err="1">
                <a:latin typeface="Arial Black" panose="020B0A04020102020204" pitchFamily="34" charset="0"/>
              </a:rPr>
              <a:t>정방향</a:t>
            </a:r>
            <a:r>
              <a:rPr lang="ko-KR" altLang="en-US" sz="1600" dirty="0">
                <a:latin typeface="Arial Black" panose="020B0A04020102020204" pitchFamily="34" charset="0"/>
              </a:rPr>
              <a:t> 반복자의 내장 형식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반복자가 가리키는 원소 읽기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쓰기 가능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X::const_iterator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정방향</a:t>
            </a:r>
            <a:r>
              <a:rPr lang="ko-KR" altLang="en-US" sz="1600" dirty="0">
                <a:latin typeface="Arial Black" panose="020B0A04020102020204" pitchFamily="34" charset="0"/>
              </a:rPr>
              <a:t> 반복자의 내장 형식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반복자가 가리키는 원소의 읽기 가능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List, set, multiset, map, multimap </a:t>
            </a:r>
            <a:r>
              <a:rPr lang="ko-KR" altLang="en-US" sz="1600" dirty="0">
                <a:latin typeface="Arial Black" panose="020B0A04020102020204" pitchFamily="34" charset="0"/>
              </a:rPr>
              <a:t>컨테이너에서는 양방향 복사자르 동작한다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Vector, deque </a:t>
            </a:r>
            <a:r>
              <a:rPr lang="ko-KR" altLang="en-US" sz="1600" dirty="0">
                <a:latin typeface="Arial Black" panose="020B0A04020102020204" pitchFamily="34" charset="0"/>
              </a:rPr>
              <a:t>컨테이너에서는 임의 접근 반복자로 동작한다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iterator &amp; </a:t>
            </a:r>
            <a:r>
              <a:rPr lang="en-US" altLang="ko-KR" dirty="0" err="1">
                <a:latin typeface="Arial Black" panose="020B0A04020102020204" pitchFamily="34" charset="0"/>
              </a:rPr>
              <a:t>const_iterator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반복자의 읽기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쓰기 예제</a:t>
            </a:r>
            <a:r>
              <a:rPr lang="en-US" altLang="ko-KR" dirty="0"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"v[iterator </a:t>
            </a:r>
            <a:r>
              <a:rPr lang="ko-KR" altLang="en-US" sz="1400" dirty="0">
                <a:latin typeface="Arial Black" panose="020B0A04020102020204" pitchFamily="34" charset="0"/>
              </a:rPr>
              <a:t>읽기 가능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EF6FD5-1C59-4C3A-8BC0-39A285969458}"/>
              </a:ext>
            </a:extLst>
          </p:cNvPr>
          <p:cNvSpPr/>
          <p:nvPr/>
        </p:nvSpPr>
        <p:spPr>
          <a:xfrm>
            <a:off x="3500680" y="3371634"/>
            <a:ext cx="75379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"v[const iterator </a:t>
            </a:r>
            <a:r>
              <a:rPr lang="ko-KR" altLang="en-US" sz="1400" dirty="0">
                <a:latin typeface="Arial Black" panose="020B0A04020102020204" pitchFamily="34" charset="0"/>
              </a:rPr>
              <a:t>읽기 가능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const_iterator</a:t>
            </a:r>
            <a:r>
              <a:rPr lang="en-US" altLang="ko-KR" sz="1400" dirty="0">
                <a:latin typeface="Arial Black" panose="020B0A04020102020204" pitchFamily="34" charset="0"/>
              </a:rPr>
              <a:t> citer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citer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++citer)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*citer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en-US" altLang="ko-KR" sz="1400" dirty="0">
                <a:latin typeface="Arial Black" panose="020B0A04020102020204" pitchFamily="34" charset="0"/>
              </a:rPr>
              <a:t> citer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100; // </a:t>
            </a:r>
            <a:r>
              <a:rPr lang="ko-KR" altLang="en-US" sz="1400" dirty="0">
                <a:latin typeface="Arial Black" panose="020B0A04020102020204" pitchFamily="34" charset="0"/>
              </a:rPr>
              <a:t>쓰기 가능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//*citer = 100;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쓰기 불가능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에러</a:t>
            </a:r>
            <a:r>
              <a:rPr lang="en-US" altLang="ko-KR" sz="1400" dirty="0">
                <a:latin typeface="Arial Black" panose="020B0A04020102020204" pitchFamily="34" charset="0"/>
              </a:rPr>
              <a:t>- </a:t>
            </a:r>
            <a:r>
              <a:rPr lang="ko-KR" altLang="en-US" sz="1400" dirty="0">
                <a:latin typeface="Arial Black" panose="020B0A04020102020204" pitchFamily="34" charset="0"/>
              </a:rPr>
              <a:t>상수 </a:t>
            </a:r>
            <a:r>
              <a:rPr lang="en-US" altLang="ko-KR" sz="1400" dirty="0">
                <a:latin typeface="Arial Black" panose="020B0A04020102020204" pitchFamily="34" charset="0"/>
              </a:rPr>
              <a:t>iterator</a:t>
            </a:r>
            <a:r>
              <a:rPr lang="ko-KR" altLang="en-US" sz="1400" dirty="0">
                <a:latin typeface="Arial Black" panose="020B0A04020102020204" pitchFamily="34" charset="0"/>
              </a:rPr>
              <a:t>로 가리키는 원소 수정 불가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44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AE3BE-BA7F-4732-8625-4FF4B744DDB2}"/>
              </a:ext>
            </a:extLst>
          </p:cNvPr>
          <p:cNvSpPr txBox="1"/>
          <p:nvPr/>
        </p:nvSpPr>
        <p:spPr>
          <a:xfrm>
            <a:off x="1132621" y="712177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X::Iterator, X::const_iterator, const X::iterator, const X::const_iterator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동작 확인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!!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en-US" altLang="ko-KR" sz="1400" dirty="0">
                <a:latin typeface="Arial Black" panose="020B0A04020102020204" pitchFamily="34" charset="0"/>
              </a:rPr>
              <a:t> citer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 + 1;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const vector&lt;int&gt;::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iterator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 + 2;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const vector&lt;int&gt;::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const_citer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 + 3;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모두 가능</a:t>
            </a:r>
          </a:p>
          <a:p>
            <a:pPr lvl="1"/>
            <a:r>
              <a:rPr lang="ko-KR" altLang="en-US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100; // </a:t>
            </a:r>
            <a:r>
              <a:rPr lang="ko-KR" altLang="en-US" sz="1400" dirty="0">
                <a:latin typeface="Arial Black" panose="020B0A04020102020204" pitchFamily="34" charset="0"/>
              </a:rPr>
              <a:t>가리키는 원소 변경 가능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반복자 변경 가능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//citer</a:t>
            </a:r>
          </a:p>
          <a:p>
            <a:pPr lvl="1"/>
            <a:r>
              <a:rPr lang="ko-KR" altLang="en-US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>
                <a:latin typeface="Arial Black" panose="020B0A04020102020204" pitchFamily="34" charset="0"/>
              </a:rPr>
              <a:t>citer = 200;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원소 변경 불가능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++citer; //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변경 가능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47F68E-2EAE-4190-A66B-DE5BB079E6C8}"/>
              </a:ext>
            </a:extLst>
          </p:cNvPr>
          <p:cNvSpPr/>
          <p:nvPr/>
        </p:nvSpPr>
        <p:spPr>
          <a:xfrm>
            <a:off x="4942619" y="131653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ko-KR" altLang="en-US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</a:t>
            </a:r>
            <a:r>
              <a:rPr lang="en-US" altLang="ko-KR" sz="1400" dirty="0">
                <a:latin typeface="Arial Black" panose="020B0A04020102020204" pitchFamily="34" charset="0"/>
              </a:rPr>
              <a:t> = 300; //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원소 변경 가능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++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변경 불가능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const_citer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ko-KR" altLang="en-US" sz="1400" dirty="0">
                <a:latin typeface="Arial Black" panose="020B0A04020102020204" pitchFamily="34" charset="0"/>
              </a:rPr>
              <a:t>*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const_citer</a:t>
            </a:r>
            <a:r>
              <a:rPr lang="en-US" altLang="ko-KR" sz="1400" dirty="0">
                <a:latin typeface="Arial Black" panose="020B0A04020102020204" pitchFamily="34" charset="0"/>
              </a:rPr>
              <a:t> = 400;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원소 변경 불가능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++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const_citer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변경 불가능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93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5D39C-8544-4E51-9A1C-9E7E7885596E}"/>
              </a:ext>
            </a:extLst>
          </p:cNvPr>
          <p:cNvSpPr txBox="1"/>
          <p:nvPr/>
        </p:nvSpPr>
        <p:spPr>
          <a:xfrm>
            <a:off x="1132620" y="712177"/>
            <a:ext cx="9905997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임의 접근 반복자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list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양방향 반복자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200" dirty="0" err="1">
                <a:latin typeface="Arial Black" panose="020B0A04020102020204" pitchFamily="34" charset="0"/>
              </a:rPr>
              <a:t>lt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sv-SE" altLang="ko-KR" sz="1200" dirty="0">
                <a:latin typeface="Arial Black" panose="020B0A04020102020204" pitchFamily="34" charset="0"/>
              </a:rPr>
              <a:t>vector&lt;int&gt;::iterator viter = v.begin();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list&lt;int&gt;::iterator liter = </a:t>
            </a:r>
            <a:r>
              <a:rPr lang="en-US" altLang="ko-KR" sz="12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200" dirty="0">
                <a:latin typeface="Arial Black" panose="020B0A04020102020204" pitchFamily="34" charset="0"/>
              </a:rPr>
              <a:t>();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"vector: "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viter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"list: " &lt;&lt; *liter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"vector: "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viter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"list: " &lt;&lt; *liter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"vector: " &lt;&lt; *++</a:t>
            </a:r>
            <a:r>
              <a:rPr lang="en-US" altLang="ko-KR" sz="1200" dirty="0" err="1">
                <a:latin typeface="Arial Black" panose="020B0A04020102020204" pitchFamily="34" charset="0"/>
              </a:rPr>
              <a:t>viter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"list: " &lt;&lt; *++liter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"vector: " &lt;&lt; *--</a:t>
            </a:r>
            <a:r>
              <a:rPr lang="en-US" altLang="ko-KR" sz="1200" dirty="0" err="1">
                <a:latin typeface="Arial Black" panose="020B0A04020102020204" pitchFamily="34" charset="0"/>
              </a:rPr>
              <a:t>viter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"list: " &lt;&lt; *--liter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viter</a:t>
            </a:r>
            <a:r>
              <a:rPr lang="en-US" altLang="ko-KR" sz="1200" dirty="0">
                <a:latin typeface="Arial Black" panose="020B0A04020102020204" pitchFamily="34" charset="0"/>
              </a:rPr>
              <a:t> +=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2;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임의 접근 반복자는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[], +=, -= +, -, &lt;, &gt;, &lt;=, &gt;=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 가능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//liter += 2; 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양방향 반복자는 불가능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"====================="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6B81A-C533-4335-A37C-CB7A67481081}"/>
              </a:ext>
            </a:extLst>
          </p:cNvPr>
          <p:cNvSpPr txBox="1"/>
          <p:nvPr/>
        </p:nvSpPr>
        <p:spPr>
          <a:xfrm>
            <a:off x="6233840" y="1090247"/>
            <a:ext cx="48047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vector&lt;Point&gt; </a:t>
            </a:r>
            <a:r>
              <a:rPr lang="en-US" altLang="ko-KR" sz="1200" dirty="0" err="1">
                <a:latin typeface="Arial Black" panose="020B0A04020102020204" pitchFamily="34" charset="0"/>
              </a:rPr>
              <a:t>ptVector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ptVector.push_back</a:t>
            </a:r>
            <a:r>
              <a:rPr lang="en-US" altLang="ko-KR" sz="1200" dirty="0">
                <a:latin typeface="Arial Black" panose="020B0A04020102020204" pitchFamily="34" charset="0"/>
              </a:rPr>
              <a:t>(Point(2, 5));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list&lt;Point&gt; </a:t>
            </a:r>
            <a:r>
              <a:rPr lang="en-US" altLang="ko-KR" sz="1200" dirty="0" err="1">
                <a:latin typeface="Arial Black" panose="020B0A04020102020204" pitchFamily="34" charset="0"/>
              </a:rPr>
              <a:t>ptList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ptList.push_back</a:t>
            </a:r>
            <a:r>
              <a:rPr lang="en-US" altLang="ko-KR" sz="1200" dirty="0">
                <a:latin typeface="Arial Black" panose="020B0A04020102020204" pitchFamily="34" charset="0"/>
              </a:rPr>
              <a:t>(Point(2, 5));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vector&lt;Point&gt;::iterator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ptVIter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ptVector.begin</a:t>
            </a:r>
            <a:r>
              <a:rPr lang="en-US" altLang="ko-KR" sz="12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ptVIter</a:t>
            </a:r>
            <a:r>
              <a:rPr lang="en-US" altLang="ko-KR" sz="1200" dirty="0">
                <a:latin typeface="Arial Black" panose="020B0A04020102020204" pitchFamily="34" charset="0"/>
              </a:rPr>
              <a:t>-&gt;Print();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list&lt;Point&gt;::iterator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ptLIter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ptList.begin</a:t>
            </a:r>
            <a:r>
              <a:rPr lang="en-US" altLang="ko-KR" sz="12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ptLIter</a:t>
            </a:r>
            <a:r>
              <a:rPr lang="en-US" altLang="ko-KR" sz="1200" dirty="0">
                <a:latin typeface="Arial Black" panose="020B0A04020102020204" pitchFamily="34" charset="0"/>
              </a:rPr>
              <a:t>-&gt;Print();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0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0885C-BA25-429C-A326-3E5CA96F2C62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X::reverse_iterator&amp;X::const_reverse_iterator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X::reverse_iterator : </a:t>
            </a:r>
            <a:r>
              <a:rPr lang="ko-KR" altLang="en-US" sz="1600" dirty="0">
                <a:latin typeface="Arial Black" panose="020B0A04020102020204" pitchFamily="34" charset="0"/>
              </a:rPr>
              <a:t>역방향 반복자의 내장 형식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반복자가 가리키는 원소 읽기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쓰기가능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X::const_reverse_iterator : </a:t>
            </a:r>
            <a:r>
              <a:rPr lang="ko-KR" altLang="en-US" sz="1600" dirty="0">
                <a:latin typeface="Arial Black" panose="020B0A04020102020204" pitchFamily="34" charset="0"/>
              </a:rPr>
              <a:t>역방향 반복자의 내장 형식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반복자가 가리키는 원소 읽기 가능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rbegin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로 컨테이너의 끝 표시를 </a:t>
            </a:r>
            <a:r>
              <a:rPr lang="en-US" altLang="ko-KR" sz="1600" dirty="0">
                <a:latin typeface="Arial Black" panose="020B0A04020102020204" pitchFamily="34" charset="0"/>
              </a:rPr>
              <a:t>rend()</a:t>
            </a:r>
            <a:r>
              <a:rPr lang="ko-KR" altLang="en-US" sz="1600" dirty="0">
                <a:latin typeface="Arial Black" panose="020B0A04020102020204" pitchFamily="34" charset="0"/>
              </a:rPr>
              <a:t>로 순차열의 첫 원소를 가리킨다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 err="1"/>
              <a:t>정방향</a:t>
            </a:r>
            <a:r>
              <a:rPr lang="en-US" altLang="ko-KR" sz="1600" dirty="0"/>
              <a:t>, </a:t>
            </a:r>
            <a:r>
              <a:rPr lang="ko-KR" altLang="en-US" sz="1600" dirty="0"/>
              <a:t>역방향 반복자를 비교하는 예제</a:t>
            </a:r>
            <a:r>
              <a:rPr lang="en-US" altLang="ko-KR" sz="1600" dirty="0"/>
              <a:t>..</a:t>
            </a:r>
          </a:p>
          <a:p>
            <a:endParaRPr lang="ko-KR" altLang="en-US" sz="1600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"v[iterator]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"v[</a:t>
            </a:r>
            <a:r>
              <a:rPr lang="en-US" altLang="ko-KR" sz="1400" dirty="0" err="1">
                <a:latin typeface="Arial Black" panose="020B0A04020102020204" pitchFamily="34" charset="0"/>
              </a:rPr>
              <a:t>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]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v.rbegin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v.rend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885EA6-3703-428C-8A51-499DC2027137}"/>
              </a:ext>
            </a:extLst>
          </p:cNvPr>
          <p:cNvGrpSpPr/>
          <p:nvPr/>
        </p:nvGrpSpPr>
        <p:grpSpPr>
          <a:xfrm>
            <a:off x="5621221" y="2294793"/>
            <a:ext cx="4742569" cy="2268413"/>
            <a:chOff x="2834059" y="2820583"/>
            <a:chExt cx="4742569" cy="22684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9DF106-B061-4CF1-9F4E-3F54CE45877C}"/>
                </a:ext>
              </a:extLst>
            </p:cNvPr>
            <p:cNvSpPr/>
            <p:nvPr/>
          </p:nvSpPr>
          <p:spPr>
            <a:xfrm>
              <a:off x="3429000" y="3815861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51071B-53EA-4988-8008-98A77FDF674A}"/>
                </a:ext>
              </a:extLst>
            </p:cNvPr>
            <p:cNvSpPr/>
            <p:nvPr/>
          </p:nvSpPr>
          <p:spPr>
            <a:xfrm>
              <a:off x="4029808" y="3815860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3C0664-94A6-4419-93AF-12F73C5660FE}"/>
                </a:ext>
              </a:extLst>
            </p:cNvPr>
            <p:cNvSpPr/>
            <p:nvPr/>
          </p:nvSpPr>
          <p:spPr>
            <a:xfrm>
              <a:off x="4630616" y="3815860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CD2D1F-87B4-49B3-AC9E-3CDA393D2837}"/>
                </a:ext>
              </a:extLst>
            </p:cNvPr>
            <p:cNvSpPr/>
            <p:nvPr/>
          </p:nvSpPr>
          <p:spPr>
            <a:xfrm>
              <a:off x="5231424" y="3815859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B059EA-978E-46B1-B228-F093AF269646}"/>
                </a:ext>
              </a:extLst>
            </p:cNvPr>
            <p:cNvSpPr/>
            <p:nvPr/>
          </p:nvSpPr>
          <p:spPr>
            <a:xfrm>
              <a:off x="5832232" y="3815860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9B6EAA-972D-4F01-BBB4-7AAB7B1A21A0}"/>
                </a:ext>
              </a:extLst>
            </p:cNvPr>
            <p:cNvSpPr/>
            <p:nvPr/>
          </p:nvSpPr>
          <p:spPr>
            <a:xfrm>
              <a:off x="6433040" y="3815859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60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356330-FE9C-4A6E-9EBE-970779442D68}"/>
                </a:ext>
              </a:extLst>
            </p:cNvPr>
            <p:cNvSpPr/>
            <p:nvPr/>
          </p:nvSpPr>
          <p:spPr>
            <a:xfrm>
              <a:off x="3437793" y="3086571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9DBFB2-6736-4650-90F4-99DA9D9EDBCC}"/>
                </a:ext>
              </a:extLst>
            </p:cNvPr>
            <p:cNvSpPr/>
            <p:nvPr/>
          </p:nvSpPr>
          <p:spPr>
            <a:xfrm>
              <a:off x="7030921" y="3086571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FBB5711-D914-4FD6-B143-3C4F744B014C}"/>
                </a:ext>
              </a:extLst>
            </p:cNvPr>
            <p:cNvCxnSpPr>
              <a:stCxn id="13" idx="2"/>
              <a:endCxn id="7" idx="0"/>
            </p:cNvCxnSpPr>
            <p:nvPr/>
          </p:nvCxnSpPr>
          <p:spPr>
            <a:xfrm flipH="1">
              <a:off x="3692769" y="3341548"/>
              <a:ext cx="8793" cy="47431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6A82216-FCE0-4AE6-B508-B227F41ECFF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294690" y="3341548"/>
              <a:ext cx="0" cy="4743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024DF0-E3B0-48D9-996E-D9BE595A0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5193" y="4070836"/>
              <a:ext cx="0" cy="5011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9E0398-1A4B-455C-8018-D7C7625CE1E4}"/>
                </a:ext>
              </a:extLst>
            </p:cNvPr>
            <p:cNvSpPr txBox="1"/>
            <p:nvPr/>
          </p:nvSpPr>
          <p:spPr>
            <a:xfrm>
              <a:off x="3367680" y="2820583"/>
              <a:ext cx="650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begin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CE8FB-845D-4F19-B92D-2A3498BF18B5}"/>
                </a:ext>
              </a:extLst>
            </p:cNvPr>
            <p:cNvSpPr txBox="1"/>
            <p:nvPr/>
          </p:nvSpPr>
          <p:spPr>
            <a:xfrm>
              <a:off x="7048469" y="2825450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D012C8-5B7A-4922-8E42-A2663A124B1D}"/>
                </a:ext>
              </a:extLst>
            </p:cNvPr>
            <p:cNvSpPr/>
            <p:nvPr/>
          </p:nvSpPr>
          <p:spPr>
            <a:xfrm>
              <a:off x="5231424" y="4580789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D742AE-671A-4DFF-9EE8-0E9EA42B3643}"/>
                </a:ext>
              </a:extLst>
            </p:cNvPr>
            <p:cNvSpPr txBox="1"/>
            <p:nvPr/>
          </p:nvSpPr>
          <p:spPr>
            <a:xfrm>
              <a:off x="5222522" y="4804951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riter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C64DB-5A6D-48BC-8F33-0592709ADCF3}"/>
                </a:ext>
              </a:extLst>
            </p:cNvPr>
            <p:cNvSpPr/>
            <p:nvPr/>
          </p:nvSpPr>
          <p:spPr>
            <a:xfrm>
              <a:off x="5249824" y="3097582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E9690C-AAA7-4CF8-A523-034BC5ADEE95}"/>
                </a:ext>
              </a:extLst>
            </p:cNvPr>
            <p:cNvSpPr txBox="1"/>
            <p:nvPr/>
          </p:nvSpPr>
          <p:spPr>
            <a:xfrm>
              <a:off x="5275387" y="2847002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iter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9E49AFE-DD69-4240-9ED9-0307F3DBBB96}"/>
                </a:ext>
              </a:extLst>
            </p:cNvPr>
            <p:cNvCxnSpPr>
              <a:cxnSpLocks/>
            </p:cNvCxnSpPr>
            <p:nvPr/>
          </p:nvCxnSpPr>
          <p:spPr>
            <a:xfrm>
              <a:off x="5495193" y="3341547"/>
              <a:ext cx="0" cy="4743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F486B0-0772-4D4E-BDE0-2BCAA9955274}"/>
                </a:ext>
              </a:extLst>
            </p:cNvPr>
            <p:cNvSpPr/>
            <p:nvPr/>
          </p:nvSpPr>
          <p:spPr>
            <a:xfrm>
              <a:off x="3437793" y="4585819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CDFF7E-68CE-4F08-9E1C-27A2AE65E468}"/>
                </a:ext>
              </a:extLst>
            </p:cNvPr>
            <p:cNvSpPr/>
            <p:nvPr/>
          </p:nvSpPr>
          <p:spPr>
            <a:xfrm>
              <a:off x="7030921" y="4585819"/>
              <a:ext cx="527538" cy="2549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651980-3C60-4FB8-A570-18CD32964880}"/>
                </a:ext>
              </a:extLst>
            </p:cNvPr>
            <p:cNvSpPr txBox="1"/>
            <p:nvPr/>
          </p:nvSpPr>
          <p:spPr>
            <a:xfrm>
              <a:off x="3333215" y="4807130"/>
              <a:ext cx="719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rbegin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D6D72D-A88D-48A0-8C63-345EBD8C866C}"/>
                </a:ext>
              </a:extLst>
            </p:cNvPr>
            <p:cNvSpPr txBox="1"/>
            <p:nvPr/>
          </p:nvSpPr>
          <p:spPr>
            <a:xfrm>
              <a:off x="7012755" y="4811997"/>
              <a:ext cx="563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rend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3A6DF27-DCAE-4E0C-8BC6-4A6139283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4690" y="4070836"/>
              <a:ext cx="0" cy="5011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7069D02-C953-474A-A32D-0BB5D1507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3978" y="4070836"/>
              <a:ext cx="0" cy="5011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5189D31-1B67-4AD2-87E2-BCF9CA8B30F4}"/>
                </a:ext>
              </a:extLst>
            </p:cNvPr>
            <p:cNvSpPr/>
            <p:nvPr/>
          </p:nvSpPr>
          <p:spPr>
            <a:xfrm>
              <a:off x="4141178" y="3121351"/>
              <a:ext cx="924571" cy="220196"/>
            </a:xfrm>
            <a:prstGeom prst="right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CF294DCD-B754-4BF8-85FA-7817BAA6EAB5}"/>
                </a:ext>
              </a:extLst>
            </p:cNvPr>
            <p:cNvSpPr/>
            <p:nvPr/>
          </p:nvSpPr>
          <p:spPr>
            <a:xfrm rot="10800000">
              <a:off x="5926014" y="4646736"/>
              <a:ext cx="923193" cy="18903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3CC5C2-6F33-425A-B839-6A5025A43CC5}"/>
                </a:ext>
              </a:extLst>
            </p:cNvPr>
            <p:cNvSpPr/>
            <p:nvPr/>
          </p:nvSpPr>
          <p:spPr>
            <a:xfrm>
              <a:off x="7033847" y="3815859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77930F-9807-49F0-8647-922FE6A92118}"/>
                </a:ext>
              </a:extLst>
            </p:cNvPr>
            <p:cNvSpPr txBox="1"/>
            <p:nvPr/>
          </p:nvSpPr>
          <p:spPr>
            <a:xfrm>
              <a:off x="4212688" y="2941067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++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이동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F3B3E4-DF07-4244-BB85-20102B1FCDDA}"/>
                </a:ext>
              </a:extLst>
            </p:cNvPr>
            <p:cNvSpPr txBox="1"/>
            <p:nvPr/>
          </p:nvSpPr>
          <p:spPr>
            <a:xfrm>
              <a:off x="6038648" y="4761040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++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이동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E8D550-C18F-4B80-B507-1478CEB0C9CA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77" y="3374581"/>
              <a:ext cx="0" cy="4412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D591C-79D7-466A-BEB0-E3B54ACE4BFD}"/>
                </a:ext>
              </a:extLst>
            </p:cNvPr>
            <p:cNvSpPr txBox="1"/>
            <p:nvPr/>
          </p:nvSpPr>
          <p:spPr>
            <a:xfrm>
              <a:off x="5592825" y="3445916"/>
              <a:ext cx="601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 Black" panose="020B0A04020102020204" pitchFamily="34" charset="0"/>
                </a:rPr>
                <a:t>value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69358ED-D73A-433E-B652-E564FCB5A75D}"/>
                </a:ext>
              </a:extLst>
            </p:cNvPr>
            <p:cNvCxnSpPr>
              <a:stCxn id="26" idx="0"/>
              <a:endCxn id="12" idx="2"/>
            </p:cNvCxnSpPr>
            <p:nvPr/>
          </p:nvCxnSpPr>
          <p:spPr>
            <a:xfrm flipH="1" flipV="1">
              <a:off x="6696809" y="4070836"/>
              <a:ext cx="597881" cy="51498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03096AA-D2A5-44A3-9C9C-46956997BC5A}"/>
                </a:ext>
              </a:extLst>
            </p:cNvPr>
            <p:cNvCxnSpPr/>
            <p:nvPr/>
          </p:nvCxnSpPr>
          <p:spPr>
            <a:xfrm flipH="1" flipV="1">
              <a:off x="4897311" y="4073217"/>
              <a:ext cx="597881" cy="51498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9D98A1-5E90-4690-9D32-9B1793E17B96}"/>
                </a:ext>
              </a:extLst>
            </p:cNvPr>
            <p:cNvCxnSpPr/>
            <p:nvPr/>
          </p:nvCxnSpPr>
          <p:spPr>
            <a:xfrm flipH="1" flipV="1">
              <a:off x="3086097" y="4084659"/>
              <a:ext cx="597881" cy="51498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CED155-3A06-4BD6-B0E6-6148999DA35E}"/>
                </a:ext>
              </a:extLst>
            </p:cNvPr>
            <p:cNvSpPr/>
            <p:nvPr/>
          </p:nvSpPr>
          <p:spPr>
            <a:xfrm>
              <a:off x="2834059" y="3820351"/>
              <a:ext cx="527538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55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C775F2-31B5-48BA-8CBA-1D0EBB075076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어댑터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&lt;T&gt;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어댑터로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정방향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반복자를 역방향 반복자로 변환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&lt;vector&lt;int&gt;::iterator&gt;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rbiter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&lt;vector&lt;int&gt;::iterator&gt;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[</a:t>
            </a:r>
            <a:r>
              <a:rPr lang="en-US" altLang="ko-KR" sz="1400" dirty="0" err="1">
                <a:latin typeface="Arial Black" panose="020B0A04020102020204" pitchFamily="34" charset="0"/>
              </a:rPr>
              <a:t>rbiter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reiter</a:t>
            </a:r>
            <a:r>
              <a:rPr lang="en-US" altLang="ko-KR" sz="1400" dirty="0">
                <a:latin typeface="Arial Black" panose="020B0A04020102020204" pitchFamily="34" charset="0"/>
              </a:rPr>
              <a:t>) : ";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(; </a:t>
            </a:r>
            <a:r>
              <a:rPr lang="en-US" altLang="ko-KR" sz="1400" dirty="0" err="1">
                <a:latin typeface="Arial Black" panose="020B0A04020102020204" pitchFamily="34" charset="0"/>
              </a:rPr>
              <a:t>rbiter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reiter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rbiter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rbiter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[</a:t>
            </a:r>
            <a:r>
              <a:rPr lang="en-US" altLang="ko-KR" sz="1400" dirty="0" err="1">
                <a:latin typeface="Arial Black" panose="020B0A04020102020204" pitchFamily="34" charset="0"/>
              </a:rPr>
              <a:t>rbegin</a:t>
            </a:r>
            <a:r>
              <a:rPr lang="en-US" altLang="ko-KR" sz="1400" dirty="0">
                <a:latin typeface="Arial Black" panose="020B0A04020102020204" pitchFamily="34" charset="0"/>
              </a:rPr>
              <a:t>(), rend()) : ";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v.rbegin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v.rend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4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8AEBC-1E29-4D0C-8879-8606F0295BB5}"/>
              </a:ext>
            </a:extLst>
          </p:cNvPr>
          <p:cNvSpPr txBox="1"/>
          <p:nvPr/>
        </p:nvSpPr>
        <p:spPr>
          <a:xfrm>
            <a:off x="1132621" y="712177"/>
            <a:ext cx="9905998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정방향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역방향 반복자 형식의 변환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 + 1;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const_iterator</a:t>
            </a:r>
            <a:r>
              <a:rPr lang="en-US" altLang="ko-KR" sz="1400" dirty="0">
                <a:latin typeface="Arial Black" panose="020B0A04020102020204" pitchFamily="34" charset="0"/>
              </a:rPr>
              <a:t> citer 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과 같다 </a:t>
            </a:r>
            <a:r>
              <a:rPr lang="en-US" altLang="ko-KR" sz="1400" dirty="0">
                <a:latin typeface="Arial Black" panose="020B0A04020102020204" pitchFamily="34" charset="0"/>
              </a:rPr>
              <a:t>– </a:t>
            </a:r>
            <a:r>
              <a:rPr lang="ko-KR" altLang="en-US" sz="1400" dirty="0">
                <a:latin typeface="Arial Black" panose="020B0A04020102020204" pitchFamily="34" charset="0"/>
              </a:rPr>
              <a:t>정방향을 역방향으로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iterator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criter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과 같다 </a:t>
            </a:r>
            <a:r>
              <a:rPr lang="en-US" altLang="ko-KR" sz="1400" dirty="0">
                <a:latin typeface="Arial Black" panose="020B0A04020102020204" pitchFamily="34" charset="0"/>
              </a:rPr>
              <a:t>– const </a:t>
            </a:r>
            <a:r>
              <a:rPr lang="ko-KR" altLang="en-US" sz="1400" dirty="0">
                <a:latin typeface="Arial Black" panose="020B0A04020102020204" pitchFamily="34" charset="0"/>
              </a:rPr>
              <a:t>정방향을 </a:t>
            </a:r>
            <a:r>
              <a:rPr lang="en-US" altLang="ko-KR" sz="1400" dirty="0">
                <a:latin typeface="Arial Black" panose="020B0A04020102020204" pitchFamily="34" charset="0"/>
              </a:rPr>
              <a:t>const </a:t>
            </a:r>
            <a:r>
              <a:rPr lang="ko-KR" altLang="en-US" sz="1400" dirty="0">
                <a:latin typeface="Arial Black" panose="020B0A04020102020204" pitchFamily="34" charset="0"/>
              </a:rPr>
              <a:t>역방향으로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en-US" altLang="ko-KR" sz="1400" dirty="0">
                <a:latin typeface="Arial Black" panose="020B0A04020102020204" pitchFamily="34" charset="0"/>
              </a:rPr>
              <a:t>&lt;vector&lt;int&gt;::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"citer : " &lt;&lt; *citer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riter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criter</a:t>
            </a:r>
            <a:r>
              <a:rPr lang="en-US" altLang="ko-KR" sz="1400" dirty="0">
                <a:latin typeface="Arial Black" panose="020B0A04020102020204" pitchFamily="34" charset="0"/>
              </a:rPr>
              <a:t> 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criter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"==================="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riter.base</a:t>
            </a:r>
            <a:r>
              <a:rPr lang="en-US" altLang="ko-KR" sz="1400" dirty="0">
                <a:latin typeface="Arial Black" panose="020B0A04020102020204" pitchFamily="34" charset="0"/>
              </a:rPr>
              <a:t>() =&gt;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riter.base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cout &lt;&lt; "criter.base() =&gt; citer: " &lt;&lt; </a:t>
            </a:r>
            <a:r>
              <a:rPr lang="fr-FR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*criter.base()</a:t>
            </a:r>
            <a:r>
              <a:rPr lang="fr-FR" altLang="ko-KR" sz="1400" dirty="0">
                <a:latin typeface="Arial Black" panose="020B0A04020102020204" pitchFamily="34" charset="0"/>
              </a:rPr>
              <a:t> &lt;&lt; endl;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C1A31-24B1-4D2C-AA07-38F4A91124DE}"/>
              </a:ext>
            </a:extLst>
          </p:cNvPr>
          <p:cNvSpPr txBox="1"/>
          <p:nvPr/>
        </p:nvSpPr>
        <p:spPr>
          <a:xfrm>
            <a:off x="5547946" y="1169377"/>
            <a:ext cx="5354515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포인터처럼 비 </a:t>
            </a:r>
            <a:r>
              <a:rPr lang="en-US" altLang="ko-KR" sz="1400" dirty="0">
                <a:latin typeface="Arial Black" panose="020B0A04020102020204" pitchFamily="34" charset="0"/>
              </a:rPr>
              <a:t>const </a:t>
            </a:r>
            <a:r>
              <a:rPr lang="ko-KR" altLang="en-US" sz="1400" dirty="0">
                <a:latin typeface="Arial Black" panose="020B0A04020102020204" pitchFamily="34" charset="0"/>
              </a:rPr>
              <a:t>반복자는 </a:t>
            </a:r>
            <a:r>
              <a:rPr lang="en-US" altLang="ko-KR" sz="1400" dirty="0">
                <a:latin typeface="Arial Black" panose="020B0A04020102020204" pitchFamily="34" charset="0"/>
              </a:rPr>
              <a:t>const </a:t>
            </a:r>
            <a:r>
              <a:rPr lang="ko-KR" altLang="en-US" sz="1400" dirty="0">
                <a:latin typeface="Arial Black" panose="020B0A04020102020204" pitchFamily="34" charset="0"/>
              </a:rPr>
              <a:t>반복자로 형 변환되며 정 방향 반복자는 역 방향 반복자로 암묵적 변환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생성자 이용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되고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역 방향 반복자는 </a:t>
            </a:r>
            <a:r>
              <a:rPr lang="en-US" altLang="ko-KR" sz="1400" dirty="0">
                <a:latin typeface="Arial Black" panose="020B0A04020102020204" pitchFamily="34" charset="0"/>
              </a:rPr>
              <a:t>base() </a:t>
            </a:r>
            <a:r>
              <a:rPr lang="ko-KR" altLang="en-US" sz="1400" dirty="0">
                <a:latin typeface="Arial Black" panose="020B0A04020102020204" pitchFamily="34" charset="0"/>
              </a:rPr>
              <a:t>멤버 함수를 사용하여 정 방향 반복자로 형 변환 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68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38887-CF14-41D6-8497-2E5FEE315735}"/>
              </a:ext>
            </a:extLst>
          </p:cNvPr>
          <p:cNvSpPr txBox="1"/>
          <p:nvPr/>
        </p:nvSpPr>
        <p:spPr>
          <a:xfrm>
            <a:off x="1132621" y="712177"/>
            <a:ext cx="9905998" cy="664797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 반복자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순차열에 원소를 삽입할 수 있게 반복자를 변환하는 반복자 어댑터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모든 알고리즘은 기본적으로 덮어쓰기로 동작하며 삽입 반복자를 이용해서 삽입 모드로 동작하게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inserter()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en-US" altLang="ko-KR" sz="1400" dirty="0" err="1">
                <a:latin typeface="Arial Black" panose="020B0A04020102020204" pitchFamily="34" charset="0"/>
              </a:rPr>
              <a:t>inserter_iterator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객체를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객체는 컨테이너의 </a:t>
            </a:r>
            <a:r>
              <a:rPr lang="en-US" altLang="ko-KR" sz="1400" dirty="0">
                <a:latin typeface="Arial Black" panose="020B0A04020102020204" pitchFamily="34" charset="0"/>
              </a:rPr>
              <a:t>insert() </a:t>
            </a:r>
            <a:r>
              <a:rPr lang="ko-KR" altLang="en-US" sz="1400" dirty="0">
                <a:latin typeface="Arial Black" panose="020B0A04020102020204" pitchFamily="34" charset="0"/>
              </a:rPr>
              <a:t>멤버 함수를 호출해 삽입 모드로 동작하게 한다</a:t>
            </a:r>
            <a:r>
              <a:rPr lang="en-US" altLang="ko-KR" sz="1400" dirty="0">
                <a:latin typeface="Arial Black" panose="020B0A04020102020204" pitchFamily="34" charset="0"/>
              </a:rPr>
              <a:t>. – </a:t>
            </a:r>
            <a:r>
              <a:rPr lang="ko-KR" altLang="en-US" sz="1400" dirty="0">
                <a:latin typeface="Arial Black" panose="020B0A04020102020204" pitchFamily="34" charset="0"/>
              </a:rPr>
              <a:t>모든 컨테이너가 사용가능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back_inserter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400" dirty="0">
                <a:latin typeface="Arial Black" panose="020B0A04020102020204" pitchFamily="34" charset="0"/>
              </a:rPr>
              <a:t>: </a:t>
            </a:r>
            <a:r>
              <a:rPr lang="en-US" altLang="ko-KR" sz="1400" dirty="0" err="1">
                <a:latin typeface="Arial Black" panose="020B0A04020102020204" pitchFamily="34" charset="0"/>
              </a:rPr>
              <a:t>back_insert_iterator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객체를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Back_insert_iterator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객체는 컨테이너의 </a:t>
            </a:r>
            <a:r>
              <a:rPr lang="en-US" altLang="ko-KR" sz="1400" dirty="0" err="1"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멤버 함수를 호출해 뒤쪽에 추가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삽입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하도록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 – vector, deque, list</a:t>
            </a:r>
            <a:r>
              <a:rPr lang="ko-KR" altLang="en-US" sz="1400" dirty="0">
                <a:latin typeface="Arial Black" panose="020B0A04020102020204" pitchFamily="34" charset="0"/>
              </a:rPr>
              <a:t>만 사용가능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front_inserter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400" dirty="0">
                <a:latin typeface="Arial Black" panose="020B0A04020102020204" pitchFamily="34" charset="0"/>
              </a:rPr>
              <a:t>: </a:t>
            </a:r>
            <a:r>
              <a:rPr lang="en-US" altLang="ko-KR" sz="1400" dirty="0" err="1">
                <a:latin typeface="Arial Black" panose="020B0A04020102020204" pitchFamily="34" charset="0"/>
              </a:rPr>
              <a:t>front_insert_iterator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객처를</a:t>
            </a:r>
            <a:r>
              <a:rPr lang="ko-KR" altLang="en-US" sz="1400" dirty="0">
                <a:latin typeface="Arial Black" panose="020B0A04020102020204" pitchFamily="34" charset="0"/>
              </a:rPr>
              <a:t>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Front_insert_iterator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객체는 컨테이너의 </a:t>
            </a:r>
            <a:r>
              <a:rPr lang="en-US" altLang="ko-KR" sz="1400" dirty="0" err="1">
                <a:latin typeface="Arial Black" panose="020B0A04020102020204" pitchFamily="34" charset="0"/>
              </a:rPr>
              <a:t>push_front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멤버 함수를 호출해 앞쪽에 추가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삽입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하도록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 반복자 어댑터를 사용한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copy()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 // size: 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copy(v1.begin(), v1.end(), v2.begin() )</a:t>
            </a:r>
            <a:r>
              <a:rPr lang="en-US" altLang="ko-KR" sz="1400" dirty="0">
                <a:latin typeface="Arial Black" panose="020B0A04020102020204" pitchFamily="34" charset="0"/>
              </a:rPr>
              <a:t>; //</a:t>
            </a:r>
            <a:r>
              <a:rPr lang="ko-KR" altLang="en-US" sz="1400" dirty="0">
                <a:latin typeface="Arial Black" panose="020B0A04020102020204" pitchFamily="34" charset="0"/>
              </a:rPr>
              <a:t>에러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 err="1">
                <a:latin typeface="Arial Black" panose="020B0A04020102020204" pitchFamily="34" charset="0"/>
              </a:rPr>
              <a:t>insert_iterator</a:t>
            </a:r>
            <a:r>
              <a:rPr lang="en-US" altLang="ko-KR" sz="1400" dirty="0">
                <a:latin typeface="Arial Black" panose="020B0A04020102020204" pitchFamily="34" charset="0"/>
              </a:rPr>
              <a:t>&lt;vector&lt;int&gt; &gt; insert(v2, v2.begin());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//copy(v1.begin(), v1.end(), insert ); </a:t>
            </a:r>
            <a:r>
              <a:rPr lang="ko-KR" altLang="en-US" sz="1400" dirty="0">
                <a:latin typeface="Arial Black" panose="020B0A04020102020204" pitchFamily="34" charset="0"/>
              </a:rPr>
              <a:t>객체 생성 후 호출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copy(v1.begin(), v1.end(),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inserter&lt;vector&lt;int&gt; &gt;(v2, v2.begin())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80183-F193-43F6-883A-69F385245FE9}"/>
              </a:ext>
            </a:extLst>
          </p:cNvPr>
          <p:cNvSpPr/>
          <p:nvPr/>
        </p:nvSpPr>
        <p:spPr>
          <a:xfrm>
            <a:off x="4133727" y="3798094"/>
            <a:ext cx="69048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v1.begin();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v1.end();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3F03E-F04E-4DE8-90F1-B507EA202D65}"/>
              </a:ext>
            </a:extLst>
          </p:cNvPr>
          <p:cNvSpPr txBox="1"/>
          <p:nvPr/>
        </p:nvSpPr>
        <p:spPr>
          <a:xfrm>
            <a:off x="6726115" y="5372045"/>
            <a:ext cx="4312504" cy="1169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copy()</a:t>
            </a:r>
            <a:r>
              <a:rPr lang="ko-KR" altLang="en-US" sz="1400" dirty="0">
                <a:latin typeface="Arial Black" panose="020B0A04020102020204" pitchFamily="34" charset="0"/>
              </a:rPr>
              <a:t>알고리즘은 덮어쓰기만 가능하기 때문에 </a:t>
            </a:r>
            <a:r>
              <a:rPr lang="en-US" altLang="ko-KR" sz="1400" dirty="0">
                <a:latin typeface="Arial Black" panose="020B0A04020102020204" pitchFamily="34" charset="0"/>
              </a:rPr>
              <a:t>size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v2</a:t>
            </a:r>
            <a:r>
              <a:rPr lang="ko-KR" altLang="en-US" sz="1400" dirty="0">
                <a:latin typeface="Arial Black" panose="020B0A04020102020204" pitchFamily="34" charset="0"/>
              </a:rPr>
              <a:t>로의 </a:t>
            </a:r>
            <a:r>
              <a:rPr lang="en-US" altLang="ko-KR" sz="1400" dirty="0">
                <a:latin typeface="Arial Black" panose="020B0A04020102020204" pitchFamily="34" charset="0"/>
              </a:rPr>
              <a:t>copy()</a:t>
            </a:r>
            <a:r>
              <a:rPr lang="ko-KR" altLang="en-US" sz="1400" dirty="0">
                <a:latin typeface="Arial Black" panose="020B0A04020102020204" pitchFamily="34" charset="0"/>
              </a:rPr>
              <a:t>는 삽입 행위이기 때문에 </a:t>
            </a:r>
            <a:r>
              <a:rPr lang="en-US" altLang="ko-KR" sz="1400" dirty="0">
                <a:latin typeface="Arial Black" panose="020B0A04020102020204" pitchFamily="34" charset="0"/>
              </a:rPr>
              <a:t>Error</a:t>
            </a:r>
            <a:r>
              <a:rPr lang="ko-KR" altLang="en-US" sz="1400" dirty="0">
                <a:latin typeface="Arial Black" panose="020B0A04020102020204" pitchFamily="34" charset="0"/>
              </a:rPr>
              <a:t>을 발생 시킨다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앞선 알고리즘 예제에서 사이즈가 맞지않으면 발생하는 </a:t>
            </a:r>
            <a:r>
              <a:rPr lang="en-US" altLang="ko-KR" sz="1400" dirty="0">
                <a:latin typeface="Arial Black" panose="020B0A04020102020204" pitchFamily="34" charset="0"/>
              </a:rPr>
              <a:t>Error</a:t>
            </a:r>
            <a:r>
              <a:rPr lang="ko-KR" altLang="en-US" sz="1400" dirty="0">
                <a:latin typeface="Arial Black" panose="020B0A04020102020204" pitchFamily="34" charset="0"/>
              </a:rPr>
              <a:t>을 떠올려 보자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5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A8A84-271D-4E50-A095-D87011C88482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back_inserter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front_inserter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lt1.push_back(2);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lt1.push_back(3);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lt2;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lt2.push_back(2);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lt2.push_back(3);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copy(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back_inserter</a:t>
            </a:r>
            <a:r>
              <a:rPr lang="en-US" altLang="ko-KR" sz="1400" dirty="0">
                <a:latin typeface="Arial Black" panose="020B0A04020102020204" pitchFamily="34" charset="0"/>
              </a:rPr>
              <a:t>&lt;list&lt;int&gt; &gt;(lt1));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copy(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front_inserter</a:t>
            </a:r>
            <a:r>
              <a:rPr lang="en-US" altLang="ko-KR" sz="1400" dirty="0">
                <a:latin typeface="Arial Black" panose="020B0A04020102020204" pitchFamily="34" charset="0"/>
              </a:rPr>
              <a:t>&lt;list&lt;int&gt; &gt;(lt2));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F47E5B-8B53-497E-8E8A-A472503EB7F5}"/>
              </a:ext>
            </a:extLst>
          </p:cNvPr>
          <p:cNvSpPr/>
          <p:nvPr/>
        </p:nvSpPr>
        <p:spPr>
          <a:xfrm>
            <a:off x="4080973" y="1265909"/>
            <a:ext cx="69576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"lt1 : ";</a:t>
            </a:r>
          </a:p>
          <a:p>
            <a:pPr lvl="1"/>
            <a:r>
              <a:rPr lang="da-DK" altLang="ko-KR" sz="1400" dirty="0">
                <a:latin typeface="Arial Black" panose="020B0A04020102020204" pitchFamily="34" charset="0"/>
              </a:rPr>
              <a:t>for (list&lt;int&gt;::iterator iter = lt1.begin(); iter != lt1.end(); ++iter)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"lt2 : ";</a:t>
            </a:r>
          </a:p>
          <a:p>
            <a:pPr lvl="1"/>
            <a:r>
              <a:rPr lang="da-DK" altLang="ko-KR" sz="1400" dirty="0">
                <a:latin typeface="Arial Black" panose="020B0A04020102020204" pitchFamily="34" charset="0"/>
              </a:rPr>
              <a:t>for (list&lt;int&gt;::iterator iter = lt2.begin(); iter != lt2.end(); ++iter)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5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6126B-90FB-4B84-8869-772C8A8CD499}"/>
              </a:ext>
            </a:extLst>
          </p:cNvPr>
          <p:cNvSpPr txBox="1"/>
          <p:nvPr/>
        </p:nvSpPr>
        <p:spPr>
          <a:xfrm>
            <a:off x="1132621" y="71217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입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 스트림 반복자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스트림과 연결된 반복자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알고리즘이 스트림에 읽고 쓸 수 있게 하는 반복자 어댑터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istream_iterator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&lt;T&gt; : </a:t>
            </a:r>
            <a:r>
              <a:rPr lang="ko-KR" altLang="en-US" sz="1600" dirty="0">
                <a:latin typeface="Arial Black" panose="020B0A04020102020204" pitchFamily="34" charset="0"/>
              </a:rPr>
              <a:t>입력 스트림과 연결된 반복자로 </a:t>
            </a:r>
            <a:r>
              <a:rPr lang="en-US" altLang="ko-KR" sz="1600" dirty="0">
                <a:latin typeface="Arial Black" panose="020B0A04020102020204" pitchFamily="34" charset="0"/>
              </a:rPr>
              <a:t>T </a:t>
            </a:r>
            <a:r>
              <a:rPr lang="ko-KR" altLang="en-US" sz="1600" dirty="0">
                <a:latin typeface="Arial Black" panose="020B0A04020102020204" pitchFamily="34" charset="0"/>
              </a:rPr>
              <a:t>형식의 값을 스트림에서 읽을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ostream_iterator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&lt;T&gt; : </a:t>
            </a:r>
            <a:r>
              <a:rPr lang="ko-KR" altLang="en-US" sz="1600" dirty="0">
                <a:latin typeface="Arial Black" panose="020B0A04020102020204" pitchFamily="34" charset="0"/>
              </a:rPr>
              <a:t>출력 스트림과 연결된 반복자로 </a:t>
            </a:r>
            <a:r>
              <a:rPr lang="en-US" altLang="ko-KR" sz="1600" dirty="0">
                <a:latin typeface="Arial Black" panose="020B0A04020102020204" pitchFamily="34" charset="0"/>
              </a:rPr>
              <a:t>T </a:t>
            </a:r>
            <a:r>
              <a:rPr lang="ko-KR" altLang="en-US" sz="1600" dirty="0">
                <a:latin typeface="Arial Black" panose="020B0A04020102020204" pitchFamily="34" charset="0"/>
              </a:rPr>
              <a:t>형식의 값을 스트림에 쓸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출력 스트림 반복자를 사용해서 </a:t>
            </a:r>
            <a:r>
              <a:rPr lang="en-US" altLang="ko-KR" dirty="0">
                <a:latin typeface="Arial Black" panose="020B0A04020102020204" pitchFamily="34" charset="0"/>
              </a:rPr>
              <a:t>copy(), transform() </a:t>
            </a:r>
            <a:r>
              <a:rPr lang="ko-KR" altLang="en-US" dirty="0">
                <a:latin typeface="Arial Black" panose="020B0A04020102020204" pitchFamily="34" charset="0"/>
              </a:rPr>
              <a:t>알고리즘으로 결과를 출력하는 예제</a:t>
            </a:r>
            <a:r>
              <a:rPr lang="en-US" altLang="ko-KR" dirty="0"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copy(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ostream_iterator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copy(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ostream_iterator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", ")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06DF28-D81E-4ED1-85F0-B3B422862727}"/>
              </a:ext>
            </a:extLst>
          </p:cNvPr>
          <p:cNvSpPr/>
          <p:nvPr/>
        </p:nvSpPr>
        <p:spPr>
          <a:xfrm>
            <a:off x="5100880" y="3017793"/>
            <a:ext cx="59377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lt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(100);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(200);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(300);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lt+v</a:t>
            </a:r>
            <a:r>
              <a:rPr lang="en-US" altLang="ko-KR" sz="1400" dirty="0">
                <a:latin typeface="Arial Black" panose="020B0A04020102020204" pitchFamily="34" charset="0"/>
              </a:rPr>
              <a:t>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transform(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lt.end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ostream_iterator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"  "), </a:t>
            </a:r>
            <a:r>
              <a:rPr lang="en-US" altLang="ko-KR" sz="1400" dirty="0">
                <a:latin typeface="Arial Black" panose="020B0A04020102020204" pitchFamily="34" charset="0"/>
              </a:rPr>
              <a:t>plus&lt;int&gt;());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471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AE363-8D3B-4A9F-8024-B87AB844E0BB}"/>
              </a:ext>
            </a:extLst>
          </p:cNvPr>
          <p:cNvSpPr txBox="1"/>
          <p:nvPr/>
        </p:nvSpPr>
        <p:spPr>
          <a:xfrm>
            <a:off x="811029" y="1382286"/>
            <a:ext cx="10569942" cy="409342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istream_iterator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반복자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표준 스트림에서 정수를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입력받아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저장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copy(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istream_iterator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istream_iterator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&lt;int&gt;()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back_inserter</a:t>
            </a:r>
            <a:r>
              <a:rPr lang="en-US" altLang="ko-KR" sz="1600" dirty="0">
                <a:latin typeface="Arial Black" panose="020B0A04020102020204" pitchFamily="34" charset="0"/>
              </a:rPr>
              <a:t>&lt;vector&lt;int&gt; &gt;(v));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"v : ";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copy(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ostream_iterator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&lt;int&gt;(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, " "));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정수를 스트림 끝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(Ctrl-D)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까지 입력 받아 화면에 출력합니다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//copy(</a:t>
            </a:r>
            <a:r>
              <a:rPr lang="en-US" altLang="ko-KR" sz="1600" dirty="0" err="1">
                <a:latin typeface="Arial Black" panose="020B0A04020102020204" pitchFamily="34" charset="0"/>
              </a:rPr>
              <a:t>istream_iterator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&lt;int&gt;(</a:t>
            </a:r>
            <a:r>
              <a:rPr lang="en-US" altLang="ko-KR" sz="1600" dirty="0" err="1">
                <a:latin typeface="Arial Black" panose="020B0A04020102020204" pitchFamily="34" charset="0"/>
              </a:rPr>
              <a:t>cin</a:t>
            </a:r>
            <a:r>
              <a:rPr lang="en-US" altLang="ko-KR" sz="1600" dirty="0">
                <a:latin typeface="Arial Black" panose="020B0A04020102020204" pitchFamily="34" charset="0"/>
              </a:rPr>
              <a:t>), </a:t>
            </a:r>
            <a:r>
              <a:rPr lang="en-US" altLang="ko-KR" sz="1600" dirty="0" err="1">
                <a:latin typeface="Arial Black" panose="020B0A04020102020204" pitchFamily="34" charset="0"/>
              </a:rPr>
              <a:t>istream_iterator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&lt;int&gt;(), </a:t>
            </a:r>
            <a:r>
              <a:rPr lang="en-US" altLang="ko-KR" sz="1600" dirty="0" err="1">
                <a:latin typeface="Arial Black" panose="020B0A04020102020204" pitchFamily="34" charset="0"/>
              </a:rPr>
              <a:t>ostream_iterator</a:t>
            </a:r>
            <a:r>
              <a:rPr lang="en-US" altLang="ko-KR" sz="1600" dirty="0">
                <a:latin typeface="Arial Black" panose="020B0A04020102020204" pitchFamily="34" charset="0"/>
              </a:rPr>
              <a:t>&lt;int&gt;(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," ") 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6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7C7A7-D5ED-448D-8D3A-BA380D7149CE}"/>
              </a:ext>
            </a:extLst>
          </p:cNvPr>
          <p:cNvSpPr txBox="1"/>
          <p:nvPr/>
        </p:nvSpPr>
        <p:spPr>
          <a:xfrm>
            <a:off x="1132621" y="712177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특성과 보조 함수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자신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반복자들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만의 특징을 가지며 특징을 저장하는 템플릿 클래스를 가리켜 반복자 특성이라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반복자를 지원하는 </a:t>
            </a:r>
            <a:r>
              <a:rPr lang="en-US" altLang="ko-KR" sz="1600" dirty="0" err="1">
                <a:latin typeface="Arial Black" panose="020B0A04020102020204" pitchFamily="34" charset="0"/>
              </a:rPr>
              <a:t>advace</a:t>
            </a:r>
            <a:r>
              <a:rPr lang="en-US" altLang="ko-KR" sz="1600" dirty="0">
                <a:latin typeface="Arial Black" panose="020B0A04020102020204" pitchFamily="34" charset="0"/>
              </a:rPr>
              <a:t>(), distance() </a:t>
            </a:r>
            <a:r>
              <a:rPr lang="ko-KR" altLang="en-US" sz="1600" dirty="0">
                <a:latin typeface="Arial Black" panose="020B0A04020102020204" pitchFamily="34" charset="0"/>
              </a:rPr>
              <a:t>함수들을 보조함수라 한다</a:t>
            </a:r>
            <a:r>
              <a:rPr lang="en-US" altLang="ko-KR" sz="1600" dirty="0">
                <a:latin typeface="Arial Black" panose="020B0A04020102020204" pitchFamily="34" charset="0"/>
              </a:rPr>
              <a:t>. – </a:t>
            </a:r>
            <a:r>
              <a:rPr lang="ko-KR" altLang="en-US" sz="1600" dirty="0">
                <a:latin typeface="Arial Black" panose="020B0A04020102020204" pitchFamily="34" charset="0"/>
              </a:rPr>
              <a:t>지원하지 않는 연산자를 대신하는 역할을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advance(p, n) : p</a:t>
            </a:r>
            <a:r>
              <a:rPr lang="ko-KR" altLang="en-US" sz="1600" dirty="0">
                <a:latin typeface="Arial Black" panose="020B0A04020102020204" pitchFamily="34" charset="0"/>
              </a:rPr>
              <a:t>반복자를 </a:t>
            </a:r>
            <a:r>
              <a:rPr lang="en-US" altLang="ko-KR" sz="1600" dirty="0">
                <a:latin typeface="Arial Black" panose="020B0A04020102020204" pitchFamily="34" charset="0"/>
              </a:rPr>
              <a:t>p += n</a:t>
            </a:r>
            <a:r>
              <a:rPr lang="ko-KR" altLang="en-US" sz="1600" dirty="0">
                <a:latin typeface="Arial Black" panose="020B0A04020102020204" pitchFamily="34" charset="0"/>
              </a:rPr>
              <a:t>의 위치로 이동 시킨다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n = distance(p1,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p2) : n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p2 – p1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advance()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ko-KR" altLang="en-US" sz="1600" dirty="0" err="1">
                <a:latin typeface="Arial Black" panose="020B0A04020102020204" pitchFamily="34" charset="0"/>
              </a:rPr>
              <a:t>사용하요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list</a:t>
            </a:r>
            <a:r>
              <a:rPr lang="ko-KR" altLang="en-US" sz="1600" dirty="0">
                <a:latin typeface="Arial Black" panose="020B0A04020102020204" pitchFamily="34" charset="0"/>
              </a:rPr>
              <a:t>의 반복자를 이동시키는 예제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lt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sv-SE" altLang="ko-KR" sz="1400" dirty="0">
                <a:latin typeface="Arial Black" panose="020B0A04020102020204" pitchFamily="34" charset="0"/>
              </a:rPr>
              <a:t>vector&lt;int&gt;::iterator viter(v.begin());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list&lt;int&gt;::iterator liter(</a:t>
            </a:r>
            <a:r>
              <a:rPr lang="en-US" altLang="ko-KR" sz="14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400" dirty="0">
                <a:latin typeface="Arial Black" panose="020B0A04020102020204" pitchFamily="34" charset="0"/>
              </a:rPr>
              <a:t>());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"liter: " &lt;&lt; *liter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B9C5E-00A7-44D2-84AD-5476614A7CF4}"/>
              </a:ext>
            </a:extLst>
          </p:cNvPr>
          <p:cNvSpPr/>
          <p:nvPr/>
        </p:nvSpPr>
        <p:spPr>
          <a:xfrm>
            <a:off x="6085620" y="3044170"/>
            <a:ext cx="3959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a-DK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advance(viter, 2)</a:t>
            </a:r>
            <a:r>
              <a:rPr lang="da-DK" altLang="ko-KR" sz="1400" dirty="0">
                <a:latin typeface="Arial Black" panose="020B0A04020102020204" pitchFamily="34" charset="0"/>
              </a:rPr>
              <a:t>; </a:t>
            </a:r>
            <a:r>
              <a:rPr lang="da-DK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viter += 2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advance(liter, 2)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"liter: " &lt;&lt; *liter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da-DK" altLang="ko-KR" sz="1400" dirty="0">
                <a:latin typeface="Arial Black" panose="020B0A04020102020204" pitchFamily="34" charset="0"/>
              </a:rPr>
              <a:t>advance(viter, -2); // viter -= 2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advance(liter, -2);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viter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"liter: " &lt;&lt; *liter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1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6670" y="827077"/>
            <a:ext cx="9919607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STL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객체의 분류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 함수 객체 </a:t>
            </a:r>
            <a:r>
              <a:rPr lang="en-US" altLang="ko-KR" dirty="0">
                <a:latin typeface="Arial Black" pitchFamily="34" charset="0"/>
              </a:rPr>
              <a:t>: </a:t>
            </a:r>
            <a:r>
              <a:rPr lang="ko-KR" altLang="en-US" dirty="0">
                <a:latin typeface="Arial Black" pitchFamily="34" charset="0"/>
              </a:rPr>
              <a:t>특정 기능을 수행하는 함수 객체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산술 연산 함수 객체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산술 연산 기능을 수행</a:t>
            </a:r>
            <a:r>
              <a:rPr lang="en-US" altLang="ko-KR" sz="1400" dirty="0">
                <a:latin typeface="Arial Black" pitchFamily="34" charset="0"/>
              </a:rPr>
              <a:t>(plus, minus, multiplies, divides, modulus, negate)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비교 연산 함수 객체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비교 </a:t>
            </a:r>
            <a:r>
              <a:rPr lang="ko-KR" altLang="en-US" sz="1600" dirty="0" err="1">
                <a:latin typeface="Arial Black" pitchFamily="34" charset="0"/>
              </a:rPr>
              <a:t>조건자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equal_to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not_equal_to</a:t>
            </a:r>
            <a:r>
              <a:rPr lang="en-US" altLang="ko-KR" sz="1400" dirty="0">
                <a:latin typeface="Arial Black" pitchFamily="34" charset="0"/>
              </a:rPr>
              <a:t>, less, greater, </a:t>
            </a:r>
            <a:r>
              <a:rPr lang="en-US" altLang="ko-KR" sz="1400" dirty="0" err="1">
                <a:latin typeface="Arial Black" pitchFamily="34" charset="0"/>
              </a:rPr>
              <a:t>greater_equal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less_equal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논리 연산 함수 객체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논리 </a:t>
            </a:r>
            <a:r>
              <a:rPr lang="ko-KR" altLang="en-US" sz="1600" dirty="0" err="1">
                <a:latin typeface="Arial Black" pitchFamily="34" charset="0"/>
              </a:rPr>
              <a:t>조건자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logical_and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logical_or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logical_not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어댑터 </a:t>
            </a:r>
            <a:r>
              <a:rPr lang="en-US" altLang="ko-KR" dirty="0">
                <a:latin typeface="Arial Black" pitchFamily="34" charset="0"/>
              </a:rPr>
              <a:t>: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함수류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ko-KR" altLang="en-US" sz="1400" dirty="0">
                <a:latin typeface="Arial Black" pitchFamily="34" charset="0"/>
              </a:rPr>
              <a:t>함수 객체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함수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함수 포인터</a:t>
            </a:r>
            <a:r>
              <a:rPr lang="en-US" altLang="ko-KR" sz="14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를 인자로 받아 다른 함수 객체로 변환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바인더</a:t>
            </a:r>
            <a:r>
              <a:rPr lang="en-US" altLang="ko-KR" sz="1600" dirty="0">
                <a:latin typeface="Arial Black" pitchFamily="34" charset="0"/>
              </a:rPr>
              <a:t>(binder) : </a:t>
            </a:r>
            <a:r>
              <a:rPr lang="ko-KR" altLang="en-US" sz="1600" dirty="0">
                <a:latin typeface="Arial Black" pitchFamily="34" charset="0"/>
              </a:rPr>
              <a:t>이항 함수 객체를 </a:t>
            </a:r>
            <a:r>
              <a:rPr lang="ko-KR" altLang="en-US" sz="1600" dirty="0" err="1">
                <a:latin typeface="Arial Black" pitchFamily="34" charset="0"/>
              </a:rPr>
              <a:t>단항</a:t>
            </a:r>
            <a:r>
              <a:rPr lang="ko-KR" altLang="en-US" sz="1600" dirty="0">
                <a:latin typeface="Arial Black" pitchFamily="34" charset="0"/>
              </a:rPr>
              <a:t> 함수 객체로 변환</a:t>
            </a:r>
            <a:r>
              <a:rPr lang="en-US" altLang="ko-KR" sz="1400" dirty="0">
                <a:latin typeface="Arial Black" pitchFamily="34" charset="0"/>
              </a:rPr>
              <a:t>(bind1st, bind2nd)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부정자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negator</a:t>
            </a:r>
            <a:r>
              <a:rPr lang="en-US" altLang="ko-KR" sz="1600" dirty="0">
                <a:latin typeface="Arial Black" pitchFamily="34" charset="0"/>
              </a:rPr>
              <a:t>) : </a:t>
            </a:r>
            <a:r>
              <a:rPr lang="ko-KR" altLang="en-US" sz="1600" dirty="0">
                <a:latin typeface="Arial Black" pitchFamily="34" charset="0"/>
              </a:rPr>
              <a:t>함수 객체 </a:t>
            </a:r>
            <a:r>
              <a:rPr lang="ko-KR" altLang="en-US" sz="1600" dirty="0" err="1">
                <a:latin typeface="Arial Black" pitchFamily="34" charset="0"/>
              </a:rPr>
              <a:t>조건자를</a:t>
            </a:r>
            <a:r>
              <a:rPr lang="ko-KR" altLang="en-US" sz="1600" dirty="0">
                <a:latin typeface="Arial Black" pitchFamily="34" charset="0"/>
              </a:rPr>
              <a:t> 반대로 변환</a:t>
            </a:r>
            <a:r>
              <a:rPr lang="en-US" altLang="ko-KR" sz="1400" dirty="0">
                <a:latin typeface="Arial Black" pitchFamily="34" charset="0"/>
              </a:rPr>
              <a:t>(not1, not2)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함수 포인터 어댑터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함수 포인터를 </a:t>
            </a:r>
            <a:r>
              <a:rPr lang="en-US" altLang="ko-KR" sz="1600" dirty="0">
                <a:latin typeface="Arial Black" pitchFamily="34" charset="0"/>
              </a:rPr>
              <a:t>STL</a:t>
            </a:r>
            <a:r>
              <a:rPr lang="ko-KR" altLang="en-US" sz="1600" dirty="0">
                <a:latin typeface="Arial Black" pitchFamily="34" charset="0"/>
              </a:rPr>
              <a:t>이 요구하는 함수 객체로 변환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ptr_fun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멤버 함수 포인터 어댑터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멤버 함수 포인터를 </a:t>
            </a:r>
            <a:r>
              <a:rPr lang="en-US" altLang="ko-KR" sz="1600" dirty="0">
                <a:latin typeface="Arial Black" pitchFamily="34" charset="0"/>
              </a:rPr>
              <a:t>STL</a:t>
            </a:r>
            <a:r>
              <a:rPr lang="ko-KR" altLang="en-US" sz="1600" dirty="0">
                <a:latin typeface="Arial Black" pitchFamily="34" charset="0"/>
              </a:rPr>
              <a:t>이 요구하는 함수 객체로 변환</a:t>
            </a:r>
            <a:r>
              <a:rPr lang="en-US" altLang="ko-KR" sz="1200" dirty="0">
                <a:latin typeface="Arial Black" pitchFamily="34" charset="0"/>
              </a:rPr>
              <a:t>(</a:t>
            </a:r>
            <a:r>
              <a:rPr lang="en-US" altLang="ko-KR" sz="1200" dirty="0" err="1">
                <a:latin typeface="Arial Black" pitchFamily="34" charset="0"/>
              </a:rPr>
              <a:t>mem_fun</a:t>
            </a:r>
            <a:r>
              <a:rPr lang="en-US" altLang="ko-KR" sz="1200" dirty="0">
                <a:latin typeface="Arial Black" pitchFamily="34" charset="0"/>
              </a:rPr>
              <a:t>, </a:t>
            </a:r>
            <a:r>
              <a:rPr lang="en-US" altLang="ko-KR" sz="1200" dirty="0" err="1">
                <a:latin typeface="Arial Black" pitchFamily="34" charset="0"/>
              </a:rPr>
              <a:t>mem_fun_ref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atin typeface="Arial Black" pitchFamily="34" charset="0"/>
            </a:endParaRP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*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조건자는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형식을 반환하는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객체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포인터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이므로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많은 알고리즘에 이런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함수류를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사용자 조건으로 지정하여 알고리즘을 유연하게 동작하도록 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반복자</a:t>
            </a:r>
            <a:r>
              <a:rPr lang="en-US" altLang="ko-KR" dirty="0">
                <a:latin typeface="Arial Black" panose="020B0A04020102020204" pitchFamily="34" charset="0"/>
              </a:rPr>
              <a:t>(iterator)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E0E71-343E-4694-A50A-0CBA92B4B232}"/>
              </a:ext>
            </a:extLst>
          </p:cNvPr>
          <p:cNvSpPr txBox="1"/>
          <p:nvPr/>
        </p:nvSpPr>
        <p:spPr>
          <a:xfrm>
            <a:off x="1143001" y="966787"/>
            <a:ext cx="9905998" cy="458587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list&lt;int&gt;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lt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lt.push_back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()-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"[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  <a:r>
              <a:rPr lang="ko-KR" altLang="en-US" sz="1600" dirty="0">
                <a:latin typeface="Arial Black" panose="020B0A04020102020204" pitchFamily="34" charset="0"/>
              </a:rPr>
              <a:t>의 원소 개수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"[</a:t>
            </a:r>
            <a:r>
              <a:rPr lang="en-US" altLang="ko-KR" sz="1600" dirty="0" err="1">
                <a:latin typeface="Arial Black" panose="020B0A04020102020204" pitchFamily="34" charset="0"/>
              </a:rPr>
              <a:t>lt.begin</a:t>
            </a:r>
            <a:r>
              <a:rPr lang="en-US" altLang="ko-KR" sz="1600" dirty="0">
                <a:latin typeface="Arial Black" panose="020B0A04020102020204" pitchFamily="34" charset="0"/>
              </a:rPr>
              <a:t>(), </a:t>
            </a:r>
            <a:r>
              <a:rPr lang="en-US" altLang="ko-KR" sz="1600" dirty="0" err="1">
                <a:latin typeface="Arial Black" panose="020B0A04020102020204" pitchFamily="34" charset="0"/>
              </a:rPr>
              <a:t>lt.end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  <a:r>
              <a:rPr lang="ko-KR" altLang="en-US" sz="1600" dirty="0">
                <a:latin typeface="Arial Black" panose="020B0A04020102020204" pitchFamily="34" charset="0"/>
              </a:rPr>
              <a:t>의 원소 개수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distance(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lt.end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89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78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07374-71D2-42BC-B57E-57A18A7D279C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다른 컨테이너의 인터페이스를 변경한 컨테이너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stack, queue, </a:t>
            </a:r>
            <a:r>
              <a:rPr lang="en-US" altLang="ko-KR" sz="1600" dirty="0" err="1">
                <a:latin typeface="Arial Black" panose="020B0A04020102020204" pitchFamily="34" charset="0"/>
              </a:rPr>
              <a:t>priority_queue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세 가지 컨테이너 어댑터가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stack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LIFO</a:t>
            </a:r>
            <a:r>
              <a:rPr lang="ko-KR" altLang="en-US" sz="1600" dirty="0">
                <a:latin typeface="Arial Black" panose="020B0A04020102020204" pitchFamily="34" charset="0"/>
              </a:rPr>
              <a:t>방식의 컨테이너를 구현한 템플릿 클래스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default </a:t>
            </a:r>
            <a:r>
              <a:rPr lang="ko-KR" altLang="en-US" sz="1600" dirty="0">
                <a:latin typeface="Arial Black" panose="020B0A04020102020204" pitchFamily="34" charset="0"/>
              </a:rPr>
              <a:t>설정은 </a:t>
            </a:r>
            <a:r>
              <a:rPr lang="en-US" altLang="ko-KR" sz="1600" dirty="0">
                <a:latin typeface="Arial Black" panose="020B0A04020102020204" pitchFamily="34" charset="0"/>
              </a:rPr>
              <a:t>deque </a:t>
            </a:r>
            <a:r>
              <a:rPr lang="ko-KR" altLang="en-US" sz="1600" dirty="0">
                <a:latin typeface="Arial Black" panose="020B0A04020102020204" pitchFamily="34" charset="0"/>
              </a:rPr>
              <a:t>컨테이너다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D9FBC9-5176-4B31-A504-77D4B46F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46843"/>
              </p:ext>
            </p:extLst>
          </p:nvPr>
        </p:nvGraphicFramePr>
        <p:xfrm>
          <a:off x="1153381" y="2976458"/>
          <a:ext cx="9885238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25488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4259750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template&lt;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T,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Container=deque&lt;T&gt;&gt;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class stack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원소의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stack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사용될 컨테이너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deque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21571FF-20B3-4071-9FF3-F4E3257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30152"/>
              </p:ext>
            </p:extLst>
          </p:nvPr>
        </p:nvGraphicFramePr>
        <p:xfrm>
          <a:off x="1153381" y="3955335"/>
          <a:ext cx="988523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6534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8198704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첨자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나 원소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31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container_type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기본형식은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deque&lt;T&gt;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01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CBF15-0D27-4F5E-B916-901BCB9B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71293"/>
              </p:ext>
            </p:extLst>
          </p:nvPr>
        </p:nvGraphicFramePr>
        <p:xfrm>
          <a:off x="1153381" y="5330452"/>
          <a:ext cx="9885238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9881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5165357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explicit stack(const Container&amp; = Container())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컨테이너의 기본 생성자를 호출해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stack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생성하거나 인자로 받아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stack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16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6CBE33-444A-4675-90BC-7AF57E76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D032B-2301-44C8-9C79-938CB1E2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84559"/>
              </p:ext>
            </p:extLst>
          </p:nvPr>
        </p:nvGraphicFramePr>
        <p:xfrm>
          <a:off x="1132621" y="727208"/>
          <a:ext cx="988523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1941">
                  <a:extLst>
                    <a:ext uri="{9D8B030D-6E8A-4147-A177-3AD203B41FA5}">
                      <a16:colId xmlns:a16="http://schemas.microsoft.com/office/drawing/2014/main" val="3867057014"/>
                    </a:ext>
                  </a:extLst>
                </a:gridCol>
                <a:gridCol w="6173297">
                  <a:extLst>
                    <a:ext uri="{9D8B030D-6E8A-4147-A177-3AD203B41FA5}">
                      <a16:colId xmlns:a16="http://schemas.microsoft.com/office/drawing/2014/main" val="4509885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bool empty()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원소가 없는가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size()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push(const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추가한다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제거한다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top()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Top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top()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top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DD7D7C-173F-483A-B03E-8BCFEC6FFF95}"/>
              </a:ext>
            </a:extLst>
          </p:cNvPr>
          <p:cNvSpPr txBox="1"/>
          <p:nvPr/>
        </p:nvSpPr>
        <p:spPr>
          <a:xfrm>
            <a:off x="1132621" y="719666"/>
            <a:ext cx="9905998" cy="3693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8D03B6-1F0F-46E2-8E1C-301591313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48631"/>
              </p:ext>
            </p:extLst>
          </p:nvPr>
        </p:nvGraphicFramePr>
        <p:xfrm>
          <a:off x="1132621" y="3534912"/>
          <a:ext cx="988523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1941">
                  <a:extLst>
                    <a:ext uri="{9D8B030D-6E8A-4147-A177-3AD203B41FA5}">
                      <a16:colId xmlns:a16="http://schemas.microsoft.com/office/drawing/2014/main" val="3867057014"/>
                    </a:ext>
                  </a:extLst>
                </a:gridCol>
                <a:gridCol w="6173297">
                  <a:extLst>
                    <a:ext uri="{9D8B030D-6E8A-4147-A177-3AD203B41FA5}">
                      <a16:colId xmlns:a16="http://schemas.microsoft.com/office/drawing/2014/main" val="4509885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==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!=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다른가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41F82D-9677-4809-A248-9603B484C49B}"/>
              </a:ext>
            </a:extLst>
          </p:cNvPr>
          <p:cNvSpPr txBox="1"/>
          <p:nvPr/>
        </p:nvSpPr>
        <p:spPr>
          <a:xfrm>
            <a:off x="1132621" y="727208"/>
            <a:ext cx="9905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856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B70442-27A3-4BA3-AE80-9CDBB2C3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2E626D-3C45-4776-9BA0-545FB21F8787}"/>
              </a:ext>
            </a:extLst>
          </p:cNvPr>
          <p:cNvGrpSpPr/>
          <p:nvPr/>
        </p:nvGrpSpPr>
        <p:grpSpPr>
          <a:xfrm>
            <a:off x="6480875" y="2637692"/>
            <a:ext cx="4557743" cy="3754316"/>
            <a:chOff x="4946823" y="1529861"/>
            <a:chExt cx="4557743" cy="3754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1BD91F-DE9B-4C5A-94CB-039240D54EE3}"/>
                </a:ext>
              </a:extLst>
            </p:cNvPr>
            <p:cNvSpPr/>
            <p:nvPr/>
          </p:nvSpPr>
          <p:spPr>
            <a:xfrm>
              <a:off x="5398476" y="4681904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7E7AB2-59CD-4FEA-B15D-AD3CCA579E6B}"/>
                </a:ext>
              </a:extLst>
            </p:cNvPr>
            <p:cNvSpPr/>
            <p:nvPr/>
          </p:nvSpPr>
          <p:spPr>
            <a:xfrm>
              <a:off x="5401408" y="4429855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878DAF-B193-4834-BA73-F60EA55BB662}"/>
                </a:ext>
              </a:extLst>
            </p:cNvPr>
            <p:cNvSpPr/>
            <p:nvPr/>
          </p:nvSpPr>
          <p:spPr>
            <a:xfrm>
              <a:off x="5398476" y="4174878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A7BDAE-122E-4D04-BB61-82459017FFBB}"/>
                </a:ext>
              </a:extLst>
            </p:cNvPr>
            <p:cNvSpPr/>
            <p:nvPr/>
          </p:nvSpPr>
          <p:spPr>
            <a:xfrm>
              <a:off x="5401408" y="3922829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…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ECCBFA-5A14-4CFE-8DF0-9DB0BF1335C4}"/>
                </a:ext>
              </a:extLst>
            </p:cNvPr>
            <p:cNvSpPr/>
            <p:nvPr/>
          </p:nvSpPr>
          <p:spPr>
            <a:xfrm>
              <a:off x="5125914" y="3244361"/>
              <a:ext cx="1072661" cy="1881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6EADC-0437-4A0B-A91F-9260DA649878}"/>
                </a:ext>
              </a:extLst>
            </p:cNvPr>
            <p:cNvSpPr txBox="1"/>
            <p:nvPr/>
          </p:nvSpPr>
          <p:spPr>
            <a:xfrm>
              <a:off x="5067246" y="3217985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deque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F869D2-AC6D-4A83-9B62-8CD45182A7A0}"/>
                </a:ext>
              </a:extLst>
            </p:cNvPr>
            <p:cNvSpPr/>
            <p:nvPr/>
          </p:nvSpPr>
          <p:spPr>
            <a:xfrm>
              <a:off x="5853039" y="2813585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D49468-DA38-487C-AA9F-4EAD6C2AD405}"/>
                </a:ext>
              </a:extLst>
            </p:cNvPr>
            <p:cNvSpPr txBox="1"/>
            <p:nvPr/>
          </p:nvSpPr>
          <p:spPr>
            <a:xfrm>
              <a:off x="5973249" y="2739823"/>
              <a:ext cx="80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back()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0BBFA3-45E3-42B0-81B3-067AB2E27242}"/>
                </a:ext>
              </a:extLst>
            </p:cNvPr>
            <p:cNvSpPr/>
            <p:nvPr/>
          </p:nvSpPr>
          <p:spPr>
            <a:xfrm rot="5400000">
              <a:off x="6287103" y="3343343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EE2F5-D394-4EBB-A6B4-2EE4A78254C2}"/>
                </a:ext>
              </a:extLst>
            </p:cNvPr>
            <p:cNvSpPr txBox="1"/>
            <p:nvPr/>
          </p:nvSpPr>
          <p:spPr>
            <a:xfrm>
              <a:off x="6131796" y="3359239"/>
              <a:ext cx="1363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20B8BB-0676-4558-AF16-1188A25302F0}"/>
                </a:ext>
              </a:extLst>
            </p:cNvPr>
            <p:cNvSpPr/>
            <p:nvPr/>
          </p:nvSpPr>
          <p:spPr>
            <a:xfrm rot="5400000">
              <a:off x="6300609" y="3808870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4F989-EC91-419B-843C-7A8F754AC228}"/>
                </a:ext>
              </a:extLst>
            </p:cNvPr>
            <p:cNvSpPr txBox="1"/>
            <p:nvPr/>
          </p:nvSpPr>
          <p:spPr>
            <a:xfrm>
              <a:off x="6145302" y="3824766"/>
              <a:ext cx="1253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64FB05-AB3D-4C6F-B6A6-AAA65939398C}"/>
                </a:ext>
              </a:extLst>
            </p:cNvPr>
            <p:cNvSpPr/>
            <p:nvPr/>
          </p:nvSpPr>
          <p:spPr>
            <a:xfrm>
              <a:off x="4967654" y="2224454"/>
              <a:ext cx="3006969" cy="30597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A99F90-72FD-42EB-80E0-4F456FB4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3676" y="3698677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E7C3EF2-CB1F-4442-9E41-6262086BB9DA}"/>
                </a:ext>
              </a:extLst>
            </p:cNvPr>
            <p:cNvCxnSpPr>
              <a:cxnSpLocks/>
            </p:cNvCxnSpPr>
            <p:nvPr/>
          </p:nvCxnSpPr>
          <p:spPr>
            <a:xfrm>
              <a:off x="6815827" y="4174878"/>
              <a:ext cx="51038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0E405B-0635-495C-B24E-0BC6494FCA97}"/>
                </a:ext>
              </a:extLst>
            </p:cNvPr>
            <p:cNvSpPr/>
            <p:nvPr/>
          </p:nvSpPr>
          <p:spPr>
            <a:xfrm rot="5400000">
              <a:off x="7922237" y="3189454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63E952-6B52-4DF4-BC56-966464132226}"/>
                </a:ext>
              </a:extLst>
            </p:cNvPr>
            <p:cNvSpPr txBox="1"/>
            <p:nvPr/>
          </p:nvSpPr>
          <p:spPr>
            <a:xfrm>
              <a:off x="7913720" y="3205350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6445AF2-5682-4C79-AEB1-F9CD76229C9C}"/>
                </a:ext>
              </a:extLst>
            </p:cNvPr>
            <p:cNvSpPr/>
            <p:nvPr/>
          </p:nvSpPr>
          <p:spPr>
            <a:xfrm rot="5400000">
              <a:off x="7935743" y="3654981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598ADF-2B34-460E-AD89-335F90208348}"/>
                </a:ext>
              </a:extLst>
            </p:cNvPr>
            <p:cNvSpPr txBox="1"/>
            <p:nvPr/>
          </p:nvSpPr>
          <p:spPr>
            <a:xfrm>
              <a:off x="7912327" y="3670877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FF9B1C-DC00-4925-95BA-625109D1B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8810" y="3544788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1C481AF-D14D-49EE-9A51-58B509A250B1}"/>
                </a:ext>
              </a:extLst>
            </p:cNvPr>
            <p:cNvCxnSpPr>
              <a:cxnSpLocks/>
            </p:cNvCxnSpPr>
            <p:nvPr/>
          </p:nvCxnSpPr>
          <p:spPr>
            <a:xfrm>
              <a:off x="8505676" y="4019786"/>
              <a:ext cx="521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A47257-5A66-4A2D-8443-2397CF36DA8F}"/>
                </a:ext>
              </a:extLst>
            </p:cNvPr>
            <p:cNvSpPr txBox="1"/>
            <p:nvPr/>
          </p:nvSpPr>
          <p:spPr>
            <a:xfrm>
              <a:off x="8960827" y="33733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D5DEF8-CEAA-4D84-941D-73F6D5B502F5}"/>
                </a:ext>
              </a:extLst>
            </p:cNvPr>
            <p:cNvSpPr txBox="1"/>
            <p:nvPr/>
          </p:nvSpPr>
          <p:spPr>
            <a:xfrm>
              <a:off x="8960826" y="38583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츨력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A777A3-0ED7-4D5D-AFEE-3FD5FF7D9638}"/>
                </a:ext>
              </a:extLst>
            </p:cNvPr>
            <p:cNvSpPr/>
            <p:nvPr/>
          </p:nvSpPr>
          <p:spPr>
            <a:xfrm>
              <a:off x="7279090" y="1847168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A05204-A419-4256-82EE-D2246F555E55}"/>
                </a:ext>
              </a:extLst>
            </p:cNvPr>
            <p:cNvSpPr txBox="1"/>
            <p:nvPr/>
          </p:nvSpPr>
          <p:spPr>
            <a:xfrm>
              <a:off x="7399300" y="1773406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top()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5EF476-4B46-4A2F-B771-7DE0268B9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988" y="1529861"/>
              <a:ext cx="0" cy="317308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51BB7-307A-48EB-B562-E725BFFAB0F2}"/>
                </a:ext>
              </a:extLst>
            </p:cNvPr>
            <p:cNvSpPr txBox="1"/>
            <p:nvPr/>
          </p:nvSpPr>
          <p:spPr>
            <a:xfrm>
              <a:off x="6899521" y="155535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참조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5F6EF2-8E57-43DE-83E2-CCAC0E2264BE}"/>
                </a:ext>
              </a:extLst>
            </p:cNvPr>
            <p:cNvSpPr txBox="1"/>
            <p:nvPr/>
          </p:nvSpPr>
          <p:spPr>
            <a:xfrm>
              <a:off x="4946823" y="2214172"/>
              <a:ext cx="731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stack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405B835-439B-4041-9499-A897CF75B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0962" y="2321890"/>
              <a:ext cx="1" cy="49169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7E24C7-4D63-4E2E-A126-CE1644218710}"/>
              </a:ext>
            </a:extLst>
          </p:cNvPr>
          <p:cNvSpPr txBox="1"/>
          <p:nvPr/>
        </p:nvSpPr>
        <p:spPr>
          <a:xfrm>
            <a:off x="1132621" y="712177"/>
            <a:ext cx="9905997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stack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컨테이너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stack&lt;int&gt; </a:t>
            </a:r>
            <a:r>
              <a:rPr lang="en-US" altLang="ko-KR" dirty="0" err="1">
                <a:latin typeface="Arial Black" panose="020B0A04020102020204" pitchFamily="34" charset="0"/>
              </a:rPr>
              <a:t>st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st.push</a:t>
            </a:r>
            <a:r>
              <a:rPr lang="en-US" altLang="ko-KR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st.push</a:t>
            </a:r>
            <a:r>
              <a:rPr lang="en-US" altLang="ko-KR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st.push</a:t>
            </a:r>
            <a:r>
              <a:rPr lang="en-US" altLang="ko-KR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while (!</a:t>
            </a:r>
            <a:r>
              <a:rPr lang="en-US" altLang="ko-KR" dirty="0" err="1">
                <a:latin typeface="Arial Black" panose="020B0A04020102020204" pitchFamily="34" charset="0"/>
              </a:rPr>
              <a:t>st.empty</a:t>
            </a:r>
            <a:r>
              <a:rPr lang="en-US" altLang="ko-KR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</a:t>
            </a:r>
            <a:r>
              <a:rPr lang="en-US" altLang="ko-KR" dirty="0" err="1">
                <a:latin typeface="Arial Black" panose="020B0A04020102020204" pitchFamily="34" charset="0"/>
              </a:rPr>
              <a:t>st.top</a:t>
            </a:r>
            <a:r>
              <a:rPr lang="en-US" altLang="ko-KR" dirty="0">
                <a:latin typeface="Arial Black" panose="020B0A04020102020204" pitchFamily="34" charset="0"/>
              </a:rPr>
              <a:t>()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st.pop</a:t>
            </a:r>
            <a:r>
              <a:rPr lang="en-US" altLang="ko-KR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94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07374-71D2-42BC-B57E-57A18A7D279C}"/>
              </a:ext>
            </a:extLst>
          </p:cNvPr>
          <p:cNvSpPr txBox="1"/>
          <p:nvPr/>
        </p:nvSpPr>
        <p:spPr>
          <a:xfrm>
            <a:off x="1132621" y="1046284"/>
            <a:ext cx="9905998" cy="513986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queue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FIFO</a:t>
            </a:r>
            <a:r>
              <a:rPr lang="ko-KR" altLang="en-US" sz="1600" dirty="0">
                <a:latin typeface="Arial Black" panose="020B0A04020102020204" pitchFamily="34" charset="0"/>
              </a:rPr>
              <a:t>방식의 컨테이너를 구현한 템플릿 클래스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default </a:t>
            </a:r>
            <a:r>
              <a:rPr lang="ko-KR" altLang="en-US" sz="1600" dirty="0">
                <a:latin typeface="Arial Black" panose="020B0A04020102020204" pitchFamily="34" charset="0"/>
              </a:rPr>
              <a:t>설정은 </a:t>
            </a:r>
            <a:r>
              <a:rPr lang="en-US" altLang="ko-KR" sz="1600" dirty="0">
                <a:latin typeface="Arial Black" panose="020B0A04020102020204" pitchFamily="34" charset="0"/>
              </a:rPr>
              <a:t>deque </a:t>
            </a:r>
            <a:r>
              <a:rPr lang="ko-KR" altLang="en-US" sz="1600" dirty="0">
                <a:latin typeface="Arial Black" panose="020B0A04020102020204" pitchFamily="34" charset="0"/>
              </a:rPr>
              <a:t>컨테이너다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D9FBC9-5176-4B31-A504-77D4B46F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46440"/>
              </p:ext>
            </p:extLst>
          </p:nvPr>
        </p:nvGraphicFramePr>
        <p:xfrm>
          <a:off x="1132621" y="2308242"/>
          <a:ext cx="9885238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25488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4259750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template&lt;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T,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Container=deque&lt;T&gt;&gt;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class queue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원소의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queue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사용될 컨테이너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deque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21571FF-20B3-4071-9FF3-F4E3257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17942"/>
              </p:ext>
            </p:extLst>
          </p:nvPr>
        </p:nvGraphicFramePr>
        <p:xfrm>
          <a:off x="1132621" y="3427796"/>
          <a:ext cx="988523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6534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8198704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첨자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나 원소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31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container_type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기본형식은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deque&lt;T&gt;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01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CBF15-0D27-4F5E-B916-901BCB9B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76653"/>
              </p:ext>
            </p:extLst>
          </p:nvPr>
        </p:nvGraphicFramePr>
        <p:xfrm>
          <a:off x="1132621" y="4967930"/>
          <a:ext cx="9885238" cy="88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9881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5165357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explicit queue(const Container&amp; = Container())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컨테이너의 기본 생성자를 호출해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queue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생성하거나 인자로 받아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queue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95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6CBE33-444A-4675-90BC-7AF57E76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D032B-2301-44C8-9C79-938CB1E2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92555"/>
              </p:ext>
            </p:extLst>
          </p:nvPr>
        </p:nvGraphicFramePr>
        <p:xfrm>
          <a:off x="1132621" y="727208"/>
          <a:ext cx="9885238" cy="3230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70202">
                  <a:extLst>
                    <a:ext uri="{9D8B030D-6E8A-4147-A177-3AD203B41FA5}">
                      <a16:colId xmlns:a16="http://schemas.microsoft.com/office/drawing/2014/main" val="3867057014"/>
                    </a:ext>
                  </a:extLst>
                </a:gridCol>
                <a:gridCol w="6015036">
                  <a:extLst>
                    <a:ext uri="{9D8B030D-6E8A-4147-A177-3AD203B41FA5}">
                      <a16:colId xmlns:a16="http://schemas.microsoft.com/office/drawing/2014/main" val="4509885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bool empty()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원소가 없는가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size()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push(const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추가한다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제거한다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front()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원소의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638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front()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front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976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back()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마지막 원소의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725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back()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 마지막 원소의 참조다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0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DD7D7C-173F-483A-B03E-8BCFEC6FFF95}"/>
              </a:ext>
            </a:extLst>
          </p:cNvPr>
          <p:cNvSpPr txBox="1"/>
          <p:nvPr/>
        </p:nvSpPr>
        <p:spPr>
          <a:xfrm>
            <a:off x="1132621" y="719666"/>
            <a:ext cx="9905998" cy="3693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8D03B6-1F0F-46E2-8E1C-301591313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91049"/>
              </p:ext>
            </p:extLst>
          </p:nvPr>
        </p:nvGraphicFramePr>
        <p:xfrm>
          <a:off x="1153381" y="4167958"/>
          <a:ext cx="988523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1941">
                  <a:extLst>
                    <a:ext uri="{9D8B030D-6E8A-4147-A177-3AD203B41FA5}">
                      <a16:colId xmlns:a16="http://schemas.microsoft.com/office/drawing/2014/main" val="3867057014"/>
                    </a:ext>
                  </a:extLst>
                </a:gridCol>
                <a:gridCol w="6173297">
                  <a:extLst>
                    <a:ext uri="{9D8B030D-6E8A-4147-A177-3AD203B41FA5}">
                      <a16:colId xmlns:a16="http://schemas.microsoft.com/office/drawing/2014/main" val="4509885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==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!=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다른가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41F82D-9677-4809-A248-9603B484C49B}"/>
              </a:ext>
            </a:extLst>
          </p:cNvPr>
          <p:cNvSpPr txBox="1"/>
          <p:nvPr/>
        </p:nvSpPr>
        <p:spPr>
          <a:xfrm>
            <a:off x="1132621" y="727208"/>
            <a:ext cx="9905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54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B70442-27A3-4BA3-AE80-9CDBB2C3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7E24C7-4D63-4E2E-A126-CE1644218710}"/>
              </a:ext>
            </a:extLst>
          </p:cNvPr>
          <p:cNvSpPr txBox="1"/>
          <p:nvPr/>
        </p:nvSpPr>
        <p:spPr>
          <a:xfrm>
            <a:off x="1132621" y="712177"/>
            <a:ext cx="9905997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queue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컨테이너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queue&lt;int, list&lt;int&gt; &gt; q; //</a:t>
            </a:r>
            <a:r>
              <a:rPr lang="ko-KR" altLang="en-US" dirty="0">
                <a:latin typeface="Arial Black" panose="020B0A04020102020204" pitchFamily="34" charset="0"/>
              </a:rPr>
              <a:t>리스트를 사용하는 </a:t>
            </a:r>
            <a:r>
              <a:rPr lang="en-US" altLang="ko-KR" dirty="0">
                <a:latin typeface="Arial Black" panose="020B0A04020102020204" pitchFamily="34" charset="0"/>
              </a:rPr>
              <a:t>queue </a:t>
            </a:r>
            <a:r>
              <a:rPr lang="ko-KR" altLang="en-US" dirty="0">
                <a:latin typeface="Arial Black" panose="020B0A04020102020204" pitchFamily="34" charset="0"/>
              </a:rPr>
              <a:t>생성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q.push</a:t>
            </a:r>
            <a:r>
              <a:rPr lang="en-US" altLang="ko-KR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q.push</a:t>
            </a:r>
            <a:r>
              <a:rPr lang="en-US" altLang="ko-KR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q.push</a:t>
            </a:r>
            <a:r>
              <a:rPr lang="en-US" altLang="ko-KR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while (!</a:t>
            </a:r>
            <a:r>
              <a:rPr lang="en-US" altLang="ko-KR" dirty="0" err="1">
                <a:latin typeface="Arial Black" panose="020B0A04020102020204" pitchFamily="34" charset="0"/>
              </a:rPr>
              <a:t>q.empty</a:t>
            </a:r>
            <a:r>
              <a:rPr lang="en-US" altLang="ko-KR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</a:t>
            </a:r>
            <a:r>
              <a:rPr lang="en-US" altLang="ko-KR" dirty="0" err="1">
                <a:latin typeface="Arial Black" panose="020B0A04020102020204" pitchFamily="34" charset="0"/>
              </a:rPr>
              <a:t>q.front</a:t>
            </a:r>
            <a:r>
              <a:rPr lang="en-US" altLang="ko-KR" dirty="0">
                <a:latin typeface="Arial Black" panose="020B0A04020102020204" pitchFamily="34" charset="0"/>
              </a:rPr>
              <a:t>()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dirty="0" err="1">
                <a:latin typeface="Arial Black" panose="020B0A04020102020204" pitchFamily="34" charset="0"/>
              </a:rPr>
              <a:t>q.pop</a:t>
            </a:r>
            <a:r>
              <a:rPr lang="en-US" altLang="ko-KR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ED71E4-580B-499B-8F21-6A73CC4B51BE}"/>
              </a:ext>
            </a:extLst>
          </p:cNvPr>
          <p:cNvGrpSpPr/>
          <p:nvPr/>
        </p:nvGrpSpPr>
        <p:grpSpPr>
          <a:xfrm>
            <a:off x="6491330" y="2292626"/>
            <a:ext cx="4568049" cy="3928770"/>
            <a:chOff x="4946823" y="2214172"/>
            <a:chExt cx="4568049" cy="392877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78B33D-ABFB-47DD-8F7F-C2186263DAE9}"/>
                </a:ext>
              </a:extLst>
            </p:cNvPr>
            <p:cNvSpPr/>
            <p:nvPr/>
          </p:nvSpPr>
          <p:spPr>
            <a:xfrm>
              <a:off x="5398751" y="3574074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D00C429-E74D-45D5-93AD-406F8B86614B}"/>
                </a:ext>
              </a:extLst>
            </p:cNvPr>
            <p:cNvSpPr/>
            <p:nvPr/>
          </p:nvSpPr>
          <p:spPr>
            <a:xfrm>
              <a:off x="5401683" y="3322025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6FA70B-CC43-4A07-8040-4A846D3F687C}"/>
                </a:ext>
              </a:extLst>
            </p:cNvPr>
            <p:cNvSpPr/>
            <p:nvPr/>
          </p:nvSpPr>
          <p:spPr>
            <a:xfrm>
              <a:off x="5398751" y="3067048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6D52087-D897-4660-9E35-BD96087B9F1B}"/>
                </a:ext>
              </a:extLst>
            </p:cNvPr>
            <p:cNvSpPr/>
            <p:nvPr/>
          </p:nvSpPr>
          <p:spPr>
            <a:xfrm>
              <a:off x="5401683" y="2814999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…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10FFD61-C7B4-4DE1-BBB1-1FA9458705CE}"/>
                </a:ext>
              </a:extLst>
            </p:cNvPr>
            <p:cNvSpPr/>
            <p:nvPr/>
          </p:nvSpPr>
          <p:spPr>
            <a:xfrm>
              <a:off x="5125914" y="2549768"/>
              <a:ext cx="1072661" cy="1881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CEE9FC-F89E-4CE8-BA7F-7CF5F862C973}"/>
                </a:ext>
              </a:extLst>
            </p:cNvPr>
            <p:cNvSpPr txBox="1"/>
            <p:nvPr/>
          </p:nvSpPr>
          <p:spPr>
            <a:xfrm>
              <a:off x="5067246" y="2523392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deque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12C74D-325B-4DF3-AA3D-34AC984C7AEF}"/>
                </a:ext>
              </a:extLst>
            </p:cNvPr>
            <p:cNvSpPr/>
            <p:nvPr/>
          </p:nvSpPr>
          <p:spPr>
            <a:xfrm>
              <a:off x="5580694" y="3938323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AAD026-EE6B-4822-97BA-ECDF4A8E03DE}"/>
                </a:ext>
              </a:extLst>
            </p:cNvPr>
            <p:cNvSpPr txBox="1"/>
            <p:nvPr/>
          </p:nvSpPr>
          <p:spPr>
            <a:xfrm>
              <a:off x="5690381" y="4415844"/>
              <a:ext cx="79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front()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D551C9-5264-443B-90D1-753E299A5F46}"/>
                </a:ext>
              </a:extLst>
            </p:cNvPr>
            <p:cNvSpPr/>
            <p:nvPr/>
          </p:nvSpPr>
          <p:spPr>
            <a:xfrm rot="5400000">
              <a:off x="6287103" y="2648750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68ECF4-442C-4A89-A71A-4F815BB82F25}"/>
                </a:ext>
              </a:extLst>
            </p:cNvPr>
            <p:cNvSpPr txBox="1"/>
            <p:nvPr/>
          </p:nvSpPr>
          <p:spPr>
            <a:xfrm>
              <a:off x="6131796" y="2664646"/>
              <a:ext cx="1363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8179F5A-40B2-424D-A535-C49D0DD957A6}"/>
                </a:ext>
              </a:extLst>
            </p:cNvPr>
            <p:cNvSpPr/>
            <p:nvPr/>
          </p:nvSpPr>
          <p:spPr>
            <a:xfrm rot="5400000">
              <a:off x="6300609" y="3114277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1A0890-07FC-42FB-A1D7-008BEA0BDF7F}"/>
                </a:ext>
              </a:extLst>
            </p:cNvPr>
            <p:cNvSpPr txBox="1"/>
            <p:nvPr/>
          </p:nvSpPr>
          <p:spPr>
            <a:xfrm>
              <a:off x="6145302" y="3130173"/>
              <a:ext cx="1253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05910A-51D6-40E5-AF64-672854DA5395}"/>
                </a:ext>
              </a:extLst>
            </p:cNvPr>
            <p:cNvSpPr/>
            <p:nvPr/>
          </p:nvSpPr>
          <p:spPr>
            <a:xfrm>
              <a:off x="4967654" y="2224454"/>
              <a:ext cx="3006969" cy="30597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0694FE4-5C32-44EA-95C1-3C8393A41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3676" y="3004084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4147E36-CD6A-4D5B-AE81-955375020939}"/>
                </a:ext>
              </a:extLst>
            </p:cNvPr>
            <p:cNvCxnSpPr>
              <a:cxnSpLocks/>
            </p:cNvCxnSpPr>
            <p:nvPr/>
          </p:nvCxnSpPr>
          <p:spPr>
            <a:xfrm>
              <a:off x="6815827" y="3480285"/>
              <a:ext cx="51038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B57EE6D-FB80-4ABF-86E2-CF8710BE6D76}"/>
                </a:ext>
              </a:extLst>
            </p:cNvPr>
            <p:cNvSpPr/>
            <p:nvPr/>
          </p:nvSpPr>
          <p:spPr>
            <a:xfrm rot="5400000">
              <a:off x="7932543" y="2638491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48EAA5-5DC6-4A0D-9E90-AE55FFE64643}"/>
                </a:ext>
              </a:extLst>
            </p:cNvPr>
            <p:cNvSpPr txBox="1"/>
            <p:nvPr/>
          </p:nvSpPr>
          <p:spPr>
            <a:xfrm>
              <a:off x="7924026" y="2654387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2AC89FF-1F94-4282-AB20-474DF5BE0025}"/>
                </a:ext>
              </a:extLst>
            </p:cNvPr>
            <p:cNvSpPr/>
            <p:nvPr/>
          </p:nvSpPr>
          <p:spPr>
            <a:xfrm rot="5400000">
              <a:off x="7946049" y="3104018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535D8-B643-4382-9B72-CEC63D412C15}"/>
                </a:ext>
              </a:extLst>
            </p:cNvPr>
            <p:cNvSpPr txBox="1"/>
            <p:nvPr/>
          </p:nvSpPr>
          <p:spPr>
            <a:xfrm>
              <a:off x="7922633" y="3119914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BB09137-E8E7-4313-9F3F-30AA108BE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9116" y="2993825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BD9CE9AD-6761-4774-A166-C69C1D4772CF}"/>
                </a:ext>
              </a:extLst>
            </p:cNvPr>
            <p:cNvCxnSpPr>
              <a:cxnSpLocks/>
            </p:cNvCxnSpPr>
            <p:nvPr/>
          </p:nvCxnSpPr>
          <p:spPr>
            <a:xfrm>
              <a:off x="8515982" y="3468823"/>
              <a:ext cx="521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815CB7-29B7-4E6C-8704-6BC7C4DA17AE}"/>
                </a:ext>
              </a:extLst>
            </p:cNvPr>
            <p:cNvSpPr txBox="1"/>
            <p:nvPr/>
          </p:nvSpPr>
          <p:spPr>
            <a:xfrm>
              <a:off x="8971133" y="28223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입력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D31BFE-4E98-45F6-9E01-6A4A67298E6A}"/>
                </a:ext>
              </a:extLst>
            </p:cNvPr>
            <p:cNvSpPr txBox="1"/>
            <p:nvPr/>
          </p:nvSpPr>
          <p:spPr>
            <a:xfrm>
              <a:off x="8971132" y="33073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츨력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BBB19BA-1055-46C8-B39D-7BDED650364E}"/>
                </a:ext>
              </a:extLst>
            </p:cNvPr>
            <p:cNvSpPr/>
            <p:nvPr/>
          </p:nvSpPr>
          <p:spPr>
            <a:xfrm>
              <a:off x="5381392" y="5113457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EBD354-7F29-480F-83DE-0F463699C7BF}"/>
                </a:ext>
              </a:extLst>
            </p:cNvPr>
            <p:cNvSpPr txBox="1"/>
            <p:nvPr/>
          </p:nvSpPr>
          <p:spPr>
            <a:xfrm>
              <a:off x="5503441" y="5284177"/>
              <a:ext cx="79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front()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B03DA5D-E3F5-426C-AF7C-5B11C1025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333" y="5825634"/>
              <a:ext cx="0" cy="317308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52DE61-2C1A-452D-B9A8-0FFCD8216A49}"/>
                </a:ext>
              </a:extLst>
            </p:cNvPr>
            <p:cNvSpPr txBox="1"/>
            <p:nvPr/>
          </p:nvSpPr>
          <p:spPr>
            <a:xfrm>
              <a:off x="5559244" y="58152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참조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4B552A-5D25-4A42-86FC-86A570CB9B91}"/>
                </a:ext>
              </a:extLst>
            </p:cNvPr>
            <p:cNvSpPr txBox="1"/>
            <p:nvPr/>
          </p:nvSpPr>
          <p:spPr>
            <a:xfrm>
              <a:off x="4946823" y="2214172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queue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B81EE37-5CB3-4910-B971-89EC133B6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014" y="4696553"/>
              <a:ext cx="1" cy="49169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068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163DFE-C85D-4F54-8F91-A3292B1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07374-71D2-42BC-B57E-57A18A7D279C}"/>
              </a:ext>
            </a:extLst>
          </p:cNvPr>
          <p:cNvSpPr txBox="1"/>
          <p:nvPr/>
        </p:nvSpPr>
        <p:spPr>
          <a:xfrm>
            <a:off x="1132621" y="712177"/>
            <a:ext cx="9905998" cy="58785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priority_queue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우선 순위 </a:t>
            </a:r>
            <a:r>
              <a:rPr lang="en-US" altLang="ko-KR" sz="1600" dirty="0">
                <a:latin typeface="Arial Black" panose="020B0A04020102020204" pitchFamily="34" charset="0"/>
              </a:rPr>
              <a:t>queue</a:t>
            </a:r>
            <a:r>
              <a:rPr lang="ko-KR" altLang="en-US" sz="1600" dirty="0">
                <a:latin typeface="Arial Black" panose="020B0A04020102020204" pitchFamily="34" charset="0"/>
              </a:rPr>
              <a:t>를 구현한 템플릿 클래스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default </a:t>
            </a:r>
            <a:r>
              <a:rPr lang="ko-KR" altLang="en-US" sz="1600" dirty="0">
                <a:latin typeface="Arial Black" panose="020B0A04020102020204" pitchFamily="34" charset="0"/>
              </a:rPr>
              <a:t>설정은 </a:t>
            </a:r>
            <a:r>
              <a:rPr lang="en-US" altLang="ko-KR" sz="1600" dirty="0">
                <a:latin typeface="Arial Black" panose="020B0A04020102020204" pitchFamily="34" charset="0"/>
              </a:rPr>
              <a:t>vector </a:t>
            </a:r>
            <a:r>
              <a:rPr lang="ko-KR" altLang="en-US" sz="1600" dirty="0">
                <a:latin typeface="Arial Black" panose="020B0A04020102020204" pitchFamily="34" charset="0"/>
              </a:rPr>
              <a:t>컨테이너다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D9FBC9-5176-4B31-A504-77D4B46F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35449"/>
              </p:ext>
            </p:extLst>
          </p:nvPr>
        </p:nvGraphicFramePr>
        <p:xfrm>
          <a:off x="1153381" y="1657617"/>
          <a:ext cx="9885238" cy="110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7181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3908057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template&lt;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T,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Container=vector&lt;T&gt;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Comp = less&lt;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typename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class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priority_queue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원소의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stack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사용될 컨테이너 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vector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21571FF-20B3-4071-9FF3-F4E3257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5481"/>
              </p:ext>
            </p:extLst>
          </p:nvPr>
        </p:nvGraphicFramePr>
        <p:xfrm>
          <a:off x="1143001" y="3277635"/>
          <a:ext cx="9885238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6534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8198704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템플릿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Container::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으로 첨자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나 원소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31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container_type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Container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형식이며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기본형식은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vector&lt;T&gt;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014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CBF15-0D27-4F5E-B916-901BCB9B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05223"/>
              </p:ext>
            </p:extLst>
          </p:nvPr>
        </p:nvGraphicFramePr>
        <p:xfrm>
          <a:off x="1174141" y="5090746"/>
          <a:ext cx="9885238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9881">
                  <a:extLst>
                    <a:ext uri="{9D8B030D-6E8A-4147-A177-3AD203B41FA5}">
                      <a16:colId xmlns:a16="http://schemas.microsoft.com/office/drawing/2014/main" val="1941326754"/>
                    </a:ext>
                  </a:extLst>
                </a:gridCol>
                <a:gridCol w="5165357">
                  <a:extLst>
                    <a:ext uri="{9D8B030D-6E8A-4147-A177-3AD203B41FA5}">
                      <a16:colId xmlns:a16="http://schemas.microsoft.com/office/drawing/2014/main" val="115253319"/>
                    </a:ext>
                  </a:extLst>
                </a:gridCol>
              </a:tblGrid>
              <a:tr h="3606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explicit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priority_queue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(const Comp&amp; = Comp(), const Container&amp; = Container())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컨테이너의 기본 생성자를 호출해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priority_queue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생성하거나 인자로 받아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priority_queue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05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6CBE33-444A-4675-90BC-7AF57E76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D032B-2301-44C8-9C79-938CB1E2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66276"/>
              </p:ext>
            </p:extLst>
          </p:nvPr>
        </p:nvGraphicFramePr>
        <p:xfrm>
          <a:off x="1132621" y="1949339"/>
          <a:ext cx="988523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1941">
                  <a:extLst>
                    <a:ext uri="{9D8B030D-6E8A-4147-A177-3AD203B41FA5}">
                      <a16:colId xmlns:a16="http://schemas.microsoft.com/office/drawing/2014/main" val="3867057014"/>
                    </a:ext>
                  </a:extLst>
                </a:gridCol>
                <a:gridCol w="6173297">
                  <a:extLst>
                    <a:ext uri="{9D8B030D-6E8A-4147-A177-3AD203B41FA5}">
                      <a16:colId xmlns:a16="http://schemas.microsoft.com/office/drawing/2014/main" val="4509885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bool empty()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원소가 없는가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size()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push(const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x)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추가한다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pop()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제거한다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top()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Top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top() const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top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9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DD7D7C-173F-483A-B03E-8BCFEC6FFF95}"/>
              </a:ext>
            </a:extLst>
          </p:cNvPr>
          <p:cNvSpPr txBox="1"/>
          <p:nvPr/>
        </p:nvSpPr>
        <p:spPr>
          <a:xfrm>
            <a:off x="1132621" y="1941797"/>
            <a:ext cx="9905998" cy="3693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7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8651" y="1652926"/>
            <a:ext cx="9913279" cy="400109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객체 조건자의 조건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조건자는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객체의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상태값을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변경할 수 없다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조건자의 </a:t>
            </a:r>
            <a:r>
              <a:rPr lang="en-US" altLang="ko-KR" sz="1600" dirty="0">
                <a:latin typeface="Arial Black" panose="020B0A04020102020204" pitchFamily="34" charset="0"/>
              </a:rPr>
              <a:t>operator() </a:t>
            </a:r>
            <a:r>
              <a:rPr lang="ko-KR" altLang="en-US" sz="1600" dirty="0">
                <a:latin typeface="Arial Black" panose="020B0A04020102020204" pitchFamily="34" charset="0"/>
              </a:rPr>
              <a:t>연산자 오버로딩 함수는 모두 </a:t>
            </a:r>
            <a:r>
              <a:rPr lang="en-US" altLang="ko-KR" sz="1600" dirty="0" err="1">
                <a:latin typeface="Arial Black" panose="020B0A04020102020204" pitchFamily="34" charset="0"/>
              </a:rPr>
              <a:t>const</a:t>
            </a:r>
            <a:r>
              <a:rPr lang="ko-KR" altLang="en-US" sz="1600" dirty="0">
                <a:latin typeface="Arial Black" panose="020B0A04020102020204" pitchFamily="34" charset="0"/>
              </a:rPr>
              <a:t>함수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알고리즘이 조건자가 변경되지 않는다는 전제하에 </a:t>
            </a:r>
            <a:r>
              <a:rPr lang="ko-KR" altLang="en-US" sz="1600" dirty="0" err="1">
                <a:latin typeface="Arial Black" panose="020B0A04020102020204" pitchFamily="34" charset="0"/>
              </a:rPr>
              <a:t>조건자를</a:t>
            </a:r>
            <a:r>
              <a:rPr lang="ko-KR" altLang="en-US" sz="1600" dirty="0">
                <a:latin typeface="Arial Black" panose="020B0A04020102020204" pitchFamily="34" charset="0"/>
              </a:rPr>
              <a:t> 통해서 내부적으로 복사해서 사용하고 있기 때문이다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어댑터의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인자로 사용할 경우의 조건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>
                <a:latin typeface="Arial Black" panose="020B0A04020102020204" pitchFamily="34" charset="0"/>
              </a:rPr>
              <a:t>단항</a:t>
            </a:r>
            <a:r>
              <a:rPr lang="ko-KR" altLang="en-US" sz="1600" dirty="0">
                <a:latin typeface="Arial Black" panose="020B0A04020102020204" pitchFamily="34" charset="0"/>
              </a:rPr>
              <a:t> 함수 객체는 반드시 </a:t>
            </a:r>
            <a:r>
              <a:rPr lang="en-US" altLang="ko-KR" sz="1600" dirty="0" err="1">
                <a:latin typeface="Arial Black" panose="020B0A04020102020204" pitchFamily="34" charset="0"/>
              </a:rPr>
              <a:t>argument_type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result_type</a:t>
            </a:r>
            <a:r>
              <a:rPr lang="ko-KR" altLang="en-US" sz="1600" dirty="0">
                <a:latin typeface="Arial Black" panose="020B0A04020102020204" pitchFamily="34" charset="0"/>
              </a:rPr>
              <a:t>이 정의돼 있어야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각각은 함수의 안자 형식과 리턴 형식이다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이항 함수 객체는 반드시 </a:t>
            </a:r>
            <a:r>
              <a:rPr lang="en-US" altLang="ko-KR" sz="1600" dirty="0" err="1">
                <a:latin typeface="Arial Black" panose="020B0A04020102020204" pitchFamily="34" charset="0"/>
              </a:rPr>
              <a:t>first_argument_type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second_argument_type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result_type</a:t>
            </a:r>
            <a:r>
              <a:rPr lang="ko-KR" altLang="en-US" sz="1600" dirty="0">
                <a:latin typeface="Arial Black" panose="020B0A04020102020204" pitchFamily="34" charset="0"/>
              </a:rPr>
              <a:t>이 정의돼 있어야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각각은 함수의 첫 번째 인자 형식과 두 번째 인자 형식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리턴 형식이다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형식의 정의를 쉽게 하기 위해 기본 클래스 </a:t>
            </a:r>
            <a:r>
              <a:rPr lang="en-US" altLang="ko-KR" sz="1600" dirty="0" err="1">
                <a:latin typeface="Arial Black" panose="020B0A04020102020204" pitchFamily="34" charset="0"/>
              </a:rPr>
              <a:t>unary_function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 err="1">
                <a:latin typeface="Arial Black" panose="020B0A04020102020204" pitchFamily="34" charset="0"/>
              </a:rPr>
              <a:t>binary_function</a:t>
            </a:r>
            <a:r>
              <a:rPr lang="ko-KR" altLang="en-US" sz="1600" dirty="0">
                <a:latin typeface="Arial Black" panose="020B0A04020102020204" pitchFamily="34" charset="0"/>
              </a:rPr>
              <a:t>을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196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B70442-27A3-4BA3-AE80-9CDBB2C3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컨테이너 어댑터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2E626D-3C45-4776-9BA0-545FB21F8787}"/>
              </a:ext>
            </a:extLst>
          </p:cNvPr>
          <p:cNvGrpSpPr/>
          <p:nvPr/>
        </p:nvGrpSpPr>
        <p:grpSpPr>
          <a:xfrm>
            <a:off x="6480875" y="2637692"/>
            <a:ext cx="4557743" cy="3754316"/>
            <a:chOff x="4946823" y="1529861"/>
            <a:chExt cx="4557743" cy="3754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1BD91F-DE9B-4C5A-94CB-039240D54EE3}"/>
                </a:ext>
              </a:extLst>
            </p:cNvPr>
            <p:cNvSpPr/>
            <p:nvPr/>
          </p:nvSpPr>
          <p:spPr>
            <a:xfrm>
              <a:off x="5398476" y="4681904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7E7AB2-59CD-4FEA-B15D-AD3CCA579E6B}"/>
                </a:ext>
              </a:extLst>
            </p:cNvPr>
            <p:cNvSpPr/>
            <p:nvPr/>
          </p:nvSpPr>
          <p:spPr>
            <a:xfrm>
              <a:off x="5401408" y="4429855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878DAF-B193-4834-BA73-F60EA55BB662}"/>
                </a:ext>
              </a:extLst>
            </p:cNvPr>
            <p:cNvSpPr/>
            <p:nvPr/>
          </p:nvSpPr>
          <p:spPr>
            <a:xfrm>
              <a:off x="5398476" y="4174878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A7BDAE-122E-4D04-BB61-82459017FFBB}"/>
                </a:ext>
              </a:extLst>
            </p:cNvPr>
            <p:cNvSpPr/>
            <p:nvPr/>
          </p:nvSpPr>
          <p:spPr>
            <a:xfrm>
              <a:off x="5401408" y="3922829"/>
              <a:ext cx="527539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…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ECCBFA-5A14-4CFE-8DF0-9DB0BF1335C4}"/>
                </a:ext>
              </a:extLst>
            </p:cNvPr>
            <p:cNvSpPr/>
            <p:nvPr/>
          </p:nvSpPr>
          <p:spPr>
            <a:xfrm>
              <a:off x="5125914" y="3244361"/>
              <a:ext cx="1072661" cy="1881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6EADC-0437-4A0B-A91F-9260DA649878}"/>
                </a:ext>
              </a:extLst>
            </p:cNvPr>
            <p:cNvSpPr txBox="1"/>
            <p:nvPr/>
          </p:nvSpPr>
          <p:spPr>
            <a:xfrm>
              <a:off x="5067246" y="3217985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deque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F869D2-AC6D-4A83-9B62-8CD45182A7A0}"/>
                </a:ext>
              </a:extLst>
            </p:cNvPr>
            <p:cNvSpPr/>
            <p:nvPr/>
          </p:nvSpPr>
          <p:spPr>
            <a:xfrm>
              <a:off x="5853039" y="2813585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D49468-DA38-487C-AA9F-4EAD6C2AD405}"/>
                </a:ext>
              </a:extLst>
            </p:cNvPr>
            <p:cNvSpPr txBox="1"/>
            <p:nvPr/>
          </p:nvSpPr>
          <p:spPr>
            <a:xfrm>
              <a:off x="5973249" y="2739823"/>
              <a:ext cx="80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back()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0BBFA3-45E3-42B0-81B3-067AB2E27242}"/>
                </a:ext>
              </a:extLst>
            </p:cNvPr>
            <p:cNvSpPr/>
            <p:nvPr/>
          </p:nvSpPr>
          <p:spPr>
            <a:xfrm rot="5400000">
              <a:off x="6287103" y="3343343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EE2F5-D394-4EBB-A6B4-2EE4A78254C2}"/>
                </a:ext>
              </a:extLst>
            </p:cNvPr>
            <p:cNvSpPr txBox="1"/>
            <p:nvPr/>
          </p:nvSpPr>
          <p:spPr>
            <a:xfrm>
              <a:off x="6131796" y="3359239"/>
              <a:ext cx="1363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20B8BB-0676-4558-AF16-1188A25302F0}"/>
                </a:ext>
              </a:extLst>
            </p:cNvPr>
            <p:cNvSpPr/>
            <p:nvPr/>
          </p:nvSpPr>
          <p:spPr>
            <a:xfrm rot="5400000">
              <a:off x="6300609" y="3808870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4F989-EC91-419B-843C-7A8F754AC228}"/>
                </a:ext>
              </a:extLst>
            </p:cNvPr>
            <p:cNvSpPr txBox="1"/>
            <p:nvPr/>
          </p:nvSpPr>
          <p:spPr>
            <a:xfrm>
              <a:off x="6145302" y="3824766"/>
              <a:ext cx="1253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pop_back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64FB05-AB3D-4C6F-B6A6-AAA65939398C}"/>
                </a:ext>
              </a:extLst>
            </p:cNvPr>
            <p:cNvSpPr/>
            <p:nvPr/>
          </p:nvSpPr>
          <p:spPr>
            <a:xfrm>
              <a:off x="4967654" y="2224454"/>
              <a:ext cx="3006969" cy="30597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A99F90-72FD-42EB-80E0-4F456FB4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3676" y="3698677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E7C3EF2-CB1F-4442-9E41-6262086BB9DA}"/>
                </a:ext>
              </a:extLst>
            </p:cNvPr>
            <p:cNvCxnSpPr>
              <a:cxnSpLocks/>
            </p:cNvCxnSpPr>
            <p:nvPr/>
          </p:nvCxnSpPr>
          <p:spPr>
            <a:xfrm>
              <a:off x="6815827" y="4174878"/>
              <a:ext cx="51038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0E405B-0635-495C-B24E-0BC6494FCA97}"/>
                </a:ext>
              </a:extLst>
            </p:cNvPr>
            <p:cNvSpPr/>
            <p:nvPr/>
          </p:nvSpPr>
          <p:spPr>
            <a:xfrm rot="5400000">
              <a:off x="7922237" y="3189454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63E952-6B52-4DF4-BC56-966464132226}"/>
                </a:ext>
              </a:extLst>
            </p:cNvPr>
            <p:cNvSpPr txBox="1"/>
            <p:nvPr/>
          </p:nvSpPr>
          <p:spPr>
            <a:xfrm>
              <a:off x="7913720" y="3205350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push()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6445AF2-5682-4C79-AEB1-F9CD76229C9C}"/>
                </a:ext>
              </a:extLst>
            </p:cNvPr>
            <p:cNvSpPr/>
            <p:nvPr/>
          </p:nvSpPr>
          <p:spPr>
            <a:xfrm rot="5400000">
              <a:off x="7935743" y="3654981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598ADF-2B34-460E-AD89-335F90208348}"/>
                </a:ext>
              </a:extLst>
            </p:cNvPr>
            <p:cNvSpPr txBox="1"/>
            <p:nvPr/>
          </p:nvSpPr>
          <p:spPr>
            <a:xfrm>
              <a:off x="7912327" y="3670877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pop()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FF9B1C-DC00-4925-95BA-625109D1B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8810" y="3544788"/>
              <a:ext cx="52253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1C481AF-D14D-49EE-9A51-58B509A250B1}"/>
                </a:ext>
              </a:extLst>
            </p:cNvPr>
            <p:cNvCxnSpPr>
              <a:cxnSpLocks/>
            </p:cNvCxnSpPr>
            <p:nvPr/>
          </p:nvCxnSpPr>
          <p:spPr>
            <a:xfrm>
              <a:off x="8505676" y="4019786"/>
              <a:ext cx="521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A47257-5A66-4A2D-8443-2397CF36DA8F}"/>
                </a:ext>
              </a:extLst>
            </p:cNvPr>
            <p:cNvSpPr txBox="1"/>
            <p:nvPr/>
          </p:nvSpPr>
          <p:spPr>
            <a:xfrm>
              <a:off x="8960827" y="33733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D5DEF8-CEAA-4D84-941D-73F6D5B502F5}"/>
                </a:ext>
              </a:extLst>
            </p:cNvPr>
            <p:cNvSpPr txBox="1"/>
            <p:nvPr/>
          </p:nvSpPr>
          <p:spPr>
            <a:xfrm>
              <a:off x="8960826" y="38583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츨력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A777A3-0ED7-4D5D-AFEE-3FD5FF7D9638}"/>
                </a:ext>
              </a:extLst>
            </p:cNvPr>
            <p:cNvSpPr/>
            <p:nvPr/>
          </p:nvSpPr>
          <p:spPr>
            <a:xfrm>
              <a:off x="7279090" y="1847168"/>
              <a:ext cx="175846" cy="712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A05204-A419-4256-82EE-D2246F555E55}"/>
                </a:ext>
              </a:extLst>
            </p:cNvPr>
            <p:cNvSpPr txBox="1"/>
            <p:nvPr/>
          </p:nvSpPr>
          <p:spPr>
            <a:xfrm>
              <a:off x="7399300" y="1773406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top()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5EF476-4B46-4A2F-B771-7DE0268B9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988" y="1529861"/>
              <a:ext cx="0" cy="317308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51BB7-307A-48EB-B562-E725BFFAB0F2}"/>
                </a:ext>
              </a:extLst>
            </p:cNvPr>
            <p:cNvSpPr txBox="1"/>
            <p:nvPr/>
          </p:nvSpPr>
          <p:spPr>
            <a:xfrm>
              <a:off x="6899521" y="155535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참조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5F6EF2-8E57-43DE-83E2-CCAC0E2264BE}"/>
                </a:ext>
              </a:extLst>
            </p:cNvPr>
            <p:cNvSpPr txBox="1"/>
            <p:nvPr/>
          </p:nvSpPr>
          <p:spPr>
            <a:xfrm>
              <a:off x="4946823" y="2214172"/>
              <a:ext cx="731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stack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405B835-439B-4041-9499-A897CF75B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0962" y="2321890"/>
              <a:ext cx="1" cy="49169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7E24C7-4D63-4E2E-A126-CE1644218710}"/>
              </a:ext>
            </a:extLst>
          </p:cNvPr>
          <p:cNvSpPr txBox="1"/>
          <p:nvPr/>
        </p:nvSpPr>
        <p:spPr>
          <a:xfrm>
            <a:off x="1132621" y="712177"/>
            <a:ext cx="9905997" cy="747897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priority_queue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컨테이너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priority_queue</a:t>
            </a:r>
            <a:r>
              <a:rPr lang="en-US" altLang="ko-KR" sz="1200" dirty="0">
                <a:latin typeface="Arial Black" panose="020B0A04020102020204" pitchFamily="34" charset="0"/>
              </a:rPr>
              <a:t>&lt;int&gt; pq1; // </a:t>
            </a:r>
            <a:r>
              <a:rPr lang="ko-KR" altLang="en-US" sz="1200" dirty="0">
                <a:latin typeface="Arial Black" panose="020B0A04020102020204" pitchFamily="34" charset="0"/>
              </a:rPr>
              <a:t>기본컨테이너 </a:t>
            </a:r>
            <a:r>
              <a:rPr lang="en-US" altLang="ko-KR" sz="1200" dirty="0">
                <a:latin typeface="Arial Black" panose="020B0A04020102020204" pitchFamily="34" charset="0"/>
              </a:rPr>
              <a:t>vector&lt;int&gt;, </a:t>
            </a:r>
            <a:r>
              <a:rPr lang="ko-KR" altLang="en-US" sz="1200" dirty="0" err="1">
                <a:latin typeface="Arial Black" panose="020B0A04020102020204" pitchFamily="34" charset="0"/>
              </a:rPr>
              <a:t>기본정렬기준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less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pq1.push(40);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pq1.push(20);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pq1.push(30);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pq1.push(50);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pq1.push(10);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en-US" altLang="ko-KR" sz="1200" dirty="0" err="1">
                <a:latin typeface="Arial Black" panose="020B0A04020102020204" pitchFamily="34" charset="0"/>
              </a:rPr>
              <a:t>priority_queue</a:t>
            </a:r>
            <a:r>
              <a:rPr lang="en-US" altLang="ko-KR" sz="1200" dirty="0">
                <a:latin typeface="Arial Black" panose="020B0A04020102020204" pitchFamily="34" charset="0"/>
              </a:rPr>
              <a:t>[less]:"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while (!pq1.empty())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pq1.top()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200" dirty="0">
                <a:latin typeface="Arial Black" panose="020B0A04020102020204" pitchFamily="34" charset="0"/>
              </a:rPr>
              <a:t>pq1.pop();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"================"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priority_queue</a:t>
            </a:r>
            <a:r>
              <a:rPr lang="en-US" altLang="ko-KR" sz="1200" dirty="0">
                <a:latin typeface="Arial Black" panose="020B0A04020102020204" pitchFamily="34" charset="0"/>
              </a:rPr>
              <a:t>&lt;int, deque&lt;int&gt;, greater&lt;int&gt; &gt; pq2;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pq2.push(40);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pq2.push(20);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pq2.push(30);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pq2.push(50);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pq2.push(10);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en-US" altLang="ko-KR" sz="1200" dirty="0" err="1">
                <a:latin typeface="Arial Black" panose="020B0A04020102020204" pitchFamily="34" charset="0"/>
              </a:rPr>
              <a:t>priority_queue</a:t>
            </a:r>
            <a:r>
              <a:rPr lang="en-US" altLang="ko-KR" sz="1200" dirty="0">
                <a:latin typeface="Arial Black" panose="020B0A04020102020204" pitchFamily="34" charset="0"/>
              </a:rPr>
              <a:t>[greater]:"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while (!pq2.empty())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pq2.top()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2"/>
            <a:r>
              <a:rPr lang="en-US" altLang="ko-KR" sz="1200" dirty="0">
                <a:latin typeface="Arial Black" panose="020B0A04020102020204" pitchFamily="34" charset="0"/>
              </a:rPr>
              <a:t>pq2.pop();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50119" y="712120"/>
            <a:ext cx="9884227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plus&lt;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연산하여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v3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저장하는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알고리즘을 예로 보자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right) // 2. </a:t>
            </a:r>
            <a:r>
              <a:rPr lang="ko-KR" altLang="en-US" sz="1400" dirty="0">
                <a:latin typeface="Arial Black" panose="020B0A04020102020204" pitchFamily="34" charset="0"/>
              </a:rPr>
              <a:t>함수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return left &lt; right;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bool (*</a:t>
            </a:r>
            <a:r>
              <a:rPr lang="en-US" altLang="ko-KR" sz="1400" dirty="0" err="1">
                <a:latin typeface="Arial Black" panose="020B0A04020102020204" pitchFamily="34" charset="0"/>
              </a:rPr>
              <a:t>LessPtr</a:t>
            </a:r>
            <a:r>
              <a:rPr lang="en-US" altLang="ko-KR" sz="1400" dirty="0">
                <a:latin typeface="Arial Black" panose="020B0A04020102020204" pitchFamily="34" charset="0"/>
              </a:rPr>
              <a:t>)(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) =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</a:t>
            </a:r>
            <a:r>
              <a:rPr lang="en-US" altLang="ko-KR" sz="1400" dirty="0">
                <a:latin typeface="Arial Black" panose="020B0A04020102020204" pitchFamily="34" charset="0"/>
              </a:rPr>
              <a:t>; // 3. </a:t>
            </a:r>
            <a:r>
              <a:rPr lang="ko-KR" altLang="en-US" sz="1400" dirty="0">
                <a:latin typeface="Arial Black" panose="020B0A04020102020204" pitchFamily="34" charset="0"/>
              </a:rPr>
              <a:t>함수 포인터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LessFunctor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lessFunctor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bool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형식을 반환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객체로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비교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lessFunctor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//2.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비교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//3. </a:t>
            </a:r>
            <a:r>
              <a:rPr lang="ko-KR" altLang="en-US" sz="1400" dirty="0">
                <a:latin typeface="Arial Black" panose="020B0A04020102020204" pitchFamily="34" charset="0"/>
              </a:rPr>
              <a:t>함수 포인터로 </a:t>
            </a:r>
            <a:r>
              <a:rPr lang="en-US" altLang="ko-KR" sz="1400" dirty="0">
                <a:latin typeface="Arial Black" panose="020B0A04020102020204" pitchFamily="34" charset="0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</a:rPr>
              <a:t>20</a:t>
            </a:r>
            <a:r>
              <a:rPr lang="ko-KR" altLang="en-US" sz="1400" dirty="0">
                <a:latin typeface="Arial Black" panose="020B0A04020102020204" pitchFamily="34" charset="0"/>
              </a:rPr>
              <a:t>을 비교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LessPtr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4393" y="3925611"/>
            <a:ext cx="42496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struct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LessFunctor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1.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객체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bool operator()(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right)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return left &lt; right;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7829" y="729761"/>
            <a:ext cx="9944101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plus&lt;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연산하여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v3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저장하는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v2.push_back(3);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v3(3); //size: 3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//STL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//transform(v1.begin(), v1.end(), v2.begin(), v3.begin(), 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&gt;());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사용자 정의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v2.begin(), v3.begin(), Plus&lt;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&gt;())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"v2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8193" y="1046329"/>
            <a:ext cx="545373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&lt;&lt;"v3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 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template&lt;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struct</a:t>
            </a:r>
            <a:r>
              <a:rPr lang="en-US" altLang="ko-KR" sz="1400" dirty="0">
                <a:latin typeface="Arial Black" panose="020B0A04020102020204" pitchFamily="34" charset="0"/>
              </a:rPr>
              <a:t> Plus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 operator( )(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right)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+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8556" y="720944"/>
            <a:ext cx="992216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모든 원소에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100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더하는 어댑터 적용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//size: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v3(3); 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//STL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정상실행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v3.begin(), binder1st&lt; plus&lt;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&gt;(plus&lt;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&gt;(), 100))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사용자 정의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–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오류 발생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transform(v1.begin(), v1.end(), v3.begin(), binder1st&lt; Plus&lt;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&gt; (Plus&lt;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&gt;(), 100) 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83" y="1035125"/>
            <a:ext cx="54805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template&lt;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struct</a:t>
            </a:r>
            <a:r>
              <a:rPr lang="en-US" altLang="ko-KR" sz="1400" dirty="0">
                <a:latin typeface="Arial Black" panose="020B0A04020102020204" pitchFamily="34" charset="0"/>
              </a:rPr>
              <a:t> Plus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 operator( )(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right)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+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6645" y="5495192"/>
            <a:ext cx="4325815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Transform() </a:t>
            </a:r>
            <a:r>
              <a:rPr lang="ko-KR" altLang="en-US" sz="1200" dirty="0">
                <a:latin typeface="Arial Black" panose="020B0A04020102020204" pitchFamily="34" charset="0"/>
              </a:rPr>
              <a:t>알고리즘은 </a:t>
            </a:r>
            <a:r>
              <a:rPr lang="ko-KR" altLang="en-US" sz="1200" dirty="0" err="1">
                <a:latin typeface="Arial Black" panose="020B0A04020102020204" pitchFamily="34" charset="0"/>
              </a:rPr>
              <a:t>단항</a:t>
            </a:r>
            <a:r>
              <a:rPr lang="ko-KR" altLang="en-US" sz="1200" dirty="0">
                <a:latin typeface="Arial Black" panose="020B0A04020102020204" pitchFamily="34" charset="0"/>
              </a:rPr>
              <a:t> 함수자 버전을 사용했다</a:t>
            </a:r>
            <a:r>
              <a:rPr lang="en-US" altLang="ko-KR" sz="1200" dirty="0">
                <a:latin typeface="Arial Black" panose="020B0A04020102020204" pitchFamily="34" charset="0"/>
              </a:rPr>
              <a:t>. STL</a:t>
            </a:r>
            <a:r>
              <a:rPr lang="ko-KR" altLang="en-US" sz="1200" dirty="0">
                <a:latin typeface="Arial Black" panose="020B0A04020102020204" pitchFamily="34" charset="0"/>
              </a:rPr>
              <a:t>에서 제공되는 </a:t>
            </a:r>
            <a:r>
              <a:rPr lang="en-US" altLang="ko-KR" sz="1200" dirty="0">
                <a:latin typeface="Arial Black" panose="020B0A04020102020204" pitchFamily="34" charset="0"/>
              </a:rPr>
              <a:t>plus&lt;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  <a:r>
              <a:rPr lang="ko-KR" altLang="en-US" sz="1200" dirty="0">
                <a:latin typeface="Arial Black" panose="020B0A04020102020204" pitchFamily="34" charset="0"/>
              </a:rPr>
              <a:t>는 정상 작동하지만 사용자정의 </a:t>
            </a:r>
            <a:r>
              <a:rPr lang="en-US" altLang="ko-KR" sz="1200" dirty="0">
                <a:latin typeface="Arial Black" panose="020B0A04020102020204" pitchFamily="34" charset="0"/>
              </a:rPr>
              <a:t>Plus&lt;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  <a:r>
              <a:rPr lang="ko-KR" altLang="en-US" sz="1200" dirty="0">
                <a:latin typeface="Arial Black" panose="020B0A04020102020204" pitchFamily="34" charset="0"/>
              </a:rPr>
              <a:t>는 오류를 발생한다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어댑터 </a:t>
            </a:r>
            <a:r>
              <a:rPr lang="en-US" altLang="ko-KR" sz="1200" dirty="0">
                <a:latin typeface="Arial Black" panose="020B0A04020102020204" pitchFamily="34" charset="0"/>
              </a:rPr>
              <a:t>binder1st&lt;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</a:t>
            </a:r>
            <a:r>
              <a:rPr lang="ko-KR" altLang="en-US" sz="1200" dirty="0">
                <a:latin typeface="Arial Black" panose="020B0A04020102020204" pitchFamily="34" charset="0"/>
              </a:rPr>
              <a:t>가 이항 </a:t>
            </a:r>
            <a:r>
              <a:rPr lang="ko-KR" altLang="en-US" sz="1200" dirty="0" err="1">
                <a:latin typeface="Arial Black" panose="020B0A04020102020204" pitchFamily="34" charset="0"/>
              </a:rPr>
              <a:t>함수자를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단항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함수자로</a:t>
            </a:r>
            <a:r>
              <a:rPr lang="ko-KR" altLang="en-US" sz="1200" dirty="0">
                <a:latin typeface="Arial Black" panose="020B0A04020102020204" pitchFamily="34" charset="0"/>
              </a:rPr>
              <a:t> 변환하기 위해 </a:t>
            </a:r>
            <a:r>
              <a:rPr lang="en-US" altLang="ko-KR" sz="1200" dirty="0" err="1">
                <a:latin typeface="Arial Black" panose="020B0A04020102020204" pitchFamily="34" charset="0"/>
              </a:rPr>
              <a:t>first_argument_type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second_argument_type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result_type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형식 정의를 필요로 하기 때문이다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</a:t>
            </a:r>
            <a:r>
              <a:rPr lang="en-US" altLang="ko-KR" dirty="0">
                <a:latin typeface="Arial Black" panose="020B0A04020102020204" pitchFamily="34" charset="0"/>
              </a:rPr>
              <a:t> STL 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623" y="720969"/>
            <a:ext cx="993530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first_argument_type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second_argument_type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result_type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형식을 지정해서 예제를 고쳐보자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v3(3); //size: 3</a:t>
            </a:r>
            <a:r>
              <a:rPr lang="ko-KR" altLang="en-US" sz="1400" dirty="0">
                <a:latin typeface="Arial Black" panose="020B0A04020102020204" pitchFamily="34" charset="0"/>
              </a:rPr>
              <a:t>인 </a:t>
            </a:r>
            <a:r>
              <a:rPr lang="en-US" altLang="ko-KR" sz="1400" dirty="0">
                <a:latin typeface="Arial Black" panose="020B0A04020102020204" pitchFamily="34" charset="0"/>
              </a:rPr>
              <a:t>vector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//STL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//transform(v1.begin(), v1.end(), v3.begin(), binder1st&lt; 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&gt; (plus&lt;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&gt;(), 100));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사용자 정의 </a:t>
            </a:r>
            <a:r>
              <a:rPr lang="ko-KR" altLang="en-US" sz="1400" dirty="0" err="1">
                <a:latin typeface="Arial Black" panose="020B0A04020102020204" pitchFamily="34" charset="0"/>
              </a:rPr>
              <a:t>조건자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ko-KR" altLang="en-US" sz="1400" dirty="0">
                <a:latin typeface="Arial Black" panose="020B0A04020102020204" pitchFamily="34" charset="0"/>
              </a:rPr>
              <a:t>사용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transform(v1.begin(), v1.end(), v3.begin(), binder1st&lt; 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&gt;(Plus&lt;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&gt;(), 100));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"v3 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v3.size();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++)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v3[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24146" y="1028425"/>
            <a:ext cx="54277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template&lt;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struct</a:t>
            </a:r>
            <a:r>
              <a:rPr lang="en-US" altLang="ko-KR" sz="1400" dirty="0">
                <a:latin typeface="Arial Black" panose="020B0A04020102020204" pitchFamily="34" charset="0"/>
              </a:rPr>
              <a:t> Plus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typedef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first_argument_type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typedef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second_argument_type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typedef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result_type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T operator( )(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left,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r>
              <a:rPr lang="en-US" altLang="ko-KR" sz="1400" dirty="0">
                <a:latin typeface="Arial Black" panose="020B0A04020102020204" pitchFamily="34" charset="0"/>
              </a:rPr>
              <a:t> T&amp; right) </a:t>
            </a:r>
            <a:r>
              <a:rPr lang="en-US" altLang="ko-KR" sz="1400" dirty="0" err="1">
                <a:latin typeface="Arial Black" panose="020B0A04020102020204" pitchFamily="34" charset="0"/>
              </a:rPr>
              <a:t>const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left + right;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9837</Words>
  <Application>Microsoft Office PowerPoint</Application>
  <PresentationFormat>와이드스크린</PresentationFormat>
  <Paragraphs>1426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Arial Black</vt:lpstr>
      <vt:lpstr>Tw Cen MT</vt:lpstr>
      <vt:lpstr>회로</vt:lpstr>
      <vt:lpstr>STL -CHAPTER7-</vt:lpstr>
      <vt:lpstr>목차</vt:lpstr>
      <vt:lpstr>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1. STL 함수 객체</vt:lpstr>
      <vt:lpstr>반복자 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2. 반복자(iterator)</vt:lpstr>
      <vt:lpstr>컨테이너 어댑터</vt:lpstr>
      <vt:lpstr>3. 컨테이너 어댑터</vt:lpstr>
      <vt:lpstr>3. 컨테이너 어댑터</vt:lpstr>
      <vt:lpstr>3. 컨테이너 어댑터</vt:lpstr>
      <vt:lpstr>3. 컨테이너 어댑터</vt:lpstr>
      <vt:lpstr>3. 컨테이너 어댑터</vt:lpstr>
      <vt:lpstr>3. 컨테이너 어댑터</vt:lpstr>
      <vt:lpstr>3. 컨테이너 어댑터</vt:lpstr>
      <vt:lpstr>3. 컨테이너 어댑터</vt:lpstr>
      <vt:lpstr>3. 컨테이너 어댑터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625</cp:revision>
  <dcterms:created xsi:type="dcterms:W3CDTF">2019-03-03T04:04:47Z</dcterms:created>
  <dcterms:modified xsi:type="dcterms:W3CDTF">2020-01-03T08:34:45Z</dcterms:modified>
</cp:coreProperties>
</file>