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3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0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22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97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5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482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3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7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6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6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1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0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9E53-5F69-4D28-A6F7-B4740472FBC8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F7BD-E04F-4FCF-AB44-6DF30462EE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75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C253F6-503E-4083-9294-70D26EABC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Unity 3d</a:t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en-US" altLang="ko-KR" dirty="0" smtClean="0"/>
              <a:t>Chapter3-1-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52DAEB3-535B-4961-9CF5-780573825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76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349CE017-F060-47B6-B7F5-A5EB1D2A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92881"/>
            <a:ext cx="9906000" cy="739775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 err="1"/>
              <a:t>Physx</a:t>
            </a:r>
            <a:r>
              <a:rPr lang="en-US" altLang="ko-KR" sz="4000" dirty="0"/>
              <a:t> </a:t>
            </a:r>
            <a:r>
              <a:rPr lang="ko-KR" altLang="en-US" sz="4000" dirty="0"/>
              <a:t>구성요소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63D4E1-70B6-4852-A59C-87106B75D5E4}"/>
              </a:ext>
            </a:extLst>
          </p:cNvPr>
          <p:cNvSpPr txBox="1"/>
          <p:nvPr/>
        </p:nvSpPr>
        <p:spPr>
          <a:xfrm>
            <a:off x="1149652" y="939710"/>
            <a:ext cx="9915223" cy="203132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NVIDA</a:t>
            </a:r>
            <a:r>
              <a:rPr lang="ko-KR" altLang="en-US" dirty="0"/>
              <a:t>의 </a:t>
            </a:r>
            <a:r>
              <a:rPr lang="en-US" altLang="ko-KR" dirty="0"/>
              <a:t>PhysX</a:t>
            </a:r>
            <a:r>
              <a:rPr lang="ko-KR" altLang="en-US" dirty="0"/>
              <a:t>물리엔진을 탑재하고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Rigid Body</a:t>
            </a:r>
            <a:r>
              <a:rPr lang="ko-KR" altLang="en-US" dirty="0"/>
              <a:t>로 물리기반은 움직임을 체크한다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Collider</a:t>
            </a:r>
            <a:r>
              <a:rPr lang="ko-KR" altLang="en-US" dirty="0"/>
              <a:t>로 물체 간의 충돌을 체크한다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Physic</a:t>
            </a:r>
            <a:r>
              <a:rPr lang="ko-KR" altLang="en-US" dirty="0"/>
              <a:t> </a:t>
            </a:r>
            <a:r>
              <a:rPr lang="en-US" altLang="ko-KR" dirty="0"/>
              <a:t>Material</a:t>
            </a:r>
            <a:r>
              <a:rPr lang="ko-KR" altLang="en-US" dirty="0"/>
              <a:t>로 충돌체크를 해서 반동을 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물리적인 계산을 하기때문에 발사체의 경우 </a:t>
            </a:r>
            <a:r>
              <a:rPr lang="ko-KR" altLang="en-US" dirty="0" err="1"/>
              <a:t>로우폴리곤이나</a:t>
            </a:r>
            <a:r>
              <a:rPr lang="ko-KR" altLang="en-US" dirty="0"/>
              <a:t> 평면으로 하거나 </a:t>
            </a:r>
            <a:r>
              <a:rPr lang="en-US" altLang="ko-KR" dirty="0"/>
              <a:t>POOL</a:t>
            </a:r>
            <a:r>
              <a:rPr lang="ko-KR" altLang="en-US" dirty="0"/>
              <a:t>시스템을 구축하여 재활용하는 형식을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FixedUpdate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계산하자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0D8DE50B-EEF0-4D34-8023-43F9ED344B7D}"/>
              </a:ext>
            </a:extLst>
          </p:cNvPr>
          <p:cNvGrpSpPr/>
          <p:nvPr/>
        </p:nvGrpSpPr>
        <p:grpSpPr>
          <a:xfrm>
            <a:off x="2042909" y="3147823"/>
            <a:ext cx="2227087" cy="2275077"/>
            <a:chOff x="1220788" y="2592198"/>
            <a:chExt cx="2227087" cy="227507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8DC74EF-BDED-4B1F-BDED-B31A005D622C}"/>
                </a:ext>
              </a:extLst>
            </p:cNvPr>
            <p:cNvSpPr/>
            <p:nvPr/>
          </p:nvSpPr>
          <p:spPr>
            <a:xfrm>
              <a:off x="1220788" y="2592198"/>
              <a:ext cx="2227087" cy="22750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Rigid Body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F8EB65CD-360C-4DCC-B6FF-124969329086}"/>
                </a:ext>
              </a:extLst>
            </p:cNvPr>
            <p:cNvSpPr/>
            <p:nvPr/>
          </p:nvSpPr>
          <p:spPr>
            <a:xfrm>
              <a:off x="1622541" y="3158632"/>
              <a:ext cx="1423580" cy="415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Mass(</a:t>
              </a:r>
              <a:r>
                <a:rPr lang="ko-KR" altLang="en-US" dirty="0">
                  <a:solidFill>
                    <a:schemeClr val="tx1"/>
                  </a:solidFill>
                </a:rPr>
                <a:t>질량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7015ABC2-5B44-4E0D-B0CB-86EF568EFB6A}"/>
                </a:ext>
              </a:extLst>
            </p:cNvPr>
            <p:cNvSpPr/>
            <p:nvPr/>
          </p:nvSpPr>
          <p:spPr>
            <a:xfrm>
              <a:off x="1622540" y="3701634"/>
              <a:ext cx="1423581" cy="415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Drag(</a:t>
              </a:r>
              <a:r>
                <a:rPr lang="ko-KR" altLang="en-US" dirty="0">
                  <a:solidFill>
                    <a:schemeClr val="tx1"/>
                  </a:solidFill>
                </a:rPr>
                <a:t>저항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EDA111CC-D66B-4823-85E1-4FC938B6BCB2}"/>
                </a:ext>
              </a:extLst>
            </p:cNvPr>
            <p:cNvSpPr/>
            <p:nvPr/>
          </p:nvSpPr>
          <p:spPr>
            <a:xfrm>
              <a:off x="1622541" y="4244636"/>
              <a:ext cx="1423580" cy="4150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Gravity(</a:t>
              </a:r>
              <a:r>
                <a:rPr lang="ko-KR" altLang="en-US" dirty="0">
                  <a:solidFill>
                    <a:schemeClr val="tx1"/>
                  </a:solidFill>
                </a:rPr>
                <a:t>중력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5A316B01-5480-4C7F-9E23-A1D55FAFA929}"/>
              </a:ext>
            </a:extLst>
          </p:cNvPr>
          <p:cNvGrpSpPr/>
          <p:nvPr/>
        </p:nvGrpSpPr>
        <p:grpSpPr>
          <a:xfrm>
            <a:off x="6665585" y="3162111"/>
            <a:ext cx="2227087" cy="2275077"/>
            <a:chOff x="6665585" y="3162111"/>
            <a:chExt cx="2227087" cy="227507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1CC42E96-5F31-4786-A4E3-61EBB2A13A26}"/>
                </a:ext>
              </a:extLst>
            </p:cNvPr>
            <p:cNvSpPr/>
            <p:nvPr/>
          </p:nvSpPr>
          <p:spPr>
            <a:xfrm>
              <a:off x="6665585" y="3162111"/>
              <a:ext cx="2227087" cy="22750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Rigid Body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80C5B73-D509-4A6C-BC8D-CFAE10B12F5E}"/>
                </a:ext>
              </a:extLst>
            </p:cNvPr>
            <p:cNvSpPr/>
            <p:nvPr/>
          </p:nvSpPr>
          <p:spPr>
            <a:xfrm>
              <a:off x="6818436" y="3732505"/>
              <a:ext cx="1940327" cy="158611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Physic Material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C0DA3F3-6267-4A2A-B95E-A6DD585A631B}"/>
              </a:ext>
            </a:extLst>
          </p:cNvPr>
          <p:cNvSpPr/>
          <p:nvPr/>
        </p:nvSpPr>
        <p:spPr>
          <a:xfrm>
            <a:off x="6937696" y="4257259"/>
            <a:ext cx="1694576" cy="335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Fiction(</a:t>
            </a:r>
            <a:r>
              <a:rPr lang="ko-KR" altLang="en-US" dirty="0">
                <a:solidFill>
                  <a:schemeClr val="tx1"/>
                </a:solidFill>
              </a:rPr>
              <a:t>마찰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EEA75CA-F9EF-47DF-8ACA-C2C51004CE30}"/>
              </a:ext>
            </a:extLst>
          </p:cNvPr>
          <p:cNvSpPr/>
          <p:nvPr/>
        </p:nvSpPr>
        <p:spPr>
          <a:xfrm>
            <a:off x="6937695" y="4783609"/>
            <a:ext cx="1694577" cy="335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Bounciness(</a:t>
            </a:r>
            <a:r>
              <a:rPr lang="ko-KR" altLang="en-US" dirty="0">
                <a:solidFill>
                  <a:schemeClr val="tx1"/>
                </a:solidFill>
              </a:rPr>
              <a:t>반동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54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22959991-5E47-4CE0-A8DD-D9B6027C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92881"/>
            <a:ext cx="9906000" cy="73977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Rigid body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45E4F3-825A-4D03-9D0E-7D6871743D0E}"/>
              </a:ext>
            </a:extLst>
          </p:cNvPr>
          <p:cNvSpPr txBox="1"/>
          <p:nvPr/>
        </p:nvSpPr>
        <p:spPr>
          <a:xfrm>
            <a:off x="918600" y="1110774"/>
            <a:ext cx="10336548" cy="147732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Unity</a:t>
            </a:r>
            <a:r>
              <a:rPr lang="ko-KR" altLang="en-US" dirty="0"/>
              <a:t> 물리엔진에서 기본물리법칙을 적용 받는 </a:t>
            </a:r>
            <a:r>
              <a:rPr lang="en-US" altLang="ko-KR" dirty="0"/>
              <a:t>Object</a:t>
            </a:r>
            <a:r>
              <a:rPr lang="ko-KR" altLang="en-US" dirty="0"/>
              <a:t>에게 적용시키기 위한 </a:t>
            </a:r>
            <a:r>
              <a:rPr lang="en-US" altLang="ko-KR" dirty="0"/>
              <a:t>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갈릴레오의 자유낙하 법칙</a:t>
            </a:r>
            <a:r>
              <a:rPr lang="ko-KR" altLang="en-US" dirty="0"/>
              <a:t>을 그대로 적용하였다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실제와는 다르게 저항 값에 의해 낙하속도가 달라진다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모델링에 적용할 시 모델링의 크기에 유의해야한다</a:t>
            </a:r>
            <a:r>
              <a:rPr lang="en-US" altLang="ko-KR" dirty="0"/>
              <a:t>. (Unity</a:t>
            </a:r>
            <a:r>
              <a:rPr lang="ko-KR" altLang="en-US" dirty="0"/>
              <a:t>에선 </a:t>
            </a:r>
            <a:r>
              <a:rPr lang="en-US" altLang="ko-KR" dirty="0"/>
              <a:t>1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/>
              <a:t>1m</a:t>
            </a:r>
            <a:r>
              <a:rPr lang="ko-KR" altLang="en-US" dirty="0"/>
              <a:t>로 계산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FBX </a:t>
            </a:r>
            <a:r>
              <a:rPr lang="ko-KR" altLang="en-US" dirty="0"/>
              <a:t>임포트시 </a:t>
            </a:r>
            <a:r>
              <a:rPr lang="en-US" altLang="ko-KR" dirty="0"/>
              <a:t>Scale Factor</a:t>
            </a:r>
            <a:r>
              <a:rPr lang="ko-KR" altLang="en-US" dirty="0"/>
              <a:t>로 크기를 조정하자</a:t>
            </a:r>
            <a:r>
              <a:rPr lang="en-US" altLang="ko-KR" dirty="0"/>
              <a:t>.(Transform</a:t>
            </a:r>
            <a:r>
              <a:rPr lang="ko-KR" altLang="en-US" dirty="0"/>
              <a:t>에서의 스케일도 물리계산에 포함</a:t>
            </a:r>
            <a:r>
              <a:rPr lang="en-US" altLang="ko-KR" dirty="0"/>
              <a:t>, </a:t>
            </a:r>
            <a:r>
              <a:rPr lang="ko-KR" altLang="en-US" dirty="0"/>
              <a:t>비효율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67E813F-888E-4B08-BB97-829053999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9" y="3711977"/>
            <a:ext cx="2619741" cy="2105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5393C6-F638-4FDE-840A-9A7D948872A1}"/>
              </a:ext>
            </a:extLst>
          </p:cNvPr>
          <p:cNvSpPr txBox="1"/>
          <p:nvPr/>
        </p:nvSpPr>
        <p:spPr>
          <a:xfrm>
            <a:off x="3735782" y="2693297"/>
            <a:ext cx="7519366" cy="397031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질량을 의미 한다</a:t>
            </a:r>
            <a:r>
              <a:rPr lang="en-US" altLang="ko-KR" dirty="0"/>
              <a:t>. </a:t>
            </a:r>
            <a:r>
              <a:rPr lang="ko-KR" altLang="en-US" dirty="0"/>
              <a:t>질량에 따라 낙하속도가 결정되지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Drag : </a:t>
            </a:r>
            <a:r>
              <a:rPr lang="ko-KR" altLang="en-US" dirty="0"/>
              <a:t>저항력을 의미 한다</a:t>
            </a:r>
            <a:r>
              <a:rPr lang="en-US" altLang="ko-KR" dirty="0"/>
              <a:t>. </a:t>
            </a:r>
            <a:r>
              <a:rPr lang="ko-KR" altLang="en-US" dirty="0"/>
              <a:t>이 수치에 의해 움직이는 속도가 결정된다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Angular</a:t>
            </a:r>
            <a:r>
              <a:rPr lang="ko-KR" altLang="en-US" dirty="0"/>
              <a:t> </a:t>
            </a:r>
            <a:r>
              <a:rPr lang="en-US" altLang="ko-KR" dirty="0"/>
              <a:t>Drag : </a:t>
            </a:r>
            <a:r>
              <a:rPr lang="ko-KR" altLang="en-US" dirty="0"/>
              <a:t>회전 저항력을 의미한다</a:t>
            </a:r>
            <a:r>
              <a:rPr lang="en-US" altLang="ko-KR" dirty="0"/>
              <a:t>. Drag </a:t>
            </a:r>
            <a:r>
              <a:rPr lang="ko-KR" altLang="en-US" dirty="0"/>
              <a:t>수치에 영향을 받는다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Gravity : </a:t>
            </a:r>
            <a:r>
              <a:rPr lang="ko-KR" altLang="en-US" dirty="0"/>
              <a:t>중력을 사용할지를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 Kinematic : </a:t>
            </a:r>
            <a:r>
              <a:rPr lang="ko-KR" altLang="en-US" dirty="0"/>
              <a:t>물리효과를 적용 받지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Interpolate : </a:t>
            </a:r>
            <a:r>
              <a:rPr lang="en-US" altLang="ko-KR" dirty="0" err="1"/>
              <a:t>FixedUpdate</a:t>
            </a:r>
            <a:r>
              <a:rPr lang="en-US" altLang="ko-KR" dirty="0"/>
              <a:t>()</a:t>
            </a:r>
            <a:r>
              <a:rPr lang="ko-KR" altLang="en-US" dirty="0"/>
              <a:t>로 계산 시 시간간격때문에 움직임이 끊어져 보일 때 </a:t>
            </a:r>
            <a:r>
              <a:rPr lang="ko-KR" altLang="en-US" dirty="0" err="1"/>
              <a:t>보간을</a:t>
            </a:r>
            <a:r>
              <a:rPr lang="ko-KR" altLang="en-US" dirty="0"/>
              <a:t> 이용해 보정해준다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Interpolate – </a:t>
            </a:r>
            <a:r>
              <a:rPr lang="ko-KR" altLang="en-US" dirty="0"/>
              <a:t>이전 프레임의 </a:t>
            </a:r>
            <a:r>
              <a:rPr lang="en-US" altLang="ko-KR" dirty="0"/>
              <a:t>Transform</a:t>
            </a:r>
            <a:r>
              <a:rPr lang="ko-KR" altLang="en-US" dirty="0"/>
              <a:t>을 기준으로 보정해 준다</a:t>
            </a:r>
            <a:r>
              <a:rPr lang="en-US" altLang="ko-KR" dirty="0"/>
              <a:t>. Extrapolate – </a:t>
            </a:r>
            <a:r>
              <a:rPr lang="ko-KR" altLang="en-US" dirty="0"/>
              <a:t>다음 프레임의 값을 추정해서 보정해 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Collision Detection : </a:t>
            </a:r>
            <a:r>
              <a:rPr lang="ko-KR" altLang="en-US" dirty="0"/>
              <a:t>너무 빠르게 움직이는 물체는 프레임 단위에서 놓칠 수 있는데 좀 더 세밀하게 체크하라고 설정해 줄 수 있는 옵션이다</a:t>
            </a:r>
            <a:r>
              <a:rPr lang="en-US" altLang="ko-KR" dirty="0"/>
              <a:t>. Discrete –&gt; Continuous –&gt; Continuous Dynamic </a:t>
            </a:r>
            <a:r>
              <a:rPr lang="ko-KR" altLang="en-US" dirty="0"/>
              <a:t>의 순서로 정밀도가 올라간다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Constraints : </a:t>
            </a:r>
            <a:r>
              <a:rPr lang="ko-KR" altLang="en-US" dirty="0"/>
              <a:t>체크한 축의 회전과 이동을 금지시킨다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573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3659DA6B-AB62-4675-8FBE-FD8F5CD5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92881"/>
            <a:ext cx="9906000" cy="73977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Rigid body Code </a:t>
            </a:r>
            <a:r>
              <a:rPr lang="ko-KR" altLang="en-US" sz="4000" dirty="0"/>
              <a:t>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BC928E2-162F-4C95-8BAB-24CE9E13189D}"/>
              </a:ext>
            </a:extLst>
          </p:cNvPr>
          <p:cNvSpPr txBox="1"/>
          <p:nvPr/>
        </p:nvSpPr>
        <p:spPr>
          <a:xfrm>
            <a:off x="1149349" y="944923"/>
            <a:ext cx="5113195" cy="590931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Bullet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//</a:t>
            </a:r>
            <a:r>
              <a:rPr lang="ko-KR" altLang="en-US" dirty="0"/>
              <a:t>총알의 파괴력</a:t>
            </a:r>
            <a:endParaRPr lang="en-US" altLang="ko-KR" dirty="0"/>
          </a:p>
          <a:p>
            <a:r>
              <a:rPr lang="en-US" altLang="ko-KR" dirty="0"/>
              <a:t>	public float damage = 20.0f;</a:t>
            </a:r>
          </a:p>
          <a:p>
            <a:r>
              <a:rPr lang="en-US" altLang="ko-KR" dirty="0"/>
              <a:t>	//</a:t>
            </a:r>
            <a:r>
              <a:rPr lang="ko-KR" altLang="en-US" dirty="0"/>
              <a:t>총알 발사 속도</a:t>
            </a:r>
            <a:endParaRPr lang="en-US" altLang="ko-KR" dirty="0"/>
          </a:p>
          <a:p>
            <a:r>
              <a:rPr lang="en-US" altLang="ko-KR" dirty="0"/>
              <a:t>	public float speed = 1000.0f;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Rigidbody</a:t>
            </a:r>
            <a:r>
              <a:rPr lang="en-US" altLang="ko-KR" dirty="0"/>
              <a:t> rigid;	</a:t>
            </a:r>
          </a:p>
          <a:p>
            <a:endParaRPr lang="en-US" altLang="ko-KR" dirty="0"/>
          </a:p>
          <a:p>
            <a:r>
              <a:rPr lang="en-US" altLang="ko-KR" dirty="0"/>
              <a:t>	void Awake()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rigid = </a:t>
            </a:r>
            <a:r>
              <a:rPr lang="en-US" altLang="ko-KR" dirty="0" err="1"/>
              <a:t>GetComponent</a:t>
            </a:r>
            <a:r>
              <a:rPr lang="en-US" altLang="ko-KR" dirty="0"/>
              <a:t>&lt;</a:t>
            </a:r>
            <a:r>
              <a:rPr lang="en-US" altLang="ko-KR" dirty="0" err="1"/>
              <a:t>Rigidbody</a:t>
            </a:r>
            <a:r>
              <a:rPr lang="en-US" altLang="ko-KR" dirty="0"/>
              <a:t>&gt;();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void Start()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rigid.AddForce</a:t>
            </a:r>
            <a:r>
              <a:rPr lang="en-US" altLang="ko-KR" dirty="0"/>
              <a:t>(</a:t>
            </a:r>
            <a:r>
              <a:rPr lang="en-US" altLang="ko-KR" dirty="0" err="1"/>
              <a:t>transform.forward</a:t>
            </a:r>
            <a:r>
              <a:rPr lang="en-US" altLang="ko-KR" dirty="0"/>
              <a:t> * speed);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86710D-DA92-46CD-92D4-8635727D4332}"/>
              </a:ext>
            </a:extLst>
          </p:cNvPr>
          <p:cNvSpPr txBox="1"/>
          <p:nvPr/>
        </p:nvSpPr>
        <p:spPr>
          <a:xfrm>
            <a:off x="6457807" y="3525995"/>
            <a:ext cx="4597543" cy="31393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Vector</a:t>
            </a:r>
            <a:r>
              <a:rPr lang="ko-KR" altLang="en-US" dirty="0"/>
              <a:t>로 힘을 가하는 함수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AddForce</a:t>
            </a:r>
            <a:r>
              <a:rPr lang="en-US" altLang="ko-KR" dirty="0"/>
              <a:t>(Vector3 force);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월드 좌표의 기준이므로 발사하는 주체가 회전을 한다면 잘못된 발사가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AddRelativeForce</a:t>
            </a:r>
            <a:r>
              <a:rPr lang="en-US" altLang="ko-KR" dirty="0"/>
              <a:t>(Vector3 force);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발사 주체의 좌표축을 기준으로 하려면 이 함수를 써야한다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rigid.AddRelativeForce</a:t>
            </a:r>
            <a:r>
              <a:rPr lang="en-US" altLang="ko-KR" dirty="0"/>
              <a:t>(</a:t>
            </a:r>
            <a:r>
              <a:rPr lang="en-US" altLang="ko-KR" dirty="0" err="1"/>
              <a:t>Vector.forward</a:t>
            </a:r>
            <a:r>
              <a:rPr lang="en-US" altLang="ko-KR" dirty="0"/>
              <a:t> * speed);</a:t>
            </a:r>
          </a:p>
          <a:p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13CBB0F-C967-458D-BF81-4503C738D258}"/>
              </a:ext>
            </a:extLst>
          </p:cNvPr>
          <p:cNvCxnSpPr>
            <a:endCxn id="7" idx="1"/>
          </p:cNvCxnSpPr>
          <p:nvPr/>
        </p:nvCxnSpPr>
        <p:spPr>
          <a:xfrm flipV="1">
            <a:off x="6072331" y="5095656"/>
            <a:ext cx="385476" cy="934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2C017BC4-5840-43A2-9579-7BAF759B4A9C}"/>
              </a:ext>
            </a:extLst>
          </p:cNvPr>
          <p:cNvCxnSpPr/>
          <p:nvPr/>
        </p:nvCxnSpPr>
        <p:spPr>
          <a:xfrm>
            <a:off x="2132012" y="6221413"/>
            <a:ext cx="39736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265672D9-160B-446C-9D9A-F2011AF22C1E}"/>
              </a:ext>
            </a:extLst>
          </p:cNvPr>
          <p:cNvCxnSpPr>
            <a:cxnSpLocks/>
          </p:cNvCxnSpPr>
          <p:nvPr/>
        </p:nvCxnSpPr>
        <p:spPr>
          <a:xfrm>
            <a:off x="6457807" y="6330950"/>
            <a:ext cx="45975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75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D110CF35-C8C6-46AB-A987-FD1D637A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92881"/>
            <a:ext cx="9906000" cy="73977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collider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FAD7DA0-FA7D-42A6-9F95-2BAAB6DF3107}"/>
              </a:ext>
            </a:extLst>
          </p:cNvPr>
          <p:cNvSpPr txBox="1"/>
          <p:nvPr/>
        </p:nvSpPr>
        <p:spPr>
          <a:xfrm>
            <a:off x="1149348" y="932656"/>
            <a:ext cx="7261860" cy="147732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충돌을 감지하는 센서역할을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기본형태와 특수형태가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 Trigger </a:t>
            </a:r>
            <a:r>
              <a:rPr lang="ko-KR" altLang="en-US" dirty="0"/>
              <a:t>프로퍼티를 통해 충돌감지에 대한 처리를 설정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Tag</a:t>
            </a:r>
            <a:r>
              <a:rPr lang="ko-KR" altLang="en-US" dirty="0"/>
              <a:t>를 이용한 충돌 이벤트 처리를 활용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 감지 조건이 충족해야 이벤트가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6A7390-8B32-4F47-A0FC-91225B6FE615}"/>
              </a:ext>
            </a:extLst>
          </p:cNvPr>
          <p:cNvSpPr txBox="1"/>
          <p:nvPr/>
        </p:nvSpPr>
        <p:spPr>
          <a:xfrm>
            <a:off x="1149348" y="4995307"/>
            <a:ext cx="10275505" cy="12003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충돌 감지 조건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충돌을 일으키는 양쪽 게임 오브젝트 모두 </a:t>
            </a:r>
            <a:r>
              <a:rPr lang="en-US" altLang="ko-KR" dirty="0"/>
              <a:t>Collider Component</a:t>
            </a:r>
            <a:r>
              <a:rPr lang="ko-KR" altLang="en-US" dirty="0"/>
              <a:t>가 추가되어 있어야한다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</a:t>
            </a:r>
            <a:r>
              <a:rPr lang="en-US" altLang="ko-KR" dirty="0" err="1"/>
              <a:t>GameObject</a:t>
            </a:r>
            <a:r>
              <a:rPr lang="ko-KR" altLang="en-US" dirty="0"/>
              <a:t>중에 움직이는 쪽에는 반듯이 </a:t>
            </a:r>
            <a:r>
              <a:rPr lang="en-US" altLang="ko-KR" dirty="0" err="1"/>
              <a:t>Rigidbody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 Trigger</a:t>
            </a:r>
            <a:r>
              <a:rPr lang="ko-KR" altLang="en-US" dirty="0"/>
              <a:t>가 체크되어 있다면 멈추거나 바운드되는 물리효과는 일어나지 않고 이벤트 감지만 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4089F40-AF18-4DCD-8F5C-802A6FE7F141}"/>
              </a:ext>
            </a:extLst>
          </p:cNvPr>
          <p:cNvSpPr txBox="1"/>
          <p:nvPr/>
        </p:nvSpPr>
        <p:spPr>
          <a:xfrm>
            <a:off x="1149348" y="2409984"/>
            <a:ext cx="7424020" cy="258532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충돌 이벤트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is Trigger</a:t>
            </a:r>
            <a:r>
              <a:rPr lang="ko-KR" altLang="en-US" dirty="0">
                <a:solidFill>
                  <a:srgbClr val="0070C0"/>
                </a:solidFill>
              </a:rPr>
              <a:t>가 체크되어 있지 않을 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/>
              <a:t>void </a:t>
            </a:r>
            <a:r>
              <a:rPr lang="en-US" altLang="ko-KR" dirty="0" err="1"/>
              <a:t>OnCollisionEnter</a:t>
            </a:r>
            <a:r>
              <a:rPr lang="en-US" altLang="ko-KR" dirty="0"/>
              <a:t> : </a:t>
            </a:r>
            <a:r>
              <a:rPr lang="ko-KR" altLang="en-US" dirty="0"/>
              <a:t>두 물체가 충돌이 일어나기 시작 했을 때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OnCollisionStay</a:t>
            </a:r>
            <a:r>
              <a:rPr lang="en-US" altLang="ko-KR" dirty="0"/>
              <a:t> : </a:t>
            </a:r>
            <a:r>
              <a:rPr lang="ko-KR" altLang="en-US" dirty="0"/>
              <a:t>두 물체 간의 충돌이 지속될 때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OnCollisionExit</a:t>
            </a:r>
            <a:r>
              <a:rPr lang="en-US" altLang="ko-KR" dirty="0"/>
              <a:t> : </a:t>
            </a:r>
            <a:r>
              <a:rPr lang="ko-KR" altLang="en-US" dirty="0"/>
              <a:t>두 물체가 다시 떨어졌을 때 발생한다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70C0"/>
                </a:solidFill>
              </a:rPr>
              <a:t>is Trigger</a:t>
            </a:r>
            <a:r>
              <a:rPr lang="ko-KR" altLang="en-US" dirty="0">
                <a:solidFill>
                  <a:srgbClr val="0070C0"/>
                </a:solidFill>
              </a:rPr>
              <a:t>가 체크되어 있을 때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OnTriggerEnter</a:t>
            </a:r>
            <a:r>
              <a:rPr lang="en-US" altLang="ko-KR" dirty="0"/>
              <a:t> : </a:t>
            </a:r>
            <a:r>
              <a:rPr lang="ko-KR" altLang="en-US" dirty="0"/>
              <a:t>두 물체가 충돌이 일어나기 시작 했을 때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OnTriggerStay</a:t>
            </a:r>
            <a:r>
              <a:rPr lang="en-US" altLang="ko-KR" dirty="0"/>
              <a:t> : </a:t>
            </a:r>
            <a:r>
              <a:rPr lang="ko-KR" altLang="en-US" dirty="0"/>
              <a:t>두 물체 간의 충돌이 지속될 때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void </a:t>
            </a:r>
            <a:r>
              <a:rPr lang="en-US" altLang="ko-KR" dirty="0" err="1"/>
              <a:t>OnTriggerExit</a:t>
            </a:r>
            <a:r>
              <a:rPr lang="en-US" altLang="ko-KR" dirty="0"/>
              <a:t> : </a:t>
            </a:r>
            <a:r>
              <a:rPr lang="ko-KR" altLang="en-US" dirty="0"/>
              <a:t>두 물체가 다시 떨어졌을 때 발생한다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5230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AD99C9A4-BFC4-4502-9673-DC48578F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92881"/>
            <a:ext cx="9906000" cy="73977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collider</a:t>
            </a:r>
            <a:endParaRPr lang="ko-KR" altLang="en-US" sz="4000" dirty="0"/>
          </a:p>
        </p:txBody>
      </p:sp>
      <p:pic>
        <p:nvPicPr>
          <p:cNvPr id="61" name="그림 6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66689A6-087B-4B93-9BE6-DA3D87D64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1087331"/>
            <a:ext cx="2629267" cy="1524213"/>
          </a:xfrm>
          <a:prstGeom prst="rect">
            <a:avLst/>
          </a:prstGeom>
        </p:spPr>
      </p:pic>
      <p:pic>
        <p:nvPicPr>
          <p:cNvPr id="63" name="그림 6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90ACDA7-00B0-4845-9277-DC26426B7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6" y="2611544"/>
            <a:ext cx="2619741" cy="1362265"/>
          </a:xfrm>
          <a:prstGeom prst="rect">
            <a:avLst/>
          </a:prstGeom>
        </p:spPr>
      </p:pic>
      <p:pic>
        <p:nvPicPr>
          <p:cNvPr id="65" name="그림 6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CF67CAF-54E0-470F-9074-A8104ED1C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6" y="3973809"/>
            <a:ext cx="2619741" cy="171473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8EE3924-C4D3-40BA-A73C-6CECA20F2ADC}"/>
              </a:ext>
            </a:extLst>
          </p:cNvPr>
          <p:cNvSpPr txBox="1"/>
          <p:nvPr/>
        </p:nvSpPr>
        <p:spPr>
          <a:xfrm>
            <a:off x="3778617" y="1087329"/>
            <a:ext cx="7291021" cy="507831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Box Collider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Trigger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충돌이 발생했을 때 충돌이벤트를 발생시킨다</a:t>
            </a:r>
            <a:r>
              <a:rPr lang="en-US" altLang="ko-KR" dirty="0"/>
              <a:t>. Rigid body</a:t>
            </a:r>
            <a:r>
              <a:rPr lang="ko-KR" altLang="en-US" dirty="0"/>
              <a:t>가 없어도 충돌이벤트를 발생 시킬 수 있기때문에 여러가지로 활용된다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Material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Physic Material</a:t>
            </a:r>
            <a:r>
              <a:rPr lang="ko-KR" altLang="en-US" dirty="0"/>
              <a:t>이 필요 할 경우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Center : </a:t>
            </a:r>
            <a:r>
              <a:rPr lang="ko-KR" altLang="en-US" dirty="0"/>
              <a:t>중심점의 위치를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Size : </a:t>
            </a:r>
            <a:r>
              <a:rPr lang="ko-KR" altLang="en-US" dirty="0"/>
              <a:t>박스의 크기를 설정한다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Sphere Collider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Radius : </a:t>
            </a:r>
            <a:r>
              <a:rPr lang="ko-KR" altLang="en-US" dirty="0"/>
              <a:t>구의 반지름을 지정한다</a:t>
            </a:r>
            <a:r>
              <a:rPr lang="en-US" altLang="ko-KR" dirty="0"/>
              <a:t>. </a:t>
            </a:r>
            <a:r>
              <a:rPr lang="ko-KR" altLang="en-US" dirty="0"/>
              <a:t>반지름 반경으로 설정한다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Capsule Collider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Radius : </a:t>
            </a:r>
            <a:r>
              <a:rPr lang="ko-KR" altLang="en-US" dirty="0"/>
              <a:t>기둥 위아래 반구의 반지름을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Height : </a:t>
            </a:r>
            <a:r>
              <a:rPr lang="ko-KR" altLang="en-US" dirty="0"/>
              <a:t>기둥의 높이를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Direction :  </a:t>
            </a:r>
            <a:r>
              <a:rPr lang="ko-KR" altLang="en-US" dirty="0"/>
              <a:t>기둥이 생성되는 축방향을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>
                <a:solidFill>
                  <a:srgbClr val="002060"/>
                </a:solidFill>
              </a:rPr>
              <a:t>충돌 체크에 대한 검증을 각자 가지고 있는 재원을 기반으로 하기 때문에 재원이 적을 수록 그 처리 속도와 부담이 적어진다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Sphere -&gt; Capsule -&gt; Box </a:t>
            </a:r>
            <a:r>
              <a:rPr lang="ko-KR" altLang="en-US" dirty="0">
                <a:solidFill>
                  <a:srgbClr val="002060"/>
                </a:solidFill>
              </a:rPr>
              <a:t>순서이다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r>
              <a:rPr lang="ko-KR" altLang="en-US" dirty="0">
                <a:solidFill>
                  <a:srgbClr val="002060"/>
                </a:solidFill>
              </a:rPr>
              <a:t>그러므로 </a:t>
            </a:r>
            <a:r>
              <a:rPr lang="en-US" altLang="ko-KR" dirty="0">
                <a:solidFill>
                  <a:srgbClr val="002060"/>
                </a:solidFill>
              </a:rPr>
              <a:t>Sphere</a:t>
            </a:r>
            <a:r>
              <a:rPr lang="ko-KR" altLang="en-US" dirty="0">
                <a:solidFill>
                  <a:srgbClr val="002060"/>
                </a:solidFill>
              </a:rPr>
              <a:t>로 대부분 처리하는 것이 효율적이다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45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88000"/>
                <a:hueMod val="106000"/>
                <a:satMod val="140000"/>
                <a:lumMod val="54000"/>
              </a:schemeClr>
              <a:schemeClr val="bg1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제목 1">
            <a:extLst>
              <a:ext uri="{FF2B5EF4-FFF2-40B4-BE49-F238E27FC236}">
                <a16:creationId xmlns:a16="http://schemas.microsoft.com/office/drawing/2014/main" xmlns="" id="{9F564112-A12E-4377-B96E-89B26404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192881"/>
            <a:ext cx="9906000" cy="73977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Physic manager</a:t>
            </a:r>
            <a:endParaRPr lang="ko-KR" altLang="en-US" sz="40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B52B418-5DDC-4DB1-91FC-268317624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7" y="977364"/>
            <a:ext cx="3571799" cy="4562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5CBC3A-2491-4F96-9250-9A8221CF505A}"/>
              </a:ext>
            </a:extLst>
          </p:cNvPr>
          <p:cNvSpPr txBox="1"/>
          <p:nvPr/>
        </p:nvSpPr>
        <p:spPr>
          <a:xfrm>
            <a:off x="4740199" y="1010146"/>
            <a:ext cx="6315151" cy="4524315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Edit -&gt; Project Setting -&gt; Physics</a:t>
            </a:r>
            <a:r>
              <a:rPr lang="ko-KR" altLang="en-US" dirty="0"/>
              <a:t>를 선택해서 불러올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Gravity : </a:t>
            </a:r>
            <a:r>
              <a:rPr lang="en-US" altLang="ko-KR" dirty="0" err="1"/>
              <a:t>Rigidbody</a:t>
            </a:r>
            <a:r>
              <a:rPr lang="ko-KR" altLang="en-US" dirty="0"/>
              <a:t>의 </a:t>
            </a:r>
            <a:r>
              <a:rPr lang="en-US" altLang="ko-KR" dirty="0"/>
              <a:t>Use Gravity</a:t>
            </a:r>
            <a:r>
              <a:rPr lang="ko-KR" altLang="en-US" dirty="0"/>
              <a:t>에 체크하면 </a:t>
            </a:r>
            <a:r>
              <a:rPr lang="en-US" altLang="ko-KR" dirty="0"/>
              <a:t>Gravity</a:t>
            </a:r>
            <a:r>
              <a:rPr lang="ko-KR" altLang="en-US" dirty="0"/>
              <a:t>에 설정된 값으로 중력이 작용한다</a:t>
            </a:r>
            <a:r>
              <a:rPr lang="en-US" altLang="ko-KR" dirty="0"/>
              <a:t>.</a:t>
            </a:r>
            <a:r>
              <a:rPr lang="ko-KR" altLang="en-US" dirty="0"/>
              <a:t> 기본값은 </a:t>
            </a:r>
            <a:r>
              <a:rPr lang="en-US" altLang="ko-KR" dirty="0"/>
              <a:t>Y</a:t>
            </a:r>
            <a:r>
              <a:rPr lang="ko-KR" altLang="en-US" dirty="0"/>
              <a:t>축으로</a:t>
            </a:r>
            <a:r>
              <a:rPr lang="en-US" altLang="ko-KR" dirty="0"/>
              <a:t>-9.81</a:t>
            </a:r>
            <a:r>
              <a:rPr lang="ko-KR" altLang="en-US" dirty="0"/>
              <a:t>로 되어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중력 가속도 </a:t>
            </a:r>
            <a:r>
              <a:rPr lang="en-US" altLang="ko-KR" dirty="0"/>
              <a:t>9.8</a:t>
            </a:r>
            <a:r>
              <a:rPr lang="ko-KR" altLang="en-US" dirty="0"/>
              <a:t>이 설정되어 있는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Default Material : </a:t>
            </a:r>
            <a:r>
              <a:rPr lang="ko-KR" altLang="en-US" dirty="0"/>
              <a:t>두 물체가 충돌했을 때 반작용에 대한 속성을 설정한다</a:t>
            </a:r>
            <a:r>
              <a:rPr lang="en-US" altLang="ko-KR" dirty="0"/>
              <a:t>. None</a:t>
            </a:r>
            <a:r>
              <a:rPr lang="ko-KR" altLang="en-US" dirty="0"/>
              <a:t>으로 설정하지 않으면 각 </a:t>
            </a:r>
            <a:r>
              <a:rPr lang="en-US" altLang="ko-KR" dirty="0" err="1"/>
              <a:t>Rigidbody</a:t>
            </a:r>
            <a:r>
              <a:rPr lang="ko-KR" altLang="en-US" dirty="0"/>
              <a:t> 에서 개별적으로 설정 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Sleep Velocity, Sleep Angular Velocity                      </a:t>
            </a:r>
          </a:p>
          <a:p>
            <a:r>
              <a:rPr lang="en-US" altLang="ko-KR" dirty="0"/>
              <a:t>     : </a:t>
            </a:r>
            <a:r>
              <a:rPr lang="ko-KR" altLang="en-US" dirty="0"/>
              <a:t>이동가속도와 회전가속도가 일정 수치 이하로</a:t>
            </a:r>
            <a:r>
              <a:rPr lang="en-US" altLang="ko-KR" dirty="0"/>
              <a:t> </a:t>
            </a:r>
            <a:r>
              <a:rPr lang="ko-KR" altLang="en-US" dirty="0"/>
              <a:t>떨어지면   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자동으로 물리엔진의 영향에서 벗어나게 해 </a:t>
            </a:r>
            <a:r>
              <a:rPr lang="en-US" altLang="ko-KR" dirty="0"/>
              <a:t>CPU </a:t>
            </a:r>
            <a:r>
              <a:rPr lang="ko-KR" altLang="en-US" dirty="0"/>
              <a:t>연산의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부하를 줄여주는데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 err="1"/>
              <a:t>Rigidbody</a:t>
            </a:r>
            <a:r>
              <a:rPr lang="en-US" altLang="ko-KR" dirty="0"/>
              <a:t> Sleeping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Raycasts</a:t>
            </a:r>
            <a:r>
              <a:rPr lang="ko-KR" altLang="en-US" dirty="0"/>
              <a:t> </a:t>
            </a:r>
            <a:r>
              <a:rPr lang="en-US" altLang="ko-KR" dirty="0"/>
              <a:t>Hit</a:t>
            </a:r>
            <a:r>
              <a:rPr lang="ko-KR" altLang="en-US" dirty="0"/>
              <a:t> </a:t>
            </a:r>
            <a:r>
              <a:rPr lang="en-US" altLang="ko-KR" dirty="0"/>
              <a:t>Triggers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체크가 해제되면 </a:t>
            </a:r>
            <a:r>
              <a:rPr lang="en-US" altLang="ko-KR" dirty="0" err="1"/>
              <a:t>Raycast</a:t>
            </a:r>
            <a:r>
              <a:rPr lang="ko-KR" altLang="en-US" dirty="0"/>
              <a:t>와의 충돌감지를 하지 않는다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Layer Collision Matrix : Build In Layer </a:t>
            </a:r>
            <a:r>
              <a:rPr lang="ko-KR" altLang="en-US" dirty="0"/>
              <a:t>또는 사용자 정의 </a:t>
            </a:r>
            <a:r>
              <a:rPr lang="en-US" altLang="ko-KR" dirty="0"/>
              <a:t>Layer </a:t>
            </a:r>
            <a:r>
              <a:rPr lang="ko-KR" altLang="en-US" dirty="0"/>
              <a:t>간의 충돌 감지여부를 체크 할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5CB9D3-FB73-4A74-8AF5-EFC3F2222B37}"/>
              </a:ext>
            </a:extLst>
          </p:cNvPr>
          <p:cNvSpPr txBox="1"/>
          <p:nvPr/>
        </p:nvSpPr>
        <p:spPr>
          <a:xfrm>
            <a:off x="1144587" y="5764213"/>
            <a:ext cx="9931399" cy="9233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Rigidbody</a:t>
            </a:r>
            <a:r>
              <a:rPr lang="en-US" altLang="ko-KR" dirty="0"/>
              <a:t> Sleeping</a:t>
            </a:r>
            <a:r>
              <a:rPr lang="ko-KR" altLang="en-US" dirty="0"/>
              <a:t>으로 더 이상 동작하지 않고 휴면중인 </a:t>
            </a:r>
            <a:r>
              <a:rPr lang="en-US" altLang="ko-KR" dirty="0" err="1"/>
              <a:t>Rigidbody</a:t>
            </a:r>
            <a:r>
              <a:rPr lang="ko-KR" altLang="en-US" dirty="0"/>
              <a:t>를 깨우는 방법은 다음과 같다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Rigidbody</a:t>
            </a:r>
            <a:r>
              <a:rPr lang="ko-KR" altLang="en-US" dirty="0"/>
              <a:t>가 있는 다른 오브젝트와의 충돌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Rigidbody</a:t>
            </a:r>
            <a:r>
              <a:rPr lang="ko-KR" altLang="en-US" dirty="0"/>
              <a:t>의 속성을 변경하거나 </a:t>
            </a:r>
            <a:r>
              <a:rPr lang="en-US" altLang="ko-KR" dirty="0" err="1"/>
              <a:t>AddForce</a:t>
            </a:r>
            <a:r>
              <a:rPr lang="ko-KR" altLang="en-US" dirty="0"/>
              <a:t>같은 함수로 힘이 </a:t>
            </a:r>
            <a:r>
              <a:rPr lang="ko-KR" altLang="en-US" dirty="0" err="1"/>
              <a:t>가해질때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78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회로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774</Words>
  <Application>Microsoft Office PowerPoint</Application>
  <PresentationFormat>사용자 지정</PresentationFormat>
  <Paragraphs>119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회로</vt:lpstr>
      <vt:lpstr>Unity 3d -Chapter3-1-</vt:lpstr>
      <vt:lpstr>Physx 구성요소</vt:lpstr>
      <vt:lpstr>Rigid body</vt:lpstr>
      <vt:lpstr>Rigid body Code 활용</vt:lpstr>
      <vt:lpstr>collider</vt:lpstr>
      <vt:lpstr>collider</vt:lpstr>
      <vt:lpstr>Physic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-physx-</dc:title>
  <dc:creator>Ji Hyeon Choi</dc:creator>
  <cp:lastModifiedBy>C-01</cp:lastModifiedBy>
  <cp:revision>12</cp:revision>
  <dcterms:created xsi:type="dcterms:W3CDTF">2019-01-06T13:07:45Z</dcterms:created>
  <dcterms:modified xsi:type="dcterms:W3CDTF">2019-06-15T01:16:02Z</dcterms:modified>
</cp:coreProperties>
</file>