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6858000" cx="9144000"/>
  <p:notesSz cx="6858000" cy="9144000"/>
  <p:embeddedFontLst>
    <p:embeddedFont>
      <p:font typeface="Helvetica Neue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HelveticaNeue-bold.fntdata"/><Relationship Id="rId16" Type="http://schemas.openxmlformats.org/officeDocument/2006/relationships/font" Target="fonts/HelveticaNeue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HelveticaNeue-boldItalic.fntdata"/><Relationship Id="rId6" Type="http://schemas.openxmlformats.org/officeDocument/2006/relationships/slide" Target="slides/slide1.xml"/><Relationship Id="rId18" Type="http://schemas.openxmlformats.org/officeDocument/2006/relationships/font" Target="fonts/HelveticaNeue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90" name="Google Shape;90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type="ctrTitle"/>
          </p:nvPr>
        </p:nvSpPr>
        <p:spPr>
          <a:xfrm>
            <a:off x="914400" y="1600200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914400" y="28956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9144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3124200" y="60960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6553200" y="6096000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 rot="5400000">
            <a:off x="2552700" y="114300"/>
            <a:ext cx="4038600" cy="777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0" name="Google Shape;80;p1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type="vertTitleAndTx">
  <p:cSld name="VERTICAL_TITLE_AND_VERTICAL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 rot="5400000">
            <a:off x="4705350" y="2266950"/>
            <a:ext cx="5562600" cy="1943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" type="body"/>
          </p:nvPr>
        </p:nvSpPr>
        <p:spPr>
          <a:xfrm rot="5400000">
            <a:off x="742950" y="400050"/>
            <a:ext cx="5562600" cy="56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4" name="Google Shape;84;p12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5" name="Google Shape;85;p12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❖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8" name="Google Shape;28;p3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3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6858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2" type="body"/>
          </p:nvPr>
        </p:nvSpPr>
        <p:spPr>
          <a:xfrm>
            <a:off x="4648200" y="1981200"/>
            <a:ext cx="38100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•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–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•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1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1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  <a:defRPr b="1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  <a:defRPr b="1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–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»"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1" name="Google Shape;51;p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7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type="objTx">
  <p:cSld name="OBJECT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9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7" name="Google Shape;67;p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2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0" name="Google Shape;70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None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None/>
              <a:defRPr b="0" i="0" sz="1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elvetica Neue"/>
              <a:buNone/>
              <a:defRPr b="0" i="0" sz="1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Helvetica Neue"/>
              <a:buNone/>
              <a:defRPr b="0" i="0" sz="1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Helvetica Neue"/>
              <a:buNone/>
              <a:defRPr b="0" i="0" sz="9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2" name="Google Shape;72;p10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3" name="Google Shape;73;p10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jpg"/><Relationship Id="rId2" Type="http://schemas.openxmlformats.org/officeDocument/2006/relationships/image" Target="../media/image2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1588" y="-1588"/>
            <a:ext cx="9145588" cy="68595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1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19200" y="1600200"/>
            <a:ext cx="5926138" cy="9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Google Shape;12;p1"/>
          <p:cNvSpPr txBox="1"/>
          <p:nvPr>
            <p:ph type="title"/>
          </p:nvPr>
        </p:nvSpPr>
        <p:spPr>
          <a:xfrm>
            <a:off x="685800" y="4572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" type="body"/>
          </p:nvPr>
        </p:nvSpPr>
        <p:spPr>
          <a:xfrm>
            <a:off x="685800" y="1981200"/>
            <a:ext cx="7772400" cy="4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Char char="•"/>
              <a:defRPr b="0" i="0" sz="32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Char char="–"/>
              <a:defRPr b="0" i="0" sz="2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Helvetica Neue"/>
              <a:buChar char="•"/>
              <a:defRPr b="0" i="0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–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Char char="»"/>
              <a:defRPr b="0" i="0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0" type="dt"/>
          </p:nvPr>
        </p:nvSpPr>
        <p:spPr>
          <a:xfrm>
            <a:off x="45720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1" type="ftr"/>
          </p:nvPr>
        </p:nvSpPr>
        <p:spPr>
          <a:xfrm>
            <a:off x="685800" y="6172200"/>
            <a:ext cx="320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/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ctrTitle"/>
          </p:nvPr>
        </p:nvSpPr>
        <p:spPr>
          <a:xfrm>
            <a:off x="838200" y="1709738"/>
            <a:ext cx="73152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Algorithm and Graph Review</a:t>
            </a:r>
            <a:br>
              <a:rPr b="1" i="0" lang="en-US" sz="44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1" i="0" sz="44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3" name="Google Shape;93;p13"/>
          <p:cNvSpPr txBox="1"/>
          <p:nvPr>
            <p:ph idx="1" type="subTitle"/>
          </p:nvPr>
        </p:nvSpPr>
        <p:spPr>
          <a:xfrm>
            <a:off x="838200" y="335280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4" name="Google Shape;94;p13"/>
          <p:cNvSpPr txBox="1"/>
          <p:nvPr/>
        </p:nvSpPr>
        <p:spPr>
          <a:xfrm>
            <a:off x="914400" y="4413250"/>
            <a:ext cx="73152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Helvetica Neue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Lê Sỹ Vinh</a:t>
            </a:r>
            <a:endParaRPr b="0" i="0" sz="2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Computational science and engineering department</a:t>
            </a:r>
            <a:endParaRPr/>
          </a:p>
          <a:p>
            <a: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Email: vinhls@vnu.edu.vn</a:t>
            </a:r>
            <a:endParaRPr/>
          </a:p>
          <a:p>
            <a:pPr indent="0" lvl="0" marL="0" marR="0" rtl="0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</a:pPr>
            <a:r>
              <a:t/>
            </a:r>
            <a:endParaRPr b="0" i="1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2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6" name="Google Shape;156;p22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write a regular expression for an email.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22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4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Sort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list A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numbers. Your task is to write the function MergeSort(A,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to sort the numbers increasingly.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oogle Shape;101;p14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function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write a function to output all permutations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elements.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All permutations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123, 132, 213, 231, 312, 321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8" name="Google Shape;108;p15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 function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Your task is to write a function to output all binary numbers of length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the number of ‘1’ digits is smaller or equal to the number of ‘0’ digits.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The output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3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000,001,010,100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6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Dynamic programming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 sequence of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integer numbers A(1) ... A(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 your task is to write a function to find the longest subsequence (not necessarily contiguous) in which the values in the subsequence form a strictly increasing sequence.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 8 3 5 10 15 6 7 12 9 11 17 13 16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Output: 3 5 6 7 9 11 13 16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2" name="Google Shape;122;p17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Graph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an undirected computer network with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nodes (numbered from 1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edges, your task is to write a program to calculate the number of connected components that each contains at least three nodes.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9" name="Google Shape;129;p18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Topological sorting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jobs (numbered from 1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order requirements. Each order requirement is a pair of two jobs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indicating that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must be done before job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Your task is to write a program to order these jobs to fulfill the order requirements. </a:t>
            </a:r>
            <a:endParaRPr/>
          </a:p>
        </p:txBody>
      </p:sp>
      <p:sp>
        <p:nvSpPr>
          <p:cNvPr id="136" name="Google Shape;136;p19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Shortest Path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Given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cities (numbered from 1 to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roads connecting cities. The traffic level between two cities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u, v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D[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u,v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]. You have two tasks: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program to find a path from a starting point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the end point </a:t>
            </a:r>
            <a:r>
              <a:rPr b="0" i="1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such that the total traffic level on the path is the smallest.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❖"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program to find the smallest traffic paths for all pairs of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3" name="Google Shape;143;p20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685800" y="494184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4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Regular Expression</a:t>
            </a:r>
            <a:endParaRPr b="1" i="0" sz="4000" u="none" cap="none" strike="noStrike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685800" y="1844824"/>
            <a:ext cx="7772400" cy="41749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a regular expression that matches these numbers: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(123) 456 7899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(123).456.7899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(123)-456-7899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123-456-7899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123 456 7899</a:t>
            </a:r>
            <a:endParaRPr/>
          </a:p>
          <a:p>
            <a:pPr indent="-285750" lvl="1" marL="742950" marR="0" rtl="0" algn="l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❖"/>
            </a:pPr>
            <a:r>
              <a:rPr b="0" i="0" lang="en-US" sz="20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1234567899</a:t>
            </a:r>
            <a:endParaRPr/>
          </a:p>
          <a:p>
            <a:pPr indent="-190500" lvl="0" marL="342900" marR="0" rtl="0" algn="l">
              <a:lnSpc>
                <a:spcPct val="15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0" name="Google Shape;150;p21"/>
          <p:cNvSpPr txBox="1"/>
          <p:nvPr>
            <p:ph idx="12" type="sldNum"/>
          </p:nvPr>
        </p:nvSpPr>
        <p:spPr>
          <a:xfrm>
            <a:off x="6553200" y="61722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Koi">
  <a:themeElements>
    <a:clrScheme name="Koi 1">
      <a:dk1>
        <a:srgbClr val="272776"/>
      </a:dk1>
      <a:lt1>
        <a:srgbClr val="F3F1E4"/>
      </a:lt1>
      <a:dk2>
        <a:srgbClr val="272776"/>
      </a:dk2>
      <a:lt2>
        <a:srgbClr val="808080"/>
      </a:lt2>
      <a:accent1>
        <a:srgbClr val="B8CFFB"/>
      </a:accent1>
      <a:accent2>
        <a:srgbClr val="DF8F74"/>
      </a:accent2>
      <a:accent3>
        <a:srgbClr val="F8F7EF"/>
      </a:accent3>
      <a:accent4>
        <a:srgbClr val="202064"/>
      </a:accent4>
      <a:accent5>
        <a:srgbClr val="D8E4FD"/>
      </a:accent5>
      <a:accent6>
        <a:srgbClr val="CA8168"/>
      </a:accent6>
      <a:hlink>
        <a:srgbClr val="7F97C2"/>
      </a:hlink>
      <a:folHlink>
        <a:srgbClr val="8BBE8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