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embeddedFontLs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34C11D2-0C77-413D-80CF-B72E15BF8BBF}">
  <a:tblStyle styleId="{534C11D2-0C77-413D-80CF-B72E15BF8BBF}" styleName="Table_0">
    <a:wholeTbl>
      <a:tcTxStyle b="off" i="off"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6FE"/>
          </a:solidFill>
        </a:fill>
      </a:tcStyle>
    </a:wholeTbl>
    <a:band1H>
      <a:tcTxStyle/>
      <a:tcStyle>
        <a:fill>
          <a:solidFill>
            <a:srgbClr val="E6EDFD"/>
          </a:solidFill>
        </a:fill>
      </a:tcStyle>
    </a:band1H>
    <a:band2H>
      <a:tcTxStyle/>
    </a:band2H>
    <a:band1V>
      <a:tcTxStyle/>
      <a:tcStyle>
        <a:fill>
          <a:solidFill>
            <a:srgbClr val="E6EDFD"/>
          </a:solidFill>
        </a:fill>
      </a:tcStyle>
    </a:band1V>
    <a:band2V>
      <a:tcTxStyle/>
    </a:band2V>
    <a:la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552700" y="114300"/>
            <a:ext cx="40386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705350" y="22669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742950" y="4000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82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9200" y="1600200"/>
            <a:ext cx="5926138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1: Introduction to data structures and algorithms</a:t>
            </a:r>
            <a:endParaRPr b="1" i="0" sz="2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1371600" y="38862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Technology and Engineering</a:t>
            </a:r>
            <a:endParaRPr/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Vietnam National University Hanoi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685800" y="304800"/>
            <a:ext cx="8077200" cy="11799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 1: The roles of data structures and algorithms </a:t>
            </a:r>
            <a:endParaRPr b="1" i="0" sz="36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743200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3048000"/>
            <a:ext cx="2730500" cy="15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and Algorithms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685800" y="494184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 2: The roles of data structures and algorithms 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981200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2819400"/>
            <a:ext cx="4711700" cy="1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and Algorithms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810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types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data type is specified by</a:t>
            </a: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range of values or the values it can hold.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 on values</a:t>
            </a:r>
            <a:endParaRPr/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4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and Algorithms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84" name="Google Shape;184;p24"/>
          <p:cNvGraphicFramePr/>
          <p:nvPr/>
        </p:nvGraphicFramePr>
        <p:xfrm>
          <a:off x="990600" y="3733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{534C11D2-0C77-413D-80CF-B72E15BF8BBF}</a:tableStyleId>
              </a:tblPr>
              <a:tblGrid>
                <a:gridCol w="880375"/>
                <a:gridCol w="2745250"/>
                <a:gridCol w="3460975"/>
              </a:tblGrid>
              <a:tr h="1371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range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05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true / false		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and, or, not,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1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[-127, 127]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‘&lt;‘,  ‘&gt;’, ‘=’, ‘+’,  ‘-’,  ‘*’,  ‘/’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01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-32,767 -&gt; 32,767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‘&lt;‘,   ‘&gt;’,  ‘=’, ‘+’,  ‘-’,  ‘*’,  ‘/’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5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~1E-37 -&gt; ~1E+37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‘&lt;‘,  ‘&gt;’, ‘=’, ‘+’,  ‘-’,  ‘*’,  ‘/’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5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double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~1.7E-308 -&gt;  ~1.7E+308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‘&lt;‘,  ‘&gt;’, ‘=’, ‘+’,  ‘-’,  ‘*’,  ‘/’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Structured data types</a:t>
            </a:r>
            <a:endParaRPr b="1" i="0" sz="32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Noto Sans Symbols"/>
              <a:buChar char="➢"/>
            </a:pPr>
            <a:r>
              <a:rPr b="0" i="0" lang="en-US" sz="27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What data type to present a point on the plane?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Noto Sans Symbols"/>
              <a:buChar char="➢"/>
            </a:pPr>
            <a:r>
              <a:rPr b="0" i="0" lang="en-US" sz="27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Programming languages provide rules to define a new data type T from defined data types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Times New Roman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in C++: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Times New Roman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PersonType {				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Times New Roman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string	name;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Times New Roman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	age;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Times New Roman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bool	gender;	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Times New Roman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b="0" i="0" sz="204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5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and Algorithms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Structured data types</a:t>
            </a:r>
            <a:endParaRPr b="1" i="0" sz="3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present a point on the plane?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 PointType {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double 	x;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double 	y;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present a line on the plane?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struct  LineType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PointType	start;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PointType	end;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6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and Algorithms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Structured data types</a:t>
            </a:r>
            <a:endParaRPr b="1" i="0" sz="32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533400" y="1676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Noto Sans Symbols"/>
              <a:buChar char="➢"/>
            </a:pPr>
            <a:r>
              <a:rPr b="0" i="0" lang="en-US" sz="27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data structure to present student information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</a:pPr>
            <a:r>
              <a:rPr b="0" i="0" lang="en-US" sz="136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3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StudentType {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string 	name;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	age;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bool	gender;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None/>
            </a:pPr>
            <a:r>
              <a:rPr b="0" i="0" lang="en-US" sz="23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Noto Sans Symbols"/>
              <a:buChar char="➢"/>
            </a:pPr>
            <a:r>
              <a:rPr b="0" i="0" lang="en-US" sz="27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data structure to present our class information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Times New Roman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ClassType{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Times New Roman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string		className;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Times New Roman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		numberStudents;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Times New Roman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StudentType	students[100];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Times New Roman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07" name="Google Shape;207;p27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and Algorithms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 of structured data types</a:t>
            </a:r>
            <a:endParaRPr b="1" i="0" sz="3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➢"/>
            </a:pPr>
            <a:r>
              <a:rPr b="0" i="0" lang="en-US" sz="25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range of a structured data type T is determined by the ranges of  data types that are used to construct T.</a:t>
            </a:r>
            <a:endParaRPr b="0" i="0" sz="296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None/>
            </a:pPr>
            <a:r>
              <a:rPr b="0" i="0" lang="en-US" sz="25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struct  ComplexType {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double 	real;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double	image; 	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};</a:t>
            </a:r>
            <a:endParaRPr b="0" i="0" sz="222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Noto Sans Symbols"/>
              <a:buChar char="➢"/>
            </a:pPr>
            <a:r>
              <a:rPr b="0" i="0" lang="en-US" sz="296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range of ComplextType: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❖"/>
            </a:pPr>
            <a:r>
              <a:rPr b="0" i="0" lang="en-US" sz="25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real:  The range of ‘double’ type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❖"/>
            </a:pPr>
            <a:r>
              <a:rPr b="0" i="0" lang="en-US" sz="25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image: The range of  ‘double’ type</a:t>
            </a:r>
            <a:endParaRPr/>
          </a:p>
        </p:txBody>
      </p:sp>
      <p:sp>
        <p:nvSpPr>
          <p:cNvPr id="215" name="Google Shape;215;p28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and Algorithms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 on structured data types</a:t>
            </a:r>
            <a:endParaRPr b="1" i="0" sz="32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381000" y="1371600"/>
            <a:ext cx="8458200" cy="4693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 on a structured data type of a program are defined by the program.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 ComplexType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double 	real;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double	image; 	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ComplexType  </a:t>
            </a:r>
            <a:r>
              <a:rPr b="1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ComplexType  &amp;c1, </a:t>
            </a:r>
            <a:r>
              <a:rPr b="1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ComplextType &amp;c2)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ComplexType  sum;</a:t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sum.real = c1.real + c2.real;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sumimage = c1.image + c2.image;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sum;</a:t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ComplexType  </a:t>
            </a:r>
            <a:r>
              <a:rPr b="1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multiply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ComplexType  &amp;c1, </a:t>
            </a:r>
            <a:r>
              <a:rPr b="1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</a:t>
            </a: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ComplextType &amp;c2)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ComplexType  product;</a:t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product.real = (c1.real * c2.real) – (c1.image * c2.image);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product.image = (c1.real * c2.image) + (c1.image * c2.real);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 product;</a:t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23" name="Google Shape;223;p29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and Algorithms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 data types</a:t>
            </a:r>
            <a:endParaRPr b="1" i="0" sz="28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 components of a structured data type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0" i="0" lang="en-US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 ComplexType</a:t>
            </a:r>
            <a:endParaRPr b="0" i="0" sz="21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-US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	//the real component of complex number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-US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	//the image component of complex number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 operations of a structured data type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b="0" i="0" lang="en-US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ComplexType</a:t>
            </a: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(c1, c2): Add two complex numbers c1 and c2 and return their sum.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b="0" i="0" lang="en-US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multiply (c1, c2): Multiply two complex numbers c1 and c2 and return their product.</a:t>
            </a:r>
            <a:endParaRPr/>
          </a:p>
        </p:txBody>
      </p:sp>
      <p:sp>
        <p:nvSpPr>
          <p:cNvPr id="231" name="Google Shape;231;p30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and Algorithms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 data types</a:t>
            </a:r>
            <a:endParaRPr b="1" i="0" sz="32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00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➢"/>
            </a:pPr>
            <a:r>
              <a:rPr b="0" i="0" lang="en-US" sz="204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 Student data type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❖"/>
            </a:pPr>
            <a:r>
              <a:rPr b="0" i="0" lang="en-US" sz="23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Abstract data type components</a:t>
            </a:r>
            <a:endParaRPr/>
          </a:p>
          <a:p>
            <a:pPr indent="-342900" lvl="4" marL="1657350" marR="0" rtl="0" algn="l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785"/>
              <a:buFont typeface="Helvetica Neue"/>
              <a:buChar char="»"/>
            </a:pPr>
            <a:r>
              <a:rPr b="0" i="0" lang="en-US" sz="1785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endParaRPr/>
          </a:p>
          <a:p>
            <a:pPr indent="-342900" lvl="4" marL="1657350" marR="0" rtl="0" algn="l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785"/>
              <a:buFont typeface="Helvetica Neue"/>
              <a:buChar char="»"/>
            </a:pPr>
            <a:r>
              <a:rPr b="0" i="0" lang="en-US" sz="1785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endParaRPr/>
          </a:p>
          <a:p>
            <a:pPr indent="-342900" lvl="4" marL="1657350" marR="0" rtl="0" algn="l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785"/>
              <a:buFont typeface="Helvetica Neue"/>
              <a:buChar char="»"/>
            </a:pPr>
            <a:r>
              <a:rPr b="0" i="0" lang="en-US" sz="1785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DOB </a:t>
            </a:r>
            <a:endParaRPr/>
          </a:p>
          <a:p>
            <a:pPr indent="-342900" lvl="4" marL="1657350" marR="0" rtl="0" algn="l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ts val="1785"/>
              <a:buFont typeface="Helvetica Neue"/>
              <a:buChar char="»"/>
            </a:pPr>
            <a:r>
              <a:rPr b="0" i="0" lang="en-US" sz="1785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</a:t>
            </a:r>
            <a:endParaRPr/>
          </a:p>
          <a:p>
            <a:pPr indent="-306069" lvl="1" marL="91440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❖"/>
            </a:pPr>
            <a:r>
              <a:rPr b="0" i="0" lang="en-US" sz="23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 operations</a:t>
            </a:r>
            <a:endParaRPr/>
          </a:p>
          <a:p>
            <a:pPr indent="-342900" lvl="4" marL="16573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»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initializeStudent (ID, Name, DOB, Address)</a:t>
            </a:r>
            <a:endParaRPr/>
          </a:p>
          <a:p>
            <a:pPr indent="-342900" lvl="4" marL="16573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»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compareStudents (student1, student2)</a:t>
            </a:r>
            <a:endParaRPr/>
          </a:p>
          <a:p>
            <a:pPr indent="-342900" lvl="4" marL="16573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»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getID (student)</a:t>
            </a:r>
            <a:endParaRPr/>
          </a:p>
          <a:p>
            <a:pPr indent="-342900" lvl="4" marL="16573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»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getName (student)</a:t>
            </a:r>
            <a:endParaRPr/>
          </a:p>
          <a:p>
            <a:pPr indent="-342900" lvl="4" marL="16573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»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getDOB (student)</a:t>
            </a:r>
            <a:endParaRPr/>
          </a:p>
          <a:p>
            <a:pPr indent="-342900" lvl="4" marL="16573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»"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getAddress (student)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3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and Algorithms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Outline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structures and algorithms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Industrial problems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types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 data structures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description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and Algorithms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 3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 TEACHER data type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 COMPUTER data type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 RECTANGLE data type </a:t>
            </a:r>
            <a:endParaRPr/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7" name="Google Shape;247;p32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and Algorithms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description</a:t>
            </a:r>
            <a:endParaRPr b="1" i="0" sz="32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Noto Sans Symbols"/>
              <a:buChar char="➢"/>
            </a:pPr>
            <a:r>
              <a:rPr b="1" i="0" lang="en-US" sz="272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Description: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❖"/>
            </a:pPr>
            <a:r>
              <a:rPr b="0" i="0" lang="en-US" sz="23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the nature of problem?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❖"/>
            </a:pPr>
            <a:r>
              <a:rPr b="0" i="0" lang="en-US" sz="23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questions need to be solved?</a:t>
            </a:r>
            <a:endParaRPr b="0" i="0" sz="238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❖"/>
            </a:pPr>
            <a:r>
              <a:rPr b="0" i="0" lang="en-US" sz="23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data and constrains are given?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❖"/>
            </a:pPr>
            <a:r>
              <a:rPr b="0" i="0" lang="en-US" sz="23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results are expected?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❖"/>
            </a:pPr>
            <a:r>
              <a:rPr b="0" i="0" lang="en-US" sz="23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</a:t>
            </a:r>
            <a:endParaRPr/>
          </a:p>
          <a:p>
            <a:pPr indent="-1701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Noto Sans Symbols"/>
              <a:buNone/>
            </a:pPr>
            <a:r>
              <a:t/>
            </a:r>
            <a:endParaRPr b="0" i="0" sz="272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Noto Sans Symbols"/>
              <a:buChar char="➢"/>
            </a:pPr>
            <a:r>
              <a:rPr b="1" i="0" lang="en-US" sz="272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Input:</a:t>
            </a:r>
            <a:r>
              <a:rPr b="0" i="0" lang="en-US" sz="272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Describe the input and their specific constrains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Noto Sans Symbols"/>
              <a:buChar char="➢"/>
            </a:pPr>
            <a:r>
              <a:rPr b="1" i="0" lang="en-US" sz="272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Output:</a:t>
            </a:r>
            <a:r>
              <a:rPr b="0" i="0" lang="en-US" sz="272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Describe the output and their specific requirements</a:t>
            </a:r>
            <a:endParaRPr/>
          </a:p>
        </p:txBody>
      </p:sp>
      <p:sp>
        <p:nvSpPr>
          <p:cNvPr id="255" name="Google Shape;255;p33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and Algorithms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Birthday cake selection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381000" y="1371600"/>
            <a:ext cx="84582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Today is Anna’s birthday and she is going to buy a birthday cake. The cake shop has many birthday cakes with different sizes. As a kid, Anna wants to pick the largest one. For example, if there are 4 birthday cakes with sizes 1, 5, 3, and 7, Anna will pick the cake with size 7.  Your task is to write a program to find the largest birthday cake for Anna.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Input: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come from file BirthdayCakes.txt as following: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first line contains a single integer number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denoting the number of birthday cakes at the shop (0 &lt; n &lt; 10000).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second line contains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space-separated integer numbers each describes the size of one cake.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Output: 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to file BirthdayCakes.out an integer number which is the size of the largest birthday cake.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BirthdayCakes.txt			BirthdayCakes.out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				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1 5 3 7				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Google Shape;263;p34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and Algorithms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 4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Noto Sans Symbols"/>
              <a:buChar char="➢"/>
            </a:pPr>
            <a:r>
              <a:rPr b="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Describe the problem of finding the product of two big integer numbers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Noto Sans Symbols"/>
              <a:buChar char="➢"/>
            </a:pPr>
            <a:r>
              <a:rPr b="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Describe the problem of sorting students according to their final examinations </a:t>
            </a:r>
            <a:endParaRPr b="0" i="0" sz="29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4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Noto Sans Symbols"/>
              <a:buChar char="➢"/>
            </a:pPr>
            <a:r>
              <a:rPr b="0" i="0" lang="en-US" sz="2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Describe the problem of finding the shortest path between two locations</a:t>
            </a:r>
            <a:endParaRPr/>
          </a:p>
        </p:txBody>
      </p:sp>
      <p:sp>
        <p:nvSpPr>
          <p:cNvPr id="271" name="Google Shape;271;p35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and Algorithms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programs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457200" y="17526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Noto Sans Symbols"/>
              <a:buChar char="➢"/>
            </a:pPr>
            <a:r>
              <a:rPr b="1" i="0" lang="en-US" sz="24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computer program? 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None/>
            </a:pPr>
            <a:r>
              <a:rPr b="0" i="1" lang="en-US" sz="217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computer program </a:t>
            </a:r>
            <a:r>
              <a:rPr b="0" i="0" lang="en-US" sz="217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 set of instructions that perform specific tasks when executed by computers.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Noto Sans Symbols"/>
              <a:buNone/>
            </a:pPr>
            <a:r>
              <a:rPr b="0" i="0" lang="en-US" sz="24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Noto Sans Symbols"/>
              <a:buChar char="➢"/>
            </a:pPr>
            <a:r>
              <a:rPr b="1" i="0" lang="en-US" sz="24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 good computer program?	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❖"/>
            </a:pPr>
            <a:r>
              <a:rPr b="0" i="0" lang="en-US" sz="217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Correctness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❖"/>
            </a:pPr>
            <a:r>
              <a:rPr b="0" i="0" lang="en-US" sz="217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❖"/>
            </a:pPr>
            <a:r>
              <a:rPr b="0" i="0" lang="en-US" sz="217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Simple/Understandable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❖"/>
            </a:pPr>
            <a:r>
              <a:rPr b="0" i="0" lang="en-US" sz="217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change/maintain and upgrade</a:t>
            </a:r>
            <a:endParaRPr/>
          </a:p>
          <a:p>
            <a:pPr indent="-299720" lvl="0" marL="4572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Helvetica Neue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FF0000"/>
              </a:buClr>
              <a:buSzPts val="2480"/>
              <a:buFont typeface="Noto Sans Symbols"/>
              <a:buNone/>
            </a:pPr>
            <a:r>
              <a:rPr b="0" i="0" lang="en-US" sz="248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“Program = Algorithms + Data structures”</a:t>
            </a:r>
            <a:endParaRPr/>
          </a:p>
          <a:p>
            <a:pPr indent="-342900" lvl="0" marL="342900" marR="0" rtl="0" algn="ctr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Noto Sans Symbols"/>
              <a:buNone/>
            </a:pPr>
            <a:r>
              <a:rPr b="0" i="0" lang="en-US" sz="24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		N. Wirth</a:t>
            </a:r>
            <a:endParaRPr/>
          </a:p>
          <a:p>
            <a:pPr indent="-299720" lvl="0" marL="4572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Helvetica Neue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Noto Sans Symbols"/>
              <a:buNone/>
            </a:pPr>
            <a:r>
              <a:rPr b="0" i="0" lang="en-US" sz="24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110489" lvl="2" marL="114300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Helvetica Neue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795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None/>
            </a:pPr>
            <a:r>
              <a:t/>
            </a:r>
            <a:endParaRPr b="0" i="0" sz="217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and Algorithms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structures?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457200" y="18288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➢"/>
            </a:pPr>
            <a:r>
              <a:rPr b="0" i="0" lang="en-US" sz="224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 data structure? </a:t>
            </a:r>
            <a:endParaRPr/>
          </a:p>
          <a:p>
            <a:pPr indent="0" lvl="1" marL="4000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None/>
            </a:pPr>
            <a:r>
              <a:rPr b="0" i="0" lang="en-US" sz="1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data structure is a particular way of storing and organizing data so that they can be used efficiently.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➢"/>
            </a:pPr>
            <a:r>
              <a:rPr b="0" i="0" lang="en-US" sz="224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 good data structure?</a:t>
            </a:r>
            <a:endParaRPr b="0" i="0" sz="224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1" marL="8572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❖"/>
            </a:pPr>
            <a:r>
              <a:rPr b="0" i="0" lang="en-US" sz="1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Correctness (satisfy requirements)</a:t>
            </a:r>
            <a:endParaRPr/>
          </a:p>
          <a:p>
            <a:pPr indent="-457200" lvl="1" marL="8572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❖"/>
            </a:pPr>
            <a:r>
              <a:rPr b="0" i="0" lang="en-US" sz="1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efficiency </a:t>
            </a:r>
            <a:endParaRPr/>
          </a:p>
          <a:p>
            <a:pPr indent="-457200" lvl="1" marL="8572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❖"/>
            </a:pPr>
            <a:r>
              <a:rPr b="0" i="0" lang="en-US" sz="1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Simple/understandable </a:t>
            </a:r>
            <a:endParaRPr/>
          </a:p>
          <a:p>
            <a:pPr indent="-457200" lvl="1" marL="8572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❖"/>
            </a:pPr>
            <a:r>
              <a:rPr b="0" i="0" lang="en-US" sz="1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Implementable	</a:t>
            </a:r>
            <a:endParaRPr b="0" i="0" sz="19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4000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None/>
            </a:pPr>
            <a:r>
              <a:rPr b="0" i="0" lang="en-US" sz="1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b="0" i="0" sz="19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➢"/>
            </a:pPr>
            <a:r>
              <a:rPr b="0" i="0" lang="en-US" sz="224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Standard data structures</a:t>
            </a:r>
            <a:endParaRPr/>
          </a:p>
          <a:p>
            <a:pPr indent="-457200" lvl="1" marL="8572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❖"/>
            </a:pPr>
            <a:r>
              <a:rPr b="0" i="0" lang="en-US" sz="1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Array</a:t>
            </a:r>
            <a:endParaRPr b="0" i="0" sz="19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1" marL="8572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❖"/>
            </a:pPr>
            <a:r>
              <a:rPr b="0" i="0" lang="en-US" sz="1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</a:t>
            </a:r>
            <a:endParaRPr b="0" i="0" sz="19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1" marL="8572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Char char="❖"/>
            </a:pPr>
            <a:r>
              <a:rPr b="0" i="0" lang="en-US" sz="19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Map/Dictionary</a:t>
            </a:r>
            <a:endParaRPr b="0" i="0" sz="19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Noto Sans Symbols"/>
              <a:buNone/>
            </a:pPr>
            <a:r>
              <a:t/>
            </a:r>
            <a:endParaRPr b="0" i="0" sz="19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None/>
            </a:pPr>
            <a:r>
              <a:t/>
            </a:r>
            <a:endParaRPr b="0" i="0" sz="224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and Algorithms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6858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Algorithms?	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an algorithm?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An algorithm is a step by step procedure to solve a problem. An algorithm can be described by nature languages (English, Vietnamese...) or programming languages (C++, Java, Python…)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Example:  How to cook rice?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Get rice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Rinse the rice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Put the rice and water into a rice cooker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Turn on the rice cooker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Check the rice when the rice cooker turns off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good algorithm?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Correctness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Simple/understandable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Implementable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572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and Algorithms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685800" y="304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Searching problem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Noto Sans Symbols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Noto Sans Symbols"/>
              <a:buNone/>
            </a:pPr>
            <a:r>
              <a:rPr b="0" i="0" lang="en-US" sz="24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 Given a list of numbers sorted increasingly, describe an algorithm to check if a number </a:t>
            </a:r>
            <a:r>
              <a:rPr b="0" i="1" lang="en-US" sz="24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4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the list.</a:t>
            </a:r>
            <a:endParaRPr b="0" i="1" sz="248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Noto Sans Symbols"/>
              <a:buNone/>
            </a:pPr>
            <a:r>
              <a:t/>
            </a:r>
            <a:endParaRPr b="0" i="1" sz="248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Noto Sans Symbols"/>
              <a:buChar char="➢"/>
            </a:pPr>
            <a:r>
              <a:rPr b="0" i="1" lang="en-US" sz="24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Naïve searching algorithm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Noto Sans Symbols"/>
              <a:buNone/>
            </a:pPr>
            <a:r>
              <a:rPr b="0" i="0" lang="en-US" sz="24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Moving from the begin to the end of the list to check if </a:t>
            </a:r>
            <a:r>
              <a:rPr b="0" i="1" lang="en-US" sz="24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4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the list.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Noto Sans Symbols"/>
              <a:buNone/>
            </a:pPr>
            <a:r>
              <a:t/>
            </a:r>
            <a:endParaRPr b="0" i="0" sz="248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Noto Sans Symbols"/>
              <a:buChar char="➢"/>
            </a:pPr>
            <a:r>
              <a:rPr b="0" i="1" lang="en-US" sz="248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search algorithm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None/>
            </a:pPr>
            <a:r>
              <a:rPr b="0" i="0" lang="en-US" sz="217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</a:t>
            </a:r>
            <a:r>
              <a:rPr b="0" i="1" lang="en-US" sz="217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0" i="0" lang="en-US" sz="217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number at the middle of the list: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❖"/>
            </a:pPr>
            <a:r>
              <a:rPr b="0" i="0" lang="en-US" sz="217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they are equal, finish the searching process.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❖"/>
            </a:pPr>
            <a:r>
              <a:rPr b="0" i="0" lang="en-US" sz="217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i="1" lang="en-US" sz="217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17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smaller, perform the search in the first half of the list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Noto Sans Symbols"/>
              <a:buChar char="❖"/>
            </a:pPr>
            <a:r>
              <a:rPr b="0" i="0" lang="en-US" sz="217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i="1" lang="en-US" sz="217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17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greater, perform the search in the last half of the list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Clr>
                <a:schemeClr val="dk1"/>
              </a:buClr>
              <a:buSzPts val="1395"/>
              <a:buFont typeface="Noto Sans Symbols"/>
              <a:buNone/>
            </a:pPr>
            <a:r>
              <a:t/>
            </a:r>
            <a:endParaRPr b="0" i="0" sz="139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8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and Algorithms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838200"/>
            <a:ext cx="731520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1447800" y="228600"/>
            <a:ext cx="62484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Google search</a:t>
            </a:r>
            <a:endParaRPr b="1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9" name="Google Shape;139;p19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and Algorithms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shortest path (Google map)</a:t>
            </a:r>
            <a:endParaRPr/>
          </a:p>
        </p:txBody>
      </p:sp>
      <p:pic>
        <p:nvPicPr>
          <p:cNvPr id="146" name="Google Shape;146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04118"/>
            <a:ext cx="7948931" cy="496808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and Algorithms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Traveling salesman problem (TSP)</a:t>
            </a:r>
            <a:endParaRPr b="1" i="0" sz="36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457200" y="1524001"/>
            <a:ext cx="8534400" cy="1752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A salesman needs to visit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customers at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different locations. Find the shortest path for the salesman such as he visits each location exactly once and finally returns to the start location.</a:t>
            </a:r>
            <a:endParaRPr/>
          </a:p>
          <a:p>
            <a:pPr indent="-457200" lvl="1" marL="8572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3047678"/>
            <a:ext cx="4800600" cy="319366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Structures and Algorithms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oi">
  <a:themeElements>
    <a:clrScheme name="Koi 1">
      <a:dk1>
        <a:srgbClr val="272776"/>
      </a:dk1>
      <a:lt1>
        <a:srgbClr val="F3F1E4"/>
      </a:lt1>
      <a:dk2>
        <a:srgbClr val="272776"/>
      </a:dk2>
      <a:lt2>
        <a:srgbClr val="808080"/>
      </a:lt2>
      <a:accent1>
        <a:srgbClr val="B8CFFB"/>
      </a:accent1>
      <a:accent2>
        <a:srgbClr val="DF8F74"/>
      </a:accent2>
      <a:accent3>
        <a:srgbClr val="F8F7EF"/>
      </a:accent3>
      <a:accent4>
        <a:srgbClr val="202064"/>
      </a:accent4>
      <a:accent5>
        <a:srgbClr val="D8E4FD"/>
      </a:accent5>
      <a:accent6>
        <a:srgbClr val="CA8168"/>
      </a:accent6>
      <a:hlink>
        <a:srgbClr val="7F97C2"/>
      </a:hlink>
      <a:folHlink>
        <a:srgbClr val="8BBE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