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embeddedFontLst>
    <p:embeddedFont>
      <p:font typeface="Helvetica Neue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7FC1D1F-0A6F-4970-93C2-80B4AB9225AD}">
  <a:tblStyle styleId="{67FC1D1F-0A6F-4970-93C2-80B4AB9225A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6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5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250825" y="1828800"/>
            <a:ext cx="8642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data structures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914400" y="38862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Technology and Engineering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Vietnam National University Hanoi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 container in C++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 is a standard container in C++ to handle dynamic size array.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Example:</a:t>
            </a:r>
            <a:endParaRPr/>
          </a:p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p22"/>
          <p:cNvGraphicFramePr/>
          <p:nvPr/>
        </p:nvGraphicFramePr>
        <p:xfrm>
          <a:off x="10668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{67FC1D1F-0A6F-4970-93C2-80B4AB9225AD}</a:tableStyleId>
              </a:tblPr>
              <a:tblGrid>
                <a:gridCol w="5562600"/>
              </a:tblGrid>
              <a:tr h="289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007000"/>
                          </a:solidFill>
                        </a:rPr>
                        <a:t>// vector::size</a:t>
                      </a:r>
                      <a:r>
                        <a:rPr lang="en-US" sz="1400" u="none" cap="none" strike="noStrike"/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500070"/>
                          </a:solidFill>
                        </a:rPr>
                        <a:t>#include &lt;iostream&gt;</a:t>
                      </a:r>
                      <a:r>
                        <a:rPr lang="en-US" sz="1400" u="none" cap="none" strike="noStrike"/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500070"/>
                          </a:solidFill>
                        </a:rPr>
                        <a:t>#include &lt;vector&gt;</a:t>
                      </a:r>
                      <a:r>
                        <a:rPr lang="en-US" sz="1400" u="none" cap="none" strike="noStrike"/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int</a:t>
                      </a:r>
                      <a:r>
                        <a:rPr lang="en-US" sz="1400" u="none" cap="none" strike="noStrike"/>
                        <a:t> main () {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std::vector&lt;</a:t>
                      </a: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int</a:t>
                      </a:r>
                      <a:r>
                        <a:rPr lang="en-US" sz="1400" u="none" cap="none" strike="noStrike"/>
                        <a:t>&gt; myints;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std::cout &lt;&lt; ”Size: " &lt;&lt; myints.size() &lt;&lt; '\n';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for</a:t>
                      </a:r>
                      <a:r>
                        <a:rPr lang="en-US" sz="1400" u="none" cap="none" strike="noStrike"/>
                        <a:t> (</a:t>
                      </a: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int</a:t>
                      </a:r>
                      <a:r>
                        <a:rPr lang="en-US" sz="1400" u="none" cap="none" strike="noStrike"/>
                        <a:t> i=0; i&lt;10; i++)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   myints.push_back(i);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std::cout &lt;&lt; “Size: " &lt;&lt; myints.size() &lt;&lt; '\n';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myints.pop_back();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std::cout &lt;&lt; “Size: " &lt;&lt; myints.size() &lt;&lt; '\n';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return</a:t>
                      </a:r>
                      <a:r>
                        <a:rPr lang="en-US" sz="1400" u="none" cap="none" strike="noStrike"/>
                        <a:t> 0;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22"/>
          <p:cNvSpPr/>
          <p:nvPr/>
        </p:nvSpPr>
        <p:spPr>
          <a:xfrm>
            <a:off x="685800" y="2171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Singly Linked List</a:t>
            </a:r>
            <a:endParaRPr/>
          </a:p>
        </p:txBody>
      </p:sp>
      <p:sp>
        <p:nvSpPr>
          <p:cNvPr descr="Rectangle: Click to edit Master text styles&#10;Second level&#10;Third level&#10;Fourth level&#10;Fifth level" id="236" name="Google Shape;236;p23"/>
          <p:cNvSpPr txBox="1"/>
          <p:nvPr>
            <p:ph idx="1" type="body"/>
          </p:nvPr>
        </p:nvSpPr>
        <p:spPr>
          <a:xfrm>
            <a:off x="539750" y="1916113"/>
            <a:ext cx="4337050" cy="257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singly linked list is a concrete data structure consisting of a sequence of nodes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node stores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to the next node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6934200" y="1981200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5427663" y="3438525"/>
            <a:ext cx="7254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40" name="Google Shape;240;p23"/>
          <p:cNvSpPr txBox="1"/>
          <p:nvPr/>
        </p:nvSpPr>
        <p:spPr>
          <a:xfrm>
            <a:off x="6858000" y="335280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5181600" y="1828800"/>
            <a:ext cx="2590800" cy="213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6096000" y="21336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23"/>
          <p:cNvCxnSpPr/>
          <p:nvPr/>
        </p:nvCxnSpPr>
        <p:spPr>
          <a:xfrm>
            <a:off x="5791200" y="2438400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44" name="Google Shape;244;p23"/>
          <p:cNvCxnSpPr/>
          <p:nvPr/>
        </p:nvCxnSpPr>
        <p:spPr>
          <a:xfrm>
            <a:off x="6400800" y="2438400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45" name="Google Shape;245;p2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990600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00200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23"/>
          <p:cNvCxnSpPr/>
          <p:nvPr/>
        </p:nvCxnSpPr>
        <p:spPr>
          <a:xfrm>
            <a:off x="1936133" y="526149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49" name="Google Shape;249;p23"/>
          <p:cNvSpPr/>
          <p:nvPr/>
        </p:nvSpPr>
        <p:spPr>
          <a:xfrm>
            <a:off x="2573846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3183446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23"/>
          <p:cNvCxnSpPr/>
          <p:nvPr/>
        </p:nvCxnSpPr>
        <p:spPr>
          <a:xfrm>
            <a:off x="3519379" y="526149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52" name="Google Shape;252;p23"/>
          <p:cNvSpPr/>
          <p:nvPr/>
        </p:nvSpPr>
        <p:spPr>
          <a:xfrm>
            <a:off x="4157092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4766692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23"/>
          <p:cNvCxnSpPr/>
          <p:nvPr/>
        </p:nvCxnSpPr>
        <p:spPr>
          <a:xfrm>
            <a:off x="5102625" y="526149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55" name="Google Shape;255;p23"/>
          <p:cNvSpPr/>
          <p:nvPr/>
        </p:nvSpPr>
        <p:spPr>
          <a:xfrm>
            <a:off x="5740338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6349938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6685871" y="526149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58" name="Google Shape;258;p23"/>
          <p:cNvSpPr txBox="1"/>
          <p:nvPr/>
        </p:nvSpPr>
        <p:spPr>
          <a:xfrm>
            <a:off x="7357454" y="5059362"/>
            <a:ext cx="5854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896091" y="6019800"/>
            <a:ext cx="7986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cxnSp>
        <p:nvCxnSpPr>
          <p:cNvPr id="260" name="Google Shape;260;p23"/>
          <p:cNvCxnSpPr/>
          <p:nvPr/>
        </p:nvCxnSpPr>
        <p:spPr>
          <a:xfrm rot="10800000">
            <a:off x="1317933" y="5562600"/>
            <a:ext cx="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678873" y="371658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Singly Linked List</a:t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3488974" y="2200287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4936774" y="2047887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3430237" y="3505212"/>
            <a:ext cx="7254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4860574" y="3419487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3184174" y="1895487"/>
            <a:ext cx="2590800" cy="213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098574" y="2200287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24"/>
          <p:cNvCxnSpPr/>
          <p:nvPr/>
        </p:nvCxnSpPr>
        <p:spPr>
          <a:xfrm>
            <a:off x="3793774" y="2505087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73" name="Google Shape;273;p24"/>
          <p:cNvCxnSpPr/>
          <p:nvPr/>
        </p:nvCxnSpPr>
        <p:spPr>
          <a:xfrm>
            <a:off x="4403374" y="250508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4" name="Google Shape;274;p24"/>
          <p:cNvSpPr/>
          <p:nvPr/>
        </p:nvSpPr>
        <p:spPr>
          <a:xfrm>
            <a:off x="955964" y="435266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565564" y="435266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24"/>
          <p:cNvCxnSpPr/>
          <p:nvPr/>
        </p:nvCxnSpPr>
        <p:spPr>
          <a:xfrm>
            <a:off x="1901497" y="466115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7" name="Google Shape;277;p24"/>
          <p:cNvSpPr/>
          <p:nvPr/>
        </p:nvSpPr>
        <p:spPr>
          <a:xfrm>
            <a:off x="2539210" y="435266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3148810" y="435266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24"/>
          <p:cNvCxnSpPr/>
          <p:nvPr/>
        </p:nvCxnSpPr>
        <p:spPr>
          <a:xfrm>
            <a:off x="3484743" y="466115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0" name="Google Shape;280;p24"/>
          <p:cNvSpPr/>
          <p:nvPr/>
        </p:nvSpPr>
        <p:spPr>
          <a:xfrm>
            <a:off x="4122456" y="435266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4732056" y="435266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24"/>
          <p:cNvCxnSpPr/>
          <p:nvPr/>
        </p:nvCxnSpPr>
        <p:spPr>
          <a:xfrm>
            <a:off x="5067989" y="466115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3" name="Google Shape;283;p24"/>
          <p:cNvSpPr/>
          <p:nvPr/>
        </p:nvSpPr>
        <p:spPr>
          <a:xfrm>
            <a:off x="5705702" y="435266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6315302" y="435266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24"/>
          <p:cNvCxnSpPr/>
          <p:nvPr/>
        </p:nvCxnSpPr>
        <p:spPr>
          <a:xfrm>
            <a:off x="6651235" y="466115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6" name="Google Shape;286;p24"/>
          <p:cNvSpPr txBox="1"/>
          <p:nvPr/>
        </p:nvSpPr>
        <p:spPr>
          <a:xfrm>
            <a:off x="7322818" y="4459022"/>
            <a:ext cx="5854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861455" y="5419460"/>
            <a:ext cx="7986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cxnSp>
        <p:nvCxnSpPr>
          <p:cNvPr id="288" name="Google Shape;288;p24"/>
          <p:cNvCxnSpPr/>
          <p:nvPr/>
        </p:nvCxnSpPr>
        <p:spPr>
          <a:xfrm rot="10800000">
            <a:off x="1283297" y="4962260"/>
            <a:ext cx="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Singly linked list operations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1219200" y="1916113"/>
            <a:ext cx="6400800" cy="150810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Method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move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(Node head):</a:t>
            </a:r>
            <a:endParaRPr b="0" i="0" sz="20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Node current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←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head;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while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(current != NULL)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current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←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current → next;</a:t>
            </a:r>
            <a:endParaRPr/>
          </a:p>
        </p:txBody>
      </p:sp>
      <p:sp>
        <p:nvSpPr>
          <p:cNvPr id="295" name="Google Shape;295;p25"/>
          <p:cNvSpPr txBox="1"/>
          <p:nvPr/>
        </p:nvSpPr>
        <p:spPr>
          <a:xfrm>
            <a:off x="1219200" y="3962007"/>
            <a:ext cx="6400800" cy="224676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Method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element</a:t>
            </a: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(head, p):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current </a:t>
            </a: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←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head;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index </a:t>
            </a: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←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(index &lt; p) </a:t>
            </a: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index </a:t>
            </a: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← index + 1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current </a:t>
            </a: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←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current → 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return current;</a:t>
            </a:r>
            <a:endParaRPr/>
          </a:p>
        </p:txBody>
      </p:sp>
      <p:sp>
        <p:nvSpPr>
          <p:cNvPr id="296" name="Google Shape;296;p2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Singly linked list operations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26"/>
          <p:cNvSpPr txBox="1"/>
          <p:nvPr>
            <p:ph idx="1" type="body"/>
          </p:nvPr>
        </p:nvSpPr>
        <p:spPr>
          <a:xfrm>
            <a:off x="539750" y="1916113"/>
            <a:ext cx="7918450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(head, p): delete element at position p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2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1108043" y="302404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1717643" y="302404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26"/>
          <p:cNvCxnSpPr/>
          <p:nvPr/>
        </p:nvCxnSpPr>
        <p:spPr>
          <a:xfrm>
            <a:off x="2053576" y="3332547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07" name="Google Shape;307;p26"/>
          <p:cNvSpPr/>
          <p:nvPr/>
        </p:nvSpPr>
        <p:spPr>
          <a:xfrm>
            <a:off x="2691289" y="302404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3300889" y="302404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26"/>
          <p:cNvCxnSpPr/>
          <p:nvPr/>
        </p:nvCxnSpPr>
        <p:spPr>
          <a:xfrm>
            <a:off x="3636822" y="3332547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10" name="Google Shape;310;p26"/>
          <p:cNvSpPr/>
          <p:nvPr/>
        </p:nvSpPr>
        <p:spPr>
          <a:xfrm>
            <a:off x="4274535" y="302404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4884135" y="302404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26"/>
          <p:cNvCxnSpPr/>
          <p:nvPr/>
        </p:nvCxnSpPr>
        <p:spPr>
          <a:xfrm>
            <a:off x="5220068" y="3332547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13" name="Google Shape;313;p26"/>
          <p:cNvSpPr/>
          <p:nvPr/>
        </p:nvSpPr>
        <p:spPr>
          <a:xfrm>
            <a:off x="5857781" y="302404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6467381" y="302404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26"/>
          <p:cNvCxnSpPr/>
          <p:nvPr/>
        </p:nvCxnSpPr>
        <p:spPr>
          <a:xfrm>
            <a:off x="6803314" y="3332547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16" name="Google Shape;316;p26"/>
          <p:cNvSpPr txBox="1"/>
          <p:nvPr/>
        </p:nvSpPr>
        <p:spPr>
          <a:xfrm>
            <a:off x="7474897" y="3130410"/>
            <a:ext cx="5854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6"/>
          <p:cNvSpPr txBox="1"/>
          <p:nvPr/>
        </p:nvSpPr>
        <p:spPr>
          <a:xfrm>
            <a:off x="1013534" y="4090848"/>
            <a:ext cx="7986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cxnSp>
        <p:nvCxnSpPr>
          <p:cNvPr id="318" name="Google Shape;318;p26"/>
          <p:cNvCxnSpPr/>
          <p:nvPr/>
        </p:nvCxnSpPr>
        <p:spPr>
          <a:xfrm rot="10800000">
            <a:off x="1435376" y="3633648"/>
            <a:ext cx="0" cy="4572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Google Shape;319;p26"/>
          <p:cNvCxnSpPr>
            <a:stCxn id="309" idx="0"/>
            <a:endCxn id="313" idx="0"/>
          </p:cNvCxnSpPr>
          <p:nvPr/>
        </p:nvCxnSpPr>
        <p:spPr>
          <a:xfrm flipH="1" rot="10800000">
            <a:off x="3636881" y="3024048"/>
            <a:ext cx="2525700" cy="308400"/>
          </a:xfrm>
          <a:prstGeom prst="bentConnector3">
            <a:avLst>
              <a:gd fmla="val -2" name="adj1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20" name="Google Shape;320;p26"/>
          <p:cNvCxnSpPr/>
          <p:nvPr/>
        </p:nvCxnSpPr>
        <p:spPr>
          <a:xfrm>
            <a:off x="3964155" y="3224971"/>
            <a:ext cx="226845" cy="207753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26"/>
          <p:cNvCxnSpPr/>
          <p:nvPr/>
        </p:nvCxnSpPr>
        <p:spPr>
          <a:xfrm flipH="1">
            <a:off x="3964155" y="3224971"/>
            <a:ext cx="226846" cy="207753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26"/>
          <p:cNvCxnSpPr/>
          <p:nvPr/>
        </p:nvCxnSpPr>
        <p:spPr>
          <a:xfrm>
            <a:off x="5542730" y="3224970"/>
            <a:ext cx="226845" cy="207753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26"/>
          <p:cNvCxnSpPr/>
          <p:nvPr/>
        </p:nvCxnSpPr>
        <p:spPr>
          <a:xfrm flipH="1">
            <a:off x="5542730" y="3224970"/>
            <a:ext cx="226846" cy="207753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26"/>
          <p:cNvCxnSpPr/>
          <p:nvPr/>
        </p:nvCxnSpPr>
        <p:spPr>
          <a:xfrm>
            <a:off x="4457700" y="2895600"/>
            <a:ext cx="876300" cy="942696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26"/>
          <p:cNvCxnSpPr/>
          <p:nvPr/>
        </p:nvCxnSpPr>
        <p:spPr>
          <a:xfrm flipH="1">
            <a:off x="4457700" y="2895600"/>
            <a:ext cx="876300" cy="942696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Singly linked list operations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27"/>
          <p:cNvSpPr txBox="1"/>
          <p:nvPr>
            <p:ph idx="1" type="body"/>
          </p:nvPr>
        </p:nvSpPr>
        <p:spPr>
          <a:xfrm>
            <a:off x="539750" y="1916113"/>
            <a:ext cx="7918450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(head, p, x): insert element x into position p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2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1007677" y="2667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334" name="Google Shape;334;p27"/>
          <p:cNvSpPr/>
          <p:nvPr/>
        </p:nvSpPr>
        <p:spPr>
          <a:xfrm>
            <a:off x="1617277" y="2667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27"/>
          <p:cNvCxnSpPr/>
          <p:nvPr/>
        </p:nvCxnSpPr>
        <p:spPr>
          <a:xfrm>
            <a:off x="1953210" y="297549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36" name="Google Shape;336;p27"/>
          <p:cNvSpPr/>
          <p:nvPr/>
        </p:nvSpPr>
        <p:spPr>
          <a:xfrm>
            <a:off x="2590923" y="2667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3200523" y="2667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27"/>
          <p:cNvCxnSpPr/>
          <p:nvPr/>
        </p:nvCxnSpPr>
        <p:spPr>
          <a:xfrm>
            <a:off x="3536456" y="297549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39" name="Google Shape;339;p27"/>
          <p:cNvSpPr/>
          <p:nvPr/>
        </p:nvSpPr>
        <p:spPr>
          <a:xfrm>
            <a:off x="4174169" y="2667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4783769" y="2667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27"/>
          <p:cNvCxnSpPr/>
          <p:nvPr/>
        </p:nvCxnSpPr>
        <p:spPr>
          <a:xfrm>
            <a:off x="5119702" y="297549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42" name="Google Shape;342;p27"/>
          <p:cNvSpPr/>
          <p:nvPr/>
        </p:nvSpPr>
        <p:spPr>
          <a:xfrm>
            <a:off x="5757415" y="2667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6367015" y="2667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27"/>
          <p:cNvCxnSpPr/>
          <p:nvPr/>
        </p:nvCxnSpPr>
        <p:spPr>
          <a:xfrm>
            <a:off x="6702948" y="2975499"/>
            <a:ext cx="65466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45" name="Google Shape;345;p27"/>
          <p:cNvSpPr txBox="1"/>
          <p:nvPr/>
        </p:nvSpPr>
        <p:spPr>
          <a:xfrm>
            <a:off x="7374531" y="2773362"/>
            <a:ext cx="5854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913168" y="3733800"/>
            <a:ext cx="7986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cxnSp>
        <p:nvCxnSpPr>
          <p:cNvPr id="347" name="Google Shape;347;p27"/>
          <p:cNvCxnSpPr/>
          <p:nvPr/>
        </p:nvCxnSpPr>
        <p:spPr>
          <a:xfrm rot="10800000">
            <a:off x="1335010" y="3276600"/>
            <a:ext cx="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8" name="Google Shape;348;p27"/>
          <p:cNvSpPr/>
          <p:nvPr/>
        </p:nvSpPr>
        <p:spPr>
          <a:xfrm>
            <a:off x="3412169" y="382911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4021769" y="382911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27"/>
          <p:cNvCxnSpPr/>
          <p:nvPr/>
        </p:nvCxnSpPr>
        <p:spPr>
          <a:xfrm>
            <a:off x="3887954" y="2867923"/>
            <a:ext cx="226845" cy="207753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27"/>
          <p:cNvCxnSpPr/>
          <p:nvPr/>
        </p:nvCxnSpPr>
        <p:spPr>
          <a:xfrm flipH="1">
            <a:off x="3887954" y="2867923"/>
            <a:ext cx="226846" cy="207753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27"/>
          <p:cNvCxnSpPr/>
          <p:nvPr/>
        </p:nvCxnSpPr>
        <p:spPr>
          <a:xfrm>
            <a:off x="3536456" y="2975499"/>
            <a:ext cx="180513" cy="85361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53" name="Google Shape;353;p27"/>
          <p:cNvCxnSpPr/>
          <p:nvPr/>
        </p:nvCxnSpPr>
        <p:spPr>
          <a:xfrm flipH="1" rot="10800000">
            <a:off x="4326570" y="3276600"/>
            <a:ext cx="152400" cy="85731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Doubly Linked List</a:t>
            </a:r>
            <a:endParaRPr/>
          </a:p>
        </p:txBody>
      </p:sp>
      <p:sp>
        <p:nvSpPr>
          <p:cNvPr id="359" name="Google Shape;359;p28"/>
          <p:cNvSpPr txBox="1"/>
          <p:nvPr>
            <p:ph idx="1" type="body"/>
          </p:nvPr>
        </p:nvSpPr>
        <p:spPr>
          <a:xfrm>
            <a:off x="539750" y="1916113"/>
            <a:ext cx="4019550" cy="2732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doubly linked list is a concrete data structure consisting of a sequence of nodes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node stores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to the next node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to the previous node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6400800" y="21336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8"/>
          <p:cNvSpPr txBox="1"/>
          <p:nvPr/>
        </p:nvSpPr>
        <p:spPr>
          <a:xfrm>
            <a:off x="7848600" y="1981200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/>
          </a:p>
        </p:txBody>
      </p:sp>
      <p:sp>
        <p:nvSpPr>
          <p:cNvPr id="362" name="Google Shape;362;p28"/>
          <p:cNvSpPr txBox="1"/>
          <p:nvPr/>
        </p:nvSpPr>
        <p:spPr>
          <a:xfrm>
            <a:off x="6342063" y="3438525"/>
            <a:ext cx="7254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63" name="Google Shape;363;p28"/>
          <p:cNvSpPr txBox="1"/>
          <p:nvPr/>
        </p:nvSpPr>
        <p:spPr>
          <a:xfrm>
            <a:off x="7772400" y="3352800"/>
            <a:ext cx="736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/>
          </a:p>
        </p:txBody>
      </p:sp>
      <p:sp>
        <p:nvSpPr>
          <p:cNvPr id="364" name="Google Shape;364;p28"/>
          <p:cNvSpPr/>
          <p:nvPr/>
        </p:nvSpPr>
        <p:spPr>
          <a:xfrm>
            <a:off x="4572000" y="1828800"/>
            <a:ext cx="4114800" cy="213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7010400" y="21336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28"/>
          <p:cNvCxnSpPr/>
          <p:nvPr/>
        </p:nvCxnSpPr>
        <p:spPr>
          <a:xfrm>
            <a:off x="6705600" y="2438400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67" name="Google Shape;367;p28"/>
          <p:cNvCxnSpPr/>
          <p:nvPr/>
        </p:nvCxnSpPr>
        <p:spPr>
          <a:xfrm>
            <a:off x="7315200" y="2438400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68" name="Google Shape;368;p28"/>
          <p:cNvSpPr/>
          <p:nvPr/>
        </p:nvSpPr>
        <p:spPr>
          <a:xfrm>
            <a:off x="5791200" y="21336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p28"/>
          <p:cNvCxnSpPr/>
          <p:nvPr/>
        </p:nvCxnSpPr>
        <p:spPr>
          <a:xfrm rot="10800000">
            <a:off x="5181600" y="2438400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70" name="Google Shape;370;p28"/>
          <p:cNvSpPr txBox="1"/>
          <p:nvPr/>
        </p:nvSpPr>
        <p:spPr>
          <a:xfrm>
            <a:off x="4559300" y="1981200"/>
            <a:ext cx="11525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</a:t>
            </a:r>
            <a:endParaRPr/>
          </a:p>
        </p:txBody>
      </p:sp>
      <p:sp>
        <p:nvSpPr>
          <p:cNvPr id="371" name="Google Shape;371;p2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8"/>
          <p:cNvSpPr/>
          <p:nvPr/>
        </p:nvSpPr>
        <p:spPr>
          <a:xfrm>
            <a:off x="1487380" y="4953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2096980" y="4953000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1182580" y="4953000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28"/>
          <p:cNvCxnSpPr/>
          <p:nvPr/>
        </p:nvCxnSpPr>
        <p:spPr>
          <a:xfrm rot="10800000">
            <a:off x="915880" y="5257800"/>
            <a:ext cx="419100" cy="739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76" name="Google Shape;376;p28"/>
          <p:cNvSpPr/>
          <p:nvPr/>
        </p:nvSpPr>
        <p:spPr>
          <a:xfrm>
            <a:off x="3200400" y="4956699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3810000" y="4956699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8"/>
          <p:cNvSpPr/>
          <p:nvPr/>
        </p:nvSpPr>
        <p:spPr>
          <a:xfrm>
            <a:off x="2895600" y="4956699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8"/>
          <p:cNvSpPr/>
          <p:nvPr/>
        </p:nvSpPr>
        <p:spPr>
          <a:xfrm>
            <a:off x="4913420" y="496039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5523020" y="4960398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4608620" y="4960398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6626440" y="4964097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83" name="Google Shape;383;p28"/>
          <p:cNvSpPr/>
          <p:nvPr/>
        </p:nvSpPr>
        <p:spPr>
          <a:xfrm>
            <a:off x="7236040" y="4964097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6321640" y="4964097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28"/>
          <p:cNvCxnSpPr/>
          <p:nvPr/>
        </p:nvCxnSpPr>
        <p:spPr>
          <a:xfrm>
            <a:off x="7388440" y="5257800"/>
            <a:ext cx="460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86" name="Google Shape;386;p28"/>
          <p:cNvSpPr txBox="1"/>
          <p:nvPr/>
        </p:nvSpPr>
        <p:spPr>
          <a:xfrm>
            <a:off x="7772400" y="5029200"/>
            <a:ext cx="5854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sp>
        <p:nvSpPr>
          <p:cNvPr id="387" name="Google Shape;387;p28"/>
          <p:cNvSpPr txBox="1"/>
          <p:nvPr/>
        </p:nvSpPr>
        <p:spPr>
          <a:xfrm>
            <a:off x="405183" y="5029200"/>
            <a:ext cx="5854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sp>
        <p:nvSpPr>
          <p:cNvPr id="388" name="Google Shape;388;p28"/>
          <p:cNvSpPr txBox="1"/>
          <p:nvPr/>
        </p:nvSpPr>
        <p:spPr>
          <a:xfrm>
            <a:off x="1295400" y="5943600"/>
            <a:ext cx="755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sp>
        <p:nvSpPr>
          <p:cNvPr id="389" name="Google Shape;389;p28"/>
          <p:cNvSpPr txBox="1"/>
          <p:nvPr/>
        </p:nvSpPr>
        <p:spPr>
          <a:xfrm>
            <a:off x="6671640" y="5930283"/>
            <a:ext cx="5132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  <a:endParaRPr/>
          </a:p>
        </p:txBody>
      </p:sp>
      <p:cxnSp>
        <p:nvCxnSpPr>
          <p:cNvPr id="390" name="Google Shape;390;p28"/>
          <p:cNvCxnSpPr/>
          <p:nvPr/>
        </p:nvCxnSpPr>
        <p:spPr>
          <a:xfrm rot="10800000">
            <a:off x="1676400" y="5562600"/>
            <a:ext cx="0" cy="44610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1" name="Google Shape;391;p28"/>
          <p:cNvCxnSpPr/>
          <p:nvPr/>
        </p:nvCxnSpPr>
        <p:spPr>
          <a:xfrm rot="10800000">
            <a:off x="6934200" y="5562600"/>
            <a:ext cx="0" cy="44610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2" name="Google Shape;392;p28"/>
          <p:cNvCxnSpPr>
            <a:endCxn id="376" idx="0"/>
          </p:cNvCxnSpPr>
          <p:nvPr/>
        </p:nvCxnSpPr>
        <p:spPr>
          <a:xfrm flipH="1" rot="10800000">
            <a:off x="2249400" y="4956699"/>
            <a:ext cx="1255800" cy="312300"/>
          </a:xfrm>
          <a:prstGeom prst="bentConnector4">
            <a:avLst>
              <a:gd fmla="val -312" name="adj1"/>
              <a:gd fmla="val 173199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93" name="Google Shape;393;p28"/>
          <p:cNvCxnSpPr/>
          <p:nvPr/>
        </p:nvCxnSpPr>
        <p:spPr>
          <a:xfrm flipH="1" rot="10800000">
            <a:off x="3962400" y="4945500"/>
            <a:ext cx="1255800" cy="312300"/>
          </a:xfrm>
          <a:prstGeom prst="bentConnector4">
            <a:avLst>
              <a:gd fmla="val -310" name="adj1"/>
              <a:gd fmla="val 173167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94" name="Google Shape;394;p28"/>
          <p:cNvCxnSpPr/>
          <p:nvPr/>
        </p:nvCxnSpPr>
        <p:spPr>
          <a:xfrm flipH="1" rot="10800000">
            <a:off x="5675419" y="4934402"/>
            <a:ext cx="1255800" cy="312300"/>
          </a:xfrm>
          <a:prstGeom prst="bentConnector4">
            <a:avLst>
              <a:gd fmla="val -310" name="adj1"/>
              <a:gd fmla="val 173167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95" name="Google Shape;395;p28"/>
          <p:cNvCxnSpPr>
            <a:endCxn id="379" idx="2"/>
          </p:cNvCxnSpPr>
          <p:nvPr/>
        </p:nvCxnSpPr>
        <p:spPr>
          <a:xfrm flipH="1">
            <a:off x="5218220" y="5265198"/>
            <a:ext cx="1255800" cy="304800"/>
          </a:xfrm>
          <a:prstGeom prst="bentConnector4">
            <a:avLst>
              <a:gd fmla="val -311" name="adj1"/>
              <a:gd fmla="val 175000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96" name="Google Shape;396;p28"/>
          <p:cNvCxnSpPr/>
          <p:nvPr/>
        </p:nvCxnSpPr>
        <p:spPr>
          <a:xfrm flipH="1">
            <a:off x="3505221" y="5257800"/>
            <a:ext cx="1255800" cy="304800"/>
          </a:xfrm>
          <a:prstGeom prst="bentConnector4">
            <a:avLst>
              <a:gd fmla="val -309" name="adj1"/>
              <a:gd fmla="val 175000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97" name="Google Shape;397;p28"/>
          <p:cNvCxnSpPr/>
          <p:nvPr/>
        </p:nvCxnSpPr>
        <p:spPr>
          <a:xfrm flipH="1">
            <a:off x="1792202" y="5250402"/>
            <a:ext cx="1255800" cy="304800"/>
          </a:xfrm>
          <a:prstGeom prst="bentConnector4">
            <a:avLst>
              <a:gd fmla="val -309" name="adj1"/>
              <a:gd fmla="val 175000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Doubly linked List</a:t>
            </a:r>
            <a:endParaRPr/>
          </a:p>
        </p:txBody>
      </p:sp>
      <p:sp>
        <p:nvSpPr>
          <p:cNvPr id="403" name="Google Shape;403;p29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 (tail, x):  append element x at the end of the list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" name="Google Shape;404;p2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929797" y="3120501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1539397" y="3120501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9"/>
          <p:cNvSpPr/>
          <p:nvPr/>
        </p:nvSpPr>
        <p:spPr>
          <a:xfrm>
            <a:off x="624997" y="3120501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p29"/>
          <p:cNvCxnSpPr/>
          <p:nvPr/>
        </p:nvCxnSpPr>
        <p:spPr>
          <a:xfrm rot="10800000">
            <a:off x="777397" y="2838510"/>
            <a:ext cx="0" cy="59418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09" name="Google Shape;409;p29"/>
          <p:cNvSpPr/>
          <p:nvPr/>
        </p:nvSpPr>
        <p:spPr>
          <a:xfrm>
            <a:off x="2642817" y="31242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3252417" y="3124200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2338017" y="3124200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9"/>
          <p:cNvSpPr/>
          <p:nvPr/>
        </p:nvSpPr>
        <p:spPr>
          <a:xfrm>
            <a:off x="4355837" y="3127899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4965437" y="3127899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4051037" y="3127899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6068857" y="3131598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6678457" y="3131598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5764057" y="3131598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9"/>
          <p:cNvSpPr txBox="1"/>
          <p:nvPr/>
        </p:nvSpPr>
        <p:spPr>
          <a:xfrm>
            <a:off x="7406706" y="3196701"/>
            <a:ext cx="5854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530068" y="2495490"/>
            <a:ext cx="5854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sp>
        <p:nvSpPr>
          <p:cNvPr id="420" name="Google Shape;420;p29"/>
          <p:cNvSpPr txBox="1"/>
          <p:nvPr/>
        </p:nvSpPr>
        <p:spPr>
          <a:xfrm>
            <a:off x="737817" y="4111101"/>
            <a:ext cx="755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sp>
        <p:nvSpPr>
          <p:cNvPr id="421" name="Google Shape;421;p29"/>
          <p:cNvSpPr txBox="1"/>
          <p:nvPr/>
        </p:nvSpPr>
        <p:spPr>
          <a:xfrm>
            <a:off x="6893424" y="4572000"/>
            <a:ext cx="5132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  <a:endParaRPr/>
          </a:p>
        </p:txBody>
      </p:sp>
      <p:cxnSp>
        <p:nvCxnSpPr>
          <p:cNvPr id="422" name="Google Shape;422;p29"/>
          <p:cNvCxnSpPr/>
          <p:nvPr/>
        </p:nvCxnSpPr>
        <p:spPr>
          <a:xfrm rot="10800000">
            <a:off x="1118817" y="3730101"/>
            <a:ext cx="0" cy="44610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3" name="Google Shape;423;p29"/>
          <p:cNvCxnSpPr/>
          <p:nvPr/>
        </p:nvCxnSpPr>
        <p:spPr>
          <a:xfrm rot="10800000">
            <a:off x="6376617" y="3730099"/>
            <a:ext cx="606640" cy="8418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4" name="Google Shape;424;p29"/>
          <p:cNvCxnSpPr>
            <a:endCxn id="409" idx="0"/>
          </p:cNvCxnSpPr>
          <p:nvPr/>
        </p:nvCxnSpPr>
        <p:spPr>
          <a:xfrm flipH="1" rot="10800000">
            <a:off x="1691817" y="3124200"/>
            <a:ext cx="1255800" cy="312300"/>
          </a:xfrm>
          <a:prstGeom prst="bentConnector4">
            <a:avLst>
              <a:gd fmla="val -312" name="adj1"/>
              <a:gd fmla="val 173199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5" name="Google Shape;425;p29"/>
          <p:cNvCxnSpPr/>
          <p:nvPr/>
        </p:nvCxnSpPr>
        <p:spPr>
          <a:xfrm flipH="1" rot="10800000">
            <a:off x="3404817" y="3113001"/>
            <a:ext cx="1255800" cy="312300"/>
          </a:xfrm>
          <a:prstGeom prst="bentConnector4">
            <a:avLst>
              <a:gd fmla="val -310" name="adj1"/>
              <a:gd fmla="val 173167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6" name="Google Shape;426;p29"/>
          <p:cNvCxnSpPr/>
          <p:nvPr/>
        </p:nvCxnSpPr>
        <p:spPr>
          <a:xfrm flipH="1" rot="10800000">
            <a:off x="5117836" y="3101903"/>
            <a:ext cx="1255800" cy="312300"/>
          </a:xfrm>
          <a:prstGeom prst="bentConnector4">
            <a:avLst>
              <a:gd fmla="val -310" name="adj1"/>
              <a:gd fmla="val 173167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7" name="Google Shape;427;p29"/>
          <p:cNvCxnSpPr>
            <a:endCxn id="412" idx="2"/>
          </p:cNvCxnSpPr>
          <p:nvPr/>
        </p:nvCxnSpPr>
        <p:spPr>
          <a:xfrm flipH="1">
            <a:off x="4660637" y="3432699"/>
            <a:ext cx="1255800" cy="304800"/>
          </a:xfrm>
          <a:prstGeom prst="bentConnector4">
            <a:avLst>
              <a:gd fmla="val -311" name="adj1"/>
              <a:gd fmla="val 175000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8" name="Google Shape;428;p29"/>
          <p:cNvCxnSpPr/>
          <p:nvPr/>
        </p:nvCxnSpPr>
        <p:spPr>
          <a:xfrm flipH="1">
            <a:off x="2947638" y="3425301"/>
            <a:ext cx="1255800" cy="304800"/>
          </a:xfrm>
          <a:prstGeom prst="bentConnector4">
            <a:avLst>
              <a:gd fmla="val -309" name="adj1"/>
              <a:gd fmla="val 175000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9" name="Google Shape;429;p29"/>
          <p:cNvCxnSpPr/>
          <p:nvPr/>
        </p:nvCxnSpPr>
        <p:spPr>
          <a:xfrm flipH="1">
            <a:off x="1234619" y="3417903"/>
            <a:ext cx="1255800" cy="304800"/>
          </a:xfrm>
          <a:prstGeom prst="bentConnector4">
            <a:avLst>
              <a:gd fmla="val -309" name="adj1"/>
              <a:gd fmla="val 175000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30" name="Google Shape;430;p29"/>
          <p:cNvSpPr/>
          <p:nvPr/>
        </p:nvSpPr>
        <p:spPr>
          <a:xfrm>
            <a:off x="7772400" y="31242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8382000" y="3124200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9"/>
          <p:cNvSpPr/>
          <p:nvPr/>
        </p:nvSpPr>
        <p:spPr>
          <a:xfrm>
            <a:off x="7467600" y="3124200"/>
            <a:ext cx="3048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p29"/>
          <p:cNvCxnSpPr/>
          <p:nvPr/>
        </p:nvCxnSpPr>
        <p:spPr>
          <a:xfrm rot="10800000">
            <a:off x="8534400" y="2838510"/>
            <a:ext cx="0" cy="57939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34" name="Google Shape;434;p29"/>
          <p:cNvSpPr txBox="1"/>
          <p:nvPr/>
        </p:nvSpPr>
        <p:spPr>
          <a:xfrm>
            <a:off x="8253783" y="2495490"/>
            <a:ext cx="5854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cxnSp>
        <p:nvCxnSpPr>
          <p:cNvPr id="435" name="Google Shape;435;p29"/>
          <p:cNvCxnSpPr/>
          <p:nvPr/>
        </p:nvCxnSpPr>
        <p:spPr>
          <a:xfrm flipH="1" rot="10800000">
            <a:off x="6830857" y="3113000"/>
            <a:ext cx="1255800" cy="312300"/>
          </a:xfrm>
          <a:prstGeom prst="bentConnector4">
            <a:avLst>
              <a:gd fmla="val -310" name="adj1"/>
              <a:gd fmla="val 173167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36" name="Google Shape;436;p29"/>
          <p:cNvCxnSpPr/>
          <p:nvPr/>
        </p:nvCxnSpPr>
        <p:spPr>
          <a:xfrm flipH="1">
            <a:off x="6381076" y="3440468"/>
            <a:ext cx="1255800" cy="304800"/>
          </a:xfrm>
          <a:prstGeom prst="bentConnector4">
            <a:avLst>
              <a:gd fmla="val -309" name="adj1"/>
              <a:gd fmla="val 175000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37" name="Google Shape;437;p29"/>
          <p:cNvCxnSpPr/>
          <p:nvPr/>
        </p:nvCxnSpPr>
        <p:spPr>
          <a:xfrm flipH="1" rot="10800000">
            <a:off x="7315200" y="3745265"/>
            <a:ext cx="762000" cy="82673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8" name="Google Shape;438;p29"/>
          <p:cNvCxnSpPr/>
          <p:nvPr/>
        </p:nvCxnSpPr>
        <p:spPr>
          <a:xfrm>
            <a:off x="6629400" y="4265008"/>
            <a:ext cx="286131" cy="67476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29"/>
          <p:cNvCxnSpPr/>
          <p:nvPr/>
        </p:nvCxnSpPr>
        <p:spPr>
          <a:xfrm flipH="1">
            <a:off x="6716757" y="4176205"/>
            <a:ext cx="56712" cy="24077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30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the element operations on array and linked list structures.</a:t>
            </a:r>
            <a:endParaRPr/>
          </a:p>
        </p:txBody>
      </p:sp>
      <p:sp>
        <p:nvSpPr>
          <p:cNvPr id="446" name="Google Shape;446;p3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1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 in C++ overview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2" name="Google Shape;452;p31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 is a variable whose value is a memory address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Declare pointer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DataType *pointer_variable;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 int *p;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Allocate memory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pointer_variable = new  DataType;	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p = new int;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pointer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delete   pointer_variable;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delete p;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3" name="Google Shape;453;p3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1143000" y="1997224"/>
            <a:ext cx="73152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Array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Linked list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Priority Queue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by pointer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9" name="Google Shape;459;p32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Declare and locate memory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pointer_array *DataType;	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pointer_array = new  DataType[SIZE];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int* arr;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arr = new int[10];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array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[] pointer_array;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delete [] arr;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0" name="Google Shape;460;p3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 on Linked List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6" name="Google Shape;466;p33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singly linked list Head containing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integer numbers, write 2 functions to do the following tasks: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1" marL="4000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greatest number of Head</a:t>
            </a:r>
            <a:endParaRPr/>
          </a:p>
          <a:p>
            <a:pPr indent="-127000" lvl="1" marL="4000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sum of the list of Head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7" name="Google Shape;467;p3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Linked list container in C++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34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Introduction: In C++, lists are containers which are implemented as doubly-linked lists.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3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5" name="Google Shape;475;p34"/>
          <p:cNvGraphicFramePr/>
          <p:nvPr/>
        </p:nvGraphicFramePr>
        <p:xfrm>
          <a:off x="68580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{67FC1D1F-0A6F-4970-93C2-80B4AB9225AD}</a:tableStyleId>
              </a:tblPr>
              <a:tblGrid>
                <a:gridCol w="6781800"/>
              </a:tblGrid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500070"/>
                          </a:solidFill>
                        </a:rPr>
                        <a:t>#include &lt;iostream&gt;</a:t>
                      </a:r>
                      <a:r>
                        <a:rPr lang="en-US" sz="1400" u="none" cap="none" strike="noStrike"/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500070"/>
                          </a:solidFill>
                        </a:rPr>
                        <a:t>#include &lt;list&gt;</a:t>
                      </a:r>
                      <a:r>
                        <a:rPr lang="en-US" sz="1400" u="none" cap="none" strike="noStrike"/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int</a:t>
                      </a:r>
                      <a:r>
                        <a:rPr lang="en-US" sz="1400" u="none" cap="none" strike="noStrike"/>
                        <a:t> main () {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std::list&lt;</a:t>
                      </a: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int</a:t>
                      </a:r>
                      <a:r>
                        <a:rPr lang="en-US" sz="1400" u="none" cap="none" strike="noStrike"/>
                        <a:t>&gt; mylist{2};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mylist.push_front(1)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mylist.push_back (3)</a:t>
                      </a:r>
                      <a:endParaRPr sz="1400" u="none" cap="none" strike="noStrike"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std::cout &lt;&lt; "mylist contains:";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for</a:t>
                      </a:r>
                      <a:r>
                        <a:rPr lang="en-US" sz="1400" u="none" cap="none" strike="noStrike"/>
                        <a:t> (std::list&lt;</a:t>
                      </a: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int</a:t>
                      </a:r>
                      <a:r>
                        <a:rPr lang="en-US" sz="1400" u="none" cap="none" strike="noStrike"/>
                        <a:t>&gt;::iterator it=mylist.begin(); it!=mylist.end(); it++)</a:t>
                      </a:r>
                      <a:endParaRPr/>
                    </a:p>
                    <a:p>
                      <a:pPr indent="0" lvl="2" marL="9144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std::cout &lt;&lt; ' ' &lt;&lt; *it;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0000B0"/>
                          </a:solidFill>
                        </a:rPr>
                        <a:t>return</a:t>
                      </a:r>
                      <a:r>
                        <a:rPr lang="en-US" sz="1400" u="none" cap="none" strike="noStrike"/>
                        <a:t> 0;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476" name="Google Shape;476;p34"/>
          <p:cNvSpPr/>
          <p:nvPr/>
        </p:nvSpPr>
        <p:spPr>
          <a:xfrm>
            <a:off x="685800" y="2446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2" name="Google Shape;482;p35"/>
          <p:cNvSpPr txBox="1"/>
          <p:nvPr>
            <p:ph idx="1" type="body"/>
          </p:nvPr>
        </p:nvSpPr>
        <p:spPr>
          <a:xfrm>
            <a:off x="539750" y="1916113"/>
            <a:ext cx="7918450" cy="189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is a data structure to organize a list of elements where operations occur only at two ends: head and tail.</a:t>
            </a:r>
            <a:endParaRPr/>
          </a:p>
          <a:p>
            <a:pPr indent="0" lvl="0" marL="571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71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Queue to buy movie tickets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3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5"/>
          <p:cNvSpPr/>
          <p:nvPr/>
        </p:nvSpPr>
        <p:spPr>
          <a:xfrm>
            <a:off x="3340223" y="4692134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485" name="Google Shape;485;p35"/>
          <p:cNvSpPr/>
          <p:nvPr/>
        </p:nvSpPr>
        <p:spPr>
          <a:xfrm>
            <a:off x="4102223" y="4692134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486" name="Google Shape;486;p35"/>
          <p:cNvSpPr/>
          <p:nvPr/>
        </p:nvSpPr>
        <p:spPr>
          <a:xfrm>
            <a:off x="4864223" y="4692134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487" name="Google Shape;487;p35"/>
          <p:cNvSpPr/>
          <p:nvPr/>
        </p:nvSpPr>
        <p:spPr>
          <a:xfrm>
            <a:off x="1981200" y="5534033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488" name="Google Shape;488;p35"/>
          <p:cNvSpPr/>
          <p:nvPr/>
        </p:nvSpPr>
        <p:spPr>
          <a:xfrm>
            <a:off x="6248400" y="5530334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489" name="Google Shape;489;p35"/>
          <p:cNvCxnSpPr/>
          <p:nvPr/>
        </p:nvCxnSpPr>
        <p:spPr>
          <a:xfrm>
            <a:off x="2895600" y="4463534"/>
            <a:ext cx="30480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0" name="Google Shape;490;p35"/>
          <p:cNvCxnSpPr/>
          <p:nvPr/>
        </p:nvCxnSpPr>
        <p:spPr>
          <a:xfrm>
            <a:off x="2895600" y="5530334"/>
            <a:ext cx="30480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1" name="Google Shape;491;p35"/>
          <p:cNvSpPr/>
          <p:nvPr/>
        </p:nvSpPr>
        <p:spPr>
          <a:xfrm>
            <a:off x="2298577" y="4993332"/>
            <a:ext cx="798990" cy="509629"/>
          </a:xfrm>
          <a:custGeom>
            <a:rect b="b" l="l" r="r" t="t"/>
            <a:pathLst>
              <a:path extrusionOk="0" h="509629" w="798990">
                <a:moveTo>
                  <a:pt x="798990" y="3602"/>
                </a:moveTo>
                <a:cubicBezTo>
                  <a:pt x="590364" y="-3057"/>
                  <a:pt x="381739" y="-9715"/>
                  <a:pt x="248574" y="74623"/>
                </a:cubicBezTo>
                <a:cubicBezTo>
                  <a:pt x="115409" y="158961"/>
                  <a:pt x="57704" y="334295"/>
                  <a:pt x="0" y="509629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5"/>
          <p:cNvSpPr/>
          <p:nvPr/>
        </p:nvSpPr>
        <p:spPr>
          <a:xfrm>
            <a:off x="5734235" y="4970261"/>
            <a:ext cx="825623" cy="506067"/>
          </a:xfrm>
          <a:custGeom>
            <a:rect b="b" l="l" r="r" t="t"/>
            <a:pathLst>
              <a:path extrusionOk="0" h="506067" w="825623">
                <a:moveTo>
                  <a:pt x="825623" y="506067"/>
                </a:moveTo>
                <a:cubicBezTo>
                  <a:pt x="761260" y="335172"/>
                  <a:pt x="696897" y="164277"/>
                  <a:pt x="559293" y="79939"/>
                </a:cubicBezTo>
                <a:cubicBezTo>
                  <a:pt x="421689" y="-4399"/>
                  <a:pt x="0" y="40"/>
                  <a:pt x="0" y="4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5"/>
          <p:cNvSpPr txBox="1"/>
          <p:nvPr/>
        </p:nvSpPr>
        <p:spPr>
          <a:xfrm>
            <a:off x="5334000" y="4038600"/>
            <a:ext cx="17631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insert/enqueue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35"/>
          <p:cNvSpPr txBox="1"/>
          <p:nvPr/>
        </p:nvSpPr>
        <p:spPr>
          <a:xfrm>
            <a:off x="1676400" y="4038600"/>
            <a:ext cx="1776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delete/dequeue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5" name="Google Shape;495;p35"/>
          <p:cNvSpPr txBox="1"/>
          <p:nvPr/>
        </p:nvSpPr>
        <p:spPr>
          <a:xfrm>
            <a:off x="3352800" y="5650468"/>
            <a:ext cx="2582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FIFO (First In First Out)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operations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1" name="Google Shape;501;p36"/>
          <p:cNvSpPr txBox="1"/>
          <p:nvPr>
            <p:ph idx="1" type="body"/>
          </p:nvPr>
        </p:nvSpPr>
        <p:spPr>
          <a:xfrm>
            <a:off x="539750" y="1916113"/>
            <a:ext cx="7994650" cy="67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enqueue (Q, x): insert element x at the tail of the queue Q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71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2" name="Google Shape;502;p3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6"/>
          <p:cNvSpPr/>
          <p:nvPr/>
        </p:nvSpPr>
        <p:spPr>
          <a:xfrm>
            <a:off x="3340223" y="3653901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504" name="Google Shape;504;p36"/>
          <p:cNvSpPr/>
          <p:nvPr/>
        </p:nvSpPr>
        <p:spPr>
          <a:xfrm>
            <a:off x="4102223" y="3653901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505" name="Google Shape;505;p36"/>
          <p:cNvSpPr/>
          <p:nvPr/>
        </p:nvSpPr>
        <p:spPr>
          <a:xfrm>
            <a:off x="4864223" y="3653901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506" name="Google Shape;506;p36"/>
          <p:cNvSpPr/>
          <p:nvPr/>
        </p:nvSpPr>
        <p:spPr>
          <a:xfrm>
            <a:off x="2514600" y="36576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507" name="Google Shape;507;p36"/>
          <p:cNvSpPr/>
          <p:nvPr/>
        </p:nvSpPr>
        <p:spPr>
          <a:xfrm>
            <a:off x="6248400" y="4492101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508" name="Google Shape;508;p36"/>
          <p:cNvCxnSpPr/>
          <p:nvPr/>
        </p:nvCxnSpPr>
        <p:spPr>
          <a:xfrm flipH="1" rot="10800000">
            <a:off x="2438400" y="3429001"/>
            <a:ext cx="3733800" cy="1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" name="Google Shape;509;p36"/>
          <p:cNvCxnSpPr/>
          <p:nvPr/>
        </p:nvCxnSpPr>
        <p:spPr>
          <a:xfrm flipH="1" rot="10800000">
            <a:off x="2438400" y="4495800"/>
            <a:ext cx="3733800" cy="1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0" name="Google Shape;510;p36"/>
          <p:cNvSpPr/>
          <p:nvPr/>
        </p:nvSpPr>
        <p:spPr>
          <a:xfrm>
            <a:off x="5734235" y="3932028"/>
            <a:ext cx="825623" cy="506067"/>
          </a:xfrm>
          <a:custGeom>
            <a:rect b="b" l="l" r="r" t="t"/>
            <a:pathLst>
              <a:path extrusionOk="0" h="506067" w="825623">
                <a:moveTo>
                  <a:pt x="825623" y="506067"/>
                </a:moveTo>
                <a:cubicBezTo>
                  <a:pt x="761260" y="335172"/>
                  <a:pt x="696897" y="164277"/>
                  <a:pt x="559293" y="79939"/>
                </a:cubicBezTo>
                <a:cubicBezTo>
                  <a:pt x="421689" y="-4399"/>
                  <a:pt x="0" y="40"/>
                  <a:pt x="0" y="4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6"/>
          <p:cNvSpPr txBox="1"/>
          <p:nvPr/>
        </p:nvSpPr>
        <p:spPr>
          <a:xfrm>
            <a:off x="5257800" y="2971800"/>
            <a:ext cx="1083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enqueue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" name="Google Shape;512;p36"/>
          <p:cNvSpPr txBox="1"/>
          <p:nvPr/>
        </p:nvSpPr>
        <p:spPr>
          <a:xfrm>
            <a:off x="3352800" y="4612235"/>
            <a:ext cx="2582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FIFO (First In First Out)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operations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8" name="Google Shape;518;p37"/>
          <p:cNvSpPr txBox="1"/>
          <p:nvPr>
            <p:ph idx="1" type="body"/>
          </p:nvPr>
        </p:nvSpPr>
        <p:spPr>
          <a:xfrm>
            <a:off x="539750" y="1916113"/>
            <a:ext cx="7994650" cy="67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 (Q): remove the element at the head of queue Q</a:t>
            </a:r>
            <a:endParaRPr/>
          </a:p>
          <a:p>
            <a:pPr indent="0" lvl="0" marL="571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" name="Google Shape;519;p3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7"/>
          <p:cNvSpPr/>
          <p:nvPr/>
        </p:nvSpPr>
        <p:spPr>
          <a:xfrm>
            <a:off x="3340223" y="3625334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521" name="Google Shape;521;p37"/>
          <p:cNvSpPr/>
          <p:nvPr/>
        </p:nvSpPr>
        <p:spPr>
          <a:xfrm>
            <a:off x="4102223" y="3625334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522" name="Google Shape;522;p37"/>
          <p:cNvSpPr/>
          <p:nvPr/>
        </p:nvSpPr>
        <p:spPr>
          <a:xfrm>
            <a:off x="4864223" y="3625334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523" name="Google Shape;523;p37"/>
          <p:cNvSpPr/>
          <p:nvPr/>
        </p:nvSpPr>
        <p:spPr>
          <a:xfrm>
            <a:off x="1981200" y="4467233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524" name="Google Shape;524;p37"/>
          <p:cNvSpPr/>
          <p:nvPr/>
        </p:nvSpPr>
        <p:spPr>
          <a:xfrm>
            <a:off x="5638800" y="3630930"/>
            <a:ext cx="609600" cy="5867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525" name="Google Shape;525;p37"/>
          <p:cNvCxnSpPr/>
          <p:nvPr/>
        </p:nvCxnSpPr>
        <p:spPr>
          <a:xfrm flipH="1" rot="10800000">
            <a:off x="2895600" y="3352800"/>
            <a:ext cx="3733800" cy="4393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p37"/>
          <p:cNvCxnSpPr/>
          <p:nvPr/>
        </p:nvCxnSpPr>
        <p:spPr>
          <a:xfrm>
            <a:off x="2895600" y="4463534"/>
            <a:ext cx="3733800" cy="32266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7" name="Google Shape;527;p37"/>
          <p:cNvSpPr/>
          <p:nvPr/>
        </p:nvSpPr>
        <p:spPr>
          <a:xfrm>
            <a:off x="2298577" y="3926532"/>
            <a:ext cx="798990" cy="509629"/>
          </a:xfrm>
          <a:custGeom>
            <a:rect b="b" l="l" r="r" t="t"/>
            <a:pathLst>
              <a:path extrusionOk="0" h="509629" w="798990">
                <a:moveTo>
                  <a:pt x="798990" y="3602"/>
                </a:moveTo>
                <a:cubicBezTo>
                  <a:pt x="590364" y="-3057"/>
                  <a:pt x="381739" y="-9715"/>
                  <a:pt x="248574" y="74623"/>
                </a:cubicBezTo>
                <a:cubicBezTo>
                  <a:pt x="115409" y="158961"/>
                  <a:pt x="57704" y="334295"/>
                  <a:pt x="0" y="509629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7"/>
          <p:cNvSpPr txBox="1"/>
          <p:nvPr/>
        </p:nvSpPr>
        <p:spPr>
          <a:xfrm>
            <a:off x="1905000" y="2971800"/>
            <a:ext cx="1083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9" name="Google Shape;529;p37"/>
          <p:cNvSpPr txBox="1"/>
          <p:nvPr/>
        </p:nvSpPr>
        <p:spPr>
          <a:xfrm>
            <a:off x="3352800" y="4583668"/>
            <a:ext cx="2582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FIFO (First In First Out)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 on Queue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5" name="Google Shape;535;p38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enqueue() and dequeue() operations of the queue structure using an array. </a:t>
            </a:r>
            <a:endParaRPr/>
          </a:p>
          <a:p>
            <a:pPr indent="-3048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enqueue() and dequeue() operations of the queue structure using a linked list. </a:t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6" name="Google Shape;536;p3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Queue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2" name="Google Shape;542;p39"/>
          <p:cNvSpPr txBox="1"/>
          <p:nvPr>
            <p:ph idx="1" type="body"/>
          </p:nvPr>
        </p:nvSpPr>
        <p:spPr>
          <a:xfrm>
            <a:off x="539750" y="1916113"/>
            <a:ext cx="4260850" cy="433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priority queue stores a collection of entries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pair</a:t>
            </a:r>
            <a:b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(key, value)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methods of the Priority Queue ADT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(k, x): inserts an entry with key k and value x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removeMax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(): removes and returns the entry with largest key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43" name="Google Shape;5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2438400"/>
            <a:ext cx="43561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 of priority queue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0" name="Google Shape;550;p40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Standby flyers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Auctions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Stock market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1" name="Google Shape;551;p4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1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7" name="Google Shape;557;p41"/>
          <p:cNvSpPr txBox="1"/>
          <p:nvPr>
            <p:ph idx="1" type="body"/>
          </p:nvPr>
        </p:nvSpPr>
        <p:spPr>
          <a:xfrm>
            <a:off x="539750" y="1916113"/>
            <a:ext cx="3727450" cy="433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data structure to organize a list of elements where operations are at the “top” of the stack.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-127000" lvl="1" marL="400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Page-visited history in a Web browser</a:t>
            </a:r>
            <a:endParaRPr/>
          </a:p>
          <a:p>
            <a:pPr indent="-127000" lvl="1" marL="400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content in a text editor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8" name="Google Shape;558;p4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5105400" y="3581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0" name="Google Shape;560;p41"/>
          <p:cNvSpPr/>
          <p:nvPr/>
        </p:nvSpPr>
        <p:spPr>
          <a:xfrm>
            <a:off x="5105400" y="3962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1" name="Google Shape;561;p41"/>
          <p:cNvSpPr/>
          <p:nvPr/>
        </p:nvSpPr>
        <p:spPr>
          <a:xfrm>
            <a:off x="5105400" y="4343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2" name="Google Shape;562;p41"/>
          <p:cNvSpPr/>
          <p:nvPr/>
        </p:nvSpPr>
        <p:spPr>
          <a:xfrm>
            <a:off x="5105400" y="4724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3" name="Google Shape;563;p41"/>
          <p:cNvSpPr/>
          <p:nvPr/>
        </p:nvSpPr>
        <p:spPr>
          <a:xfrm>
            <a:off x="5105400" y="5105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4" name="Google Shape;564;p41"/>
          <p:cNvSpPr/>
          <p:nvPr/>
        </p:nvSpPr>
        <p:spPr>
          <a:xfrm>
            <a:off x="6858000" y="3581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5" name="Google Shape;565;p41"/>
          <p:cNvSpPr/>
          <p:nvPr/>
        </p:nvSpPr>
        <p:spPr>
          <a:xfrm>
            <a:off x="6858000" y="3962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6" name="Google Shape;566;p41"/>
          <p:cNvSpPr/>
          <p:nvPr/>
        </p:nvSpPr>
        <p:spPr>
          <a:xfrm>
            <a:off x="6858000" y="4343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7" name="Google Shape;567;p41"/>
          <p:cNvSpPr/>
          <p:nvPr/>
        </p:nvSpPr>
        <p:spPr>
          <a:xfrm>
            <a:off x="6858000" y="4724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8" name="Google Shape;568;p41"/>
          <p:cNvSpPr/>
          <p:nvPr/>
        </p:nvSpPr>
        <p:spPr>
          <a:xfrm>
            <a:off x="6858000" y="51054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69" name="Google Shape;569;p41"/>
          <p:cNvSpPr/>
          <p:nvPr/>
        </p:nvSpPr>
        <p:spPr>
          <a:xfrm rot="-1869830">
            <a:off x="4495800" y="25908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cxnSp>
        <p:nvCxnSpPr>
          <p:cNvPr id="570" name="Google Shape;570;p41"/>
          <p:cNvCxnSpPr/>
          <p:nvPr/>
        </p:nvCxnSpPr>
        <p:spPr>
          <a:xfrm>
            <a:off x="5334000" y="2971800"/>
            <a:ext cx="342900" cy="4572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1" name="Google Shape;571;p41"/>
          <p:cNvSpPr/>
          <p:nvPr/>
        </p:nvSpPr>
        <p:spPr>
          <a:xfrm rot="1342059">
            <a:off x="7512093" y="252569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cxnSp>
        <p:nvCxnSpPr>
          <p:cNvPr id="572" name="Google Shape;572;p41"/>
          <p:cNvCxnSpPr/>
          <p:nvPr/>
        </p:nvCxnSpPr>
        <p:spPr>
          <a:xfrm flipH="1" rot="10800000">
            <a:off x="7315200" y="2959223"/>
            <a:ext cx="419100" cy="482353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3" name="Google Shape;573;p41"/>
          <p:cNvSpPr txBox="1"/>
          <p:nvPr/>
        </p:nvSpPr>
        <p:spPr>
          <a:xfrm>
            <a:off x="4169546" y="3396734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</a:t>
            </a:r>
            <a:endParaRPr/>
          </a:p>
        </p:txBody>
      </p:sp>
      <p:sp>
        <p:nvSpPr>
          <p:cNvPr id="574" name="Google Shape;574;p41"/>
          <p:cNvSpPr txBox="1"/>
          <p:nvPr/>
        </p:nvSpPr>
        <p:spPr>
          <a:xfrm>
            <a:off x="8153400" y="3352800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</a:t>
            </a:r>
            <a:endParaRPr/>
          </a:p>
        </p:txBody>
      </p:sp>
      <p:sp>
        <p:nvSpPr>
          <p:cNvPr id="575" name="Google Shape;575;p41"/>
          <p:cNvSpPr txBox="1"/>
          <p:nvPr/>
        </p:nvSpPr>
        <p:spPr>
          <a:xfrm>
            <a:off x="5299683" y="5638800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/>
          </a:p>
        </p:txBody>
      </p:sp>
      <p:sp>
        <p:nvSpPr>
          <p:cNvPr id="576" name="Google Shape;576;p41"/>
          <p:cNvSpPr txBox="1"/>
          <p:nvPr/>
        </p:nvSpPr>
        <p:spPr>
          <a:xfrm>
            <a:off x="7086853" y="5638800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/>
          </a:p>
        </p:txBody>
      </p:sp>
      <p:sp>
        <p:nvSpPr>
          <p:cNvPr id="577" name="Google Shape;577;p41"/>
          <p:cNvSpPr txBox="1"/>
          <p:nvPr/>
        </p:nvSpPr>
        <p:spPr>
          <a:xfrm>
            <a:off x="5680556" y="2977282"/>
            <a:ext cx="16065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 In – First 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14400" y="1916113"/>
            <a:ext cx="7315200" cy="440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is the most basic and common data structure to store elements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same data 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Important property: Elements are consecutively located on the memory, therefore getting and changing values of elements are easy and efficient.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2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operations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3" name="Google Shape;583;p42"/>
          <p:cNvSpPr txBox="1"/>
          <p:nvPr>
            <p:ph idx="1" type="body"/>
          </p:nvPr>
        </p:nvSpPr>
        <p:spPr>
          <a:xfrm>
            <a:off x="539750" y="1916113"/>
            <a:ext cx="7918450" cy="59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(S, x): push element x on top of the stack S.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" name="Google Shape;584;p4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2"/>
          <p:cNvSpPr/>
          <p:nvPr/>
        </p:nvSpPr>
        <p:spPr>
          <a:xfrm>
            <a:off x="3983854" y="38216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86" name="Google Shape;586;p42"/>
          <p:cNvSpPr/>
          <p:nvPr/>
        </p:nvSpPr>
        <p:spPr>
          <a:xfrm>
            <a:off x="3983854" y="42026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87" name="Google Shape;587;p42"/>
          <p:cNvSpPr/>
          <p:nvPr/>
        </p:nvSpPr>
        <p:spPr>
          <a:xfrm>
            <a:off x="3983854" y="45836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88" name="Google Shape;588;p42"/>
          <p:cNvSpPr/>
          <p:nvPr/>
        </p:nvSpPr>
        <p:spPr>
          <a:xfrm>
            <a:off x="3983854" y="49646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89" name="Google Shape;589;p42"/>
          <p:cNvSpPr/>
          <p:nvPr/>
        </p:nvSpPr>
        <p:spPr>
          <a:xfrm>
            <a:off x="3983854" y="53456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590" name="Google Shape;590;p42"/>
          <p:cNvSpPr/>
          <p:nvPr/>
        </p:nvSpPr>
        <p:spPr>
          <a:xfrm rot="-1869830">
            <a:off x="3374254" y="28310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cxnSp>
        <p:nvCxnSpPr>
          <p:cNvPr id="591" name="Google Shape;591;p42"/>
          <p:cNvCxnSpPr/>
          <p:nvPr/>
        </p:nvCxnSpPr>
        <p:spPr>
          <a:xfrm>
            <a:off x="4212454" y="3212068"/>
            <a:ext cx="342900" cy="4572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2" name="Google Shape;592;p42"/>
          <p:cNvSpPr txBox="1"/>
          <p:nvPr/>
        </p:nvSpPr>
        <p:spPr>
          <a:xfrm>
            <a:off x="3048000" y="3637002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</a:t>
            </a:r>
            <a:endParaRPr/>
          </a:p>
        </p:txBody>
      </p:sp>
      <p:sp>
        <p:nvSpPr>
          <p:cNvPr id="593" name="Google Shape;593;p42"/>
          <p:cNvSpPr txBox="1"/>
          <p:nvPr/>
        </p:nvSpPr>
        <p:spPr>
          <a:xfrm>
            <a:off x="4178137" y="587906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operations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" name="Google Shape;599;p43"/>
          <p:cNvSpPr txBox="1"/>
          <p:nvPr>
            <p:ph idx="1" type="body"/>
          </p:nvPr>
        </p:nvSpPr>
        <p:spPr>
          <a:xfrm>
            <a:off x="539750" y="1916113"/>
            <a:ext cx="7918450" cy="59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(S): Delete the element at the top of stack 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0" name="Google Shape;600;p4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3"/>
          <p:cNvSpPr/>
          <p:nvPr/>
        </p:nvSpPr>
        <p:spPr>
          <a:xfrm>
            <a:off x="3824565" y="37454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602" name="Google Shape;602;p43"/>
          <p:cNvSpPr/>
          <p:nvPr/>
        </p:nvSpPr>
        <p:spPr>
          <a:xfrm>
            <a:off x="3824565" y="41264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603" name="Google Shape;603;p43"/>
          <p:cNvSpPr/>
          <p:nvPr/>
        </p:nvSpPr>
        <p:spPr>
          <a:xfrm>
            <a:off x="3824565" y="45074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604" name="Google Shape;604;p43"/>
          <p:cNvSpPr/>
          <p:nvPr/>
        </p:nvSpPr>
        <p:spPr>
          <a:xfrm>
            <a:off x="3824565" y="48884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605" name="Google Shape;605;p43"/>
          <p:cNvSpPr/>
          <p:nvPr/>
        </p:nvSpPr>
        <p:spPr>
          <a:xfrm>
            <a:off x="3824565" y="5269468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sp>
        <p:nvSpPr>
          <p:cNvPr id="606" name="Google Shape;606;p43"/>
          <p:cNvSpPr/>
          <p:nvPr/>
        </p:nvSpPr>
        <p:spPr>
          <a:xfrm rot="1342059">
            <a:off x="4478658" y="2689766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Element</a:t>
            </a:r>
            <a:endParaRPr/>
          </a:p>
        </p:txBody>
      </p:sp>
      <p:cxnSp>
        <p:nvCxnSpPr>
          <p:cNvPr id="607" name="Google Shape;607;p43"/>
          <p:cNvCxnSpPr/>
          <p:nvPr/>
        </p:nvCxnSpPr>
        <p:spPr>
          <a:xfrm flipH="1" rot="10800000">
            <a:off x="4281765" y="3123291"/>
            <a:ext cx="419100" cy="482353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8" name="Google Shape;608;p43"/>
          <p:cNvSpPr txBox="1"/>
          <p:nvPr/>
        </p:nvSpPr>
        <p:spPr>
          <a:xfrm>
            <a:off x="5119965" y="3516868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</a:t>
            </a:r>
            <a:endParaRPr/>
          </a:p>
        </p:txBody>
      </p:sp>
      <p:sp>
        <p:nvSpPr>
          <p:cNvPr id="609" name="Google Shape;609;p43"/>
          <p:cNvSpPr txBox="1"/>
          <p:nvPr/>
        </p:nvSpPr>
        <p:spPr>
          <a:xfrm>
            <a:off x="4053418" y="580286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 on Stack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5" name="Google Shape;615;p44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push() and top() operations of the stack structure using an array. </a:t>
            </a:r>
            <a:endParaRPr/>
          </a:p>
          <a:p>
            <a:pPr indent="-3048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push() and top() operations of the stack structure using a linked list. </a:t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6" name="Google Shape;616;p4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container in C++</a:t>
            </a:r>
            <a:endParaRPr b="1" i="0" sz="3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2" name="Google Shape;622;p45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structure is a standard container in C++ to store and handle data.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3" name="Google Shape;623;p4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4" name="Google Shape;624;p45"/>
          <p:cNvGraphicFramePr/>
          <p:nvPr/>
        </p:nvGraphicFramePr>
        <p:xfrm>
          <a:off x="990600" y="28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{67FC1D1F-0A6F-4970-93C2-80B4AB9225AD}</a:tableStyleId>
              </a:tblPr>
              <a:tblGrid>
                <a:gridCol w="7162800"/>
              </a:tblGrid>
              <a:tr h="262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#include &lt;iostream&gt; 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#include &lt;queue&gt;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using namespace std;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 main 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 queue &lt;int&gt; q;   // creates an empty queue of integer q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 q.push&gt;(2);   // pushes 2 in the queue  , now front = back = 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 q.push(3);   // pushes 3 in the queue  , now front = 2 , and back = 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 q.pop() ;  // removes 2 from the stack , front = 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625" name="Google Shape;625;p45"/>
          <p:cNvSpPr/>
          <p:nvPr/>
        </p:nvSpPr>
        <p:spPr>
          <a:xfrm>
            <a:off x="685800" y="2720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container in C++</a:t>
            </a:r>
            <a:endParaRPr b="1" i="0" sz="3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1" name="Google Shape;631;p46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structure is a standard container in C++ to store and handle data.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2" name="Google Shape;632;p4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46"/>
          <p:cNvGraphicFramePr/>
          <p:nvPr/>
        </p:nvGraphicFramePr>
        <p:xfrm>
          <a:off x="838200" y="31242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{67FC1D1F-0A6F-4970-93C2-80B4AB9225AD}</a:tableStyleId>
              </a:tblPr>
              <a:tblGrid>
                <a:gridCol w="7162800"/>
              </a:tblGrid>
              <a:tr h="342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#include &lt;iostream&gt; 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#include &lt;stack&gt;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using namespace std;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 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int main 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  stack&lt;int&gt; s;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  // pushing elements into stack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  s.push(2);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  s.push(3);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  s.push(4);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  cout &lt;&lt; s.top();   // prints 4, as 4 is the topmost element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  cout &lt;&lt; s.size();  // prints 3, as there are 3 elements in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600" u="none" cap="none" strike="noStrike">
                          <a:solidFill>
                            <a:srgbClr val="500070"/>
                          </a:solidFill>
                        </a:rPr>
                        <a:t>}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634" name="Google Shape;634;p46"/>
          <p:cNvSpPr/>
          <p:nvPr/>
        </p:nvSpPr>
        <p:spPr>
          <a:xfrm>
            <a:off x="685800" y="2720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447800" y="32004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447800" y="36576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1447800" y="41148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1447800" y="45720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447800" y="50292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4343400" y="31848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029200" y="31848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715000" y="31848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400800" y="31848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086600" y="31848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4343400" y="36420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343400" y="40992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4343400" y="45564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4343400" y="50136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5029200" y="36420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715000" y="36420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6400800" y="36420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7086600" y="36420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5029200" y="40992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715000" y="40992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6400800" y="40992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7086600" y="40992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5029200" y="45564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5715000" y="45564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400800" y="45564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7086600" y="45564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5029200" y="5013664"/>
            <a:ext cx="68506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713520" y="50136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6398580" y="5013664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7083640" y="5013664"/>
            <a:ext cx="68876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>
            <a:off x="4648200" y="2819400"/>
            <a:ext cx="12954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16"/>
          <p:cNvCxnSpPr/>
          <p:nvPr/>
        </p:nvCxnSpPr>
        <p:spPr>
          <a:xfrm>
            <a:off x="3962400" y="3329496"/>
            <a:ext cx="0" cy="70910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16"/>
          <p:cNvSpPr txBox="1"/>
          <p:nvPr/>
        </p:nvSpPr>
        <p:spPr>
          <a:xfrm>
            <a:off x="457200" y="2492514"/>
            <a:ext cx="16763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dimension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3124200" y="2469210"/>
            <a:ext cx="16763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  <a:endParaRPr/>
          </a:p>
        </p:txBody>
      </p:sp>
      <p:cxnSp>
        <p:nvCxnSpPr>
          <p:cNvPr id="148" name="Google Shape;148;p16"/>
          <p:cNvCxnSpPr/>
          <p:nvPr/>
        </p:nvCxnSpPr>
        <p:spPr>
          <a:xfrm>
            <a:off x="1066800" y="3329496"/>
            <a:ext cx="0" cy="70910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One-dimensional array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539750" y="1916113"/>
            <a:ext cx="48704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 (p) :  return the element at position p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(p, x):  insert x into position p, elements from p are moved backward one position.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(p): delete the element at position p, elements after p are moved forward one position.</a:t>
            </a:r>
            <a:endParaRPr/>
          </a:p>
          <a:p>
            <a:pPr indent="-3111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7239000" y="22860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73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6003524" y="2329934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arr[0]</a:t>
            </a:r>
            <a:endParaRPr/>
          </a:p>
        </p:txBody>
      </p:sp>
      <p:cxnSp>
        <p:nvCxnSpPr>
          <p:cNvPr id="158" name="Google Shape;158;p17"/>
          <p:cNvCxnSpPr>
            <a:stCxn id="157" idx="3"/>
            <a:endCxn id="156" idx="1"/>
          </p:cNvCxnSpPr>
          <p:nvPr/>
        </p:nvCxnSpPr>
        <p:spPr>
          <a:xfrm>
            <a:off x="6726799" y="2514600"/>
            <a:ext cx="5121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" name="Google Shape;159;p17"/>
          <p:cNvSpPr/>
          <p:nvPr/>
        </p:nvSpPr>
        <p:spPr>
          <a:xfrm>
            <a:off x="7239000" y="27432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98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6003524" y="2787134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arr[1]</a:t>
            </a:r>
            <a:endParaRPr/>
          </a:p>
        </p:txBody>
      </p:sp>
      <p:cxnSp>
        <p:nvCxnSpPr>
          <p:cNvPr id="161" name="Google Shape;161;p17"/>
          <p:cNvCxnSpPr>
            <a:stCxn id="160" idx="3"/>
            <a:endCxn id="159" idx="1"/>
          </p:cNvCxnSpPr>
          <p:nvPr/>
        </p:nvCxnSpPr>
        <p:spPr>
          <a:xfrm>
            <a:off x="6726799" y="2971800"/>
            <a:ext cx="5121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17"/>
          <p:cNvSpPr/>
          <p:nvPr/>
        </p:nvSpPr>
        <p:spPr>
          <a:xfrm>
            <a:off x="7239000" y="32004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86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6003524" y="3244334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arr[2]</a:t>
            </a:r>
            <a:endParaRPr/>
          </a:p>
        </p:txBody>
      </p:sp>
      <p:cxnSp>
        <p:nvCxnSpPr>
          <p:cNvPr id="164" name="Google Shape;164;p17"/>
          <p:cNvCxnSpPr>
            <a:stCxn id="163" idx="3"/>
            <a:endCxn id="162" idx="1"/>
          </p:cNvCxnSpPr>
          <p:nvPr/>
        </p:nvCxnSpPr>
        <p:spPr>
          <a:xfrm>
            <a:off x="6726799" y="3429000"/>
            <a:ext cx="5121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p17"/>
          <p:cNvSpPr/>
          <p:nvPr/>
        </p:nvSpPr>
        <p:spPr>
          <a:xfrm>
            <a:off x="7239000" y="36576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61</a:t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6003524" y="3701534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arr[3]</a:t>
            </a:r>
            <a:endParaRPr/>
          </a:p>
        </p:txBody>
      </p:sp>
      <p:cxnSp>
        <p:nvCxnSpPr>
          <p:cNvPr id="167" name="Google Shape;167;p17"/>
          <p:cNvCxnSpPr>
            <a:stCxn id="166" idx="3"/>
            <a:endCxn id="165" idx="1"/>
          </p:cNvCxnSpPr>
          <p:nvPr/>
        </p:nvCxnSpPr>
        <p:spPr>
          <a:xfrm>
            <a:off x="6726799" y="3886200"/>
            <a:ext cx="5121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p17"/>
          <p:cNvSpPr/>
          <p:nvPr/>
        </p:nvSpPr>
        <p:spPr>
          <a:xfrm>
            <a:off x="7239000" y="41148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96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6003524" y="4158734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arr[4]</a:t>
            </a:r>
            <a:endParaRPr/>
          </a:p>
        </p:txBody>
      </p:sp>
      <p:cxnSp>
        <p:nvCxnSpPr>
          <p:cNvPr id="170" name="Google Shape;170;p17"/>
          <p:cNvCxnSpPr>
            <a:stCxn id="169" idx="3"/>
            <a:endCxn id="168" idx="1"/>
          </p:cNvCxnSpPr>
          <p:nvPr/>
        </p:nvCxnSpPr>
        <p:spPr>
          <a:xfrm>
            <a:off x="6726799" y="4343400"/>
            <a:ext cx="5121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Two-dimensional array</a:t>
            </a:r>
            <a:endParaRPr/>
          </a:p>
        </p:txBody>
      </p:sp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2971800" y="34304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3657600" y="34304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4343400" y="34304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5029200" y="34304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2971800" y="38876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2971800" y="43448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3657600" y="38876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4343400" y="38876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5029200" y="38876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3657600" y="43448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4343400" y="43448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5029200" y="4344879"/>
            <a:ext cx="685800" cy="457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2971800" y="2973279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657600" y="2973279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4343400" y="2973279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5029200" y="2973279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90439" y="3430479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2290439" y="3887679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2290439" y="4344879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2976239" y="4921928"/>
            <a:ext cx="2738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Two-dimensional array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2209800" y="3581400"/>
            <a:ext cx="169230" cy="99208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/>
          <p:nvPr/>
        </p:nvSpPr>
        <p:spPr>
          <a:xfrm rot="5400000">
            <a:off x="4288468" y="1809010"/>
            <a:ext cx="114300" cy="205887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3547964" y="2329934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 Index</a:t>
            </a:r>
            <a:endParaRPr/>
          </a:p>
        </p:txBody>
      </p:sp>
      <p:sp>
        <p:nvSpPr>
          <p:cNvPr id="200" name="Google Shape;200;p18"/>
          <p:cNvSpPr txBox="1"/>
          <p:nvPr/>
        </p:nvSpPr>
        <p:spPr>
          <a:xfrm rot="-5400000">
            <a:off x="1209559" y="3875029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 Index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in C++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One-dimensional array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DataType 	arrayName [Max];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int	 scoreArr[100];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Student	 studentArr[100];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Two-dimensional array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DataType 	arrayName[MAX1][MAX2];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int   chessBoard[8][8];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 on Array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getting and changing values of elements on an array are easy and sufficient?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function insert (p, x) to insert element x into position p of array A, elements from p are moved backward one position.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function delete (p, x) to delete the element at position p of array A, elements after p are moved forward one position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 on Array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 startAt="4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containing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integer numbers, write 4 functions to do following tasks:</a:t>
            </a:r>
            <a:endParaRPr/>
          </a:p>
          <a:p>
            <a:pPr indent="-342900" lvl="3" marL="12001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sum of these numbers</a:t>
            </a:r>
            <a:endParaRPr/>
          </a:p>
          <a:p>
            <a:pPr indent="-342900" lvl="3" marL="12001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smallest number</a:t>
            </a:r>
            <a:endParaRPr/>
          </a:p>
          <a:p>
            <a:pPr indent="-342900" lvl="3" marL="12001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greatest number</a:t>
            </a:r>
            <a:endParaRPr/>
          </a:p>
          <a:p>
            <a:pPr indent="-342900" lvl="3" marL="12001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odd numbers from the array</a:t>
            </a:r>
            <a:endParaRPr/>
          </a:p>
          <a:p>
            <a:pPr indent="-330200" lvl="2" marL="8572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matrix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rows and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columns containing integer numbers, write two functions to do the following tasks:</a:t>
            </a:r>
            <a:endParaRPr/>
          </a:p>
          <a:p>
            <a:pPr indent="-342900" lvl="3" marL="12001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rows whose sums are positive</a:t>
            </a:r>
            <a:endParaRPr/>
          </a:p>
          <a:p>
            <a:pPr indent="-342900" lvl="3" marL="12001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columns whose sums are negative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cture-template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