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al Narrow"/>
      <p:regular r:id="rId37"/>
      <p:bold r:id="rId38"/>
      <p:italic r:id="rId39"/>
      <p:boldItalic r:id="rId40"/>
    </p:embeddedFon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1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7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 b="1" i="0" sz="5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47964" y="17526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maximum number of primitive operations as a function of the input size.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T(n) = the number of primitive operations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T(n) = n + 1</a:t>
            </a:r>
            <a:endParaRPr/>
          </a:p>
          <a:p>
            <a:pPr indent="0" lvl="1" marL="4000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495800" y="1981200"/>
            <a:ext cx="4114800" cy="323165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elements of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0;</a:t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+ A[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81000" y="1905000"/>
            <a:ext cx="83058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 the shape of function T(n) .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0"/>
            <a:ext cx="578533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1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176" name="Google Shape;176;p24"/>
          <p:cNvSpPr txBox="1"/>
          <p:nvPr>
            <p:ph idx="1" type="body"/>
          </p:nvPr>
        </p:nvSpPr>
        <p:spPr>
          <a:xfrm>
            <a:off x="1524000" y="2971800"/>
            <a:ext cx="5334000" cy="251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(int n):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sum = 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(int num = 0; num &lt; n; num++)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 = sum + num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sum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38200" y="1828800"/>
            <a:ext cx="60868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the number of of primitive operations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Count function: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2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184" name="Google Shape;184;p25"/>
          <p:cNvSpPr txBox="1"/>
          <p:nvPr>
            <p:ph idx="1" type="body"/>
          </p:nvPr>
        </p:nvSpPr>
        <p:spPr>
          <a:xfrm>
            <a:off x="1066800" y="2971800"/>
            <a:ext cx="7010400" cy="281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(int num_rows,  num_cols, Matrix A):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product = 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for (int row = 0; row &lt; num_rows; row +)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for (col = 0; col &lt; num_cols; col ++)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product = (sum * A[row][col]) mod 1000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return product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838200" y="1828800"/>
            <a:ext cx="60868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the number of of primitive operations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Multiple function: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62000" y="1752600"/>
            <a:ext cx="3810000" cy="247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two algorithms to solve the same problem: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1:  T1(n) = f(n) = n + 100</a:t>
            </a:r>
            <a:endParaRPr/>
          </a:p>
          <a:p>
            <a:pPr indent="-2857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2:  T2(n) = g(n) = n</a:t>
            </a:r>
            <a:r>
              <a:rPr b="0" baseline="30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+ 10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838200" y="4114801"/>
            <a:ext cx="777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Algorithm 1 increases linearly with the input size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Algorithm 2 increases quadratic with the input size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1 is better than algorithm 2 when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greater than 10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Ignore constants from the run time complexity analysis.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26"/>
          <p:cNvCxnSpPr/>
          <p:nvPr/>
        </p:nvCxnSpPr>
        <p:spPr>
          <a:xfrm rot="10800000">
            <a:off x="4724400" y="1828800"/>
            <a:ext cx="0" cy="2438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4419600" y="3962400"/>
            <a:ext cx="37338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6"/>
          <p:cNvSpPr/>
          <p:nvPr/>
        </p:nvSpPr>
        <p:spPr>
          <a:xfrm>
            <a:off x="4724400" y="2689412"/>
            <a:ext cx="3299012" cy="950259"/>
          </a:xfrm>
          <a:custGeom>
            <a:rect b="b" l="l" r="r" t="t"/>
            <a:pathLst>
              <a:path extrusionOk="0" h="950259" w="3299012">
                <a:moveTo>
                  <a:pt x="0" y="950259"/>
                </a:moveTo>
                <a:cubicBezTo>
                  <a:pt x="455706" y="688788"/>
                  <a:pt x="911412" y="427317"/>
                  <a:pt x="1461247" y="268941"/>
                </a:cubicBezTo>
                <a:cubicBezTo>
                  <a:pt x="2011082" y="110565"/>
                  <a:pt x="2994212" y="46318"/>
                  <a:pt x="3299012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733365" y="1954306"/>
            <a:ext cx="3227294" cy="1674332"/>
          </a:xfrm>
          <a:custGeom>
            <a:rect b="b" l="l" r="r" t="t"/>
            <a:pathLst>
              <a:path extrusionOk="0" h="1674332" w="3227294">
                <a:moveTo>
                  <a:pt x="0" y="1066800"/>
                </a:moveTo>
                <a:cubicBezTo>
                  <a:pt x="270435" y="1419412"/>
                  <a:pt x="540871" y="1772024"/>
                  <a:pt x="914400" y="1649506"/>
                </a:cubicBezTo>
                <a:cubicBezTo>
                  <a:pt x="1287929" y="1526988"/>
                  <a:pt x="1855694" y="606612"/>
                  <a:pt x="2241176" y="331694"/>
                </a:cubicBezTo>
                <a:cubicBezTo>
                  <a:pt x="2626658" y="56776"/>
                  <a:pt x="2926976" y="28388"/>
                  <a:pt x="3227294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6373906" y="2895600"/>
            <a:ext cx="0" cy="10668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6"/>
          <p:cNvSpPr txBox="1"/>
          <p:nvPr/>
        </p:nvSpPr>
        <p:spPr>
          <a:xfrm>
            <a:off x="4724400" y="1828800"/>
            <a:ext cx="522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7315200" y="3959423"/>
            <a:ext cx="878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7543800" y="1676400"/>
            <a:ext cx="5020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g(n</a:t>
            </a: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651339" y="2362200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6177032" y="3959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10" name="Google Shape;210;p27"/>
          <p:cNvSpPr txBox="1"/>
          <p:nvPr/>
        </p:nvSpPr>
        <p:spPr>
          <a:xfrm>
            <a:off x="609600" y="1905000"/>
            <a:ext cx="358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lang="en-US" sz="22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three algorithms: </a:t>
            </a:r>
            <a:endParaRPr/>
          </a:p>
          <a:p>
            <a:pPr indent="-285750" lvl="1" marL="74295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b="0" i="0" lang="en-US" sz="1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3n</a:t>
            </a:r>
            <a:endParaRPr/>
          </a:p>
          <a:p>
            <a:pPr indent="-285750" lvl="1" marL="74295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b="0" i="0" lang="en-US" sz="1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2n+ 10</a:t>
            </a:r>
            <a:endParaRPr/>
          </a:p>
          <a:p>
            <a:pPr indent="-285750" lvl="1" marL="74295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b="0" i="0" lang="en-US" sz="1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endParaRPr/>
          </a:p>
          <a:p>
            <a:pPr indent="-20193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22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b="1" lang="en-US" sz="22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22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85750" lvl="1" marL="74295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b="0" i="0" lang="en-US" sz="1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functions increase linearly with the size of input</a:t>
            </a:r>
            <a:endParaRPr/>
          </a:p>
          <a:p>
            <a:pPr indent="-285750" lvl="1" marL="742950" marR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❖"/>
            </a:pPr>
            <a:r>
              <a:rPr b="0" i="0" lang="en-US" sz="18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Disregard constant factors from the run time complexity analysis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273" y="2133600"/>
            <a:ext cx="532447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complexity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18" name="Google Shape;218;p28"/>
          <p:cNvSpPr txBox="1"/>
          <p:nvPr/>
        </p:nvSpPr>
        <p:spPr>
          <a:xfrm>
            <a:off x="304800" y="1905000"/>
            <a:ext cx="3505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 time complexity of two algorithms: 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+ 2n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Analyses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functions increase quadratic with the input size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Disregard lower-order terms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3836895" y="1714500"/>
            <a:ext cx="0" cy="4457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3657600" y="6019800"/>
            <a:ext cx="5410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3850340" y="197223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3850340" y="247874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8"/>
          <p:cNvCxnSpPr/>
          <p:nvPr/>
        </p:nvCxnSpPr>
        <p:spPr>
          <a:xfrm>
            <a:off x="3850340" y="298524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3850340" y="349175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8"/>
          <p:cNvCxnSpPr/>
          <p:nvPr/>
        </p:nvCxnSpPr>
        <p:spPr>
          <a:xfrm>
            <a:off x="3850340" y="399825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8"/>
          <p:cNvCxnSpPr/>
          <p:nvPr/>
        </p:nvCxnSpPr>
        <p:spPr>
          <a:xfrm>
            <a:off x="3850340" y="450476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8"/>
          <p:cNvCxnSpPr/>
          <p:nvPr/>
        </p:nvCxnSpPr>
        <p:spPr>
          <a:xfrm>
            <a:off x="3850340" y="501126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8"/>
          <p:cNvCxnSpPr/>
          <p:nvPr/>
        </p:nvCxnSpPr>
        <p:spPr>
          <a:xfrm>
            <a:off x="3850340" y="551777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8"/>
          <p:cNvCxnSpPr/>
          <p:nvPr/>
        </p:nvCxnSpPr>
        <p:spPr>
          <a:xfrm rot="-5400000">
            <a:off x="430530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8"/>
          <p:cNvCxnSpPr/>
          <p:nvPr/>
        </p:nvCxnSpPr>
        <p:spPr>
          <a:xfrm rot="-5400000">
            <a:off x="4820770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28"/>
          <p:cNvCxnSpPr/>
          <p:nvPr/>
        </p:nvCxnSpPr>
        <p:spPr>
          <a:xfrm rot="-5400000">
            <a:off x="5322795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28"/>
          <p:cNvCxnSpPr/>
          <p:nvPr/>
        </p:nvCxnSpPr>
        <p:spPr>
          <a:xfrm rot="-5400000">
            <a:off x="5824820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8"/>
          <p:cNvCxnSpPr/>
          <p:nvPr/>
        </p:nvCxnSpPr>
        <p:spPr>
          <a:xfrm rot="-5400000">
            <a:off x="6326845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8"/>
          <p:cNvCxnSpPr/>
          <p:nvPr/>
        </p:nvCxnSpPr>
        <p:spPr>
          <a:xfrm rot="-5400000">
            <a:off x="6851275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8"/>
          <p:cNvCxnSpPr/>
          <p:nvPr/>
        </p:nvCxnSpPr>
        <p:spPr>
          <a:xfrm rot="-5400000">
            <a:off x="7375705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8"/>
          <p:cNvCxnSpPr/>
          <p:nvPr/>
        </p:nvCxnSpPr>
        <p:spPr>
          <a:xfrm rot="-5400000">
            <a:off x="7873240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8"/>
          <p:cNvCxnSpPr/>
          <p:nvPr/>
        </p:nvCxnSpPr>
        <p:spPr>
          <a:xfrm rot="-5400000">
            <a:off x="8370775" y="5981701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8"/>
          <p:cNvSpPr/>
          <p:nvPr/>
        </p:nvSpPr>
        <p:spPr>
          <a:xfrm>
            <a:off x="3845859" y="1855694"/>
            <a:ext cx="4948517" cy="3856128"/>
          </a:xfrm>
          <a:custGeom>
            <a:rect b="b" l="l" r="r" t="t"/>
            <a:pathLst>
              <a:path extrusionOk="0" h="3856128" w="4948517">
                <a:moveTo>
                  <a:pt x="0" y="3854824"/>
                </a:moveTo>
                <a:cubicBezTo>
                  <a:pt x="177053" y="3857812"/>
                  <a:pt x="354106" y="3860800"/>
                  <a:pt x="609600" y="3801035"/>
                </a:cubicBezTo>
                <a:cubicBezTo>
                  <a:pt x="865094" y="3741270"/>
                  <a:pt x="1240118" y="3635188"/>
                  <a:pt x="1532965" y="3496235"/>
                </a:cubicBezTo>
                <a:cubicBezTo>
                  <a:pt x="1825812" y="3357282"/>
                  <a:pt x="2091765" y="3172012"/>
                  <a:pt x="2366682" y="2967318"/>
                </a:cubicBezTo>
                <a:cubicBezTo>
                  <a:pt x="2641600" y="2762624"/>
                  <a:pt x="2946399" y="2496671"/>
                  <a:pt x="3182470" y="2268071"/>
                </a:cubicBezTo>
                <a:cubicBezTo>
                  <a:pt x="3418541" y="2039471"/>
                  <a:pt x="3593353" y="1822824"/>
                  <a:pt x="3783106" y="1595718"/>
                </a:cubicBezTo>
                <a:cubicBezTo>
                  <a:pt x="3972859" y="1368612"/>
                  <a:pt x="4126753" y="1171388"/>
                  <a:pt x="4320988" y="905435"/>
                </a:cubicBezTo>
                <a:cubicBezTo>
                  <a:pt x="4515223" y="639482"/>
                  <a:pt x="4731870" y="319741"/>
                  <a:pt x="494851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944471" y="1855694"/>
            <a:ext cx="4437529" cy="4150659"/>
          </a:xfrm>
          <a:custGeom>
            <a:rect b="b" l="l" r="r" t="t"/>
            <a:pathLst>
              <a:path extrusionOk="0" h="4150659" w="4437529">
                <a:moveTo>
                  <a:pt x="0" y="4150659"/>
                </a:moveTo>
                <a:cubicBezTo>
                  <a:pt x="86658" y="4135717"/>
                  <a:pt x="173317" y="4120776"/>
                  <a:pt x="349623" y="4052047"/>
                </a:cubicBezTo>
                <a:cubicBezTo>
                  <a:pt x="525929" y="3983317"/>
                  <a:pt x="811306" y="3880223"/>
                  <a:pt x="1057835" y="3738282"/>
                </a:cubicBezTo>
                <a:cubicBezTo>
                  <a:pt x="1304364" y="3596341"/>
                  <a:pt x="1576294" y="3403600"/>
                  <a:pt x="1828800" y="3200400"/>
                </a:cubicBezTo>
                <a:cubicBezTo>
                  <a:pt x="2081306" y="2997200"/>
                  <a:pt x="2347258" y="2749176"/>
                  <a:pt x="2572870" y="2519082"/>
                </a:cubicBezTo>
                <a:cubicBezTo>
                  <a:pt x="2798482" y="2288988"/>
                  <a:pt x="2953870" y="2108200"/>
                  <a:pt x="3182470" y="1819835"/>
                </a:cubicBezTo>
                <a:cubicBezTo>
                  <a:pt x="3411070" y="1531470"/>
                  <a:pt x="3735294" y="1092200"/>
                  <a:pt x="3944470" y="788894"/>
                </a:cubicBezTo>
                <a:cubicBezTo>
                  <a:pt x="4153646" y="485588"/>
                  <a:pt x="4295587" y="242794"/>
                  <a:pt x="4437529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840366" y="5363881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845860" y="486485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851354" y="435687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856848" y="3848882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862342" y="334089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867836" y="283290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3873330" y="232491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8824" y="1816930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150660" y="5712023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657165" y="5706035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162479" y="5703058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660019" y="5697070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6157559" y="5691082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4.0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6681994" y="5685094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4.8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7210924" y="5685128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695029" y="5685162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8188099" y="5685196"/>
            <a:ext cx="4090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O notation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09600" y="2014478"/>
            <a:ext cx="3810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two functions f(n) and g(n) where n&gt;=0, we denote: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= O(g(n))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exist two positive numbers c and n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 &lt;= c*g(n) when n &gt;= n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29"/>
          <p:cNvCxnSpPr/>
          <p:nvPr/>
        </p:nvCxnSpPr>
        <p:spPr>
          <a:xfrm rot="10800000">
            <a:off x="4724400" y="2209800"/>
            <a:ext cx="0" cy="2438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4419600" y="4343400"/>
            <a:ext cx="37338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29"/>
          <p:cNvSpPr/>
          <p:nvPr/>
        </p:nvSpPr>
        <p:spPr>
          <a:xfrm>
            <a:off x="4733365" y="2294965"/>
            <a:ext cx="3182470" cy="1362635"/>
          </a:xfrm>
          <a:custGeom>
            <a:rect b="b" l="l" r="r" t="t"/>
            <a:pathLst>
              <a:path extrusionOk="0" h="1362635" w="3182470">
                <a:moveTo>
                  <a:pt x="0" y="1362635"/>
                </a:moveTo>
                <a:cubicBezTo>
                  <a:pt x="273423" y="1143747"/>
                  <a:pt x="546847" y="924859"/>
                  <a:pt x="905435" y="788894"/>
                </a:cubicBezTo>
                <a:cubicBezTo>
                  <a:pt x="1264023" y="652929"/>
                  <a:pt x="1772023" y="678329"/>
                  <a:pt x="2151529" y="546847"/>
                </a:cubicBezTo>
                <a:cubicBezTo>
                  <a:pt x="2531035" y="415365"/>
                  <a:pt x="2856752" y="207682"/>
                  <a:pt x="3182470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4742329" y="2695991"/>
            <a:ext cx="3218330" cy="1045655"/>
          </a:xfrm>
          <a:custGeom>
            <a:rect b="b" l="l" r="r" t="t"/>
            <a:pathLst>
              <a:path extrusionOk="0" h="1045655" w="3218330">
                <a:moveTo>
                  <a:pt x="0" y="656809"/>
                </a:moveTo>
                <a:cubicBezTo>
                  <a:pt x="9712" y="585091"/>
                  <a:pt x="19424" y="513374"/>
                  <a:pt x="71718" y="576127"/>
                </a:cubicBezTo>
                <a:cubicBezTo>
                  <a:pt x="124012" y="638880"/>
                  <a:pt x="174812" y="1128951"/>
                  <a:pt x="313765" y="1033327"/>
                </a:cubicBezTo>
                <a:cubicBezTo>
                  <a:pt x="452718" y="937703"/>
                  <a:pt x="729130" y="51691"/>
                  <a:pt x="905436" y="2385"/>
                </a:cubicBezTo>
                <a:cubicBezTo>
                  <a:pt x="1081742" y="-46921"/>
                  <a:pt x="986118" y="683703"/>
                  <a:pt x="1371600" y="737491"/>
                </a:cubicBezTo>
                <a:cubicBezTo>
                  <a:pt x="1757082" y="791279"/>
                  <a:pt x="2487706" y="558197"/>
                  <a:pt x="3218330" y="325115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7554300" y="1978223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* g(n)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7630500" y="2740223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1" name="Google Shape;271;p29"/>
          <p:cNvCxnSpPr/>
          <p:nvPr/>
        </p:nvCxnSpPr>
        <p:spPr>
          <a:xfrm>
            <a:off x="5791200" y="3048000"/>
            <a:ext cx="0" cy="1295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29"/>
          <p:cNvSpPr txBox="1"/>
          <p:nvPr/>
        </p:nvSpPr>
        <p:spPr>
          <a:xfrm>
            <a:off x="5638800" y="4340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955166" y="43404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Example</a:t>
            </a:r>
            <a:endParaRPr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 rot="10800000">
            <a:off x="4724400" y="2209800"/>
            <a:ext cx="0" cy="2438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4419600" y="4343400"/>
            <a:ext cx="37338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4733365" y="2294965"/>
            <a:ext cx="3182470" cy="1362635"/>
          </a:xfrm>
          <a:custGeom>
            <a:rect b="b" l="l" r="r" t="t"/>
            <a:pathLst>
              <a:path extrusionOk="0" h="1362635" w="3182470">
                <a:moveTo>
                  <a:pt x="0" y="1362635"/>
                </a:moveTo>
                <a:cubicBezTo>
                  <a:pt x="273423" y="1143747"/>
                  <a:pt x="546847" y="924859"/>
                  <a:pt x="905435" y="788894"/>
                </a:cubicBezTo>
                <a:cubicBezTo>
                  <a:pt x="1264023" y="652929"/>
                  <a:pt x="1772023" y="678329"/>
                  <a:pt x="2151529" y="546847"/>
                </a:cubicBezTo>
                <a:cubicBezTo>
                  <a:pt x="2531035" y="415365"/>
                  <a:pt x="2856752" y="207682"/>
                  <a:pt x="3182470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742329" y="2695991"/>
            <a:ext cx="3218330" cy="1045655"/>
          </a:xfrm>
          <a:custGeom>
            <a:rect b="b" l="l" r="r" t="t"/>
            <a:pathLst>
              <a:path extrusionOk="0" h="1045655" w="3218330">
                <a:moveTo>
                  <a:pt x="0" y="656809"/>
                </a:moveTo>
                <a:cubicBezTo>
                  <a:pt x="9712" y="585091"/>
                  <a:pt x="19424" y="513374"/>
                  <a:pt x="71718" y="576127"/>
                </a:cubicBezTo>
                <a:cubicBezTo>
                  <a:pt x="124012" y="638880"/>
                  <a:pt x="174812" y="1128951"/>
                  <a:pt x="313765" y="1033327"/>
                </a:cubicBezTo>
                <a:cubicBezTo>
                  <a:pt x="452718" y="937703"/>
                  <a:pt x="729130" y="51691"/>
                  <a:pt x="905436" y="2385"/>
                </a:cubicBezTo>
                <a:cubicBezTo>
                  <a:pt x="1081742" y="-46921"/>
                  <a:pt x="986118" y="683703"/>
                  <a:pt x="1371600" y="737491"/>
                </a:cubicBezTo>
                <a:cubicBezTo>
                  <a:pt x="1757082" y="791279"/>
                  <a:pt x="2487706" y="558197"/>
                  <a:pt x="3218330" y="325115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7554300" y="1978223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* g(n)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7630500" y="2740223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30"/>
          <p:cNvCxnSpPr/>
          <p:nvPr/>
        </p:nvCxnSpPr>
        <p:spPr>
          <a:xfrm>
            <a:off x="5791200" y="3048000"/>
            <a:ext cx="0" cy="1295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0"/>
          <p:cNvSpPr txBox="1"/>
          <p:nvPr/>
        </p:nvSpPr>
        <p:spPr>
          <a:xfrm>
            <a:off x="5638800" y="43404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7955166" y="434042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609600" y="2286000"/>
            <a:ext cx="3962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+ 9 = O(n)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+ 1 = O(n)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 = O(n</a:t>
            </a:r>
            <a:r>
              <a:rPr baseline="30000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+ 2n + 1 = O(n</a:t>
            </a:r>
            <a:r>
              <a:rPr baseline="30000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t/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295" name="Google Shape;295;p31"/>
          <p:cNvSpPr txBox="1"/>
          <p:nvPr/>
        </p:nvSpPr>
        <p:spPr>
          <a:xfrm>
            <a:off x="838199" y="1825274"/>
            <a:ext cx="2932545" cy="4575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73" r="-1243" t="-15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Seven Important Functions</a:t>
            </a:r>
            <a:endParaRPr/>
          </a:p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8" name="Google Shape;298;p31"/>
          <p:cNvCxnSpPr/>
          <p:nvPr/>
        </p:nvCxnSpPr>
        <p:spPr>
          <a:xfrm rot="10800000">
            <a:off x="4527175" y="1723465"/>
            <a:ext cx="0" cy="4457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1"/>
          <p:cNvCxnSpPr/>
          <p:nvPr/>
        </p:nvCxnSpPr>
        <p:spPr>
          <a:xfrm>
            <a:off x="4343400" y="6019800"/>
            <a:ext cx="4648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4536140" y="237116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4536140" y="265803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4536140" y="293146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4536140" y="320488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1"/>
          <p:cNvCxnSpPr/>
          <p:nvPr/>
        </p:nvCxnSpPr>
        <p:spPr>
          <a:xfrm>
            <a:off x="4536140" y="349624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4536140" y="378759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4536140" y="406998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1"/>
          <p:cNvCxnSpPr/>
          <p:nvPr/>
        </p:nvCxnSpPr>
        <p:spPr>
          <a:xfrm>
            <a:off x="4536140" y="435237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31"/>
          <p:cNvCxnSpPr/>
          <p:nvPr/>
        </p:nvCxnSpPr>
        <p:spPr>
          <a:xfrm>
            <a:off x="4536140" y="463476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4536140" y="491715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4536140" y="519954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4536140" y="548193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4536140" y="5764325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1"/>
          <p:cNvCxnSpPr/>
          <p:nvPr/>
        </p:nvCxnSpPr>
        <p:spPr>
          <a:xfrm rot="5400000">
            <a:off x="508523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31"/>
          <p:cNvCxnSpPr/>
          <p:nvPr/>
        </p:nvCxnSpPr>
        <p:spPr>
          <a:xfrm rot="5400000">
            <a:off x="567690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1"/>
          <p:cNvCxnSpPr/>
          <p:nvPr/>
        </p:nvCxnSpPr>
        <p:spPr>
          <a:xfrm rot="5400000">
            <a:off x="626857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31"/>
          <p:cNvCxnSpPr/>
          <p:nvPr/>
        </p:nvCxnSpPr>
        <p:spPr>
          <a:xfrm rot="5400000">
            <a:off x="686024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31"/>
          <p:cNvCxnSpPr/>
          <p:nvPr/>
        </p:nvCxnSpPr>
        <p:spPr>
          <a:xfrm rot="5400000">
            <a:off x="745191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31"/>
          <p:cNvCxnSpPr/>
          <p:nvPr/>
        </p:nvCxnSpPr>
        <p:spPr>
          <a:xfrm rot="5400000">
            <a:off x="8043580" y="5981700"/>
            <a:ext cx="76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606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31"/>
          <p:cNvCxnSpPr/>
          <p:nvPr/>
        </p:nvCxnSpPr>
        <p:spPr>
          <a:xfrm>
            <a:off x="4536140" y="5764325"/>
            <a:ext cx="3693460" cy="0"/>
          </a:xfrm>
          <a:prstGeom prst="straightConnector1">
            <a:avLst/>
          </a:pr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31"/>
          <p:cNvSpPr/>
          <p:nvPr/>
        </p:nvSpPr>
        <p:spPr>
          <a:xfrm>
            <a:off x="4536141" y="5342965"/>
            <a:ext cx="3693459" cy="421341"/>
          </a:xfrm>
          <a:custGeom>
            <a:rect b="b" l="l" r="r" t="t"/>
            <a:pathLst>
              <a:path extrusionOk="0" h="421341" w="3693459">
                <a:moveTo>
                  <a:pt x="0" y="421341"/>
                </a:moveTo>
                <a:cubicBezTo>
                  <a:pt x="230841" y="334682"/>
                  <a:pt x="461682" y="248024"/>
                  <a:pt x="699247" y="188259"/>
                </a:cubicBezTo>
                <a:cubicBezTo>
                  <a:pt x="936812" y="128494"/>
                  <a:pt x="1128059" y="92635"/>
                  <a:pt x="1425388" y="62753"/>
                </a:cubicBezTo>
                <a:cubicBezTo>
                  <a:pt x="1722717" y="32871"/>
                  <a:pt x="2105212" y="19423"/>
                  <a:pt x="2483224" y="8964"/>
                </a:cubicBezTo>
                <a:cubicBezTo>
                  <a:pt x="2861236" y="-1495"/>
                  <a:pt x="3491753" y="8965"/>
                  <a:pt x="3693459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4536141" y="4948518"/>
            <a:ext cx="3693459" cy="528917"/>
          </a:xfrm>
          <a:custGeom>
            <a:rect b="b" l="l" r="r" t="t"/>
            <a:pathLst>
              <a:path extrusionOk="0" h="528917" w="3693459">
                <a:moveTo>
                  <a:pt x="0" y="528917"/>
                </a:moveTo>
                <a:cubicBezTo>
                  <a:pt x="129241" y="479611"/>
                  <a:pt x="258483" y="430305"/>
                  <a:pt x="466165" y="376517"/>
                </a:cubicBezTo>
                <a:cubicBezTo>
                  <a:pt x="673847" y="322729"/>
                  <a:pt x="929341" y="259976"/>
                  <a:pt x="1246094" y="206188"/>
                </a:cubicBezTo>
                <a:cubicBezTo>
                  <a:pt x="1562847" y="152400"/>
                  <a:pt x="1958789" y="88153"/>
                  <a:pt x="2366683" y="53788"/>
                </a:cubicBezTo>
                <a:cubicBezTo>
                  <a:pt x="2774577" y="19423"/>
                  <a:pt x="3234018" y="9711"/>
                  <a:pt x="3693459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4527176" y="4643718"/>
            <a:ext cx="3702424" cy="824753"/>
          </a:xfrm>
          <a:custGeom>
            <a:rect b="b" l="l" r="r" t="t"/>
            <a:pathLst>
              <a:path extrusionOk="0" h="824753" w="3702424">
                <a:moveTo>
                  <a:pt x="0" y="824753"/>
                </a:moveTo>
                <a:cubicBezTo>
                  <a:pt x="100853" y="746311"/>
                  <a:pt x="201706" y="667870"/>
                  <a:pt x="322730" y="600635"/>
                </a:cubicBezTo>
                <a:cubicBezTo>
                  <a:pt x="443754" y="533400"/>
                  <a:pt x="561789" y="479612"/>
                  <a:pt x="726142" y="421341"/>
                </a:cubicBezTo>
                <a:cubicBezTo>
                  <a:pt x="890495" y="363070"/>
                  <a:pt x="1056342" y="309282"/>
                  <a:pt x="1308848" y="251011"/>
                </a:cubicBezTo>
                <a:cubicBezTo>
                  <a:pt x="1561354" y="192740"/>
                  <a:pt x="1842248" y="113552"/>
                  <a:pt x="2241177" y="71717"/>
                </a:cubicBezTo>
                <a:cubicBezTo>
                  <a:pt x="2640106" y="29882"/>
                  <a:pt x="3171265" y="14941"/>
                  <a:pt x="3702424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527176" y="2061882"/>
            <a:ext cx="2537012" cy="3397624"/>
          </a:xfrm>
          <a:custGeom>
            <a:rect b="b" l="l" r="r" t="t"/>
            <a:pathLst>
              <a:path extrusionOk="0" h="3397624" w="2537012">
                <a:moveTo>
                  <a:pt x="0" y="3397624"/>
                </a:moveTo>
                <a:cubicBezTo>
                  <a:pt x="146423" y="3304242"/>
                  <a:pt x="292847" y="3210860"/>
                  <a:pt x="439271" y="3101789"/>
                </a:cubicBezTo>
                <a:cubicBezTo>
                  <a:pt x="585695" y="2992718"/>
                  <a:pt x="723154" y="2892612"/>
                  <a:pt x="878542" y="2743200"/>
                </a:cubicBezTo>
                <a:cubicBezTo>
                  <a:pt x="1033930" y="2593788"/>
                  <a:pt x="1196788" y="2432424"/>
                  <a:pt x="1371600" y="2205318"/>
                </a:cubicBezTo>
                <a:cubicBezTo>
                  <a:pt x="1546412" y="1978212"/>
                  <a:pt x="1766047" y="1668930"/>
                  <a:pt x="1927412" y="1380565"/>
                </a:cubicBezTo>
                <a:cubicBezTo>
                  <a:pt x="2088777" y="1092200"/>
                  <a:pt x="2238189" y="705224"/>
                  <a:pt x="2339789" y="475130"/>
                </a:cubicBezTo>
                <a:cubicBezTo>
                  <a:pt x="2441389" y="245036"/>
                  <a:pt x="2504142" y="79188"/>
                  <a:pt x="2537012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527176" y="3325906"/>
            <a:ext cx="3711389" cy="1864659"/>
          </a:xfrm>
          <a:custGeom>
            <a:rect b="b" l="l" r="r" t="t"/>
            <a:pathLst>
              <a:path extrusionOk="0" h="1864659" w="3711389">
                <a:moveTo>
                  <a:pt x="0" y="1864659"/>
                </a:moveTo>
                <a:lnTo>
                  <a:pt x="3711389" y="0"/>
                </a:ln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4545106" y="4078941"/>
            <a:ext cx="3693459" cy="1084730"/>
          </a:xfrm>
          <a:custGeom>
            <a:rect b="b" l="l" r="r" t="t"/>
            <a:pathLst>
              <a:path extrusionOk="0" h="1084730" w="3693459">
                <a:moveTo>
                  <a:pt x="0" y="1084730"/>
                </a:moveTo>
                <a:cubicBezTo>
                  <a:pt x="103094" y="1009276"/>
                  <a:pt x="206189" y="933823"/>
                  <a:pt x="376518" y="851647"/>
                </a:cubicBezTo>
                <a:cubicBezTo>
                  <a:pt x="546847" y="769471"/>
                  <a:pt x="736600" y="681318"/>
                  <a:pt x="1021976" y="591671"/>
                </a:cubicBezTo>
                <a:cubicBezTo>
                  <a:pt x="1307352" y="502024"/>
                  <a:pt x="1769035" y="389965"/>
                  <a:pt x="2088776" y="313765"/>
                </a:cubicBezTo>
                <a:cubicBezTo>
                  <a:pt x="2408517" y="237565"/>
                  <a:pt x="2672976" y="186765"/>
                  <a:pt x="2940423" y="134471"/>
                </a:cubicBezTo>
                <a:cubicBezTo>
                  <a:pt x="3207870" y="82177"/>
                  <a:pt x="3450664" y="41088"/>
                  <a:pt x="3693459" y="0"/>
                </a:cubicBezTo>
              </a:path>
            </a:pathLst>
          </a:custGeom>
          <a:noFill/>
          <a:ln cap="flat" cmpd="sng" w="28575">
            <a:solidFill>
              <a:srgbClr val="893A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7976101" y="548193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7848600" y="5029200"/>
            <a:ext cx="5485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001000" y="464820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7696200" y="4340423"/>
            <a:ext cx="68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log n</a:t>
            </a:r>
            <a:endParaRPr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7972054" y="380702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7895854" y="3048000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6705600" y="1981200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4238254" y="561341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4235825" y="532055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4233396" y="503666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4230967" y="47527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4150660" y="446887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4150660" y="419995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4150660" y="393103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4065495" y="3635218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4065495" y="3348367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4074460" y="3061516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3989295" y="278363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1024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3998255" y="250574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01366" y="2209800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4096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996811" y="599889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5571565" y="598842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6155284" y="597795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6744931" y="598096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7352508" y="59839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01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30000" sz="1400">
              <a:solidFill>
                <a:srgbClr val="201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problem can be solved by different algorithms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“goodness”:</a:t>
            </a:r>
            <a:endParaRPr/>
          </a:p>
          <a:p>
            <a:pPr indent="-51435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/>
          </a:p>
          <a:p>
            <a:pPr indent="-51435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</a:t>
            </a:r>
            <a:endParaRPr/>
          </a:p>
          <a:p>
            <a:pPr indent="-51435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 network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/>
        </p:nvSpPr>
        <p:spPr>
          <a:xfrm>
            <a:off x="609600" y="609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3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04091" y="1905000"/>
            <a:ext cx="8458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+ 1 = O(? 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 = O (?)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 + 5 = (?)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 - 20 = O(?)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+ 5n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+ 20n – 100 = O(?)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/>
        </p:nvSpPr>
        <p:spPr>
          <a:xfrm>
            <a:off x="609600" y="533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Asymptotic Algorithm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3" name="Google Shape;363;p33"/>
          <p:cNvSpPr txBox="1"/>
          <p:nvPr/>
        </p:nvSpPr>
        <p:spPr>
          <a:xfrm>
            <a:off x="810491" y="18288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asymptotic analysis of an algorithm determines the running time in big-Oh notation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perform the asymptotic analysis:</a:t>
            </a:r>
            <a:endParaRPr/>
          </a:p>
          <a:p>
            <a:pPr indent="-342900" lvl="1" marL="1200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find the worst-case number of primitive operations executed as a function of the input size</a:t>
            </a:r>
            <a:endParaRPr/>
          </a:p>
          <a:p>
            <a:pPr indent="-342900" lvl="1" marL="1200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express this function with big-Oh notation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342900" lvl="1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determine that algorithm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executes at most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 operations</a:t>
            </a:r>
            <a:endParaRPr/>
          </a:p>
          <a:p>
            <a:pPr indent="-342900" lvl="1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say that algorithm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“runs in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constant factors and lower-order terms are eventually dropped anyhow, we can disregard them when analyzing the run time complexity</a:t>
            </a:r>
            <a:endParaRPr/>
          </a:p>
        </p:txBody>
      </p:sp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1219200" y="3048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Big-Oh Rules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370" name="Google Shape;370;p34"/>
          <p:cNvSpPr txBox="1"/>
          <p:nvPr>
            <p:ph idx="1" type="body"/>
          </p:nvPr>
        </p:nvSpPr>
        <p:spPr>
          <a:xfrm>
            <a:off x="609600" y="1905000"/>
            <a:ext cx="762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is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polynomial of degree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3000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i.e.,</a:t>
            </a:r>
            <a:endParaRPr/>
          </a:p>
          <a:p>
            <a:pPr indent="-342900" lvl="1" marL="10858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lower-order terms</a:t>
            </a:r>
            <a:endParaRPr/>
          </a:p>
          <a:p>
            <a:pPr indent="-342900" lvl="1" marL="10858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constant factors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smallest possible class of functions</a:t>
            </a:r>
            <a:endParaRPr/>
          </a:p>
          <a:p>
            <a:pPr indent="-342900" lvl="1" marL="10858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“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“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simplest expression of the class</a:t>
            </a:r>
            <a:endParaRPr/>
          </a:p>
          <a:p>
            <a:pPr indent="-342900" lvl="1" marL="10858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Say “3n + 5 is O(n)” instead of “3n + 5 is O(3n)”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 f(n) ) + O( g(n) ) = O( f(n) + g(n) )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 f(n) ) × O( g(n) ) = O( f(n) × g(n) )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200" lvl="1" marL="10858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analysis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5"/>
          <p:cNvSpPr txBox="1"/>
          <p:nvPr>
            <p:ph idx="1" type="body"/>
          </p:nvPr>
        </p:nvSpPr>
        <p:spPr>
          <a:xfrm>
            <a:off x="685800" y="1844824"/>
            <a:ext cx="7772400" cy="44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operation</a:t>
            </a:r>
            <a:endParaRPr/>
          </a:p>
          <a:p>
            <a:pPr indent="-5143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X = expression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The run time of assignment operation is the run time of expression</a:t>
            </a:r>
            <a:endParaRPr/>
          </a:p>
          <a:p>
            <a:pPr indent="-5143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if-then operation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 (condition) 	→  	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Task 1		→  	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else 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Task 2		→  	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Complexity:  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 + max (T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(n), 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(n))</a:t>
            </a:r>
            <a:endParaRPr/>
          </a:p>
          <a:p>
            <a:pPr indent="-514350" lvl="0" marL="5143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time of loops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for, while, do-while</a:t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438400"/>
            <a:ext cx="3417888" cy="214153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/>
          <p:nvPr/>
        </p:nvSpPr>
        <p:spPr>
          <a:xfrm>
            <a:off x="1143000" y="4038600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X(n):    # iterations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(n):   run time of loop condition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(n):   run time of iteration </a:t>
            </a: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37"/>
          <p:cNvSpPr txBox="1"/>
          <p:nvPr>
            <p:ph idx="1" type="body"/>
          </p:nvPr>
        </p:nvSpPr>
        <p:spPr>
          <a:xfrm>
            <a:off x="457200" y="1905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matrix of size 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   for (i = 0 ; i &lt; n ;  i++)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		 for (j = 0 ; j &lt; n ; j++)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			    A[i][j] = 0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   for (i = 0 ; i &lt; n ; i++)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(5)	    	A[i][i] = 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4267200" y="1908321"/>
            <a:ext cx="4343400" cy="337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 = O(1)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T123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x O(1)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 = O(1)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T4 = O(n)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T45 = O(n) x O(1) = O(n)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T12345 = T123 + T45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+ O(n)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n) = O(n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95" name="Google Shape;395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4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457200" y="1981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matrix of size 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   for (i = 0 ; i &lt; n ;  i++)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for (j = 0 ; j &lt; n ; j++)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if (i == j)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1;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else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Both" startAt="2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A[i][j] = 0; </a:t>
            </a:r>
            <a:endParaRPr/>
          </a:p>
          <a:p>
            <a:pPr indent="-457200" lvl="1" marL="8572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5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10; k + +)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;</a:t>
            </a:r>
            <a:endParaRPr/>
          </a:p>
          <a:p>
            <a:pPr indent="-279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6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457200" y="1905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 = 0;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i = 0; i &lt; n; i + +)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for ( j = i + 1; j &lt; = n; j + +)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for ( k = 1; k &lt; m; k + +) {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x = 2*y;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sum = sum + i * j * k 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7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(i = 0; i &lt; n; i ++) </a:t>
            </a:r>
            <a:endParaRPr/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(j = 0; j &lt; m; j ++) {</a:t>
            </a:r>
            <a:endParaRPr/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int x = 0;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4)		for (k = 0; k &lt; n; k ++)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5)			x = x + k;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		for (k = 0; k &lt; m; k++)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7)			x = x +k;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running time of an algorithm typically grows with different factors: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data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capacity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languages/techniques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Compilers/Operating systems</a:t>
            </a:r>
            <a:endParaRPr/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Focus: input data versus running time</a:t>
            </a:r>
            <a:endParaRPr/>
          </a:p>
          <a:p>
            <a:pPr indent="-3619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8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838200" y="2057400"/>
            <a:ext cx="77724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pseudo codes and calculate the complexity of following functions on an array: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(p) :  return the element at position p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(p, x):  insert x into position p, elements from p are moved backward one position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(p): delete the element at position p, elements after p are moved forward one position.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9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762000" y="2057400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the pseudo codes and calculate the complexity of following functions on a singly linked list: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(head, p) :  return element at position p.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(head, p, x):  insert element x into position p.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(head, p):  delete element  at position p.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time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on size of input data</a:t>
            </a:r>
            <a:endParaRPr/>
          </a:p>
          <a:p>
            <a:pPr indent="-457200" lvl="1" marL="857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student from a list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students</a:t>
            </a:r>
            <a:endParaRPr/>
          </a:p>
          <a:p>
            <a:pPr indent="-457200" lvl="1" marL="857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a list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 increasingly</a:t>
            </a:r>
            <a:endParaRPr/>
          </a:p>
          <a:p>
            <a:pPr indent="-457200" lvl="1" marL="857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saleman problem with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cities</a:t>
            </a:r>
            <a:endParaRPr/>
          </a:p>
          <a:p>
            <a:pPr indent="-279400" lvl="1" marL="857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on particular data sets</a:t>
            </a:r>
            <a:endParaRPr/>
          </a:p>
          <a:p>
            <a:pPr indent="-279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complexity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752601"/>
            <a:ext cx="45720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Worse-case run time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run time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Best-case run time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case time is often difficult to determine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focus on the worst case running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Easier to analyze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Crucial to applications such as games, finance and robotics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057400"/>
            <a:ext cx="4005943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analysis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necessary to implement algorithms, which may be difficult and time consuming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may not be indicative of the running time on other inputs not included in the experiment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compare two algorithms, the same hardware and software environments must be used.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Theoretical Analysis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Ideally: characterizes running time as a function of the input size</a:t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a high-level description of the algorithm instead of an implementation</a:t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into account all possible inputs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us to evaluate the speed of algorithms independent of the hardware/software environment.</a:t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0660" lvl="0" marL="342900" marR="0" rtl="0" algn="l">
              <a:lnSpc>
                <a:spcPct val="14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Pseudo code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267200" y="1981200"/>
            <a:ext cx="4648200" cy="3676649"/>
            <a:chOff x="2640" y="1299"/>
            <a:chExt cx="2928" cy="2316"/>
          </a:xfrm>
        </p:grpSpPr>
        <p:sp>
          <p:nvSpPr>
            <p:cNvPr id="144" name="Google Shape;144;p20"/>
            <p:cNvSpPr txBox="1"/>
            <p:nvPr/>
          </p:nvSpPr>
          <p:spPr>
            <a:xfrm>
              <a:off x="2688" y="1299"/>
              <a:ext cx="2832" cy="2019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Algorithm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arrayMax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i="1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i="1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integers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maximum element of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[0];</a:t>
              </a:r>
              <a:endPara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− 1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0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•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</a:t>
              </a:r>
              <a:r>
                <a:rPr b="0" i="0" lang="en-US" sz="24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];</a:t>
              </a:r>
              <a:endParaRPr b="0" i="0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currentMax;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2640" y="3363"/>
              <a:ext cx="292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Example: find maximum element of A</a:t>
              </a:r>
              <a:endPara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descr="Rectangle: Click to edit Master text styles&#10;Second level&#10;Third level&#10;Fourth level&#10;Fifth level" id="146" name="Google Shape;146;p20"/>
          <p:cNvSpPr txBox="1"/>
          <p:nvPr/>
        </p:nvSpPr>
        <p:spPr>
          <a:xfrm>
            <a:off x="304800" y="1752600"/>
            <a:ext cx="419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 of natural language and programming constructs: human reader oriented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High-level description of an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detailed than a program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Preferred notation for describing algorithms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Hides program design issues.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 Operations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85800" y="1844824"/>
            <a:ext cx="8153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operations performed by an algorithm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+, -, *, /, &lt;, &gt;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Largely independent from the programming language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Assumed to take a constant amount of time in the RAM model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72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27277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